
<file path=[Content_Types].xml><?xml version="1.0" encoding="utf-8"?>
<Types xmlns="http://schemas.openxmlformats.org/package/2006/content-types">
  <Default Extension="xml" ContentType="application/xml"/>
  <Default Extension="png" ContentType="image/png"/>
  <Default Extension="jpg" ContentType="image/jp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85" r:id="rId2"/>
    <p:sldMasterId id="2147483704" r:id="rId3"/>
    <p:sldMasterId id="2147483724" r:id="rId4"/>
    <p:sldMasterId id="2147483744" r:id="rId5"/>
    <p:sldMasterId id="2147483750" r:id="rId6"/>
    <p:sldMasterId id="2147483780" r:id="rId7"/>
    <p:sldMasterId id="2147483798" r:id="rId8"/>
  </p:sldMasterIdLst>
  <p:notesMasterIdLst>
    <p:notesMasterId r:id="rId79"/>
  </p:notesMasterIdLst>
  <p:sldIdLst>
    <p:sldId id="281" r:id="rId9"/>
    <p:sldId id="430" r:id="rId10"/>
    <p:sldId id="312" r:id="rId11"/>
    <p:sldId id="313" r:id="rId12"/>
    <p:sldId id="314" r:id="rId13"/>
    <p:sldId id="365" r:id="rId14"/>
    <p:sldId id="366" r:id="rId15"/>
    <p:sldId id="367" r:id="rId16"/>
    <p:sldId id="368" r:id="rId17"/>
    <p:sldId id="369" r:id="rId18"/>
    <p:sldId id="320" r:id="rId19"/>
    <p:sldId id="338" r:id="rId20"/>
    <p:sldId id="337" r:id="rId21"/>
    <p:sldId id="336" r:id="rId22"/>
    <p:sldId id="339" r:id="rId23"/>
    <p:sldId id="340" r:id="rId24"/>
    <p:sldId id="334" r:id="rId25"/>
    <p:sldId id="335" r:id="rId26"/>
    <p:sldId id="321" r:id="rId27"/>
    <p:sldId id="341" r:id="rId28"/>
    <p:sldId id="342" r:id="rId29"/>
    <p:sldId id="322" r:id="rId30"/>
    <p:sldId id="343" r:id="rId31"/>
    <p:sldId id="344" r:id="rId32"/>
    <p:sldId id="345" r:id="rId33"/>
    <p:sldId id="346" r:id="rId34"/>
    <p:sldId id="347" r:id="rId35"/>
    <p:sldId id="348" r:id="rId36"/>
    <p:sldId id="350" r:id="rId37"/>
    <p:sldId id="351" r:id="rId38"/>
    <p:sldId id="352" r:id="rId39"/>
    <p:sldId id="353" r:id="rId40"/>
    <p:sldId id="354" r:id="rId41"/>
    <p:sldId id="355" r:id="rId42"/>
    <p:sldId id="323" r:id="rId43"/>
    <p:sldId id="358" r:id="rId44"/>
    <p:sldId id="359" r:id="rId45"/>
    <p:sldId id="360" r:id="rId46"/>
    <p:sldId id="361" r:id="rId47"/>
    <p:sldId id="362" r:id="rId48"/>
    <p:sldId id="356" r:id="rId49"/>
    <p:sldId id="363" r:id="rId50"/>
    <p:sldId id="364" r:id="rId51"/>
    <p:sldId id="357" r:id="rId52"/>
    <p:sldId id="324" r:id="rId53"/>
    <p:sldId id="376" r:id="rId54"/>
    <p:sldId id="377" r:id="rId55"/>
    <p:sldId id="378" r:id="rId56"/>
    <p:sldId id="379" r:id="rId57"/>
    <p:sldId id="380" r:id="rId58"/>
    <p:sldId id="381" r:id="rId59"/>
    <p:sldId id="382" r:id="rId60"/>
    <p:sldId id="415" r:id="rId61"/>
    <p:sldId id="416" r:id="rId62"/>
    <p:sldId id="417" r:id="rId63"/>
    <p:sldId id="418" r:id="rId64"/>
    <p:sldId id="419" r:id="rId65"/>
    <p:sldId id="420" r:id="rId66"/>
    <p:sldId id="421" r:id="rId67"/>
    <p:sldId id="436" r:id="rId68"/>
    <p:sldId id="437" r:id="rId69"/>
    <p:sldId id="325" r:id="rId70"/>
    <p:sldId id="326" r:id="rId71"/>
    <p:sldId id="327" r:id="rId72"/>
    <p:sldId id="328" r:id="rId73"/>
    <p:sldId id="329" r:id="rId74"/>
    <p:sldId id="330" r:id="rId75"/>
    <p:sldId id="331" r:id="rId76"/>
    <p:sldId id="332" r:id="rId77"/>
    <p:sldId id="333" r:id="rId78"/>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5320"/>
    <p:restoredTop sz="94670"/>
  </p:normalViewPr>
  <p:slideViewPr>
    <p:cSldViewPr>
      <p:cViewPr>
        <p:scale>
          <a:sx n="222" d="100"/>
          <a:sy n="222" d="100"/>
        </p:scale>
        <p:origin x="-8" y="-192"/>
      </p:cViewPr>
      <p:guideLst>
        <p:guide orient="horz" pos="2880"/>
        <p:guide pos="2160"/>
      </p:guideLst>
    </p:cSldViewPr>
  </p:slideViewPr>
  <p:notesTextViewPr>
    <p:cViewPr>
      <p:scale>
        <a:sx n="100" d="100"/>
        <a:sy n="100" d="100"/>
      </p:scale>
      <p:origin x="0" y="0"/>
    </p:cViewPr>
  </p:notesTextViewPr>
  <p:sorterViewPr>
    <p:cViewPr>
      <p:scale>
        <a:sx n="195" d="100"/>
        <a:sy n="19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63" Type="http://schemas.openxmlformats.org/officeDocument/2006/relationships/slide" Target="slides/slide55.xml"/><Relationship Id="rId64" Type="http://schemas.openxmlformats.org/officeDocument/2006/relationships/slide" Target="slides/slide56.xml"/><Relationship Id="rId65" Type="http://schemas.openxmlformats.org/officeDocument/2006/relationships/slide" Target="slides/slide57.xml"/><Relationship Id="rId66" Type="http://schemas.openxmlformats.org/officeDocument/2006/relationships/slide" Target="slides/slide58.xml"/><Relationship Id="rId67" Type="http://schemas.openxmlformats.org/officeDocument/2006/relationships/slide" Target="slides/slide59.xml"/><Relationship Id="rId68" Type="http://schemas.openxmlformats.org/officeDocument/2006/relationships/slide" Target="slides/slide60.xml"/><Relationship Id="rId69" Type="http://schemas.openxmlformats.org/officeDocument/2006/relationships/slide" Target="slides/slide61.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 Target="slides/slide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80" Type="http://schemas.openxmlformats.org/officeDocument/2006/relationships/presProps" Target="presProps.xml"/><Relationship Id="rId81" Type="http://schemas.openxmlformats.org/officeDocument/2006/relationships/viewProps" Target="viewProps.xml"/><Relationship Id="rId82" Type="http://schemas.openxmlformats.org/officeDocument/2006/relationships/theme" Target="theme/theme1.xml"/><Relationship Id="rId83" Type="http://schemas.openxmlformats.org/officeDocument/2006/relationships/tableStyles" Target="tableStyles.xml"/><Relationship Id="rId70" Type="http://schemas.openxmlformats.org/officeDocument/2006/relationships/slide" Target="slides/slide62.xml"/><Relationship Id="rId71" Type="http://schemas.openxmlformats.org/officeDocument/2006/relationships/slide" Target="slides/slide63.xml"/><Relationship Id="rId72" Type="http://schemas.openxmlformats.org/officeDocument/2006/relationships/slide" Target="slides/slide64.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73" Type="http://schemas.openxmlformats.org/officeDocument/2006/relationships/slide" Target="slides/slide65.xml"/><Relationship Id="rId74" Type="http://schemas.openxmlformats.org/officeDocument/2006/relationships/slide" Target="slides/slide66.xml"/><Relationship Id="rId75" Type="http://schemas.openxmlformats.org/officeDocument/2006/relationships/slide" Target="slides/slide67.xml"/><Relationship Id="rId76" Type="http://schemas.openxmlformats.org/officeDocument/2006/relationships/slide" Target="slides/slide68.xml"/><Relationship Id="rId77" Type="http://schemas.openxmlformats.org/officeDocument/2006/relationships/slide" Target="slides/slide69.xml"/><Relationship Id="rId78" Type="http://schemas.openxmlformats.org/officeDocument/2006/relationships/slide" Target="slides/slide70.xml"/><Relationship Id="rId79" Type="http://schemas.openxmlformats.org/officeDocument/2006/relationships/notesMaster" Target="notesMasters/notesMaster1.xml"/><Relationship Id="rId60" Type="http://schemas.openxmlformats.org/officeDocument/2006/relationships/slide" Target="slides/slide52.xml"/><Relationship Id="rId61" Type="http://schemas.openxmlformats.org/officeDocument/2006/relationships/slide" Target="slides/slide53.xml"/><Relationship Id="rId62" Type="http://schemas.openxmlformats.org/officeDocument/2006/relationships/slide" Target="slides/slide54.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81819FF5-EE3A-B04C-91C1-7964E25DA501}" type="datetimeFigureOut">
              <a:rPr lang="en-US" smtClean="0"/>
              <a:t>9/26/18</a:t>
            </a:fld>
            <a:endParaRPr lang="en-US"/>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99A31B52-33DB-8740-A0DF-E586AC71C085}" type="slidenum">
              <a:rPr lang="en-US" smtClean="0"/>
              <a:t>‹#›</a:t>
            </a:fld>
            <a:endParaRPr lang="en-US"/>
          </a:p>
        </p:txBody>
      </p:sp>
    </p:spTree>
    <p:extLst>
      <p:ext uri="{BB962C8B-B14F-4D97-AF65-F5344CB8AC3E}">
        <p14:creationId xmlns:p14="http://schemas.microsoft.com/office/powerpoint/2010/main" val="85248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F9B2C2C-32E8-476A-85CB-F9D50B0EFFA5}" type="slidenum">
              <a:rPr lang="en-US" altLang="zh-TW" smtClean="0">
                <a:solidFill>
                  <a:srgbClr val="000000"/>
                </a:solidFill>
              </a:rPr>
              <a:pPr>
                <a:defRPr/>
              </a:pPr>
              <a:t>1</a:t>
            </a:fld>
            <a:endParaRPr lang="en-US" altLang="zh-TW">
              <a:solidFill>
                <a:srgbClr val="000000"/>
              </a:solidFill>
            </a:endParaRPr>
          </a:p>
        </p:txBody>
      </p:sp>
    </p:spTree>
    <p:extLst>
      <p:ext uri="{BB962C8B-B14F-4D97-AF65-F5344CB8AC3E}">
        <p14:creationId xmlns:p14="http://schemas.microsoft.com/office/powerpoint/2010/main" val="333076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A31B52-33DB-8740-A0DF-E586AC71C085}" type="slidenum">
              <a:rPr lang="en-US" smtClean="0"/>
              <a:t>10</a:t>
            </a:fld>
            <a:endParaRPr lang="en-US"/>
          </a:p>
        </p:txBody>
      </p:sp>
    </p:spTree>
    <p:extLst>
      <p:ext uri="{BB962C8B-B14F-4D97-AF65-F5344CB8AC3E}">
        <p14:creationId xmlns:p14="http://schemas.microsoft.com/office/powerpoint/2010/main" val="76960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9.png"/><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9.png"/><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Master" Target="../slideMasters/slideMaster4.xml"/><Relationship Id="rId2" Type="http://schemas.openxmlformats.org/officeDocument/2006/relationships/image" Target="../media/image1.jp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Master" Target="../slideMasters/slideMaster4.xml"/><Relationship Id="rId2" Type="http://schemas.openxmlformats.org/officeDocument/2006/relationships/image" Target="../media/image1.jp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png"/><Relationship Id="rId1" Type="http://schemas.openxmlformats.org/officeDocument/2006/relationships/slideMaster" Target="../slideMasters/slideMaster7.xml"/><Relationship Id="rId2" Type="http://schemas.openxmlformats.org/officeDocument/2006/relationships/image" Target="../media/image11.jp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
    <p:bg>
      <p:bgPr>
        <a:solidFill>
          <a:schemeClr val="bg1">
            <a:alpha val="0"/>
          </a:schemeClr>
        </a:solidFill>
        <a:effectLst/>
      </p:bgPr>
    </p:bg>
    <p:spTree>
      <p:nvGrpSpPr>
        <p:cNvPr id="1" name=""/>
        <p:cNvGrpSpPr/>
        <p:nvPr/>
      </p:nvGrpSpPr>
      <p:grpSpPr>
        <a:xfrm>
          <a:off x="0" y="0"/>
          <a:ext cx="0" cy="0"/>
          <a:chOff x="0" y="0"/>
          <a:chExt cx="0" cy="0"/>
        </a:xfrm>
      </p:grpSpPr>
      <p:sp>
        <p:nvSpPr>
          <p:cNvPr id="133" name="Text Placeholder 132"/>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4" name="Text Placeholder 133"/>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5" name="Text Placeholder 134"/>
          <p:cNvSpPr>
            <a:spLocks noGrp="1"/>
          </p:cNvSpPr>
          <p:nvPr>
            <p:ph type="body" idx="10"/>
          </p:nvPr>
        </p:nvSpPr>
        <p:spPr>
          <a:xfrm>
            <a:off x="278767" y="4600426"/>
            <a:ext cx="8535035" cy="308515"/>
          </a:xfrm>
          <a:prstGeom prst="rect">
            <a:avLst/>
          </a:prstGeom>
          <a:noFill/>
          <a:ln w="0" cmpd="sng">
            <a:noFill/>
            <a:prstDash val="solid"/>
          </a:ln>
        </p:spPr>
        <p:txBody>
          <a:bodyPr vert="horz" lIns="0" tIns="0" rIns="0" bIns="0" anchor="t"/>
          <a:lstStyle>
            <a:lvl1pPr marL="0" marR="0" indent="0" algn="ctr">
              <a:lnSpc>
                <a:spcPct val="95999"/>
              </a:lnSpc>
              <a:spcAft>
                <a:spcPts val="270"/>
              </a:spcAft>
              <a:defRPr/>
            </a:lvl1pPr>
          </a:lstStyle>
          <a:p>
            <a:pPr marL="0" marR="0" indent="0" algn="ctr">
              <a:lnSpc>
                <a:spcPct val="95999"/>
              </a:lnSpc>
              <a:spcAft>
                <a:spcPts val="360"/>
              </a:spcAft>
            </a:pPr>
            <a:r>
              <a:rPr lang="en-US" sz="1349" b="1" spc="-30">
                <a:solidFill>
                  <a:srgbClr val="2589BE"/>
                </a:solidFill>
                <a:latin typeface="Arial" panose="22635452340000000000" pitchFamily="2"/>
              </a:rPr>
              <a:t>Inefficient</a:t>
            </a:r>
            <a:r>
              <a:rPr lang="en-US" sz="1349" spc="-30">
                <a:solidFill>
                  <a:srgbClr val="2589BE"/>
                </a:solidFill>
                <a:latin typeface="Arial" panose="22635452340000000000" pitchFamily="2"/>
              </a:rPr>
              <a:t>,</a:t>
            </a:r>
            <a:r>
              <a:rPr lang="en-US" sz="1349" b="1" spc="-30">
                <a:solidFill>
                  <a:srgbClr val="1F937E"/>
                </a:solidFill>
                <a:latin typeface="Arial" panose="22635452340000000000" pitchFamily="2"/>
              </a:rPr>
              <a:t> expensive</a:t>
            </a:r>
            <a:r>
              <a:rPr lang="en-US" sz="1349" spc="-30">
                <a:solidFill>
                  <a:srgbClr val="1F937E"/>
                </a:solidFill>
                <a:latin typeface="Arial" panose="22635452340000000000" pitchFamily="2"/>
              </a:rPr>
              <a:t>,</a:t>
            </a:r>
            <a:r>
              <a:rPr lang="en-US" sz="1349" b="1" spc="-30">
                <a:solidFill>
                  <a:srgbClr val="E71D31"/>
                </a:solidFill>
                <a:latin typeface="Arial" panose="22635452340000000000" pitchFamily="2"/>
              </a:rPr>
              <a:t> vulnerable </a:t>
            </a:r>
          </a:p>
        </p:txBody>
      </p:sp>
      <p:sp>
        <p:nvSpPr>
          <p:cNvPr id="138" name="Text Placeholder 137"/>
          <p:cNvSpPr>
            <a:spLocks noGrp="1"/>
          </p:cNvSpPr>
          <p:nvPr>
            <p:ph type="body" idx="10"/>
          </p:nvPr>
        </p:nvSpPr>
        <p:spPr>
          <a:xfrm>
            <a:off x="472440" y="365012"/>
            <a:ext cx="7147560" cy="472295"/>
          </a:xfrm>
          <a:prstGeom prst="rect">
            <a:avLst/>
          </a:prstGeom>
          <a:noFill/>
          <a:ln w="0" cmpd="sng">
            <a:noFill/>
            <a:prstDash val="solid"/>
          </a:ln>
        </p:spPr>
        <p:txBody>
          <a:bodyPr vert="horz" lIns="0" tIns="0" rIns="0" bIns="0" anchor="t"/>
          <a:lstStyle>
            <a:lvl1pPr marL="0" marR="0" indent="0" algn="l">
              <a:lnSpc>
                <a:spcPct val="78719"/>
              </a:lnSpc>
              <a:spcBef>
                <a:spcPts val="0"/>
              </a:spcBef>
              <a:spcAft>
                <a:spcPts val="0"/>
              </a:spcAft>
              <a:defRPr/>
            </a:lvl1pPr>
          </a:lstStyle>
          <a:p>
            <a:pPr marL="0" marR="0" indent="0" algn="l">
              <a:lnSpc>
                <a:spcPct val="94079"/>
              </a:lnSpc>
              <a:spcAft>
                <a:spcPts val="0"/>
              </a:spcAft>
            </a:pPr>
            <a:r>
              <a:rPr lang="en-US" sz="1349" b="1" spc="-41">
                <a:solidFill>
                  <a:srgbClr val="5E5F63"/>
                </a:solidFill>
                <a:latin typeface="Arial" panose="22635452340000000000" pitchFamily="2"/>
              </a:rPr>
              <a:t>Problem - </a:t>
            </a:r>
            <a:r>
              <a:rPr lang="en-US" sz="1349" spc="-41">
                <a:solidFill>
                  <a:srgbClr val="5E5F63"/>
                </a:solidFill>
                <a:latin typeface="Arial" panose="22635452340000000000" pitchFamily="2"/>
              </a:rPr>
              <a:t>Difficult to monitor asset ownership and transfers in a trusted </a:t>
            </a:r>
          </a:p>
          <a:p>
            <a:pPr marL="0" marR="0" indent="0" algn="l">
              <a:lnSpc>
                <a:spcPct val="78719"/>
              </a:lnSpc>
              <a:spcBef>
                <a:spcPts val="0"/>
              </a:spcBef>
              <a:spcAft>
                <a:spcPts val="0"/>
              </a:spcAft>
            </a:pPr>
            <a:r>
              <a:rPr lang="en-US" sz="1349" spc="-38">
                <a:solidFill>
                  <a:srgbClr val="5E5F63"/>
                </a:solidFill>
                <a:latin typeface="Arial" panose="22635452340000000000" pitchFamily="2"/>
              </a:rPr>
              <a:t>business network </a:t>
            </a:r>
          </a:p>
        </p:txBody>
      </p:sp>
      <p:sp>
        <p:nvSpPr>
          <p:cNvPr id="139" name="Text Placeholder 138"/>
          <p:cNvSpPr>
            <a:spLocks noGrp="1"/>
          </p:cNvSpPr>
          <p:nvPr>
            <p:ph type="body" idx="10"/>
          </p:nvPr>
        </p:nvSpPr>
        <p:spPr>
          <a:xfrm>
            <a:off x="1176656" y="1660014"/>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0" name="Text Placeholder 139"/>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41" name="Text Placeholder 140"/>
          <p:cNvSpPr>
            <a:spLocks noGrp="1"/>
          </p:cNvSpPr>
          <p:nvPr>
            <p:ph type="body" idx="10"/>
          </p:nvPr>
        </p:nvSpPr>
        <p:spPr>
          <a:xfrm>
            <a:off x="1405255" y="1992016"/>
            <a:ext cx="6217920" cy="280583"/>
          </a:xfrm>
          <a:prstGeom prst="rect">
            <a:avLst/>
          </a:prstGeom>
          <a:noFill/>
          <a:ln w="0" cmpd="sng">
            <a:noFill/>
            <a:prstDash val="solid"/>
          </a:ln>
        </p:spPr>
        <p:txBody>
          <a:bodyPr vert="horz" lIns="0" tIns="0" rIns="0" bIns="0" anchor="t"/>
          <a:lstStyle>
            <a:lvl1pPr marL="102870" marR="0" indent="0" algn="l">
              <a:lnSpc>
                <a:spcPts val="675"/>
              </a:lnSpc>
              <a:spcBef>
                <a:spcPts val="0"/>
              </a:spcBef>
              <a:spcAft>
                <a:spcPts val="0"/>
              </a:spcAft>
              <a:tabLst>
                <a:tab pos="2976086"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a:p>
            <a:pPr marL="137160" marR="0" indent="0" algn="l">
              <a:lnSpc>
                <a:spcPts val="900"/>
              </a:lnSpc>
              <a:spcBef>
                <a:spcPts val="0"/>
              </a:spcBef>
              <a:spcAft>
                <a:spcPts val="0"/>
              </a:spcAft>
              <a:tabLst>
                <a:tab pos="3968115" algn="r"/>
              </a:tabLst>
            </a:pPr>
            <a:r>
              <a:rPr lang="en-US" sz="750" spc="-38">
                <a:solidFill>
                  <a:srgbClr val="FFFFFF"/>
                </a:solidFill>
                <a:latin typeface="Arial" panose="22635452340000000000" pitchFamily="2"/>
              </a:rPr>
              <a:t>records</a:t>
            </a:r>
            <a:r>
              <a:rPr lang="en-US" sz="100" b="1" spc="-38">
                <a:solidFill>
                  <a:srgbClr val="1F937E"/>
                </a:solidFill>
                <a:latin typeface="Arial" panose="22635452340000000000" pitchFamily="2"/>
              </a:rPr>
              <a:t> </a:t>
            </a:r>
            <a:r>
              <a:rPr lang="en-US" sz="600" b="1" spc="0">
                <a:solidFill>
                  <a:srgbClr val="1F937E"/>
                </a:solidFill>
                <a:latin typeface="Arial" panose="22635452340000000000" pitchFamily="2"/>
              </a:rPr>
              <a:t>API-integrations </a:t>
            </a:r>
          </a:p>
        </p:txBody>
      </p:sp>
      <p:sp>
        <p:nvSpPr>
          <p:cNvPr id="142" name="Text Placeholder 141"/>
          <p:cNvSpPr>
            <a:spLocks noGrp="1"/>
          </p:cNvSpPr>
          <p:nvPr>
            <p:ph type="body" idx="10"/>
          </p:nvPr>
        </p:nvSpPr>
        <p:spPr>
          <a:xfrm>
            <a:off x="2033271" y="3192431"/>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3" name="Text Placeholder 142"/>
          <p:cNvSpPr>
            <a:spLocks noGrp="1"/>
          </p:cNvSpPr>
          <p:nvPr>
            <p:ph type="body" idx="10"/>
          </p:nvPr>
        </p:nvSpPr>
        <p:spPr>
          <a:xfrm>
            <a:off x="3931921" y="1279131"/>
            <a:ext cx="38735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4" name="Text Placeholder 143"/>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45" name="Text Placeholder 144"/>
          <p:cNvSpPr>
            <a:spLocks noGrp="1"/>
          </p:cNvSpPr>
          <p:nvPr>
            <p:ph type="body" idx="10"/>
          </p:nvPr>
        </p:nvSpPr>
        <p:spPr>
          <a:xfrm>
            <a:off x="4084322" y="3219726"/>
            <a:ext cx="911225" cy="149814"/>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46" name="Text Placeholder 145"/>
          <p:cNvSpPr>
            <a:spLocks noGrp="1"/>
          </p:cNvSpPr>
          <p:nvPr>
            <p:ph type="body" idx="10"/>
          </p:nvPr>
        </p:nvSpPr>
        <p:spPr>
          <a:xfrm>
            <a:off x="4797426" y="3533955"/>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7" name="Text Placeholder 146"/>
          <p:cNvSpPr>
            <a:spLocks noGrp="1"/>
          </p:cNvSpPr>
          <p:nvPr>
            <p:ph type="body" idx="10"/>
          </p:nvPr>
        </p:nvSpPr>
        <p:spPr>
          <a:xfrm>
            <a:off x="6650992" y="1491789"/>
            <a:ext cx="530225" cy="137118"/>
          </a:xfrm>
          <a:prstGeom prst="rect">
            <a:avLst/>
          </a:prstGeom>
          <a:noFill/>
          <a:ln w="0" cmpd="sng">
            <a:noFill/>
            <a:prstDash val="solid"/>
          </a:ln>
        </p:spPr>
        <p:txBody>
          <a:bodyPr vert="horz" lIns="0" tIns="0" rIns="0" bIns="0" anchor="t"/>
          <a:lstStyle>
            <a:lvl1pPr marL="0" marR="0" indent="0" algn="l">
              <a:lnSpc>
                <a:spcPct val="81599"/>
              </a:lnSpc>
              <a:spcAft>
                <a:spcPts val="0"/>
              </a:spcAft>
              <a:defRPr/>
            </a:lvl1pPr>
          </a:lstStyle>
          <a:p>
            <a:pPr marL="0" marR="0" indent="0" algn="l">
              <a:lnSpc>
                <a:spcPct val="81599"/>
              </a:lnSpc>
              <a:spcAft>
                <a:spcPts val="0"/>
              </a:spcAft>
            </a:pPr>
            <a:r>
              <a:rPr lang="en-US" sz="825" b="1" spc="-41">
                <a:solidFill>
                  <a:srgbClr val="E71D31"/>
                </a:solidFill>
                <a:latin typeface="Arial" panose="22635452340000000000" pitchFamily="2"/>
              </a:rPr>
              <a:t>Incident </a:t>
            </a:r>
          </a:p>
        </p:txBody>
      </p:sp>
      <p:sp>
        <p:nvSpPr>
          <p:cNvPr id="148" name="Text Placeholder 147"/>
          <p:cNvSpPr>
            <a:spLocks noGrp="1"/>
          </p:cNvSpPr>
          <p:nvPr>
            <p:ph type="body" idx="10"/>
          </p:nvPr>
        </p:nvSpPr>
        <p:spPr>
          <a:xfrm>
            <a:off x="6711951" y="3149899"/>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9" name="Text Placeholder 148"/>
          <p:cNvSpPr>
            <a:spLocks noGrp="1"/>
          </p:cNvSpPr>
          <p:nvPr>
            <p:ph type="body" idx="10"/>
          </p:nvPr>
        </p:nvSpPr>
        <p:spPr>
          <a:xfrm>
            <a:off x="7473951" y="1647953"/>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50" name="Text Placeholder 149"/>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1_">
    <p:bg>
      <p:bgPr>
        <a:solidFill>
          <a:schemeClr val="bg1">
            <a:alpha val="0"/>
          </a:schemeClr>
        </a:solidFill>
        <a:effectLst/>
      </p:bgPr>
    </p:bg>
    <p:spTree>
      <p:nvGrpSpPr>
        <p:cNvPr id="1" name=""/>
        <p:cNvGrpSpPr/>
        <p:nvPr/>
      </p:nvGrpSpPr>
      <p:grpSpPr>
        <a:xfrm>
          <a:off x="0" y="0"/>
          <a:ext cx="0" cy="0"/>
          <a:chOff x="0" y="0"/>
          <a:chExt cx="0" cy="0"/>
        </a:xfrm>
      </p:grpSpPr>
      <p:sp>
        <p:nvSpPr>
          <p:cNvPr id="155" name="Text Placeholder 154"/>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6" name="Text Placeholder 155"/>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7" name="Text Placeholder 156"/>
          <p:cNvSpPr>
            <a:spLocks noGrp="1"/>
          </p:cNvSpPr>
          <p:nvPr>
            <p:ph type="body" idx="10"/>
          </p:nvPr>
        </p:nvSpPr>
        <p:spPr>
          <a:xfrm>
            <a:off x="272417" y="4600426"/>
            <a:ext cx="8535035" cy="308515"/>
          </a:xfrm>
          <a:prstGeom prst="rect">
            <a:avLst/>
          </a:prstGeom>
          <a:noFill/>
          <a:ln w="0" cmpd="sng">
            <a:noFill/>
            <a:prstDash val="solid"/>
          </a:ln>
        </p:spPr>
        <p:txBody>
          <a:bodyPr vert="horz" lIns="0" tIns="0" rIns="0" bIns="0" anchor="t"/>
          <a:lstStyle>
            <a:lvl1pPr marL="1371600" marR="0" indent="0" algn="l">
              <a:lnSpc>
                <a:spcPct val="95999"/>
              </a:lnSpc>
              <a:spcAft>
                <a:spcPts val="270"/>
              </a:spcAft>
              <a:defRPr/>
            </a:lvl1pPr>
          </a:lstStyle>
          <a:p>
            <a:pPr marL="1828800" marR="0" indent="0" algn="l">
              <a:lnSpc>
                <a:spcPct val="95999"/>
              </a:lnSpc>
              <a:spcAft>
                <a:spcPts val="360"/>
              </a:spcAft>
            </a:pPr>
            <a:r>
              <a:rPr lang="en-US" sz="1349" b="1" spc="-30">
                <a:solidFill>
                  <a:srgbClr val="777777"/>
                </a:solidFill>
                <a:latin typeface="Arial" panose="22635452340000000000" pitchFamily="2"/>
              </a:rPr>
              <a:t>Consensus, provenance, immutability, finality </a:t>
            </a:r>
          </a:p>
        </p:txBody>
      </p:sp>
      <p:sp>
        <p:nvSpPr>
          <p:cNvPr id="160" name="Text Placeholder 159"/>
          <p:cNvSpPr>
            <a:spLocks noGrp="1"/>
          </p:cNvSpPr>
          <p:nvPr>
            <p:ph type="body" idx="10"/>
          </p:nvPr>
        </p:nvSpPr>
        <p:spPr>
          <a:xfrm>
            <a:off x="466091" y="392310"/>
            <a:ext cx="5163820" cy="268522"/>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1349" b="1" spc="-19">
                <a:solidFill>
                  <a:srgbClr val="5E5F63"/>
                </a:solidFill>
                <a:latin typeface="Arial" panose="22635452340000000000" pitchFamily="2"/>
              </a:rPr>
              <a:t>Solution </a:t>
            </a:r>
            <a:r>
              <a:rPr lang="en-US" sz="225" b="1" spc="-19">
                <a:solidFill>
                  <a:srgbClr val="5E5F63"/>
                </a:solidFill>
                <a:latin typeface="Arial" panose="22635452340000000000" pitchFamily="2"/>
              </a:rPr>
              <a:t>– </a:t>
            </a:r>
            <a:r>
              <a:rPr lang="en-US" sz="1349" spc="-19">
                <a:solidFill>
                  <a:srgbClr val="5E5F63"/>
                </a:solidFill>
                <a:latin typeface="Arial" panose="22635452340000000000" pitchFamily="2"/>
              </a:rPr>
              <a:t>shared, replicated, permissioned ledger </a:t>
            </a:r>
          </a:p>
        </p:txBody>
      </p:sp>
      <p:sp>
        <p:nvSpPr>
          <p:cNvPr id="161" name="Text Placeholder 160"/>
          <p:cNvSpPr>
            <a:spLocks noGrp="1"/>
          </p:cNvSpPr>
          <p:nvPr>
            <p:ph type="body" idx="10"/>
          </p:nvPr>
        </p:nvSpPr>
        <p:spPr>
          <a:xfrm>
            <a:off x="850266" y="3773910"/>
            <a:ext cx="1000125" cy="548471"/>
          </a:xfrm>
          <a:prstGeom prst="rect">
            <a:avLst/>
          </a:prstGeom>
          <a:noFill/>
          <a:ln w="0" cmpd="sng">
            <a:noFill/>
            <a:prstDash val="solid"/>
          </a:ln>
        </p:spPr>
        <p:txBody>
          <a:bodyPr vert="horz" lIns="0" tIns="0" rIns="0" bIns="0" anchor="t"/>
          <a:lstStyle>
            <a:lvl1pPr marL="0" marR="0" indent="0" algn="l">
              <a:lnSpc>
                <a:spcPct val="95999"/>
              </a:lnSpc>
              <a:spcAft>
                <a:spcPts val="135"/>
              </a:spcAft>
              <a:defRPr/>
            </a:lvl1pPr>
          </a:lstStyle>
          <a:p>
            <a:pPr marL="0" marR="0" indent="0" algn="l">
              <a:lnSpc>
                <a:spcPct val="95999"/>
              </a:lnSpc>
              <a:spcAft>
                <a:spcPts val="180"/>
              </a:spcAft>
            </a:pPr>
            <a:r>
              <a:rPr lang="en-US" sz="899" spc="0">
                <a:solidFill>
                  <a:srgbClr val="000000"/>
                </a:solidFill>
                <a:latin typeface="Arial" panose="22635452340000000000" pitchFamily="2"/>
              </a:rPr>
              <a:t>Participants have multiple </a:t>
            </a:r>
            <a:r>
              <a:rPr lang="en-US" sz="899" spc="-19">
                <a:solidFill>
                  <a:srgbClr val="000000"/>
                </a:solidFill>
                <a:latin typeface="Arial" panose="22635452340000000000" pitchFamily="2"/>
              </a:rPr>
              <a:t>shared ledgers </a:t>
            </a:r>
          </a:p>
        </p:txBody>
      </p:sp>
      <p:sp>
        <p:nvSpPr>
          <p:cNvPr id="162" name="Text Placeholder 161"/>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63" name="Text Placeholder 162"/>
          <p:cNvSpPr>
            <a:spLocks noGrp="1"/>
          </p:cNvSpPr>
          <p:nvPr>
            <p:ph type="body" idx="10"/>
          </p:nvPr>
        </p:nvSpPr>
        <p:spPr>
          <a:xfrm>
            <a:off x="1405255" y="1992016"/>
            <a:ext cx="6217920" cy="180284"/>
          </a:xfrm>
          <a:prstGeom prst="rect">
            <a:avLst/>
          </a:prstGeom>
          <a:noFill/>
          <a:ln w="0" cmpd="sng">
            <a:noFill/>
            <a:prstDash val="solid"/>
          </a:ln>
        </p:spPr>
        <p:txBody>
          <a:bodyPr vert="horz" lIns="0" tIns="0" rIns="0" bIns="0" anchor="t"/>
          <a:lstStyle>
            <a:lvl1pPr marL="0" marR="0" indent="0" algn="l">
              <a:lnSpc>
                <a:spcPts val="1050"/>
              </a:lnSpc>
              <a:spcAft>
                <a:spcPts val="0"/>
              </a:spcAft>
              <a:tabLst>
                <a:tab pos="4661059"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p:txBody>
      </p:sp>
      <p:sp>
        <p:nvSpPr>
          <p:cNvPr id="164" name="Text Placeholder 163"/>
          <p:cNvSpPr>
            <a:spLocks noGrp="1"/>
          </p:cNvSpPr>
          <p:nvPr>
            <p:ph type="body" idx="10"/>
          </p:nvPr>
        </p:nvSpPr>
        <p:spPr>
          <a:xfrm>
            <a:off x="1581787" y="2172299"/>
            <a:ext cx="3593465" cy="209486"/>
          </a:xfrm>
          <a:prstGeom prst="rect">
            <a:avLst/>
          </a:prstGeom>
          <a:noFill/>
          <a:ln w="0" cmpd="sng">
            <a:noFill/>
            <a:prstDash val="solid"/>
          </a:ln>
        </p:spPr>
        <p:txBody>
          <a:bodyPr vert="horz" lIns="0" tIns="0" rIns="0" bIns="0" anchor="t"/>
          <a:lstStyle>
            <a:lvl1pPr marL="754380" marR="0" indent="0" algn="l">
              <a:lnSpc>
                <a:spcPts val="675"/>
              </a:lnSpc>
              <a:spcBef>
                <a:spcPts val="0"/>
              </a:spcBef>
              <a:spcAft>
                <a:spcPts val="0"/>
              </a:spcAft>
              <a:tabLst>
                <a:tab pos="2693194" algn="r"/>
              </a:tabLst>
              <a:defRPr/>
            </a:lvl1pPr>
          </a:lstStyle>
          <a:p>
            <a:pPr marL="0" marR="0" indent="0" algn="l">
              <a:lnSpc>
                <a:spcPts val="800"/>
              </a:lnSpc>
              <a:spcAft>
                <a:spcPts val="0"/>
              </a:spcAft>
              <a:tabLst>
                <a:tab pos="3590925" algn="r"/>
              </a:tabLst>
            </a:pPr>
            <a:r>
              <a:rPr lang="en-US" sz="750" spc="-38">
                <a:solidFill>
                  <a:srgbClr val="FFFFFF"/>
                </a:solidFill>
                <a:latin typeface="Arial" panose="22635452340000000000" pitchFamily="2"/>
              </a:rPr>
              <a:t>records </a:t>
            </a:r>
            <a:r>
              <a:rPr lang="en-US" sz="750" spc="0">
                <a:solidFill>
                  <a:srgbClr val="FFFFFF"/>
                </a:solidFill>
                <a:latin typeface="Arial" panose="22635452340000000000" pitchFamily="2"/>
              </a:rPr>
              <a:t>Ledger </a:t>
            </a:r>
          </a:p>
          <a:p>
            <a:pPr marL="1005840" marR="0" indent="0" algn="l">
              <a:lnSpc>
                <a:spcPts val="900"/>
              </a:lnSpc>
              <a:spcBef>
                <a:spcPts val="0"/>
              </a:spcBef>
              <a:spcAft>
                <a:spcPts val="0"/>
              </a:spcAft>
            </a:pPr>
            <a:r>
              <a:rPr lang="en-US" sz="750" spc="-45">
                <a:solidFill>
                  <a:srgbClr val="FFFFFF"/>
                </a:solidFill>
                <a:latin typeface="Arial" panose="22635452340000000000" pitchFamily="2"/>
              </a:rPr>
              <a:t>Ledger </a:t>
            </a:r>
          </a:p>
        </p:txBody>
      </p:sp>
      <p:sp>
        <p:nvSpPr>
          <p:cNvPr id="165" name="Text Placeholder 164"/>
          <p:cNvSpPr>
            <a:spLocks noGrp="1"/>
          </p:cNvSpPr>
          <p:nvPr>
            <p:ph type="body" idx="10"/>
          </p:nvPr>
        </p:nvSpPr>
        <p:spPr>
          <a:xfrm>
            <a:off x="2416810" y="3189256"/>
            <a:ext cx="387350"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66" name="Text Placeholder 165"/>
          <p:cNvSpPr>
            <a:spLocks noGrp="1"/>
          </p:cNvSpPr>
          <p:nvPr>
            <p:ph type="body" idx="10"/>
          </p:nvPr>
        </p:nvSpPr>
        <p:spPr>
          <a:xfrm>
            <a:off x="3831591" y="3195605"/>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67" name="Text Placeholder 166"/>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68" name="Text Placeholder 167"/>
          <p:cNvSpPr>
            <a:spLocks noGrp="1"/>
          </p:cNvSpPr>
          <p:nvPr>
            <p:ph type="body" idx="10"/>
          </p:nvPr>
        </p:nvSpPr>
        <p:spPr>
          <a:xfrm>
            <a:off x="4084322" y="3427308"/>
            <a:ext cx="9112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69" name="Text Placeholder 168"/>
          <p:cNvSpPr>
            <a:spLocks noGrp="1"/>
          </p:cNvSpPr>
          <p:nvPr>
            <p:ph type="body" idx="10"/>
          </p:nvPr>
        </p:nvSpPr>
        <p:spPr>
          <a:xfrm>
            <a:off x="6077586" y="3217188"/>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70" name="Text Placeholder 169"/>
          <p:cNvSpPr>
            <a:spLocks noGrp="1"/>
          </p:cNvSpPr>
          <p:nvPr>
            <p:ph type="body" idx="10"/>
          </p:nvPr>
        </p:nvSpPr>
        <p:spPr>
          <a:xfrm>
            <a:off x="6178551" y="2290373"/>
            <a:ext cx="386715"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71" name="Text Placeholder 170"/>
          <p:cNvSpPr>
            <a:spLocks noGrp="1"/>
          </p:cNvSpPr>
          <p:nvPr>
            <p:ph type="body" idx="10"/>
          </p:nvPr>
        </p:nvSpPr>
        <p:spPr>
          <a:xfrm>
            <a:off x="6891656" y="3761851"/>
            <a:ext cx="1045210" cy="521174"/>
          </a:xfrm>
          <a:prstGeom prst="rect">
            <a:avLst/>
          </a:prstGeom>
          <a:noFill/>
          <a:ln w="0" cmpd="sng">
            <a:noFill/>
            <a:prstDash val="solid"/>
          </a:ln>
        </p:spPr>
        <p:txBody>
          <a:bodyPr vert="horz" lIns="0" tIns="0" rIns="0" bIns="0" anchor="t"/>
          <a:lstStyle>
            <a:lvl1pPr marL="0" marR="0" indent="0" algn="l">
              <a:lnSpc>
                <a:spcPts val="975"/>
              </a:lnSpc>
              <a:spcAft>
                <a:spcPts val="0"/>
              </a:spcAft>
              <a:defRPr/>
            </a:lvl1pPr>
          </a:lstStyle>
          <a:p>
            <a:pPr marL="0" marR="0" indent="0" algn="l">
              <a:lnSpc>
                <a:spcPts val="1300"/>
              </a:lnSpc>
              <a:spcAft>
                <a:spcPts val="0"/>
              </a:spcAft>
            </a:pPr>
            <a:r>
              <a:rPr lang="en-US" sz="899" spc="0">
                <a:solidFill>
                  <a:srgbClr val="000000"/>
                </a:solidFill>
                <a:latin typeface="Arial" panose="22635452340000000000" pitchFamily="2"/>
              </a:rPr>
              <a:t>NOTE : Participants </a:t>
            </a:r>
            <a:r>
              <a:rPr lang="en-US" sz="899" spc="-19">
                <a:solidFill>
                  <a:srgbClr val="000000"/>
                </a:solidFill>
                <a:latin typeface="Arial" panose="22635452340000000000" pitchFamily="2"/>
              </a:rPr>
              <a:t>same as before </a:t>
            </a:r>
          </a:p>
        </p:txBody>
      </p:sp>
      <p:sp>
        <p:nvSpPr>
          <p:cNvPr id="172" name="Text Placeholder 171"/>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Grey Single Line Titl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 y="449252"/>
            <a:ext cx="6024378" cy="179536"/>
          </a:xfrm>
        </p:spPr>
        <p:txBody>
          <a:bodyPr wrap="square" lIns="0" tIns="0" rIns="0" bIns="0" anchor="t" anchorCtr="0">
            <a:spAutoFit/>
          </a:bodyPr>
          <a:lstStyle>
            <a:lvl1pPr>
              <a:lnSpc>
                <a:spcPts val="1435"/>
              </a:lnSpc>
              <a:defRPr lang="en-US" sz="1575" kern="1200" spc="-26" dirty="0">
                <a:solidFill>
                  <a:srgbClr val="7F7F7F"/>
                </a:solidFill>
                <a:latin typeface="Arial" charset="0"/>
                <a:ea typeface="Arial" charset="0"/>
                <a:cs typeface="Arial" charset="0"/>
              </a:defRPr>
            </a:lvl1pPr>
          </a:lstStyle>
          <a:p>
            <a:r>
              <a:rPr lang="en-GB" dirty="0"/>
              <a:t>Click to add title</a:t>
            </a:r>
            <a:endParaRPr lang="en-US" dirty="0"/>
          </a:p>
        </p:txBody>
      </p:sp>
      <p:sp>
        <p:nvSpPr>
          <p:cNvPr id="16" name="TextBox 15"/>
          <p:cNvSpPr txBox="1"/>
          <p:nvPr userDrawn="1"/>
        </p:nvSpPr>
        <p:spPr>
          <a:xfrm>
            <a:off x="8442905" y="4897945"/>
            <a:ext cx="537425" cy="121187"/>
          </a:xfrm>
          <a:prstGeom prst="rect">
            <a:avLst/>
          </a:prstGeom>
          <a:noFill/>
        </p:spPr>
        <p:txBody>
          <a:bodyPr wrap="square" lIns="0" tIns="0" rIns="0" bIns="0" rtlCol="0">
            <a:noAutofit/>
          </a:bodyPr>
          <a:lstStyle/>
          <a:p>
            <a:pPr algn="r" defTabSz="514222" fontAlgn="base">
              <a:spcBef>
                <a:spcPct val="0"/>
              </a:spcBef>
              <a:spcAft>
                <a:spcPct val="0"/>
              </a:spcAft>
            </a:pPr>
            <a:r>
              <a:rPr kumimoji="1" lang="en-US" sz="563" dirty="0">
                <a:solidFill>
                  <a:srgbClr val="464646"/>
                </a:solidFill>
                <a:latin typeface="Arial" charset="0"/>
                <a:ea typeface="Arial" charset="0"/>
                <a:cs typeface="Arial" charset="0"/>
              </a:rPr>
              <a:t>Page </a:t>
            </a:r>
            <a:fld id="{270F089B-C559-3147-874D-CCDBF88816EB}" type="slidenum">
              <a:rPr kumimoji="1" lang="en-US" sz="563">
                <a:solidFill>
                  <a:srgbClr val="464646"/>
                </a:solidFill>
                <a:latin typeface="Arial" charset="0"/>
                <a:ea typeface="Arial" charset="0"/>
                <a:cs typeface="Arial" charset="0"/>
              </a:rPr>
              <a:pPr algn="r" defTabSz="514222" fontAlgn="base">
                <a:spcBef>
                  <a:spcPct val="0"/>
                </a:spcBef>
                <a:spcAft>
                  <a:spcPct val="0"/>
                </a:spcAft>
              </a:pPr>
              <a:t>‹#›</a:t>
            </a:fld>
            <a:endParaRPr kumimoji="1" lang="en-US" sz="563" dirty="0">
              <a:solidFill>
                <a:srgbClr val="464646"/>
              </a:solidFill>
              <a:latin typeface="Arial" charset="0"/>
              <a:ea typeface="Arial" charset="0"/>
              <a:cs typeface="Arial" charset="0"/>
            </a:endParaRPr>
          </a:p>
        </p:txBody>
      </p:sp>
      <p:sp>
        <p:nvSpPr>
          <p:cNvPr id="6" name="Rounded Rectangle 5"/>
          <p:cNvSpPr/>
          <p:nvPr userDrawn="1"/>
        </p:nvSpPr>
        <p:spPr>
          <a:xfrm>
            <a:off x="274324" y="739991"/>
            <a:ext cx="322163" cy="61534"/>
          </a:xfrm>
          <a:prstGeom prst="roundRect">
            <a:avLst>
              <a:gd name="adj" fmla="val 50000"/>
            </a:avLst>
          </a:prstGeom>
          <a:solidFill>
            <a:srgbClr val="B8E050"/>
          </a:solidFill>
          <a:ln>
            <a:noFill/>
          </a:ln>
        </p:spPr>
        <p:style>
          <a:lnRef idx="2">
            <a:schemeClr val="accent1">
              <a:shade val="50000"/>
            </a:schemeClr>
          </a:lnRef>
          <a:fillRef idx="1">
            <a:schemeClr val="accent1"/>
          </a:fillRef>
          <a:effectRef idx="0">
            <a:schemeClr val="accent1"/>
          </a:effectRef>
          <a:fontRef idx="minor">
            <a:schemeClr val="lt1"/>
          </a:fontRef>
        </p:style>
        <p:txBody>
          <a:bodyPr lIns="51426" tIns="25713" rIns="51426" bIns="25713" rtlCol="0" anchor="ctr"/>
          <a:lstStyle/>
          <a:p>
            <a:pPr algn="ctr" defTabSz="514222" fontAlgn="base">
              <a:spcBef>
                <a:spcPct val="0"/>
              </a:spcBef>
              <a:spcAft>
                <a:spcPct val="0"/>
              </a:spcAft>
            </a:pPr>
            <a:endParaRPr kumimoji="1" lang="en-US" sz="1013" dirty="0">
              <a:solidFill>
                <a:prstClr val="white"/>
              </a:solidFill>
              <a:latin typeface="Arial" panose="020B0604020202020204" pitchFamily="34" charset="0"/>
            </a:endParaRPr>
          </a:p>
        </p:txBody>
      </p:sp>
      <p:sp>
        <p:nvSpPr>
          <p:cNvPr id="2" name="Rectangle 1"/>
          <p:cNvSpPr/>
          <p:nvPr userDrawn="1"/>
        </p:nvSpPr>
        <p:spPr>
          <a:xfrm>
            <a:off x="338530" y="4903598"/>
            <a:ext cx="968534" cy="178960"/>
          </a:xfrm>
          <a:prstGeom prst="rect">
            <a:avLst/>
          </a:prstGeom>
        </p:spPr>
        <p:txBody>
          <a:bodyPr wrap="none">
            <a:spAutoFit/>
          </a:bodyPr>
          <a:lstStyle/>
          <a:p>
            <a:pPr algn="r" fontAlgn="base">
              <a:spcBef>
                <a:spcPct val="0"/>
              </a:spcBef>
              <a:spcAft>
                <a:spcPct val="0"/>
              </a:spcAft>
              <a:defRPr/>
            </a:pPr>
            <a:r>
              <a:rPr kumimoji="1" lang="en-GB" sz="563" dirty="0">
                <a:solidFill>
                  <a:prstClr val="black"/>
                </a:solidFill>
                <a:latin typeface="Arial" pitchFamily="34" charset="0"/>
                <a:ea typeface="新細明體" pitchFamily="18" charset="-120"/>
              </a:rPr>
              <a:t>© 2017 IBM Corporation</a:t>
            </a: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4" name="bk object 24"/>
          <p:cNvSpPr/>
          <p:nvPr/>
        </p:nvSpPr>
        <p:spPr>
          <a:xfrm>
            <a:off x="7097267" y="2254757"/>
            <a:ext cx="628547" cy="628556"/>
          </a:xfrm>
          <a:prstGeom prst="rect">
            <a:avLst/>
          </a:prstGeom>
          <a:blipFill>
            <a:blip r:embed="rId9"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9/26/18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title"/>
          </p:nvPr>
        </p:nvSpPr>
        <p:spPr/>
        <p:txBody>
          <a:bodyPr lIns="0" tIns="0" rIns="0" bIns="0"/>
          <a:lstStyle>
            <a:lvl1pPr>
              <a:defRPr sz="1491" b="0" i="0">
                <a:solidFill>
                  <a:srgbClr val="EE52A4"/>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9/26/18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4" name="bk object 24"/>
          <p:cNvSpPr/>
          <p:nvPr/>
        </p:nvSpPr>
        <p:spPr>
          <a:xfrm>
            <a:off x="2285" y="469772"/>
            <a:ext cx="9141714" cy="4572"/>
          </a:xfrm>
          <a:prstGeom prst="rect">
            <a:avLst/>
          </a:prstGeom>
          <a:blipFill>
            <a:blip r:embed="rId9"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title"/>
          </p:nvPr>
        </p:nvSpPr>
        <p:spPr/>
        <p:txBody>
          <a:bodyPr lIns="0" tIns="0" rIns="0" bIns="0"/>
          <a:lstStyle>
            <a:lvl1pPr>
              <a:defRPr sz="1491" b="0" i="0">
                <a:solidFill>
                  <a:srgbClr val="EE52A4"/>
                </a:solidFill>
                <a:latin typeface="Arial"/>
                <a:cs typeface="Arial"/>
              </a:defRPr>
            </a:lvl1pPr>
          </a:lstStyle>
          <a:p>
            <a:endParaRPr/>
          </a:p>
        </p:txBody>
      </p:sp>
      <p:sp>
        <p:nvSpPr>
          <p:cNvPr id="3" name="Holder 3"/>
          <p:cNvSpPr>
            <a:spLocks noGrp="1"/>
          </p:cNvSpPr>
          <p:nvPr>
            <p:ph sz="half" idx="2"/>
          </p:nvPr>
        </p:nvSpPr>
        <p:spPr>
          <a:xfrm>
            <a:off x="457200" y="1183006"/>
            <a:ext cx="397764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6"/>
            <a:ext cx="397764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9/26/18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3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15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15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
    <p:bg>
      <p:bgPr>
        <a:solidFill>
          <a:schemeClr val="bg1">
            <a:alpha val="0"/>
          </a:schemeClr>
        </a:solidFill>
        <a:effectLst/>
      </p:bgPr>
    </p:bg>
    <p:spTree>
      <p:nvGrpSpPr>
        <p:cNvPr id="1" name=""/>
        <p:cNvGrpSpPr/>
        <p:nvPr/>
      </p:nvGrpSpPr>
      <p:grpSpPr>
        <a:xfrm>
          <a:off x="0" y="0"/>
          <a:ext cx="0" cy="0"/>
          <a:chOff x="0" y="0"/>
          <a:chExt cx="0" cy="0"/>
        </a:xfrm>
      </p:grpSpPr>
      <p:sp>
        <p:nvSpPr>
          <p:cNvPr id="133" name="Text Placeholder 132"/>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4" name="Text Placeholder 133"/>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5" name="Text Placeholder 134"/>
          <p:cNvSpPr>
            <a:spLocks noGrp="1"/>
          </p:cNvSpPr>
          <p:nvPr>
            <p:ph type="body" idx="10"/>
          </p:nvPr>
        </p:nvSpPr>
        <p:spPr>
          <a:xfrm>
            <a:off x="278767" y="4600426"/>
            <a:ext cx="8535035" cy="308515"/>
          </a:xfrm>
          <a:prstGeom prst="rect">
            <a:avLst/>
          </a:prstGeom>
          <a:noFill/>
          <a:ln w="0" cmpd="sng">
            <a:noFill/>
            <a:prstDash val="solid"/>
          </a:ln>
        </p:spPr>
        <p:txBody>
          <a:bodyPr vert="horz" lIns="0" tIns="0" rIns="0" bIns="0" anchor="t"/>
          <a:lstStyle>
            <a:lvl1pPr marL="0" marR="0" indent="0" algn="ctr">
              <a:lnSpc>
                <a:spcPct val="95999"/>
              </a:lnSpc>
              <a:spcAft>
                <a:spcPts val="270"/>
              </a:spcAft>
              <a:defRPr/>
            </a:lvl1pPr>
          </a:lstStyle>
          <a:p>
            <a:pPr marL="0" marR="0" indent="0" algn="ctr">
              <a:lnSpc>
                <a:spcPct val="95999"/>
              </a:lnSpc>
              <a:spcAft>
                <a:spcPts val="360"/>
              </a:spcAft>
            </a:pPr>
            <a:r>
              <a:rPr lang="en-US" sz="1349" b="1" spc="-30">
                <a:solidFill>
                  <a:srgbClr val="2589BE"/>
                </a:solidFill>
                <a:latin typeface="Arial" panose="22635452340000000000" pitchFamily="2"/>
              </a:rPr>
              <a:t>Inefficient</a:t>
            </a:r>
            <a:r>
              <a:rPr lang="en-US" sz="1349" spc="-30">
                <a:solidFill>
                  <a:srgbClr val="2589BE"/>
                </a:solidFill>
                <a:latin typeface="Arial" panose="22635452340000000000" pitchFamily="2"/>
              </a:rPr>
              <a:t>,</a:t>
            </a:r>
            <a:r>
              <a:rPr lang="en-US" sz="1349" b="1" spc="-30">
                <a:solidFill>
                  <a:srgbClr val="1F937E"/>
                </a:solidFill>
                <a:latin typeface="Arial" panose="22635452340000000000" pitchFamily="2"/>
              </a:rPr>
              <a:t> expensive</a:t>
            </a:r>
            <a:r>
              <a:rPr lang="en-US" sz="1349" spc="-30">
                <a:solidFill>
                  <a:srgbClr val="1F937E"/>
                </a:solidFill>
                <a:latin typeface="Arial" panose="22635452340000000000" pitchFamily="2"/>
              </a:rPr>
              <a:t>,</a:t>
            </a:r>
            <a:r>
              <a:rPr lang="en-US" sz="1349" b="1" spc="-30">
                <a:solidFill>
                  <a:srgbClr val="E71D31"/>
                </a:solidFill>
                <a:latin typeface="Arial" panose="22635452340000000000" pitchFamily="2"/>
              </a:rPr>
              <a:t> vulnerable </a:t>
            </a:r>
          </a:p>
        </p:txBody>
      </p:sp>
      <p:sp>
        <p:nvSpPr>
          <p:cNvPr id="138" name="Text Placeholder 137"/>
          <p:cNvSpPr>
            <a:spLocks noGrp="1"/>
          </p:cNvSpPr>
          <p:nvPr>
            <p:ph type="body" idx="10"/>
          </p:nvPr>
        </p:nvSpPr>
        <p:spPr>
          <a:xfrm>
            <a:off x="472440" y="365012"/>
            <a:ext cx="7147560" cy="472295"/>
          </a:xfrm>
          <a:prstGeom prst="rect">
            <a:avLst/>
          </a:prstGeom>
          <a:noFill/>
          <a:ln w="0" cmpd="sng">
            <a:noFill/>
            <a:prstDash val="solid"/>
          </a:ln>
        </p:spPr>
        <p:txBody>
          <a:bodyPr vert="horz" lIns="0" tIns="0" rIns="0" bIns="0" anchor="t"/>
          <a:lstStyle>
            <a:lvl1pPr marL="0" marR="0" indent="0" algn="l">
              <a:lnSpc>
                <a:spcPct val="78719"/>
              </a:lnSpc>
              <a:spcBef>
                <a:spcPts val="0"/>
              </a:spcBef>
              <a:spcAft>
                <a:spcPts val="0"/>
              </a:spcAft>
              <a:defRPr/>
            </a:lvl1pPr>
          </a:lstStyle>
          <a:p>
            <a:pPr marL="0" marR="0" indent="0" algn="l">
              <a:lnSpc>
                <a:spcPct val="94079"/>
              </a:lnSpc>
              <a:spcAft>
                <a:spcPts val="0"/>
              </a:spcAft>
            </a:pPr>
            <a:r>
              <a:rPr lang="en-US" sz="1349" b="1" spc="-41">
                <a:solidFill>
                  <a:srgbClr val="5E5F63"/>
                </a:solidFill>
                <a:latin typeface="Arial" panose="22635452340000000000" pitchFamily="2"/>
              </a:rPr>
              <a:t>Problem - </a:t>
            </a:r>
            <a:r>
              <a:rPr lang="en-US" sz="1349" spc="-41">
                <a:solidFill>
                  <a:srgbClr val="5E5F63"/>
                </a:solidFill>
                <a:latin typeface="Arial" panose="22635452340000000000" pitchFamily="2"/>
              </a:rPr>
              <a:t>Difficult to monitor asset ownership and transfers in a trusted </a:t>
            </a:r>
          </a:p>
          <a:p>
            <a:pPr marL="0" marR="0" indent="0" algn="l">
              <a:lnSpc>
                <a:spcPct val="78719"/>
              </a:lnSpc>
              <a:spcBef>
                <a:spcPts val="0"/>
              </a:spcBef>
              <a:spcAft>
                <a:spcPts val="0"/>
              </a:spcAft>
            </a:pPr>
            <a:r>
              <a:rPr lang="en-US" sz="1349" spc="-38">
                <a:solidFill>
                  <a:srgbClr val="5E5F63"/>
                </a:solidFill>
                <a:latin typeface="Arial" panose="22635452340000000000" pitchFamily="2"/>
              </a:rPr>
              <a:t>business network </a:t>
            </a:r>
          </a:p>
        </p:txBody>
      </p:sp>
      <p:sp>
        <p:nvSpPr>
          <p:cNvPr id="139" name="Text Placeholder 138"/>
          <p:cNvSpPr>
            <a:spLocks noGrp="1"/>
          </p:cNvSpPr>
          <p:nvPr>
            <p:ph type="body" idx="10"/>
          </p:nvPr>
        </p:nvSpPr>
        <p:spPr>
          <a:xfrm>
            <a:off x="1176656" y="1660014"/>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0" name="Text Placeholder 139"/>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41" name="Text Placeholder 140"/>
          <p:cNvSpPr>
            <a:spLocks noGrp="1"/>
          </p:cNvSpPr>
          <p:nvPr>
            <p:ph type="body" idx="10"/>
          </p:nvPr>
        </p:nvSpPr>
        <p:spPr>
          <a:xfrm>
            <a:off x="1405255" y="1992016"/>
            <a:ext cx="6217920" cy="280583"/>
          </a:xfrm>
          <a:prstGeom prst="rect">
            <a:avLst/>
          </a:prstGeom>
          <a:noFill/>
          <a:ln w="0" cmpd="sng">
            <a:noFill/>
            <a:prstDash val="solid"/>
          </a:ln>
        </p:spPr>
        <p:txBody>
          <a:bodyPr vert="horz" lIns="0" tIns="0" rIns="0" bIns="0" anchor="t"/>
          <a:lstStyle>
            <a:lvl1pPr marL="102870" marR="0" indent="0" algn="l">
              <a:lnSpc>
                <a:spcPts val="675"/>
              </a:lnSpc>
              <a:spcBef>
                <a:spcPts val="0"/>
              </a:spcBef>
              <a:spcAft>
                <a:spcPts val="0"/>
              </a:spcAft>
              <a:tabLst>
                <a:tab pos="2976086"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a:p>
            <a:pPr marL="137160" marR="0" indent="0" algn="l">
              <a:lnSpc>
                <a:spcPts val="900"/>
              </a:lnSpc>
              <a:spcBef>
                <a:spcPts val="0"/>
              </a:spcBef>
              <a:spcAft>
                <a:spcPts val="0"/>
              </a:spcAft>
              <a:tabLst>
                <a:tab pos="3968115" algn="r"/>
              </a:tabLst>
            </a:pPr>
            <a:r>
              <a:rPr lang="en-US" sz="750" spc="-38">
                <a:solidFill>
                  <a:srgbClr val="FFFFFF"/>
                </a:solidFill>
                <a:latin typeface="Arial" panose="22635452340000000000" pitchFamily="2"/>
              </a:rPr>
              <a:t>records</a:t>
            </a:r>
            <a:r>
              <a:rPr lang="en-US" sz="100" b="1" spc="-38">
                <a:solidFill>
                  <a:srgbClr val="1F937E"/>
                </a:solidFill>
                <a:latin typeface="Arial" panose="22635452340000000000" pitchFamily="2"/>
              </a:rPr>
              <a:t> </a:t>
            </a:r>
            <a:r>
              <a:rPr lang="en-US" sz="600" b="1" spc="0">
                <a:solidFill>
                  <a:srgbClr val="1F937E"/>
                </a:solidFill>
                <a:latin typeface="Arial" panose="22635452340000000000" pitchFamily="2"/>
              </a:rPr>
              <a:t>API-integrations </a:t>
            </a:r>
          </a:p>
        </p:txBody>
      </p:sp>
      <p:sp>
        <p:nvSpPr>
          <p:cNvPr id="142" name="Text Placeholder 141"/>
          <p:cNvSpPr>
            <a:spLocks noGrp="1"/>
          </p:cNvSpPr>
          <p:nvPr>
            <p:ph type="body" idx="10"/>
          </p:nvPr>
        </p:nvSpPr>
        <p:spPr>
          <a:xfrm>
            <a:off x="2033271" y="3192431"/>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3" name="Text Placeholder 142"/>
          <p:cNvSpPr>
            <a:spLocks noGrp="1"/>
          </p:cNvSpPr>
          <p:nvPr>
            <p:ph type="body" idx="10"/>
          </p:nvPr>
        </p:nvSpPr>
        <p:spPr>
          <a:xfrm>
            <a:off x="3931921" y="1279131"/>
            <a:ext cx="38735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4" name="Text Placeholder 143"/>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45" name="Text Placeholder 144"/>
          <p:cNvSpPr>
            <a:spLocks noGrp="1"/>
          </p:cNvSpPr>
          <p:nvPr>
            <p:ph type="body" idx="10"/>
          </p:nvPr>
        </p:nvSpPr>
        <p:spPr>
          <a:xfrm>
            <a:off x="4084322" y="3219726"/>
            <a:ext cx="911225" cy="149814"/>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46" name="Text Placeholder 145"/>
          <p:cNvSpPr>
            <a:spLocks noGrp="1"/>
          </p:cNvSpPr>
          <p:nvPr>
            <p:ph type="body" idx="10"/>
          </p:nvPr>
        </p:nvSpPr>
        <p:spPr>
          <a:xfrm>
            <a:off x="4797426" y="3533955"/>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7" name="Text Placeholder 146"/>
          <p:cNvSpPr>
            <a:spLocks noGrp="1"/>
          </p:cNvSpPr>
          <p:nvPr>
            <p:ph type="body" idx="10"/>
          </p:nvPr>
        </p:nvSpPr>
        <p:spPr>
          <a:xfrm>
            <a:off x="6650992" y="1491789"/>
            <a:ext cx="530225" cy="137118"/>
          </a:xfrm>
          <a:prstGeom prst="rect">
            <a:avLst/>
          </a:prstGeom>
          <a:noFill/>
          <a:ln w="0" cmpd="sng">
            <a:noFill/>
            <a:prstDash val="solid"/>
          </a:ln>
        </p:spPr>
        <p:txBody>
          <a:bodyPr vert="horz" lIns="0" tIns="0" rIns="0" bIns="0" anchor="t"/>
          <a:lstStyle>
            <a:lvl1pPr marL="0" marR="0" indent="0" algn="l">
              <a:lnSpc>
                <a:spcPct val="81599"/>
              </a:lnSpc>
              <a:spcAft>
                <a:spcPts val="0"/>
              </a:spcAft>
              <a:defRPr/>
            </a:lvl1pPr>
          </a:lstStyle>
          <a:p>
            <a:pPr marL="0" marR="0" indent="0" algn="l">
              <a:lnSpc>
                <a:spcPct val="81599"/>
              </a:lnSpc>
              <a:spcAft>
                <a:spcPts val="0"/>
              </a:spcAft>
            </a:pPr>
            <a:r>
              <a:rPr lang="en-US" sz="825" b="1" spc="-41">
                <a:solidFill>
                  <a:srgbClr val="E71D31"/>
                </a:solidFill>
                <a:latin typeface="Arial" panose="22635452340000000000" pitchFamily="2"/>
              </a:rPr>
              <a:t>Incident </a:t>
            </a:r>
          </a:p>
        </p:txBody>
      </p:sp>
      <p:sp>
        <p:nvSpPr>
          <p:cNvPr id="148" name="Text Placeholder 147"/>
          <p:cNvSpPr>
            <a:spLocks noGrp="1"/>
          </p:cNvSpPr>
          <p:nvPr>
            <p:ph type="body" idx="10"/>
          </p:nvPr>
        </p:nvSpPr>
        <p:spPr>
          <a:xfrm>
            <a:off x="6711951" y="3149899"/>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9" name="Text Placeholder 148"/>
          <p:cNvSpPr>
            <a:spLocks noGrp="1"/>
          </p:cNvSpPr>
          <p:nvPr>
            <p:ph type="body" idx="10"/>
          </p:nvPr>
        </p:nvSpPr>
        <p:spPr>
          <a:xfrm>
            <a:off x="7473951" y="1647953"/>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50" name="Text Placeholder 149"/>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3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1_">
    <p:bg>
      <p:bgPr>
        <a:solidFill>
          <a:schemeClr val="bg1">
            <a:alpha val="0"/>
          </a:schemeClr>
        </a:solidFill>
        <a:effectLst/>
      </p:bgPr>
    </p:bg>
    <p:spTree>
      <p:nvGrpSpPr>
        <p:cNvPr id="1" name=""/>
        <p:cNvGrpSpPr/>
        <p:nvPr/>
      </p:nvGrpSpPr>
      <p:grpSpPr>
        <a:xfrm>
          <a:off x="0" y="0"/>
          <a:ext cx="0" cy="0"/>
          <a:chOff x="0" y="0"/>
          <a:chExt cx="0" cy="0"/>
        </a:xfrm>
      </p:grpSpPr>
      <p:sp>
        <p:nvSpPr>
          <p:cNvPr id="155" name="Text Placeholder 154"/>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6" name="Text Placeholder 155"/>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7" name="Text Placeholder 156"/>
          <p:cNvSpPr>
            <a:spLocks noGrp="1"/>
          </p:cNvSpPr>
          <p:nvPr>
            <p:ph type="body" idx="10"/>
          </p:nvPr>
        </p:nvSpPr>
        <p:spPr>
          <a:xfrm>
            <a:off x="272417" y="4600426"/>
            <a:ext cx="8535035" cy="308515"/>
          </a:xfrm>
          <a:prstGeom prst="rect">
            <a:avLst/>
          </a:prstGeom>
          <a:noFill/>
          <a:ln w="0" cmpd="sng">
            <a:noFill/>
            <a:prstDash val="solid"/>
          </a:ln>
        </p:spPr>
        <p:txBody>
          <a:bodyPr vert="horz" lIns="0" tIns="0" rIns="0" bIns="0" anchor="t"/>
          <a:lstStyle>
            <a:lvl1pPr marL="1371600" marR="0" indent="0" algn="l">
              <a:lnSpc>
                <a:spcPct val="95999"/>
              </a:lnSpc>
              <a:spcAft>
                <a:spcPts val="270"/>
              </a:spcAft>
              <a:defRPr/>
            </a:lvl1pPr>
          </a:lstStyle>
          <a:p>
            <a:pPr marL="1828800" marR="0" indent="0" algn="l">
              <a:lnSpc>
                <a:spcPct val="95999"/>
              </a:lnSpc>
              <a:spcAft>
                <a:spcPts val="360"/>
              </a:spcAft>
            </a:pPr>
            <a:r>
              <a:rPr lang="en-US" sz="1349" b="1" spc="-30">
                <a:solidFill>
                  <a:srgbClr val="777777"/>
                </a:solidFill>
                <a:latin typeface="Arial" panose="22635452340000000000" pitchFamily="2"/>
              </a:rPr>
              <a:t>Consensus, provenance, immutability, finality </a:t>
            </a:r>
          </a:p>
        </p:txBody>
      </p:sp>
      <p:sp>
        <p:nvSpPr>
          <p:cNvPr id="160" name="Text Placeholder 159"/>
          <p:cNvSpPr>
            <a:spLocks noGrp="1"/>
          </p:cNvSpPr>
          <p:nvPr>
            <p:ph type="body" idx="10"/>
          </p:nvPr>
        </p:nvSpPr>
        <p:spPr>
          <a:xfrm>
            <a:off x="466091" y="392310"/>
            <a:ext cx="5163820" cy="268522"/>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1349" b="1" spc="-19">
                <a:solidFill>
                  <a:srgbClr val="5E5F63"/>
                </a:solidFill>
                <a:latin typeface="Arial" panose="22635452340000000000" pitchFamily="2"/>
              </a:rPr>
              <a:t>Solution </a:t>
            </a:r>
            <a:r>
              <a:rPr lang="en-US" sz="225" b="1" spc="-19">
                <a:solidFill>
                  <a:srgbClr val="5E5F63"/>
                </a:solidFill>
                <a:latin typeface="Arial" panose="22635452340000000000" pitchFamily="2"/>
              </a:rPr>
              <a:t>– </a:t>
            </a:r>
            <a:r>
              <a:rPr lang="en-US" sz="1349" spc="-19">
                <a:solidFill>
                  <a:srgbClr val="5E5F63"/>
                </a:solidFill>
                <a:latin typeface="Arial" panose="22635452340000000000" pitchFamily="2"/>
              </a:rPr>
              <a:t>shared, replicated, permissioned ledger </a:t>
            </a:r>
          </a:p>
        </p:txBody>
      </p:sp>
      <p:sp>
        <p:nvSpPr>
          <p:cNvPr id="161" name="Text Placeholder 160"/>
          <p:cNvSpPr>
            <a:spLocks noGrp="1"/>
          </p:cNvSpPr>
          <p:nvPr>
            <p:ph type="body" idx="10"/>
          </p:nvPr>
        </p:nvSpPr>
        <p:spPr>
          <a:xfrm>
            <a:off x="850266" y="3773910"/>
            <a:ext cx="1000125" cy="548471"/>
          </a:xfrm>
          <a:prstGeom prst="rect">
            <a:avLst/>
          </a:prstGeom>
          <a:noFill/>
          <a:ln w="0" cmpd="sng">
            <a:noFill/>
            <a:prstDash val="solid"/>
          </a:ln>
        </p:spPr>
        <p:txBody>
          <a:bodyPr vert="horz" lIns="0" tIns="0" rIns="0" bIns="0" anchor="t"/>
          <a:lstStyle>
            <a:lvl1pPr marL="0" marR="0" indent="0" algn="l">
              <a:lnSpc>
                <a:spcPct val="95999"/>
              </a:lnSpc>
              <a:spcAft>
                <a:spcPts val="135"/>
              </a:spcAft>
              <a:defRPr/>
            </a:lvl1pPr>
          </a:lstStyle>
          <a:p>
            <a:pPr marL="0" marR="0" indent="0" algn="l">
              <a:lnSpc>
                <a:spcPct val="95999"/>
              </a:lnSpc>
              <a:spcAft>
                <a:spcPts val="180"/>
              </a:spcAft>
            </a:pPr>
            <a:r>
              <a:rPr lang="en-US" sz="899" spc="0">
                <a:solidFill>
                  <a:srgbClr val="000000"/>
                </a:solidFill>
                <a:latin typeface="Arial" panose="22635452340000000000" pitchFamily="2"/>
              </a:rPr>
              <a:t>Participants have multiple </a:t>
            </a:r>
            <a:r>
              <a:rPr lang="en-US" sz="899" spc="-19">
                <a:solidFill>
                  <a:srgbClr val="000000"/>
                </a:solidFill>
                <a:latin typeface="Arial" panose="22635452340000000000" pitchFamily="2"/>
              </a:rPr>
              <a:t>shared ledgers </a:t>
            </a:r>
          </a:p>
        </p:txBody>
      </p:sp>
      <p:sp>
        <p:nvSpPr>
          <p:cNvPr id="162" name="Text Placeholder 161"/>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63" name="Text Placeholder 162"/>
          <p:cNvSpPr>
            <a:spLocks noGrp="1"/>
          </p:cNvSpPr>
          <p:nvPr>
            <p:ph type="body" idx="10"/>
          </p:nvPr>
        </p:nvSpPr>
        <p:spPr>
          <a:xfrm>
            <a:off x="1405255" y="1992016"/>
            <a:ext cx="6217920" cy="180284"/>
          </a:xfrm>
          <a:prstGeom prst="rect">
            <a:avLst/>
          </a:prstGeom>
          <a:noFill/>
          <a:ln w="0" cmpd="sng">
            <a:noFill/>
            <a:prstDash val="solid"/>
          </a:ln>
        </p:spPr>
        <p:txBody>
          <a:bodyPr vert="horz" lIns="0" tIns="0" rIns="0" bIns="0" anchor="t"/>
          <a:lstStyle>
            <a:lvl1pPr marL="0" marR="0" indent="0" algn="l">
              <a:lnSpc>
                <a:spcPts val="1050"/>
              </a:lnSpc>
              <a:spcAft>
                <a:spcPts val="0"/>
              </a:spcAft>
              <a:tabLst>
                <a:tab pos="4661059"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p:txBody>
      </p:sp>
      <p:sp>
        <p:nvSpPr>
          <p:cNvPr id="164" name="Text Placeholder 163"/>
          <p:cNvSpPr>
            <a:spLocks noGrp="1"/>
          </p:cNvSpPr>
          <p:nvPr>
            <p:ph type="body" idx="10"/>
          </p:nvPr>
        </p:nvSpPr>
        <p:spPr>
          <a:xfrm>
            <a:off x="1581787" y="2172299"/>
            <a:ext cx="3593465" cy="209486"/>
          </a:xfrm>
          <a:prstGeom prst="rect">
            <a:avLst/>
          </a:prstGeom>
          <a:noFill/>
          <a:ln w="0" cmpd="sng">
            <a:noFill/>
            <a:prstDash val="solid"/>
          </a:ln>
        </p:spPr>
        <p:txBody>
          <a:bodyPr vert="horz" lIns="0" tIns="0" rIns="0" bIns="0" anchor="t"/>
          <a:lstStyle>
            <a:lvl1pPr marL="754380" marR="0" indent="0" algn="l">
              <a:lnSpc>
                <a:spcPts val="675"/>
              </a:lnSpc>
              <a:spcBef>
                <a:spcPts val="0"/>
              </a:spcBef>
              <a:spcAft>
                <a:spcPts val="0"/>
              </a:spcAft>
              <a:tabLst>
                <a:tab pos="2693194" algn="r"/>
              </a:tabLst>
              <a:defRPr/>
            </a:lvl1pPr>
          </a:lstStyle>
          <a:p>
            <a:pPr marL="0" marR="0" indent="0" algn="l">
              <a:lnSpc>
                <a:spcPts val="800"/>
              </a:lnSpc>
              <a:spcAft>
                <a:spcPts val="0"/>
              </a:spcAft>
              <a:tabLst>
                <a:tab pos="3590925" algn="r"/>
              </a:tabLst>
            </a:pPr>
            <a:r>
              <a:rPr lang="en-US" sz="750" spc="-38">
                <a:solidFill>
                  <a:srgbClr val="FFFFFF"/>
                </a:solidFill>
                <a:latin typeface="Arial" panose="22635452340000000000" pitchFamily="2"/>
              </a:rPr>
              <a:t>records </a:t>
            </a:r>
            <a:r>
              <a:rPr lang="en-US" sz="750" spc="0">
                <a:solidFill>
                  <a:srgbClr val="FFFFFF"/>
                </a:solidFill>
                <a:latin typeface="Arial" panose="22635452340000000000" pitchFamily="2"/>
              </a:rPr>
              <a:t>Ledger </a:t>
            </a:r>
          </a:p>
          <a:p>
            <a:pPr marL="1005840" marR="0" indent="0" algn="l">
              <a:lnSpc>
                <a:spcPts val="900"/>
              </a:lnSpc>
              <a:spcBef>
                <a:spcPts val="0"/>
              </a:spcBef>
              <a:spcAft>
                <a:spcPts val="0"/>
              </a:spcAft>
            </a:pPr>
            <a:r>
              <a:rPr lang="en-US" sz="750" spc="-45">
                <a:solidFill>
                  <a:srgbClr val="FFFFFF"/>
                </a:solidFill>
                <a:latin typeface="Arial" panose="22635452340000000000" pitchFamily="2"/>
              </a:rPr>
              <a:t>Ledger </a:t>
            </a:r>
          </a:p>
        </p:txBody>
      </p:sp>
      <p:sp>
        <p:nvSpPr>
          <p:cNvPr id="165" name="Text Placeholder 164"/>
          <p:cNvSpPr>
            <a:spLocks noGrp="1"/>
          </p:cNvSpPr>
          <p:nvPr>
            <p:ph type="body" idx="10"/>
          </p:nvPr>
        </p:nvSpPr>
        <p:spPr>
          <a:xfrm>
            <a:off x="2416810" y="3189256"/>
            <a:ext cx="387350"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66" name="Text Placeholder 165"/>
          <p:cNvSpPr>
            <a:spLocks noGrp="1"/>
          </p:cNvSpPr>
          <p:nvPr>
            <p:ph type="body" idx="10"/>
          </p:nvPr>
        </p:nvSpPr>
        <p:spPr>
          <a:xfrm>
            <a:off x="3831591" y="3195605"/>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67" name="Text Placeholder 166"/>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68" name="Text Placeholder 167"/>
          <p:cNvSpPr>
            <a:spLocks noGrp="1"/>
          </p:cNvSpPr>
          <p:nvPr>
            <p:ph type="body" idx="10"/>
          </p:nvPr>
        </p:nvSpPr>
        <p:spPr>
          <a:xfrm>
            <a:off x="4084322" y="3427308"/>
            <a:ext cx="9112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69" name="Text Placeholder 168"/>
          <p:cNvSpPr>
            <a:spLocks noGrp="1"/>
          </p:cNvSpPr>
          <p:nvPr>
            <p:ph type="body" idx="10"/>
          </p:nvPr>
        </p:nvSpPr>
        <p:spPr>
          <a:xfrm>
            <a:off x="6077586" y="3217188"/>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70" name="Text Placeholder 169"/>
          <p:cNvSpPr>
            <a:spLocks noGrp="1"/>
          </p:cNvSpPr>
          <p:nvPr>
            <p:ph type="body" idx="10"/>
          </p:nvPr>
        </p:nvSpPr>
        <p:spPr>
          <a:xfrm>
            <a:off x="6178551" y="2290373"/>
            <a:ext cx="386715"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71" name="Text Placeholder 170"/>
          <p:cNvSpPr>
            <a:spLocks noGrp="1"/>
          </p:cNvSpPr>
          <p:nvPr>
            <p:ph type="body" idx="10"/>
          </p:nvPr>
        </p:nvSpPr>
        <p:spPr>
          <a:xfrm>
            <a:off x="6891656" y="3761851"/>
            <a:ext cx="1045210" cy="521174"/>
          </a:xfrm>
          <a:prstGeom prst="rect">
            <a:avLst/>
          </a:prstGeom>
          <a:noFill/>
          <a:ln w="0" cmpd="sng">
            <a:noFill/>
            <a:prstDash val="solid"/>
          </a:ln>
        </p:spPr>
        <p:txBody>
          <a:bodyPr vert="horz" lIns="0" tIns="0" rIns="0" bIns="0" anchor="t"/>
          <a:lstStyle>
            <a:lvl1pPr marL="0" marR="0" indent="0" algn="l">
              <a:lnSpc>
                <a:spcPts val="975"/>
              </a:lnSpc>
              <a:spcAft>
                <a:spcPts val="0"/>
              </a:spcAft>
              <a:defRPr/>
            </a:lvl1pPr>
          </a:lstStyle>
          <a:p>
            <a:pPr marL="0" marR="0" indent="0" algn="l">
              <a:lnSpc>
                <a:spcPts val="1300"/>
              </a:lnSpc>
              <a:spcAft>
                <a:spcPts val="0"/>
              </a:spcAft>
            </a:pPr>
            <a:r>
              <a:rPr lang="en-US" sz="899" spc="0">
                <a:solidFill>
                  <a:srgbClr val="000000"/>
                </a:solidFill>
                <a:latin typeface="Arial" panose="22635452340000000000" pitchFamily="2"/>
              </a:rPr>
              <a:t>NOTE : Participants </a:t>
            </a:r>
            <a:r>
              <a:rPr lang="en-US" sz="899" spc="-19">
                <a:solidFill>
                  <a:srgbClr val="000000"/>
                </a:solidFill>
                <a:latin typeface="Arial" panose="22635452340000000000" pitchFamily="2"/>
              </a:rPr>
              <a:t>same as before </a:t>
            </a:r>
          </a:p>
        </p:txBody>
      </p:sp>
      <p:sp>
        <p:nvSpPr>
          <p:cNvPr id="172" name="Text Placeholder 171"/>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4" name="bk object 24"/>
          <p:cNvSpPr/>
          <p:nvPr/>
        </p:nvSpPr>
        <p:spPr>
          <a:xfrm>
            <a:off x="7097267" y="2254757"/>
            <a:ext cx="628547" cy="628556"/>
          </a:xfrm>
          <a:prstGeom prst="rect">
            <a:avLst/>
          </a:prstGeom>
          <a:blipFill>
            <a:blip r:embed="rId9"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9/26/18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title"/>
          </p:nvPr>
        </p:nvSpPr>
        <p:spPr/>
        <p:txBody>
          <a:bodyPr lIns="0" tIns="0" rIns="0" bIns="0"/>
          <a:lstStyle>
            <a:lvl1pPr>
              <a:defRPr sz="1491" b="0" i="0">
                <a:solidFill>
                  <a:srgbClr val="EE52A4"/>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9/26/18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4" name="bk object 24"/>
          <p:cNvSpPr/>
          <p:nvPr/>
        </p:nvSpPr>
        <p:spPr>
          <a:xfrm>
            <a:off x="2285" y="469772"/>
            <a:ext cx="9141714" cy="4572"/>
          </a:xfrm>
          <a:prstGeom prst="rect">
            <a:avLst/>
          </a:prstGeom>
          <a:blipFill>
            <a:blip r:embed="rId9"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title"/>
          </p:nvPr>
        </p:nvSpPr>
        <p:spPr/>
        <p:txBody>
          <a:bodyPr lIns="0" tIns="0" rIns="0" bIns="0"/>
          <a:lstStyle>
            <a:lvl1pPr>
              <a:defRPr sz="1491" b="0" i="0">
                <a:solidFill>
                  <a:srgbClr val="EE52A4"/>
                </a:solidFill>
                <a:latin typeface="Arial"/>
                <a:cs typeface="Arial"/>
              </a:defRPr>
            </a:lvl1pPr>
          </a:lstStyle>
          <a:p>
            <a:endParaRPr/>
          </a:p>
        </p:txBody>
      </p:sp>
      <p:sp>
        <p:nvSpPr>
          <p:cNvPr id="3" name="Holder 3"/>
          <p:cNvSpPr>
            <a:spLocks noGrp="1"/>
          </p:cNvSpPr>
          <p:nvPr>
            <p:ph sz="half" idx="2"/>
          </p:nvPr>
        </p:nvSpPr>
        <p:spPr>
          <a:xfrm>
            <a:off x="457200" y="1183006"/>
            <a:ext cx="397764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6"/>
            <a:ext cx="397764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9/26/18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3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15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15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_">
    <p:bg>
      <p:bgPr>
        <a:solidFill>
          <a:schemeClr val="bg1">
            <a:alpha val="0"/>
          </a:schemeClr>
        </a:solidFill>
        <a:effectLst/>
      </p:bgPr>
    </p:bg>
    <p:spTree>
      <p:nvGrpSpPr>
        <p:cNvPr id="1" name=""/>
        <p:cNvGrpSpPr/>
        <p:nvPr/>
      </p:nvGrpSpPr>
      <p:grpSpPr>
        <a:xfrm>
          <a:off x="0" y="0"/>
          <a:ext cx="0" cy="0"/>
          <a:chOff x="0" y="0"/>
          <a:chExt cx="0" cy="0"/>
        </a:xfrm>
      </p:grpSpPr>
      <p:sp>
        <p:nvSpPr>
          <p:cNvPr id="133" name="Text Placeholder 132"/>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4" name="Text Placeholder 133"/>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5" name="Text Placeholder 134"/>
          <p:cNvSpPr>
            <a:spLocks noGrp="1"/>
          </p:cNvSpPr>
          <p:nvPr>
            <p:ph type="body" idx="10"/>
          </p:nvPr>
        </p:nvSpPr>
        <p:spPr>
          <a:xfrm>
            <a:off x="278767" y="4600426"/>
            <a:ext cx="8535035" cy="308515"/>
          </a:xfrm>
          <a:prstGeom prst="rect">
            <a:avLst/>
          </a:prstGeom>
          <a:noFill/>
          <a:ln w="0" cmpd="sng">
            <a:noFill/>
            <a:prstDash val="solid"/>
          </a:ln>
        </p:spPr>
        <p:txBody>
          <a:bodyPr vert="horz" lIns="0" tIns="0" rIns="0" bIns="0" anchor="t"/>
          <a:lstStyle>
            <a:lvl1pPr marL="0" marR="0" indent="0" algn="ctr">
              <a:lnSpc>
                <a:spcPct val="95999"/>
              </a:lnSpc>
              <a:spcAft>
                <a:spcPts val="270"/>
              </a:spcAft>
              <a:defRPr/>
            </a:lvl1pPr>
          </a:lstStyle>
          <a:p>
            <a:pPr marL="0" marR="0" indent="0" algn="ctr">
              <a:lnSpc>
                <a:spcPct val="95999"/>
              </a:lnSpc>
              <a:spcAft>
                <a:spcPts val="360"/>
              </a:spcAft>
            </a:pPr>
            <a:r>
              <a:rPr lang="en-US" sz="1349" b="1" spc="-30">
                <a:solidFill>
                  <a:srgbClr val="2589BE"/>
                </a:solidFill>
                <a:latin typeface="Arial" panose="22635452340000000000" pitchFamily="2"/>
              </a:rPr>
              <a:t>Inefficient</a:t>
            </a:r>
            <a:r>
              <a:rPr lang="en-US" sz="1349" spc="-30">
                <a:solidFill>
                  <a:srgbClr val="2589BE"/>
                </a:solidFill>
                <a:latin typeface="Arial" panose="22635452340000000000" pitchFamily="2"/>
              </a:rPr>
              <a:t>,</a:t>
            </a:r>
            <a:r>
              <a:rPr lang="en-US" sz="1349" b="1" spc="-30">
                <a:solidFill>
                  <a:srgbClr val="1F937E"/>
                </a:solidFill>
                <a:latin typeface="Arial" panose="22635452340000000000" pitchFamily="2"/>
              </a:rPr>
              <a:t> expensive</a:t>
            </a:r>
            <a:r>
              <a:rPr lang="en-US" sz="1349" spc="-30">
                <a:solidFill>
                  <a:srgbClr val="1F937E"/>
                </a:solidFill>
                <a:latin typeface="Arial" panose="22635452340000000000" pitchFamily="2"/>
              </a:rPr>
              <a:t>,</a:t>
            </a:r>
            <a:r>
              <a:rPr lang="en-US" sz="1349" b="1" spc="-30">
                <a:solidFill>
                  <a:srgbClr val="E71D31"/>
                </a:solidFill>
                <a:latin typeface="Arial" panose="22635452340000000000" pitchFamily="2"/>
              </a:rPr>
              <a:t> vulnerable </a:t>
            </a:r>
          </a:p>
        </p:txBody>
      </p:sp>
      <p:sp>
        <p:nvSpPr>
          <p:cNvPr id="138" name="Text Placeholder 137"/>
          <p:cNvSpPr>
            <a:spLocks noGrp="1"/>
          </p:cNvSpPr>
          <p:nvPr>
            <p:ph type="body" idx="10"/>
          </p:nvPr>
        </p:nvSpPr>
        <p:spPr>
          <a:xfrm>
            <a:off x="472440" y="365012"/>
            <a:ext cx="7147560" cy="472295"/>
          </a:xfrm>
          <a:prstGeom prst="rect">
            <a:avLst/>
          </a:prstGeom>
          <a:noFill/>
          <a:ln w="0" cmpd="sng">
            <a:noFill/>
            <a:prstDash val="solid"/>
          </a:ln>
        </p:spPr>
        <p:txBody>
          <a:bodyPr vert="horz" lIns="0" tIns="0" rIns="0" bIns="0" anchor="t"/>
          <a:lstStyle>
            <a:lvl1pPr marL="0" marR="0" indent="0" algn="l">
              <a:lnSpc>
                <a:spcPct val="78719"/>
              </a:lnSpc>
              <a:spcBef>
                <a:spcPts val="0"/>
              </a:spcBef>
              <a:spcAft>
                <a:spcPts val="0"/>
              </a:spcAft>
              <a:defRPr/>
            </a:lvl1pPr>
          </a:lstStyle>
          <a:p>
            <a:pPr marL="0" marR="0" indent="0" algn="l">
              <a:lnSpc>
                <a:spcPct val="94079"/>
              </a:lnSpc>
              <a:spcAft>
                <a:spcPts val="0"/>
              </a:spcAft>
            </a:pPr>
            <a:r>
              <a:rPr lang="en-US" sz="1349" b="1" spc="-41">
                <a:solidFill>
                  <a:srgbClr val="5E5F63"/>
                </a:solidFill>
                <a:latin typeface="Arial" panose="22635452340000000000" pitchFamily="2"/>
              </a:rPr>
              <a:t>Problem - </a:t>
            </a:r>
            <a:r>
              <a:rPr lang="en-US" sz="1349" spc="-41">
                <a:solidFill>
                  <a:srgbClr val="5E5F63"/>
                </a:solidFill>
                <a:latin typeface="Arial" panose="22635452340000000000" pitchFamily="2"/>
              </a:rPr>
              <a:t>Difficult to monitor asset ownership and transfers in a trusted </a:t>
            </a:r>
          </a:p>
          <a:p>
            <a:pPr marL="0" marR="0" indent="0" algn="l">
              <a:lnSpc>
                <a:spcPct val="78719"/>
              </a:lnSpc>
              <a:spcBef>
                <a:spcPts val="0"/>
              </a:spcBef>
              <a:spcAft>
                <a:spcPts val="0"/>
              </a:spcAft>
            </a:pPr>
            <a:r>
              <a:rPr lang="en-US" sz="1349" spc="-38">
                <a:solidFill>
                  <a:srgbClr val="5E5F63"/>
                </a:solidFill>
                <a:latin typeface="Arial" panose="22635452340000000000" pitchFamily="2"/>
              </a:rPr>
              <a:t>business network </a:t>
            </a:r>
          </a:p>
        </p:txBody>
      </p:sp>
      <p:sp>
        <p:nvSpPr>
          <p:cNvPr id="139" name="Text Placeholder 138"/>
          <p:cNvSpPr>
            <a:spLocks noGrp="1"/>
          </p:cNvSpPr>
          <p:nvPr>
            <p:ph type="body" idx="10"/>
          </p:nvPr>
        </p:nvSpPr>
        <p:spPr>
          <a:xfrm>
            <a:off x="1176656" y="1660014"/>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0" name="Text Placeholder 139"/>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41" name="Text Placeholder 140"/>
          <p:cNvSpPr>
            <a:spLocks noGrp="1"/>
          </p:cNvSpPr>
          <p:nvPr>
            <p:ph type="body" idx="10"/>
          </p:nvPr>
        </p:nvSpPr>
        <p:spPr>
          <a:xfrm>
            <a:off x="1405255" y="1992016"/>
            <a:ext cx="6217920" cy="280583"/>
          </a:xfrm>
          <a:prstGeom prst="rect">
            <a:avLst/>
          </a:prstGeom>
          <a:noFill/>
          <a:ln w="0" cmpd="sng">
            <a:noFill/>
            <a:prstDash val="solid"/>
          </a:ln>
        </p:spPr>
        <p:txBody>
          <a:bodyPr vert="horz" lIns="0" tIns="0" rIns="0" bIns="0" anchor="t"/>
          <a:lstStyle>
            <a:lvl1pPr marL="102870" marR="0" indent="0" algn="l">
              <a:lnSpc>
                <a:spcPts val="675"/>
              </a:lnSpc>
              <a:spcBef>
                <a:spcPts val="0"/>
              </a:spcBef>
              <a:spcAft>
                <a:spcPts val="0"/>
              </a:spcAft>
              <a:tabLst>
                <a:tab pos="2976086"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a:p>
            <a:pPr marL="137160" marR="0" indent="0" algn="l">
              <a:lnSpc>
                <a:spcPts val="900"/>
              </a:lnSpc>
              <a:spcBef>
                <a:spcPts val="0"/>
              </a:spcBef>
              <a:spcAft>
                <a:spcPts val="0"/>
              </a:spcAft>
              <a:tabLst>
                <a:tab pos="3968115" algn="r"/>
              </a:tabLst>
            </a:pPr>
            <a:r>
              <a:rPr lang="en-US" sz="750" spc="-38">
                <a:solidFill>
                  <a:srgbClr val="FFFFFF"/>
                </a:solidFill>
                <a:latin typeface="Arial" panose="22635452340000000000" pitchFamily="2"/>
              </a:rPr>
              <a:t>records</a:t>
            </a:r>
            <a:r>
              <a:rPr lang="en-US" sz="100" b="1" spc="-38">
                <a:solidFill>
                  <a:srgbClr val="1F937E"/>
                </a:solidFill>
                <a:latin typeface="Arial" panose="22635452340000000000" pitchFamily="2"/>
              </a:rPr>
              <a:t> </a:t>
            </a:r>
            <a:r>
              <a:rPr lang="en-US" sz="600" b="1" spc="0">
                <a:solidFill>
                  <a:srgbClr val="1F937E"/>
                </a:solidFill>
                <a:latin typeface="Arial" panose="22635452340000000000" pitchFamily="2"/>
              </a:rPr>
              <a:t>API-integrations </a:t>
            </a:r>
          </a:p>
        </p:txBody>
      </p:sp>
      <p:sp>
        <p:nvSpPr>
          <p:cNvPr id="142" name="Text Placeholder 141"/>
          <p:cNvSpPr>
            <a:spLocks noGrp="1"/>
          </p:cNvSpPr>
          <p:nvPr>
            <p:ph type="body" idx="10"/>
          </p:nvPr>
        </p:nvSpPr>
        <p:spPr>
          <a:xfrm>
            <a:off x="2033271" y="3192431"/>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3" name="Text Placeholder 142"/>
          <p:cNvSpPr>
            <a:spLocks noGrp="1"/>
          </p:cNvSpPr>
          <p:nvPr>
            <p:ph type="body" idx="10"/>
          </p:nvPr>
        </p:nvSpPr>
        <p:spPr>
          <a:xfrm>
            <a:off x="3931921" y="1279131"/>
            <a:ext cx="38735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4" name="Text Placeholder 143"/>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45" name="Text Placeholder 144"/>
          <p:cNvSpPr>
            <a:spLocks noGrp="1"/>
          </p:cNvSpPr>
          <p:nvPr>
            <p:ph type="body" idx="10"/>
          </p:nvPr>
        </p:nvSpPr>
        <p:spPr>
          <a:xfrm>
            <a:off x="4084322" y="3219726"/>
            <a:ext cx="911225" cy="149814"/>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46" name="Text Placeholder 145"/>
          <p:cNvSpPr>
            <a:spLocks noGrp="1"/>
          </p:cNvSpPr>
          <p:nvPr>
            <p:ph type="body" idx="10"/>
          </p:nvPr>
        </p:nvSpPr>
        <p:spPr>
          <a:xfrm>
            <a:off x="4797426" y="3533955"/>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7" name="Text Placeholder 146"/>
          <p:cNvSpPr>
            <a:spLocks noGrp="1"/>
          </p:cNvSpPr>
          <p:nvPr>
            <p:ph type="body" idx="10"/>
          </p:nvPr>
        </p:nvSpPr>
        <p:spPr>
          <a:xfrm>
            <a:off x="6650992" y="1491789"/>
            <a:ext cx="530225" cy="137118"/>
          </a:xfrm>
          <a:prstGeom prst="rect">
            <a:avLst/>
          </a:prstGeom>
          <a:noFill/>
          <a:ln w="0" cmpd="sng">
            <a:noFill/>
            <a:prstDash val="solid"/>
          </a:ln>
        </p:spPr>
        <p:txBody>
          <a:bodyPr vert="horz" lIns="0" tIns="0" rIns="0" bIns="0" anchor="t"/>
          <a:lstStyle>
            <a:lvl1pPr marL="0" marR="0" indent="0" algn="l">
              <a:lnSpc>
                <a:spcPct val="81599"/>
              </a:lnSpc>
              <a:spcAft>
                <a:spcPts val="0"/>
              </a:spcAft>
              <a:defRPr/>
            </a:lvl1pPr>
          </a:lstStyle>
          <a:p>
            <a:pPr marL="0" marR="0" indent="0" algn="l">
              <a:lnSpc>
                <a:spcPct val="81599"/>
              </a:lnSpc>
              <a:spcAft>
                <a:spcPts val="0"/>
              </a:spcAft>
            </a:pPr>
            <a:r>
              <a:rPr lang="en-US" sz="825" b="1" spc="-41">
                <a:solidFill>
                  <a:srgbClr val="E71D31"/>
                </a:solidFill>
                <a:latin typeface="Arial" panose="22635452340000000000" pitchFamily="2"/>
              </a:rPr>
              <a:t>Incident </a:t>
            </a:r>
          </a:p>
        </p:txBody>
      </p:sp>
      <p:sp>
        <p:nvSpPr>
          <p:cNvPr id="148" name="Text Placeholder 147"/>
          <p:cNvSpPr>
            <a:spLocks noGrp="1"/>
          </p:cNvSpPr>
          <p:nvPr>
            <p:ph type="body" idx="10"/>
          </p:nvPr>
        </p:nvSpPr>
        <p:spPr>
          <a:xfrm>
            <a:off x="6711951" y="3149899"/>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9" name="Text Placeholder 148"/>
          <p:cNvSpPr>
            <a:spLocks noGrp="1"/>
          </p:cNvSpPr>
          <p:nvPr>
            <p:ph type="body" idx="10"/>
          </p:nvPr>
        </p:nvSpPr>
        <p:spPr>
          <a:xfrm>
            <a:off x="7473951" y="1647953"/>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50" name="Text Placeholder 149"/>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_1_">
    <p:bg>
      <p:bgPr>
        <a:solidFill>
          <a:schemeClr val="bg1">
            <a:alpha val="0"/>
          </a:schemeClr>
        </a:solidFill>
        <a:effectLst/>
      </p:bgPr>
    </p:bg>
    <p:spTree>
      <p:nvGrpSpPr>
        <p:cNvPr id="1" name=""/>
        <p:cNvGrpSpPr/>
        <p:nvPr/>
      </p:nvGrpSpPr>
      <p:grpSpPr>
        <a:xfrm>
          <a:off x="0" y="0"/>
          <a:ext cx="0" cy="0"/>
          <a:chOff x="0" y="0"/>
          <a:chExt cx="0" cy="0"/>
        </a:xfrm>
      </p:grpSpPr>
      <p:sp>
        <p:nvSpPr>
          <p:cNvPr id="155" name="Text Placeholder 154"/>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6" name="Text Placeholder 155"/>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7" name="Text Placeholder 156"/>
          <p:cNvSpPr>
            <a:spLocks noGrp="1"/>
          </p:cNvSpPr>
          <p:nvPr>
            <p:ph type="body" idx="10"/>
          </p:nvPr>
        </p:nvSpPr>
        <p:spPr>
          <a:xfrm>
            <a:off x="272417" y="4600426"/>
            <a:ext cx="8535035" cy="308515"/>
          </a:xfrm>
          <a:prstGeom prst="rect">
            <a:avLst/>
          </a:prstGeom>
          <a:noFill/>
          <a:ln w="0" cmpd="sng">
            <a:noFill/>
            <a:prstDash val="solid"/>
          </a:ln>
        </p:spPr>
        <p:txBody>
          <a:bodyPr vert="horz" lIns="0" tIns="0" rIns="0" bIns="0" anchor="t"/>
          <a:lstStyle>
            <a:lvl1pPr marL="1371600" marR="0" indent="0" algn="l">
              <a:lnSpc>
                <a:spcPct val="95999"/>
              </a:lnSpc>
              <a:spcAft>
                <a:spcPts val="270"/>
              </a:spcAft>
              <a:defRPr/>
            </a:lvl1pPr>
          </a:lstStyle>
          <a:p>
            <a:pPr marL="1828800" marR="0" indent="0" algn="l">
              <a:lnSpc>
                <a:spcPct val="95999"/>
              </a:lnSpc>
              <a:spcAft>
                <a:spcPts val="360"/>
              </a:spcAft>
            </a:pPr>
            <a:r>
              <a:rPr lang="en-US" sz="1349" b="1" spc="-30">
                <a:solidFill>
                  <a:srgbClr val="777777"/>
                </a:solidFill>
                <a:latin typeface="Arial" panose="22635452340000000000" pitchFamily="2"/>
              </a:rPr>
              <a:t>Consensus, provenance, immutability, finality </a:t>
            </a:r>
          </a:p>
        </p:txBody>
      </p:sp>
      <p:sp>
        <p:nvSpPr>
          <p:cNvPr id="160" name="Text Placeholder 159"/>
          <p:cNvSpPr>
            <a:spLocks noGrp="1"/>
          </p:cNvSpPr>
          <p:nvPr>
            <p:ph type="body" idx="10"/>
          </p:nvPr>
        </p:nvSpPr>
        <p:spPr>
          <a:xfrm>
            <a:off x="466091" y="392310"/>
            <a:ext cx="5163820" cy="268522"/>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1349" b="1" spc="-19">
                <a:solidFill>
                  <a:srgbClr val="5E5F63"/>
                </a:solidFill>
                <a:latin typeface="Arial" panose="22635452340000000000" pitchFamily="2"/>
              </a:rPr>
              <a:t>Solution </a:t>
            </a:r>
            <a:r>
              <a:rPr lang="en-US" sz="225" b="1" spc="-19">
                <a:solidFill>
                  <a:srgbClr val="5E5F63"/>
                </a:solidFill>
                <a:latin typeface="Arial" panose="22635452340000000000" pitchFamily="2"/>
              </a:rPr>
              <a:t>– </a:t>
            </a:r>
            <a:r>
              <a:rPr lang="en-US" sz="1349" spc="-19">
                <a:solidFill>
                  <a:srgbClr val="5E5F63"/>
                </a:solidFill>
                <a:latin typeface="Arial" panose="22635452340000000000" pitchFamily="2"/>
              </a:rPr>
              <a:t>shared, replicated, permissioned ledger </a:t>
            </a:r>
          </a:p>
        </p:txBody>
      </p:sp>
      <p:sp>
        <p:nvSpPr>
          <p:cNvPr id="161" name="Text Placeholder 160"/>
          <p:cNvSpPr>
            <a:spLocks noGrp="1"/>
          </p:cNvSpPr>
          <p:nvPr>
            <p:ph type="body" idx="10"/>
          </p:nvPr>
        </p:nvSpPr>
        <p:spPr>
          <a:xfrm>
            <a:off x="850266" y="3773910"/>
            <a:ext cx="1000125" cy="548471"/>
          </a:xfrm>
          <a:prstGeom prst="rect">
            <a:avLst/>
          </a:prstGeom>
          <a:noFill/>
          <a:ln w="0" cmpd="sng">
            <a:noFill/>
            <a:prstDash val="solid"/>
          </a:ln>
        </p:spPr>
        <p:txBody>
          <a:bodyPr vert="horz" lIns="0" tIns="0" rIns="0" bIns="0" anchor="t"/>
          <a:lstStyle>
            <a:lvl1pPr marL="0" marR="0" indent="0" algn="l">
              <a:lnSpc>
                <a:spcPct val="95999"/>
              </a:lnSpc>
              <a:spcAft>
                <a:spcPts val="135"/>
              </a:spcAft>
              <a:defRPr/>
            </a:lvl1pPr>
          </a:lstStyle>
          <a:p>
            <a:pPr marL="0" marR="0" indent="0" algn="l">
              <a:lnSpc>
                <a:spcPct val="95999"/>
              </a:lnSpc>
              <a:spcAft>
                <a:spcPts val="180"/>
              </a:spcAft>
            </a:pPr>
            <a:r>
              <a:rPr lang="en-US" sz="899" spc="0">
                <a:solidFill>
                  <a:srgbClr val="000000"/>
                </a:solidFill>
                <a:latin typeface="Arial" panose="22635452340000000000" pitchFamily="2"/>
              </a:rPr>
              <a:t>Participants have multiple </a:t>
            </a:r>
            <a:r>
              <a:rPr lang="en-US" sz="899" spc="-19">
                <a:solidFill>
                  <a:srgbClr val="000000"/>
                </a:solidFill>
                <a:latin typeface="Arial" panose="22635452340000000000" pitchFamily="2"/>
              </a:rPr>
              <a:t>shared ledgers </a:t>
            </a:r>
          </a:p>
        </p:txBody>
      </p:sp>
      <p:sp>
        <p:nvSpPr>
          <p:cNvPr id="162" name="Text Placeholder 161"/>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63" name="Text Placeholder 162"/>
          <p:cNvSpPr>
            <a:spLocks noGrp="1"/>
          </p:cNvSpPr>
          <p:nvPr>
            <p:ph type="body" idx="10"/>
          </p:nvPr>
        </p:nvSpPr>
        <p:spPr>
          <a:xfrm>
            <a:off x="1405255" y="1992016"/>
            <a:ext cx="6217920" cy="180284"/>
          </a:xfrm>
          <a:prstGeom prst="rect">
            <a:avLst/>
          </a:prstGeom>
          <a:noFill/>
          <a:ln w="0" cmpd="sng">
            <a:noFill/>
            <a:prstDash val="solid"/>
          </a:ln>
        </p:spPr>
        <p:txBody>
          <a:bodyPr vert="horz" lIns="0" tIns="0" rIns="0" bIns="0" anchor="t"/>
          <a:lstStyle>
            <a:lvl1pPr marL="0" marR="0" indent="0" algn="l">
              <a:lnSpc>
                <a:spcPts val="1050"/>
              </a:lnSpc>
              <a:spcAft>
                <a:spcPts val="0"/>
              </a:spcAft>
              <a:tabLst>
                <a:tab pos="4661059"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p:txBody>
      </p:sp>
      <p:sp>
        <p:nvSpPr>
          <p:cNvPr id="164" name="Text Placeholder 163"/>
          <p:cNvSpPr>
            <a:spLocks noGrp="1"/>
          </p:cNvSpPr>
          <p:nvPr>
            <p:ph type="body" idx="10"/>
          </p:nvPr>
        </p:nvSpPr>
        <p:spPr>
          <a:xfrm>
            <a:off x="1581787" y="2172299"/>
            <a:ext cx="3593465" cy="209486"/>
          </a:xfrm>
          <a:prstGeom prst="rect">
            <a:avLst/>
          </a:prstGeom>
          <a:noFill/>
          <a:ln w="0" cmpd="sng">
            <a:noFill/>
            <a:prstDash val="solid"/>
          </a:ln>
        </p:spPr>
        <p:txBody>
          <a:bodyPr vert="horz" lIns="0" tIns="0" rIns="0" bIns="0" anchor="t"/>
          <a:lstStyle>
            <a:lvl1pPr marL="754380" marR="0" indent="0" algn="l">
              <a:lnSpc>
                <a:spcPts val="675"/>
              </a:lnSpc>
              <a:spcBef>
                <a:spcPts val="0"/>
              </a:spcBef>
              <a:spcAft>
                <a:spcPts val="0"/>
              </a:spcAft>
              <a:tabLst>
                <a:tab pos="2693194" algn="r"/>
              </a:tabLst>
              <a:defRPr/>
            </a:lvl1pPr>
          </a:lstStyle>
          <a:p>
            <a:pPr marL="0" marR="0" indent="0" algn="l">
              <a:lnSpc>
                <a:spcPts val="800"/>
              </a:lnSpc>
              <a:spcAft>
                <a:spcPts val="0"/>
              </a:spcAft>
              <a:tabLst>
                <a:tab pos="3590925" algn="r"/>
              </a:tabLst>
            </a:pPr>
            <a:r>
              <a:rPr lang="en-US" sz="750" spc="-38">
                <a:solidFill>
                  <a:srgbClr val="FFFFFF"/>
                </a:solidFill>
                <a:latin typeface="Arial" panose="22635452340000000000" pitchFamily="2"/>
              </a:rPr>
              <a:t>records </a:t>
            </a:r>
            <a:r>
              <a:rPr lang="en-US" sz="750" spc="0">
                <a:solidFill>
                  <a:srgbClr val="FFFFFF"/>
                </a:solidFill>
                <a:latin typeface="Arial" panose="22635452340000000000" pitchFamily="2"/>
              </a:rPr>
              <a:t>Ledger </a:t>
            </a:r>
          </a:p>
          <a:p>
            <a:pPr marL="1005840" marR="0" indent="0" algn="l">
              <a:lnSpc>
                <a:spcPts val="900"/>
              </a:lnSpc>
              <a:spcBef>
                <a:spcPts val="0"/>
              </a:spcBef>
              <a:spcAft>
                <a:spcPts val="0"/>
              </a:spcAft>
            </a:pPr>
            <a:r>
              <a:rPr lang="en-US" sz="750" spc="-45">
                <a:solidFill>
                  <a:srgbClr val="FFFFFF"/>
                </a:solidFill>
                <a:latin typeface="Arial" panose="22635452340000000000" pitchFamily="2"/>
              </a:rPr>
              <a:t>Ledger </a:t>
            </a:r>
          </a:p>
        </p:txBody>
      </p:sp>
      <p:sp>
        <p:nvSpPr>
          <p:cNvPr id="165" name="Text Placeholder 164"/>
          <p:cNvSpPr>
            <a:spLocks noGrp="1"/>
          </p:cNvSpPr>
          <p:nvPr>
            <p:ph type="body" idx="10"/>
          </p:nvPr>
        </p:nvSpPr>
        <p:spPr>
          <a:xfrm>
            <a:off x="2416810" y="3189256"/>
            <a:ext cx="387350"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66" name="Text Placeholder 165"/>
          <p:cNvSpPr>
            <a:spLocks noGrp="1"/>
          </p:cNvSpPr>
          <p:nvPr>
            <p:ph type="body" idx="10"/>
          </p:nvPr>
        </p:nvSpPr>
        <p:spPr>
          <a:xfrm>
            <a:off x="3831591" y="3195605"/>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67" name="Text Placeholder 166"/>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68" name="Text Placeholder 167"/>
          <p:cNvSpPr>
            <a:spLocks noGrp="1"/>
          </p:cNvSpPr>
          <p:nvPr>
            <p:ph type="body" idx="10"/>
          </p:nvPr>
        </p:nvSpPr>
        <p:spPr>
          <a:xfrm>
            <a:off x="4084322" y="3427308"/>
            <a:ext cx="9112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69" name="Text Placeholder 168"/>
          <p:cNvSpPr>
            <a:spLocks noGrp="1"/>
          </p:cNvSpPr>
          <p:nvPr>
            <p:ph type="body" idx="10"/>
          </p:nvPr>
        </p:nvSpPr>
        <p:spPr>
          <a:xfrm>
            <a:off x="6077586" y="3217188"/>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70" name="Text Placeholder 169"/>
          <p:cNvSpPr>
            <a:spLocks noGrp="1"/>
          </p:cNvSpPr>
          <p:nvPr>
            <p:ph type="body" idx="10"/>
          </p:nvPr>
        </p:nvSpPr>
        <p:spPr>
          <a:xfrm>
            <a:off x="6178551" y="2290373"/>
            <a:ext cx="386715"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71" name="Text Placeholder 170"/>
          <p:cNvSpPr>
            <a:spLocks noGrp="1"/>
          </p:cNvSpPr>
          <p:nvPr>
            <p:ph type="body" idx="10"/>
          </p:nvPr>
        </p:nvSpPr>
        <p:spPr>
          <a:xfrm>
            <a:off x="6891656" y="3761851"/>
            <a:ext cx="1045210" cy="521174"/>
          </a:xfrm>
          <a:prstGeom prst="rect">
            <a:avLst/>
          </a:prstGeom>
          <a:noFill/>
          <a:ln w="0" cmpd="sng">
            <a:noFill/>
            <a:prstDash val="solid"/>
          </a:ln>
        </p:spPr>
        <p:txBody>
          <a:bodyPr vert="horz" lIns="0" tIns="0" rIns="0" bIns="0" anchor="t"/>
          <a:lstStyle>
            <a:lvl1pPr marL="0" marR="0" indent="0" algn="l">
              <a:lnSpc>
                <a:spcPts val="975"/>
              </a:lnSpc>
              <a:spcAft>
                <a:spcPts val="0"/>
              </a:spcAft>
              <a:defRPr/>
            </a:lvl1pPr>
          </a:lstStyle>
          <a:p>
            <a:pPr marL="0" marR="0" indent="0" algn="l">
              <a:lnSpc>
                <a:spcPts val="1300"/>
              </a:lnSpc>
              <a:spcAft>
                <a:spcPts val="0"/>
              </a:spcAft>
            </a:pPr>
            <a:r>
              <a:rPr lang="en-US" sz="899" spc="0">
                <a:solidFill>
                  <a:srgbClr val="000000"/>
                </a:solidFill>
                <a:latin typeface="Arial" panose="22635452340000000000" pitchFamily="2"/>
              </a:rPr>
              <a:t>NOTE : Participants </a:t>
            </a:r>
            <a:r>
              <a:rPr lang="en-US" sz="899" spc="-19">
                <a:solidFill>
                  <a:srgbClr val="000000"/>
                </a:solidFill>
                <a:latin typeface="Arial" panose="22635452340000000000" pitchFamily="2"/>
              </a:rPr>
              <a:t>same as before </a:t>
            </a:r>
          </a:p>
        </p:txBody>
      </p:sp>
      <p:sp>
        <p:nvSpPr>
          <p:cNvPr id="172" name="Text Placeholder 171"/>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Grey Single Line Titl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 y="449252"/>
            <a:ext cx="6024378" cy="179536"/>
          </a:xfrm>
        </p:spPr>
        <p:txBody>
          <a:bodyPr wrap="square" lIns="0" tIns="0" rIns="0" bIns="0" anchor="t" anchorCtr="0">
            <a:spAutoFit/>
          </a:bodyPr>
          <a:lstStyle>
            <a:lvl1pPr>
              <a:lnSpc>
                <a:spcPts val="1435"/>
              </a:lnSpc>
              <a:defRPr lang="en-US" sz="1575" kern="1200" spc="-26" dirty="0">
                <a:solidFill>
                  <a:srgbClr val="7F7F7F"/>
                </a:solidFill>
                <a:latin typeface="Arial" charset="0"/>
                <a:ea typeface="Arial" charset="0"/>
                <a:cs typeface="Arial" charset="0"/>
              </a:defRPr>
            </a:lvl1pPr>
          </a:lstStyle>
          <a:p>
            <a:r>
              <a:rPr lang="en-GB" dirty="0"/>
              <a:t>Click to add title</a:t>
            </a:r>
            <a:endParaRPr lang="en-US" dirty="0"/>
          </a:p>
        </p:txBody>
      </p:sp>
      <p:sp>
        <p:nvSpPr>
          <p:cNvPr id="16" name="TextBox 15"/>
          <p:cNvSpPr txBox="1"/>
          <p:nvPr userDrawn="1"/>
        </p:nvSpPr>
        <p:spPr>
          <a:xfrm>
            <a:off x="8442905" y="4897945"/>
            <a:ext cx="537425" cy="121187"/>
          </a:xfrm>
          <a:prstGeom prst="rect">
            <a:avLst/>
          </a:prstGeom>
          <a:noFill/>
        </p:spPr>
        <p:txBody>
          <a:bodyPr wrap="square" lIns="0" tIns="0" rIns="0" bIns="0" rtlCol="0">
            <a:noAutofit/>
          </a:bodyPr>
          <a:lstStyle/>
          <a:p>
            <a:pPr algn="r" defTabSz="514222" fontAlgn="base">
              <a:spcBef>
                <a:spcPct val="0"/>
              </a:spcBef>
              <a:spcAft>
                <a:spcPct val="0"/>
              </a:spcAft>
            </a:pPr>
            <a:r>
              <a:rPr kumimoji="1" lang="en-US" sz="563" dirty="0">
                <a:solidFill>
                  <a:srgbClr val="464646"/>
                </a:solidFill>
                <a:latin typeface="Arial" charset="0"/>
                <a:ea typeface="Arial" charset="0"/>
                <a:cs typeface="Arial" charset="0"/>
              </a:rPr>
              <a:t>Page </a:t>
            </a:r>
            <a:fld id="{270F089B-C559-3147-874D-CCDBF88816EB}" type="slidenum">
              <a:rPr kumimoji="1" lang="en-US" sz="563">
                <a:solidFill>
                  <a:srgbClr val="464646"/>
                </a:solidFill>
                <a:latin typeface="Arial" charset="0"/>
                <a:ea typeface="Arial" charset="0"/>
                <a:cs typeface="Arial" charset="0"/>
              </a:rPr>
              <a:pPr algn="r" defTabSz="514222" fontAlgn="base">
                <a:spcBef>
                  <a:spcPct val="0"/>
                </a:spcBef>
                <a:spcAft>
                  <a:spcPct val="0"/>
                </a:spcAft>
              </a:pPr>
              <a:t>‹#›</a:t>
            </a:fld>
            <a:endParaRPr kumimoji="1" lang="en-US" sz="563" dirty="0">
              <a:solidFill>
                <a:srgbClr val="464646"/>
              </a:solidFill>
              <a:latin typeface="Arial" charset="0"/>
              <a:ea typeface="Arial" charset="0"/>
              <a:cs typeface="Arial" charset="0"/>
            </a:endParaRPr>
          </a:p>
        </p:txBody>
      </p:sp>
      <p:sp>
        <p:nvSpPr>
          <p:cNvPr id="6" name="Rounded Rectangle 5"/>
          <p:cNvSpPr/>
          <p:nvPr userDrawn="1"/>
        </p:nvSpPr>
        <p:spPr>
          <a:xfrm>
            <a:off x="274324" y="739991"/>
            <a:ext cx="322163" cy="61534"/>
          </a:xfrm>
          <a:prstGeom prst="roundRect">
            <a:avLst>
              <a:gd name="adj" fmla="val 50000"/>
            </a:avLst>
          </a:prstGeom>
          <a:solidFill>
            <a:srgbClr val="B8E050"/>
          </a:solidFill>
          <a:ln>
            <a:noFill/>
          </a:ln>
        </p:spPr>
        <p:style>
          <a:lnRef idx="2">
            <a:schemeClr val="accent1">
              <a:shade val="50000"/>
            </a:schemeClr>
          </a:lnRef>
          <a:fillRef idx="1">
            <a:schemeClr val="accent1"/>
          </a:fillRef>
          <a:effectRef idx="0">
            <a:schemeClr val="accent1"/>
          </a:effectRef>
          <a:fontRef idx="minor">
            <a:schemeClr val="lt1"/>
          </a:fontRef>
        </p:style>
        <p:txBody>
          <a:bodyPr lIns="51426" tIns="25713" rIns="51426" bIns="25713" rtlCol="0" anchor="ctr"/>
          <a:lstStyle/>
          <a:p>
            <a:pPr algn="ctr" defTabSz="514222" fontAlgn="base">
              <a:spcBef>
                <a:spcPct val="0"/>
              </a:spcBef>
              <a:spcAft>
                <a:spcPct val="0"/>
              </a:spcAft>
            </a:pPr>
            <a:endParaRPr kumimoji="1" lang="en-US" sz="1013" dirty="0">
              <a:solidFill>
                <a:prstClr val="white"/>
              </a:solidFill>
              <a:latin typeface="Arial" panose="020B0604020202020204" pitchFamily="34" charset="0"/>
            </a:endParaRPr>
          </a:p>
        </p:txBody>
      </p:sp>
      <p:sp>
        <p:nvSpPr>
          <p:cNvPr id="2" name="Rectangle 1"/>
          <p:cNvSpPr/>
          <p:nvPr userDrawn="1"/>
        </p:nvSpPr>
        <p:spPr>
          <a:xfrm>
            <a:off x="338530" y="4903598"/>
            <a:ext cx="968534" cy="178960"/>
          </a:xfrm>
          <a:prstGeom prst="rect">
            <a:avLst/>
          </a:prstGeom>
        </p:spPr>
        <p:txBody>
          <a:bodyPr wrap="none">
            <a:spAutoFit/>
          </a:bodyPr>
          <a:lstStyle/>
          <a:p>
            <a:pPr algn="r" fontAlgn="base">
              <a:spcBef>
                <a:spcPct val="0"/>
              </a:spcBef>
              <a:spcAft>
                <a:spcPct val="0"/>
              </a:spcAft>
              <a:defRPr/>
            </a:pPr>
            <a:r>
              <a:rPr kumimoji="1" lang="en-GB" sz="563" dirty="0">
                <a:solidFill>
                  <a:prstClr val="black"/>
                </a:solidFill>
                <a:latin typeface="Arial" pitchFamily="34" charset="0"/>
                <a:ea typeface="新細明體" pitchFamily="18" charset="-120"/>
              </a:rPr>
              <a:t>© 2017 IBM Corporation</a:t>
            </a:r>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4" name="bk object 24"/>
          <p:cNvSpPr/>
          <p:nvPr/>
        </p:nvSpPr>
        <p:spPr>
          <a:xfrm>
            <a:off x="7097267" y="2254757"/>
            <a:ext cx="628547" cy="628556"/>
          </a:xfrm>
          <a:prstGeom prst="rect">
            <a:avLst/>
          </a:prstGeom>
          <a:blipFill>
            <a:blip r:embed="rId9"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9/26/18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title"/>
          </p:nvPr>
        </p:nvSpPr>
        <p:spPr/>
        <p:txBody>
          <a:bodyPr lIns="0" tIns="0" rIns="0" bIns="0"/>
          <a:lstStyle>
            <a:lvl1pPr>
              <a:defRPr sz="1491" b="0" i="0">
                <a:solidFill>
                  <a:srgbClr val="EE52A4"/>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9/26/18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4" name="bk object 24"/>
          <p:cNvSpPr/>
          <p:nvPr/>
        </p:nvSpPr>
        <p:spPr>
          <a:xfrm>
            <a:off x="2285" y="469772"/>
            <a:ext cx="9141714" cy="4572"/>
          </a:xfrm>
          <a:prstGeom prst="rect">
            <a:avLst/>
          </a:prstGeom>
          <a:blipFill>
            <a:blip r:embed="rId9"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title"/>
          </p:nvPr>
        </p:nvSpPr>
        <p:spPr/>
        <p:txBody>
          <a:bodyPr lIns="0" tIns="0" rIns="0" bIns="0"/>
          <a:lstStyle>
            <a:lvl1pPr>
              <a:defRPr sz="1491" b="0" i="0">
                <a:solidFill>
                  <a:srgbClr val="EE52A4"/>
                </a:solidFill>
                <a:latin typeface="Arial"/>
                <a:cs typeface="Arial"/>
              </a:defRPr>
            </a:lvl1pPr>
          </a:lstStyle>
          <a:p>
            <a:endParaRPr dirty="0"/>
          </a:p>
        </p:txBody>
      </p:sp>
      <p:sp>
        <p:nvSpPr>
          <p:cNvPr id="3" name="Holder 3"/>
          <p:cNvSpPr>
            <a:spLocks noGrp="1"/>
          </p:cNvSpPr>
          <p:nvPr>
            <p:ph sz="half" idx="2"/>
          </p:nvPr>
        </p:nvSpPr>
        <p:spPr>
          <a:xfrm>
            <a:off x="457200" y="1183006"/>
            <a:ext cx="397764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6"/>
            <a:ext cx="3977640" cy="369332"/>
          </a:xfrm>
          <a:prstGeom prst="rect">
            <a:avLst/>
          </a:prstGeom>
        </p:spPr>
        <p:txBody>
          <a:bodyPr wrap="square" lIns="0" tIns="0" rIns="0" bIns="0">
            <a:spAutoFit/>
          </a:bodyPr>
          <a:lstStyle>
            <a:lvl1pPr>
              <a:defRPr/>
            </a:lvl1pPr>
          </a:lstStyle>
          <a:p>
            <a:endParaRPr dirty="0"/>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9/26/18</a:t>
            </a:fld>
            <a:endParaRPr lang="en-US" dirty="0">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Grey Single Line Titl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 y="449252"/>
            <a:ext cx="6024378" cy="179536"/>
          </a:xfrm>
        </p:spPr>
        <p:txBody>
          <a:bodyPr wrap="square" lIns="0" tIns="0" rIns="0" bIns="0" anchor="t" anchorCtr="0">
            <a:spAutoFit/>
          </a:bodyPr>
          <a:lstStyle>
            <a:lvl1pPr>
              <a:lnSpc>
                <a:spcPts val="1435"/>
              </a:lnSpc>
              <a:defRPr lang="en-US" sz="1575" kern="1200" spc="-26" dirty="0">
                <a:solidFill>
                  <a:srgbClr val="7F7F7F"/>
                </a:solidFill>
                <a:latin typeface="Arial" charset="0"/>
                <a:ea typeface="Arial" charset="0"/>
                <a:cs typeface="Arial" charset="0"/>
              </a:defRPr>
            </a:lvl1pPr>
          </a:lstStyle>
          <a:p>
            <a:r>
              <a:rPr lang="en-GB" dirty="0"/>
              <a:t>Click to add title</a:t>
            </a:r>
            <a:endParaRPr lang="en-US" dirty="0"/>
          </a:p>
        </p:txBody>
      </p:sp>
      <p:sp>
        <p:nvSpPr>
          <p:cNvPr id="16" name="TextBox 15"/>
          <p:cNvSpPr txBox="1"/>
          <p:nvPr userDrawn="1"/>
        </p:nvSpPr>
        <p:spPr>
          <a:xfrm>
            <a:off x="8442905" y="4897945"/>
            <a:ext cx="537425" cy="121187"/>
          </a:xfrm>
          <a:prstGeom prst="rect">
            <a:avLst/>
          </a:prstGeom>
          <a:noFill/>
        </p:spPr>
        <p:txBody>
          <a:bodyPr wrap="square" lIns="0" tIns="0" rIns="0" bIns="0" rtlCol="0">
            <a:noAutofit/>
          </a:bodyPr>
          <a:lstStyle/>
          <a:p>
            <a:pPr algn="r" defTabSz="514222" fontAlgn="base">
              <a:spcBef>
                <a:spcPct val="0"/>
              </a:spcBef>
              <a:spcAft>
                <a:spcPct val="0"/>
              </a:spcAft>
            </a:pPr>
            <a:r>
              <a:rPr kumimoji="1" lang="en-US" sz="563" dirty="0">
                <a:solidFill>
                  <a:srgbClr val="464646"/>
                </a:solidFill>
                <a:latin typeface="Arial" charset="0"/>
                <a:ea typeface="Arial" charset="0"/>
                <a:cs typeface="Arial" charset="0"/>
              </a:rPr>
              <a:t>Page </a:t>
            </a:r>
            <a:fld id="{270F089B-C559-3147-874D-CCDBF88816EB}" type="slidenum">
              <a:rPr kumimoji="1" lang="en-US" sz="563">
                <a:solidFill>
                  <a:srgbClr val="464646"/>
                </a:solidFill>
                <a:latin typeface="Arial" charset="0"/>
                <a:ea typeface="Arial" charset="0"/>
                <a:cs typeface="Arial" charset="0"/>
              </a:rPr>
              <a:pPr algn="r" defTabSz="514222" fontAlgn="base">
                <a:spcBef>
                  <a:spcPct val="0"/>
                </a:spcBef>
                <a:spcAft>
                  <a:spcPct val="0"/>
                </a:spcAft>
              </a:pPr>
              <a:t>‹#›</a:t>
            </a:fld>
            <a:endParaRPr kumimoji="1" lang="en-US" sz="563" dirty="0">
              <a:solidFill>
                <a:srgbClr val="464646"/>
              </a:solidFill>
              <a:latin typeface="Arial" charset="0"/>
              <a:ea typeface="Arial" charset="0"/>
              <a:cs typeface="Arial" charset="0"/>
            </a:endParaRPr>
          </a:p>
        </p:txBody>
      </p:sp>
      <p:sp>
        <p:nvSpPr>
          <p:cNvPr id="6" name="Rounded Rectangle 5"/>
          <p:cNvSpPr/>
          <p:nvPr userDrawn="1"/>
        </p:nvSpPr>
        <p:spPr>
          <a:xfrm>
            <a:off x="274324" y="739991"/>
            <a:ext cx="322163" cy="61534"/>
          </a:xfrm>
          <a:prstGeom prst="roundRect">
            <a:avLst>
              <a:gd name="adj" fmla="val 50000"/>
            </a:avLst>
          </a:prstGeom>
          <a:solidFill>
            <a:srgbClr val="B8E050"/>
          </a:solidFill>
          <a:ln>
            <a:noFill/>
          </a:ln>
        </p:spPr>
        <p:style>
          <a:lnRef idx="2">
            <a:schemeClr val="accent1">
              <a:shade val="50000"/>
            </a:schemeClr>
          </a:lnRef>
          <a:fillRef idx="1">
            <a:schemeClr val="accent1"/>
          </a:fillRef>
          <a:effectRef idx="0">
            <a:schemeClr val="accent1"/>
          </a:effectRef>
          <a:fontRef idx="minor">
            <a:schemeClr val="lt1"/>
          </a:fontRef>
        </p:style>
        <p:txBody>
          <a:bodyPr lIns="51426" tIns="25713" rIns="51426" bIns="25713" rtlCol="0" anchor="ctr"/>
          <a:lstStyle/>
          <a:p>
            <a:pPr algn="ctr" defTabSz="514222" fontAlgn="base">
              <a:spcBef>
                <a:spcPct val="0"/>
              </a:spcBef>
              <a:spcAft>
                <a:spcPct val="0"/>
              </a:spcAft>
            </a:pPr>
            <a:endParaRPr kumimoji="1" lang="en-US" sz="1013" dirty="0">
              <a:solidFill>
                <a:prstClr val="white"/>
              </a:solidFill>
              <a:latin typeface="Arial" panose="020B0604020202020204" pitchFamily="34" charset="0"/>
            </a:endParaRPr>
          </a:p>
        </p:txBody>
      </p:sp>
      <p:sp>
        <p:nvSpPr>
          <p:cNvPr id="2" name="Rectangle 1"/>
          <p:cNvSpPr/>
          <p:nvPr userDrawn="1"/>
        </p:nvSpPr>
        <p:spPr>
          <a:xfrm>
            <a:off x="338530" y="4903598"/>
            <a:ext cx="968534" cy="178960"/>
          </a:xfrm>
          <a:prstGeom prst="rect">
            <a:avLst/>
          </a:prstGeom>
        </p:spPr>
        <p:txBody>
          <a:bodyPr wrap="none">
            <a:spAutoFit/>
          </a:bodyPr>
          <a:lstStyle/>
          <a:p>
            <a:pPr algn="r" fontAlgn="base">
              <a:spcBef>
                <a:spcPct val="0"/>
              </a:spcBef>
              <a:spcAft>
                <a:spcPct val="0"/>
              </a:spcAft>
              <a:defRPr/>
            </a:pPr>
            <a:r>
              <a:rPr kumimoji="1" lang="en-GB" sz="563" dirty="0">
                <a:solidFill>
                  <a:prstClr val="black"/>
                </a:solidFill>
                <a:latin typeface="Arial" pitchFamily="34" charset="0"/>
                <a:ea typeface="新細明體" pitchFamily="18" charset="-120"/>
              </a:rPr>
              <a:t>© 2017 IBM Corporation</a:t>
            </a:r>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3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15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15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819" y="1184292"/>
            <a:ext cx="7970981" cy="2609273"/>
          </a:xfrm>
          <a:prstGeom prst="rect">
            <a:avLst/>
          </a:prstGeom>
        </p:spPr>
        <p:txBody>
          <a:bodyPr>
            <a:normAutofit/>
          </a:bodyPr>
          <a:lstStyle>
            <a:lvl1pPr marL="144018" indent="-144018">
              <a:lnSpc>
                <a:spcPct val="100000"/>
              </a:lnSpc>
              <a:defRPr sz="18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dirty="0"/>
              <a:t>Click to edit Master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715819" y="429002"/>
            <a:ext cx="7970983" cy="603250"/>
          </a:xfrm>
          <a:prstGeom prst="rect">
            <a:avLst/>
          </a:prstGeom>
        </p:spPr>
        <p:txBody>
          <a:bodyPr/>
          <a:lstStyle>
            <a:lvl1pPr>
              <a:defRPr>
                <a:solidFill>
                  <a:srgbClr val="7D0849"/>
                </a:solidFill>
              </a:defRPr>
            </a:lvl1pPr>
          </a:lstStyle>
          <a:p>
            <a:r>
              <a:rPr lang="en-US" dirty="0"/>
              <a:t>Click to edit Master title style</a:t>
            </a:r>
          </a:p>
        </p:txBody>
      </p:sp>
    </p:spTree>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1_">
    <p:bg>
      <p:bgPr>
        <a:solidFill>
          <a:schemeClr val="bg1">
            <a:alpha val="0"/>
          </a:schemeClr>
        </a:solidFill>
        <a:effectLst/>
      </p:bgPr>
    </p:bg>
    <p:spTree>
      <p:nvGrpSpPr>
        <p:cNvPr id="1" name=""/>
        <p:cNvGrpSpPr/>
        <p:nvPr/>
      </p:nvGrpSpPr>
      <p:grpSpPr>
        <a:xfrm>
          <a:off x="0" y="0"/>
          <a:ext cx="0" cy="0"/>
          <a:chOff x="0" y="0"/>
          <a:chExt cx="0" cy="0"/>
        </a:xfrm>
      </p:grpSpPr>
      <p:sp>
        <p:nvSpPr>
          <p:cNvPr id="133" name="Text Placeholder 132"/>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4" name="Text Placeholder 133"/>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5" name="Text Placeholder 134"/>
          <p:cNvSpPr>
            <a:spLocks noGrp="1"/>
          </p:cNvSpPr>
          <p:nvPr>
            <p:ph type="body" idx="10"/>
          </p:nvPr>
        </p:nvSpPr>
        <p:spPr>
          <a:xfrm>
            <a:off x="278767" y="4600426"/>
            <a:ext cx="8535035" cy="308515"/>
          </a:xfrm>
          <a:prstGeom prst="rect">
            <a:avLst/>
          </a:prstGeom>
          <a:noFill/>
          <a:ln w="0" cmpd="sng">
            <a:noFill/>
            <a:prstDash val="solid"/>
          </a:ln>
        </p:spPr>
        <p:txBody>
          <a:bodyPr vert="horz" lIns="0" tIns="0" rIns="0" bIns="0" anchor="t"/>
          <a:lstStyle>
            <a:lvl1pPr marL="0" marR="0" indent="0" algn="ctr">
              <a:lnSpc>
                <a:spcPct val="95999"/>
              </a:lnSpc>
              <a:spcAft>
                <a:spcPts val="270"/>
              </a:spcAft>
              <a:defRPr/>
            </a:lvl1pPr>
          </a:lstStyle>
          <a:p>
            <a:pPr marL="0" marR="0" indent="0" algn="ctr">
              <a:lnSpc>
                <a:spcPct val="95999"/>
              </a:lnSpc>
              <a:spcAft>
                <a:spcPts val="360"/>
              </a:spcAft>
            </a:pPr>
            <a:r>
              <a:rPr lang="en-US" sz="1349" b="1" spc="-30">
                <a:solidFill>
                  <a:srgbClr val="2589BE"/>
                </a:solidFill>
                <a:latin typeface="Arial" panose="22635452340000000000" pitchFamily="2"/>
              </a:rPr>
              <a:t>Inefficient</a:t>
            </a:r>
            <a:r>
              <a:rPr lang="en-US" sz="1349" spc="-30">
                <a:solidFill>
                  <a:srgbClr val="2589BE"/>
                </a:solidFill>
                <a:latin typeface="Arial" panose="22635452340000000000" pitchFamily="2"/>
              </a:rPr>
              <a:t>,</a:t>
            </a:r>
            <a:r>
              <a:rPr lang="en-US" sz="1349" b="1" spc="-30">
                <a:solidFill>
                  <a:srgbClr val="1F937E"/>
                </a:solidFill>
                <a:latin typeface="Arial" panose="22635452340000000000" pitchFamily="2"/>
              </a:rPr>
              <a:t> expensive</a:t>
            </a:r>
            <a:r>
              <a:rPr lang="en-US" sz="1349" spc="-30">
                <a:solidFill>
                  <a:srgbClr val="1F937E"/>
                </a:solidFill>
                <a:latin typeface="Arial" panose="22635452340000000000" pitchFamily="2"/>
              </a:rPr>
              <a:t>,</a:t>
            </a:r>
            <a:r>
              <a:rPr lang="en-US" sz="1349" b="1" spc="-30">
                <a:solidFill>
                  <a:srgbClr val="E71D31"/>
                </a:solidFill>
                <a:latin typeface="Arial" panose="22635452340000000000" pitchFamily="2"/>
              </a:rPr>
              <a:t> vulnerable </a:t>
            </a:r>
          </a:p>
        </p:txBody>
      </p:sp>
      <p:sp>
        <p:nvSpPr>
          <p:cNvPr id="138" name="Text Placeholder 137"/>
          <p:cNvSpPr>
            <a:spLocks noGrp="1"/>
          </p:cNvSpPr>
          <p:nvPr>
            <p:ph type="body" idx="10"/>
          </p:nvPr>
        </p:nvSpPr>
        <p:spPr>
          <a:xfrm>
            <a:off x="472440" y="365012"/>
            <a:ext cx="7147560" cy="472295"/>
          </a:xfrm>
          <a:prstGeom prst="rect">
            <a:avLst/>
          </a:prstGeom>
          <a:noFill/>
          <a:ln w="0" cmpd="sng">
            <a:noFill/>
            <a:prstDash val="solid"/>
          </a:ln>
        </p:spPr>
        <p:txBody>
          <a:bodyPr vert="horz" lIns="0" tIns="0" rIns="0" bIns="0" anchor="t"/>
          <a:lstStyle>
            <a:lvl1pPr marL="0" marR="0" indent="0" algn="l">
              <a:lnSpc>
                <a:spcPct val="78719"/>
              </a:lnSpc>
              <a:spcBef>
                <a:spcPts val="0"/>
              </a:spcBef>
              <a:spcAft>
                <a:spcPts val="0"/>
              </a:spcAft>
              <a:defRPr/>
            </a:lvl1pPr>
          </a:lstStyle>
          <a:p>
            <a:pPr marL="0" marR="0" indent="0" algn="l">
              <a:lnSpc>
                <a:spcPct val="94079"/>
              </a:lnSpc>
              <a:spcAft>
                <a:spcPts val="0"/>
              </a:spcAft>
            </a:pPr>
            <a:r>
              <a:rPr lang="en-US" sz="1349" b="1" spc="-41">
                <a:solidFill>
                  <a:srgbClr val="5E5F63"/>
                </a:solidFill>
                <a:latin typeface="Arial" panose="22635452340000000000" pitchFamily="2"/>
              </a:rPr>
              <a:t>Problem - </a:t>
            </a:r>
            <a:r>
              <a:rPr lang="en-US" sz="1349" spc="-41">
                <a:solidFill>
                  <a:srgbClr val="5E5F63"/>
                </a:solidFill>
                <a:latin typeface="Arial" panose="22635452340000000000" pitchFamily="2"/>
              </a:rPr>
              <a:t>Difficult to monitor asset ownership and transfers in a trusted </a:t>
            </a:r>
          </a:p>
          <a:p>
            <a:pPr marL="0" marR="0" indent="0" algn="l">
              <a:lnSpc>
                <a:spcPct val="78719"/>
              </a:lnSpc>
              <a:spcBef>
                <a:spcPts val="0"/>
              </a:spcBef>
              <a:spcAft>
                <a:spcPts val="0"/>
              </a:spcAft>
            </a:pPr>
            <a:r>
              <a:rPr lang="en-US" sz="1349" spc="-38">
                <a:solidFill>
                  <a:srgbClr val="5E5F63"/>
                </a:solidFill>
                <a:latin typeface="Arial" panose="22635452340000000000" pitchFamily="2"/>
              </a:rPr>
              <a:t>business network </a:t>
            </a:r>
          </a:p>
        </p:txBody>
      </p:sp>
      <p:sp>
        <p:nvSpPr>
          <p:cNvPr id="139" name="Text Placeholder 138"/>
          <p:cNvSpPr>
            <a:spLocks noGrp="1"/>
          </p:cNvSpPr>
          <p:nvPr>
            <p:ph type="body" idx="10"/>
          </p:nvPr>
        </p:nvSpPr>
        <p:spPr>
          <a:xfrm>
            <a:off x="1176656" y="1660014"/>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0" name="Text Placeholder 139"/>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41" name="Text Placeholder 140"/>
          <p:cNvSpPr>
            <a:spLocks noGrp="1"/>
          </p:cNvSpPr>
          <p:nvPr>
            <p:ph type="body" idx="10"/>
          </p:nvPr>
        </p:nvSpPr>
        <p:spPr>
          <a:xfrm>
            <a:off x="1405255" y="1992016"/>
            <a:ext cx="6217920" cy="280583"/>
          </a:xfrm>
          <a:prstGeom prst="rect">
            <a:avLst/>
          </a:prstGeom>
          <a:noFill/>
          <a:ln w="0" cmpd="sng">
            <a:noFill/>
            <a:prstDash val="solid"/>
          </a:ln>
        </p:spPr>
        <p:txBody>
          <a:bodyPr vert="horz" lIns="0" tIns="0" rIns="0" bIns="0" anchor="t"/>
          <a:lstStyle>
            <a:lvl1pPr marL="102870" marR="0" indent="0" algn="l">
              <a:lnSpc>
                <a:spcPts val="675"/>
              </a:lnSpc>
              <a:spcBef>
                <a:spcPts val="0"/>
              </a:spcBef>
              <a:spcAft>
                <a:spcPts val="0"/>
              </a:spcAft>
              <a:tabLst>
                <a:tab pos="2976086"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a:p>
            <a:pPr marL="137160" marR="0" indent="0" algn="l">
              <a:lnSpc>
                <a:spcPts val="900"/>
              </a:lnSpc>
              <a:spcBef>
                <a:spcPts val="0"/>
              </a:spcBef>
              <a:spcAft>
                <a:spcPts val="0"/>
              </a:spcAft>
              <a:tabLst>
                <a:tab pos="3968115" algn="r"/>
              </a:tabLst>
            </a:pPr>
            <a:r>
              <a:rPr lang="en-US" sz="750" spc="-38">
                <a:solidFill>
                  <a:srgbClr val="FFFFFF"/>
                </a:solidFill>
                <a:latin typeface="Arial" panose="22635452340000000000" pitchFamily="2"/>
              </a:rPr>
              <a:t>records</a:t>
            </a:r>
            <a:r>
              <a:rPr lang="en-US" sz="100" b="1" spc="-38">
                <a:solidFill>
                  <a:srgbClr val="1F937E"/>
                </a:solidFill>
                <a:latin typeface="Arial" panose="22635452340000000000" pitchFamily="2"/>
              </a:rPr>
              <a:t> </a:t>
            </a:r>
            <a:r>
              <a:rPr lang="en-US" sz="600" b="1" spc="0">
                <a:solidFill>
                  <a:srgbClr val="1F937E"/>
                </a:solidFill>
                <a:latin typeface="Arial" panose="22635452340000000000" pitchFamily="2"/>
              </a:rPr>
              <a:t>API-integrations </a:t>
            </a:r>
          </a:p>
        </p:txBody>
      </p:sp>
      <p:sp>
        <p:nvSpPr>
          <p:cNvPr id="142" name="Text Placeholder 141"/>
          <p:cNvSpPr>
            <a:spLocks noGrp="1"/>
          </p:cNvSpPr>
          <p:nvPr>
            <p:ph type="body" idx="10"/>
          </p:nvPr>
        </p:nvSpPr>
        <p:spPr>
          <a:xfrm>
            <a:off x="2033271" y="3192431"/>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3" name="Text Placeholder 142"/>
          <p:cNvSpPr>
            <a:spLocks noGrp="1"/>
          </p:cNvSpPr>
          <p:nvPr>
            <p:ph type="body" idx="10"/>
          </p:nvPr>
        </p:nvSpPr>
        <p:spPr>
          <a:xfrm>
            <a:off x="3931921" y="1279131"/>
            <a:ext cx="38735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4" name="Text Placeholder 143"/>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45" name="Text Placeholder 144"/>
          <p:cNvSpPr>
            <a:spLocks noGrp="1"/>
          </p:cNvSpPr>
          <p:nvPr>
            <p:ph type="body" idx="10"/>
          </p:nvPr>
        </p:nvSpPr>
        <p:spPr>
          <a:xfrm>
            <a:off x="4084322" y="3219726"/>
            <a:ext cx="911225" cy="149814"/>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46" name="Text Placeholder 145"/>
          <p:cNvSpPr>
            <a:spLocks noGrp="1"/>
          </p:cNvSpPr>
          <p:nvPr>
            <p:ph type="body" idx="10"/>
          </p:nvPr>
        </p:nvSpPr>
        <p:spPr>
          <a:xfrm>
            <a:off x="4797426" y="3533955"/>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7" name="Text Placeholder 146"/>
          <p:cNvSpPr>
            <a:spLocks noGrp="1"/>
          </p:cNvSpPr>
          <p:nvPr>
            <p:ph type="body" idx="10"/>
          </p:nvPr>
        </p:nvSpPr>
        <p:spPr>
          <a:xfrm>
            <a:off x="6650992" y="1491789"/>
            <a:ext cx="530225" cy="137118"/>
          </a:xfrm>
          <a:prstGeom prst="rect">
            <a:avLst/>
          </a:prstGeom>
          <a:noFill/>
          <a:ln w="0" cmpd="sng">
            <a:noFill/>
            <a:prstDash val="solid"/>
          </a:ln>
        </p:spPr>
        <p:txBody>
          <a:bodyPr vert="horz" lIns="0" tIns="0" rIns="0" bIns="0" anchor="t"/>
          <a:lstStyle>
            <a:lvl1pPr marL="0" marR="0" indent="0" algn="l">
              <a:lnSpc>
                <a:spcPct val="81599"/>
              </a:lnSpc>
              <a:spcAft>
                <a:spcPts val="0"/>
              </a:spcAft>
              <a:defRPr/>
            </a:lvl1pPr>
          </a:lstStyle>
          <a:p>
            <a:pPr marL="0" marR="0" indent="0" algn="l">
              <a:lnSpc>
                <a:spcPct val="81599"/>
              </a:lnSpc>
              <a:spcAft>
                <a:spcPts val="0"/>
              </a:spcAft>
            </a:pPr>
            <a:r>
              <a:rPr lang="en-US" sz="825" b="1" spc="-41">
                <a:solidFill>
                  <a:srgbClr val="E71D31"/>
                </a:solidFill>
                <a:latin typeface="Arial" panose="22635452340000000000" pitchFamily="2"/>
              </a:rPr>
              <a:t>Incident </a:t>
            </a:r>
          </a:p>
        </p:txBody>
      </p:sp>
      <p:sp>
        <p:nvSpPr>
          <p:cNvPr id="148" name="Text Placeholder 147"/>
          <p:cNvSpPr>
            <a:spLocks noGrp="1"/>
          </p:cNvSpPr>
          <p:nvPr>
            <p:ph type="body" idx="10"/>
          </p:nvPr>
        </p:nvSpPr>
        <p:spPr>
          <a:xfrm>
            <a:off x="6711951" y="3149899"/>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9" name="Text Placeholder 148"/>
          <p:cNvSpPr>
            <a:spLocks noGrp="1"/>
          </p:cNvSpPr>
          <p:nvPr>
            <p:ph type="body" idx="10"/>
          </p:nvPr>
        </p:nvSpPr>
        <p:spPr>
          <a:xfrm>
            <a:off x="7473951" y="1647953"/>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50" name="Text Placeholder 149"/>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1_1_">
    <p:bg>
      <p:bgPr>
        <a:solidFill>
          <a:schemeClr val="bg1">
            <a:alpha val="0"/>
          </a:schemeClr>
        </a:solidFill>
        <a:effectLst/>
      </p:bgPr>
    </p:bg>
    <p:spTree>
      <p:nvGrpSpPr>
        <p:cNvPr id="1" name=""/>
        <p:cNvGrpSpPr/>
        <p:nvPr/>
      </p:nvGrpSpPr>
      <p:grpSpPr>
        <a:xfrm>
          <a:off x="0" y="0"/>
          <a:ext cx="0" cy="0"/>
          <a:chOff x="0" y="0"/>
          <a:chExt cx="0" cy="0"/>
        </a:xfrm>
      </p:grpSpPr>
      <p:sp>
        <p:nvSpPr>
          <p:cNvPr id="155" name="Text Placeholder 154"/>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6" name="Text Placeholder 155"/>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7" name="Text Placeholder 156"/>
          <p:cNvSpPr>
            <a:spLocks noGrp="1"/>
          </p:cNvSpPr>
          <p:nvPr>
            <p:ph type="body" idx="10"/>
          </p:nvPr>
        </p:nvSpPr>
        <p:spPr>
          <a:xfrm>
            <a:off x="272417" y="4600426"/>
            <a:ext cx="8535035" cy="308515"/>
          </a:xfrm>
          <a:prstGeom prst="rect">
            <a:avLst/>
          </a:prstGeom>
          <a:noFill/>
          <a:ln w="0" cmpd="sng">
            <a:noFill/>
            <a:prstDash val="solid"/>
          </a:ln>
        </p:spPr>
        <p:txBody>
          <a:bodyPr vert="horz" lIns="0" tIns="0" rIns="0" bIns="0" anchor="t"/>
          <a:lstStyle>
            <a:lvl1pPr marL="1371600" marR="0" indent="0" algn="l">
              <a:lnSpc>
                <a:spcPct val="95999"/>
              </a:lnSpc>
              <a:spcAft>
                <a:spcPts val="270"/>
              </a:spcAft>
              <a:defRPr/>
            </a:lvl1pPr>
          </a:lstStyle>
          <a:p>
            <a:pPr marL="1828800" marR="0" indent="0" algn="l">
              <a:lnSpc>
                <a:spcPct val="95999"/>
              </a:lnSpc>
              <a:spcAft>
                <a:spcPts val="360"/>
              </a:spcAft>
            </a:pPr>
            <a:r>
              <a:rPr lang="en-US" sz="1349" b="1" spc="-30">
                <a:solidFill>
                  <a:srgbClr val="777777"/>
                </a:solidFill>
                <a:latin typeface="Arial" panose="22635452340000000000" pitchFamily="2"/>
              </a:rPr>
              <a:t>Consensus, provenance, immutability, finality </a:t>
            </a:r>
          </a:p>
        </p:txBody>
      </p:sp>
      <p:sp>
        <p:nvSpPr>
          <p:cNvPr id="160" name="Text Placeholder 159"/>
          <p:cNvSpPr>
            <a:spLocks noGrp="1"/>
          </p:cNvSpPr>
          <p:nvPr>
            <p:ph type="body" idx="10"/>
          </p:nvPr>
        </p:nvSpPr>
        <p:spPr>
          <a:xfrm>
            <a:off x="466091" y="392310"/>
            <a:ext cx="5163820" cy="268522"/>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1349" b="1" spc="-19">
                <a:solidFill>
                  <a:srgbClr val="5E5F63"/>
                </a:solidFill>
                <a:latin typeface="Arial" panose="22635452340000000000" pitchFamily="2"/>
              </a:rPr>
              <a:t>Solution </a:t>
            </a:r>
            <a:r>
              <a:rPr lang="en-US" sz="225" b="1" spc="-19">
                <a:solidFill>
                  <a:srgbClr val="5E5F63"/>
                </a:solidFill>
                <a:latin typeface="Arial" panose="22635452340000000000" pitchFamily="2"/>
              </a:rPr>
              <a:t>– </a:t>
            </a:r>
            <a:r>
              <a:rPr lang="en-US" sz="1349" spc="-19">
                <a:solidFill>
                  <a:srgbClr val="5E5F63"/>
                </a:solidFill>
                <a:latin typeface="Arial" panose="22635452340000000000" pitchFamily="2"/>
              </a:rPr>
              <a:t>shared, replicated, permissioned ledger </a:t>
            </a:r>
          </a:p>
        </p:txBody>
      </p:sp>
      <p:sp>
        <p:nvSpPr>
          <p:cNvPr id="161" name="Text Placeholder 160"/>
          <p:cNvSpPr>
            <a:spLocks noGrp="1"/>
          </p:cNvSpPr>
          <p:nvPr>
            <p:ph type="body" idx="10"/>
          </p:nvPr>
        </p:nvSpPr>
        <p:spPr>
          <a:xfrm>
            <a:off x="850266" y="3773910"/>
            <a:ext cx="1000125" cy="548471"/>
          </a:xfrm>
          <a:prstGeom prst="rect">
            <a:avLst/>
          </a:prstGeom>
          <a:noFill/>
          <a:ln w="0" cmpd="sng">
            <a:noFill/>
            <a:prstDash val="solid"/>
          </a:ln>
        </p:spPr>
        <p:txBody>
          <a:bodyPr vert="horz" lIns="0" tIns="0" rIns="0" bIns="0" anchor="t"/>
          <a:lstStyle>
            <a:lvl1pPr marL="0" marR="0" indent="0" algn="l">
              <a:lnSpc>
                <a:spcPct val="95999"/>
              </a:lnSpc>
              <a:spcAft>
                <a:spcPts val="135"/>
              </a:spcAft>
              <a:defRPr/>
            </a:lvl1pPr>
          </a:lstStyle>
          <a:p>
            <a:pPr marL="0" marR="0" indent="0" algn="l">
              <a:lnSpc>
                <a:spcPct val="95999"/>
              </a:lnSpc>
              <a:spcAft>
                <a:spcPts val="180"/>
              </a:spcAft>
            </a:pPr>
            <a:r>
              <a:rPr lang="en-US" sz="899" spc="0">
                <a:solidFill>
                  <a:srgbClr val="000000"/>
                </a:solidFill>
                <a:latin typeface="Arial" panose="22635452340000000000" pitchFamily="2"/>
              </a:rPr>
              <a:t>Participants have multiple </a:t>
            </a:r>
            <a:r>
              <a:rPr lang="en-US" sz="899" spc="-19">
                <a:solidFill>
                  <a:srgbClr val="000000"/>
                </a:solidFill>
                <a:latin typeface="Arial" panose="22635452340000000000" pitchFamily="2"/>
              </a:rPr>
              <a:t>shared ledgers </a:t>
            </a:r>
          </a:p>
        </p:txBody>
      </p:sp>
      <p:sp>
        <p:nvSpPr>
          <p:cNvPr id="162" name="Text Placeholder 161"/>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63" name="Text Placeholder 162"/>
          <p:cNvSpPr>
            <a:spLocks noGrp="1"/>
          </p:cNvSpPr>
          <p:nvPr>
            <p:ph type="body" idx="10"/>
          </p:nvPr>
        </p:nvSpPr>
        <p:spPr>
          <a:xfrm>
            <a:off x="1405255" y="1992016"/>
            <a:ext cx="6217920" cy="180284"/>
          </a:xfrm>
          <a:prstGeom prst="rect">
            <a:avLst/>
          </a:prstGeom>
          <a:noFill/>
          <a:ln w="0" cmpd="sng">
            <a:noFill/>
            <a:prstDash val="solid"/>
          </a:ln>
        </p:spPr>
        <p:txBody>
          <a:bodyPr vert="horz" lIns="0" tIns="0" rIns="0" bIns="0" anchor="t"/>
          <a:lstStyle>
            <a:lvl1pPr marL="0" marR="0" indent="0" algn="l">
              <a:lnSpc>
                <a:spcPts val="1050"/>
              </a:lnSpc>
              <a:spcAft>
                <a:spcPts val="0"/>
              </a:spcAft>
              <a:tabLst>
                <a:tab pos="4661059"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p:txBody>
      </p:sp>
      <p:sp>
        <p:nvSpPr>
          <p:cNvPr id="164" name="Text Placeholder 163"/>
          <p:cNvSpPr>
            <a:spLocks noGrp="1"/>
          </p:cNvSpPr>
          <p:nvPr>
            <p:ph type="body" idx="10"/>
          </p:nvPr>
        </p:nvSpPr>
        <p:spPr>
          <a:xfrm>
            <a:off x="1581787" y="2172299"/>
            <a:ext cx="3593465" cy="209486"/>
          </a:xfrm>
          <a:prstGeom prst="rect">
            <a:avLst/>
          </a:prstGeom>
          <a:noFill/>
          <a:ln w="0" cmpd="sng">
            <a:noFill/>
            <a:prstDash val="solid"/>
          </a:ln>
        </p:spPr>
        <p:txBody>
          <a:bodyPr vert="horz" lIns="0" tIns="0" rIns="0" bIns="0" anchor="t"/>
          <a:lstStyle>
            <a:lvl1pPr marL="754380" marR="0" indent="0" algn="l">
              <a:lnSpc>
                <a:spcPts val="675"/>
              </a:lnSpc>
              <a:spcBef>
                <a:spcPts val="0"/>
              </a:spcBef>
              <a:spcAft>
                <a:spcPts val="0"/>
              </a:spcAft>
              <a:tabLst>
                <a:tab pos="2693194" algn="r"/>
              </a:tabLst>
              <a:defRPr/>
            </a:lvl1pPr>
          </a:lstStyle>
          <a:p>
            <a:pPr marL="0" marR="0" indent="0" algn="l">
              <a:lnSpc>
                <a:spcPts val="800"/>
              </a:lnSpc>
              <a:spcAft>
                <a:spcPts val="0"/>
              </a:spcAft>
              <a:tabLst>
                <a:tab pos="3590925" algn="r"/>
              </a:tabLst>
            </a:pPr>
            <a:r>
              <a:rPr lang="en-US" sz="750" spc="-38">
                <a:solidFill>
                  <a:srgbClr val="FFFFFF"/>
                </a:solidFill>
                <a:latin typeface="Arial" panose="22635452340000000000" pitchFamily="2"/>
              </a:rPr>
              <a:t>records </a:t>
            </a:r>
            <a:r>
              <a:rPr lang="en-US" sz="750" spc="0">
                <a:solidFill>
                  <a:srgbClr val="FFFFFF"/>
                </a:solidFill>
                <a:latin typeface="Arial" panose="22635452340000000000" pitchFamily="2"/>
              </a:rPr>
              <a:t>Ledger </a:t>
            </a:r>
          </a:p>
          <a:p>
            <a:pPr marL="1005840" marR="0" indent="0" algn="l">
              <a:lnSpc>
                <a:spcPts val="900"/>
              </a:lnSpc>
              <a:spcBef>
                <a:spcPts val="0"/>
              </a:spcBef>
              <a:spcAft>
                <a:spcPts val="0"/>
              </a:spcAft>
            </a:pPr>
            <a:r>
              <a:rPr lang="en-US" sz="750" spc="-45">
                <a:solidFill>
                  <a:srgbClr val="FFFFFF"/>
                </a:solidFill>
                <a:latin typeface="Arial" panose="22635452340000000000" pitchFamily="2"/>
              </a:rPr>
              <a:t>Ledger </a:t>
            </a:r>
          </a:p>
        </p:txBody>
      </p:sp>
      <p:sp>
        <p:nvSpPr>
          <p:cNvPr id="165" name="Text Placeholder 164"/>
          <p:cNvSpPr>
            <a:spLocks noGrp="1"/>
          </p:cNvSpPr>
          <p:nvPr>
            <p:ph type="body" idx="10"/>
          </p:nvPr>
        </p:nvSpPr>
        <p:spPr>
          <a:xfrm>
            <a:off x="2416810" y="3189256"/>
            <a:ext cx="387350"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66" name="Text Placeholder 165"/>
          <p:cNvSpPr>
            <a:spLocks noGrp="1"/>
          </p:cNvSpPr>
          <p:nvPr>
            <p:ph type="body" idx="10"/>
          </p:nvPr>
        </p:nvSpPr>
        <p:spPr>
          <a:xfrm>
            <a:off x="3831591" y="3195605"/>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67" name="Text Placeholder 166"/>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68" name="Text Placeholder 167"/>
          <p:cNvSpPr>
            <a:spLocks noGrp="1"/>
          </p:cNvSpPr>
          <p:nvPr>
            <p:ph type="body" idx="10"/>
          </p:nvPr>
        </p:nvSpPr>
        <p:spPr>
          <a:xfrm>
            <a:off x="4084322" y="3427308"/>
            <a:ext cx="9112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69" name="Text Placeholder 168"/>
          <p:cNvSpPr>
            <a:spLocks noGrp="1"/>
          </p:cNvSpPr>
          <p:nvPr>
            <p:ph type="body" idx="10"/>
          </p:nvPr>
        </p:nvSpPr>
        <p:spPr>
          <a:xfrm>
            <a:off x="6077586" y="3217188"/>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70" name="Text Placeholder 169"/>
          <p:cNvSpPr>
            <a:spLocks noGrp="1"/>
          </p:cNvSpPr>
          <p:nvPr>
            <p:ph type="body" idx="10"/>
          </p:nvPr>
        </p:nvSpPr>
        <p:spPr>
          <a:xfrm>
            <a:off x="6178551" y="2290373"/>
            <a:ext cx="386715"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71" name="Text Placeholder 170"/>
          <p:cNvSpPr>
            <a:spLocks noGrp="1"/>
          </p:cNvSpPr>
          <p:nvPr>
            <p:ph type="body" idx="10"/>
          </p:nvPr>
        </p:nvSpPr>
        <p:spPr>
          <a:xfrm>
            <a:off x="6891656" y="3761851"/>
            <a:ext cx="1045210" cy="521174"/>
          </a:xfrm>
          <a:prstGeom prst="rect">
            <a:avLst/>
          </a:prstGeom>
          <a:noFill/>
          <a:ln w="0" cmpd="sng">
            <a:noFill/>
            <a:prstDash val="solid"/>
          </a:ln>
        </p:spPr>
        <p:txBody>
          <a:bodyPr vert="horz" lIns="0" tIns="0" rIns="0" bIns="0" anchor="t"/>
          <a:lstStyle>
            <a:lvl1pPr marL="0" marR="0" indent="0" algn="l">
              <a:lnSpc>
                <a:spcPts val="975"/>
              </a:lnSpc>
              <a:spcAft>
                <a:spcPts val="0"/>
              </a:spcAft>
              <a:defRPr/>
            </a:lvl1pPr>
          </a:lstStyle>
          <a:p>
            <a:pPr marL="0" marR="0" indent="0" algn="l">
              <a:lnSpc>
                <a:spcPts val="1300"/>
              </a:lnSpc>
              <a:spcAft>
                <a:spcPts val="0"/>
              </a:spcAft>
            </a:pPr>
            <a:r>
              <a:rPr lang="en-US" sz="899" spc="0">
                <a:solidFill>
                  <a:srgbClr val="000000"/>
                </a:solidFill>
                <a:latin typeface="Arial" panose="22635452340000000000" pitchFamily="2"/>
              </a:rPr>
              <a:t>NOTE : Participants </a:t>
            </a:r>
            <a:r>
              <a:rPr lang="en-US" sz="899" spc="-19">
                <a:solidFill>
                  <a:srgbClr val="000000"/>
                </a:solidFill>
                <a:latin typeface="Arial" panose="22635452340000000000" pitchFamily="2"/>
              </a:rPr>
              <a:t>same as before </a:t>
            </a:r>
          </a:p>
        </p:txBody>
      </p:sp>
      <p:sp>
        <p:nvSpPr>
          <p:cNvPr id="172" name="Text Placeholder 171"/>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Grey Single Line Titl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 y="449252"/>
            <a:ext cx="6024378" cy="179536"/>
          </a:xfrm>
        </p:spPr>
        <p:txBody>
          <a:bodyPr wrap="square" lIns="0" tIns="0" rIns="0" bIns="0" anchor="t" anchorCtr="0">
            <a:spAutoFit/>
          </a:bodyPr>
          <a:lstStyle>
            <a:lvl1pPr>
              <a:lnSpc>
                <a:spcPts val="1435"/>
              </a:lnSpc>
              <a:defRPr lang="en-US" sz="1575" kern="1200" spc="-26" dirty="0">
                <a:solidFill>
                  <a:srgbClr val="7F7F7F"/>
                </a:solidFill>
                <a:latin typeface="Arial" charset="0"/>
                <a:ea typeface="Arial" charset="0"/>
                <a:cs typeface="Arial" charset="0"/>
              </a:defRPr>
            </a:lvl1pPr>
          </a:lstStyle>
          <a:p>
            <a:r>
              <a:rPr lang="en-GB" dirty="0"/>
              <a:t>Click to add title</a:t>
            </a:r>
            <a:endParaRPr lang="en-US" dirty="0"/>
          </a:p>
        </p:txBody>
      </p:sp>
      <p:sp>
        <p:nvSpPr>
          <p:cNvPr id="16" name="TextBox 15"/>
          <p:cNvSpPr txBox="1"/>
          <p:nvPr userDrawn="1"/>
        </p:nvSpPr>
        <p:spPr>
          <a:xfrm>
            <a:off x="8442905" y="4897945"/>
            <a:ext cx="537425" cy="121187"/>
          </a:xfrm>
          <a:prstGeom prst="rect">
            <a:avLst/>
          </a:prstGeom>
          <a:noFill/>
        </p:spPr>
        <p:txBody>
          <a:bodyPr wrap="square" lIns="0" tIns="0" rIns="0" bIns="0" rtlCol="0">
            <a:noAutofit/>
          </a:bodyPr>
          <a:lstStyle/>
          <a:p>
            <a:pPr algn="r" defTabSz="514222" fontAlgn="base">
              <a:spcBef>
                <a:spcPct val="0"/>
              </a:spcBef>
              <a:spcAft>
                <a:spcPct val="0"/>
              </a:spcAft>
            </a:pPr>
            <a:r>
              <a:rPr kumimoji="1" lang="en-US" sz="563" dirty="0">
                <a:solidFill>
                  <a:srgbClr val="464646"/>
                </a:solidFill>
                <a:latin typeface="Arial" charset="0"/>
                <a:ea typeface="Arial" charset="0"/>
                <a:cs typeface="Arial" charset="0"/>
              </a:rPr>
              <a:t>Page </a:t>
            </a:r>
            <a:fld id="{270F089B-C559-3147-874D-CCDBF88816EB}" type="slidenum">
              <a:rPr kumimoji="1" lang="en-US" sz="563">
                <a:solidFill>
                  <a:srgbClr val="464646"/>
                </a:solidFill>
                <a:latin typeface="Arial" charset="0"/>
                <a:ea typeface="Arial" charset="0"/>
                <a:cs typeface="Arial" charset="0"/>
              </a:rPr>
              <a:pPr algn="r" defTabSz="514222" fontAlgn="base">
                <a:spcBef>
                  <a:spcPct val="0"/>
                </a:spcBef>
                <a:spcAft>
                  <a:spcPct val="0"/>
                </a:spcAft>
              </a:pPr>
              <a:t>‹#›</a:t>
            </a:fld>
            <a:endParaRPr kumimoji="1" lang="en-US" sz="563" dirty="0">
              <a:solidFill>
                <a:srgbClr val="464646"/>
              </a:solidFill>
              <a:latin typeface="Arial" charset="0"/>
              <a:ea typeface="Arial" charset="0"/>
              <a:cs typeface="Arial" charset="0"/>
            </a:endParaRPr>
          </a:p>
        </p:txBody>
      </p:sp>
      <p:sp>
        <p:nvSpPr>
          <p:cNvPr id="6" name="Rounded Rectangle 5"/>
          <p:cNvSpPr/>
          <p:nvPr userDrawn="1"/>
        </p:nvSpPr>
        <p:spPr>
          <a:xfrm>
            <a:off x="274324" y="739991"/>
            <a:ext cx="322163" cy="61534"/>
          </a:xfrm>
          <a:prstGeom prst="roundRect">
            <a:avLst>
              <a:gd name="adj" fmla="val 50000"/>
            </a:avLst>
          </a:prstGeom>
          <a:solidFill>
            <a:srgbClr val="B8E050"/>
          </a:solidFill>
          <a:ln>
            <a:noFill/>
          </a:ln>
        </p:spPr>
        <p:style>
          <a:lnRef idx="2">
            <a:schemeClr val="accent1">
              <a:shade val="50000"/>
            </a:schemeClr>
          </a:lnRef>
          <a:fillRef idx="1">
            <a:schemeClr val="accent1"/>
          </a:fillRef>
          <a:effectRef idx="0">
            <a:schemeClr val="accent1"/>
          </a:effectRef>
          <a:fontRef idx="minor">
            <a:schemeClr val="lt1"/>
          </a:fontRef>
        </p:style>
        <p:txBody>
          <a:bodyPr lIns="51426" tIns="25713" rIns="51426" bIns="25713" rtlCol="0" anchor="ctr"/>
          <a:lstStyle/>
          <a:p>
            <a:pPr algn="ctr" defTabSz="514222" fontAlgn="base">
              <a:spcBef>
                <a:spcPct val="0"/>
              </a:spcBef>
              <a:spcAft>
                <a:spcPct val="0"/>
              </a:spcAft>
            </a:pPr>
            <a:endParaRPr kumimoji="1" lang="en-US" sz="1013" dirty="0">
              <a:solidFill>
                <a:prstClr val="white"/>
              </a:solidFill>
              <a:latin typeface="Arial" panose="020B0604020202020204" pitchFamily="34" charset="0"/>
            </a:endParaRPr>
          </a:p>
        </p:txBody>
      </p:sp>
      <p:sp>
        <p:nvSpPr>
          <p:cNvPr id="2" name="Rectangle 1"/>
          <p:cNvSpPr/>
          <p:nvPr userDrawn="1"/>
        </p:nvSpPr>
        <p:spPr>
          <a:xfrm>
            <a:off x="338530" y="4903598"/>
            <a:ext cx="968534" cy="178960"/>
          </a:xfrm>
          <a:prstGeom prst="rect">
            <a:avLst/>
          </a:prstGeom>
        </p:spPr>
        <p:txBody>
          <a:bodyPr wrap="none">
            <a:spAutoFit/>
          </a:bodyPr>
          <a:lstStyle/>
          <a:p>
            <a:pPr algn="r" fontAlgn="base">
              <a:spcBef>
                <a:spcPct val="0"/>
              </a:spcBef>
              <a:spcAft>
                <a:spcPct val="0"/>
              </a:spcAft>
              <a:defRPr/>
            </a:pPr>
            <a:r>
              <a:rPr kumimoji="1" lang="en-GB" sz="563" dirty="0">
                <a:solidFill>
                  <a:prstClr val="black"/>
                </a:solidFill>
                <a:latin typeface="Arial" pitchFamily="34" charset="0"/>
                <a:ea typeface="新細明體" pitchFamily="18" charset="-120"/>
              </a:rPr>
              <a:t>© 2017 IBM Corporation</a:t>
            </a:r>
          </a:p>
        </p:txBody>
      </p:sp>
    </p:spTree>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4" name="bk object 24"/>
          <p:cNvSpPr/>
          <p:nvPr/>
        </p:nvSpPr>
        <p:spPr>
          <a:xfrm>
            <a:off x="7097267" y="2254757"/>
            <a:ext cx="628547" cy="628556"/>
          </a:xfrm>
          <a:prstGeom prst="rect">
            <a:avLst/>
          </a:prstGeom>
          <a:blipFill>
            <a:blip r:embed="rId9"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9/26/18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title"/>
          </p:nvPr>
        </p:nvSpPr>
        <p:spPr/>
        <p:txBody>
          <a:bodyPr lIns="0" tIns="0" rIns="0" bIns="0"/>
          <a:lstStyle>
            <a:lvl1pPr>
              <a:defRPr sz="1491" b="0" i="0">
                <a:solidFill>
                  <a:srgbClr val="EE52A4"/>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9/26/18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Grey Single Line Titl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 y="449252"/>
            <a:ext cx="6024378" cy="179536"/>
          </a:xfrm>
        </p:spPr>
        <p:txBody>
          <a:bodyPr wrap="square" lIns="0" tIns="0" rIns="0" bIns="0" anchor="t" anchorCtr="0">
            <a:spAutoFit/>
          </a:bodyPr>
          <a:lstStyle>
            <a:lvl1pPr>
              <a:lnSpc>
                <a:spcPts val="1435"/>
              </a:lnSpc>
              <a:defRPr lang="en-US" sz="1575" kern="1200" spc="-26" dirty="0">
                <a:solidFill>
                  <a:srgbClr val="7F7F7F"/>
                </a:solidFill>
                <a:latin typeface="Arial" charset="0"/>
                <a:ea typeface="Arial" charset="0"/>
                <a:cs typeface="Arial" charset="0"/>
              </a:defRPr>
            </a:lvl1pPr>
          </a:lstStyle>
          <a:p>
            <a:r>
              <a:rPr lang="en-GB" dirty="0"/>
              <a:t>Click to add title</a:t>
            </a:r>
            <a:endParaRPr lang="en-US" dirty="0"/>
          </a:p>
        </p:txBody>
      </p:sp>
      <p:sp>
        <p:nvSpPr>
          <p:cNvPr id="16" name="TextBox 15"/>
          <p:cNvSpPr txBox="1"/>
          <p:nvPr userDrawn="1"/>
        </p:nvSpPr>
        <p:spPr>
          <a:xfrm>
            <a:off x="8442905" y="4897945"/>
            <a:ext cx="537425" cy="121187"/>
          </a:xfrm>
          <a:prstGeom prst="rect">
            <a:avLst/>
          </a:prstGeom>
          <a:noFill/>
        </p:spPr>
        <p:txBody>
          <a:bodyPr wrap="square" lIns="0" tIns="0" rIns="0" bIns="0" rtlCol="0">
            <a:noAutofit/>
          </a:bodyPr>
          <a:lstStyle/>
          <a:p>
            <a:pPr algn="r" defTabSz="514222" fontAlgn="base">
              <a:spcBef>
                <a:spcPct val="0"/>
              </a:spcBef>
              <a:spcAft>
                <a:spcPct val="0"/>
              </a:spcAft>
            </a:pPr>
            <a:r>
              <a:rPr kumimoji="1" lang="en-US" sz="563" dirty="0">
                <a:solidFill>
                  <a:srgbClr val="464646"/>
                </a:solidFill>
                <a:latin typeface="Arial" charset="0"/>
                <a:ea typeface="Arial" charset="0"/>
                <a:cs typeface="Arial" charset="0"/>
              </a:rPr>
              <a:t>Page </a:t>
            </a:r>
            <a:fld id="{270F089B-C559-3147-874D-CCDBF88816EB}" type="slidenum">
              <a:rPr kumimoji="1" lang="en-US" sz="563">
                <a:solidFill>
                  <a:srgbClr val="464646"/>
                </a:solidFill>
                <a:latin typeface="Arial" charset="0"/>
                <a:ea typeface="Arial" charset="0"/>
                <a:cs typeface="Arial" charset="0"/>
              </a:rPr>
              <a:pPr algn="r" defTabSz="514222" fontAlgn="base">
                <a:spcBef>
                  <a:spcPct val="0"/>
                </a:spcBef>
                <a:spcAft>
                  <a:spcPct val="0"/>
                </a:spcAft>
              </a:pPr>
              <a:t>‹#›</a:t>
            </a:fld>
            <a:endParaRPr kumimoji="1" lang="en-US" sz="563" dirty="0">
              <a:solidFill>
                <a:srgbClr val="464646"/>
              </a:solidFill>
              <a:latin typeface="Arial" charset="0"/>
              <a:ea typeface="Arial" charset="0"/>
              <a:cs typeface="Arial" charset="0"/>
            </a:endParaRPr>
          </a:p>
        </p:txBody>
      </p:sp>
      <p:sp>
        <p:nvSpPr>
          <p:cNvPr id="6" name="Rounded Rectangle 5"/>
          <p:cNvSpPr/>
          <p:nvPr userDrawn="1"/>
        </p:nvSpPr>
        <p:spPr>
          <a:xfrm>
            <a:off x="274324" y="739991"/>
            <a:ext cx="322163" cy="61534"/>
          </a:xfrm>
          <a:prstGeom prst="roundRect">
            <a:avLst>
              <a:gd name="adj" fmla="val 50000"/>
            </a:avLst>
          </a:prstGeom>
          <a:solidFill>
            <a:srgbClr val="B8E050"/>
          </a:solidFill>
          <a:ln>
            <a:noFill/>
          </a:ln>
        </p:spPr>
        <p:style>
          <a:lnRef idx="2">
            <a:schemeClr val="accent1">
              <a:shade val="50000"/>
            </a:schemeClr>
          </a:lnRef>
          <a:fillRef idx="1">
            <a:schemeClr val="accent1"/>
          </a:fillRef>
          <a:effectRef idx="0">
            <a:schemeClr val="accent1"/>
          </a:effectRef>
          <a:fontRef idx="minor">
            <a:schemeClr val="lt1"/>
          </a:fontRef>
        </p:style>
        <p:txBody>
          <a:bodyPr lIns="51426" tIns="25713" rIns="51426" bIns="25713" rtlCol="0" anchor="ctr"/>
          <a:lstStyle/>
          <a:p>
            <a:pPr algn="ctr" defTabSz="514222" fontAlgn="base">
              <a:spcBef>
                <a:spcPct val="0"/>
              </a:spcBef>
              <a:spcAft>
                <a:spcPct val="0"/>
              </a:spcAft>
            </a:pPr>
            <a:endParaRPr kumimoji="1" lang="en-US" sz="1013" dirty="0">
              <a:solidFill>
                <a:prstClr val="white"/>
              </a:solidFill>
              <a:latin typeface="Arial" panose="020B0604020202020204" pitchFamily="34" charset="0"/>
            </a:endParaRPr>
          </a:p>
        </p:txBody>
      </p:sp>
      <p:sp>
        <p:nvSpPr>
          <p:cNvPr id="2" name="Rectangle 1"/>
          <p:cNvSpPr/>
          <p:nvPr userDrawn="1"/>
        </p:nvSpPr>
        <p:spPr>
          <a:xfrm>
            <a:off x="338530" y="4903598"/>
            <a:ext cx="968534" cy="178960"/>
          </a:xfrm>
          <a:prstGeom prst="rect">
            <a:avLst/>
          </a:prstGeom>
        </p:spPr>
        <p:txBody>
          <a:bodyPr wrap="none">
            <a:spAutoFit/>
          </a:bodyPr>
          <a:lstStyle/>
          <a:p>
            <a:pPr algn="r" fontAlgn="base">
              <a:spcBef>
                <a:spcPct val="0"/>
              </a:spcBef>
              <a:spcAft>
                <a:spcPct val="0"/>
              </a:spcAft>
              <a:defRPr/>
            </a:pPr>
            <a:r>
              <a:rPr kumimoji="1" lang="en-GB" sz="563" dirty="0">
                <a:solidFill>
                  <a:prstClr val="black"/>
                </a:solidFill>
                <a:latin typeface="Arial" pitchFamily="34" charset="0"/>
                <a:ea typeface="新細明體" pitchFamily="18" charset="-120"/>
              </a:rPr>
              <a:t>© 2017 IBM Corporation</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61555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9/26/18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92559" y="161925"/>
            <a:ext cx="8358883" cy="461665"/>
          </a:xfrm>
        </p:spPr>
        <p:txBody>
          <a:bodyPr lIns="0" tIns="0" rIns="0" bIns="0"/>
          <a:lstStyle>
            <a:lvl1pPr>
              <a:defRPr sz="30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9/26/18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92559" y="161925"/>
            <a:ext cx="8358883" cy="461665"/>
          </a:xfrm>
        </p:spPr>
        <p:txBody>
          <a:bodyPr lIns="0" tIns="0" rIns="0" bIns="0"/>
          <a:lstStyle>
            <a:lvl1pPr>
              <a:defRPr sz="3000" b="0" i="0">
                <a:solidFill>
                  <a:schemeClr val="tx1"/>
                </a:solidFill>
                <a:latin typeface="Arial"/>
                <a:cs typeface="Arial"/>
              </a:defRPr>
            </a:lvl1pPr>
          </a:lstStyle>
          <a:p>
            <a:endParaRPr/>
          </a:p>
        </p:txBody>
      </p:sp>
      <p:sp>
        <p:nvSpPr>
          <p:cNvPr id="3" name="Holder 3"/>
          <p:cNvSpPr>
            <a:spLocks noGrp="1"/>
          </p:cNvSpPr>
          <p:nvPr>
            <p:ph sz="half" idx="2"/>
          </p:nvPr>
        </p:nvSpPr>
        <p:spPr>
          <a:xfrm>
            <a:off x="457200" y="1183005"/>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9/26/18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92559" y="161925"/>
            <a:ext cx="8358883" cy="461665"/>
          </a:xfrm>
        </p:spPr>
        <p:txBody>
          <a:bodyPr lIns="0" tIns="0" rIns="0" bIns="0"/>
          <a:lstStyle>
            <a:lvl1pPr>
              <a:defRPr sz="30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9/26/18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9/26/18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6"/>
            <a:ext cx="7772400" cy="82330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9/26/18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284535" y="1854781"/>
            <a:ext cx="6574929" cy="434093"/>
          </a:xfrm>
        </p:spPr>
        <p:txBody>
          <a:bodyPr lIns="0" tIns="0" rIns="0" bIns="0"/>
          <a:lstStyle>
            <a:lvl1pPr>
              <a:defRPr sz="2821" b="0" i="0">
                <a:solidFill>
                  <a:srgbClr val="003C69"/>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9/26/18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284535" y="1854781"/>
            <a:ext cx="6574929" cy="434093"/>
          </a:xfrm>
        </p:spPr>
        <p:txBody>
          <a:bodyPr lIns="0" tIns="0" rIns="0" bIns="0"/>
          <a:lstStyle>
            <a:lvl1pPr>
              <a:defRPr sz="2821" b="0" i="0">
                <a:solidFill>
                  <a:srgbClr val="003C69"/>
                </a:solidFill>
                <a:latin typeface="Verdana"/>
                <a:cs typeface="Verdana"/>
              </a:defRPr>
            </a:lvl1pPr>
          </a:lstStyle>
          <a:p>
            <a:endParaRPr/>
          </a:p>
        </p:txBody>
      </p:sp>
      <p:sp>
        <p:nvSpPr>
          <p:cNvPr id="3" name="Holder 3"/>
          <p:cNvSpPr>
            <a:spLocks noGrp="1"/>
          </p:cNvSpPr>
          <p:nvPr>
            <p:ph sz="half" idx="2"/>
          </p:nvPr>
        </p:nvSpPr>
        <p:spPr>
          <a:xfrm>
            <a:off x="457200" y="1183005"/>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9/26/18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284535" y="1854781"/>
            <a:ext cx="6574929" cy="434093"/>
          </a:xfrm>
        </p:spPr>
        <p:txBody>
          <a:bodyPr lIns="0" tIns="0" rIns="0" bIns="0"/>
          <a:lstStyle>
            <a:lvl1pPr>
              <a:defRPr sz="2821" b="0" i="0">
                <a:solidFill>
                  <a:srgbClr val="003C69"/>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9/26/18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9/26/18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15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9/26/18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200" b="1" i="0">
                <a:solidFill>
                  <a:schemeClr val="tx1"/>
                </a:solidFill>
                <a:latin typeface="Arial"/>
                <a:cs typeface="Arial"/>
              </a:defRPr>
            </a:lvl1pPr>
          </a:lstStyle>
          <a:p>
            <a:pPr marL="41910">
              <a:lnSpc>
                <a:spcPts val="1215"/>
              </a:lnSpc>
            </a:pPr>
            <a:fld id="{81D60167-4931-47E6-BA6A-407CBD079E47}" type="slidenum">
              <a:rPr lang="uk-UA" spc="-60" smtClean="0">
                <a:solidFill>
                  <a:prstClr val="black"/>
                </a:solidFill>
              </a:rPr>
              <a:pPr marL="41910">
                <a:lnSpc>
                  <a:spcPts val="1215"/>
                </a:lnSpc>
              </a:pPr>
              <a:t>‹#›</a:t>
            </a:fld>
            <a:endParaRPr lang="uk-UA" spc="-60" dirty="0">
              <a:solidFill>
                <a:prstClr val="black"/>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11733" y="508064"/>
            <a:ext cx="327660" cy="369332"/>
          </a:xfrm>
        </p:spPr>
        <p:txBody>
          <a:bodyPr lIns="0" tIns="0" rIns="0" bIns="0"/>
          <a:lstStyle>
            <a:lvl1pPr>
              <a:defRPr sz="24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9/26/18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200" b="1" i="0">
                <a:solidFill>
                  <a:schemeClr val="tx1"/>
                </a:solidFill>
                <a:latin typeface="Arial"/>
                <a:cs typeface="Arial"/>
              </a:defRPr>
            </a:lvl1pPr>
          </a:lstStyle>
          <a:p>
            <a:pPr marL="41910">
              <a:lnSpc>
                <a:spcPts val="1215"/>
              </a:lnSpc>
            </a:pPr>
            <a:fld id="{81D60167-4931-47E6-BA6A-407CBD079E47}" type="slidenum">
              <a:rPr lang="uk-UA" spc="-60" smtClean="0">
                <a:solidFill>
                  <a:prstClr val="black"/>
                </a:solidFill>
              </a:rPr>
              <a:pPr marL="41910">
                <a:lnSpc>
                  <a:spcPts val="1215"/>
                </a:lnSpc>
              </a:pPr>
              <a:t>‹#›</a:t>
            </a:fld>
            <a:endParaRPr lang="uk-UA" spc="-60" dirty="0">
              <a:solidFill>
                <a:prstClr val="black"/>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457700" y="0"/>
            <a:ext cx="12383" cy="5143500"/>
          </a:xfrm>
          <a:custGeom>
            <a:avLst/>
            <a:gdLst/>
            <a:ahLst/>
            <a:cxnLst/>
            <a:rect l="l" t="t" r="r" b="b"/>
            <a:pathLst>
              <a:path w="16510" h="6858000">
                <a:moveTo>
                  <a:pt x="16383" y="0"/>
                </a:moveTo>
                <a:lnTo>
                  <a:pt x="0" y="6857999"/>
                </a:lnTo>
              </a:path>
            </a:pathLst>
          </a:custGeom>
          <a:ln w="6096">
            <a:solidFill>
              <a:srgbClr val="000000"/>
            </a:solidFill>
          </a:ln>
        </p:spPr>
        <p:txBody>
          <a:bodyPr wrap="square" lIns="0" tIns="0" rIns="0" bIns="0" rtlCol="0"/>
          <a:lstStyle/>
          <a:p>
            <a:endParaRPr sz="1350" smtClean="0">
              <a:solidFill>
                <a:prstClr val="black"/>
              </a:solidFill>
            </a:endParaRPr>
          </a:p>
        </p:txBody>
      </p:sp>
      <p:sp>
        <p:nvSpPr>
          <p:cNvPr id="2" name="Holder 2"/>
          <p:cNvSpPr>
            <a:spLocks noGrp="1"/>
          </p:cNvSpPr>
          <p:nvPr>
            <p:ph type="title"/>
          </p:nvPr>
        </p:nvSpPr>
        <p:spPr>
          <a:xfrm>
            <a:off x="911733" y="508064"/>
            <a:ext cx="327660" cy="369332"/>
          </a:xfrm>
        </p:spPr>
        <p:txBody>
          <a:bodyPr lIns="0" tIns="0" rIns="0" bIns="0"/>
          <a:lstStyle>
            <a:lvl1pPr>
              <a:defRPr sz="2400" b="1" i="0">
                <a:solidFill>
                  <a:schemeClr val="tx1"/>
                </a:solidFill>
                <a:latin typeface="Arial"/>
                <a:cs typeface="Arial"/>
              </a:defRPr>
            </a:lvl1pPr>
          </a:lstStyle>
          <a:p>
            <a:endParaRPr/>
          </a:p>
        </p:txBody>
      </p:sp>
      <p:sp>
        <p:nvSpPr>
          <p:cNvPr id="3" name="Holder 3"/>
          <p:cNvSpPr>
            <a:spLocks noGrp="1"/>
          </p:cNvSpPr>
          <p:nvPr>
            <p:ph sz="half" idx="2"/>
          </p:nvPr>
        </p:nvSpPr>
        <p:spPr>
          <a:xfrm>
            <a:off x="457200" y="1183005"/>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9/26/18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1200" b="1" i="0">
                <a:solidFill>
                  <a:schemeClr val="tx1"/>
                </a:solidFill>
                <a:latin typeface="Arial"/>
                <a:cs typeface="Arial"/>
              </a:defRPr>
            </a:lvl1pPr>
          </a:lstStyle>
          <a:p>
            <a:pPr marL="41910">
              <a:lnSpc>
                <a:spcPts val="1215"/>
              </a:lnSpc>
            </a:pPr>
            <a:fld id="{81D60167-4931-47E6-BA6A-407CBD079E47}" type="slidenum">
              <a:rPr lang="uk-UA" spc="-60" smtClean="0">
                <a:solidFill>
                  <a:prstClr val="black"/>
                </a:solidFill>
              </a:rPr>
              <a:pPr marL="41910">
                <a:lnSpc>
                  <a:spcPts val="1215"/>
                </a:lnSpc>
              </a:pPr>
              <a:t>‹#›</a:t>
            </a:fld>
            <a:endParaRPr lang="uk-UA" spc="-60" dirty="0">
              <a:solidFill>
                <a:prstClr val="black"/>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11733" y="508064"/>
            <a:ext cx="327660" cy="369332"/>
          </a:xfrm>
        </p:spPr>
        <p:txBody>
          <a:bodyPr lIns="0" tIns="0" rIns="0" bIns="0"/>
          <a:lstStyle>
            <a:lvl1pPr>
              <a:defRPr sz="24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9/26/18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1200" b="1" i="0">
                <a:solidFill>
                  <a:schemeClr val="tx1"/>
                </a:solidFill>
                <a:latin typeface="Arial"/>
                <a:cs typeface="Arial"/>
              </a:defRPr>
            </a:lvl1pPr>
          </a:lstStyle>
          <a:p>
            <a:pPr marL="41910">
              <a:lnSpc>
                <a:spcPts val="1215"/>
              </a:lnSpc>
            </a:pPr>
            <a:fld id="{81D60167-4931-47E6-BA6A-407CBD079E47}" type="slidenum">
              <a:rPr lang="uk-UA" spc="-60" smtClean="0">
                <a:solidFill>
                  <a:prstClr val="black"/>
                </a:solidFill>
              </a:rPr>
              <a:pPr marL="41910">
                <a:lnSpc>
                  <a:spcPts val="1215"/>
                </a:lnSpc>
              </a:pPr>
              <a:t>‹#›</a:t>
            </a:fld>
            <a:endParaRPr lang="uk-UA" spc="-60" dirty="0">
              <a:solidFill>
                <a:prstClr val="black"/>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64616" y="412623"/>
            <a:ext cx="1114425" cy="307466"/>
          </a:xfrm>
          <a:prstGeom prst="rect">
            <a:avLst/>
          </a:prstGeom>
          <a:blipFill>
            <a:blip r:embed="rId2" cstate="print"/>
            <a:stretch>
              <a:fillRect/>
            </a:stretch>
          </a:blipFill>
        </p:spPr>
        <p:txBody>
          <a:bodyPr wrap="square" lIns="0" tIns="0" rIns="0" bIns="0" rtlCol="0"/>
          <a:lstStyle/>
          <a:p>
            <a:endParaRPr sz="1350" smtClean="0">
              <a:solidFill>
                <a:prstClr val="black"/>
              </a:solidFill>
            </a:endParaRPr>
          </a:p>
        </p:txBody>
      </p:sp>
      <p:sp>
        <p:nvSpPr>
          <p:cNvPr id="17" name="bk object 17"/>
          <p:cNvSpPr/>
          <p:nvPr/>
        </p:nvSpPr>
        <p:spPr>
          <a:xfrm>
            <a:off x="4816601" y="366903"/>
            <a:ext cx="457200" cy="450342"/>
          </a:xfrm>
          <a:prstGeom prst="rect">
            <a:avLst/>
          </a:prstGeom>
          <a:blipFill>
            <a:blip r:embed="rId3" cstate="print"/>
            <a:stretch>
              <a:fillRect/>
            </a:stretch>
          </a:blipFill>
        </p:spPr>
        <p:txBody>
          <a:bodyPr wrap="square" lIns="0" tIns="0" rIns="0" bIns="0" rtlCol="0"/>
          <a:lstStyle/>
          <a:p>
            <a:endParaRPr sz="1350" smtClean="0">
              <a:solidFill>
                <a:prstClr val="black"/>
              </a:solidFill>
            </a:endParaRPr>
          </a:p>
        </p:txBody>
      </p:sp>
      <p:sp>
        <p:nvSpPr>
          <p:cNvPr id="18" name="bk object 18"/>
          <p:cNvSpPr/>
          <p:nvPr/>
        </p:nvSpPr>
        <p:spPr>
          <a:xfrm>
            <a:off x="5377815" y="578359"/>
            <a:ext cx="792098" cy="125729"/>
          </a:xfrm>
          <a:prstGeom prst="rect">
            <a:avLst/>
          </a:prstGeom>
          <a:blipFill>
            <a:blip r:embed="rId4" cstate="print"/>
            <a:stretch>
              <a:fillRect/>
            </a:stretch>
          </a:blipFill>
        </p:spPr>
        <p:txBody>
          <a:bodyPr wrap="square" lIns="0" tIns="0" rIns="0" bIns="0" rtlCol="0"/>
          <a:lstStyle/>
          <a:p>
            <a:endParaRPr sz="1350" smtClean="0">
              <a:solidFill>
                <a:prstClr val="black"/>
              </a:solidFill>
            </a:endParaRPr>
          </a:p>
        </p:txBody>
      </p:sp>
      <p:sp>
        <p:nvSpPr>
          <p:cNvPr id="19" name="bk object 19"/>
          <p:cNvSpPr/>
          <p:nvPr/>
        </p:nvSpPr>
        <p:spPr>
          <a:xfrm>
            <a:off x="4457700" y="0"/>
            <a:ext cx="12383" cy="5143500"/>
          </a:xfrm>
          <a:custGeom>
            <a:avLst/>
            <a:gdLst/>
            <a:ahLst/>
            <a:cxnLst/>
            <a:rect l="l" t="t" r="r" b="b"/>
            <a:pathLst>
              <a:path w="16510" h="6858000">
                <a:moveTo>
                  <a:pt x="16383" y="0"/>
                </a:moveTo>
                <a:lnTo>
                  <a:pt x="0" y="6857999"/>
                </a:lnTo>
              </a:path>
            </a:pathLst>
          </a:custGeom>
          <a:ln w="6096">
            <a:solidFill>
              <a:srgbClr val="000000"/>
            </a:solidFill>
          </a:ln>
        </p:spPr>
        <p:txBody>
          <a:bodyPr wrap="square" lIns="0" tIns="0" rIns="0" bIns="0" rtlCol="0"/>
          <a:lstStyle/>
          <a:p>
            <a:endParaRPr sz="1350" smtClean="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9/26/18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1200" b="1" i="0">
                <a:solidFill>
                  <a:schemeClr val="tx1"/>
                </a:solidFill>
                <a:latin typeface="Arial"/>
                <a:cs typeface="Arial"/>
              </a:defRPr>
            </a:lvl1pPr>
          </a:lstStyle>
          <a:p>
            <a:pPr marL="41910">
              <a:lnSpc>
                <a:spcPts val="1215"/>
              </a:lnSpc>
            </a:pPr>
            <a:fld id="{81D60167-4931-47E6-BA6A-407CBD079E47}" type="slidenum">
              <a:rPr lang="uk-UA" spc="-60" smtClean="0">
                <a:solidFill>
                  <a:prstClr val="black"/>
                </a:solidFill>
              </a:rPr>
              <a:pPr marL="41910">
                <a:lnSpc>
                  <a:spcPts val="1215"/>
                </a:lnSpc>
              </a:pPr>
              <a:t>‹#›</a:t>
            </a:fld>
            <a:endParaRPr lang="uk-UA" spc="-60" dirty="0">
              <a:solidFill>
                <a:prstClr val="black"/>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9/26/18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1" i="0">
                <a:solidFill>
                  <a:srgbClr val="FFC000"/>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1050" b="0"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9/26/18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1" i="0">
                <a:solidFill>
                  <a:srgbClr val="FFC000"/>
                </a:solidFill>
                <a:latin typeface="Trebuchet MS"/>
                <a:cs typeface="Trebuchet MS"/>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9/26/18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1" i="0">
                <a:solidFill>
                  <a:srgbClr val="FFC000"/>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9/26/18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9/26/18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15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slideLayout" Target="../slideLayouts/slideLayout30.xml"/><Relationship Id="rId14" Type="http://schemas.openxmlformats.org/officeDocument/2006/relationships/slideLayout" Target="../slideLayouts/slideLayout31.xml"/><Relationship Id="rId15" Type="http://schemas.openxmlformats.org/officeDocument/2006/relationships/slideLayout" Target="../slideLayouts/slideLayout32.xml"/><Relationship Id="rId16" Type="http://schemas.openxmlformats.org/officeDocument/2006/relationships/slideLayout" Target="../slideLayouts/slideLayout33.xml"/><Relationship Id="rId17" Type="http://schemas.openxmlformats.org/officeDocument/2006/relationships/theme" Target="../theme/theme2.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Relationship Id="rId16" Type="http://schemas.openxmlformats.org/officeDocument/2006/relationships/slideLayout" Target="../slideLayouts/slideLayout49.xml"/><Relationship Id="rId17" Type="http://schemas.openxmlformats.org/officeDocument/2006/relationships/slideLayout" Target="../slideLayouts/slideLayout50.xml"/><Relationship Id="rId18" Type="http://schemas.openxmlformats.org/officeDocument/2006/relationships/slideLayout" Target="../slideLayouts/slideLayout51.xml"/><Relationship Id="rId19" Type="http://schemas.openxmlformats.org/officeDocument/2006/relationships/theme" Target="../theme/theme3.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62.xml"/><Relationship Id="rId12" Type="http://schemas.openxmlformats.org/officeDocument/2006/relationships/slideLayout" Target="../slideLayouts/slideLayout63.xml"/><Relationship Id="rId13" Type="http://schemas.openxmlformats.org/officeDocument/2006/relationships/slideLayout" Target="../slideLayouts/slideLayout64.xml"/><Relationship Id="rId14" Type="http://schemas.openxmlformats.org/officeDocument/2006/relationships/slideLayout" Target="../slideLayouts/slideLayout65.xml"/><Relationship Id="rId15" Type="http://schemas.openxmlformats.org/officeDocument/2006/relationships/slideLayout" Target="../slideLayouts/slideLayout66.xml"/><Relationship Id="rId16" Type="http://schemas.openxmlformats.org/officeDocument/2006/relationships/slideLayout" Target="../slideLayouts/slideLayout67.xml"/><Relationship Id="rId17" Type="http://schemas.openxmlformats.org/officeDocument/2006/relationships/slideLayout" Target="../slideLayouts/slideLayout68.xml"/><Relationship Id="rId18" Type="http://schemas.openxmlformats.org/officeDocument/2006/relationships/slideLayout" Target="../slideLayouts/slideLayout69.xml"/><Relationship Id="rId19" Type="http://schemas.openxmlformats.org/officeDocument/2006/relationships/theme" Target="../theme/theme4.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 Id="rId9" Type="http://schemas.openxmlformats.org/officeDocument/2006/relationships/slideLayout" Target="../slideLayouts/slideLayout60.xml"/><Relationship Id="rId10"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72.xml"/><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theme" Target="../theme/theme5.xml"/><Relationship Id="rId1" Type="http://schemas.openxmlformats.org/officeDocument/2006/relationships/slideLayout" Target="../slideLayouts/slideLayout70.xml"/><Relationship Id="rId2"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77.xml"/><Relationship Id="rId4" Type="http://schemas.openxmlformats.org/officeDocument/2006/relationships/slideLayout" Target="../slideLayouts/slideLayout78.xml"/><Relationship Id="rId5" Type="http://schemas.openxmlformats.org/officeDocument/2006/relationships/slideLayout" Target="../slideLayouts/slideLayout79.xml"/><Relationship Id="rId6" Type="http://schemas.openxmlformats.org/officeDocument/2006/relationships/theme" Target="../theme/theme6.xml"/><Relationship Id="rId7" Type="http://schemas.openxmlformats.org/officeDocument/2006/relationships/image" Target="../media/image10.png"/><Relationship Id="rId1" Type="http://schemas.openxmlformats.org/officeDocument/2006/relationships/slideLayout" Target="../slideLayouts/slideLayout75.xml"/><Relationship Id="rId2"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82.xml"/><Relationship Id="rId4" Type="http://schemas.openxmlformats.org/officeDocument/2006/relationships/slideLayout" Target="../slideLayouts/slideLayout83.xml"/><Relationship Id="rId5" Type="http://schemas.openxmlformats.org/officeDocument/2006/relationships/slideLayout" Target="../slideLayouts/slideLayout84.xml"/><Relationship Id="rId6" Type="http://schemas.openxmlformats.org/officeDocument/2006/relationships/theme" Target="../theme/theme7.xml"/><Relationship Id="rId1" Type="http://schemas.openxmlformats.org/officeDocument/2006/relationships/slideLayout" Target="../slideLayouts/slideLayout80.xml"/><Relationship Id="rId2"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7.xml"/><Relationship Id="rId4" Type="http://schemas.openxmlformats.org/officeDocument/2006/relationships/slideLayout" Target="../slideLayouts/slideLayout88.xml"/><Relationship Id="rId5" Type="http://schemas.openxmlformats.org/officeDocument/2006/relationships/slideLayout" Target="../slideLayouts/slideLayout89.xml"/><Relationship Id="rId6" Type="http://schemas.openxmlformats.org/officeDocument/2006/relationships/theme" Target="../theme/theme8.xml"/><Relationship Id="rId7" Type="http://schemas.openxmlformats.org/officeDocument/2006/relationships/image" Target="../media/image14.png"/><Relationship Id="rId1" Type="http://schemas.openxmlformats.org/officeDocument/2006/relationships/slideLayout" Target="../slideLayouts/slideLayout85.xml"/><Relationship Id="rId2"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fld id="{87448F2F-FBA4-488B-B57C-38DE3688855E}" type="datetimeFigureOut">
              <a:rPr kumimoji="1" lang="zh-TW" altLang="en-US" smtClean="0">
                <a:solidFill>
                  <a:prstClr val="black">
                    <a:tint val="75000"/>
                  </a:prstClr>
                </a:solidFill>
                <a:latin typeface="Arial" pitchFamily="34" charset="0"/>
              </a:rPr>
              <a:pPr fontAlgn="base">
                <a:spcBef>
                  <a:spcPct val="0"/>
                </a:spcBef>
                <a:spcAft>
                  <a:spcPct val="0"/>
                </a:spcAft>
              </a:pPr>
              <a:t>2018/9/26</a:t>
            </a:fld>
            <a:endParaRPr kumimoji="1" lang="zh-TW" altLang="en-US">
              <a:solidFill>
                <a:prstClr val="black">
                  <a:tint val="75000"/>
                </a:prstClr>
              </a:solidFill>
              <a:latin typeface="Arial" pitchFamily="34" charset="0"/>
            </a:endParaRPr>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pPr>
            <a:endParaRPr kumimoji="1" lang="zh-TW" altLang="en-US">
              <a:solidFill>
                <a:prstClr val="black">
                  <a:tint val="75000"/>
                </a:prstClr>
              </a:solidFill>
              <a:latin typeface="Arial" pitchFamily="34" charset="0"/>
            </a:endParaRPr>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8DC3679B-1706-4C2F-8442-C9A4E94B261F}" type="slidenum">
              <a:rPr kumimoji="1" lang="zh-TW" altLang="en-US" smtClean="0">
                <a:solidFill>
                  <a:prstClr val="black">
                    <a:tint val="75000"/>
                  </a:prstClr>
                </a:solidFill>
                <a:latin typeface="Arial" pitchFamily="34" charset="0"/>
              </a:rPr>
              <a:pPr fontAlgn="base">
                <a:spcBef>
                  <a:spcPct val="0"/>
                </a:spcBef>
                <a:spcAft>
                  <a:spcPct val="0"/>
                </a:spcAft>
              </a:pPr>
              <a:t>‹#›</a:t>
            </a:fld>
            <a:endParaRPr kumimoji="1" lang="zh-TW" altLang="en-US">
              <a:solidFill>
                <a:prstClr val="black">
                  <a:tint val="75000"/>
                </a:prstClr>
              </a:solidFill>
              <a:latin typeface="Arial" pitchFamily="34" charset="0"/>
            </a:endParaRPr>
          </a:p>
        </p:txBody>
      </p:sp>
    </p:spTree>
    <p:extLst>
      <p:ext uri="{BB962C8B-B14F-4D97-AF65-F5344CB8AC3E}">
        <p14:creationId xmlns:p14="http://schemas.microsoft.com/office/powerpoint/2010/main" val="68474967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9" r:id="rId12"/>
    <p:sldLayoutId id="2147483680" r:id="rId13"/>
    <p:sldLayoutId id="2147483681" r:id="rId14"/>
    <p:sldLayoutId id="2147483682" r:id="rId15"/>
    <p:sldLayoutId id="2147483683" r:id="rId16"/>
    <p:sldLayoutId id="2147483684" r:id="rId17"/>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fld id="{87448F2F-FBA4-488B-B57C-38DE3688855E}" type="datetimeFigureOut">
              <a:rPr kumimoji="1" lang="zh-TW" altLang="en-US" smtClean="0">
                <a:solidFill>
                  <a:prstClr val="black">
                    <a:tint val="75000"/>
                  </a:prstClr>
                </a:solidFill>
                <a:latin typeface="Arial" pitchFamily="34" charset="0"/>
              </a:rPr>
              <a:pPr fontAlgn="base">
                <a:spcBef>
                  <a:spcPct val="0"/>
                </a:spcBef>
                <a:spcAft>
                  <a:spcPct val="0"/>
                </a:spcAft>
              </a:pPr>
              <a:t>2018/9/26</a:t>
            </a:fld>
            <a:endParaRPr kumimoji="1" lang="zh-TW" altLang="en-US">
              <a:solidFill>
                <a:prstClr val="black">
                  <a:tint val="75000"/>
                </a:prstClr>
              </a:solidFill>
              <a:latin typeface="Arial" pitchFamily="34" charset="0"/>
            </a:endParaRPr>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pPr>
            <a:endParaRPr kumimoji="1" lang="zh-TW" altLang="en-US">
              <a:solidFill>
                <a:prstClr val="black">
                  <a:tint val="75000"/>
                </a:prstClr>
              </a:solidFill>
              <a:latin typeface="Arial" pitchFamily="34" charset="0"/>
            </a:endParaRPr>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8DC3679B-1706-4C2F-8442-C9A4E94B261F}" type="slidenum">
              <a:rPr kumimoji="1" lang="zh-TW" altLang="en-US" smtClean="0">
                <a:solidFill>
                  <a:prstClr val="black">
                    <a:tint val="75000"/>
                  </a:prstClr>
                </a:solidFill>
                <a:latin typeface="Arial" pitchFamily="34" charset="0"/>
              </a:rPr>
              <a:pPr fontAlgn="base">
                <a:spcBef>
                  <a:spcPct val="0"/>
                </a:spcBef>
                <a:spcAft>
                  <a:spcPct val="0"/>
                </a:spcAft>
              </a:pPr>
              <a:t>‹#›</a:t>
            </a:fld>
            <a:endParaRPr kumimoji="1" lang="zh-TW" altLang="en-US">
              <a:solidFill>
                <a:prstClr val="black">
                  <a:tint val="75000"/>
                </a:prstClr>
              </a:solidFill>
              <a:latin typeface="Arial" pitchFamily="34" charset="0"/>
            </a:endParaRPr>
          </a:p>
        </p:txBody>
      </p:sp>
    </p:spTree>
    <p:extLst>
      <p:ext uri="{BB962C8B-B14F-4D97-AF65-F5344CB8AC3E}">
        <p14:creationId xmlns:p14="http://schemas.microsoft.com/office/powerpoint/2010/main" val="63843310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8" r:id="rId12"/>
    <p:sldLayoutId id="2147483699" r:id="rId13"/>
    <p:sldLayoutId id="2147483701" r:id="rId14"/>
    <p:sldLayoutId id="2147483702" r:id="rId15"/>
    <p:sldLayoutId id="2147483703" r:id="rId16"/>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fld id="{87448F2F-FBA4-488B-B57C-38DE3688855E}" type="datetimeFigureOut">
              <a:rPr kumimoji="1" lang="zh-TW" altLang="en-US" smtClean="0">
                <a:solidFill>
                  <a:prstClr val="black">
                    <a:tint val="75000"/>
                  </a:prstClr>
                </a:solidFill>
                <a:latin typeface="Arial" pitchFamily="34" charset="0"/>
              </a:rPr>
              <a:pPr fontAlgn="base">
                <a:spcBef>
                  <a:spcPct val="0"/>
                </a:spcBef>
                <a:spcAft>
                  <a:spcPct val="0"/>
                </a:spcAft>
              </a:pPr>
              <a:t>2018/9/26</a:t>
            </a:fld>
            <a:endParaRPr kumimoji="1" lang="zh-TW" altLang="en-US">
              <a:solidFill>
                <a:prstClr val="black">
                  <a:tint val="75000"/>
                </a:prstClr>
              </a:solidFill>
              <a:latin typeface="Arial" pitchFamily="34" charset="0"/>
            </a:endParaRPr>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pPr>
            <a:endParaRPr kumimoji="1" lang="zh-TW" altLang="en-US">
              <a:solidFill>
                <a:prstClr val="black">
                  <a:tint val="75000"/>
                </a:prstClr>
              </a:solidFill>
              <a:latin typeface="Arial" pitchFamily="34" charset="0"/>
            </a:endParaRPr>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8DC3679B-1706-4C2F-8442-C9A4E94B261F}" type="slidenum">
              <a:rPr kumimoji="1" lang="zh-TW" altLang="en-US" smtClean="0">
                <a:solidFill>
                  <a:prstClr val="black">
                    <a:tint val="75000"/>
                  </a:prstClr>
                </a:solidFill>
                <a:latin typeface="Arial" pitchFamily="34" charset="0"/>
              </a:rPr>
              <a:pPr fontAlgn="base">
                <a:spcBef>
                  <a:spcPct val="0"/>
                </a:spcBef>
                <a:spcAft>
                  <a:spcPct val="0"/>
                </a:spcAft>
              </a:pPr>
              <a:t>‹#›</a:t>
            </a:fld>
            <a:endParaRPr kumimoji="1" lang="zh-TW" altLang="en-US">
              <a:solidFill>
                <a:prstClr val="black">
                  <a:tint val="75000"/>
                </a:prstClr>
              </a:solidFill>
              <a:latin typeface="Arial" pitchFamily="34" charset="0"/>
            </a:endParaRPr>
          </a:p>
        </p:txBody>
      </p:sp>
    </p:spTree>
    <p:extLst>
      <p:ext uri="{BB962C8B-B14F-4D97-AF65-F5344CB8AC3E}">
        <p14:creationId xmlns:p14="http://schemas.microsoft.com/office/powerpoint/2010/main" val="48582223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7" r:id="rId12"/>
    <p:sldLayoutId id="2147483718" r:id="rId13"/>
    <p:sldLayoutId id="2147483719" r:id="rId14"/>
    <p:sldLayoutId id="2147483720" r:id="rId15"/>
    <p:sldLayoutId id="2147483721" r:id="rId16"/>
    <p:sldLayoutId id="2147483722" r:id="rId17"/>
    <p:sldLayoutId id="2147483723" r:id="rId18"/>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fld id="{87448F2F-FBA4-488B-B57C-38DE3688855E}" type="datetimeFigureOut">
              <a:rPr kumimoji="1" lang="zh-TW" altLang="en-US" smtClean="0">
                <a:solidFill>
                  <a:prstClr val="black">
                    <a:tint val="75000"/>
                  </a:prstClr>
                </a:solidFill>
                <a:latin typeface="Arial" pitchFamily="34" charset="0"/>
              </a:rPr>
              <a:pPr fontAlgn="base">
                <a:spcBef>
                  <a:spcPct val="0"/>
                </a:spcBef>
                <a:spcAft>
                  <a:spcPct val="0"/>
                </a:spcAft>
              </a:pPr>
              <a:t>2018/9/26</a:t>
            </a:fld>
            <a:endParaRPr kumimoji="1" lang="zh-TW" altLang="en-US">
              <a:solidFill>
                <a:prstClr val="black">
                  <a:tint val="75000"/>
                </a:prstClr>
              </a:solidFill>
              <a:latin typeface="Arial" pitchFamily="34" charset="0"/>
            </a:endParaRPr>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pPr>
            <a:endParaRPr kumimoji="1" lang="zh-TW" altLang="en-US">
              <a:solidFill>
                <a:prstClr val="black">
                  <a:tint val="75000"/>
                </a:prstClr>
              </a:solidFill>
              <a:latin typeface="Arial" pitchFamily="34" charset="0"/>
            </a:endParaRPr>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8DC3679B-1706-4C2F-8442-C9A4E94B261F}" type="slidenum">
              <a:rPr kumimoji="1" lang="zh-TW" altLang="en-US" smtClean="0">
                <a:solidFill>
                  <a:prstClr val="black">
                    <a:tint val="75000"/>
                  </a:prstClr>
                </a:solidFill>
                <a:latin typeface="Arial" pitchFamily="34" charset="0"/>
              </a:rPr>
              <a:pPr fontAlgn="base">
                <a:spcBef>
                  <a:spcPct val="0"/>
                </a:spcBef>
                <a:spcAft>
                  <a:spcPct val="0"/>
                </a:spcAft>
              </a:pPr>
              <a:t>‹#›</a:t>
            </a:fld>
            <a:endParaRPr kumimoji="1" lang="zh-TW" altLang="en-US">
              <a:solidFill>
                <a:prstClr val="black">
                  <a:tint val="75000"/>
                </a:prstClr>
              </a:solidFill>
              <a:latin typeface="Arial" pitchFamily="34" charset="0"/>
            </a:endParaRPr>
          </a:p>
        </p:txBody>
      </p:sp>
    </p:spTree>
    <p:extLst>
      <p:ext uri="{BB962C8B-B14F-4D97-AF65-F5344CB8AC3E}">
        <p14:creationId xmlns:p14="http://schemas.microsoft.com/office/powerpoint/2010/main" val="12183772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3" r:id="rId18"/>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07592" y="0"/>
            <a:ext cx="8336756" cy="5143500"/>
          </a:xfrm>
          <a:custGeom>
            <a:avLst/>
            <a:gdLst/>
            <a:ahLst/>
            <a:cxnLst/>
            <a:rect l="l" t="t" r="r" b="b"/>
            <a:pathLst>
              <a:path w="11115675" h="6858000">
                <a:moveTo>
                  <a:pt x="0" y="6858000"/>
                </a:moveTo>
                <a:lnTo>
                  <a:pt x="11115211" y="6858000"/>
                </a:lnTo>
                <a:lnTo>
                  <a:pt x="11115211" y="0"/>
                </a:lnTo>
                <a:lnTo>
                  <a:pt x="0" y="0"/>
                </a:lnTo>
                <a:lnTo>
                  <a:pt x="0" y="6858000"/>
                </a:lnTo>
                <a:close/>
              </a:path>
            </a:pathLst>
          </a:custGeom>
          <a:solidFill>
            <a:srgbClr val="F0F2F9"/>
          </a:solidFill>
        </p:spPr>
        <p:txBody>
          <a:bodyPr wrap="square" lIns="0" tIns="0" rIns="0" bIns="0" rtlCol="0"/>
          <a:lstStyle/>
          <a:p>
            <a:endParaRPr sz="1350" smtClean="0">
              <a:solidFill>
                <a:prstClr val="black"/>
              </a:solidFill>
            </a:endParaRPr>
          </a:p>
        </p:txBody>
      </p:sp>
      <p:sp>
        <p:nvSpPr>
          <p:cNvPr id="17" name="bk object 17"/>
          <p:cNvSpPr/>
          <p:nvPr/>
        </p:nvSpPr>
        <p:spPr>
          <a:xfrm>
            <a:off x="0" y="1"/>
            <a:ext cx="807720" cy="5143500"/>
          </a:xfrm>
          <a:custGeom>
            <a:avLst/>
            <a:gdLst/>
            <a:ahLst/>
            <a:cxnLst/>
            <a:rect l="l" t="t" r="r" b="b"/>
            <a:pathLst>
              <a:path w="1076960" h="6858000">
                <a:moveTo>
                  <a:pt x="0" y="6858000"/>
                </a:moveTo>
                <a:lnTo>
                  <a:pt x="1076788" y="6858000"/>
                </a:lnTo>
                <a:lnTo>
                  <a:pt x="1076788" y="0"/>
                </a:lnTo>
                <a:lnTo>
                  <a:pt x="0" y="0"/>
                </a:lnTo>
                <a:lnTo>
                  <a:pt x="0" y="6858000"/>
                </a:lnTo>
                <a:close/>
              </a:path>
            </a:pathLst>
          </a:custGeom>
          <a:solidFill>
            <a:srgbClr val="BF091F"/>
          </a:solidFill>
        </p:spPr>
        <p:txBody>
          <a:bodyPr wrap="square" lIns="0" tIns="0" rIns="0" bIns="0" rtlCol="0"/>
          <a:lstStyle/>
          <a:p>
            <a:endParaRPr sz="1350" smtClean="0">
              <a:solidFill>
                <a:prstClr val="black"/>
              </a:solidFill>
            </a:endParaRPr>
          </a:p>
        </p:txBody>
      </p:sp>
      <p:sp>
        <p:nvSpPr>
          <p:cNvPr id="2" name="Holder 2"/>
          <p:cNvSpPr>
            <a:spLocks noGrp="1"/>
          </p:cNvSpPr>
          <p:nvPr>
            <p:ph type="title"/>
          </p:nvPr>
        </p:nvSpPr>
        <p:spPr>
          <a:xfrm>
            <a:off x="392559" y="161925"/>
            <a:ext cx="8358883" cy="615553"/>
          </a:xfrm>
          <a:prstGeom prst="rect">
            <a:avLst/>
          </a:prstGeom>
        </p:spPr>
        <p:txBody>
          <a:bodyPr wrap="square" lIns="0" tIns="0" rIns="0" bIns="0">
            <a:spAutoFit/>
          </a:bodyPr>
          <a:lstStyle>
            <a:lvl1pPr>
              <a:defRPr sz="4000" b="0" i="0">
                <a:solidFill>
                  <a:schemeClr val="tx1"/>
                </a:solidFill>
                <a:latin typeface="Arial"/>
                <a:cs typeface="Arial"/>
              </a:defRPr>
            </a:lvl1pPr>
          </a:lstStyle>
          <a:p>
            <a:endParaRPr/>
          </a:p>
        </p:txBody>
      </p:sp>
      <p:sp>
        <p:nvSpPr>
          <p:cNvPr id="3" name="Holder 3"/>
          <p:cNvSpPr>
            <a:spLocks noGrp="1"/>
          </p:cNvSpPr>
          <p:nvPr>
            <p:ph type="body" idx="1"/>
          </p:nvPr>
        </p:nvSpPr>
        <p:spPr>
          <a:xfrm>
            <a:off x="929588" y="1023747"/>
            <a:ext cx="7284824"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4783455"/>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4783455"/>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9/26/18</a:t>
            </a:fld>
            <a:endParaRPr lang="en-US">
              <a:solidFill>
                <a:prstClr val="black">
                  <a:tint val="75000"/>
                </a:prstClr>
              </a:solidFill>
            </a:endParaRPr>
          </a:p>
        </p:txBody>
      </p:sp>
      <p:sp>
        <p:nvSpPr>
          <p:cNvPr id="6" name="Holder 6"/>
          <p:cNvSpPr>
            <a:spLocks noGrp="1"/>
          </p:cNvSpPr>
          <p:nvPr>
            <p:ph type="sldNum" sz="quarter" idx="7"/>
          </p:nvPr>
        </p:nvSpPr>
        <p:spPr>
          <a:xfrm>
            <a:off x="6583680" y="4783455"/>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5206281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234673"/>
            <a:ext cx="626864" cy="270904"/>
          </a:xfrm>
          <a:custGeom>
            <a:avLst/>
            <a:gdLst/>
            <a:ahLst/>
            <a:cxnLst/>
            <a:rect l="l" t="t" r="r" b="b"/>
            <a:pathLst>
              <a:path w="891540" h="513715">
                <a:moveTo>
                  <a:pt x="0" y="513588"/>
                </a:moveTo>
                <a:lnTo>
                  <a:pt x="891540" y="513588"/>
                </a:lnTo>
                <a:lnTo>
                  <a:pt x="891540" y="0"/>
                </a:lnTo>
                <a:lnTo>
                  <a:pt x="0" y="0"/>
                </a:lnTo>
                <a:lnTo>
                  <a:pt x="0" y="513588"/>
                </a:lnTo>
                <a:close/>
              </a:path>
            </a:pathLst>
          </a:custGeom>
          <a:solidFill>
            <a:srgbClr val="003C69"/>
          </a:solidFill>
        </p:spPr>
        <p:txBody>
          <a:bodyPr wrap="square" lIns="0" tIns="0" rIns="0" bIns="0" rtlCol="0"/>
          <a:lstStyle/>
          <a:p>
            <a:endParaRPr sz="949" smtClean="0">
              <a:solidFill>
                <a:prstClr val="black"/>
              </a:solidFill>
            </a:endParaRPr>
          </a:p>
        </p:txBody>
      </p:sp>
      <p:sp>
        <p:nvSpPr>
          <p:cNvPr id="17" name="bk object 17"/>
          <p:cNvSpPr/>
          <p:nvPr/>
        </p:nvSpPr>
        <p:spPr>
          <a:xfrm>
            <a:off x="8521065" y="234673"/>
            <a:ext cx="622846" cy="270904"/>
          </a:xfrm>
          <a:custGeom>
            <a:avLst/>
            <a:gdLst/>
            <a:ahLst/>
            <a:cxnLst/>
            <a:rect l="l" t="t" r="r" b="b"/>
            <a:pathLst>
              <a:path w="885825" h="513715">
                <a:moveTo>
                  <a:pt x="0" y="513588"/>
                </a:moveTo>
                <a:lnTo>
                  <a:pt x="885444" y="513588"/>
                </a:lnTo>
                <a:lnTo>
                  <a:pt x="885444" y="0"/>
                </a:lnTo>
                <a:lnTo>
                  <a:pt x="0" y="0"/>
                </a:lnTo>
                <a:lnTo>
                  <a:pt x="0" y="513588"/>
                </a:lnTo>
                <a:close/>
              </a:path>
            </a:pathLst>
          </a:custGeom>
          <a:solidFill>
            <a:srgbClr val="003C69"/>
          </a:solidFill>
        </p:spPr>
        <p:txBody>
          <a:bodyPr wrap="square" lIns="0" tIns="0" rIns="0" bIns="0" rtlCol="0"/>
          <a:lstStyle/>
          <a:p>
            <a:endParaRPr sz="949" smtClean="0">
              <a:solidFill>
                <a:prstClr val="black"/>
              </a:solidFill>
            </a:endParaRPr>
          </a:p>
        </p:txBody>
      </p:sp>
      <p:sp>
        <p:nvSpPr>
          <p:cNvPr id="18" name="bk object 18"/>
          <p:cNvSpPr/>
          <p:nvPr/>
        </p:nvSpPr>
        <p:spPr>
          <a:xfrm>
            <a:off x="8577857" y="334327"/>
            <a:ext cx="512207" cy="98851"/>
          </a:xfrm>
          <a:prstGeom prst="rect">
            <a:avLst/>
          </a:prstGeom>
          <a:blipFill>
            <a:blip r:embed="rId7" cstate="print"/>
            <a:stretch>
              <a:fillRect/>
            </a:stretch>
          </a:blipFill>
        </p:spPr>
        <p:txBody>
          <a:bodyPr wrap="square" lIns="0" tIns="0" rIns="0" bIns="0" rtlCol="0"/>
          <a:lstStyle/>
          <a:p>
            <a:endParaRPr sz="949" smtClean="0">
              <a:solidFill>
                <a:prstClr val="black"/>
              </a:solidFill>
            </a:endParaRPr>
          </a:p>
        </p:txBody>
      </p:sp>
      <p:sp>
        <p:nvSpPr>
          <p:cNvPr id="2" name="Holder 2"/>
          <p:cNvSpPr>
            <a:spLocks noGrp="1"/>
          </p:cNvSpPr>
          <p:nvPr>
            <p:ph type="title"/>
          </p:nvPr>
        </p:nvSpPr>
        <p:spPr>
          <a:xfrm>
            <a:off x="1284535" y="1854781"/>
            <a:ext cx="6574929" cy="823302"/>
          </a:xfrm>
          <a:prstGeom prst="rect">
            <a:avLst/>
          </a:prstGeom>
        </p:spPr>
        <p:txBody>
          <a:bodyPr wrap="square" lIns="0" tIns="0" rIns="0" bIns="0">
            <a:spAutoFit/>
          </a:bodyPr>
          <a:lstStyle>
            <a:lvl1pPr>
              <a:defRPr sz="5350" b="0" i="0">
                <a:solidFill>
                  <a:srgbClr val="003C69"/>
                </a:solidFill>
                <a:latin typeface="Verdana"/>
                <a:cs typeface="Verdana"/>
              </a:defRPr>
            </a:lvl1pPr>
          </a:lstStyle>
          <a:p>
            <a:endParaRPr/>
          </a:p>
        </p:txBody>
      </p:sp>
      <p:sp>
        <p:nvSpPr>
          <p:cNvPr id="3" name="Holder 3"/>
          <p:cNvSpPr>
            <a:spLocks noGrp="1"/>
          </p:cNvSpPr>
          <p:nvPr>
            <p:ph type="body" idx="1"/>
          </p:nvPr>
        </p:nvSpPr>
        <p:spPr>
          <a:xfrm>
            <a:off x="875323" y="1368385"/>
            <a:ext cx="7393352"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4783455"/>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4783455"/>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9/26/18</a:t>
            </a:fld>
            <a:endParaRPr lang="en-US">
              <a:solidFill>
                <a:prstClr val="black">
                  <a:tint val="75000"/>
                </a:prstClr>
              </a:solidFill>
            </a:endParaRPr>
          </a:p>
        </p:txBody>
      </p:sp>
      <p:sp>
        <p:nvSpPr>
          <p:cNvPr id="6" name="Holder 6"/>
          <p:cNvSpPr>
            <a:spLocks noGrp="1"/>
          </p:cNvSpPr>
          <p:nvPr>
            <p:ph type="sldNum" sz="quarter" idx="7"/>
          </p:nvPr>
        </p:nvSpPr>
        <p:spPr>
          <a:xfrm>
            <a:off x="6583680" y="4783455"/>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05047976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Lst>
  <p:txStyles>
    <p:titleStyle>
      <a:lvl1pPr>
        <a:defRPr>
          <a:latin typeface="+mj-lt"/>
          <a:ea typeface="+mj-ea"/>
          <a:cs typeface="+mj-cs"/>
        </a:defRPr>
      </a:lvl1pPr>
    </p:titleStyle>
    <p:bodyStyle>
      <a:lvl1pPr marL="0">
        <a:defRPr>
          <a:latin typeface="+mn-lt"/>
          <a:ea typeface="+mn-ea"/>
          <a:cs typeface="+mn-cs"/>
        </a:defRPr>
      </a:lvl1pPr>
      <a:lvl2pPr marL="241082">
        <a:defRPr>
          <a:latin typeface="+mn-lt"/>
          <a:ea typeface="+mn-ea"/>
          <a:cs typeface="+mn-cs"/>
        </a:defRPr>
      </a:lvl2pPr>
      <a:lvl3pPr marL="482163">
        <a:defRPr>
          <a:latin typeface="+mn-lt"/>
          <a:ea typeface="+mn-ea"/>
          <a:cs typeface="+mn-cs"/>
        </a:defRPr>
      </a:lvl3pPr>
      <a:lvl4pPr marL="723245">
        <a:defRPr>
          <a:latin typeface="+mn-lt"/>
          <a:ea typeface="+mn-ea"/>
          <a:cs typeface="+mn-cs"/>
        </a:defRPr>
      </a:lvl4pPr>
      <a:lvl5pPr marL="964326">
        <a:defRPr>
          <a:latin typeface="+mn-lt"/>
          <a:ea typeface="+mn-ea"/>
          <a:cs typeface="+mn-cs"/>
        </a:defRPr>
      </a:lvl5pPr>
      <a:lvl6pPr marL="1205408">
        <a:defRPr>
          <a:latin typeface="+mn-lt"/>
          <a:ea typeface="+mn-ea"/>
          <a:cs typeface="+mn-cs"/>
        </a:defRPr>
      </a:lvl6pPr>
      <a:lvl7pPr marL="1446489">
        <a:defRPr>
          <a:latin typeface="+mn-lt"/>
          <a:ea typeface="+mn-ea"/>
          <a:cs typeface="+mn-cs"/>
        </a:defRPr>
      </a:lvl7pPr>
      <a:lvl8pPr marL="1687571">
        <a:defRPr>
          <a:latin typeface="+mn-lt"/>
          <a:ea typeface="+mn-ea"/>
          <a:cs typeface="+mn-cs"/>
        </a:defRPr>
      </a:lvl8pPr>
      <a:lvl9pPr marL="1928652">
        <a:defRPr>
          <a:latin typeface="+mn-lt"/>
          <a:ea typeface="+mn-ea"/>
          <a:cs typeface="+mn-cs"/>
        </a:defRPr>
      </a:lvl9pPr>
    </p:bodyStyle>
    <p:otherStyle>
      <a:lvl1pPr marL="0">
        <a:defRPr>
          <a:latin typeface="+mn-lt"/>
          <a:ea typeface="+mn-ea"/>
          <a:cs typeface="+mn-cs"/>
        </a:defRPr>
      </a:lvl1pPr>
      <a:lvl2pPr marL="241082">
        <a:defRPr>
          <a:latin typeface="+mn-lt"/>
          <a:ea typeface="+mn-ea"/>
          <a:cs typeface="+mn-cs"/>
        </a:defRPr>
      </a:lvl2pPr>
      <a:lvl3pPr marL="482163">
        <a:defRPr>
          <a:latin typeface="+mn-lt"/>
          <a:ea typeface="+mn-ea"/>
          <a:cs typeface="+mn-cs"/>
        </a:defRPr>
      </a:lvl3pPr>
      <a:lvl4pPr marL="723245">
        <a:defRPr>
          <a:latin typeface="+mn-lt"/>
          <a:ea typeface="+mn-ea"/>
          <a:cs typeface="+mn-cs"/>
        </a:defRPr>
      </a:lvl4pPr>
      <a:lvl5pPr marL="964326">
        <a:defRPr>
          <a:latin typeface="+mn-lt"/>
          <a:ea typeface="+mn-ea"/>
          <a:cs typeface="+mn-cs"/>
        </a:defRPr>
      </a:lvl5pPr>
      <a:lvl6pPr marL="1205408">
        <a:defRPr>
          <a:latin typeface="+mn-lt"/>
          <a:ea typeface="+mn-ea"/>
          <a:cs typeface="+mn-cs"/>
        </a:defRPr>
      </a:lvl6pPr>
      <a:lvl7pPr marL="1446489">
        <a:defRPr>
          <a:latin typeface="+mn-lt"/>
          <a:ea typeface="+mn-ea"/>
          <a:cs typeface="+mn-cs"/>
        </a:defRPr>
      </a:lvl7pPr>
      <a:lvl8pPr marL="1687571">
        <a:defRPr>
          <a:latin typeface="+mn-lt"/>
          <a:ea typeface="+mn-ea"/>
          <a:cs typeface="+mn-cs"/>
        </a:defRPr>
      </a:lvl8pPr>
      <a:lvl9pPr marL="1928652">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1733" y="508064"/>
            <a:ext cx="327660" cy="492443"/>
          </a:xfrm>
          <a:prstGeom prst="rect">
            <a:avLst/>
          </a:prstGeom>
        </p:spPr>
        <p:txBody>
          <a:bodyPr wrap="square" lIns="0" tIns="0" rIns="0" bIns="0">
            <a:spAutoFit/>
          </a:bodyPr>
          <a:lstStyle>
            <a:lvl1pPr>
              <a:defRPr sz="3200" b="1" i="0">
                <a:solidFill>
                  <a:schemeClr val="tx1"/>
                </a:solidFill>
                <a:latin typeface="Arial"/>
                <a:cs typeface="Arial"/>
              </a:defRPr>
            </a:lvl1pPr>
          </a:lstStyle>
          <a:p>
            <a:endParaRPr/>
          </a:p>
        </p:txBody>
      </p:sp>
      <p:sp>
        <p:nvSpPr>
          <p:cNvPr id="3" name="Holder 3"/>
          <p:cNvSpPr>
            <a:spLocks noGrp="1"/>
          </p:cNvSpPr>
          <p:nvPr>
            <p:ph type="body" idx="1"/>
          </p:nvPr>
        </p:nvSpPr>
        <p:spPr>
          <a:xfrm>
            <a:off x="514197" y="1101357"/>
            <a:ext cx="8115605"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4783455"/>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4783455"/>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9/26/18</a:t>
            </a:fld>
            <a:endParaRPr lang="en-US">
              <a:solidFill>
                <a:prstClr val="black">
                  <a:tint val="75000"/>
                </a:prstClr>
              </a:solidFill>
            </a:endParaRPr>
          </a:p>
        </p:txBody>
      </p:sp>
      <p:sp>
        <p:nvSpPr>
          <p:cNvPr id="6" name="Holder 6"/>
          <p:cNvSpPr>
            <a:spLocks noGrp="1"/>
          </p:cNvSpPr>
          <p:nvPr>
            <p:ph type="sldNum" sz="quarter" idx="7"/>
          </p:nvPr>
        </p:nvSpPr>
        <p:spPr>
          <a:xfrm>
            <a:off x="8165973" y="4889716"/>
            <a:ext cx="214313" cy="153888"/>
          </a:xfrm>
          <a:prstGeom prst="rect">
            <a:avLst/>
          </a:prstGeom>
        </p:spPr>
        <p:txBody>
          <a:bodyPr wrap="square" lIns="0" tIns="0" rIns="0" bIns="0">
            <a:spAutoFit/>
          </a:bodyPr>
          <a:lstStyle>
            <a:lvl1pPr>
              <a:defRPr sz="1200" b="1" i="0">
                <a:solidFill>
                  <a:schemeClr val="tx1"/>
                </a:solidFill>
                <a:latin typeface="Arial"/>
                <a:cs typeface="Arial"/>
              </a:defRPr>
            </a:lvl1pPr>
          </a:lstStyle>
          <a:p>
            <a:pPr marL="41910">
              <a:lnSpc>
                <a:spcPts val="1215"/>
              </a:lnSpc>
            </a:pPr>
            <a:fld id="{81D60167-4931-47E6-BA6A-407CBD079E47}" type="slidenum">
              <a:rPr lang="uk-UA" spc="-60" smtClean="0">
                <a:solidFill>
                  <a:prstClr val="black"/>
                </a:solidFill>
              </a:rPr>
              <a:pPr marL="41910">
                <a:lnSpc>
                  <a:spcPts val="1215"/>
                </a:lnSpc>
              </a:pPr>
              <a:t>‹#›</a:t>
            </a:fld>
            <a:endParaRPr lang="uk-UA" spc="-60" dirty="0">
              <a:solidFill>
                <a:prstClr val="black"/>
              </a:solidFill>
            </a:endParaRPr>
          </a:p>
        </p:txBody>
      </p:sp>
    </p:spTree>
    <p:extLst>
      <p:ext uri="{BB962C8B-B14F-4D97-AF65-F5344CB8AC3E}">
        <p14:creationId xmlns:p14="http://schemas.microsoft.com/office/powerpoint/2010/main" val="164369549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013964"/>
            <a:ext cx="9144000" cy="129533"/>
          </a:xfrm>
          <a:prstGeom prst="rect">
            <a:avLst/>
          </a:prstGeom>
          <a:blipFill>
            <a:blip r:embed="rId7" cstate="print"/>
            <a:stretch>
              <a:fillRect/>
            </a:stretch>
          </a:blipFill>
        </p:spPr>
        <p:txBody>
          <a:bodyPr wrap="square" lIns="0" tIns="0" rIns="0" bIns="0" rtlCol="0"/>
          <a:lstStyle/>
          <a:p>
            <a:endParaRPr smtClean="0">
              <a:solidFill>
                <a:prstClr val="black"/>
              </a:solidFill>
            </a:endParaRPr>
          </a:p>
        </p:txBody>
      </p:sp>
      <p:sp>
        <p:nvSpPr>
          <p:cNvPr id="2" name="Holder 2"/>
          <p:cNvSpPr>
            <a:spLocks noGrp="1"/>
          </p:cNvSpPr>
          <p:nvPr>
            <p:ph type="title"/>
          </p:nvPr>
        </p:nvSpPr>
        <p:spPr>
          <a:xfrm>
            <a:off x="3501389" y="667258"/>
            <a:ext cx="2141220" cy="345440"/>
          </a:xfrm>
          <a:prstGeom prst="rect">
            <a:avLst/>
          </a:prstGeom>
        </p:spPr>
        <p:txBody>
          <a:bodyPr wrap="square" lIns="0" tIns="0" rIns="0" bIns="0">
            <a:spAutoFit/>
          </a:bodyPr>
          <a:lstStyle>
            <a:lvl1pPr>
              <a:defRPr sz="2100" b="1" i="0">
                <a:solidFill>
                  <a:srgbClr val="FFC000"/>
                </a:solidFill>
                <a:latin typeface="Trebuchet MS"/>
                <a:cs typeface="Trebuchet MS"/>
              </a:defRPr>
            </a:lvl1pPr>
          </a:lstStyle>
          <a:p>
            <a:endParaRPr/>
          </a:p>
        </p:txBody>
      </p:sp>
      <p:sp>
        <p:nvSpPr>
          <p:cNvPr id="3" name="Holder 3"/>
          <p:cNvSpPr>
            <a:spLocks noGrp="1"/>
          </p:cNvSpPr>
          <p:nvPr>
            <p:ph type="body" idx="1"/>
          </p:nvPr>
        </p:nvSpPr>
        <p:spPr>
          <a:xfrm>
            <a:off x="1618234" y="1158621"/>
            <a:ext cx="5907531" cy="2811779"/>
          </a:xfrm>
          <a:prstGeom prst="rect">
            <a:avLst/>
          </a:prstGeom>
        </p:spPr>
        <p:txBody>
          <a:bodyPr wrap="square" lIns="0" tIns="0" rIns="0" bIns="0">
            <a:spAutoFit/>
          </a:bodyPr>
          <a:lstStyle>
            <a:lvl1pPr>
              <a:defRPr sz="1050" b="0" i="0">
                <a:solidFill>
                  <a:schemeClr val="bg1"/>
                </a:solidFill>
                <a:latin typeface="Arial"/>
                <a:cs typeface="Aria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9/26/18</a:t>
            </a:fld>
            <a:endParaRPr lang="en-US">
              <a:solidFill>
                <a:prstClr val="black">
                  <a:tint val="75000"/>
                </a:prstClr>
              </a:solidFill>
            </a:endParaRPr>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500378968"/>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hyperlink" Target="http://www.coindesk.com/ibm-wants-know-ways-blockchain-can-go-wrong" TargetMode="External"/><Relationship Id="rId1" Type="http://schemas.openxmlformats.org/officeDocument/2006/relationships/slideLayout" Target="../slideLayouts/slideLayout71.xml"/><Relationship Id="rId2"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altoros.com/blog/ibm-aims-to-improve-manufacturing-and-supply-chain-by-coupling-iot-and-blockchai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hyperlink" Target="http://www.coindesk.com/ibm-wants-know-ways-blockchain-can-go-wrong" TargetMode="External"/><Relationship Id="rId4" Type="http://schemas.openxmlformats.org/officeDocument/2006/relationships/hyperlink" Target="https://cointelegraph.com/news/walmart-is-ready-to-use-blockchain-for-its-live-food-business" TargetMode="External"/><Relationship Id="rId5" Type="http://schemas.openxmlformats.org/officeDocument/2006/relationships/hyperlink" Target="https://cointelegraph.com/news/walmart-experiments-with-blockchain-to-safely-store-food" TargetMode="External"/><Relationship Id="rId6" Type="http://schemas.openxmlformats.org/officeDocument/2006/relationships/hyperlink" Target="https://www.ibm.com/blockchain/solutions/food-trust" TargetMode="External"/><Relationship Id="rId7" Type="http://schemas.openxmlformats.org/officeDocument/2006/relationships/hyperlink" Target="https://www.slideshare.net/MattLucas3/blockchain-solutions-v209" TargetMode="External"/><Relationship Id="rId8" Type="http://schemas.openxmlformats.org/officeDocument/2006/relationships/hyperlink" Target="https://www.slideshare.net/ibmsverige/blockchain-explained-87917702" TargetMode="External"/><Relationship Id="rId1" Type="http://schemas.openxmlformats.org/officeDocument/2006/relationships/slideLayout" Target="../slideLayouts/slideLayout2.xml"/><Relationship Id="rId2" Type="http://schemas.openxmlformats.org/officeDocument/2006/relationships/hyperlink" Target="https://www.forbes.com/sites/rachelwolfson/2018/07/11/understanding-how-ibm-and-others-use-blockchain-technology-to-track-global-food-supply-chain/#5690c2e62d1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vegannation.io/" TargetMode="External"/><Relationship Id="rId4" Type="http://schemas.openxmlformats.org/officeDocument/2006/relationships/hyperlink" Target="http://nif.vc/about/" TargetMode="External"/><Relationship Id="rId5" Type="http://schemas.openxmlformats.org/officeDocument/2006/relationships/hyperlink" Target="https://www.forbes.com/sites/rachelwolfson/2018/07/11/understanding-how-ibm-and-others-use-blockchain-technology-to-track-global-food-supply-chain/#5690c2e62d1e" TargetMode="External"/><Relationship Id="rId1" Type="http://schemas.openxmlformats.org/officeDocument/2006/relationships/slideLayout" Target="../slideLayouts/slideLayout2.xml"/><Relationship Id="rId2" Type="http://schemas.openxmlformats.org/officeDocument/2006/relationships/hyperlink" Target="https://genuineway.io/"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hyperlink" Target="http://www.freightwaves.com/blockchain/" TargetMode="External"/><Relationship Id="rId1" Type="http://schemas.openxmlformats.org/officeDocument/2006/relationships/slideLayout" Target="../slideLayouts/slideLayout73.xml"/><Relationship Id="rId2"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png"/><Relationship Id="rId5" Type="http://schemas.openxmlformats.org/officeDocument/2006/relationships/image" Target="../media/image31.jpg"/><Relationship Id="rId1" Type="http://schemas.openxmlformats.org/officeDocument/2006/relationships/slideLayout" Target="../slideLayouts/slideLayout71.xml"/><Relationship Id="rId2"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4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ey.com/en_gl/news/2018/05/world-s-first-blockchain-platform-for-marine-insurance-now-in-co"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image" Target="../media/image42.png"/><Relationship Id="rId3" Type="http://schemas.openxmlformats.org/officeDocument/2006/relationships/image" Target="../media/image4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image" Target="../media/image44.jp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hyperlink" Target="http://www.futurepaytech.com/" TargetMode="External"/><Relationship Id="rId1" Type="http://schemas.openxmlformats.org/officeDocument/2006/relationships/slideLayout" Target="../slideLayouts/slideLayout78.xml"/><Relationship Id="rId2" Type="http://schemas.openxmlformats.org/officeDocument/2006/relationships/image" Target="../media/image45.png"/></Relationships>
</file>

<file path=ppt/slides/_rels/slide39.xml.rels><?xml version="1.0" encoding="UTF-8" standalone="yes"?>
<Relationships xmlns="http://schemas.openxmlformats.org/package/2006/relationships"><Relationship Id="rId11" Type="http://schemas.openxmlformats.org/officeDocument/2006/relationships/image" Target="../media/image56.png"/><Relationship Id="rId12" Type="http://schemas.openxmlformats.org/officeDocument/2006/relationships/image" Target="../media/image57.png"/><Relationship Id="rId13" Type="http://schemas.openxmlformats.org/officeDocument/2006/relationships/image" Target="../media/image58.png"/><Relationship Id="rId14" Type="http://schemas.openxmlformats.org/officeDocument/2006/relationships/image" Target="../media/image59.png"/><Relationship Id="rId15" Type="http://schemas.openxmlformats.org/officeDocument/2006/relationships/image" Target="../media/image60.png"/><Relationship Id="rId16" Type="http://schemas.openxmlformats.org/officeDocument/2006/relationships/image" Target="../media/image61.png"/><Relationship Id="rId17" Type="http://schemas.openxmlformats.org/officeDocument/2006/relationships/image" Target="../media/image62.png"/><Relationship Id="rId1" Type="http://schemas.openxmlformats.org/officeDocument/2006/relationships/slideLayout" Target="../slideLayouts/slideLayout76.xml"/><Relationship Id="rId2" Type="http://schemas.openxmlformats.org/officeDocument/2006/relationships/image" Target="../media/image47.png"/><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52.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hyperlink" Target="http://www.cbinsights.com/research/what-is-blockchain-technology/" TargetMode="External"/><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66.png"/><Relationship Id="rId6" Type="http://schemas.openxmlformats.org/officeDocument/2006/relationships/image" Target="../media/image67.png"/><Relationship Id="rId7" Type="http://schemas.openxmlformats.org/officeDocument/2006/relationships/image" Target="../media/image68.png"/><Relationship Id="rId8" Type="http://schemas.openxmlformats.org/officeDocument/2006/relationships/image" Target="../media/image69.png"/><Relationship Id="rId9" Type="http://schemas.openxmlformats.org/officeDocument/2006/relationships/image" Target="../media/image70.png"/><Relationship Id="rId1" Type="http://schemas.openxmlformats.org/officeDocument/2006/relationships/slideLayout" Target="../slideLayouts/slideLayout77.xml"/><Relationship Id="rId2" Type="http://schemas.openxmlformats.org/officeDocument/2006/relationships/image" Target="../media/image6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7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image" Target="../media/image72.jpg"/><Relationship Id="rId3" Type="http://schemas.openxmlformats.org/officeDocument/2006/relationships/hyperlink" Target="http://www.hyperledger.org/wp-content/uploads/2016/10/ey-blockchain-in-health.pdf"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7.xml.rels><?xml version="1.0" encoding="UTF-8" standalone="yes"?>
<Relationships xmlns="http://schemas.openxmlformats.org/package/2006/relationships"><Relationship Id="rId3" Type="http://schemas.openxmlformats.org/officeDocument/2006/relationships/image" Target="../media/image74.png"/><Relationship Id="rId4" Type="http://schemas.openxmlformats.org/officeDocument/2006/relationships/image" Target="../media/image75.png"/><Relationship Id="rId5" Type="http://schemas.openxmlformats.org/officeDocument/2006/relationships/image" Target="../media/image76.png"/><Relationship Id="rId6" Type="http://schemas.openxmlformats.org/officeDocument/2006/relationships/image" Target="../media/image77.png"/><Relationship Id="rId7" Type="http://schemas.openxmlformats.org/officeDocument/2006/relationships/image" Target="../media/image78.png"/><Relationship Id="rId1" Type="http://schemas.openxmlformats.org/officeDocument/2006/relationships/slideLayout" Target="../slideLayouts/slideLayout81.xml"/><Relationship Id="rId2" Type="http://schemas.openxmlformats.org/officeDocument/2006/relationships/image" Target="../media/image73.jpg"/></Relationships>
</file>

<file path=ppt/slides/_rels/slide48.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image" Target="../media/image81.jpg"/><Relationship Id="rId5" Type="http://schemas.openxmlformats.org/officeDocument/2006/relationships/image" Target="../media/image82.jpg"/><Relationship Id="rId6" Type="http://schemas.openxmlformats.org/officeDocument/2006/relationships/image" Target="../media/image83.jpg"/><Relationship Id="rId1" Type="http://schemas.openxmlformats.org/officeDocument/2006/relationships/slideLayout" Target="../slideLayouts/slideLayout81.xml"/><Relationship Id="rId2" Type="http://schemas.openxmlformats.org/officeDocument/2006/relationships/image" Target="../media/image79.jpg"/></Relationships>
</file>

<file path=ppt/slides/_rels/slide49.xml.rels><?xml version="1.0" encoding="UTF-8" standalone="yes"?>
<Relationships xmlns="http://schemas.openxmlformats.org/package/2006/relationships"><Relationship Id="rId3" Type="http://schemas.openxmlformats.org/officeDocument/2006/relationships/image" Target="../media/image85.png"/><Relationship Id="rId4" Type="http://schemas.openxmlformats.org/officeDocument/2006/relationships/image" Target="../media/image86.png"/><Relationship Id="rId5" Type="http://schemas.openxmlformats.org/officeDocument/2006/relationships/image" Target="../media/image87.png"/><Relationship Id="rId6" Type="http://schemas.openxmlformats.org/officeDocument/2006/relationships/image" Target="../media/image88.png"/><Relationship Id="rId1" Type="http://schemas.openxmlformats.org/officeDocument/2006/relationships/slideLayout" Target="../slideLayouts/slideLayout81.xml"/><Relationship Id="rId2" Type="http://schemas.openxmlformats.org/officeDocument/2006/relationships/image" Target="../media/image8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5.png"/><Relationship Id="rId4" Type="http://schemas.openxmlformats.org/officeDocument/2006/relationships/image" Target="../media/image89.png"/><Relationship Id="rId5" Type="http://schemas.openxmlformats.org/officeDocument/2006/relationships/image" Target="../media/image84.png"/><Relationship Id="rId6" Type="http://schemas.openxmlformats.org/officeDocument/2006/relationships/image" Target="../media/image88.png"/><Relationship Id="rId7" Type="http://schemas.openxmlformats.org/officeDocument/2006/relationships/image" Target="../media/image79.jpg"/><Relationship Id="rId8" Type="http://schemas.openxmlformats.org/officeDocument/2006/relationships/image" Target="../media/image83.jpg"/><Relationship Id="rId9" Type="http://schemas.openxmlformats.org/officeDocument/2006/relationships/image" Target="../media/image80.png"/><Relationship Id="rId10" Type="http://schemas.openxmlformats.org/officeDocument/2006/relationships/image" Target="../media/image81.jpg"/><Relationship Id="rId11" Type="http://schemas.openxmlformats.org/officeDocument/2006/relationships/image" Target="../media/image82.jpg"/><Relationship Id="rId1" Type="http://schemas.openxmlformats.org/officeDocument/2006/relationships/slideLayout" Target="../slideLayouts/slideLayout81.xml"/><Relationship Id="rId2" Type="http://schemas.openxmlformats.org/officeDocument/2006/relationships/image" Target="../media/image8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image" Target="../media/image90.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image" Target="../media/image91.jpg"/><Relationship Id="rId3" Type="http://schemas.openxmlformats.org/officeDocument/2006/relationships/image" Target="../media/image9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image" Target="../media/image93.jpg"/></Relationships>
</file>

<file path=ppt/slides/_rels/slide56.xml.rels><?xml version="1.0" encoding="UTF-8" standalone="yes"?>
<Relationships xmlns="http://schemas.openxmlformats.org/package/2006/relationships"><Relationship Id="rId3" Type="http://schemas.openxmlformats.org/officeDocument/2006/relationships/image" Target="../media/image95.png"/><Relationship Id="rId4" Type="http://schemas.openxmlformats.org/officeDocument/2006/relationships/image" Target="../media/image96.png"/><Relationship Id="rId1" Type="http://schemas.openxmlformats.org/officeDocument/2006/relationships/slideLayout" Target="../slideLayouts/slideLayout86.xml"/><Relationship Id="rId2" Type="http://schemas.openxmlformats.org/officeDocument/2006/relationships/image" Target="../media/image94.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image" Target="../media/image93.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image" Target="../media/image97.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image" Target="../media/image9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image" Target="../media/image1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image" Target="../media/image9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image" Target="../media/image100.png"/><Relationship Id="rId3" Type="http://schemas.openxmlformats.org/officeDocument/2006/relationships/image" Target="../media/image101.png"/></Relationships>
</file>

<file path=ppt/slides/_rels/slide64.xml.rels><?xml version="1.0" encoding="UTF-8" standalone="yes"?>
<Relationships xmlns="http://schemas.openxmlformats.org/package/2006/relationships"><Relationship Id="rId3" Type="http://schemas.openxmlformats.org/officeDocument/2006/relationships/image" Target="../media/image103.jpg"/><Relationship Id="rId4" Type="http://schemas.openxmlformats.org/officeDocument/2006/relationships/hyperlink" Target="http://www.bis.org/cpmi/publ/d157.pdf" TargetMode="External"/><Relationship Id="rId1" Type="http://schemas.openxmlformats.org/officeDocument/2006/relationships/slideLayout" Target="../slideLayouts/slideLayout73.xml"/><Relationship Id="rId2" Type="http://schemas.openxmlformats.org/officeDocument/2006/relationships/image" Target="../media/image102.png"/></Relationships>
</file>

<file path=ppt/slides/_rels/slide65.xml.rels><?xml version="1.0" encoding="UTF-8" standalone="yes"?>
<Relationships xmlns="http://schemas.openxmlformats.org/package/2006/relationships"><Relationship Id="rId3" Type="http://schemas.openxmlformats.org/officeDocument/2006/relationships/image" Target="../media/image105.jpg"/><Relationship Id="rId4" Type="http://schemas.openxmlformats.org/officeDocument/2006/relationships/hyperlink" Target="http://www.forbes.com/sites/eidoo/2017/11/17/crypto-startups-managing-icos-and-fundraising-on-the-blockchain/#79cd5b046025" TargetMode="External"/><Relationship Id="rId1" Type="http://schemas.openxmlformats.org/officeDocument/2006/relationships/slideLayout" Target="../slideLayouts/slideLayout71.xml"/><Relationship Id="rId2" Type="http://schemas.openxmlformats.org/officeDocument/2006/relationships/image" Target="../media/image104.png"/></Relationships>
</file>

<file path=ppt/slides/_rels/slide66.xml.rels><?xml version="1.0" encoding="UTF-8" standalone="yes"?>
<Relationships xmlns="http://schemas.openxmlformats.org/package/2006/relationships"><Relationship Id="rId3" Type="http://schemas.openxmlformats.org/officeDocument/2006/relationships/image" Target="../media/image107.jpg"/><Relationship Id="rId4" Type="http://schemas.openxmlformats.org/officeDocument/2006/relationships/hyperlink" Target="http://europa.eu/rapid/press-release_MEMO-17-4943_en.htm" TargetMode="External"/><Relationship Id="rId5" Type="http://schemas.openxmlformats.org/officeDocument/2006/relationships/image" Target="../media/image108.png"/><Relationship Id="rId6" Type="http://schemas.openxmlformats.org/officeDocument/2006/relationships/image" Target="../media/image109.jpg"/><Relationship Id="rId1" Type="http://schemas.openxmlformats.org/officeDocument/2006/relationships/slideLayout" Target="../slideLayouts/slideLayout73.xml"/><Relationship Id="rId2" Type="http://schemas.openxmlformats.org/officeDocument/2006/relationships/image" Target="../media/image10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image" Target="../media/image110.png"/><Relationship Id="rId3" Type="http://schemas.openxmlformats.org/officeDocument/2006/relationships/image" Target="../media/image11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image" Target="../media/image112.png"/><Relationship Id="rId3" Type="http://schemas.openxmlformats.org/officeDocument/2006/relationships/image" Target="../media/image113.jpg"/></Relationships>
</file>

<file path=ppt/slides/_rels/slide69.xml.rels><?xml version="1.0" encoding="UTF-8" standalone="yes"?>
<Relationships xmlns="http://schemas.openxmlformats.org/package/2006/relationships"><Relationship Id="rId3" Type="http://schemas.openxmlformats.org/officeDocument/2006/relationships/image" Target="../media/image115.jpg"/><Relationship Id="rId4" Type="http://schemas.openxmlformats.org/officeDocument/2006/relationships/hyperlink" Target="http://www.bloomberg.com/news/features/2015-09-01/blythe-masters-tells-banks-the-blockchain-changes-everything" TargetMode="External"/><Relationship Id="rId1" Type="http://schemas.openxmlformats.org/officeDocument/2006/relationships/slideLayout" Target="../slideLayouts/slideLayout73.xml"/><Relationship Id="rId2" Type="http://schemas.openxmlformats.org/officeDocument/2006/relationships/image" Target="../media/image1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70.xml.rels><?xml version="1.0" encoding="UTF-8" standalone="yes"?>
<Relationships xmlns="http://schemas.openxmlformats.org/package/2006/relationships"><Relationship Id="rId3" Type="http://schemas.openxmlformats.org/officeDocument/2006/relationships/image" Target="../media/image117.jpg"/><Relationship Id="rId4" Type="http://schemas.openxmlformats.org/officeDocument/2006/relationships/hyperlink" Target="http://www.slideshare.net/QuantUniversity/blockchain-for-business-a-quantuniversity-briefing" TargetMode="External"/><Relationship Id="rId1" Type="http://schemas.openxmlformats.org/officeDocument/2006/relationships/slideLayout" Target="../slideLayouts/slideLayout73.xml"/><Relationship Id="rId2" Type="http://schemas.openxmlformats.org/officeDocument/2006/relationships/image" Target="../media/image1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43000" y="1597819"/>
            <a:ext cx="6858000" cy="1102519"/>
          </a:xfrm>
        </p:spPr>
        <p:txBody>
          <a:bodyPr>
            <a:normAutofit/>
          </a:bodyPr>
          <a:lstStyle/>
          <a:p>
            <a:r>
              <a:rPr lang="en-US" altLang="zh-TW" dirty="0" err="1" smtClean="0"/>
              <a:t>Blockchain</a:t>
            </a:r>
            <a:r>
              <a:rPr lang="en-US" altLang="zh-TW" dirty="0" smtClean="0"/>
              <a:t> and </a:t>
            </a:r>
            <a:br>
              <a:rPr lang="en-US" altLang="zh-TW" dirty="0" smtClean="0"/>
            </a:br>
            <a:r>
              <a:rPr lang="en-US" altLang="zh-TW" dirty="0" smtClean="0"/>
              <a:t>Distributed </a:t>
            </a:r>
            <a:r>
              <a:rPr lang="en-US" altLang="zh-TW" dirty="0"/>
              <a:t>Ledger Technology (DLT) </a:t>
            </a:r>
            <a:endParaRPr lang="en-US" altLang="zh-TW" dirty="0" smtClean="0">
              <a:solidFill>
                <a:srgbClr val="173CD7"/>
              </a:solidFill>
            </a:endParaRPr>
          </a:p>
        </p:txBody>
      </p:sp>
      <p:sp>
        <p:nvSpPr>
          <p:cNvPr id="2051" name="Text Box 4"/>
          <p:cNvSpPr txBox="1">
            <a:spLocks noChangeArrowheads="1"/>
          </p:cNvSpPr>
          <p:nvPr/>
        </p:nvSpPr>
        <p:spPr bwMode="auto">
          <a:xfrm>
            <a:off x="2452122" y="3706417"/>
            <a:ext cx="4099264" cy="507831"/>
          </a:xfrm>
          <a:prstGeom prst="rect">
            <a:avLst/>
          </a:prstGeom>
          <a:noFill/>
          <a:ln w="9525">
            <a:noFill/>
            <a:miter lim="800000"/>
            <a:headEnd/>
            <a:tailEnd/>
          </a:ln>
        </p:spPr>
        <p:txBody>
          <a:bodyPr wrap="none">
            <a:spAutoFit/>
          </a:bodyPr>
          <a:lstStyle/>
          <a:p>
            <a:pPr algn="ctr" fontAlgn="base">
              <a:spcBef>
                <a:spcPct val="0"/>
              </a:spcBef>
              <a:spcAft>
                <a:spcPct val="0"/>
              </a:spcAft>
            </a:pPr>
            <a:r>
              <a:rPr kumimoji="1" lang="en-US" altLang="zh-TW" sz="1350" dirty="0">
                <a:solidFill>
                  <a:prstClr val="black"/>
                </a:solidFill>
                <a:latin typeface="Arial" pitchFamily="34" charset="0"/>
              </a:rPr>
              <a:t>http://</a:t>
            </a:r>
            <a:r>
              <a:rPr kumimoji="1" lang="en-US" altLang="zh-TW" sz="1350" dirty="0" err="1">
                <a:solidFill>
                  <a:prstClr val="black"/>
                </a:solidFill>
                <a:latin typeface="Arial" pitchFamily="34" charset="0"/>
              </a:rPr>
              <a:t>danieleewww.yolasite.com</a:t>
            </a:r>
            <a:r>
              <a:rPr kumimoji="1" lang="en-US" altLang="zh-TW" sz="1350" dirty="0">
                <a:solidFill>
                  <a:prstClr val="black"/>
                </a:solidFill>
                <a:latin typeface="Arial" pitchFamily="34" charset="0"/>
              </a:rPr>
              <a:t>/2018-mgb070.php</a:t>
            </a:r>
          </a:p>
          <a:p>
            <a:pPr algn="ctr" fontAlgn="base">
              <a:spcBef>
                <a:spcPct val="0"/>
              </a:spcBef>
              <a:spcAft>
                <a:spcPct val="0"/>
              </a:spcAft>
            </a:pPr>
            <a:r>
              <a:rPr kumimoji="1" lang="en-US" altLang="zh-TW" sz="1350" dirty="0" err="1">
                <a:solidFill>
                  <a:prstClr val="black"/>
                </a:solidFill>
                <a:latin typeface="Arial" pitchFamily="34" charset="0"/>
              </a:rPr>
              <a:t>danieleewww@gmail.com</a:t>
            </a:r>
            <a:endParaRPr kumimoji="1" lang="en-US" altLang="zh-TW" sz="1350" dirty="0">
              <a:solidFill>
                <a:prstClr val="black"/>
              </a:solidFill>
              <a:latin typeface="Arial" pitchFamily="34" charset="0"/>
            </a:endParaRPr>
          </a:p>
        </p:txBody>
      </p:sp>
      <p:sp>
        <p:nvSpPr>
          <p:cNvPr id="2052" name="Text Box 5"/>
          <p:cNvSpPr txBox="1">
            <a:spLocks noChangeArrowheads="1"/>
          </p:cNvSpPr>
          <p:nvPr/>
        </p:nvSpPr>
        <p:spPr bwMode="auto">
          <a:xfrm>
            <a:off x="3437335" y="3274219"/>
            <a:ext cx="2275110" cy="369332"/>
          </a:xfrm>
          <a:prstGeom prst="rect">
            <a:avLst/>
          </a:prstGeom>
          <a:noFill/>
          <a:ln w="9525">
            <a:noFill/>
            <a:miter lim="800000"/>
            <a:headEnd/>
            <a:tailEnd/>
          </a:ln>
        </p:spPr>
        <p:txBody>
          <a:bodyPr wrap="none">
            <a:spAutoFit/>
          </a:bodyPr>
          <a:lstStyle/>
          <a:p>
            <a:pPr fontAlgn="base">
              <a:spcBef>
                <a:spcPct val="0"/>
              </a:spcBef>
              <a:spcAft>
                <a:spcPct val="0"/>
              </a:spcAft>
            </a:pPr>
            <a:r>
              <a:rPr kumimoji="1" lang="en-US" altLang="zh-TW">
                <a:solidFill>
                  <a:prstClr val="black"/>
                </a:solidFill>
                <a:latin typeface="Arial" pitchFamily="34" charset="0"/>
              </a:rPr>
              <a:t>Daniel Hao Tien Lee</a:t>
            </a:r>
          </a:p>
        </p:txBody>
      </p:sp>
    </p:spTree>
    <p:extLst>
      <p:ext uri="{BB962C8B-B14F-4D97-AF65-F5344CB8AC3E}">
        <p14:creationId xmlns:p14="http://schemas.microsoft.com/office/powerpoint/2010/main" val="222856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mn-lt"/>
              </a:rPr>
              <a:t>Incentive Validation</a:t>
            </a:r>
            <a:endParaRPr lang="en-US" sz="4000" dirty="0">
              <a:latin typeface="+mn-lt"/>
            </a:endParaRPr>
          </a:p>
        </p:txBody>
      </p:sp>
      <p:sp>
        <p:nvSpPr>
          <p:cNvPr id="3" name="Content Placeholder 2"/>
          <p:cNvSpPr>
            <a:spLocks noGrp="1"/>
          </p:cNvSpPr>
          <p:nvPr>
            <p:ph idx="1"/>
          </p:nvPr>
        </p:nvSpPr>
        <p:spPr/>
        <p:txBody>
          <a:bodyPr>
            <a:normAutofit/>
          </a:bodyPr>
          <a:lstStyle/>
          <a:p>
            <a:r>
              <a:rPr lang="en-US" sz="1600" dirty="0"/>
              <a:t>The most interesting part of Bitcoin is Bitcoin Mining. It is the concept in which certain users do a piece of work and are rewarded 12.5 BTC per block. Each block takes on average about 10 minutes to mine. Thus a successful miner earns </a:t>
            </a:r>
            <a:r>
              <a:rPr lang="en-US" sz="1600" b="1" dirty="0" smtClean="0"/>
              <a:t>$ </a:t>
            </a:r>
            <a:r>
              <a:rPr lang="en-US" sz="1600" b="1" dirty="0"/>
              <a:t>34,380</a:t>
            </a:r>
            <a:r>
              <a:rPr lang="en-US" sz="1600" dirty="0"/>
              <a:t>. You could in theory buy an Audi A4 every 10 minutes given you can successfully mine the block. It takes on average about 12 billion laptops working in parallel to achieve this feat. </a:t>
            </a:r>
            <a:br>
              <a:rPr lang="en-US" sz="1600" dirty="0"/>
            </a:br>
            <a:endParaRPr lang="en-US" sz="1600" dirty="0"/>
          </a:p>
        </p:txBody>
      </p:sp>
      <p:sp>
        <p:nvSpPr>
          <p:cNvPr id="6" name="Rectangle 5"/>
          <p:cNvSpPr/>
          <p:nvPr/>
        </p:nvSpPr>
        <p:spPr>
          <a:xfrm>
            <a:off x="1524000" y="4109296"/>
            <a:ext cx="6553200" cy="276999"/>
          </a:xfrm>
          <a:prstGeom prst="rect">
            <a:avLst/>
          </a:prstGeom>
        </p:spPr>
        <p:txBody>
          <a:bodyPr wrap="square">
            <a:spAutoFit/>
          </a:bodyPr>
          <a:lstStyle/>
          <a:p>
            <a:r>
              <a:rPr lang="en-US" sz="1200" dirty="0"/>
              <a:t>https://</a:t>
            </a:r>
            <a:r>
              <a:rPr lang="en-US" sz="1200" dirty="0" err="1"/>
              <a:t>www.coindesk.com</a:t>
            </a:r>
            <a:r>
              <a:rPr lang="en-US" sz="1200" dirty="0"/>
              <a:t>/information/how-bitcoin-mining-works/</a:t>
            </a:r>
          </a:p>
        </p:txBody>
      </p:sp>
      <p:sp>
        <p:nvSpPr>
          <p:cNvPr id="7" name="Rectangle 6"/>
          <p:cNvSpPr/>
          <p:nvPr/>
        </p:nvSpPr>
        <p:spPr>
          <a:xfrm>
            <a:off x="1524000" y="4487254"/>
            <a:ext cx="4864922" cy="276999"/>
          </a:xfrm>
          <a:prstGeom prst="rect">
            <a:avLst/>
          </a:prstGeom>
        </p:spPr>
        <p:txBody>
          <a:bodyPr wrap="none">
            <a:spAutoFit/>
          </a:bodyPr>
          <a:lstStyle/>
          <a:p>
            <a:r>
              <a:rPr lang="en-US" sz="1200" dirty="0" smtClean="0"/>
              <a:t>“The Rise and Fall of Bitcoin” https</a:t>
            </a:r>
            <a:r>
              <a:rPr lang="en-US" sz="1200" dirty="0"/>
              <a:t>://</a:t>
            </a:r>
            <a:r>
              <a:rPr lang="en-US" sz="1200" dirty="0" err="1"/>
              <a:t>www.wired.com</a:t>
            </a:r>
            <a:r>
              <a:rPr lang="en-US" sz="1200" dirty="0"/>
              <a:t>/2011/11/mf-bitcoin/</a:t>
            </a:r>
          </a:p>
        </p:txBody>
      </p:sp>
    </p:spTree>
    <p:extLst>
      <p:ext uri="{BB962C8B-B14F-4D97-AF65-F5344CB8AC3E}">
        <p14:creationId xmlns:p14="http://schemas.microsoft.com/office/powerpoint/2010/main" val="444516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6647" y="161924"/>
            <a:ext cx="6921341" cy="471764"/>
          </a:xfrm>
          <a:prstGeom prst="rect">
            <a:avLst/>
          </a:prstGeom>
        </p:spPr>
        <p:txBody>
          <a:bodyPr vert="horz" wrap="square" lIns="0" tIns="10001" rIns="0" bIns="0" rtlCol="0">
            <a:spAutoFit/>
          </a:bodyPr>
          <a:lstStyle/>
          <a:p>
            <a:pPr marL="9525">
              <a:spcBef>
                <a:spcPts val="79"/>
              </a:spcBef>
            </a:pPr>
            <a:r>
              <a:rPr spc="11" dirty="0"/>
              <a:t>Case </a:t>
            </a:r>
            <a:r>
              <a:rPr spc="98" dirty="0"/>
              <a:t>study </a:t>
            </a:r>
            <a:r>
              <a:rPr dirty="0"/>
              <a:t>1: </a:t>
            </a:r>
            <a:r>
              <a:rPr spc="53" dirty="0"/>
              <a:t>Global </a:t>
            </a:r>
            <a:r>
              <a:rPr spc="124" dirty="0"/>
              <a:t>food </a:t>
            </a:r>
            <a:r>
              <a:rPr spc="90" dirty="0"/>
              <a:t>supply</a:t>
            </a:r>
            <a:r>
              <a:rPr spc="-304" dirty="0"/>
              <a:t> </a:t>
            </a:r>
            <a:r>
              <a:rPr spc="64" dirty="0"/>
              <a:t>chain</a:t>
            </a:r>
          </a:p>
        </p:txBody>
      </p:sp>
      <p:sp>
        <p:nvSpPr>
          <p:cNvPr id="3" name="object 3"/>
          <p:cNvSpPr/>
          <p:nvPr/>
        </p:nvSpPr>
        <p:spPr>
          <a:xfrm>
            <a:off x="1245870" y="1058418"/>
            <a:ext cx="7246620" cy="2891790"/>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4" name="object 4"/>
          <p:cNvSpPr/>
          <p:nvPr/>
        </p:nvSpPr>
        <p:spPr>
          <a:xfrm>
            <a:off x="1218457" y="1029301"/>
            <a:ext cx="7168534" cy="2815142"/>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5" name="object 5"/>
          <p:cNvSpPr txBox="1"/>
          <p:nvPr/>
        </p:nvSpPr>
        <p:spPr>
          <a:xfrm>
            <a:off x="1479880" y="3993260"/>
            <a:ext cx="5855018" cy="462947"/>
          </a:xfrm>
          <a:prstGeom prst="rect">
            <a:avLst/>
          </a:prstGeom>
        </p:spPr>
        <p:txBody>
          <a:bodyPr vert="horz" wrap="square" lIns="0" tIns="3810" rIns="0" bIns="0" rtlCol="0">
            <a:spAutoFit/>
          </a:bodyPr>
          <a:lstStyle/>
          <a:p>
            <a:pPr marL="9525" marR="3810">
              <a:lnSpc>
                <a:spcPct val="102099"/>
              </a:lnSpc>
              <a:spcBef>
                <a:spcPts val="30"/>
              </a:spcBef>
            </a:pPr>
            <a:r>
              <a:rPr b="1" spc="-94" dirty="0">
                <a:solidFill>
                  <a:prstClr val="black"/>
                </a:solidFill>
                <a:latin typeface="Trebuchet MS"/>
                <a:cs typeface="Trebuchet MS"/>
              </a:rPr>
              <a:t>Identify</a:t>
            </a:r>
            <a:r>
              <a:rPr b="1" spc="-289" dirty="0">
                <a:solidFill>
                  <a:prstClr val="black"/>
                </a:solidFill>
                <a:latin typeface="Trebuchet MS"/>
                <a:cs typeface="Trebuchet MS"/>
              </a:rPr>
              <a:t> </a:t>
            </a:r>
            <a:r>
              <a:rPr sz="1125" b="1" spc="-75" dirty="0">
                <a:solidFill>
                  <a:prstClr val="black"/>
                </a:solidFill>
                <a:latin typeface="Trebuchet MS"/>
                <a:cs typeface="Trebuchet MS"/>
              </a:rPr>
              <a:t>where</a:t>
            </a:r>
            <a:r>
              <a:rPr sz="1125" b="1" spc="-94" dirty="0">
                <a:solidFill>
                  <a:prstClr val="black"/>
                </a:solidFill>
                <a:latin typeface="Trebuchet MS"/>
                <a:cs typeface="Trebuchet MS"/>
              </a:rPr>
              <a:t> </a:t>
            </a:r>
            <a:r>
              <a:rPr sz="1125" b="1" spc="-41" dirty="0">
                <a:solidFill>
                  <a:prstClr val="black"/>
                </a:solidFill>
                <a:latin typeface="Trebuchet MS"/>
                <a:cs typeface="Trebuchet MS"/>
              </a:rPr>
              <a:t>a</a:t>
            </a:r>
            <a:r>
              <a:rPr sz="1125" b="1" spc="-90" dirty="0">
                <a:solidFill>
                  <a:prstClr val="black"/>
                </a:solidFill>
                <a:latin typeface="Trebuchet MS"/>
                <a:cs typeface="Trebuchet MS"/>
              </a:rPr>
              <a:t> </a:t>
            </a:r>
            <a:r>
              <a:rPr sz="1125" b="1" spc="-41" dirty="0">
                <a:solidFill>
                  <a:prstClr val="black"/>
                </a:solidFill>
                <a:latin typeface="Trebuchet MS"/>
                <a:cs typeface="Trebuchet MS"/>
              </a:rPr>
              <a:t>food</a:t>
            </a:r>
            <a:r>
              <a:rPr sz="1125" b="1" spc="-90" dirty="0">
                <a:solidFill>
                  <a:prstClr val="black"/>
                </a:solidFill>
                <a:latin typeface="Trebuchet MS"/>
                <a:cs typeface="Trebuchet MS"/>
              </a:rPr>
              <a:t> </a:t>
            </a:r>
            <a:r>
              <a:rPr sz="1125" b="1" spc="-68" dirty="0">
                <a:solidFill>
                  <a:prstClr val="black"/>
                </a:solidFill>
                <a:latin typeface="Trebuchet MS"/>
                <a:cs typeface="Trebuchet MS"/>
              </a:rPr>
              <a:t>product</a:t>
            </a:r>
            <a:r>
              <a:rPr sz="1125" b="1" spc="-83" dirty="0">
                <a:solidFill>
                  <a:prstClr val="black"/>
                </a:solidFill>
                <a:latin typeface="Trebuchet MS"/>
                <a:cs typeface="Trebuchet MS"/>
              </a:rPr>
              <a:t> </a:t>
            </a:r>
            <a:r>
              <a:rPr sz="1125" b="1" spc="-71" dirty="0">
                <a:solidFill>
                  <a:prstClr val="black"/>
                </a:solidFill>
                <a:latin typeface="Trebuchet MS"/>
                <a:cs typeface="Trebuchet MS"/>
              </a:rPr>
              <a:t>came</a:t>
            </a:r>
            <a:r>
              <a:rPr sz="1125" b="1" spc="-94" dirty="0">
                <a:solidFill>
                  <a:prstClr val="black"/>
                </a:solidFill>
                <a:latin typeface="Trebuchet MS"/>
                <a:cs typeface="Trebuchet MS"/>
              </a:rPr>
              <a:t> </a:t>
            </a:r>
            <a:r>
              <a:rPr sz="1125" b="1" spc="-53" dirty="0">
                <a:solidFill>
                  <a:prstClr val="black"/>
                </a:solidFill>
                <a:latin typeface="Trebuchet MS"/>
                <a:cs typeface="Trebuchet MS"/>
              </a:rPr>
              <a:t>from</a:t>
            </a:r>
            <a:r>
              <a:rPr sz="1125" b="1" spc="-86" dirty="0">
                <a:solidFill>
                  <a:prstClr val="black"/>
                </a:solidFill>
                <a:latin typeface="Trebuchet MS"/>
                <a:cs typeface="Trebuchet MS"/>
              </a:rPr>
              <a:t> </a:t>
            </a:r>
            <a:r>
              <a:rPr sz="1125" b="1" spc="-64" dirty="0">
                <a:solidFill>
                  <a:prstClr val="black"/>
                </a:solidFill>
                <a:latin typeface="Trebuchet MS"/>
                <a:cs typeface="Trebuchet MS"/>
              </a:rPr>
              <a:t>in</a:t>
            </a:r>
            <a:r>
              <a:rPr sz="1125" b="1" spc="-94" dirty="0">
                <a:solidFill>
                  <a:prstClr val="black"/>
                </a:solidFill>
                <a:latin typeface="Trebuchet MS"/>
                <a:cs typeface="Trebuchet MS"/>
              </a:rPr>
              <a:t> </a:t>
            </a:r>
            <a:r>
              <a:rPr sz="1125" b="1" spc="-53" dirty="0">
                <a:solidFill>
                  <a:prstClr val="black"/>
                </a:solidFill>
                <a:latin typeface="Trebuchet MS"/>
                <a:cs typeface="Trebuchet MS"/>
              </a:rPr>
              <a:t>about</a:t>
            </a:r>
            <a:r>
              <a:rPr sz="1125" b="1" spc="-83" dirty="0">
                <a:solidFill>
                  <a:prstClr val="black"/>
                </a:solidFill>
                <a:latin typeface="Trebuchet MS"/>
                <a:cs typeface="Trebuchet MS"/>
              </a:rPr>
              <a:t> </a:t>
            </a:r>
            <a:r>
              <a:rPr sz="1125" b="1" spc="-98" dirty="0">
                <a:solidFill>
                  <a:prstClr val="black"/>
                </a:solidFill>
                <a:latin typeface="Trebuchet MS"/>
                <a:cs typeface="Trebuchet MS"/>
              </a:rPr>
              <a:t>2.5</a:t>
            </a:r>
            <a:r>
              <a:rPr sz="1125" b="1" spc="-86" dirty="0">
                <a:solidFill>
                  <a:prstClr val="black"/>
                </a:solidFill>
                <a:latin typeface="Trebuchet MS"/>
                <a:cs typeface="Trebuchet MS"/>
              </a:rPr>
              <a:t> </a:t>
            </a:r>
            <a:r>
              <a:rPr sz="1125" b="1" spc="-60" dirty="0">
                <a:solidFill>
                  <a:prstClr val="black"/>
                </a:solidFill>
                <a:latin typeface="Trebuchet MS"/>
                <a:cs typeface="Trebuchet MS"/>
              </a:rPr>
              <a:t>seconds</a:t>
            </a:r>
            <a:r>
              <a:rPr sz="1125" b="1" spc="-75" dirty="0">
                <a:solidFill>
                  <a:prstClr val="black"/>
                </a:solidFill>
                <a:latin typeface="Trebuchet MS"/>
                <a:cs typeface="Trebuchet MS"/>
              </a:rPr>
              <a:t> </a:t>
            </a:r>
            <a:r>
              <a:rPr sz="1125" b="1" spc="-68" dirty="0">
                <a:solidFill>
                  <a:prstClr val="black"/>
                </a:solidFill>
                <a:latin typeface="Trebuchet MS"/>
                <a:cs typeface="Trebuchet MS"/>
              </a:rPr>
              <a:t>-</a:t>
            </a:r>
            <a:r>
              <a:rPr sz="1125" b="1" spc="-83" dirty="0">
                <a:solidFill>
                  <a:prstClr val="black"/>
                </a:solidFill>
                <a:latin typeface="Trebuchet MS"/>
                <a:cs typeface="Trebuchet MS"/>
              </a:rPr>
              <a:t> </a:t>
            </a:r>
            <a:r>
              <a:rPr sz="1125" b="1" spc="-49" dirty="0">
                <a:solidFill>
                  <a:prstClr val="black"/>
                </a:solidFill>
                <a:latin typeface="Trebuchet MS"/>
                <a:cs typeface="Trebuchet MS"/>
              </a:rPr>
              <a:t>down</a:t>
            </a:r>
            <a:r>
              <a:rPr sz="1125" b="1" spc="-94" dirty="0">
                <a:solidFill>
                  <a:prstClr val="black"/>
                </a:solidFill>
                <a:latin typeface="Trebuchet MS"/>
                <a:cs typeface="Trebuchet MS"/>
              </a:rPr>
              <a:t> </a:t>
            </a:r>
            <a:r>
              <a:rPr sz="1125" b="1" spc="-56" dirty="0">
                <a:solidFill>
                  <a:prstClr val="black"/>
                </a:solidFill>
                <a:latin typeface="Trebuchet MS"/>
                <a:cs typeface="Trebuchet MS"/>
              </a:rPr>
              <a:t>from</a:t>
            </a:r>
            <a:r>
              <a:rPr sz="1125" b="1" spc="-83" dirty="0">
                <a:solidFill>
                  <a:prstClr val="black"/>
                </a:solidFill>
                <a:latin typeface="Trebuchet MS"/>
                <a:cs typeface="Trebuchet MS"/>
              </a:rPr>
              <a:t> </a:t>
            </a:r>
            <a:r>
              <a:rPr sz="1125" b="1" spc="-68" dirty="0">
                <a:solidFill>
                  <a:prstClr val="black"/>
                </a:solidFill>
                <a:latin typeface="Trebuchet MS"/>
                <a:cs typeface="Trebuchet MS"/>
              </a:rPr>
              <a:t>six</a:t>
            </a:r>
            <a:r>
              <a:rPr sz="1125" b="1" spc="-90" dirty="0">
                <a:solidFill>
                  <a:prstClr val="black"/>
                </a:solidFill>
                <a:latin typeface="Trebuchet MS"/>
                <a:cs typeface="Trebuchet MS"/>
              </a:rPr>
              <a:t> </a:t>
            </a:r>
            <a:r>
              <a:rPr sz="1125" b="1" spc="-53" dirty="0">
                <a:solidFill>
                  <a:prstClr val="black"/>
                </a:solidFill>
                <a:latin typeface="Trebuchet MS"/>
                <a:cs typeface="Trebuchet MS"/>
              </a:rPr>
              <a:t>days</a:t>
            </a:r>
            <a:r>
              <a:rPr sz="1125" b="1" spc="-86" dirty="0">
                <a:solidFill>
                  <a:prstClr val="black"/>
                </a:solidFill>
                <a:latin typeface="Trebuchet MS"/>
                <a:cs typeface="Trebuchet MS"/>
              </a:rPr>
              <a:t> </a:t>
            </a:r>
            <a:r>
              <a:rPr sz="1125" b="1" spc="-68" dirty="0">
                <a:solidFill>
                  <a:prstClr val="black"/>
                </a:solidFill>
                <a:latin typeface="Trebuchet MS"/>
                <a:cs typeface="Trebuchet MS"/>
              </a:rPr>
              <a:t>before</a:t>
            </a:r>
            <a:r>
              <a:rPr sz="1125" b="1" spc="-90" dirty="0">
                <a:solidFill>
                  <a:prstClr val="black"/>
                </a:solidFill>
                <a:latin typeface="Trebuchet MS"/>
                <a:cs typeface="Trebuchet MS"/>
              </a:rPr>
              <a:t> </a:t>
            </a:r>
            <a:r>
              <a:rPr sz="1125" b="1" spc="-53" dirty="0">
                <a:solidFill>
                  <a:prstClr val="black"/>
                </a:solidFill>
                <a:latin typeface="Trebuchet MS"/>
                <a:cs typeface="Trebuchet MS"/>
              </a:rPr>
              <a:t>its  </a:t>
            </a:r>
            <a:r>
              <a:rPr sz="1125" b="1" spc="-60" dirty="0">
                <a:solidFill>
                  <a:prstClr val="black"/>
                </a:solidFill>
                <a:latin typeface="Trebuchet MS"/>
                <a:cs typeface="Trebuchet MS"/>
              </a:rPr>
              <a:t>history </a:t>
            </a:r>
            <a:r>
              <a:rPr sz="1125" b="1" spc="-45" dirty="0">
                <a:solidFill>
                  <a:prstClr val="black"/>
                </a:solidFill>
                <a:latin typeface="Trebuchet MS"/>
                <a:cs typeface="Trebuchet MS"/>
              </a:rPr>
              <a:t>was </a:t>
            </a:r>
            <a:r>
              <a:rPr sz="1125" b="1" spc="-71" dirty="0">
                <a:solidFill>
                  <a:prstClr val="black"/>
                </a:solidFill>
                <a:latin typeface="Trebuchet MS"/>
                <a:cs typeface="Trebuchet MS"/>
              </a:rPr>
              <a:t>tracked </a:t>
            </a:r>
            <a:r>
              <a:rPr sz="1125" b="1" spc="-45" dirty="0">
                <a:solidFill>
                  <a:prstClr val="black"/>
                </a:solidFill>
                <a:latin typeface="Trebuchet MS"/>
                <a:cs typeface="Trebuchet MS"/>
              </a:rPr>
              <a:t>on </a:t>
            </a:r>
            <a:r>
              <a:rPr sz="1125" b="1" spc="-41" dirty="0">
                <a:solidFill>
                  <a:prstClr val="black"/>
                </a:solidFill>
                <a:latin typeface="Trebuchet MS"/>
                <a:cs typeface="Trebuchet MS"/>
              </a:rPr>
              <a:t>a</a:t>
            </a:r>
            <a:r>
              <a:rPr sz="1125" b="1" spc="-251" dirty="0">
                <a:solidFill>
                  <a:prstClr val="black"/>
                </a:solidFill>
                <a:latin typeface="Trebuchet MS"/>
                <a:cs typeface="Trebuchet MS"/>
              </a:rPr>
              <a:t> </a:t>
            </a:r>
            <a:r>
              <a:rPr sz="1125" b="1" spc="-71" dirty="0">
                <a:solidFill>
                  <a:prstClr val="black"/>
                </a:solidFill>
                <a:latin typeface="Trebuchet MS"/>
                <a:cs typeface="Trebuchet MS"/>
              </a:rPr>
              <a:t>blockchain</a:t>
            </a:r>
            <a:endParaRPr sz="1125">
              <a:solidFill>
                <a:prstClr val="black"/>
              </a:solidFill>
              <a:latin typeface="Trebuchet MS"/>
              <a:cs typeface="Trebuchet MS"/>
            </a:endParaRPr>
          </a:p>
        </p:txBody>
      </p:sp>
      <p:sp>
        <p:nvSpPr>
          <p:cNvPr id="6" name="object 6"/>
          <p:cNvSpPr txBox="1"/>
          <p:nvPr/>
        </p:nvSpPr>
        <p:spPr>
          <a:xfrm>
            <a:off x="866646" y="4923663"/>
            <a:ext cx="4923949" cy="183705"/>
          </a:xfrm>
          <a:prstGeom prst="rect">
            <a:avLst/>
          </a:prstGeom>
        </p:spPr>
        <p:txBody>
          <a:bodyPr vert="horz" wrap="square" lIns="0" tIns="10478" rIns="0" bIns="0" rtlCol="0">
            <a:spAutoFit/>
          </a:bodyPr>
          <a:lstStyle/>
          <a:p>
            <a:pPr marL="9525">
              <a:spcBef>
                <a:spcPts val="83"/>
              </a:spcBef>
            </a:pPr>
            <a:r>
              <a:rPr sz="1125" i="1" u="sng" spc="15" dirty="0">
                <a:solidFill>
                  <a:srgbClr val="0000FF"/>
                </a:solidFill>
                <a:uFill>
                  <a:solidFill>
                    <a:srgbClr val="0000FF"/>
                  </a:solidFill>
                </a:uFill>
                <a:latin typeface="Arial"/>
                <a:cs typeface="Arial"/>
              </a:rPr>
              <a:t>https:</a:t>
            </a:r>
            <a:r>
              <a:rPr sz="1125" i="1" u="sng" spc="15" dirty="0">
                <a:solidFill>
                  <a:srgbClr val="0000FF"/>
                </a:solidFill>
                <a:uFill>
                  <a:solidFill>
                    <a:srgbClr val="0000FF"/>
                  </a:solidFill>
                </a:uFill>
                <a:latin typeface="Arial"/>
                <a:cs typeface="Arial"/>
                <a:hlinkClick r:id="rId4"/>
              </a:rPr>
              <a:t>//w</a:t>
            </a:r>
            <a:r>
              <a:rPr sz="1125" i="1" u="sng" spc="15" dirty="0">
                <a:solidFill>
                  <a:srgbClr val="0000FF"/>
                </a:solidFill>
                <a:uFill>
                  <a:solidFill>
                    <a:srgbClr val="0000FF"/>
                  </a:solidFill>
                </a:uFill>
                <a:latin typeface="Arial"/>
                <a:cs typeface="Arial"/>
              </a:rPr>
              <a:t>ww</a:t>
            </a:r>
            <a:r>
              <a:rPr sz="1125" i="1" u="sng" spc="15" dirty="0">
                <a:solidFill>
                  <a:srgbClr val="0000FF"/>
                </a:solidFill>
                <a:uFill>
                  <a:solidFill>
                    <a:srgbClr val="0000FF"/>
                  </a:solidFill>
                </a:uFill>
                <a:latin typeface="Arial"/>
                <a:cs typeface="Arial"/>
                <a:hlinkClick r:id="rId4"/>
              </a:rPr>
              <a:t>.coindesk.com/ibm-wants-know-ways-blockchain-can-go-wrong</a:t>
            </a:r>
            <a:endParaRPr sz="1125" dirty="0">
              <a:solidFill>
                <a:prstClr val="black"/>
              </a:solidFill>
              <a:latin typeface="Arial"/>
              <a:cs typeface="Arial"/>
            </a:endParaRPr>
          </a:p>
        </p:txBody>
      </p:sp>
    </p:spTree>
    <p:extLst>
      <p:ext uri="{BB962C8B-B14F-4D97-AF65-F5344CB8AC3E}">
        <p14:creationId xmlns:p14="http://schemas.microsoft.com/office/powerpoint/2010/main" val="1359682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err="1" smtClean="0"/>
              <a:t>Blockchain</a:t>
            </a:r>
            <a:r>
              <a:rPr lang="en-US" dirty="0" smtClean="0"/>
              <a:t> for Food Supply Chain</a:t>
            </a:r>
            <a:endParaRPr lang="en-US" dirty="0"/>
          </a:p>
        </p:txBody>
      </p:sp>
      <p:sp>
        <p:nvSpPr>
          <p:cNvPr id="3" name="Content Placeholder 2"/>
          <p:cNvSpPr>
            <a:spLocks noGrp="1"/>
          </p:cNvSpPr>
          <p:nvPr>
            <p:ph idx="1"/>
          </p:nvPr>
        </p:nvSpPr>
        <p:spPr/>
        <p:txBody>
          <a:bodyPr>
            <a:normAutofit fontScale="70000" lnSpcReduction="20000"/>
          </a:bodyPr>
          <a:lstStyle/>
          <a:p>
            <a:r>
              <a:rPr lang="en-US" dirty="0"/>
              <a:t>Because the data provided by the supply chain participants must be unmodifiable. Due to the significant distrust and suspiciousness among consumers, supply chain companies, and authorities (caused by several food frauds and corruption), only technically unalterable logistics and food quality data can provide credibility. </a:t>
            </a:r>
            <a:endParaRPr lang="en-US" dirty="0" smtClean="0"/>
          </a:p>
          <a:p>
            <a:r>
              <a:rPr lang="en-US" dirty="0" smtClean="0"/>
              <a:t>Because </a:t>
            </a:r>
            <a:r>
              <a:rPr lang="en-US" dirty="0"/>
              <a:t>the data in the system is a common property of all participants. It must be stored in a shared, distributed ledger to provide transparency. </a:t>
            </a:r>
            <a:endParaRPr lang="en-US" dirty="0" smtClean="0"/>
          </a:p>
          <a:p>
            <a:r>
              <a:rPr lang="en-US" dirty="0" smtClean="0"/>
              <a:t>Because </a:t>
            </a:r>
            <a:r>
              <a:rPr lang="en-US" dirty="0"/>
              <a:t>the food safety related data all over the world is a property of all us, and data accessibility must be public and democratic. </a:t>
            </a:r>
            <a:endParaRPr lang="en-US" dirty="0" smtClean="0"/>
          </a:p>
          <a:p>
            <a:r>
              <a:rPr lang="en-US" dirty="0" smtClean="0"/>
              <a:t>Because </a:t>
            </a:r>
            <a:r>
              <a:rPr lang="en-US" dirty="0"/>
              <a:t>the economic inequality is one of the largest social problems and we need a technology which helps to create a fair access to data, know-how, and income. </a:t>
            </a:r>
            <a:endParaRPr lang="en-US" dirty="0" smtClean="0"/>
          </a:p>
          <a:p>
            <a:r>
              <a:rPr lang="en-US" dirty="0" smtClean="0"/>
              <a:t>Because </a:t>
            </a:r>
            <a:r>
              <a:rPr lang="en-US" dirty="0"/>
              <a:t>corruption is a global economic problem, and the food sector in emerging countries is one of the most affected sectors. Incorruptible food history information leads to transparent food supply chains, which can make a difference in public health, and literally save lives. </a:t>
            </a:r>
          </a:p>
        </p:txBody>
      </p:sp>
    </p:spTree>
    <p:extLst>
      <p:ext uri="{BB962C8B-B14F-4D97-AF65-F5344CB8AC3E}">
        <p14:creationId xmlns:p14="http://schemas.microsoft.com/office/powerpoint/2010/main" val="693699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Cost Saving by Adoption of </a:t>
            </a:r>
            <a:r>
              <a:rPr lang="en-US" dirty="0" err="1" smtClean="0"/>
              <a:t>Blockchain</a:t>
            </a:r>
            <a:r>
              <a:rPr lang="en-US" dirty="0" smtClean="0"/>
              <a:t> </a:t>
            </a:r>
            <a:br>
              <a:rPr lang="en-US" dirty="0" smtClean="0"/>
            </a:br>
            <a:r>
              <a:rPr lang="en-US" dirty="0" smtClean="0"/>
              <a:t>in Food Supply Chain</a:t>
            </a:r>
            <a:endParaRPr lang="en-US" dirty="0"/>
          </a:p>
        </p:txBody>
      </p:sp>
      <p:sp>
        <p:nvSpPr>
          <p:cNvPr id="3" name="Content Placeholder 2"/>
          <p:cNvSpPr>
            <a:spLocks noGrp="1"/>
          </p:cNvSpPr>
          <p:nvPr>
            <p:ph idx="1"/>
          </p:nvPr>
        </p:nvSpPr>
        <p:spPr/>
        <p:txBody>
          <a:bodyPr/>
          <a:lstStyle/>
          <a:p>
            <a:r>
              <a:rPr lang="en-US" dirty="0"/>
              <a:t>The cost of human health and life</a:t>
            </a:r>
          </a:p>
          <a:p>
            <a:r>
              <a:rPr lang="en-US" dirty="0"/>
              <a:t>The cost of recalling tainted food</a:t>
            </a:r>
          </a:p>
          <a:p>
            <a:r>
              <a:rPr lang="en-US" dirty="0"/>
              <a:t>The cost of food wasted due to consumer </a:t>
            </a:r>
            <a:r>
              <a:rPr lang="en-US" dirty="0" smtClean="0"/>
              <a:t>fears</a:t>
            </a:r>
            <a:endParaRPr lang="en-US" dirty="0"/>
          </a:p>
        </p:txBody>
      </p:sp>
      <p:sp>
        <p:nvSpPr>
          <p:cNvPr id="4" name="Rectangle 3"/>
          <p:cNvSpPr/>
          <p:nvPr/>
        </p:nvSpPr>
        <p:spPr>
          <a:xfrm>
            <a:off x="609600" y="2700220"/>
            <a:ext cx="7086600" cy="1200329"/>
          </a:xfrm>
          <a:prstGeom prst="rect">
            <a:avLst/>
          </a:prstGeom>
        </p:spPr>
        <p:txBody>
          <a:bodyPr wrap="square">
            <a:spAutoFit/>
          </a:bodyPr>
          <a:lstStyle/>
          <a:p>
            <a:r>
              <a:rPr lang="en-US" i="1" dirty="0">
                <a:solidFill>
                  <a:srgbClr val="454545"/>
                </a:solidFill>
                <a:latin typeface="Open Sans" charset="0"/>
              </a:rPr>
              <a:t>“A </a:t>
            </a:r>
            <a:r>
              <a:rPr lang="en-US" i="1" dirty="0" err="1">
                <a:solidFill>
                  <a:srgbClr val="454545"/>
                </a:solidFill>
                <a:latin typeface="Open Sans" charset="0"/>
              </a:rPr>
              <a:t>blockchain</a:t>
            </a:r>
            <a:r>
              <a:rPr lang="en-US" i="1" dirty="0">
                <a:solidFill>
                  <a:srgbClr val="454545"/>
                </a:solidFill>
                <a:latin typeface="Open Sans" charset="0"/>
              </a:rPr>
              <a:t> food safety program is tremendously good because it provides transparency into the food system, which means that in the event that there is a problem like a recall, you’re able to quickly, effectively, and surgically deal with that problem.” —Brigid McDermott, IBM</a:t>
            </a:r>
            <a:endParaRPr lang="en-US" dirty="0"/>
          </a:p>
        </p:txBody>
      </p:sp>
    </p:spTree>
    <p:extLst>
      <p:ext uri="{BB962C8B-B14F-4D97-AF65-F5344CB8AC3E}">
        <p14:creationId xmlns:p14="http://schemas.microsoft.com/office/powerpoint/2010/main" val="375179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a:t>
            </a:r>
            <a:r>
              <a:rPr lang="en-US" dirty="0"/>
              <a:t>Mexican mangoes in the US</a:t>
            </a:r>
          </a:p>
        </p:txBody>
      </p:sp>
      <p:sp>
        <p:nvSpPr>
          <p:cNvPr id="3" name="Content Placeholder 2"/>
          <p:cNvSpPr>
            <a:spLocks noGrp="1"/>
          </p:cNvSpPr>
          <p:nvPr>
            <p:ph idx="1"/>
          </p:nvPr>
        </p:nvSpPr>
        <p:spPr>
          <a:xfrm>
            <a:off x="452761" y="1063229"/>
            <a:ext cx="8229600" cy="3946921"/>
          </a:xfrm>
        </p:spPr>
        <p:txBody>
          <a:bodyPr>
            <a:normAutofit fontScale="70000" lnSpcReduction="20000"/>
          </a:bodyPr>
          <a:lstStyle/>
          <a:p>
            <a:r>
              <a:rPr lang="en-US" dirty="0"/>
              <a:t>Developed using the </a:t>
            </a:r>
            <a:r>
              <a:rPr lang="en-US" dirty="0" err="1"/>
              <a:t>hyperledger</a:t>
            </a:r>
            <a:r>
              <a:rPr lang="en-US" dirty="0"/>
              <a:t> </a:t>
            </a:r>
            <a:r>
              <a:rPr lang="en-US" dirty="0" err="1"/>
              <a:t>blockchain</a:t>
            </a:r>
            <a:r>
              <a:rPr lang="en-US" dirty="0"/>
              <a:t> technology, the pilots were designed to accurately record the following:</a:t>
            </a:r>
          </a:p>
          <a:p>
            <a:pPr lvl="1"/>
            <a:r>
              <a:rPr lang="en-US" dirty="0"/>
              <a:t>Farm origin data</a:t>
            </a:r>
          </a:p>
          <a:p>
            <a:pPr lvl="1"/>
            <a:r>
              <a:rPr lang="en-US" dirty="0"/>
              <a:t>Batch number</a:t>
            </a:r>
          </a:p>
          <a:p>
            <a:pPr lvl="1"/>
            <a:r>
              <a:rPr lang="en-US" dirty="0"/>
              <a:t>Factory and processing data</a:t>
            </a:r>
          </a:p>
          <a:p>
            <a:pPr lvl="1"/>
            <a:r>
              <a:rPr lang="en-US" dirty="0"/>
              <a:t>Expiration dates</a:t>
            </a:r>
          </a:p>
          <a:p>
            <a:pPr lvl="1"/>
            <a:r>
              <a:rPr lang="en-US" dirty="0"/>
              <a:t>Storage temperatures</a:t>
            </a:r>
          </a:p>
          <a:p>
            <a:pPr lvl="1"/>
            <a:r>
              <a:rPr lang="en-US" dirty="0"/>
              <a:t>Shipping details</a:t>
            </a:r>
          </a:p>
          <a:p>
            <a:endParaRPr lang="en-US" dirty="0" smtClean="0"/>
          </a:p>
          <a:p>
            <a:r>
              <a:rPr lang="en-US" dirty="0" smtClean="0"/>
              <a:t>How </a:t>
            </a:r>
            <a:r>
              <a:rPr lang="en-US" dirty="0"/>
              <a:t>food tracking that would usually take seven days could be done in 2.2 seconds with </a:t>
            </a:r>
            <a:r>
              <a:rPr lang="en-US" dirty="0" err="1"/>
              <a:t>blockchain</a:t>
            </a:r>
            <a:r>
              <a:rPr lang="en-US" dirty="0" smtClean="0"/>
              <a:t>. </a:t>
            </a:r>
            <a:r>
              <a:rPr lang="en-US" dirty="0"/>
              <a:t>Once the </a:t>
            </a:r>
            <a:r>
              <a:rPr lang="en-US" dirty="0" err="1"/>
              <a:t>blockchain</a:t>
            </a:r>
            <a:r>
              <a:rPr lang="en-US" dirty="0"/>
              <a:t> projects scale to include 10 or more nodes, IBM believes it can save the industry “billions of dollars.”</a:t>
            </a:r>
          </a:p>
          <a:p>
            <a:r>
              <a:rPr lang="en-US" dirty="0"/>
              <a:t>Walmart also uses </a:t>
            </a:r>
            <a:r>
              <a:rPr lang="en-US" dirty="0">
                <a:hlinkClick r:id="rId2"/>
              </a:rPr>
              <a:t>IBM Watson</a:t>
            </a:r>
            <a:r>
              <a:rPr lang="en-US" dirty="0"/>
              <a:t> to predict patterns in retail by analyzing policies and variables that influence the supply chain.</a:t>
            </a:r>
          </a:p>
          <a:p>
            <a:r>
              <a:rPr lang="en-US" dirty="0"/>
              <a:t>In addition to speeding up how food is traced, Walmart can also speed up deliveries by predicting road traffic</a:t>
            </a:r>
            <a:r>
              <a:rPr lang="en-US" dirty="0" smtClean="0"/>
              <a:t>.</a:t>
            </a:r>
            <a:endParaRPr lang="en-US" dirty="0"/>
          </a:p>
        </p:txBody>
      </p:sp>
    </p:spTree>
    <p:extLst>
      <p:ext uri="{BB962C8B-B14F-4D97-AF65-F5344CB8AC3E}">
        <p14:creationId xmlns:p14="http://schemas.microsoft.com/office/powerpoint/2010/main" val="11863395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9550"/>
            <a:ext cx="8229600" cy="857250"/>
          </a:xfrm>
        </p:spPr>
        <p:txBody>
          <a:bodyPr>
            <a:noAutofit/>
          </a:bodyPr>
          <a:lstStyle/>
          <a:p>
            <a:pPr algn="l"/>
            <a:r>
              <a:rPr lang="en-US" sz="1800" smtClean="0"/>
              <a:t>Tokenized </a:t>
            </a:r>
            <a:r>
              <a:rPr lang="en-US" sz="1800" dirty="0"/>
              <a:t>financial transactions will enable us to equally integrate supply chain participants, authorities, and consumers into the process. </a:t>
            </a:r>
            <a:br>
              <a:rPr lang="en-US" sz="1800" dirty="0"/>
            </a:b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5350"/>
            <a:ext cx="8980693" cy="4190437"/>
          </a:xfrm>
          <a:prstGeom prst="rect">
            <a:avLst/>
          </a:prstGeom>
        </p:spPr>
      </p:pic>
      <p:sp>
        <p:nvSpPr>
          <p:cNvPr id="5" name="Rectangle 4"/>
          <p:cNvSpPr/>
          <p:nvPr/>
        </p:nvSpPr>
        <p:spPr>
          <a:xfrm>
            <a:off x="533400" y="4324350"/>
            <a:ext cx="4572000" cy="276999"/>
          </a:xfrm>
          <a:prstGeom prst="rect">
            <a:avLst/>
          </a:prstGeom>
        </p:spPr>
        <p:txBody>
          <a:bodyPr>
            <a:spAutoFit/>
          </a:bodyPr>
          <a:lstStyle/>
          <a:p>
            <a:r>
              <a:rPr lang="en-US" sz="1200" dirty="0"/>
              <a:t>https://</a:t>
            </a:r>
            <a:r>
              <a:rPr lang="en-US" sz="1200" dirty="0" err="1"/>
              <a:t>ico.tefoodint.com</a:t>
            </a:r>
            <a:r>
              <a:rPr lang="en-US" sz="1200" dirty="0"/>
              <a:t>/</a:t>
            </a:r>
            <a:r>
              <a:rPr lang="en-US" sz="1200" dirty="0" err="1"/>
              <a:t>te</a:t>
            </a:r>
            <a:r>
              <a:rPr lang="en-US" sz="1200" dirty="0"/>
              <a:t>-food-white-</a:t>
            </a:r>
            <a:r>
              <a:rPr lang="en-US" sz="1200" dirty="0" err="1"/>
              <a:t>paper.pdf</a:t>
            </a:r>
            <a:endParaRPr lang="en-US" sz="1200" dirty="0"/>
          </a:p>
        </p:txBody>
      </p:sp>
    </p:spTree>
    <p:extLst>
      <p:ext uri="{BB962C8B-B14F-4D97-AF65-F5344CB8AC3E}">
        <p14:creationId xmlns:p14="http://schemas.microsoft.com/office/powerpoint/2010/main" val="980209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8991600" cy="5143500"/>
          </a:xfrm>
          <a:prstGeom prst="rect">
            <a:avLst/>
          </a:prstGeom>
        </p:spPr>
      </p:pic>
      <p:sp>
        <p:nvSpPr>
          <p:cNvPr id="5" name="Rectangle 4"/>
          <p:cNvSpPr/>
          <p:nvPr/>
        </p:nvSpPr>
        <p:spPr>
          <a:xfrm>
            <a:off x="1524000" y="57150"/>
            <a:ext cx="5486400" cy="276999"/>
          </a:xfrm>
          <a:prstGeom prst="rect">
            <a:avLst/>
          </a:prstGeom>
        </p:spPr>
        <p:txBody>
          <a:bodyPr wrap="square">
            <a:spAutoFit/>
          </a:bodyPr>
          <a:lstStyle/>
          <a:p>
            <a:r>
              <a:rPr lang="en-US" sz="1200" dirty="0"/>
              <a:t>http://</a:t>
            </a:r>
            <a:r>
              <a:rPr lang="en-US" sz="1200" dirty="0" err="1"/>
              <a:t>origin.bureauveritas.com</a:t>
            </a:r>
            <a:r>
              <a:rPr lang="en-US" sz="1200" dirty="0"/>
              <a:t>/assets/vendor/</a:t>
            </a:r>
            <a:r>
              <a:rPr lang="en-US" sz="1200" dirty="0" err="1"/>
              <a:t>white_paper_food_blockain.pdf</a:t>
            </a:r>
            <a:endParaRPr lang="en-US" sz="1200" dirty="0"/>
          </a:p>
        </p:txBody>
      </p:sp>
    </p:spTree>
    <p:extLst>
      <p:ext uri="{BB962C8B-B14F-4D97-AF65-F5344CB8AC3E}">
        <p14:creationId xmlns:p14="http://schemas.microsoft.com/office/powerpoint/2010/main" val="643980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Supply Chain</a:t>
            </a:r>
            <a:endParaRPr lang="en-US" dirty="0"/>
          </a:p>
        </p:txBody>
      </p:sp>
      <p:sp>
        <p:nvSpPr>
          <p:cNvPr id="3" name="Content Placeholder 2"/>
          <p:cNvSpPr>
            <a:spLocks noGrp="1"/>
          </p:cNvSpPr>
          <p:nvPr>
            <p:ph idx="1"/>
          </p:nvPr>
        </p:nvSpPr>
        <p:spPr/>
        <p:txBody>
          <a:bodyPr>
            <a:normAutofit fontScale="70000" lnSpcReduction="20000"/>
          </a:bodyPr>
          <a:lstStyle/>
          <a:p>
            <a:r>
              <a:rPr lang="en-US" u="sng" spc="15" dirty="0" smtClean="0">
                <a:solidFill>
                  <a:srgbClr val="0000FF"/>
                </a:solidFill>
                <a:uFill>
                  <a:solidFill>
                    <a:srgbClr val="0000FF"/>
                  </a:solidFill>
                </a:uFill>
                <a:latin typeface="Arial"/>
                <a:cs typeface="Arial"/>
                <a:hlinkClick r:id="rId2"/>
              </a:rPr>
              <a:t>https</a:t>
            </a:r>
            <a:r>
              <a:rPr lang="en-US" u="sng" spc="15" dirty="0">
                <a:solidFill>
                  <a:srgbClr val="0000FF"/>
                </a:solidFill>
                <a:uFill>
                  <a:solidFill>
                    <a:srgbClr val="0000FF"/>
                  </a:solidFill>
                </a:uFill>
                <a:latin typeface="Arial"/>
                <a:cs typeface="Arial"/>
                <a:hlinkClick r:id="rId2"/>
              </a:rPr>
              <a:t>://www.forbes.com/sites/rachelwolfson/2018/07/11/understanding-how-ibm-and-others-use-blockchain-technology-to-track-global-food-supply-chain/#</a:t>
            </a:r>
            <a:r>
              <a:rPr lang="en-US" u="sng" spc="15" dirty="0" smtClean="0">
                <a:solidFill>
                  <a:srgbClr val="0000FF"/>
                </a:solidFill>
                <a:uFill>
                  <a:solidFill>
                    <a:srgbClr val="0000FF"/>
                  </a:solidFill>
                </a:uFill>
                <a:latin typeface="Arial"/>
                <a:cs typeface="Arial"/>
                <a:hlinkClick r:id="rId2"/>
              </a:rPr>
              <a:t>5690c2e62d1e</a:t>
            </a:r>
            <a:endParaRPr lang="en-US" u="sng" spc="15" dirty="0" smtClean="0">
              <a:solidFill>
                <a:srgbClr val="0000FF"/>
              </a:solidFill>
              <a:uFill>
                <a:solidFill>
                  <a:srgbClr val="0000FF"/>
                </a:solidFill>
              </a:uFill>
              <a:latin typeface="Arial"/>
              <a:cs typeface="Arial"/>
            </a:endParaRPr>
          </a:p>
          <a:p>
            <a:r>
              <a:rPr lang="en-US" u="sng" spc="15" dirty="0">
                <a:solidFill>
                  <a:srgbClr val="0000FF"/>
                </a:solidFill>
                <a:uFill>
                  <a:solidFill>
                    <a:srgbClr val="0000FF"/>
                  </a:solidFill>
                </a:uFill>
                <a:latin typeface="Arial"/>
                <a:cs typeface="Arial"/>
              </a:rPr>
              <a:t>https://</a:t>
            </a:r>
            <a:r>
              <a:rPr lang="en-US" u="sng" spc="15" dirty="0" err="1">
                <a:solidFill>
                  <a:srgbClr val="0000FF"/>
                </a:solidFill>
                <a:uFill>
                  <a:solidFill>
                    <a:srgbClr val="0000FF"/>
                  </a:solidFill>
                </a:uFill>
                <a:latin typeface="Arial"/>
                <a:cs typeface="Arial"/>
              </a:rPr>
              <a:t>www.altoros.com</a:t>
            </a:r>
            <a:r>
              <a:rPr lang="en-US" u="sng" spc="15" dirty="0">
                <a:solidFill>
                  <a:srgbClr val="0000FF"/>
                </a:solidFill>
                <a:uFill>
                  <a:solidFill>
                    <a:srgbClr val="0000FF"/>
                  </a:solidFill>
                </a:uFill>
                <a:latin typeface="Arial"/>
                <a:cs typeface="Arial"/>
              </a:rPr>
              <a:t>/blog/</a:t>
            </a:r>
            <a:r>
              <a:rPr lang="en-US" u="sng" spc="15" dirty="0" err="1">
                <a:solidFill>
                  <a:srgbClr val="0000FF"/>
                </a:solidFill>
                <a:uFill>
                  <a:solidFill>
                    <a:srgbClr val="0000FF"/>
                  </a:solidFill>
                </a:uFill>
                <a:latin typeface="Arial"/>
                <a:cs typeface="Arial"/>
              </a:rPr>
              <a:t>blockchain</a:t>
            </a:r>
            <a:r>
              <a:rPr lang="en-US" u="sng" spc="15" dirty="0">
                <a:solidFill>
                  <a:srgbClr val="0000FF"/>
                </a:solidFill>
                <a:uFill>
                  <a:solidFill>
                    <a:srgbClr val="0000FF"/>
                  </a:solidFill>
                </a:uFill>
                <a:latin typeface="Arial"/>
                <a:cs typeface="Arial"/>
              </a:rPr>
              <a:t>-at-</a:t>
            </a:r>
            <a:r>
              <a:rPr lang="en-US" u="sng" spc="15" dirty="0" err="1">
                <a:solidFill>
                  <a:srgbClr val="0000FF"/>
                </a:solidFill>
                <a:uFill>
                  <a:solidFill>
                    <a:srgbClr val="0000FF"/>
                  </a:solidFill>
                </a:uFill>
                <a:latin typeface="Arial"/>
                <a:cs typeface="Arial"/>
              </a:rPr>
              <a:t>walmart</a:t>
            </a:r>
            <a:r>
              <a:rPr lang="en-US" u="sng" spc="15" dirty="0">
                <a:solidFill>
                  <a:srgbClr val="0000FF"/>
                </a:solidFill>
                <a:uFill>
                  <a:solidFill>
                    <a:srgbClr val="0000FF"/>
                  </a:solidFill>
                </a:uFill>
                <a:latin typeface="Arial"/>
                <a:cs typeface="Arial"/>
              </a:rPr>
              <a:t>-tracking-food-from-farm-to-fork/</a:t>
            </a:r>
          </a:p>
          <a:p>
            <a:r>
              <a:rPr lang="en-US" u="sng" spc="15" dirty="0" smtClean="0">
                <a:solidFill>
                  <a:srgbClr val="0000FF"/>
                </a:solidFill>
                <a:uFill>
                  <a:solidFill>
                    <a:srgbClr val="0000FF"/>
                  </a:solidFill>
                </a:uFill>
                <a:latin typeface="Arial"/>
                <a:cs typeface="Arial"/>
              </a:rPr>
              <a:t>https</a:t>
            </a:r>
            <a:r>
              <a:rPr lang="en-US" u="sng" spc="15" dirty="0">
                <a:solidFill>
                  <a:srgbClr val="0000FF"/>
                </a:solidFill>
                <a:uFill>
                  <a:solidFill>
                    <a:srgbClr val="0000FF"/>
                  </a:solidFill>
                </a:uFill>
                <a:latin typeface="Arial"/>
                <a:cs typeface="Arial"/>
              </a:rPr>
              <a:t>:</a:t>
            </a:r>
            <a:r>
              <a:rPr lang="en-US" u="sng" spc="15" dirty="0">
                <a:solidFill>
                  <a:srgbClr val="0000FF"/>
                </a:solidFill>
                <a:uFill>
                  <a:solidFill>
                    <a:srgbClr val="0000FF"/>
                  </a:solidFill>
                </a:uFill>
                <a:latin typeface="Arial"/>
                <a:cs typeface="Arial"/>
                <a:hlinkClick r:id="rId3"/>
              </a:rPr>
              <a:t>//</a:t>
            </a:r>
            <a:r>
              <a:rPr lang="en-US" u="sng" spc="15" dirty="0" err="1">
                <a:solidFill>
                  <a:srgbClr val="0000FF"/>
                </a:solidFill>
                <a:uFill>
                  <a:solidFill>
                    <a:srgbClr val="0000FF"/>
                  </a:solidFill>
                </a:uFill>
                <a:latin typeface="Arial"/>
                <a:cs typeface="Arial"/>
                <a:hlinkClick r:id="rId3"/>
              </a:rPr>
              <a:t>w</a:t>
            </a:r>
            <a:r>
              <a:rPr lang="en-US" u="sng" spc="15" dirty="0" err="1">
                <a:solidFill>
                  <a:srgbClr val="0000FF"/>
                </a:solidFill>
                <a:uFill>
                  <a:solidFill>
                    <a:srgbClr val="0000FF"/>
                  </a:solidFill>
                </a:uFill>
                <a:latin typeface="Arial"/>
                <a:cs typeface="Arial"/>
              </a:rPr>
              <a:t>ww</a:t>
            </a:r>
            <a:r>
              <a:rPr lang="en-US" u="sng" spc="15" dirty="0" err="1">
                <a:solidFill>
                  <a:srgbClr val="0000FF"/>
                </a:solidFill>
                <a:uFill>
                  <a:solidFill>
                    <a:srgbClr val="0000FF"/>
                  </a:solidFill>
                </a:uFill>
                <a:latin typeface="Arial"/>
                <a:cs typeface="Arial"/>
                <a:hlinkClick r:id="rId3"/>
              </a:rPr>
              <a:t>.coindesk.com</a:t>
            </a:r>
            <a:r>
              <a:rPr lang="en-US" u="sng" spc="15" dirty="0">
                <a:solidFill>
                  <a:srgbClr val="0000FF"/>
                </a:solidFill>
                <a:uFill>
                  <a:solidFill>
                    <a:srgbClr val="0000FF"/>
                  </a:solidFill>
                </a:uFill>
                <a:latin typeface="Arial"/>
                <a:cs typeface="Arial"/>
                <a:hlinkClick r:id="rId3"/>
              </a:rPr>
              <a:t>/ibm-wants-know-ways-blockchain-can-go-wrong</a:t>
            </a:r>
            <a:endParaRPr lang="en-US" dirty="0">
              <a:solidFill>
                <a:prstClr val="black"/>
              </a:solidFill>
              <a:latin typeface="Arial"/>
              <a:cs typeface="Arial"/>
            </a:endParaRPr>
          </a:p>
          <a:p>
            <a:r>
              <a:rPr lang="en-US" dirty="0">
                <a:hlinkClick r:id="rId4"/>
              </a:rPr>
              <a:t>https://</a:t>
            </a:r>
            <a:r>
              <a:rPr lang="en-US" dirty="0" smtClean="0">
                <a:hlinkClick r:id="rId4"/>
              </a:rPr>
              <a:t>cointelegraph.com/news/walmart-is-ready-to-use-blockchain-for-its-live-food-business</a:t>
            </a:r>
            <a:endParaRPr lang="en-US" dirty="0" smtClean="0"/>
          </a:p>
          <a:p>
            <a:r>
              <a:rPr lang="en-US" dirty="0">
                <a:hlinkClick r:id="rId5"/>
              </a:rPr>
              <a:t>https://</a:t>
            </a:r>
            <a:r>
              <a:rPr lang="en-US" dirty="0" smtClean="0">
                <a:hlinkClick r:id="rId5"/>
              </a:rPr>
              <a:t>cointelegraph.com/news/walmart-experiments-with-blockchain-to-safely-store-food</a:t>
            </a:r>
            <a:endParaRPr lang="en-US" dirty="0" smtClean="0"/>
          </a:p>
          <a:p>
            <a:r>
              <a:rPr lang="en-US" dirty="0">
                <a:hlinkClick r:id="rId6"/>
              </a:rPr>
              <a:t>https://</a:t>
            </a:r>
            <a:r>
              <a:rPr lang="en-US" dirty="0" smtClean="0">
                <a:hlinkClick r:id="rId6"/>
              </a:rPr>
              <a:t>www.ibm.com/blockchain/solutions/food-trust</a:t>
            </a:r>
            <a:endParaRPr lang="en-US" dirty="0" smtClean="0"/>
          </a:p>
          <a:p>
            <a:r>
              <a:rPr lang="en-US" dirty="0">
                <a:hlinkClick r:id="rId7"/>
              </a:rPr>
              <a:t>https://</a:t>
            </a:r>
            <a:r>
              <a:rPr lang="en-US" dirty="0" smtClean="0">
                <a:hlinkClick r:id="rId7"/>
              </a:rPr>
              <a:t>www.slideshare.net/MattLucas3/blockchain-solutions-v209</a:t>
            </a:r>
            <a:endParaRPr lang="en-US" dirty="0" smtClean="0"/>
          </a:p>
          <a:p>
            <a:r>
              <a:rPr lang="en-US" dirty="0">
                <a:hlinkClick r:id="rId8"/>
              </a:rPr>
              <a:t>https://</a:t>
            </a:r>
            <a:r>
              <a:rPr lang="en-US" dirty="0" smtClean="0">
                <a:hlinkClick r:id="rId8"/>
              </a:rPr>
              <a:t>www.slideshare.net/ibmsverige/blockchain-explained-87917702</a:t>
            </a:r>
            <a:endParaRPr lang="en-US" dirty="0" smtClean="0"/>
          </a:p>
          <a:p>
            <a:endParaRPr lang="en-US" dirty="0"/>
          </a:p>
        </p:txBody>
      </p:sp>
    </p:spTree>
    <p:extLst>
      <p:ext uri="{BB962C8B-B14F-4D97-AF65-F5344CB8AC3E}">
        <p14:creationId xmlns:p14="http://schemas.microsoft.com/office/powerpoint/2010/main" val="1468719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Supply Chain: Startup ICO</a:t>
            </a:r>
            <a:endParaRPr lang="en-US" dirty="0"/>
          </a:p>
        </p:txBody>
      </p:sp>
      <p:sp>
        <p:nvSpPr>
          <p:cNvPr id="3" name="Content Placeholder 2"/>
          <p:cNvSpPr>
            <a:spLocks noGrp="1"/>
          </p:cNvSpPr>
          <p:nvPr>
            <p:ph idx="1"/>
          </p:nvPr>
        </p:nvSpPr>
        <p:spPr/>
        <p:txBody>
          <a:bodyPr>
            <a:normAutofit/>
          </a:bodyPr>
          <a:lstStyle/>
          <a:p>
            <a:r>
              <a:rPr lang="en-US" dirty="0">
                <a:hlinkClick r:id="rId2"/>
              </a:rPr>
              <a:t>https://genuineway.io</a:t>
            </a:r>
            <a:r>
              <a:rPr lang="en-US" dirty="0" smtClean="0">
                <a:hlinkClick r:id="rId2"/>
              </a:rPr>
              <a:t>/</a:t>
            </a:r>
            <a:endParaRPr lang="en-US" dirty="0" smtClean="0"/>
          </a:p>
          <a:p>
            <a:r>
              <a:rPr lang="en-US" dirty="0">
                <a:hlinkClick r:id="rId3"/>
              </a:rPr>
              <a:t>https://vegannation.io</a:t>
            </a:r>
            <a:r>
              <a:rPr lang="en-US" dirty="0" smtClean="0">
                <a:hlinkClick r:id="rId3"/>
              </a:rPr>
              <a:t>/</a:t>
            </a:r>
            <a:endParaRPr lang="en-US" dirty="0" smtClean="0"/>
          </a:p>
          <a:p>
            <a:r>
              <a:rPr lang="en-US" dirty="0"/>
              <a:t>https://www.bext360.com/</a:t>
            </a:r>
            <a:endParaRPr lang="en-US" dirty="0" smtClean="0"/>
          </a:p>
          <a:p>
            <a:r>
              <a:rPr lang="en-US" dirty="0">
                <a:hlinkClick r:id="rId4"/>
              </a:rPr>
              <a:t>http://nif.vc/about</a:t>
            </a:r>
            <a:r>
              <a:rPr lang="en-US" dirty="0" smtClean="0">
                <a:hlinkClick r:id="rId4"/>
              </a:rPr>
              <a:t>/</a:t>
            </a:r>
            <a:endParaRPr lang="en-US" dirty="0" smtClean="0"/>
          </a:p>
          <a:p>
            <a:r>
              <a:rPr lang="en-US" dirty="0">
                <a:hlinkClick r:id="rId5"/>
              </a:rPr>
              <a:t>https://www.forbes.com/sites/rachelwolfson/2018/07/11/understanding-how-ibm-and-others-use-blockchain-technology-to-track-global-food-supply-chain/#</a:t>
            </a:r>
            <a:r>
              <a:rPr lang="en-US" dirty="0" smtClean="0">
                <a:hlinkClick r:id="rId5"/>
              </a:rPr>
              <a:t>5690c2e62d1e</a:t>
            </a:r>
            <a:endParaRPr lang="en-US" dirty="0" smtClean="0"/>
          </a:p>
          <a:p>
            <a:endParaRPr lang="en-US" dirty="0"/>
          </a:p>
        </p:txBody>
      </p:sp>
    </p:spTree>
    <p:extLst>
      <p:ext uri="{BB962C8B-B14F-4D97-AF65-F5344CB8AC3E}">
        <p14:creationId xmlns:p14="http://schemas.microsoft.com/office/powerpoint/2010/main" val="18260468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6646" y="161924"/>
            <a:ext cx="5693569" cy="471764"/>
          </a:xfrm>
          <a:prstGeom prst="rect">
            <a:avLst/>
          </a:prstGeom>
        </p:spPr>
        <p:txBody>
          <a:bodyPr vert="horz" wrap="square" lIns="0" tIns="10001" rIns="0" bIns="0" rtlCol="0">
            <a:spAutoFit/>
          </a:bodyPr>
          <a:lstStyle/>
          <a:p>
            <a:pPr marL="9525">
              <a:spcBef>
                <a:spcPts val="79"/>
              </a:spcBef>
            </a:pPr>
            <a:r>
              <a:rPr spc="11" dirty="0"/>
              <a:t>Case </a:t>
            </a:r>
            <a:r>
              <a:rPr spc="98" dirty="0"/>
              <a:t>study </a:t>
            </a:r>
            <a:r>
              <a:rPr dirty="0"/>
              <a:t>2 : </a:t>
            </a:r>
            <a:r>
              <a:rPr spc="68" dirty="0"/>
              <a:t>Trucking</a:t>
            </a:r>
            <a:r>
              <a:rPr spc="-139" dirty="0"/>
              <a:t> </a:t>
            </a:r>
            <a:r>
              <a:rPr spc="83" dirty="0"/>
              <a:t>industry</a:t>
            </a:r>
          </a:p>
        </p:txBody>
      </p:sp>
      <p:sp>
        <p:nvSpPr>
          <p:cNvPr id="3" name="object 3"/>
          <p:cNvSpPr/>
          <p:nvPr/>
        </p:nvSpPr>
        <p:spPr>
          <a:xfrm>
            <a:off x="1136141" y="772668"/>
            <a:ext cx="7262622" cy="4158234"/>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4" name="object 4"/>
          <p:cNvSpPr/>
          <p:nvPr/>
        </p:nvSpPr>
        <p:spPr>
          <a:xfrm>
            <a:off x="1114653" y="750671"/>
            <a:ext cx="7171163" cy="4066051"/>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5" name="object 5"/>
          <p:cNvSpPr/>
          <p:nvPr/>
        </p:nvSpPr>
        <p:spPr>
          <a:xfrm>
            <a:off x="1111082" y="747103"/>
            <a:ext cx="7178516" cy="4073366"/>
          </a:xfrm>
          <a:custGeom>
            <a:avLst/>
            <a:gdLst/>
            <a:ahLst/>
            <a:cxnLst/>
            <a:rect l="l" t="t" r="r" b="b"/>
            <a:pathLst>
              <a:path w="9571355" h="5431155">
                <a:moveTo>
                  <a:pt x="0" y="0"/>
                </a:moveTo>
                <a:lnTo>
                  <a:pt x="9571075" y="0"/>
                </a:lnTo>
                <a:lnTo>
                  <a:pt x="9571075" y="5430923"/>
                </a:lnTo>
                <a:lnTo>
                  <a:pt x="0" y="5430923"/>
                </a:lnTo>
                <a:lnTo>
                  <a:pt x="0" y="0"/>
                </a:lnTo>
                <a:close/>
              </a:path>
            </a:pathLst>
          </a:custGeom>
          <a:ln w="9525">
            <a:solidFill>
              <a:srgbClr val="595959"/>
            </a:solidFill>
          </a:ln>
        </p:spPr>
        <p:txBody>
          <a:bodyPr wrap="square" lIns="0" tIns="0" rIns="0" bIns="0" rtlCol="0"/>
          <a:lstStyle/>
          <a:p>
            <a:endParaRPr sz="1350">
              <a:solidFill>
                <a:prstClr val="black"/>
              </a:solidFill>
            </a:endParaRPr>
          </a:p>
        </p:txBody>
      </p:sp>
      <p:sp>
        <p:nvSpPr>
          <p:cNvPr id="6" name="object 6"/>
          <p:cNvSpPr txBox="1"/>
          <p:nvPr/>
        </p:nvSpPr>
        <p:spPr>
          <a:xfrm>
            <a:off x="1295400" y="4933059"/>
            <a:ext cx="3048000" cy="195246"/>
          </a:xfrm>
          <a:prstGeom prst="rect">
            <a:avLst/>
          </a:prstGeom>
        </p:spPr>
        <p:txBody>
          <a:bodyPr vert="horz" wrap="square" lIns="0" tIns="10478" rIns="0" bIns="0" rtlCol="0">
            <a:spAutoFit/>
          </a:bodyPr>
          <a:lstStyle/>
          <a:p>
            <a:pPr marL="9525">
              <a:spcBef>
                <a:spcPts val="83"/>
              </a:spcBef>
            </a:pPr>
            <a:r>
              <a:rPr sz="1200" spc="11" dirty="0">
                <a:solidFill>
                  <a:srgbClr val="0000FF"/>
                </a:solidFill>
                <a:uFill>
                  <a:solidFill>
                    <a:srgbClr val="0000FF"/>
                  </a:solidFill>
                </a:uFill>
                <a:latin typeface="Arial"/>
                <a:cs typeface="Arial"/>
              </a:rPr>
              <a:t>https:</a:t>
            </a:r>
            <a:r>
              <a:rPr sz="1200" spc="11" dirty="0">
                <a:solidFill>
                  <a:srgbClr val="0000FF"/>
                </a:solidFill>
                <a:uFill>
                  <a:solidFill>
                    <a:srgbClr val="0000FF"/>
                  </a:solidFill>
                </a:uFill>
                <a:latin typeface="Arial"/>
                <a:cs typeface="Arial"/>
                <a:hlinkClick r:id="rId4"/>
              </a:rPr>
              <a:t>//w</a:t>
            </a:r>
            <a:r>
              <a:rPr sz="1200" spc="11" dirty="0">
                <a:solidFill>
                  <a:srgbClr val="0000FF"/>
                </a:solidFill>
                <a:uFill>
                  <a:solidFill>
                    <a:srgbClr val="0000FF"/>
                  </a:solidFill>
                </a:uFill>
                <a:latin typeface="Arial"/>
                <a:cs typeface="Arial"/>
              </a:rPr>
              <a:t>ww</a:t>
            </a:r>
            <a:r>
              <a:rPr sz="1200" spc="11" dirty="0">
                <a:solidFill>
                  <a:srgbClr val="0000FF"/>
                </a:solidFill>
                <a:uFill>
                  <a:solidFill>
                    <a:srgbClr val="0000FF"/>
                  </a:solidFill>
                </a:uFill>
                <a:latin typeface="Arial"/>
                <a:cs typeface="Arial"/>
                <a:hlinkClick r:id="rId4"/>
              </a:rPr>
              <a:t>.freightwaves.com/blockchain/</a:t>
            </a:r>
            <a:endParaRPr sz="1200" dirty="0">
              <a:solidFill>
                <a:prstClr val="black"/>
              </a:solidFill>
              <a:latin typeface="Arial"/>
              <a:cs typeface="Arial"/>
            </a:endParaRPr>
          </a:p>
        </p:txBody>
      </p:sp>
    </p:spTree>
    <p:extLst>
      <p:ext uri="{BB962C8B-B14F-4D97-AF65-F5344CB8AC3E}">
        <p14:creationId xmlns:p14="http://schemas.microsoft.com/office/powerpoint/2010/main" val="817617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Case Study of </a:t>
            </a:r>
            <a:r>
              <a:rPr lang="en-US" sz="4000" dirty="0" err="1" smtClean="0"/>
              <a:t>Blockchain</a:t>
            </a:r>
            <a:endParaRPr lang="en-US" sz="4000" dirty="0"/>
          </a:p>
        </p:txBody>
      </p:sp>
    </p:spTree>
    <p:extLst>
      <p:ext uri="{BB962C8B-B14F-4D97-AF65-F5344CB8AC3E}">
        <p14:creationId xmlns:p14="http://schemas.microsoft.com/office/powerpoint/2010/main" val="70602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need </a:t>
            </a:r>
            <a:r>
              <a:rPr lang="en-US" dirty="0" err="1" smtClean="0"/>
              <a:t>blockchain</a:t>
            </a:r>
            <a:r>
              <a:rPr lang="en-US" dirty="0" smtClean="0"/>
              <a:t> for trucking industry?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Because trucking is an inefficient industry: in U.S. </a:t>
            </a:r>
            <a:r>
              <a:rPr lang="en-US" dirty="0"/>
              <a:t>truckers drive more than 29 billion miles with partial or empty truckloads</a:t>
            </a:r>
            <a:r>
              <a:rPr lang="en-US" dirty="0" smtClean="0"/>
              <a:t>.</a:t>
            </a:r>
          </a:p>
          <a:p>
            <a:r>
              <a:rPr lang="en-US" dirty="0"/>
              <a:t>American Trucking </a:t>
            </a:r>
            <a:r>
              <a:rPr lang="en-US" dirty="0" smtClean="0"/>
              <a:t>Association: </a:t>
            </a:r>
            <a:r>
              <a:rPr lang="en-US" dirty="0"/>
              <a:t>there are roughly 1.5 million trucking companies employing approximately 3.5 million truck drivers. But 90 percent of these companies have six trucks or fewer. This enormously fragmented industry struggles to match shippers (the demand) with carriers (the supply).</a:t>
            </a:r>
            <a:r>
              <a:rPr lang="en-US" dirty="0" smtClean="0"/>
              <a:t> </a:t>
            </a:r>
          </a:p>
          <a:p>
            <a:r>
              <a:rPr lang="en-US" dirty="0" err="1" smtClean="0"/>
              <a:t>Blockchain</a:t>
            </a:r>
            <a:r>
              <a:rPr lang="en-US" dirty="0" smtClean="0"/>
              <a:t> </a:t>
            </a:r>
            <a:r>
              <a:rPr lang="en-US" dirty="0"/>
              <a:t>could be the Holy Grail that makes the entire trucking supply chain more efficient. Imagine a cadre of shippers, carriers and brokers collaborating on a secure, frictionless network.</a:t>
            </a:r>
          </a:p>
        </p:txBody>
      </p:sp>
    </p:spTree>
    <p:extLst>
      <p:ext uri="{BB962C8B-B14F-4D97-AF65-F5344CB8AC3E}">
        <p14:creationId xmlns:p14="http://schemas.microsoft.com/office/powerpoint/2010/main" val="1187411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Prerequisite </a:t>
            </a:r>
            <a:endParaRPr lang="en-US" dirty="0"/>
          </a:p>
        </p:txBody>
      </p:sp>
      <p:sp>
        <p:nvSpPr>
          <p:cNvPr id="3" name="Content Placeholder 2"/>
          <p:cNvSpPr>
            <a:spLocks noGrp="1"/>
          </p:cNvSpPr>
          <p:nvPr>
            <p:ph idx="1"/>
          </p:nvPr>
        </p:nvSpPr>
        <p:spPr>
          <a:xfrm>
            <a:off x="457200" y="1200151"/>
            <a:ext cx="8229600" cy="3200399"/>
          </a:xfrm>
        </p:spPr>
        <p:txBody>
          <a:bodyPr>
            <a:noAutofit/>
          </a:bodyPr>
          <a:lstStyle/>
          <a:p>
            <a:r>
              <a:rPr lang="en-US" sz="1600" dirty="0"/>
              <a:t>Everyone must trust the </a:t>
            </a:r>
            <a:r>
              <a:rPr lang="en-US" sz="1600" dirty="0" err="1"/>
              <a:t>blockchain</a:t>
            </a:r>
            <a:r>
              <a:rPr lang="en-US" sz="1600" dirty="0"/>
              <a:t> as the single source of </a:t>
            </a:r>
            <a:r>
              <a:rPr lang="en-US" sz="1600" dirty="0" smtClean="0"/>
              <a:t>truth: </a:t>
            </a:r>
            <a:r>
              <a:rPr lang="en-US" sz="1600" dirty="0"/>
              <a:t>For example, some manufacturers require their carriers to have $250,000 of cargo insurance before they hand-off their goods to be transported. If a carrier enters “yes, we have the insurance” in the </a:t>
            </a:r>
            <a:r>
              <a:rPr lang="en-US" sz="1600" dirty="0" err="1"/>
              <a:t>blockchain</a:t>
            </a:r>
            <a:r>
              <a:rPr lang="en-US" sz="1600" dirty="0"/>
              <a:t>, their customer must trust that to be true. Similarly, carriers must trust the shippers that hire them through the </a:t>
            </a:r>
            <a:r>
              <a:rPr lang="en-US" sz="1600" dirty="0" err="1"/>
              <a:t>blockchain</a:t>
            </a:r>
            <a:r>
              <a:rPr lang="en-US" sz="1600" dirty="0"/>
              <a:t> to pay them for their services</a:t>
            </a:r>
            <a:r>
              <a:rPr lang="en-US" sz="1600" dirty="0" smtClean="0"/>
              <a:t>.</a:t>
            </a:r>
          </a:p>
          <a:p>
            <a:r>
              <a:rPr lang="en-US" sz="1600" dirty="0" smtClean="0"/>
              <a:t>All </a:t>
            </a:r>
            <a:r>
              <a:rPr lang="en-US" sz="1600" dirty="0"/>
              <a:t>shippers, carriers and brokers will be vetted, and relationships </a:t>
            </a:r>
            <a:r>
              <a:rPr lang="en-US" sz="1600" dirty="0" smtClean="0"/>
              <a:t>need to </a:t>
            </a:r>
            <a:r>
              <a:rPr lang="en-US" sz="1600" dirty="0"/>
              <a:t>be built through contracts and </a:t>
            </a:r>
            <a:r>
              <a:rPr lang="en-US" sz="1600" dirty="0" smtClean="0"/>
              <a:t>agreements with a level of </a:t>
            </a:r>
            <a:r>
              <a:rPr lang="en-US" sz="1600" dirty="0"/>
              <a:t>interconnectivity of trustable data sources. For example, to ensure that a carrier has satisfied insurance requirements, the </a:t>
            </a:r>
            <a:r>
              <a:rPr lang="en-US" sz="1600" dirty="0" err="1"/>
              <a:t>blockchain</a:t>
            </a:r>
            <a:r>
              <a:rPr lang="en-US" sz="1600" dirty="0"/>
              <a:t> should connect directly with insurance </a:t>
            </a:r>
            <a:r>
              <a:rPr lang="en-US" sz="1600" dirty="0" smtClean="0"/>
              <a:t>companies.</a:t>
            </a:r>
          </a:p>
          <a:p>
            <a:r>
              <a:rPr lang="en-US" sz="1600" dirty="0"/>
              <a:t>Small carriers and shippers must participate </a:t>
            </a:r>
            <a:r>
              <a:rPr lang="en-US" sz="1600" dirty="0" err="1"/>
              <a:t>en</a:t>
            </a:r>
            <a:r>
              <a:rPr lang="en-US" sz="1600" dirty="0"/>
              <a:t> </a:t>
            </a:r>
            <a:r>
              <a:rPr lang="en-US" sz="1600" dirty="0" smtClean="0"/>
              <a:t>masse: This task will prove to be difficult.</a:t>
            </a:r>
          </a:p>
          <a:p>
            <a:r>
              <a:rPr lang="en-US" sz="1600" dirty="0"/>
              <a:t>The entire industry must embrace data </a:t>
            </a:r>
            <a:r>
              <a:rPr lang="en-US" sz="1600" dirty="0" smtClean="0"/>
              <a:t>standardization: </a:t>
            </a:r>
            <a:r>
              <a:rPr lang="en-US" sz="1600" dirty="0"/>
              <a:t>Data standardization is not easy. https://</a:t>
            </a:r>
            <a:r>
              <a:rPr lang="en-US" sz="1600" dirty="0" err="1"/>
              <a:t>bita.studio</a:t>
            </a:r>
            <a:r>
              <a:rPr lang="en-US" sz="1600" dirty="0"/>
              <a:t>/</a:t>
            </a:r>
          </a:p>
        </p:txBody>
      </p:sp>
    </p:spTree>
    <p:extLst>
      <p:ext uri="{BB962C8B-B14F-4D97-AF65-F5344CB8AC3E}">
        <p14:creationId xmlns:p14="http://schemas.microsoft.com/office/powerpoint/2010/main" val="2229260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6646" y="161924"/>
            <a:ext cx="5333048" cy="471764"/>
          </a:xfrm>
          <a:prstGeom prst="rect">
            <a:avLst/>
          </a:prstGeom>
        </p:spPr>
        <p:txBody>
          <a:bodyPr vert="horz" wrap="square" lIns="0" tIns="10001" rIns="0" bIns="0" rtlCol="0">
            <a:spAutoFit/>
          </a:bodyPr>
          <a:lstStyle/>
          <a:p>
            <a:pPr marL="9525">
              <a:spcBef>
                <a:spcPts val="79"/>
              </a:spcBef>
            </a:pPr>
            <a:r>
              <a:rPr spc="11" dirty="0"/>
              <a:t>Case </a:t>
            </a:r>
            <a:r>
              <a:rPr spc="98" dirty="0"/>
              <a:t>study </a:t>
            </a:r>
            <a:r>
              <a:rPr dirty="0"/>
              <a:t>3: </a:t>
            </a:r>
            <a:r>
              <a:rPr spc="64" dirty="0"/>
              <a:t>Flight</a:t>
            </a:r>
            <a:r>
              <a:rPr spc="-165" dirty="0"/>
              <a:t> </a:t>
            </a:r>
            <a:r>
              <a:rPr spc="56" dirty="0"/>
              <a:t>insurance</a:t>
            </a:r>
          </a:p>
        </p:txBody>
      </p:sp>
      <p:sp>
        <p:nvSpPr>
          <p:cNvPr id="3" name="object 3"/>
          <p:cNvSpPr txBox="1"/>
          <p:nvPr/>
        </p:nvSpPr>
        <p:spPr>
          <a:xfrm>
            <a:off x="508397" y="2282742"/>
            <a:ext cx="159544" cy="166712"/>
          </a:xfrm>
          <a:prstGeom prst="rect">
            <a:avLst/>
          </a:prstGeom>
        </p:spPr>
        <p:txBody>
          <a:bodyPr vert="horz" wrap="square" lIns="0" tIns="0" rIns="0" bIns="0" rtlCol="0">
            <a:spAutoFit/>
          </a:bodyPr>
          <a:lstStyle/>
          <a:p>
            <a:pPr>
              <a:lnSpc>
                <a:spcPts val="1331"/>
              </a:lnSpc>
            </a:pPr>
            <a:r>
              <a:rPr sz="1125" b="1" dirty="0">
                <a:solidFill>
                  <a:prstClr val="black"/>
                </a:solidFill>
                <a:latin typeface="Arial"/>
                <a:cs typeface="Arial"/>
              </a:rPr>
              <a:t>28</a:t>
            </a:r>
            <a:endParaRPr sz="1125">
              <a:solidFill>
                <a:prstClr val="black"/>
              </a:solidFill>
              <a:latin typeface="Arial"/>
              <a:cs typeface="Arial"/>
            </a:endParaRPr>
          </a:p>
        </p:txBody>
      </p:sp>
      <p:sp>
        <p:nvSpPr>
          <p:cNvPr id="4" name="object 4"/>
          <p:cNvSpPr/>
          <p:nvPr/>
        </p:nvSpPr>
        <p:spPr>
          <a:xfrm>
            <a:off x="347471" y="802385"/>
            <a:ext cx="5410962" cy="1840230"/>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5" name="object 5"/>
          <p:cNvSpPr/>
          <p:nvPr/>
        </p:nvSpPr>
        <p:spPr>
          <a:xfrm>
            <a:off x="326036" y="781097"/>
            <a:ext cx="5319131" cy="1747352"/>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6" name="object 6"/>
          <p:cNvSpPr/>
          <p:nvPr/>
        </p:nvSpPr>
        <p:spPr>
          <a:xfrm>
            <a:off x="322464" y="777526"/>
            <a:ext cx="5326380" cy="1754505"/>
          </a:xfrm>
          <a:custGeom>
            <a:avLst/>
            <a:gdLst/>
            <a:ahLst/>
            <a:cxnLst/>
            <a:rect l="l" t="t" r="r" b="b"/>
            <a:pathLst>
              <a:path w="7101840" h="2339340">
                <a:moveTo>
                  <a:pt x="0" y="0"/>
                </a:moveTo>
                <a:lnTo>
                  <a:pt x="7101704" y="0"/>
                </a:lnTo>
                <a:lnTo>
                  <a:pt x="7101704" y="2339321"/>
                </a:lnTo>
                <a:lnTo>
                  <a:pt x="0" y="2339321"/>
                </a:lnTo>
                <a:lnTo>
                  <a:pt x="0" y="0"/>
                </a:lnTo>
                <a:close/>
              </a:path>
            </a:pathLst>
          </a:custGeom>
          <a:ln w="9525">
            <a:solidFill>
              <a:srgbClr val="595959"/>
            </a:solidFill>
          </a:ln>
        </p:spPr>
        <p:txBody>
          <a:bodyPr wrap="square" lIns="0" tIns="0" rIns="0" bIns="0" rtlCol="0"/>
          <a:lstStyle/>
          <a:p>
            <a:endParaRPr sz="1350">
              <a:solidFill>
                <a:prstClr val="black"/>
              </a:solidFill>
            </a:endParaRPr>
          </a:p>
        </p:txBody>
      </p:sp>
      <p:sp>
        <p:nvSpPr>
          <p:cNvPr id="7" name="object 7"/>
          <p:cNvSpPr/>
          <p:nvPr/>
        </p:nvSpPr>
        <p:spPr>
          <a:xfrm>
            <a:off x="3300983" y="2798064"/>
            <a:ext cx="5518404" cy="1917954"/>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8" name="object 8"/>
          <p:cNvSpPr/>
          <p:nvPr/>
        </p:nvSpPr>
        <p:spPr>
          <a:xfrm>
            <a:off x="3279772" y="2776543"/>
            <a:ext cx="5426049" cy="1826322"/>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9" name="object 9"/>
          <p:cNvSpPr/>
          <p:nvPr/>
        </p:nvSpPr>
        <p:spPr>
          <a:xfrm>
            <a:off x="3276200" y="2772965"/>
            <a:ext cx="5433536" cy="1833563"/>
          </a:xfrm>
          <a:custGeom>
            <a:avLst/>
            <a:gdLst/>
            <a:ahLst/>
            <a:cxnLst/>
            <a:rect l="l" t="t" r="r" b="b"/>
            <a:pathLst>
              <a:path w="7244715" h="2444750">
                <a:moveTo>
                  <a:pt x="0" y="0"/>
                </a:moveTo>
                <a:lnTo>
                  <a:pt x="7244254" y="0"/>
                </a:lnTo>
                <a:lnTo>
                  <a:pt x="7244254" y="2444631"/>
                </a:lnTo>
                <a:lnTo>
                  <a:pt x="0" y="2444631"/>
                </a:lnTo>
                <a:lnTo>
                  <a:pt x="0" y="0"/>
                </a:lnTo>
                <a:close/>
              </a:path>
            </a:pathLst>
          </a:custGeom>
          <a:ln w="9525">
            <a:solidFill>
              <a:srgbClr val="595959"/>
            </a:solidFill>
          </a:ln>
        </p:spPr>
        <p:txBody>
          <a:bodyPr wrap="square" lIns="0" tIns="0" rIns="0" bIns="0" rtlCol="0"/>
          <a:lstStyle/>
          <a:p>
            <a:endParaRPr sz="1350">
              <a:solidFill>
                <a:prstClr val="black"/>
              </a:solidFill>
            </a:endParaRPr>
          </a:p>
        </p:txBody>
      </p:sp>
      <p:sp>
        <p:nvSpPr>
          <p:cNvPr id="10" name="object 10"/>
          <p:cNvSpPr txBox="1"/>
          <p:nvPr/>
        </p:nvSpPr>
        <p:spPr>
          <a:xfrm>
            <a:off x="5943390" y="1044321"/>
            <a:ext cx="2373154" cy="1117614"/>
          </a:xfrm>
          <a:prstGeom prst="rect">
            <a:avLst/>
          </a:prstGeom>
        </p:spPr>
        <p:txBody>
          <a:bodyPr vert="horz" wrap="square" lIns="0" tIns="9525" rIns="0" bIns="0" rtlCol="0">
            <a:spAutoFit/>
          </a:bodyPr>
          <a:lstStyle/>
          <a:p>
            <a:pPr marL="9525" marR="3810">
              <a:spcBef>
                <a:spcPts val="75"/>
              </a:spcBef>
            </a:pPr>
            <a:r>
              <a:rPr spc="15" dirty="0">
                <a:solidFill>
                  <a:prstClr val="black"/>
                </a:solidFill>
                <a:latin typeface="Arial"/>
                <a:cs typeface="Arial"/>
              </a:rPr>
              <a:t>Blockchain technology  </a:t>
            </a:r>
            <a:r>
              <a:rPr spc="30" dirty="0">
                <a:solidFill>
                  <a:prstClr val="black"/>
                </a:solidFill>
                <a:latin typeface="Arial"/>
                <a:cs typeface="Arial"/>
              </a:rPr>
              <a:t>could </a:t>
            </a:r>
            <a:r>
              <a:rPr spc="-4" dirty="0">
                <a:solidFill>
                  <a:prstClr val="black"/>
                </a:solidFill>
                <a:latin typeface="Arial"/>
                <a:cs typeface="Arial"/>
              </a:rPr>
              <a:t>run </a:t>
            </a:r>
            <a:r>
              <a:rPr spc="-38" dirty="0">
                <a:solidFill>
                  <a:prstClr val="black"/>
                </a:solidFill>
                <a:latin typeface="Arial"/>
                <a:cs typeface="Arial"/>
              </a:rPr>
              <a:t>a </a:t>
            </a:r>
            <a:r>
              <a:rPr spc="30" dirty="0">
                <a:solidFill>
                  <a:prstClr val="black"/>
                </a:solidFill>
                <a:latin typeface="Arial"/>
                <a:cs typeface="Arial"/>
              </a:rPr>
              <a:t>flight-  </a:t>
            </a:r>
            <a:r>
              <a:rPr spc="-4" dirty="0">
                <a:solidFill>
                  <a:prstClr val="black"/>
                </a:solidFill>
                <a:latin typeface="Arial"/>
                <a:cs typeface="Arial"/>
              </a:rPr>
              <a:t>insurance </a:t>
            </a:r>
            <a:r>
              <a:rPr dirty="0">
                <a:solidFill>
                  <a:prstClr val="black"/>
                </a:solidFill>
                <a:latin typeface="Arial"/>
                <a:cs typeface="Arial"/>
              </a:rPr>
              <a:t>business  </a:t>
            </a:r>
            <a:r>
              <a:rPr spc="30" dirty="0">
                <a:solidFill>
                  <a:prstClr val="black"/>
                </a:solidFill>
                <a:latin typeface="Arial"/>
                <a:cs typeface="Arial"/>
              </a:rPr>
              <a:t>without </a:t>
            </a:r>
            <a:r>
              <a:rPr spc="-15" dirty="0">
                <a:solidFill>
                  <a:prstClr val="black"/>
                </a:solidFill>
                <a:latin typeface="Arial"/>
                <a:cs typeface="Arial"/>
              </a:rPr>
              <a:t>any</a:t>
            </a:r>
            <a:r>
              <a:rPr spc="-86" dirty="0">
                <a:solidFill>
                  <a:prstClr val="black"/>
                </a:solidFill>
                <a:latin typeface="Arial"/>
                <a:cs typeface="Arial"/>
              </a:rPr>
              <a:t> </a:t>
            </a:r>
            <a:r>
              <a:rPr dirty="0">
                <a:solidFill>
                  <a:prstClr val="black"/>
                </a:solidFill>
                <a:latin typeface="Arial"/>
                <a:cs typeface="Arial"/>
              </a:rPr>
              <a:t>employees</a:t>
            </a:r>
            <a:endParaRPr>
              <a:solidFill>
                <a:prstClr val="black"/>
              </a:solidFill>
              <a:latin typeface="Arial"/>
              <a:cs typeface="Arial"/>
            </a:endParaRPr>
          </a:p>
        </p:txBody>
      </p:sp>
      <p:sp>
        <p:nvSpPr>
          <p:cNvPr id="11" name="object 11"/>
          <p:cNvSpPr txBox="1"/>
          <p:nvPr/>
        </p:nvSpPr>
        <p:spPr>
          <a:xfrm>
            <a:off x="866647" y="4871085"/>
            <a:ext cx="4730591" cy="183705"/>
          </a:xfrm>
          <a:prstGeom prst="rect">
            <a:avLst/>
          </a:prstGeom>
        </p:spPr>
        <p:txBody>
          <a:bodyPr vert="horz" wrap="square" lIns="0" tIns="10478" rIns="0" bIns="0" rtlCol="0">
            <a:spAutoFit/>
          </a:bodyPr>
          <a:lstStyle/>
          <a:p>
            <a:pPr marL="9525">
              <a:spcBef>
                <a:spcPts val="83"/>
              </a:spcBef>
            </a:pPr>
            <a:r>
              <a:rPr sz="1125" i="1" u="sng" spc="11" dirty="0">
                <a:solidFill>
                  <a:srgbClr val="0000FF"/>
                </a:solidFill>
                <a:uFill>
                  <a:solidFill>
                    <a:srgbClr val="0000FF"/>
                  </a:solidFill>
                </a:uFill>
                <a:latin typeface="Arial"/>
                <a:cs typeface="Arial"/>
              </a:rPr>
              <a:t>https://spectrum.ieee.org/computing/networks/how-smart-contracts-work</a:t>
            </a:r>
            <a:endParaRPr sz="1125">
              <a:solidFill>
                <a:prstClr val="black"/>
              </a:solidFill>
              <a:latin typeface="Arial"/>
              <a:cs typeface="Arial"/>
            </a:endParaRPr>
          </a:p>
        </p:txBody>
      </p:sp>
    </p:spTree>
    <p:extLst>
      <p:ext uri="{BB962C8B-B14F-4D97-AF65-F5344CB8AC3E}">
        <p14:creationId xmlns:p14="http://schemas.microsoft.com/office/powerpoint/2010/main" val="20990498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153400" cy="613171"/>
          </a:xfrm>
        </p:spPr>
        <p:txBody>
          <a:bodyPr>
            <a:normAutofit fontScale="90000"/>
          </a:bodyPr>
          <a:lstStyle/>
          <a:p>
            <a:r>
              <a:rPr lang="en-US" dirty="0" smtClean="0"/>
              <a:t>All-</a:t>
            </a:r>
            <a:r>
              <a:rPr lang="en-US" dirty="0" err="1" smtClean="0"/>
              <a:t>Blockchain</a:t>
            </a:r>
            <a:r>
              <a:rPr lang="en-US" dirty="0" smtClean="0"/>
              <a:t> Insurer: for insurance-only </a:t>
            </a:r>
            <a:r>
              <a:rPr lang="en-US" dirty="0"/>
              <a:t>and ecosystem </a:t>
            </a:r>
            <a:r>
              <a:rPr lang="en-US" dirty="0" err="1"/>
              <a:t>blockchains</a:t>
            </a:r>
            <a:endParaRPr lang="en-US" dirty="0"/>
          </a:p>
        </p:txBody>
      </p:sp>
      <p:sp>
        <p:nvSpPr>
          <p:cNvPr id="4" name="Rectangle 3"/>
          <p:cNvSpPr/>
          <p:nvPr/>
        </p:nvSpPr>
        <p:spPr>
          <a:xfrm>
            <a:off x="1524000" y="4844576"/>
            <a:ext cx="5181600" cy="276999"/>
          </a:xfrm>
          <a:prstGeom prst="rect">
            <a:avLst/>
          </a:prstGeom>
        </p:spPr>
        <p:txBody>
          <a:bodyPr wrap="square">
            <a:spAutoFit/>
          </a:bodyPr>
          <a:lstStyle/>
          <a:p>
            <a:r>
              <a:rPr lang="en-US" sz="1200" dirty="0"/>
              <a:t>https://</a:t>
            </a:r>
            <a:r>
              <a:rPr lang="en-US" sz="1200" dirty="0" err="1"/>
              <a:t>www.bcg.com</a:t>
            </a:r>
            <a:r>
              <a:rPr lang="en-US" sz="1200" dirty="0"/>
              <a:t>/</a:t>
            </a:r>
            <a:r>
              <a:rPr lang="en-US" sz="1200" dirty="0" err="1"/>
              <a:t>en</a:t>
            </a:r>
            <a:r>
              <a:rPr lang="en-US" sz="1200" dirty="0"/>
              <a:t>-sea/publications/2018/first-all-</a:t>
            </a:r>
            <a:r>
              <a:rPr lang="en-US" sz="1200" dirty="0" err="1"/>
              <a:t>blockchain</a:t>
            </a:r>
            <a:r>
              <a:rPr lang="en-US" sz="1200" dirty="0"/>
              <a:t>-</a:t>
            </a:r>
            <a:r>
              <a:rPr lang="en-US" sz="1200" dirty="0" err="1"/>
              <a:t>insurer.aspx</a:t>
            </a:r>
            <a:endParaRPr lang="en-US" sz="1200"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047750"/>
            <a:ext cx="7086600" cy="3757652"/>
          </a:xfrm>
        </p:spPr>
      </p:pic>
    </p:spTree>
    <p:extLst>
      <p:ext uri="{BB962C8B-B14F-4D97-AF65-F5344CB8AC3E}">
        <p14:creationId xmlns:p14="http://schemas.microsoft.com/office/powerpoint/2010/main" val="404950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9400"/>
            <a:ext cx="9144000" cy="4564380"/>
          </a:xfrm>
          <a:prstGeom prst="rect">
            <a:avLst/>
          </a:prstGeom>
        </p:spPr>
      </p:pic>
    </p:spTree>
    <p:extLst>
      <p:ext uri="{BB962C8B-B14F-4D97-AF65-F5344CB8AC3E}">
        <p14:creationId xmlns:p14="http://schemas.microsoft.com/office/powerpoint/2010/main" val="7674356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2272"/>
            <a:ext cx="8229600" cy="685800"/>
          </a:xfrm>
        </p:spPr>
        <p:txBody>
          <a:bodyPr/>
          <a:lstStyle/>
          <a:p>
            <a:r>
              <a:rPr lang="en-US" dirty="0" smtClean="0"/>
              <a:t>Customer Onboarding Process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28" y="795426"/>
            <a:ext cx="6553200" cy="3962400"/>
          </a:xfrm>
        </p:spPr>
      </p:pic>
      <p:sp>
        <p:nvSpPr>
          <p:cNvPr id="6" name="Rectangle 5"/>
          <p:cNvSpPr/>
          <p:nvPr/>
        </p:nvSpPr>
        <p:spPr>
          <a:xfrm>
            <a:off x="6497128" y="823464"/>
            <a:ext cx="2514600" cy="4093428"/>
          </a:xfrm>
          <a:prstGeom prst="rect">
            <a:avLst/>
          </a:prstGeom>
        </p:spPr>
        <p:txBody>
          <a:bodyPr wrap="square">
            <a:spAutoFit/>
          </a:bodyPr>
          <a:lstStyle/>
          <a:p>
            <a:r>
              <a:rPr lang="en-US" sz="1000" dirty="0"/>
              <a:t>The current customer onboarding process for the insurance companies is a key requirement to completing the underwriting process. The current As-Is process flow requires customer providing KYC details which is then further validated by the insurance company using various manual process. </a:t>
            </a:r>
            <a:r>
              <a:rPr lang="en-US" sz="1000" dirty="0" smtClean="0"/>
              <a:t>KYC </a:t>
            </a:r>
            <a:r>
              <a:rPr lang="en-US" sz="1000" dirty="0"/>
              <a:t>details which is then further validated by the insurance company using various manual process. In a case were the customer medical information is required, the insurance company would inform the customer to visit some hospitals and click to recapture medical information such as blood pressure, HIV status, eye test, body mass index (BMI) etc. Figure 6 below shows the typical process flow when registering a customer for a new business (NB), completing a policy endorsement (EN) or policy renewal (RN) which can occur monthly, quarterly, semi-annually or yearly. The repetitive process of completing customer KYC form at each stage of these types of transactions means increased operational cost and undue delay in KYC process. </a:t>
            </a:r>
          </a:p>
        </p:txBody>
      </p:sp>
      <p:sp>
        <p:nvSpPr>
          <p:cNvPr id="8" name="TextBox 7"/>
          <p:cNvSpPr txBox="1"/>
          <p:nvPr/>
        </p:nvSpPr>
        <p:spPr>
          <a:xfrm>
            <a:off x="-28303" y="4797918"/>
            <a:ext cx="7762061" cy="507831"/>
          </a:xfrm>
          <a:prstGeom prst="rect">
            <a:avLst/>
          </a:prstGeom>
          <a:noFill/>
        </p:spPr>
        <p:txBody>
          <a:bodyPr wrap="none" rtlCol="0">
            <a:spAutoFit/>
          </a:bodyPr>
          <a:lstStyle/>
          <a:p>
            <a:r>
              <a:rPr lang="en-US" sz="900" dirty="0"/>
              <a:t>For the following slides </a:t>
            </a:r>
            <a:r>
              <a:rPr lang="en-US" sz="900" dirty="0" smtClean="0"/>
              <a:t>of various </a:t>
            </a:r>
            <a:r>
              <a:rPr lang="en-US" sz="900" smtClean="0"/>
              <a:t>insurance processes are </a:t>
            </a:r>
            <a:r>
              <a:rPr lang="en-US" sz="900" dirty="0"/>
              <a:t>courtesy of : </a:t>
            </a:r>
            <a:endParaRPr lang="en-US" sz="900" dirty="0" smtClean="0"/>
          </a:p>
          <a:p>
            <a:r>
              <a:rPr lang="en-US" sz="900" dirty="0" smtClean="0"/>
              <a:t>https</a:t>
            </a:r>
            <a:r>
              <a:rPr lang="en-US" sz="900" dirty="0"/>
              <a:t>://</a:t>
            </a:r>
            <a:r>
              <a:rPr lang="en-US" sz="900" dirty="0" err="1"/>
              <a:t>comserv.cs.ut.ee</a:t>
            </a:r>
            <a:r>
              <a:rPr lang="en-US" sz="900" dirty="0"/>
              <a:t>/home/files/Akande_Software_Engineering_2018.pdf?study=</a:t>
            </a:r>
            <a:r>
              <a:rPr lang="en-US" sz="900" dirty="0" err="1"/>
              <a:t>ATILoputoo&amp;reference</a:t>
            </a:r>
            <a:r>
              <a:rPr lang="en-US" sz="900" dirty="0"/>
              <a:t>=7F88D5D6D854E63009585350EBAB8B0EBEFCAA3D</a:t>
            </a:r>
          </a:p>
          <a:p>
            <a:endParaRPr lang="en-US" sz="900" dirty="0"/>
          </a:p>
        </p:txBody>
      </p:sp>
    </p:spTree>
    <p:extLst>
      <p:ext uri="{BB962C8B-B14F-4D97-AF65-F5344CB8AC3E}">
        <p14:creationId xmlns:p14="http://schemas.microsoft.com/office/powerpoint/2010/main" val="16653744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13171"/>
          </a:xfrm>
        </p:spPr>
        <p:txBody>
          <a:bodyPr/>
          <a:lstStyle/>
          <a:p>
            <a:r>
              <a:rPr lang="en-US" smtClean="0"/>
              <a:t>Underwriting Process</a:t>
            </a:r>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67" y="819150"/>
            <a:ext cx="6334759" cy="4267200"/>
          </a:xfrm>
        </p:spPr>
      </p:pic>
      <p:sp>
        <p:nvSpPr>
          <p:cNvPr id="6" name="Rectangle 5"/>
          <p:cNvSpPr/>
          <p:nvPr/>
        </p:nvSpPr>
        <p:spPr>
          <a:xfrm>
            <a:off x="6400800" y="819150"/>
            <a:ext cx="2590800" cy="1785104"/>
          </a:xfrm>
          <a:prstGeom prst="rect">
            <a:avLst/>
          </a:prstGeom>
        </p:spPr>
        <p:txBody>
          <a:bodyPr wrap="square">
            <a:spAutoFit/>
          </a:bodyPr>
          <a:lstStyle/>
          <a:p>
            <a:r>
              <a:rPr lang="en-US" sz="1000" dirty="0"/>
              <a:t>Policy underwriting typically takes an average of five days to 3 months for cases like aviation and marine insurance. There are different processes involving risk assessments, medical assessment etc. to ensure that the cost of insurance cover provided in proportionate to the risk being absolved by the insurance company. The process flow shown in </a:t>
            </a:r>
            <a:r>
              <a:rPr lang="en-US" sz="1000" dirty="0" smtClean="0"/>
              <a:t>Figure indicates </a:t>
            </a:r>
            <a:r>
              <a:rPr lang="en-US" sz="1000" dirty="0"/>
              <a:t>the need for accurate data from the customer to before a cover can be provided by the insurance company. </a:t>
            </a:r>
          </a:p>
        </p:txBody>
      </p:sp>
    </p:spTree>
    <p:extLst>
      <p:ext uri="{BB962C8B-B14F-4D97-AF65-F5344CB8AC3E}">
        <p14:creationId xmlns:p14="http://schemas.microsoft.com/office/powerpoint/2010/main" val="13005013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36971"/>
          </a:xfrm>
        </p:spPr>
        <p:txBody>
          <a:bodyPr>
            <a:normAutofit fontScale="90000"/>
          </a:bodyPr>
          <a:lstStyle/>
          <a:p>
            <a:r>
              <a:rPr lang="en-US" dirty="0" smtClean="0"/>
              <a:t>Claim Process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19150"/>
            <a:ext cx="6583399" cy="4038600"/>
          </a:xfrm>
        </p:spPr>
      </p:pic>
      <p:sp>
        <p:nvSpPr>
          <p:cNvPr id="5" name="Rectangle 4"/>
          <p:cNvSpPr/>
          <p:nvPr/>
        </p:nvSpPr>
        <p:spPr>
          <a:xfrm>
            <a:off x="6576210" y="758149"/>
            <a:ext cx="2560601" cy="2092881"/>
          </a:xfrm>
          <a:prstGeom prst="rect">
            <a:avLst/>
          </a:prstGeom>
        </p:spPr>
        <p:txBody>
          <a:bodyPr wrap="square">
            <a:spAutoFit/>
          </a:bodyPr>
          <a:lstStyle/>
          <a:p>
            <a:r>
              <a:rPr lang="en-US" sz="1000" dirty="0"/>
              <a:t>Once a risk occurs, the claims unit swing into action to enable timely payment of the client. This process involves lots of investigation and due diligence to potentially identify fraudulent claims and ensure the organization is not paying more than expected. Both internal and external expertise are required including loss adjusters, surveyors and superintendent. A widespread problem of multiple claims request made by the insured is also one challenge the insurance industry face as there is little or no collaboration in sharing information amongst them. </a:t>
            </a:r>
          </a:p>
        </p:txBody>
      </p:sp>
    </p:spTree>
    <p:extLst>
      <p:ext uri="{BB962C8B-B14F-4D97-AF65-F5344CB8AC3E}">
        <p14:creationId xmlns:p14="http://schemas.microsoft.com/office/powerpoint/2010/main" val="18170948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Reinsurance Policy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971550"/>
            <a:ext cx="6248400" cy="3962400"/>
          </a:xfrm>
        </p:spPr>
      </p:pic>
      <p:sp>
        <p:nvSpPr>
          <p:cNvPr id="5" name="Rectangle 4"/>
          <p:cNvSpPr/>
          <p:nvPr/>
        </p:nvSpPr>
        <p:spPr>
          <a:xfrm>
            <a:off x="6387860" y="969753"/>
            <a:ext cx="2819400" cy="1477328"/>
          </a:xfrm>
          <a:prstGeom prst="rect">
            <a:avLst/>
          </a:prstGeom>
        </p:spPr>
        <p:txBody>
          <a:bodyPr wrap="square">
            <a:spAutoFit/>
          </a:bodyPr>
          <a:lstStyle/>
          <a:p>
            <a:r>
              <a:rPr lang="en-US" sz="1000" dirty="0"/>
              <a:t>Various parties are involved during reinsurance process and payment. Huge risk amounting to billions of dollars cannot be covered by a single insurance company. In every country/ region, regulators set the capacity and level of risk each company can hold to help lower their risk and exposure level. This way risk can be spread globally involving reinsurance companies located across the globe. </a:t>
            </a:r>
          </a:p>
        </p:txBody>
      </p:sp>
    </p:spTree>
    <p:extLst>
      <p:ext uri="{BB962C8B-B14F-4D97-AF65-F5344CB8AC3E}">
        <p14:creationId xmlns:p14="http://schemas.microsoft.com/office/powerpoint/2010/main" val="17614099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Customer Onboarding Process (using </a:t>
            </a:r>
            <a:r>
              <a:rPr lang="en-US" dirty="0" err="1" smtClean="0"/>
              <a:t>Blockchain</a:t>
            </a:r>
            <a:r>
              <a:rPr lang="en-US" dirty="0" smtClean="0"/>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895350"/>
            <a:ext cx="6553200" cy="4114800"/>
          </a:xfrm>
        </p:spPr>
      </p:pic>
      <p:sp>
        <p:nvSpPr>
          <p:cNvPr id="5" name="Rectangle 4"/>
          <p:cNvSpPr/>
          <p:nvPr/>
        </p:nvSpPr>
        <p:spPr>
          <a:xfrm>
            <a:off x="6858000" y="1049930"/>
            <a:ext cx="2286000" cy="2862322"/>
          </a:xfrm>
          <a:prstGeom prst="rect">
            <a:avLst/>
          </a:prstGeom>
        </p:spPr>
        <p:txBody>
          <a:bodyPr wrap="square">
            <a:spAutoFit/>
          </a:bodyPr>
          <a:lstStyle/>
          <a:p>
            <a:r>
              <a:rPr lang="en-US" sz="1000" dirty="0"/>
              <a:t>With the use of </a:t>
            </a:r>
            <a:r>
              <a:rPr lang="en-US" sz="1000" dirty="0" err="1"/>
              <a:t>blockchain</a:t>
            </a:r>
            <a:r>
              <a:rPr lang="en-US" sz="1000" dirty="0"/>
              <a:t>, the customer would only need to update their KYC details on a </a:t>
            </a:r>
            <a:r>
              <a:rPr lang="en-US" sz="1000" dirty="0" err="1"/>
              <a:t>blockchain</a:t>
            </a:r>
            <a:r>
              <a:rPr lang="en-US" sz="1000" dirty="0"/>
              <a:t> platform and approve access to specific data needed by the insurance company using the customer’s wallet address. This way, the customer’s identity is stored on the distributed ledger which is encrypted and safe. The customer has full control of what to share and all historical changes are immutable likewise hence making the customer identity data accurate, trustworthy and reliable. As shown in </a:t>
            </a:r>
            <a:r>
              <a:rPr lang="en-US" sz="1000" dirty="0" smtClean="0"/>
              <a:t>Figure, </a:t>
            </a:r>
            <a:r>
              <a:rPr lang="en-US" sz="1000" dirty="0"/>
              <a:t>all internal redundancy and repetitive process in capturing the customers details is reduced or eliminated using the </a:t>
            </a:r>
            <a:r>
              <a:rPr lang="en-US" sz="1000" dirty="0" err="1"/>
              <a:t>blockchain</a:t>
            </a:r>
            <a:r>
              <a:rPr lang="en-US" sz="1000" dirty="0"/>
              <a:t>. </a:t>
            </a:r>
          </a:p>
        </p:txBody>
      </p:sp>
    </p:spTree>
    <p:extLst>
      <p:ext uri="{BB962C8B-B14F-4D97-AF65-F5344CB8AC3E}">
        <p14:creationId xmlns:p14="http://schemas.microsoft.com/office/powerpoint/2010/main" val="1525719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001" rIns="0" bIns="0" rtlCol="0">
            <a:spAutoFit/>
          </a:bodyPr>
          <a:lstStyle/>
          <a:p>
            <a:pPr marL="9525">
              <a:spcBef>
                <a:spcPts val="79"/>
              </a:spcBef>
            </a:pPr>
            <a:r>
              <a:rPr spc="53" dirty="0"/>
              <a:t>What </a:t>
            </a:r>
            <a:r>
              <a:rPr spc="56" dirty="0"/>
              <a:t>is</a:t>
            </a:r>
            <a:r>
              <a:rPr spc="-101" dirty="0"/>
              <a:t> </a:t>
            </a:r>
            <a:r>
              <a:rPr spc="79" dirty="0"/>
              <a:t>Blockchain?</a:t>
            </a:r>
          </a:p>
        </p:txBody>
      </p:sp>
      <p:sp>
        <p:nvSpPr>
          <p:cNvPr id="3" name="object 3"/>
          <p:cNvSpPr/>
          <p:nvPr/>
        </p:nvSpPr>
        <p:spPr>
          <a:xfrm>
            <a:off x="763505" y="1335948"/>
            <a:ext cx="5420020" cy="3044247"/>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4" name="object 4"/>
          <p:cNvSpPr txBox="1"/>
          <p:nvPr/>
        </p:nvSpPr>
        <p:spPr>
          <a:xfrm>
            <a:off x="6489829" y="770001"/>
            <a:ext cx="2210753" cy="4176143"/>
          </a:xfrm>
          <a:prstGeom prst="rect">
            <a:avLst/>
          </a:prstGeom>
        </p:spPr>
        <p:txBody>
          <a:bodyPr vert="horz" wrap="square" lIns="0" tIns="9525" rIns="0" bIns="0" rtlCol="0">
            <a:spAutoFit/>
          </a:bodyPr>
          <a:lstStyle/>
          <a:p>
            <a:pPr marL="9525" marR="13811">
              <a:spcBef>
                <a:spcPts val="75"/>
              </a:spcBef>
            </a:pPr>
            <a:r>
              <a:rPr spc="-38" dirty="0">
                <a:solidFill>
                  <a:prstClr val="black"/>
                </a:solidFill>
                <a:latin typeface="Arial"/>
                <a:cs typeface="Arial"/>
              </a:rPr>
              <a:t>A </a:t>
            </a:r>
            <a:r>
              <a:rPr spc="19" dirty="0">
                <a:solidFill>
                  <a:prstClr val="black"/>
                </a:solidFill>
                <a:latin typeface="Arial"/>
                <a:cs typeface="Arial"/>
              </a:rPr>
              <a:t>blockchain </a:t>
            </a:r>
            <a:r>
              <a:rPr spc="-4" dirty="0">
                <a:solidFill>
                  <a:prstClr val="black"/>
                </a:solidFill>
                <a:latin typeface="Arial"/>
                <a:cs typeface="Arial"/>
              </a:rPr>
              <a:t>is </a:t>
            </a:r>
            <a:r>
              <a:rPr spc="-38" dirty="0">
                <a:solidFill>
                  <a:prstClr val="black"/>
                </a:solidFill>
                <a:latin typeface="Arial"/>
                <a:cs typeface="Arial"/>
              </a:rPr>
              <a:t>a  </a:t>
            </a:r>
            <a:r>
              <a:rPr spc="11" dirty="0">
                <a:solidFill>
                  <a:prstClr val="black"/>
                </a:solidFill>
                <a:latin typeface="Arial"/>
                <a:cs typeface="Arial"/>
              </a:rPr>
              <a:t>continuously </a:t>
            </a:r>
            <a:r>
              <a:rPr spc="19" dirty="0">
                <a:solidFill>
                  <a:prstClr val="black"/>
                </a:solidFill>
                <a:latin typeface="Arial"/>
                <a:cs typeface="Arial"/>
              </a:rPr>
              <a:t>growing  </a:t>
            </a:r>
            <a:r>
              <a:rPr spc="15" dirty="0">
                <a:solidFill>
                  <a:prstClr val="black"/>
                </a:solidFill>
                <a:latin typeface="Arial"/>
                <a:cs typeface="Arial"/>
              </a:rPr>
              <a:t>list </a:t>
            </a:r>
            <a:r>
              <a:rPr spc="30" dirty="0">
                <a:solidFill>
                  <a:prstClr val="black"/>
                </a:solidFill>
                <a:latin typeface="Arial"/>
                <a:cs typeface="Arial"/>
              </a:rPr>
              <a:t>of</a:t>
            </a:r>
            <a:r>
              <a:rPr spc="-38" dirty="0">
                <a:solidFill>
                  <a:prstClr val="black"/>
                </a:solidFill>
                <a:latin typeface="Arial"/>
                <a:cs typeface="Arial"/>
              </a:rPr>
              <a:t> </a:t>
            </a:r>
            <a:r>
              <a:rPr spc="15" dirty="0">
                <a:solidFill>
                  <a:prstClr val="black"/>
                </a:solidFill>
                <a:latin typeface="Arial"/>
                <a:cs typeface="Arial"/>
              </a:rPr>
              <a:t>records</a:t>
            </a:r>
            <a:endParaRPr>
              <a:solidFill>
                <a:prstClr val="black"/>
              </a:solidFill>
              <a:latin typeface="Arial"/>
              <a:cs typeface="Arial"/>
            </a:endParaRPr>
          </a:p>
          <a:p>
            <a:pPr marL="9525" marR="123825"/>
            <a:r>
              <a:rPr spc="8" dirty="0">
                <a:solidFill>
                  <a:prstClr val="black"/>
                </a:solidFill>
                <a:latin typeface="Arial"/>
                <a:cs typeface="Arial"/>
              </a:rPr>
              <a:t>called </a:t>
            </a:r>
            <a:r>
              <a:rPr spc="26" dirty="0">
                <a:solidFill>
                  <a:prstClr val="black"/>
                </a:solidFill>
                <a:latin typeface="Arial"/>
                <a:cs typeface="Arial"/>
              </a:rPr>
              <a:t>blocks,</a:t>
            </a:r>
            <a:r>
              <a:rPr spc="-56" dirty="0">
                <a:solidFill>
                  <a:prstClr val="black"/>
                </a:solidFill>
                <a:latin typeface="Arial"/>
                <a:cs typeface="Arial"/>
              </a:rPr>
              <a:t> </a:t>
            </a:r>
            <a:r>
              <a:rPr spc="23" dirty="0">
                <a:solidFill>
                  <a:prstClr val="black"/>
                </a:solidFill>
                <a:latin typeface="Arial"/>
                <a:cs typeface="Arial"/>
              </a:rPr>
              <a:t>which  </a:t>
            </a:r>
            <a:r>
              <a:rPr spc="-26" dirty="0">
                <a:solidFill>
                  <a:prstClr val="black"/>
                </a:solidFill>
                <a:latin typeface="Arial"/>
                <a:cs typeface="Arial"/>
              </a:rPr>
              <a:t>are </a:t>
            </a:r>
            <a:r>
              <a:rPr spc="11" dirty="0">
                <a:solidFill>
                  <a:prstClr val="black"/>
                </a:solidFill>
                <a:latin typeface="Arial"/>
                <a:cs typeface="Arial"/>
              </a:rPr>
              <a:t>linked </a:t>
            </a:r>
            <a:r>
              <a:rPr spc="8" dirty="0">
                <a:solidFill>
                  <a:prstClr val="black"/>
                </a:solidFill>
                <a:latin typeface="Arial"/>
                <a:cs typeface="Arial"/>
              </a:rPr>
              <a:t>and  secured</a:t>
            </a:r>
            <a:endParaRPr>
              <a:solidFill>
                <a:prstClr val="black"/>
              </a:solidFill>
              <a:latin typeface="Arial"/>
              <a:cs typeface="Arial"/>
            </a:endParaRPr>
          </a:p>
          <a:p>
            <a:pPr marL="9525"/>
            <a:r>
              <a:rPr spc="4" dirty="0">
                <a:solidFill>
                  <a:prstClr val="black"/>
                </a:solidFill>
                <a:latin typeface="Arial"/>
                <a:cs typeface="Arial"/>
              </a:rPr>
              <a:t>using</a:t>
            </a:r>
            <a:r>
              <a:rPr spc="-19" dirty="0">
                <a:solidFill>
                  <a:prstClr val="black"/>
                </a:solidFill>
                <a:latin typeface="Arial"/>
                <a:cs typeface="Arial"/>
              </a:rPr>
              <a:t> </a:t>
            </a:r>
            <a:r>
              <a:rPr spc="19" dirty="0">
                <a:solidFill>
                  <a:prstClr val="black"/>
                </a:solidFill>
                <a:latin typeface="Arial"/>
                <a:cs typeface="Arial"/>
              </a:rPr>
              <a:t>cryptography.</a:t>
            </a:r>
            <a:endParaRPr>
              <a:solidFill>
                <a:prstClr val="black"/>
              </a:solidFill>
              <a:latin typeface="Arial"/>
              <a:cs typeface="Arial"/>
            </a:endParaRPr>
          </a:p>
          <a:p>
            <a:pPr>
              <a:spcBef>
                <a:spcPts val="4"/>
              </a:spcBef>
            </a:pPr>
            <a:endParaRPr sz="1875">
              <a:solidFill>
                <a:prstClr val="black"/>
              </a:solidFill>
              <a:latin typeface="Times New Roman"/>
              <a:cs typeface="Times New Roman"/>
            </a:endParaRPr>
          </a:p>
          <a:p>
            <a:pPr marL="9525" marR="3810"/>
            <a:r>
              <a:rPr spc="15" dirty="0">
                <a:solidFill>
                  <a:prstClr val="black"/>
                </a:solidFill>
                <a:latin typeface="Arial"/>
                <a:cs typeface="Arial"/>
              </a:rPr>
              <a:t>It </a:t>
            </a:r>
            <a:r>
              <a:rPr spc="-4" dirty="0">
                <a:solidFill>
                  <a:prstClr val="black"/>
                </a:solidFill>
                <a:latin typeface="Arial"/>
                <a:cs typeface="Arial"/>
              </a:rPr>
              <a:t>is </a:t>
            </a:r>
            <a:r>
              <a:rPr spc="-23" dirty="0">
                <a:solidFill>
                  <a:prstClr val="black"/>
                </a:solidFill>
                <a:latin typeface="Arial"/>
                <a:cs typeface="Arial"/>
              </a:rPr>
              <a:t>an </a:t>
            </a:r>
            <a:r>
              <a:rPr spc="11" dirty="0">
                <a:solidFill>
                  <a:prstClr val="black"/>
                </a:solidFill>
                <a:latin typeface="Arial"/>
                <a:cs typeface="Arial"/>
              </a:rPr>
              <a:t>open,  </a:t>
            </a:r>
            <a:r>
              <a:rPr spc="23" dirty="0">
                <a:solidFill>
                  <a:prstClr val="black"/>
                </a:solidFill>
                <a:latin typeface="Arial"/>
                <a:cs typeface="Arial"/>
              </a:rPr>
              <a:t>distributed </a:t>
            </a:r>
            <a:r>
              <a:rPr dirty="0">
                <a:solidFill>
                  <a:prstClr val="black"/>
                </a:solidFill>
                <a:latin typeface="Arial"/>
                <a:cs typeface="Arial"/>
              </a:rPr>
              <a:t>ledger  </a:t>
            </a:r>
            <a:r>
              <a:rPr spc="19" dirty="0">
                <a:solidFill>
                  <a:prstClr val="black"/>
                </a:solidFill>
                <a:latin typeface="Arial"/>
                <a:cs typeface="Arial"/>
              </a:rPr>
              <a:t>that </a:t>
            </a:r>
            <a:r>
              <a:rPr spc="8" dirty="0">
                <a:solidFill>
                  <a:prstClr val="black"/>
                </a:solidFill>
                <a:latin typeface="Arial"/>
                <a:cs typeface="Arial"/>
              </a:rPr>
              <a:t>can </a:t>
            </a:r>
            <a:r>
              <a:rPr spc="19" dirty="0">
                <a:solidFill>
                  <a:prstClr val="black"/>
                </a:solidFill>
                <a:latin typeface="Arial"/>
                <a:cs typeface="Arial"/>
              </a:rPr>
              <a:t>record  </a:t>
            </a:r>
            <a:r>
              <a:rPr spc="8" dirty="0">
                <a:solidFill>
                  <a:prstClr val="black"/>
                </a:solidFill>
                <a:latin typeface="Arial"/>
                <a:cs typeface="Arial"/>
              </a:rPr>
              <a:t>transactions</a:t>
            </a:r>
            <a:r>
              <a:rPr spc="-34" dirty="0">
                <a:solidFill>
                  <a:prstClr val="black"/>
                </a:solidFill>
                <a:latin typeface="Arial"/>
                <a:cs typeface="Arial"/>
              </a:rPr>
              <a:t> </a:t>
            </a:r>
            <a:r>
              <a:rPr spc="11" dirty="0">
                <a:solidFill>
                  <a:prstClr val="black"/>
                </a:solidFill>
                <a:latin typeface="Arial"/>
                <a:cs typeface="Arial"/>
              </a:rPr>
              <a:t>between  </a:t>
            </a:r>
            <a:r>
              <a:rPr spc="53" dirty="0">
                <a:solidFill>
                  <a:prstClr val="black"/>
                </a:solidFill>
                <a:latin typeface="Arial"/>
                <a:cs typeface="Arial"/>
              </a:rPr>
              <a:t>two </a:t>
            </a:r>
            <a:r>
              <a:rPr spc="4" dirty="0">
                <a:solidFill>
                  <a:prstClr val="black"/>
                </a:solidFill>
                <a:latin typeface="Arial"/>
                <a:cs typeface="Arial"/>
              </a:rPr>
              <a:t>parties </a:t>
            </a:r>
            <a:r>
              <a:rPr spc="8" dirty="0">
                <a:solidFill>
                  <a:prstClr val="black"/>
                </a:solidFill>
                <a:latin typeface="Arial"/>
                <a:cs typeface="Arial"/>
              </a:rPr>
              <a:t>efficiently  and </a:t>
            </a:r>
            <a:r>
              <a:rPr spc="-4" dirty="0">
                <a:solidFill>
                  <a:prstClr val="black"/>
                </a:solidFill>
                <a:latin typeface="Arial"/>
                <a:cs typeface="Arial"/>
              </a:rPr>
              <a:t>in </a:t>
            </a:r>
            <a:r>
              <a:rPr spc="-38" dirty="0">
                <a:solidFill>
                  <a:prstClr val="black"/>
                </a:solidFill>
                <a:latin typeface="Arial"/>
                <a:cs typeface="Arial"/>
              </a:rPr>
              <a:t>a </a:t>
            </a:r>
            <a:r>
              <a:rPr spc="-4" dirty="0">
                <a:solidFill>
                  <a:prstClr val="black"/>
                </a:solidFill>
                <a:latin typeface="Arial"/>
                <a:cs typeface="Arial"/>
              </a:rPr>
              <a:t>verifiable  </a:t>
            </a:r>
            <a:r>
              <a:rPr spc="8" dirty="0">
                <a:solidFill>
                  <a:prstClr val="black"/>
                </a:solidFill>
                <a:latin typeface="Arial"/>
                <a:cs typeface="Arial"/>
              </a:rPr>
              <a:t>and </a:t>
            </a:r>
            <a:r>
              <a:rPr spc="4" dirty="0">
                <a:solidFill>
                  <a:prstClr val="black"/>
                </a:solidFill>
                <a:latin typeface="Arial"/>
                <a:cs typeface="Arial"/>
              </a:rPr>
              <a:t>permanent</a:t>
            </a:r>
            <a:r>
              <a:rPr spc="-49" dirty="0">
                <a:solidFill>
                  <a:prstClr val="black"/>
                </a:solidFill>
                <a:latin typeface="Arial"/>
                <a:cs typeface="Arial"/>
              </a:rPr>
              <a:t> </a:t>
            </a:r>
            <a:r>
              <a:rPr spc="8" dirty="0">
                <a:solidFill>
                  <a:prstClr val="black"/>
                </a:solidFill>
                <a:latin typeface="Arial"/>
                <a:cs typeface="Arial"/>
              </a:rPr>
              <a:t>way.</a:t>
            </a:r>
            <a:endParaRPr>
              <a:solidFill>
                <a:prstClr val="black"/>
              </a:solidFill>
              <a:latin typeface="Arial"/>
              <a:cs typeface="Arial"/>
            </a:endParaRPr>
          </a:p>
        </p:txBody>
      </p:sp>
      <p:sp>
        <p:nvSpPr>
          <p:cNvPr id="5" name="object 5"/>
          <p:cNvSpPr txBox="1"/>
          <p:nvPr/>
        </p:nvSpPr>
        <p:spPr>
          <a:xfrm>
            <a:off x="886485" y="4919092"/>
            <a:ext cx="3549015" cy="183705"/>
          </a:xfrm>
          <a:prstGeom prst="rect">
            <a:avLst/>
          </a:prstGeom>
        </p:spPr>
        <p:txBody>
          <a:bodyPr vert="horz" wrap="square" lIns="0" tIns="10478" rIns="0" bIns="0" rtlCol="0">
            <a:spAutoFit/>
          </a:bodyPr>
          <a:lstStyle/>
          <a:p>
            <a:pPr marL="9525">
              <a:spcBef>
                <a:spcPts val="83"/>
              </a:spcBef>
            </a:pPr>
            <a:r>
              <a:rPr sz="1125" i="1" u="sng" spc="11" dirty="0">
                <a:solidFill>
                  <a:srgbClr val="0000FF"/>
                </a:solidFill>
                <a:uFill>
                  <a:solidFill>
                    <a:srgbClr val="0000FF"/>
                  </a:solidFill>
                </a:uFill>
                <a:latin typeface="Arial"/>
                <a:cs typeface="Arial"/>
              </a:rPr>
              <a:t>https://coincenter.org/entry/what-is-blockchain-anyway</a:t>
            </a:r>
            <a:endParaRPr sz="1125">
              <a:solidFill>
                <a:prstClr val="black"/>
              </a:solidFill>
              <a:latin typeface="Arial"/>
              <a:cs typeface="Arial"/>
            </a:endParaRPr>
          </a:p>
        </p:txBody>
      </p:sp>
    </p:spTree>
    <p:extLst>
      <p:ext uri="{BB962C8B-B14F-4D97-AF65-F5344CB8AC3E}">
        <p14:creationId xmlns:p14="http://schemas.microsoft.com/office/powerpoint/2010/main" val="15820134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13171"/>
          </a:xfrm>
        </p:spPr>
        <p:txBody>
          <a:bodyPr/>
          <a:lstStyle/>
          <a:p>
            <a:r>
              <a:rPr lang="en-US" dirty="0" err="1" smtClean="0"/>
              <a:t>Underwritting</a:t>
            </a:r>
            <a:r>
              <a:rPr lang="en-US" dirty="0" smtClean="0"/>
              <a:t> Process (using </a:t>
            </a:r>
            <a:r>
              <a:rPr lang="en-US" dirty="0" err="1" smtClean="0"/>
              <a:t>Blockchain</a:t>
            </a:r>
            <a:r>
              <a:rPr lang="en-US" dirty="0" smtClean="0"/>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971551"/>
            <a:ext cx="5943600" cy="3962400"/>
          </a:xfrm>
        </p:spPr>
      </p:pic>
      <p:sp>
        <p:nvSpPr>
          <p:cNvPr id="5" name="Rectangle 4"/>
          <p:cNvSpPr/>
          <p:nvPr/>
        </p:nvSpPr>
        <p:spPr>
          <a:xfrm>
            <a:off x="6018362" y="1213486"/>
            <a:ext cx="3200400" cy="1785104"/>
          </a:xfrm>
          <a:prstGeom prst="rect">
            <a:avLst/>
          </a:prstGeom>
        </p:spPr>
        <p:txBody>
          <a:bodyPr wrap="square">
            <a:spAutoFit/>
          </a:bodyPr>
          <a:lstStyle/>
          <a:p>
            <a:r>
              <a:rPr lang="en-US" sz="1000" dirty="0"/>
              <a:t>Underwriting process is core operation to providing an insurance cover. This process is supervised by insurance specialist including actuaries, surveyors, superintendents etc. As in seen in </a:t>
            </a:r>
            <a:r>
              <a:rPr lang="en-US" sz="1000" dirty="0" smtClean="0"/>
              <a:t>previous Figure, </a:t>
            </a:r>
            <a:r>
              <a:rPr lang="en-US" sz="1000" dirty="0"/>
              <a:t>most of the underwriting process currently involves lots of paper work and in most cases, this takes an average of about 5 - 10days to get a policy underwriting process completed.</a:t>
            </a:r>
            <a:br>
              <a:rPr lang="en-US" sz="1000" dirty="0"/>
            </a:br>
            <a:r>
              <a:rPr lang="en-US" sz="1000" dirty="0"/>
              <a:t>With the redefined process flow shown below in Figure </a:t>
            </a:r>
            <a:r>
              <a:rPr lang="en-US" sz="1000" dirty="0" smtClean="0"/>
              <a:t>left, </a:t>
            </a:r>
            <a:r>
              <a:rPr lang="en-US" sz="1000" dirty="0"/>
              <a:t>an estimated period of 2 days to complete an underwriting process including complex process involved in marine insurance, aviation, Oil &amp; Gas etc. </a:t>
            </a:r>
          </a:p>
        </p:txBody>
      </p:sp>
    </p:spTree>
    <p:extLst>
      <p:ext uri="{BB962C8B-B14F-4D97-AF65-F5344CB8AC3E}">
        <p14:creationId xmlns:p14="http://schemas.microsoft.com/office/powerpoint/2010/main" val="13625211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 Process (using </a:t>
            </a:r>
            <a:r>
              <a:rPr lang="en-US" dirty="0" err="1" smtClean="0"/>
              <a:t>Blockchain</a:t>
            </a:r>
            <a:r>
              <a:rPr lang="en-US" dirty="0" smtClean="0"/>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063229"/>
            <a:ext cx="5715000" cy="3946921"/>
          </a:xfrm>
        </p:spPr>
      </p:pic>
      <p:sp>
        <p:nvSpPr>
          <p:cNvPr id="5" name="Rectangle 4"/>
          <p:cNvSpPr/>
          <p:nvPr/>
        </p:nvSpPr>
        <p:spPr>
          <a:xfrm>
            <a:off x="6096000" y="1123950"/>
            <a:ext cx="3124200" cy="2708434"/>
          </a:xfrm>
          <a:prstGeom prst="rect">
            <a:avLst/>
          </a:prstGeom>
        </p:spPr>
        <p:txBody>
          <a:bodyPr wrap="square">
            <a:spAutoFit/>
          </a:bodyPr>
          <a:lstStyle/>
          <a:p>
            <a:r>
              <a:rPr lang="en-US" sz="1000" dirty="0"/>
              <a:t>The combination of </a:t>
            </a:r>
            <a:r>
              <a:rPr lang="en-US" sz="1000" dirty="0" err="1"/>
              <a:t>IoT</a:t>
            </a:r>
            <a:r>
              <a:rPr lang="en-US" sz="1000" dirty="0"/>
              <a:t> devices and the use of smart contract on </a:t>
            </a:r>
            <a:r>
              <a:rPr lang="en-US" sz="1000" dirty="0" err="1"/>
              <a:t>blockchain</a:t>
            </a:r>
            <a:r>
              <a:rPr lang="en-US" sz="1000" dirty="0"/>
              <a:t> implementation would allow for connected cars and smart homes to provide in real-time more accurate data for analysis and automatic claims payments. These smart devices would serve as oracles and be able to communicate and update smart contract providing information in real time such as brake pressure, airbag status, tire pressure etc. Insurance companies would be able to compensate for a safer driving habits as it would reduce claims payout thereby evolving from providing insurance cover to becoming valued partners that help their customers monitor, mitigate and avoid risk. </a:t>
            </a:r>
            <a:endParaRPr lang="en-US" sz="1000" dirty="0" smtClean="0"/>
          </a:p>
          <a:p>
            <a:r>
              <a:rPr lang="en-US" sz="1000" dirty="0"/>
              <a:t>In </a:t>
            </a:r>
            <a:r>
              <a:rPr lang="en-US" sz="1000" dirty="0" smtClean="0"/>
              <a:t>Figure, </a:t>
            </a:r>
            <a:r>
              <a:rPr lang="en-US" sz="1000" dirty="0"/>
              <a:t>we can see that with the implementation of </a:t>
            </a:r>
            <a:r>
              <a:rPr lang="en-US" sz="1000" dirty="0" err="1"/>
              <a:t>blockchain</a:t>
            </a:r>
            <a:r>
              <a:rPr lang="en-US" sz="1000" dirty="0"/>
              <a:t>, a greater percentage of the process flow would rely on oracle data sources and less on human. </a:t>
            </a:r>
          </a:p>
          <a:p>
            <a:endParaRPr lang="en-US" sz="1000" dirty="0"/>
          </a:p>
        </p:txBody>
      </p:sp>
    </p:spTree>
    <p:extLst>
      <p:ext uri="{BB962C8B-B14F-4D97-AF65-F5344CB8AC3E}">
        <p14:creationId xmlns:p14="http://schemas.microsoft.com/office/powerpoint/2010/main" val="3446475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13171"/>
          </a:xfrm>
        </p:spPr>
        <p:txBody>
          <a:bodyPr/>
          <a:lstStyle/>
          <a:p>
            <a:r>
              <a:rPr lang="en-US" dirty="0" smtClean="0"/>
              <a:t>Reinsurance Process (using </a:t>
            </a:r>
            <a:r>
              <a:rPr lang="en-US" dirty="0" err="1" smtClean="0"/>
              <a:t>Blockchain</a:t>
            </a:r>
            <a:r>
              <a:rPr lang="en-US" dirty="0" smtClean="0"/>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895350"/>
            <a:ext cx="5867400" cy="4114800"/>
          </a:xfrm>
        </p:spPr>
      </p:pic>
      <p:sp>
        <p:nvSpPr>
          <p:cNvPr id="5" name="Rectangle 4"/>
          <p:cNvSpPr/>
          <p:nvPr/>
        </p:nvSpPr>
        <p:spPr>
          <a:xfrm>
            <a:off x="6248400" y="879175"/>
            <a:ext cx="2667000" cy="3477875"/>
          </a:xfrm>
          <a:prstGeom prst="rect">
            <a:avLst/>
          </a:prstGeom>
        </p:spPr>
        <p:txBody>
          <a:bodyPr wrap="square">
            <a:spAutoFit/>
          </a:bodyPr>
          <a:lstStyle/>
          <a:p>
            <a:r>
              <a:rPr lang="en-US" sz="1000" dirty="0"/>
              <a:t>Information sharing amongst all relevant parties involved in a reinsurance transaction has in the past been of much burden. Since all parties involves in the risk sharing using different systems, there are cases of wrong interpretation of contract terms or undue delays from third party like the broker. With </a:t>
            </a:r>
            <a:r>
              <a:rPr lang="en-US" sz="1000" dirty="0" err="1"/>
              <a:t>blockchain</a:t>
            </a:r>
            <a:r>
              <a:rPr lang="en-US" sz="1000" dirty="0"/>
              <a:t>, this process can be done in real time thereby reducing transaction cost that arise for both the insurance and reinsurers in placing and managing a reinsurance contract. This would also fast track apportion payment when there is a claim. Once negotiations are completed, digital copies can be signed and can be accessible to all including regulators. Smart contract then ensures payment and reconciliation is seamless when a claim occurs. In Figure </a:t>
            </a:r>
            <a:r>
              <a:rPr lang="en-US" sz="1000" dirty="0" smtClean="0"/>
              <a:t>left, all </a:t>
            </a:r>
            <a:r>
              <a:rPr lang="en-US" sz="1000" dirty="0"/>
              <a:t>parties involved are able view the apportionment and agreement signed. Since reinsurance involves huge risk and premium payment, a permissioned </a:t>
            </a:r>
            <a:r>
              <a:rPr lang="en-US" sz="1000" dirty="0" err="1"/>
              <a:t>blockchain</a:t>
            </a:r>
            <a:r>
              <a:rPr lang="en-US" sz="1000" dirty="0"/>
              <a:t> would be most suitable for information sharing. </a:t>
            </a:r>
          </a:p>
        </p:txBody>
      </p:sp>
    </p:spTree>
    <p:extLst>
      <p:ext uri="{BB962C8B-B14F-4D97-AF65-F5344CB8AC3E}">
        <p14:creationId xmlns:p14="http://schemas.microsoft.com/office/powerpoint/2010/main" val="15264078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1"/>
            <a:ext cx="8229600" cy="857250"/>
          </a:xfrm>
        </p:spPr>
        <p:txBody>
          <a:bodyPr>
            <a:noAutofit/>
          </a:bodyPr>
          <a:lstStyle/>
          <a:p>
            <a:pPr algn="l"/>
            <a:r>
              <a:rPr lang="en-US" sz="2400" dirty="0" smtClean="0"/>
              <a:t>Concern </a:t>
            </a:r>
            <a:r>
              <a:rPr lang="en-US" sz="2400" dirty="0"/>
              <a:t>for the adoption of </a:t>
            </a:r>
            <a:r>
              <a:rPr lang="en-US" sz="2400" dirty="0" err="1"/>
              <a:t>blockchain</a:t>
            </a:r>
            <a:r>
              <a:rPr lang="en-US" sz="2400" dirty="0"/>
              <a:t> adoption in the insurance industry </a:t>
            </a:r>
            <a:br>
              <a:rPr lang="en-US" sz="2400" dirty="0"/>
            </a:br>
            <a:endParaRPr lang="en-US" sz="2400" dirty="0"/>
          </a:p>
        </p:txBody>
      </p:sp>
      <p:sp>
        <p:nvSpPr>
          <p:cNvPr id="3" name="Content Placeholder 2"/>
          <p:cNvSpPr>
            <a:spLocks noGrp="1"/>
          </p:cNvSpPr>
          <p:nvPr>
            <p:ph idx="1"/>
          </p:nvPr>
        </p:nvSpPr>
        <p:spPr>
          <a:xfrm>
            <a:off x="457200" y="1200151"/>
            <a:ext cx="8077200" cy="3200399"/>
          </a:xfrm>
        </p:spPr>
        <p:txBody>
          <a:bodyPr/>
          <a:lstStyle/>
          <a:p>
            <a:r>
              <a:rPr lang="en-US" dirty="0"/>
              <a:t>Security vulnerabilities </a:t>
            </a:r>
          </a:p>
          <a:p>
            <a:r>
              <a:rPr lang="en-US" dirty="0"/>
              <a:t>Data privacy </a:t>
            </a:r>
          </a:p>
          <a:p>
            <a:r>
              <a:rPr lang="en-US" dirty="0"/>
              <a:t>Lack of skilled personnel </a:t>
            </a:r>
          </a:p>
          <a:p>
            <a:r>
              <a:rPr lang="en-US" dirty="0"/>
              <a:t>Regulatory uncertainty - improve technical standard would create a “tipping point” for widespread </a:t>
            </a:r>
            <a:r>
              <a:rPr lang="en-US" dirty="0" smtClean="0"/>
              <a:t>adoption </a:t>
            </a:r>
            <a:endParaRPr lang="en-US" dirty="0"/>
          </a:p>
          <a:p>
            <a:r>
              <a:rPr lang="en-US" dirty="0"/>
              <a:t>Scalability – computing power </a:t>
            </a:r>
          </a:p>
          <a:p>
            <a:endParaRPr lang="en-US" dirty="0"/>
          </a:p>
        </p:txBody>
      </p:sp>
    </p:spTree>
    <p:extLst>
      <p:ext uri="{BB962C8B-B14F-4D97-AF65-F5344CB8AC3E}">
        <p14:creationId xmlns:p14="http://schemas.microsoft.com/office/powerpoint/2010/main" val="9106732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Startup</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www.ey.com/en_gl/news/2018/05/world-s-first-blockchain-platform-for-marine-insurance-now-in-co</a:t>
            </a:r>
            <a:endParaRPr lang="en-US" dirty="0" smtClean="0"/>
          </a:p>
          <a:p>
            <a:endParaRPr lang="en-US" dirty="0"/>
          </a:p>
        </p:txBody>
      </p:sp>
    </p:spTree>
    <p:extLst>
      <p:ext uri="{BB962C8B-B14F-4D97-AF65-F5344CB8AC3E}">
        <p14:creationId xmlns:p14="http://schemas.microsoft.com/office/powerpoint/2010/main" val="6160590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6647" y="161924"/>
            <a:ext cx="6652736" cy="471764"/>
          </a:xfrm>
          <a:prstGeom prst="rect">
            <a:avLst/>
          </a:prstGeom>
        </p:spPr>
        <p:txBody>
          <a:bodyPr vert="horz" wrap="square" lIns="0" tIns="10001" rIns="0" bIns="0" rtlCol="0">
            <a:spAutoFit/>
          </a:bodyPr>
          <a:lstStyle/>
          <a:p>
            <a:pPr marL="9525">
              <a:spcBef>
                <a:spcPts val="79"/>
              </a:spcBef>
            </a:pPr>
            <a:r>
              <a:rPr spc="11" dirty="0"/>
              <a:t>Case </a:t>
            </a:r>
            <a:r>
              <a:rPr spc="98" dirty="0"/>
              <a:t>study </a:t>
            </a:r>
            <a:r>
              <a:rPr dirty="0"/>
              <a:t>4: </a:t>
            </a:r>
            <a:r>
              <a:rPr spc="56" dirty="0"/>
              <a:t>Trading </a:t>
            </a:r>
            <a:r>
              <a:rPr spc="71" dirty="0"/>
              <a:t>and</a:t>
            </a:r>
            <a:r>
              <a:rPr spc="-206" dirty="0"/>
              <a:t> </a:t>
            </a:r>
            <a:r>
              <a:rPr spc="64" dirty="0"/>
              <a:t>Settlement</a:t>
            </a:r>
          </a:p>
        </p:txBody>
      </p:sp>
      <p:sp>
        <p:nvSpPr>
          <p:cNvPr id="3" name="object 3"/>
          <p:cNvSpPr/>
          <p:nvPr/>
        </p:nvSpPr>
        <p:spPr>
          <a:xfrm>
            <a:off x="2107691" y="772668"/>
            <a:ext cx="5420106" cy="4037076"/>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4" name="object 4"/>
          <p:cNvSpPr/>
          <p:nvPr/>
        </p:nvSpPr>
        <p:spPr>
          <a:xfrm>
            <a:off x="2087651" y="750676"/>
            <a:ext cx="5326580" cy="3945026"/>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5" name="object 5"/>
          <p:cNvSpPr/>
          <p:nvPr/>
        </p:nvSpPr>
        <p:spPr>
          <a:xfrm>
            <a:off x="2084080" y="747103"/>
            <a:ext cx="5334000" cy="3952399"/>
          </a:xfrm>
          <a:custGeom>
            <a:avLst/>
            <a:gdLst/>
            <a:ahLst/>
            <a:cxnLst/>
            <a:rect l="l" t="t" r="r" b="b"/>
            <a:pathLst>
              <a:path w="7112000" h="5269865">
                <a:moveTo>
                  <a:pt x="0" y="0"/>
                </a:moveTo>
                <a:lnTo>
                  <a:pt x="7111634" y="0"/>
                </a:lnTo>
                <a:lnTo>
                  <a:pt x="7111634" y="5269562"/>
                </a:lnTo>
                <a:lnTo>
                  <a:pt x="0" y="5269562"/>
                </a:lnTo>
                <a:lnTo>
                  <a:pt x="0" y="0"/>
                </a:lnTo>
                <a:close/>
              </a:path>
            </a:pathLst>
          </a:custGeom>
          <a:ln w="9525">
            <a:solidFill>
              <a:srgbClr val="595959"/>
            </a:solidFill>
          </a:ln>
        </p:spPr>
        <p:txBody>
          <a:bodyPr wrap="square" lIns="0" tIns="0" rIns="0" bIns="0" rtlCol="0"/>
          <a:lstStyle/>
          <a:p>
            <a:endParaRPr sz="1350">
              <a:solidFill>
                <a:prstClr val="black"/>
              </a:solidFill>
            </a:endParaRPr>
          </a:p>
        </p:txBody>
      </p:sp>
      <p:sp>
        <p:nvSpPr>
          <p:cNvPr id="6" name="object 6"/>
          <p:cNvSpPr txBox="1"/>
          <p:nvPr/>
        </p:nvSpPr>
        <p:spPr>
          <a:xfrm>
            <a:off x="866646" y="4923663"/>
            <a:ext cx="5749290" cy="183705"/>
          </a:xfrm>
          <a:prstGeom prst="rect">
            <a:avLst/>
          </a:prstGeom>
        </p:spPr>
        <p:txBody>
          <a:bodyPr vert="horz" wrap="square" lIns="0" tIns="10478" rIns="0" bIns="0" rtlCol="0">
            <a:spAutoFit/>
          </a:bodyPr>
          <a:lstStyle/>
          <a:p>
            <a:pPr marL="9525">
              <a:spcBef>
                <a:spcPts val="83"/>
              </a:spcBef>
            </a:pPr>
            <a:r>
              <a:rPr sz="1125" i="1" u="sng" spc="11" dirty="0">
                <a:solidFill>
                  <a:srgbClr val="0000FF"/>
                </a:solidFill>
                <a:uFill>
                  <a:solidFill>
                    <a:srgbClr val="0000FF"/>
                  </a:solidFill>
                </a:uFill>
                <a:latin typeface="Arial"/>
                <a:cs typeface="Arial"/>
              </a:rPr>
              <a:t>https://www2.deloitte.com/ch/en/pages/innovation/articles/the-blockchain-revolution.html</a:t>
            </a:r>
            <a:endParaRPr sz="1125">
              <a:solidFill>
                <a:prstClr val="black"/>
              </a:solidFill>
              <a:latin typeface="Arial"/>
              <a:cs typeface="Arial"/>
            </a:endParaRPr>
          </a:p>
        </p:txBody>
      </p:sp>
    </p:spTree>
    <p:extLst>
      <p:ext uri="{BB962C8B-B14F-4D97-AF65-F5344CB8AC3E}">
        <p14:creationId xmlns:p14="http://schemas.microsoft.com/office/powerpoint/2010/main" val="20172790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66244" y="185715"/>
            <a:ext cx="4758742" cy="347625"/>
          </a:xfrm>
          <a:prstGeom prst="rect">
            <a:avLst/>
          </a:prstGeom>
        </p:spPr>
        <p:txBody>
          <a:bodyPr vert="horz" wrap="square" lIns="0" tIns="6697" rIns="0" bIns="0" rtlCol="0">
            <a:spAutoFit/>
          </a:bodyPr>
          <a:lstStyle/>
          <a:p>
            <a:pPr marL="6697">
              <a:spcBef>
                <a:spcPts val="53"/>
              </a:spcBef>
            </a:pPr>
            <a:r>
              <a:rPr sz="2215" spc="-3" dirty="0"/>
              <a:t>What is </a:t>
            </a:r>
            <a:r>
              <a:rPr sz="2215" spc="-5" dirty="0"/>
              <a:t>Clearing </a:t>
            </a:r>
            <a:r>
              <a:rPr sz="2215" dirty="0"/>
              <a:t>and</a:t>
            </a:r>
            <a:r>
              <a:rPr sz="2215" spc="-8" dirty="0"/>
              <a:t> </a:t>
            </a:r>
            <a:r>
              <a:rPr sz="2215" spc="-3" dirty="0"/>
              <a:t>Settlement?</a:t>
            </a:r>
            <a:endParaRPr sz="2215"/>
          </a:p>
        </p:txBody>
      </p:sp>
      <p:sp>
        <p:nvSpPr>
          <p:cNvPr id="3" name="object 3"/>
          <p:cNvSpPr txBox="1"/>
          <p:nvPr/>
        </p:nvSpPr>
        <p:spPr>
          <a:xfrm>
            <a:off x="1799492" y="1152197"/>
            <a:ext cx="5432822" cy="3088516"/>
          </a:xfrm>
          <a:prstGeom prst="rect">
            <a:avLst/>
          </a:prstGeom>
        </p:spPr>
        <p:txBody>
          <a:bodyPr vert="horz" wrap="square" lIns="0" tIns="5693" rIns="0" bIns="0" rtlCol="0">
            <a:spAutoFit/>
          </a:bodyPr>
          <a:lstStyle/>
          <a:p>
            <a:pPr marL="142305" marR="2679" indent="-135608">
              <a:lnSpc>
                <a:spcPct val="100800"/>
              </a:lnSpc>
              <a:spcBef>
                <a:spcPts val="45"/>
              </a:spcBef>
              <a:buClr>
                <a:srgbClr val="525252"/>
              </a:buClr>
              <a:buSzPct val="124528"/>
              <a:buFontTx/>
              <a:buChar char="•"/>
              <a:tabLst>
                <a:tab pos="142640" algn="l"/>
              </a:tabLst>
            </a:pPr>
            <a:r>
              <a:rPr sz="1397" spc="3" dirty="0">
                <a:solidFill>
                  <a:srgbClr val="003C69"/>
                </a:solidFill>
                <a:latin typeface="Arial"/>
                <a:cs typeface="Arial"/>
              </a:rPr>
              <a:t>Executing an </a:t>
            </a:r>
            <a:r>
              <a:rPr sz="1397" dirty="0">
                <a:solidFill>
                  <a:srgbClr val="003C69"/>
                </a:solidFill>
                <a:latin typeface="Arial"/>
                <a:cs typeface="Arial"/>
              </a:rPr>
              <a:t>order, </a:t>
            </a:r>
            <a:r>
              <a:rPr sz="1397" spc="3" dirty="0">
                <a:solidFill>
                  <a:srgbClr val="003C69"/>
                </a:solidFill>
                <a:latin typeface="Arial"/>
                <a:cs typeface="Arial"/>
              </a:rPr>
              <a:t>“the </a:t>
            </a:r>
            <a:r>
              <a:rPr sz="1397" dirty="0">
                <a:solidFill>
                  <a:srgbClr val="003C69"/>
                </a:solidFill>
                <a:latin typeface="Arial"/>
                <a:cs typeface="Arial"/>
              </a:rPr>
              <a:t>trade,” declares </a:t>
            </a:r>
            <a:r>
              <a:rPr sz="1397" spc="3" dirty="0">
                <a:solidFill>
                  <a:srgbClr val="003C69"/>
                </a:solidFill>
                <a:latin typeface="Arial"/>
                <a:cs typeface="Arial"/>
              </a:rPr>
              <a:t>the </a:t>
            </a:r>
            <a:r>
              <a:rPr sz="1397" dirty="0">
                <a:solidFill>
                  <a:srgbClr val="003C69"/>
                </a:solidFill>
                <a:latin typeface="Arial"/>
                <a:cs typeface="Arial"/>
              </a:rPr>
              <a:t>intention </a:t>
            </a:r>
            <a:r>
              <a:rPr sz="1397" spc="3" dirty="0">
                <a:solidFill>
                  <a:srgbClr val="003C69"/>
                </a:solidFill>
                <a:latin typeface="Arial"/>
                <a:cs typeface="Arial"/>
              </a:rPr>
              <a:t>to </a:t>
            </a:r>
            <a:r>
              <a:rPr sz="1397" dirty="0">
                <a:solidFill>
                  <a:srgbClr val="003C69"/>
                </a:solidFill>
                <a:latin typeface="Arial"/>
                <a:cs typeface="Arial"/>
              </a:rPr>
              <a:t>buy or sell  </a:t>
            </a:r>
            <a:r>
              <a:rPr sz="1397" spc="3" dirty="0">
                <a:solidFill>
                  <a:srgbClr val="003C69"/>
                </a:solidFill>
                <a:latin typeface="Arial"/>
                <a:cs typeface="Arial"/>
              </a:rPr>
              <a:t>a</a:t>
            </a:r>
            <a:r>
              <a:rPr sz="1397" spc="-3" dirty="0">
                <a:solidFill>
                  <a:srgbClr val="003C69"/>
                </a:solidFill>
                <a:latin typeface="Arial"/>
                <a:cs typeface="Arial"/>
              </a:rPr>
              <a:t> </a:t>
            </a:r>
            <a:r>
              <a:rPr sz="1397" dirty="0">
                <a:solidFill>
                  <a:srgbClr val="003C69"/>
                </a:solidFill>
                <a:latin typeface="Arial"/>
                <a:cs typeface="Arial"/>
              </a:rPr>
              <a:t>security</a:t>
            </a:r>
            <a:endParaRPr sz="1397">
              <a:solidFill>
                <a:prstClr val="black"/>
              </a:solidFill>
              <a:latin typeface="Arial"/>
              <a:cs typeface="Arial"/>
            </a:endParaRPr>
          </a:p>
          <a:p>
            <a:pPr>
              <a:spcBef>
                <a:spcPts val="11"/>
              </a:spcBef>
              <a:buClr>
                <a:srgbClr val="525252"/>
              </a:buClr>
              <a:buFont typeface="Arial"/>
              <a:buChar char="•"/>
            </a:pPr>
            <a:endParaRPr sz="1503">
              <a:solidFill>
                <a:prstClr val="black"/>
              </a:solidFill>
              <a:latin typeface="Times New Roman"/>
              <a:cs typeface="Times New Roman"/>
            </a:endParaRPr>
          </a:p>
          <a:p>
            <a:pPr marL="142305" marR="210612" indent="-135608">
              <a:lnSpc>
                <a:spcPct val="100800"/>
              </a:lnSpc>
              <a:spcBef>
                <a:spcPts val="3"/>
              </a:spcBef>
              <a:buClr>
                <a:srgbClr val="525252"/>
              </a:buClr>
              <a:buSzPct val="124528"/>
              <a:buFontTx/>
              <a:buChar char="•"/>
              <a:tabLst>
                <a:tab pos="142640" algn="l"/>
              </a:tabLst>
            </a:pPr>
            <a:r>
              <a:rPr sz="1397" dirty="0">
                <a:solidFill>
                  <a:srgbClr val="003C69"/>
                </a:solidFill>
                <a:latin typeface="Arial"/>
                <a:cs typeface="Arial"/>
              </a:rPr>
              <a:t>“Clearing and settlement” </a:t>
            </a:r>
            <a:r>
              <a:rPr sz="1397" spc="3" dirty="0">
                <a:solidFill>
                  <a:srgbClr val="003C69"/>
                </a:solidFill>
                <a:latin typeface="Arial"/>
                <a:cs typeface="Arial"/>
              </a:rPr>
              <a:t>refers to </a:t>
            </a:r>
            <a:r>
              <a:rPr sz="1397" dirty="0">
                <a:solidFill>
                  <a:srgbClr val="003C69"/>
                </a:solidFill>
                <a:latin typeface="Arial"/>
                <a:cs typeface="Arial"/>
              </a:rPr>
              <a:t>everything </a:t>
            </a:r>
            <a:r>
              <a:rPr sz="1397" spc="3" dirty="0">
                <a:solidFill>
                  <a:srgbClr val="003C69"/>
                </a:solidFill>
                <a:latin typeface="Arial"/>
                <a:cs typeface="Arial"/>
              </a:rPr>
              <a:t>that </a:t>
            </a:r>
            <a:r>
              <a:rPr sz="1397" dirty="0">
                <a:solidFill>
                  <a:srgbClr val="003C69"/>
                </a:solidFill>
                <a:latin typeface="Arial"/>
                <a:cs typeface="Arial"/>
              </a:rPr>
              <a:t>happens after  that initial declaration </a:t>
            </a:r>
            <a:r>
              <a:rPr sz="1397" spc="3" dirty="0">
                <a:solidFill>
                  <a:srgbClr val="003C69"/>
                </a:solidFill>
                <a:latin typeface="Arial"/>
                <a:cs typeface="Arial"/>
              </a:rPr>
              <a:t>to cause the </a:t>
            </a:r>
            <a:r>
              <a:rPr sz="1397" dirty="0">
                <a:solidFill>
                  <a:srgbClr val="003C69"/>
                </a:solidFill>
                <a:latin typeface="Arial"/>
                <a:cs typeface="Arial"/>
              </a:rPr>
              <a:t>actual </a:t>
            </a:r>
            <a:r>
              <a:rPr sz="1397" spc="3" dirty="0">
                <a:solidFill>
                  <a:srgbClr val="003C69"/>
                </a:solidFill>
                <a:latin typeface="Arial"/>
                <a:cs typeface="Arial"/>
              </a:rPr>
              <a:t>transfer of assets </a:t>
            </a:r>
            <a:r>
              <a:rPr sz="1397" dirty="0">
                <a:solidFill>
                  <a:srgbClr val="003C69"/>
                </a:solidFill>
                <a:latin typeface="Arial"/>
                <a:cs typeface="Arial"/>
              </a:rPr>
              <a:t>and  ownership</a:t>
            </a:r>
            <a:endParaRPr sz="1397">
              <a:solidFill>
                <a:prstClr val="black"/>
              </a:solidFill>
              <a:latin typeface="Arial"/>
              <a:cs typeface="Arial"/>
            </a:endParaRPr>
          </a:p>
          <a:p>
            <a:pPr>
              <a:spcBef>
                <a:spcPts val="11"/>
              </a:spcBef>
              <a:buClr>
                <a:srgbClr val="525252"/>
              </a:buClr>
              <a:buFont typeface="Arial"/>
              <a:buChar char="•"/>
            </a:pPr>
            <a:endParaRPr sz="1503">
              <a:solidFill>
                <a:prstClr val="black"/>
              </a:solidFill>
              <a:latin typeface="Times New Roman"/>
              <a:cs typeface="Times New Roman"/>
            </a:endParaRPr>
          </a:p>
          <a:p>
            <a:pPr marL="142305" marR="129247" indent="-135608">
              <a:lnSpc>
                <a:spcPct val="100800"/>
              </a:lnSpc>
              <a:buClr>
                <a:srgbClr val="525252"/>
              </a:buClr>
              <a:buSzPct val="124528"/>
              <a:buFontTx/>
              <a:buChar char="•"/>
              <a:tabLst>
                <a:tab pos="142640" algn="l"/>
              </a:tabLst>
            </a:pPr>
            <a:r>
              <a:rPr sz="1397" dirty="0">
                <a:solidFill>
                  <a:srgbClr val="003C69"/>
                </a:solidFill>
                <a:latin typeface="Arial"/>
                <a:cs typeface="Arial"/>
              </a:rPr>
              <a:t>Instructions and trade-related information </a:t>
            </a:r>
            <a:r>
              <a:rPr sz="1397" spc="3" dirty="0">
                <a:solidFill>
                  <a:srgbClr val="003C69"/>
                </a:solidFill>
                <a:latin typeface="Arial"/>
                <a:cs typeface="Arial"/>
              </a:rPr>
              <a:t>must flow </a:t>
            </a:r>
            <a:r>
              <a:rPr sz="1397" dirty="0">
                <a:solidFill>
                  <a:srgbClr val="003C69"/>
                </a:solidFill>
                <a:latin typeface="Arial"/>
                <a:cs typeface="Arial"/>
              </a:rPr>
              <a:t>between  </a:t>
            </a:r>
            <a:r>
              <a:rPr sz="1397" spc="3" dirty="0">
                <a:solidFill>
                  <a:srgbClr val="003C69"/>
                </a:solidFill>
                <a:latin typeface="Arial"/>
                <a:cs typeface="Arial"/>
              </a:rPr>
              <a:t>broker/dealers, the </a:t>
            </a:r>
            <a:r>
              <a:rPr sz="1397" dirty="0">
                <a:solidFill>
                  <a:srgbClr val="003C69"/>
                </a:solidFill>
                <a:latin typeface="Arial"/>
                <a:cs typeface="Arial"/>
              </a:rPr>
              <a:t>securities exchange, central clearing parties,  custodial banks, and security depositories, </a:t>
            </a:r>
            <a:r>
              <a:rPr sz="1397" spc="3" dirty="0">
                <a:solidFill>
                  <a:srgbClr val="003C69"/>
                </a:solidFill>
                <a:latin typeface="Arial"/>
                <a:cs typeface="Arial"/>
              </a:rPr>
              <a:t>so </a:t>
            </a:r>
            <a:r>
              <a:rPr sz="1397" dirty="0">
                <a:solidFill>
                  <a:srgbClr val="003C69"/>
                </a:solidFill>
                <a:latin typeface="Arial"/>
                <a:cs typeface="Arial"/>
              </a:rPr>
              <a:t>that </a:t>
            </a:r>
            <a:r>
              <a:rPr sz="1397" spc="3" dirty="0">
                <a:solidFill>
                  <a:srgbClr val="003C69"/>
                </a:solidFill>
                <a:latin typeface="Arial"/>
                <a:cs typeface="Arial"/>
              </a:rPr>
              <a:t>each </a:t>
            </a:r>
            <a:r>
              <a:rPr sz="1397" dirty="0">
                <a:solidFill>
                  <a:srgbClr val="003C69"/>
                </a:solidFill>
                <a:latin typeface="Arial"/>
                <a:cs typeface="Arial"/>
              </a:rPr>
              <a:t>takes </a:t>
            </a:r>
            <a:r>
              <a:rPr sz="1397" spc="3" dirty="0">
                <a:solidFill>
                  <a:srgbClr val="003C69"/>
                </a:solidFill>
                <a:latin typeface="Arial"/>
                <a:cs typeface="Arial"/>
              </a:rPr>
              <a:t>the  </a:t>
            </a:r>
            <a:r>
              <a:rPr sz="1397" dirty="0">
                <a:solidFill>
                  <a:srgbClr val="003C69"/>
                </a:solidFill>
                <a:latin typeface="Arial"/>
                <a:cs typeface="Arial"/>
              </a:rPr>
              <a:t>necessary action </a:t>
            </a:r>
            <a:r>
              <a:rPr sz="1397" spc="3" dirty="0">
                <a:solidFill>
                  <a:srgbClr val="003C69"/>
                </a:solidFill>
                <a:latin typeface="Arial"/>
                <a:cs typeface="Arial"/>
              </a:rPr>
              <a:t>at the </a:t>
            </a:r>
            <a:r>
              <a:rPr sz="1397" dirty="0">
                <a:solidFill>
                  <a:srgbClr val="003C69"/>
                </a:solidFill>
                <a:latin typeface="Arial"/>
                <a:cs typeface="Arial"/>
              </a:rPr>
              <a:t>right</a:t>
            </a:r>
            <a:r>
              <a:rPr sz="1397" spc="45" dirty="0">
                <a:solidFill>
                  <a:srgbClr val="003C69"/>
                </a:solidFill>
                <a:latin typeface="Arial"/>
                <a:cs typeface="Arial"/>
              </a:rPr>
              <a:t> </a:t>
            </a:r>
            <a:r>
              <a:rPr sz="1397" spc="3" dirty="0">
                <a:solidFill>
                  <a:srgbClr val="003C69"/>
                </a:solidFill>
                <a:latin typeface="Arial"/>
                <a:cs typeface="Arial"/>
              </a:rPr>
              <a:t>time</a:t>
            </a:r>
            <a:endParaRPr sz="1397">
              <a:solidFill>
                <a:prstClr val="black"/>
              </a:solidFill>
              <a:latin typeface="Arial"/>
              <a:cs typeface="Arial"/>
            </a:endParaRPr>
          </a:p>
          <a:p>
            <a:pPr>
              <a:spcBef>
                <a:spcPts val="11"/>
              </a:spcBef>
              <a:buClr>
                <a:srgbClr val="525252"/>
              </a:buClr>
              <a:buFont typeface="Arial"/>
              <a:buChar char="•"/>
            </a:pPr>
            <a:endParaRPr sz="1503">
              <a:solidFill>
                <a:prstClr val="black"/>
              </a:solidFill>
              <a:latin typeface="Times New Roman"/>
              <a:cs typeface="Times New Roman"/>
            </a:endParaRPr>
          </a:p>
          <a:p>
            <a:pPr marL="142305" marR="842446" indent="-135608">
              <a:lnSpc>
                <a:spcPct val="100800"/>
              </a:lnSpc>
              <a:buClr>
                <a:srgbClr val="525252"/>
              </a:buClr>
              <a:buSzPct val="124528"/>
              <a:buFont typeface="Arial"/>
              <a:buChar char="•"/>
              <a:tabLst>
                <a:tab pos="142640" algn="l"/>
              </a:tabLst>
            </a:pPr>
            <a:r>
              <a:rPr sz="1397" b="1" spc="3" dirty="0">
                <a:solidFill>
                  <a:srgbClr val="003C69"/>
                </a:solidFill>
                <a:latin typeface="Arial"/>
                <a:cs typeface="Arial"/>
              </a:rPr>
              <a:t>How </a:t>
            </a:r>
            <a:r>
              <a:rPr sz="1397" b="1" spc="8" dirty="0">
                <a:solidFill>
                  <a:srgbClr val="003C69"/>
                </a:solidFill>
                <a:latin typeface="Arial"/>
                <a:cs typeface="Arial"/>
              </a:rPr>
              <a:t>well </a:t>
            </a:r>
            <a:r>
              <a:rPr sz="1397" b="1" spc="3" dirty="0">
                <a:solidFill>
                  <a:srgbClr val="003C69"/>
                </a:solidFill>
                <a:latin typeface="Arial"/>
                <a:cs typeface="Arial"/>
              </a:rPr>
              <a:t>the process </a:t>
            </a:r>
            <a:r>
              <a:rPr sz="1397" b="1" spc="8" dirty="0">
                <a:solidFill>
                  <a:srgbClr val="003C69"/>
                </a:solidFill>
                <a:latin typeface="Arial"/>
                <a:cs typeface="Arial"/>
              </a:rPr>
              <a:t>works </a:t>
            </a:r>
            <a:r>
              <a:rPr sz="1397" b="1" spc="3" dirty="0">
                <a:solidFill>
                  <a:srgbClr val="003C69"/>
                </a:solidFill>
                <a:latin typeface="Arial"/>
                <a:cs typeface="Arial"/>
              </a:rPr>
              <a:t>depends </a:t>
            </a:r>
            <a:r>
              <a:rPr sz="1397" b="1" spc="5" dirty="0">
                <a:solidFill>
                  <a:srgbClr val="003C69"/>
                </a:solidFill>
                <a:latin typeface="Arial"/>
                <a:cs typeface="Arial"/>
              </a:rPr>
              <a:t>upon </a:t>
            </a:r>
            <a:r>
              <a:rPr sz="1397" b="1" spc="3" dirty="0">
                <a:solidFill>
                  <a:srgbClr val="003C69"/>
                </a:solidFill>
                <a:latin typeface="Arial"/>
                <a:cs typeface="Arial"/>
              </a:rPr>
              <a:t>how</a:t>
            </a:r>
            <a:r>
              <a:rPr sz="1397" b="1" spc="-90" dirty="0">
                <a:solidFill>
                  <a:srgbClr val="003C69"/>
                </a:solidFill>
                <a:latin typeface="Arial"/>
                <a:cs typeface="Arial"/>
              </a:rPr>
              <a:t> </a:t>
            </a:r>
            <a:r>
              <a:rPr sz="1397" b="1" spc="8" dirty="0">
                <a:solidFill>
                  <a:srgbClr val="003C69"/>
                </a:solidFill>
                <a:latin typeface="Arial"/>
                <a:cs typeface="Arial"/>
              </a:rPr>
              <a:t>well  </a:t>
            </a:r>
            <a:r>
              <a:rPr sz="1397" b="1" spc="3" dirty="0">
                <a:solidFill>
                  <a:srgbClr val="003C69"/>
                </a:solidFill>
                <a:latin typeface="Arial"/>
                <a:cs typeface="Arial"/>
              </a:rPr>
              <a:t>information </a:t>
            </a:r>
            <a:r>
              <a:rPr sz="1397" b="1" spc="5" dirty="0">
                <a:solidFill>
                  <a:srgbClr val="003C69"/>
                </a:solidFill>
                <a:latin typeface="Arial"/>
                <a:cs typeface="Arial"/>
              </a:rPr>
              <a:t>flows between </a:t>
            </a:r>
            <a:r>
              <a:rPr sz="1397" b="1" spc="3" dirty="0">
                <a:solidFill>
                  <a:srgbClr val="003C69"/>
                </a:solidFill>
                <a:latin typeface="Arial"/>
                <a:cs typeface="Arial"/>
              </a:rPr>
              <a:t>all of the</a:t>
            </a:r>
            <a:r>
              <a:rPr sz="1397" b="1" spc="-66" dirty="0">
                <a:solidFill>
                  <a:srgbClr val="003C69"/>
                </a:solidFill>
                <a:latin typeface="Arial"/>
                <a:cs typeface="Arial"/>
              </a:rPr>
              <a:t> </a:t>
            </a:r>
            <a:r>
              <a:rPr sz="1397" b="1" dirty="0">
                <a:solidFill>
                  <a:srgbClr val="003C69"/>
                </a:solidFill>
                <a:latin typeface="Arial"/>
                <a:cs typeface="Arial"/>
              </a:rPr>
              <a:t>players</a:t>
            </a:r>
            <a:endParaRPr sz="1397">
              <a:solidFill>
                <a:prstClr val="black"/>
              </a:solidFill>
              <a:latin typeface="Arial"/>
              <a:cs typeface="Arial"/>
            </a:endParaRPr>
          </a:p>
        </p:txBody>
      </p:sp>
      <p:sp>
        <p:nvSpPr>
          <p:cNvPr id="4" name="object 4"/>
          <p:cNvSpPr txBox="1"/>
          <p:nvPr/>
        </p:nvSpPr>
        <p:spPr>
          <a:xfrm>
            <a:off x="1572857" y="4582751"/>
            <a:ext cx="2008175" cy="169453"/>
          </a:xfrm>
          <a:prstGeom prst="rect">
            <a:avLst/>
          </a:prstGeom>
        </p:spPr>
        <p:txBody>
          <a:bodyPr vert="horz" wrap="square" lIns="0" tIns="7032" rIns="0" bIns="0" rtlCol="0">
            <a:spAutoFit/>
          </a:bodyPr>
          <a:lstStyle/>
          <a:p>
            <a:pPr marL="6697">
              <a:spcBef>
                <a:spcPts val="55"/>
              </a:spcBef>
            </a:pPr>
            <a:r>
              <a:rPr sz="1055" dirty="0">
                <a:solidFill>
                  <a:srgbClr val="003C69"/>
                </a:solidFill>
                <a:latin typeface="Arial"/>
                <a:cs typeface="Arial"/>
              </a:rPr>
              <a:t>Source: Harvard Research</a:t>
            </a:r>
            <a:r>
              <a:rPr sz="1055" spc="-66" dirty="0">
                <a:solidFill>
                  <a:srgbClr val="003C69"/>
                </a:solidFill>
                <a:latin typeface="Arial"/>
                <a:cs typeface="Arial"/>
              </a:rPr>
              <a:t> </a:t>
            </a:r>
            <a:r>
              <a:rPr sz="1055" dirty="0">
                <a:solidFill>
                  <a:srgbClr val="003C69"/>
                </a:solidFill>
                <a:latin typeface="Arial"/>
                <a:cs typeface="Arial"/>
              </a:rPr>
              <a:t>Group</a:t>
            </a:r>
            <a:endParaRPr sz="1055">
              <a:solidFill>
                <a:prstClr val="black"/>
              </a:solidFill>
              <a:latin typeface="Arial"/>
              <a:cs typeface="Arial"/>
            </a:endParaRPr>
          </a:p>
        </p:txBody>
      </p:sp>
    </p:spTree>
    <p:extLst>
      <p:ext uri="{BB962C8B-B14F-4D97-AF65-F5344CB8AC3E}">
        <p14:creationId xmlns:p14="http://schemas.microsoft.com/office/powerpoint/2010/main" val="9503483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66244" y="185715"/>
            <a:ext cx="4510608" cy="347625"/>
          </a:xfrm>
          <a:prstGeom prst="rect">
            <a:avLst/>
          </a:prstGeom>
        </p:spPr>
        <p:txBody>
          <a:bodyPr vert="horz" wrap="square" lIns="0" tIns="6697" rIns="0" bIns="0" rtlCol="0">
            <a:spAutoFit/>
          </a:bodyPr>
          <a:lstStyle/>
          <a:p>
            <a:pPr marL="6697">
              <a:spcBef>
                <a:spcPts val="53"/>
              </a:spcBef>
            </a:pPr>
            <a:r>
              <a:rPr sz="2215" dirty="0"/>
              <a:t>Simple </a:t>
            </a:r>
            <a:r>
              <a:rPr sz="2215" spc="-3" dirty="0"/>
              <a:t>Settlement </a:t>
            </a:r>
            <a:r>
              <a:rPr sz="2215" dirty="0"/>
              <a:t>and</a:t>
            </a:r>
            <a:r>
              <a:rPr sz="2215" spc="-29" dirty="0"/>
              <a:t> </a:t>
            </a:r>
            <a:r>
              <a:rPr sz="2215" spc="-5" dirty="0"/>
              <a:t>Clearing</a:t>
            </a:r>
            <a:endParaRPr sz="2215"/>
          </a:p>
        </p:txBody>
      </p:sp>
      <p:sp>
        <p:nvSpPr>
          <p:cNvPr id="3" name="object 3"/>
          <p:cNvSpPr/>
          <p:nvPr/>
        </p:nvSpPr>
        <p:spPr>
          <a:xfrm>
            <a:off x="1668601" y="1674049"/>
            <a:ext cx="5707678" cy="2303323"/>
          </a:xfrm>
          <a:prstGeom prst="rect">
            <a:avLst/>
          </a:prstGeom>
          <a:blipFill>
            <a:blip r:embed="rId2" cstate="print"/>
            <a:stretch>
              <a:fillRect/>
            </a:stretch>
          </a:blipFill>
        </p:spPr>
        <p:txBody>
          <a:bodyPr wrap="square" lIns="0" tIns="0" rIns="0" bIns="0" rtlCol="0"/>
          <a:lstStyle/>
          <a:p>
            <a:endParaRPr sz="949">
              <a:solidFill>
                <a:prstClr val="black"/>
              </a:solidFill>
            </a:endParaRPr>
          </a:p>
        </p:txBody>
      </p:sp>
    </p:spTree>
    <p:extLst>
      <p:ext uri="{BB962C8B-B14F-4D97-AF65-F5344CB8AC3E}">
        <p14:creationId xmlns:p14="http://schemas.microsoft.com/office/powerpoint/2010/main" val="16691382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66244" y="185715"/>
            <a:ext cx="3354660" cy="347625"/>
          </a:xfrm>
          <a:prstGeom prst="rect">
            <a:avLst/>
          </a:prstGeom>
        </p:spPr>
        <p:txBody>
          <a:bodyPr vert="horz" wrap="square" lIns="0" tIns="6697" rIns="0" bIns="0" rtlCol="0">
            <a:spAutoFit/>
          </a:bodyPr>
          <a:lstStyle/>
          <a:p>
            <a:pPr marL="6697">
              <a:spcBef>
                <a:spcPts val="53"/>
              </a:spcBef>
            </a:pPr>
            <a:r>
              <a:rPr sz="2215" spc="-5" dirty="0"/>
              <a:t>Credit Card</a:t>
            </a:r>
            <a:r>
              <a:rPr sz="2215" spc="-26" dirty="0"/>
              <a:t> </a:t>
            </a:r>
            <a:r>
              <a:rPr sz="2215" spc="-3" dirty="0"/>
              <a:t>Transaction</a:t>
            </a:r>
            <a:endParaRPr sz="2215"/>
          </a:p>
        </p:txBody>
      </p:sp>
      <p:sp>
        <p:nvSpPr>
          <p:cNvPr id="3" name="object 3"/>
          <p:cNvSpPr/>
          <p:nvPr/>
        </p:nvSpPr>
        <p:spPr>
          <a:xfrm>
            <a:off x="1874341" y="562570"/>
            <a:ext cx="5190381" cy="2183309"/>
          </a:xfrm>
          <a:prstGeom prst="rect">
            <a:avLst/>
          </a:prstGeom>
          <a:blipFill>
            <a:blip r:embed="rId2" cstate="print"/>
            <a:stretch>
              <a:fillRect/>
            </a:stretch>
          </a:blipFill>
        </p:spPr>
        <p:txBody>
          <a:bodyPr wrap="square" lIns="0" tIns="0" rIns="0" bIns="0" rtlCol="0"/>
          <a:lstStyle/>
          <a:p>
            <a:endParaRPr sz="949">
              <a:solidFill>
                <a:prstClr val="black"/>
              </a:solidFill>
            </a:endParaRPr>
          </a:p>
        </p:txBody>
      </p:sp>
      <p:sp>
        <p:nvSpPr>
          <p:cNvPr id="4" name="object 4"/>
          <p:cNvSpPr/>
          <p:nvPr/>
        </p:nvSpPr>
        <p:spPr>
          <a:xfrm>
            <a:off x="1909703" y="2738913"/>
            <a:ext cx="5190381" cy="2183309"/>
          </a:xfrm>
          <a:prstGeom prst="rect">
            <a:avLst/>
          </a:prstGeom>
          <a:blipFill>
            <a:blip r:embed="rId3" cstate="print"/>
            <a:stretch>
              <a:fillRect/>
            </a:stretch>
          </a:blipFill>
        </p:spPr>
        <p:txBody>
          <a:bodyPr wrap="square" lIns="0" tIns="0" rIns="0" bIns="0" rtlCol="0"/>
          <a:lstStyle/>
          <a:p>
            <a:endParaRPr sz="949">
              <a:solidFill>
                <a:prstClr val="black"/>
              </a:solidFill>
            </a:endParaRPr>
          </a:p>
        </p:txBody>
      </p:sp>
      <p:sp>
        <p:nvSpPr>
          <p:cNvPr id="5" name="object 5"/>
          <p:cNvSpPr txBox="1"/>
          <p:nvPr/>
        </p:nvSpPr>
        <p:spPr>
          <a:xfrm>
            <a:off x="1441859" y="4864036"/>
            <a:ext cx="1942542" cy="169115"/>
          </a:xfrm>
          <a:prstGeom prst="rect">
            <a:avLst/>
          </a:prstGeom>
        </p:spPr>
        <p:txBody>
          <a:bodyPr vert="horz" wrap="square" lIns="0" tIns="6697" rIns="0" bIns="0" rtlCol="0">
            <a:spAutoFit/>
          </a:bodyPr>
          <a:lstStyle/>
          <a:p>
            <a:pPr marL="6697">
              <a:spcBef>
                <a:spcPts val="53"/>
              </a:spcBef>
            </a:pPr>
            <a:r>
              <a:rPr sz="1055" dirty="0">
                <a:solidFill>
                  <a:srgbClr val="003C69"/>
                </a:solidFill>
                <a:latin typeface="Arial"/>
                <a:cs typeface="Arial"/>
              </a:rPr>
              <a:t>Source:</a:t>
            </a:r>
            <a:r>
              <a:rPr sz="1055" spc="-50" dirty="0">
                <a:solidFill>
                  <a:srgbClr val="003C69"/>
                </a:solidFill>
                <a:latin typeface="Arial"/>
                <a:cs typeface="Arial"/>
              </a:rPr>
              <a:t> </a:t>
            </a:r>
            <a:r>
              <a:rPr sz="1055" u="heavy" dirty="0">
                <a:solidFill>
                  <a:srgbClr val="0000FF"/>
                </a:solidFill>
                <a:uFill>
                  <a:solidFill>
                    <a:srgbClr val="0000FF"/>
                  </a:solidFill>
                </a:uFill>
                <a:latin typeface="Arial"/>
                <a:cs typeface="Arial"/>
                <a:hlinkClick r:id="rId4"/>
              </a:rPr>
              <a:t>www.futurepaytech.com</a:t>
            </a:r>
            <a:endParaRPr sz="1055">
              <a:solidFill>
                <a:prstClr val="black"/>
              </a:solidFill>
              <a:latin typeface="Arial"/>
              <a:cs typeface="Arial"/>
            </a:endParaRPr>
          </a:p>
        </p:txBody>
      </p:sp>
    </p:spTree>
    <p:extLst>
      <p:ext uri="{BB962C8B-B14F-4D97-AF65-F5344CB8AC3E}">
        <p14:creationId xmlns:p14="http://schemas.microsoft.com/office/powerpoint/2010/main" val="6274684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66243" y="189867"/>
            <a:ext cx="4833417" cy="340496"/>
          </a:xfrm>
          <a:prstGeom prst="rect">
            <a:avLst/>
          </a:prstGeom>
        </p:spPr>
        <p:txBody>
          <a:bodyPr vert="horz" wrap="square" lIns="0" tIns="7701" rIns="0" bIns="0" rtlCol="0">
            <a:spAutoFit/>
          </a:bodyPr>
          <a:lstStyle/>
          <a:p>
            <a:pPr marL="6697">
              <a:spcBef>
                <a:spcPts val="60"/>
              </a:spcBef>
            </a:pPr>
            <a:r>
              <a:rPr sz="2162" spc="3" dirty="0"/>
              <a:t>Securities </a:t>
            </a:r>
            <a:r>
              <a:rPr sz="2162" dirty="0"/>
              <a:t>Clearing </a:t>
            </a:r>
            <a:r>
              <a:rPr sz="2162" spc="3" dirty="0"/>
              <a:t>and</a:t>
            </a:r>
            <a:r>
              <a:rPr sz="2162" spc="5" dirty="0"/>
              <a:t> </a:t>
            </a:r>
            <a:r>
              <a:rPr sz="2162" dirty="0"/>
              <a:t>Settlement</a:t>
            </a:r>
            <a:endParaRPr sz="2162"/>
          </a:p>
        </p:txBody>
      </p:sp>
      <p:sp>
        <p:nvSpPr>
          <p:cNvPr id="3" name="object 3"/>
          <p:cNvSpPr/>
          <p:nvPr/>
        </p:nvSpPr>
        <p:spPr>
          <a:xfrm>
            <a:off x="4008894" y="768310"/>
            <a:ext cx="1128355" cy="462915"/>
          </a:xfrm>
          <a:prstGeom prst="rect">
            <a:avLst/>
          </a:prstGeom>
          <a:blipFill>
            <a:blip r:embed="rId2" cstate="print"/>
            <a:stretch>
              <a:fillRect/>
            </a:stretch>
          </a:blipFill>
        </p:spPr>
        <p:txBody>
          <a:bodyPr wrap="square" lIns="0" tIns="0" rIns="0" bIns="0" rtlCol="0"/>
          <a:lstStyle/>
          <a:p>
            <a:endParaRPr sz="949">
              <a:solidFill>
                <a:prstClr val="black"/>
              </a:solidFill>
            </a:endParaRPr>
          </a:p>
        </p:txBody>
      </p:sp>
      <p:sp>
        <p:nvSpPr>
          <p:cNvPr id="4" name="object 4"/>
          <p:cNvSpPr/>
          <p:nvPr/>
        </p:nvSpPr>
        <p:spPr>
          <a:xfrm>
            <a:off x="4099709" y="834211"/>
            <a:ext cx="947529" cy="379333"/>
          </a:xfrm>
          <a:prstGeom prst="rect">
            <a:avLst/>
          </a:prstGeom>
          <a:blipFill>
            <a:blip r:embed="rId3" cstate="print"/>
            <a:stretch>
              <a:fillRect/>
            </a:stretch>
          </a:blipFill>
        </p:spPr>
        <p:txBody>
          <a:bodyPr wrap="square" lIns="0" tIns="0" rIns="0" bIns="0" rtlCol="0"/>
          <a:lstStyle/>
          <a:p>
            <a:endParaRPr sz="949">
              <a:solidFill>
                <a:prstClr val="black"/>
              </a:solidFill>
            </a:endParaRPr>
          </a:p>
        </p:txBody>
      </p:sp>
      <p:sp>
        <p:nvSpPr>
          <p:cNvPr id="5" name="object 5"/>
          <p:cNvSpPr txBox="1"/>
          <p:nvPr/>
        </p:nvSpPr>
        <p:spPr>
          <a:xfrm>
            <a:off x="4029790" y="775543"/>
            <a:ext cx="1086631" cy="306043"/>
          </a:xfrm>
          <a:prstGeom prst="rect">
            <a:avLst/>
          </a:prstGeom>
          <a:solidFill>
            <a:srgbClr val="164F85"/>
          </a:solidFill>
        </p:spPr>
        <p:txBody>
          <a:bodyPr vert="horz" wrap="square" lIns="0" tIns="110170" rIns="0" bIns="0" rtlCol="0">
            <a:spAutoFit/>
          </a:bodyPr>
          <a:lstStyle/>
          <a:p>
            <a:pPr marL="187508">
              <a:spcBef>
                <a:spcPts val="867"/>
              </a:spcBef>
            </a:pPr>
            <a:r>
              <a:rPr sz="1266" spc="-3" dirty="0">
                <a:solidFill>
                  <a:srgbClr val="FFFFFF"/>
                </a:solidFill>
                <a:latin typeface="Arial"/>
                <a:cs typeface="Arial"/>
              </a:rPr>
              <a:t>Exchange</a:t>
            </a:r>
            <a:endParaRPr sz="1266">
              <a:solidFill>
                <a:prstClr val="black"/>
              </a:solidFill>
              <a:latin typeface="Arial"/>
              <a:cs typeface="Arial"/>
            </a:endParaRPr>
          </a:p>
        </p:txBody>
      </p:sp>
      <p:sp>
        <p:nvSpPr>
          <p:cNvPr id="6" name="object 6"/>
          <p:cNvSpPr/>
          <p:nvPr/>
        </p:nvSpPr>
        <p:spPr>
          <a:xfrm>
            <a:off x="3713946" y="1761649"/>
            <a:ext cx="1719054" cy="2068651"/>
          </a:xfrm>
          <a:prstGeom prst="rect">
            <a:avLst/>
          </a:prstGeom>
          <a:blipFill>
            <a:blip r:embed="rId4" cstate="print"/>
            <a:stretch>
              <a:fillRect/>
            </a:stretch>
          </a:blipFill>
        </p:spPr>
        <p:txBody>
          <a:bodyPr wrap="square" lIns="0" tIns="0" rIns="0" bIns="0" rtlCol="0"/>
          <a:lstStyle/>
          <a:p>
            <a:endParaRPr sz="949">
              <a:solidFill>
                <a:prstClr val="black"/>
              </a:solidFill>
            </a:endParaRPr>
          </a:p>
        </p:txBody>
      </p:sp>
      <p:sp>
        <p:nvSpPr>
          <p:cNvPr id="7" name="object 7"/>
          <p:cNvSpPr/>
          <p:nvPr/>
        </p:nvSpPr>
        <p:spPr>
          <a:xfrm>
            <a:off x="3865840" y="2630418"/>
            <a:ext cx="1414463" cy="379333"/>
          </a:xfrm>
          <a:prstGeom prst="rect">
            <a:avLst/>
          </a:prstGeom>
          <a:blipFill>
            <a:blip r:embed="rId5" cstate="print"/>
            <a:stretch>
              <a:fillRect/>
            </a:stretch>
          </a:blipFill>
        </p:spPr>
        <p:txBody>
          <a:bodyPr wrap="square" lIns="0" tIns="0" rIns="0" bIns="0" rtlCol="0"/>
          <a:lstStyle/>
          <a:p>
            <a:endParaRPr sz="949">
              <a:solidFill>
                <a:prstClr val="black"/>
              </a:solidFill>
            </a:endParaRPr>
          </a:p>
        </p:txBody>
      </p:sp>
      <p:sp>
        <p:nvSpPr>
          <p:cNvPr id="8" name="object 8"/>
          <p:cNvSpPr/>
          <p:nvPr/>
        </p:nvSpPr>
        <p:spPr>
          <a:xfrm>
            <a:off x="3734842" y="1768881"/>
            <a:ext cx="1677330" cy="2026927"/>
          </a:xfrm>
          <a:custGeom>
            <a:avLst/>
            <a:gdLst/>
            <a:ahLst/>
            <a:cxnLst/>
            <a:rect l="l" t="t" r="r" b="b"/>
            <a:pathLst>
              <a:path w="3180715" h="3843654">
                <a:moveTo>
                  <a:pt x="0" y="3843528"/>
                </a:moveTo>
                <a:lnTo>
                  <a:pt x="3180588" y="3843528"/>
                </a:lnTo>
                <a:lnTo>
                  <a:pt x="3180588" y="0"/>
                </a:lnTo>
                <a:lnTo>
                  <a:pt x="0" y="0"/>
                </a:lnTo>
                <a:lnTo>
                  <a:pt x="0" y="3843528"/>
                </a:lnTo>
                <a:close/>
              </a:path>
            </a:pathLst>
          </a:custGeom>
          <a:solidFill>
            <a:srgbClr val="164F85"/>
          </a:solidFill>
        </p:spPr>
        <p:txBody>
          <a:bodyPr wrap="square" lIns="0" tIns="0" rIns="0" bIns="0" rtlCol="0"/>
          <a:lstStyle/>
          <a:p>
            <a:endParaRPr sz="949">
              <a:solidFill>
                <a:prstClr val="black"/>
              </a:solidFill>
            </a:endParaRPr>
          </a:p>
        </p:txBody>
      </p:sp>
      <p:sp>
        <p:nvSpPr>
          <p:cNvPr id="9" name="object 9"/>
          <p:cNvSpPr txBox="1"/>
          <p:nvPr/>
        </p:nvSpPr>
        <p:spPr>
          <a:xfrm>
            <a:off x="3976947" y="2675625"/>
            <a:ext cx="1193453" cy="201559"/>
          </a:xfrm>
          <a:prstGeom prst="rect">
            <a:avLst/>
          </a:prstGeom>
        </p:spPr>
        <p:txBody>
          <a:bodyPr vert="horz" wrap="square" lIns="0" tIns="6697" rIns="0" bIns="0" rtlCol="0">
            <a:spAutoFit/>
          </a:bodyPr>
          <a:lstStyle/>
          <a:p>
            <a:pPr marL="6697">
              <a:spcBef>
                <a:spcPts val="53"/>
              </a:spcBef>
            </a:pPr>
            <a:r>
              <a:rPr sz="1266" spc="-3" dirty="0">
                <a:solidFill>
                  <a:srgbClr val="FFFFFF"/>
                </a:solidFill>
                <a:latin typeface="Arial"/>
                <a:cs typeface="Arial"/>
              </a:rPr>
              <a:t>Clearing</a:t>
            </a:r>
            <a:r>
              <a:rPr sz="1266" spc="-11" dirty="0">
                <a:solidFill>
                  <a:srgbClr val="FFFFFF"/>
                </a:solidFill>
                <a:latin typeface="Arial"/>
                <a:cs typeface="Arial"/>
              </a:rPr>
              <a:t> </a:t>
            </a:r>
            <a:r>
              <a:rPr sz="1266" spc="-3" dirty="0">
                <a:solidFill>
                  <a:srgbClr val="FFFFFF"/>
                </a:solidFill>
                <a:latin typeface="Arial"/>
                <a:cs typeface="Arial"/>
              </a:rPr>
              <a:t>Service</a:t>
            </a:r>
            <a:endParaRPr sz="1266">
              <a:solidFill>
                <a:prstClr val="black"/>
              </a:solidFill>
              <a:latin typeface="Arial"/>
              <a:cs typeface="Arial"/>
            </a:endParaRPr>
          </a:p>
        </p:txBody>
      </p:sp>
      <p:sp>
        <p:nvSpPr>
          <p:cNvPr id="10" name="object 10"/>
          <p:cNvSpPr/>
          <p:nvPr/>
        </p:nvSpPr>
        <p:spPr>
          <a:xfrm>
            <a:off x="1430714" y="1767275"/>
            <a:ext cx="1235244" cy="792420"/>
          </a:xfrm>
          <a:prstGeom prst="rect">
            <a:avLst/>
          </a:prstGeom>
          <a:blipFill>
            <a:blip r:embed="rId6" cstate="print"/>
            <a:stretch>
              <a:fillRect/>
            </a:stretch>
          </a:blipFill>
        </p:spPr>
        <p:txBody>
          <a:bodyPr wrap="square" lIns="0" tIns="0" rIns="0" bIns="0" rtlCol="0"/>
          <a:lstStyle/>
          <a:p>
            <a:endParaRPr sz="949">
              <a:solidFill>
                <a:prstClr val="black"/>
              </a:solidFill>
            </a:endParaRPr>
          </a:p>
        </p:txBody>
      </p:sp>
      <p:sp>
        <p:nvSpPr>
          <p:cNvPr id="11" name="object 11"/>
          <p:cNvSpPr/>
          <p:nvPr/>
        </p:nvSpPr>
        <p:spPr>
          <a:xfrm>
            <a:off x="1551265" y="1805046"/>
            <a:ext cx="993338" cy="765096"/>
          </a:xfrm>
          <a:prstGeom prst="rect">
            <a:avLst/>
          </a:prstGeom>
          <a:blipFill>
            <a:blip r:embed="rId7" cstate="print"/>
            <a:stretch>
              <a:fillRect/>
            </a:stretch>
          </a:blipFill>
        </p:spPr>
        <p:txBody>
          <a:bodyPr wrap="square" lIns="0" tIns="0" rIns="0" bIns="0" rtlCol="0"/>
          <a:lstStyle/>
          <a:p>
            <a:endParaRPr sz="949">
              <a:solidFill>
                <a:prstClr val="black"/>
              </a:solidFill>
            </a:endParaRPr>
          </a:p>
        </p:txBody>
      </p:sp>
      <p:sp>
        <p:nvSpPr>
          <p:cNvPr id="12" name="object 12"/>
          <p:cNvSpPr txBox="1"/>
          <p:nvPr/>
        </p:nvSpPr>
        <p:spPr>
          <a:xfrm>
            <a:off x="1451610" y="1774507"/>
            <a:ext cx="1193453" cy="667571"/>
          </a:xfrm>
          <a:prstGeom prst="rect">
            <a:avLst/>
          </a:prstGeom>
          <a:solidFill>
            <a:srgbClr val="164F85"/>
          </a:solidFill>
        </p:spPr>
        <p:txBody>
          <a:bodyPr vert="horz" wrap="square" lIns="0" tIns="82376" rIns="0" bIns="0" rtlCol="0">
            <a:spAutoFit/>
          </a:bodyPr>
          <a:lstStyle/>
          <a:p>
            <a:pPr marL="216639" marR="213960" indent="-335" algn="ctr">
              <a:spcBef>
                <a:spcPts val="649"/>
              </a:spcBef>
            </a:pPr>
            <a:r>
              <a:rPr sz="1266" spc="-3" dirty="0">
                <a:solidFill>
                  <a:srgbClr val="FFFFFF"/>
                </a:solidFill>
                <a:latin typeface="Arial"/>
                <a:cs typeface="Arial"/>
              </a:rPr>
              <a:t>Clearing  P</a:t>
            </a:r>
            <a:r>
              <a:rPr sz="1266" spc="-8" dirty="0">
                <a:solidFill>
                  <a:srgbClr val="FFFFFF"/>
                </a:solidFill>
                <a:latin typeface="Arial"/>
                <a:cs typeface="Arial"/>
              </a:rPr>
              <a:t>a</a:t>
            </a:r>
            <a:r>
              <a:rPr sz="1266" dirty="0">
                <a:solidFill>
                  <a:srgbClr val="FFFFFF"/>
                </a:solidFill>
                <a:latin typeface="Arial"/>
                <a:cs typeface="Arial"/>
              </a:rPr>
              <a:t>r</a:t>
            </a:r>
            <a:r>
              <a:rPr sz="1266" spc="3" dirty="0">
                <a:solidFill>
                  <a:srgbClr val="FFFFFF"/>
                </a:solidFill>
                <a:latin typeface="Arial"/>
                <a:cs typeface="Arial"/>
              </a:rPr>
              <a:t>t</a:t>
            </a:r>
            <a:r>
              <a:rPr sz="1266" spc="-3" dirty="0">
                <a:solidFill>
                  <a:srgbClr val="FFFFFF"/>
                </a:solidFill>
                <a:latin typeface="Arial"/>
                <a:cs typeface="Arial"/>
              </a:rPr>
              <a:t>ic</a:t>
            </a:r>
            <a:r>
              <a:rPr sz="1266" spc="-8" dirty="0">
                <a:solidFill>
                  <a:srgbClr val="FFFFFF"/>
                </a:solidFill>
                <a:latin typeface="Arial"/>
                <a:cs typeface="Arial"/>
              </a:rPr>
              <a:t>i</a:t>
            </a:r>
            <a:r>
              <a:rPr sz="1266" spc="-3" dirty="0">
                <a:solidFill>
                  <a:srgbClr val="FFFFFF"/>
                </a:solidFill>
                <a:latin typeface="Arial"/>
                <a:cs typeface="Arial"/>
              </a:rPr>
              <a:t>pa</a:t>
            </a:r>
            <a:r>
              <a:rPr sz="1266" spc="-8" dirty="0">
                <a:solidFill>
                  <a:srgbClr val="FFFFFF"/>
                </a:solidFill>
                <a:latin typeface="Arial"/>
                <a:cs typeface="Arial"/>
              </a:rPr>
              <a:t>n</a:t>
            </a:r>
            <a:r>
              <a:rPr sz="1266" dirty="0">
                <a:solidFill>
                  <a:srgbClr val="FFFFFF"/>
                </a:solidFill>
                <a:latin typeface="Arial"/>
                <a:cs typeface="Arial"/>
              </a:rPr>
              <a:t>t  </a:t>
            </a:r>
            <a:r>
              <a:rPr sz="1266" spc="-3" dirty="0">
                <a:solidFill>
                  <a:srgbClr val="FFFFFF"/>
                </a:solidFill>
                <a:latin typeface="Arial"/>
                <a:cs typeface="Arial"/>
              </a:rPr>
              <a:t>(Brokers)</a:t>
            </a:r>
            <a:endParaRPr sz="1266">
              <a:solidFill>
                <a:prstClr val="black"/>
              </a:solidFill>
              <a:latin typeface="Arial"/>
              <a:cs typeface="Arial"/>
            </a:endParaRPr>
          </a:p>
        </p:txBody>
      </p:sp>
      <p:sp>
        <p:nvSpPr>
          <p:cNvPr id="13" name="object 13"/>
          <p:cNvSpPr/>
          <p:nvPr/>
        </p:nvSpPr>
        <p:spPr>
          <a:xfrm>
            <a:off x="6480988" y="1767275"/>
            <a:ext cx="1235244" cy="792420"/>
          </a:xfrm>
          <a:prstGeom prst="rect">
            <a:avLst/>
          </a:prstGeom>
          <a:blipFill>
            <a:blip r:embed="rId6" cstate="print"/>
            <a:stretch>
              <a:fillRect/>
            </a:stretch>
          </a:blipFill>
        </p:spPr>
        <p:txBody>
          <a:bodyPr wrap="square" lIns="0" tIns="0" rIns="0" bIns="0" rtlCol="0"/>
          <a:lstStyle/>
          <a:p>
            <a:endParaRPr sz="949">
              <a:solidFill>
                <a:prstClr val="black"/>
              </a:solidFill>
            </a:endParaRPr>
          </a:p>
        </p:txBody>
      </p:sp>
      <p:sp>
        <p:nvSpPr>
          <p:cNvPr id="14" name="object 14"/>
          <p:cNvSpPr/>
          <p:nvPr/>
        </p:nvSpPr>
        <p:spPr>
          <a:xfrm>
            <a:off x="6602343" y="1805046"/>
            <a:ext cx="993338" cy="765096"/>
          </a:xfrm>
          <a:prstGeom prst="rect">
            <a:avLst/>
          </a:prstGeom>
          <a:blipFill>
            <a:blip r:embed="rId8" cstate="print"/>
            <a:stretch>
              <a:fillRect/>
            </a:stretch>
          </a:blipFill>
        </p:spPr>
        <p:txBody>
          <a:bodyPr wrap="square" lIns="0" tIns="0" rIns="0" bIns="0" rtlCol="0"/>
          <a:lstStyle/>
          <a:p>
            <a:endParaRPr sz="949">
              <a:solidFill>
                <a:prstClr val="black"/>
              </a:solidFill>
            </a:endParaRPr>
          </a:p>
        </p:txBody>
      </p:sp>
      <p:sp>
        <p:nvSpPr>
          <p:cNvPr id="15" name="object 15"/>
          <p:cNvSpPr txBox="1"/>
          <p:nvPr/>
        </p:nvSpPr>
        <p:spPr>
          <a:xfrm>
            <a:off x="6501883" y="1774507"/>
            <a:ext cx="1193453" cy="667571"/>
          </a:xfrm>
          <a:prstGeom prst="rect">
            <a:avLst/>
          </a:prstGeom>
          <a:solidFill>
            <a:srgbClr val="164F85"/>
          </a:solidFill>
        </p:spPr>
        <p:txBody>
          <a:bodyPr vert="horz" wrap="square" lIns="0" tIns="82376" rIns="0" bIns="0" rtlCol="0">
            <a:spAutoFit/>
          </a:bodyPr>
          <a:lstStyle/>
          <a:p>
            <a:pPr marL="217977" marR="212955" indent="-335" algn="ctr">
              <a:spcBef>
                <a:spcPts val="649"/>
              </a:spcBef>
            </a:pPr>
            <a:r>
              <a:rPr sz="1266" spc="-3" dirty="0">
                <a:solidFill>
                  <a:srgbClr val="FFFFFF"/>
                </a:solidFill>
                <a:latin typeface="Arial"/>
                <a:cs typeface="Arial"/>
              </a:rPr>
              <a:t>Clearing  P</a:t>
            </a:r>
            <a:r>
              <a:rPr sz="1266" spc="-8" dirty="0">
                <a:solidFill>
                  <a:srgbClr val="FFFFFF"/>
                </a:solidFill>
                <a:latin typeface="Arial"/>
                <a:cs typeface="Arial"/>
              </a:rPr>
              <a:t>a</a:t>
            </a:r>
            <a:r>
              <a:rPr sz="1266" dirty="0">
                <a:solidFill>
                  <a:srgbClr val="FFFFFF"/>
                </a:solidFill>
                <a:latin typeface="Arial"/>
                <a:cs typeface="Arial"/>
              </a:rPr>
              <a:t>r</a:t>
            </a:r>
            <a:r>
              <a:rPr sz="1266" spc="3" dirty="0">
                <a:solidFill>
                  <a:srgbClr val="FFFFFF"/>
                </a:solidFill>
                <a:latin typeface="Arial"/>
                <a:cs typeface="Arial"/>
              </a:rPr>
              <a:t>t</a:t>
            </a:r>
            <a:r>
              <a:rPr sz="1266" spc="-3" dirty="0">
                <a:solidFill>
                  <a:srgbClr val="FFFFFF"/>
                </a:solidFill>
                <a:latin typeface="Arial"/>
                <a:cs typeface="Arial"/>
              </a:rPr>
              <a:t>ic</a:t>
            </a:r>
            <a:r>
              <a:rPr sz="1266" spc="-8" dirty="0">
                <a:solidFill>
                  <a:srgbClr val="FFFFFF"/>
                </a:solidFill>
                <a:latin typeface="Arial"/>
                <a:cs typeface="Arial"/>
              </a:rPr>
              <a:t>i</a:t>
            </a:r>
            <a:r>
              <a:rPr sz="1266" spc="-3" dirty="0">
                <a:solidFill>
                  <a:srgbClr val="FFFFFF"/>
                </a:solidFill>
                <a:latin typeface="Arial"/>
                <a:cs typeface="Arial"/>
              </a:rPr>
              <a:t>pa</a:t>
            </a:r>
            <a:r>
              <a:rPr sz="1266" spc="-8" dirty="0">
                <a:solidFill>
                  <a:srgbClr val="FFFFFF"/>
                </a:solidFill>
                <a:latin typeface="Arial"/>
                <a:cs typeface="Arial"/>
              </a:rPr>
              <a:t>n</a:t>
            </a:r>
            <a:r>
              <a:rPr sz="1266" dirty="0">
                <a:solidFill>
                  <a:srgbClr val="FFFFFF"/>
                </a:solidFill>
                <a:latin typeface="Arial"/>
                <a:cs typeface="Arial"/>
              </a:rPr>
              <a:t>t  </a:t>
            </a:r>
            <a:r>
              <a:rPr sz="1266" spc="-3" dirty="0">
                <a:solidFill>
                  <a:srgbClr val="FFFFFF"/>
                </a:solidFill>
                <a:latin typeface="Arial"/>
                <a:cs typeface="Arial"/>
              </a:rPr>
              <a:t>(Brokers)</a:t>
            </a:r>
            <a:endParaRPr sz="1266">
              <a:solidFill>
                <a:prstClr val="black"/>
              </a:solidFill>
              <a:latin typeface="Arial"/>
              <a:cs typeface="Arial"/>
            </a:endParaRPr>
          </a:p>
        </p:txBody>
      </p:sp>
      <p:sp>
        <p:nvSpPr>
          <p:cNvPr id="16" name="object 16"/>
          <p:cNvSpPr/>
          <p:nvPr/>
        </p:nvSpPr>
        <p:spPr>
          <a:xfrm>
            <a:off x="4960442" y="1213143"/>
            <a:ext cx="41188" cy="540134"/>
          </a:xfrm>
          <a:custGeom>
            <a:avLst/>
            <a:gdLst/>
            <a:ahLst/>
            <a:cxnLst/>
            <a:rect l="l" t="t" r="r" b="b"/>
            <a:pathLst>
              <a:path w="78104" h="1024254">
                <a:moveTo>
                  <a:pt x="51816" y="64770"/>
                </a:moveTo>
                <a:lnTo>
                  <a:pt x="25907" y="64770"/>
                </a:lnTo>
                <a:lnTo>
                  <a:pt x="25907" y="1024127"/>
                </a:lnTo>
                <a:lnTo>
                  <a:pt x="51816" y="1024127"/>
                </a:lnTo>
                <a:lnTo>
                  <a:pt x="51816" y="64770"/>
                </a:lnTo>
                <a:close/>
              </a:path>
              <a:path w="78104" h="1024254">
                <a:moveTo>
                  <a:pt x="38861" y="0"/>
                </a:moveTo>
                <a:lnTo>
                  <a:pt x="0" y="77724"/>
                </a:lnTo>
                <a:lnTo>
                  <a:pt x="25907" y="77724"/>
                </a:lnTo>
                <a:lnTo>
                  <a:pt x="25907" y="64770"/>
                </a:lnTo>
                <a:lnTo>
                  <a:pt x="71247" y="64770"/>
                </a:lnTo>
                <a:lnTo>
                  <a:pt x="38861" y="0"/>
                </a:lnTo>
                <a:close/>
              </a:path>
              <a:path w="78104" h="1024254">
                <a:moveTo>
                  <a:pt x="71247" y="64770"/>
                </a:moveTo>
                <a:lnTo>
                  <a:pt x="51816" y="64770"/>
                </a:lnTo>
                <a:lnTo>
                  <a:pt x="51816" y="77724"/>
                </a:lnTo>
                <a:lnTo>
                  <a:pt x="77724" y="77724"/>
                </a:lnTo>
                <a:lnTo>
                  <a:pt x="71247" y="64770"/>
                </a:lnTo>
                <a:close/>
              </a:path>
            </a:pathLst>
          </a:custGeom>
          <a:solidFill>
            <a:srgbClr val="002352"/>
          </a:solidFill>
        </p:spPr>
        <p:txBody>
          <a:bodyPr wrap="square" lIns="0" tIns="0" rIns="0" bIns="0" rtlCol="0"/>
          <a:lstStyle/>
          <a:p>
            <a:endParaRPr sz="949">
              <a:solidFill>
                <a:prstClr val="black"/>
              </a:solidFill>
            </a:endParaRPr>
          </a:p>
        </p:txBody>
      </p:sp>
      <p:sp>
        <p:nvSpPr>
          <p:cNvPr id="17" name="object 17"/>
          <p:cNvSpPr/>
          <p:nvPr/>
        </p:nvSpPr>
        <p:spPr>
          <a:xfrm>
            <a:off x="4136678" y="1213143"/>
            <a:ext cx="41188" cy="540134"/>
          </a:xfrm>
          <a:custGeom>
            <a:avLst/>
            <a:gdLst/>
            <a:ahLst/>
            <a:cxnLst/>
            <a:rect l="l" t="t" r="r" b="b"/>
            <a:pathLst>
              <a:path w="78104" h="1024254">
                <a:moveTo>
                  <a:pt x="25908" y="946403"/>
                </a:moveTo>
                <a:lnTo>
                  <a:pt x="0" y="946403"/>
                </a:lnTo>
                <a:lnTo>
                  <a:pt x="38862" y="1024127"/>
                </a:lnTo>
                <a:lnTo>
                  <a:pt x="71247" y="959358"/>
                </a:lnTo>
                <a:lnTo>
                  <a:pt x="25908" y="959358"/>
                </a:lnTo>
                <a:lnTo>
                  <a:pt x="25908" y="946403"/>
                </a:lnTo>
                <a:close/>
              </a:path>
              <a:path w="78104" h="1024254">
                <a:moveTo>
                  <a:pt x="51815" y="0"/>
                </a:moveTo>
                <a:lnTo>
                  <a:pt x="25908" y="0"/>
                </a:lnTo>
                <a:lnTo>
                  <a:pt x="25908" y="959358"/>
                </a:lnTo>
                <a:lnTo>
                  <a:pt x="51815" y="959358"/>
                </a:lnTo>
                <a:lnTo>
                  <a:pt x="51815" y="0"/>
                </a:lnTo>
                <a:close/>
              </a:path>
              <a:path w="78104" h="1024254">
                <a:moveTo>
                  <a:pt x="77724" y="946403"/>
                </a:moveTo>
                <a:lnTo>
                  <a:pt x="51815" y="946403"/>
                </a:lnTo>
                <a:lnTo>
                  <a:pt x="51815" y="959358"/>
                </a:lnTo>
                <a:lnTo>
                  <a:pt x="71247" y="959358"/>
                </a:lnTo>
                <a:lnTo>
                  <a:pt x="77724" y="946403"/>
                </a:lnTo>
                <a:close/>
              </a:path>
            </a:pathLst>
          </a:custGeom>
          <a:solidFill>
            <a:srgbClr val="002352"/>
          </a:solidFill>
        </p:spPr>
        <p:txBody>
          <a:bodyPr wrap="square" lIns="0" tIns="0" rIns="0" bIns="0" rtlCol="0"/>
          <a:lstStyle/>
          <a:p>
            <a:endParaRPr sz="949">
              <a:solidFill>
                <a:prstClr val="black"/>
              </a:solidFill>
            </a:endParaRPr>
          </a:p>
        </p:txBody>
      </p:sp>
      <p:sp>
        <p:nvSpPr>
          <p:cNvPr id="18" name="object 18"/>
          <p:cNvSpPr txBox="1"/>
          <p:nvPr/>
        </p:nvSpPr>
        <p:spPr>
          <a:xfrm>
            <a:off x="3446725" y="1333493"/>
            <a:ext cx="2225167" cy="144621"/>
          </a:xfrm>
          <a:prstGeom prst="rect">
            <a:avLst/>
          </a:prstGeom>
        </p:spPr>
        <p:txBody>
          <a:bodyPr vert="horz" wrap="square" lIns="0" tIns="6697" rIns="0" bIns="0" rtlCol="0">
            <a:spAutoFit/>
          </a:bodyPr>
          <a:lstStyle/>
          <a:p>
            <a:pPr marL="6697">
              <a:spcBef>
                <a:spcPts val="53"/>
              </a:spcBef>
              <a:tabLst>
                <a:tab pos="1596161" algn="l"/>
              </a:tabLst>
            </a:pPr>
            <a:r>
              <a:rPr sz="896" dirty="0">
                <a:solidFill>
                  <a:srgbClr val="003C69"/>
                </a:solidFill>
                <a:latin typeface="Arial"/>
                <a:cs typeface="Arial"/>
              </a:rPr>
              <a:t>1. Trade (</a:t>
            </a:r>
            <a:r>
              <a:rPr sz="896" spc="-5" dirty="0">
                <a:solidFill>
                  <a:srgbClr val="003C69"/>
                </a:solidFill>
                <a:latin typeface="Arial"/>
                <a:cs typeface="Arial"/>
              </a:rPr>
              <a:t> </a:t>
            </a:r>
            <a:r>
              <a:rPr sz="896" dirty="0">
                <a:solidFill>
                  <a:srgbClr val="003C69"/>
                </a:solidFill>
                <a:latin typeface="Arial"/>
                <a:cs typeface="Arial"/>
              </a:rPr>
              <a:t>T )	2.</a:t>
            </a:r>
            <a:r>
              <a:rPr sz="896" spc="-37" dirty="0">
                <a:solidFill>
                  <a:srgbClr val="003C69"/>
                </a:solidFill>
                <a:latin typeface="Arial"/>
                <a:cs typeface="Arial"/>
              </a:rPr>
              <a:t> </a:t>
            </a:r>
            <a:r>
              <a:rPr sz="896" dirty="0">
                <a:solidFill>
                  <a:srgbClr val="003C69"/>
                </a:solidFill>
                <a:latin typeface="Arial"/>
                <a:cs typeface="Arial"/>
              </a:rPr>
              <a:t>Reporting</a:t>
            </a:r>
            <a:endParaRPr sz="896">
              <a:solidFill>
                <a:prstClr val="black"/>
              </a:solidFill>
              <a:latin typeface="Arial"/>
              <a:cs typeface="Arial"/>
            </a:endParaRPr>
          </a:p>
        </p:txBody>
      </p:sp>
      <p:sp>
        <p:nvSpPr>
          <p:cNvPr id="19" name="object 19"/>
          <p:cNvSpPr/>
          <p:nvPr/>
        </p:nvSpPr>
        <p:spPr>
          <a:xfrm>
            <a:off x="2696900" y="1887022"/>
            <a:ext cx="986172" cy="41188"/>
          </a:xfrm>
          <a:custGeom>
            <a:avLst/>
            <a:gdLst/>
            <a:ahLst/>
            <a:cxnLst/>
            <a:rect l="l" t="t" r="r" b="b"/>
            <a:pathLst>
              <a:path w="1870075" h="78104">
                <a:moveTo>
                  <a:pt x="77723" y="0"/>
                </a:moveTo>
                <a:lnTo>
                  <a:pt x="0" y="38862"/>
                </a:lnTo>
                <a:lnTo>
                  <a:pt x="77723" y="77724"/>
                </a:lnTo>
                <a:lnTo>
                  <a:pt x="77723" y="51815"/>
                </a:lnTo>
                <a:lnTo>
                  <a:pt x="64769" y="51815"/>
                </a:lnTo>
                <a:lnTo>
                  <a:pt x="64769" y="25908"/>
                </a:lnTo>
                <a:lnTo>
                  <a:pt x="77723" y="25908"/>
                </a:lnTo>
                <a:lnTo>
                  <a:pt x="77723" y="0"/>
                </a:lnTo>
                <a:close/>
              </a:path>
              <a:path w="1870075" h="78104">
                <a:moveTo>
                  <a:pt x="77723" y="25908"/>
                </a:moveTo>
                <a:lnTo>
                  <a:pt x="64769" y="25908"/>
                </a:lnTo>
                <a:lnTo>
                  <a:pt x="64769" y="51815"/>
                </a:lnTo>
                <a:lnTo>
                  <a:pt x="77723" y="51815"/>
                </a:lnTo>
                <a:lnTo>
                  <a:pt x="77723" y="25908"/>
                </a:lnTo>
                <a:close/>
              </a:path>
              <a:path w="1870075" h="78104">
                <a:moveTo>
                  <a:pt x="1869947" y="25908"/>
                </a:moveTo>
                <a:lnTo>
                  <a:pt x="77723" y="25908"/>
                </a:lnTo>
                <a:lnTo>
                  <a:pt x="77723" y="51815"/>
                </a:lnTo>
                <a:lnTo>
                  <a:pt x="1869947" y="51815"/>
                </a:lnTo>
                <a:lnTo>
                  <a:pt x="1869947" y="25908"/>
                </a:lnTo>
                <a:close/>
              </a:path>
            </a:pathLst>
          </a:custGeom>
          <a:solidFill>
            <a:srgbClr val="002352"/>
          </a:solidFill>
        </p:spPr>
        <p:txBody>
          <a:bodyPr wrap="square" lIns="0" tIns="0" rIns="0" bIns="0" rtlCol="0"/>
          <a:lstStyle/>
          <a:p>
            <a:endParaRPr sz="949">
              <a:solidFill>
                <a:prstClr val="black"/>
              </a:solidFill>
            </a:endParaRPr>
          </a:p>
        </p:txBody>
      </p:sp>
      <p:sp>
        <p:nvSpPr>
          <p:cNvPr id="20" name="object 20"/>
          <p:cNvSpPr txBox="1"/>
          <p:nvPr/>
        </p:nvSpPr>
        <p:spPr>
          <a:xfrm>
            <a:off x="2643857" y="1675053"/>
            <a:ext cx="1035397" cy="144621"/>
          </a:xfrm>
          <a:prstGeom prst="rect">
            <a:avLst/>
          </a:prstGeom>
        </p:spPr>
        <p:txBody>
          <a:bodyPr vert="horz" wrap="square" lIns="0" tIns="6697" rIns="0" bIns="0" rtlCol="0">
            <a:spAutoFit/>
          </a:bodyPr>
          <a:lstStyle/>
          <a:p>
            <a:pPr marL="6697">
              <a:spcBef>
                <a:spcPts val="53"/>
              </a:spcBef>
            </a:pPr>
            <a:r>
              <a:rPr sz="896" dirty="0">
                <a:solidFill>
                  <a:srgbClr val="003C69"/>
                </a:solidFill>
                <a:latin typeface="Arial"/>
                <a:cs typeface="Arial"/>
              </a:rPr>
              <a:t>2. </a:t>
            </a:r>
            <a:r>
              <a:rPr sz="896" spc="-3" dirty="0">
                <a:solidFill>
                  <a:srgbClr val="003C69"/>
                </a:solidFill>
                <a:latin typeface="Arial"/>
                <a:cs typeface="Arial"/>
              </a:rPr>
              <a:t>Notified </a:t>
            </a:r>
            <a:r>
              <a:rPr sz="896" dirty="0">
                <a:solidFill>
                  <a:srgbClr val="003C69"/>
                </a:solidFill>
                <a:latin typeface="Arial"/>
                <a:cs typeface="Arial"/>
              </a:rPr>
              <a:t>Trade</a:t>
            </a:r>
            <a:r>
              <a:rPr sz="896" spc="-26" dirty="0">
                <a:solidFill>
                  <a:srgbClr val="003C69"/>
                </a:solidFill>
                <a:latin typeface="Arial"/>
                <a:cs typeface="Arial"/>
              </a:rPr>
              <a:t> </a:t>
            </a:r>
            <a:r>
              <a:rPr sz="896" spc="3" dirty="0">
                <a:solidFill>
                  <a:srgbClr val="003C69"/>
                </a:solidFill>
                <a:latin typeface="Arial"/>
                <a:cs typeface="Arial"/>
              </a:rPr>
              <a:t>(T)</a:t>
            </a:r>
            <a:endParaRPr sz="896">
              <a:solidFill>
                <a:prstClr val="black"/>
              </a:solidFill>
              <a:latin typeface="Arial"/>
              <a:cs typeface="Arial"/>
            </a:endParaRPr>
          </a:p>
        </p:txBody>
      </p:sp>
      <p:sp>
        <p:nvSpPr>
          <p:cNvPr id="21" name="object 21"/>
          <p:cNvSpPr/>
          <p:nvPr/>
        </p:nvSpPr>
        <p:spPr>
          <a:xfrm>
            <a:off x="5464745" y="1866930"/>
            <a:ext cx="985503" cy="41188"/>
          </a:xfrm>
          <a:custGeom>
            <a:avLst/>
            <a:gdLst/>
            <a:ahLst/>
            <a:cxnLst/>
            <a:rect l="l" t="t" r="r" b="b"/>
            <a:pathLst>
              <a:path w="1868804" h="78104">
                <a:moveTo>
                  <a:pt x="1790700" y="0"/>
                </a:moveTo>
                <a:lnTo>
                  <a:pt x="1790700" y="77724"/>
                </a:lnTo>
                <a:lnTo>
                  <a:pt x="1842516" y="51815"/>
                </a:lnTo>
                <a:lnTo>
                  <a:pt x="1803654" y="51815"/>
                </a:lnTo>
                <a:lnTo>
                  <a:pt x="1803654" y="25908"/>
                </a:lnTo>
                <a:lnTo>
                  <a:pt x="1842516" y="25908"/>
                </a:lnTo>
                <a:lnTo>
                  <a:pt x="1790700" y="0"/>
                </a:lnTo>
                <a:close/>
              </a:path>
              <a:path w="1868804" h="78104">
                <a:moveTo>
                  <a:pt x="1790700" y="25908"/>
                </a:moveTo>
                <a:lnTo>
                  <a:pt x="0" y="25908"/>
                </a:lnTo>
                <a:lnTo>
                  <a:pt x="0" y="51815"/>
                </a:lnTo>
                <a:lnTo>
                  <a:pt x="1790700" y="51815"/>
                </a:lnTo>
                <a:lnTo>
                  <a:pt x="1790700" y="25908"/>
                </a:lnTo>
                <a:close/>
              </a:path>
              <a:path w="1868804" h="78104">
                <a:moveTo>
                  <a:pt x="1842516" y="25908"/>
                </a:moveTo>
                <a:lnTo>
                  <a:pt x="1803654" y="25908"/>
                </a:lnTo>
                <a:lnTo>
                  <a:pt x="1803654" y="51815"/>
                </a:lnTo>
                <a:lnTo>
                  <a:pt x="1842516" y="51815"/>
                </a:lnTo>
                <a:lnTo>
                  <a:pt x="1868424" y="38862"/>
                </a:lnTo>
                <a:lnTo>
                  <a:pt x="1842516" y="25908"/>
                </a:lnTo>
                <a:close/>
              </a:path>
            </a:pathLst>
          </a:custGeom>
          <a:solidFill>
            <a:srgbClr val="002352"/>
          </a:solidFill>
        </p:spPr>
        <p:txBody>
          <a:bodyPr wrap="square" lIns="0" tIns="0" rIns="0" bIns="0" rtlCol="0"/>
          <a:lstStyle/>
          <a:p>
            <a:endParaRPr sz="949">
              <a:solidFill>
                <a:prstClr val="black"/>
              </a:solidFill>
            </a:endParaRPr>
          </a:p>
        </p:txBody>
      </p:sp>
      <p:sp>
        <p:nvSpPr>
          <p:cNvPr id="22" name="object 22"/>
          <p:cNvSpPr txBox="1"/>
          <p:nvPr/>
        </p:nvSpPr>
        <p:spPr>
          <a:xfrm>
            <a:off x="5418735" y="1655296"/>
            <a:ext cx="1097347" cy="144621"/>
          </a:xfrm>
          <a:prstGeom prst="rect">
            <a:avLst/>
          </a:prstGeom>
        </p:spPr>
        <p:txBody>
          <a:bodyPr vert="horz" wrap="square" lIns="0" tIns="6697" rIns="0" bIns="0" rtlCol="0">
            <a:spAutoFit/>
          </a:bodyPr>
          <a:lstStyle/>
          <a:p>
            <a:pPr marL="6697">
              <a:spcBef>
                <a:spcPts val="53"/>
              </a:spcBef>
            </a:pPr>
            <a:r>
              <a:rPr sz="896" dirty="0">
                <a:solidFill>
                  <a:srgbClr val="003C69"/>
                </a:solidFill>
                <a:latin typeface="Arial"/>
                <a:cs typeface="Arial"/>
              </a:rPr>
              <a:t>2. </a:t>
            </a:r>
            <a:r>
              <a:rPr sz="896" spc="-3" dirty="0">
                <a:solidFill>
                  <a:srgbClr val="003C69"/>
                </a:solidFill>
                <a:latin typeface="Arial"/>
                <a:cs typeface="Arial"/>
              </a:rPr>
              <a:t>Notified </a:t>
            </a:r>
            <a:r>
              <a:rPr sz="896" dirty="0">
                <a:solidFill>
                  <a:srgbClr val="003C69"/>
                </a:solidFill>
                <a:latin typeface="Arial"/>
                <a:cs typeface="Arial"/>
              </a:rPr>
              <a:t>Trade ( T</a:t>
            </a:r>
            <a:r>
              <a:rPr sz="896" spc="-34" dirty="0">
                <a:solidFill>
                  <a:srgbClr val="003C69"/>
                </a:solidFill>
                <a:latin typeface="Arial"/>
                <a:cs typeface="Arial"/>
              </a:rPr>
              <a:t> </a:t>
            </a:r>
            <a:r>
              <a:rPr sz="896" dirty="0">
                <a:solidFill>
                  <a:srgbClr val="003C69"/>
                </a:solidFill>
                <a:latin typeface="Arial"/>
                <a:cs typeface="Arial"/>
              </a:rPr>
              <a:t>)</a:t>
            </a:r>
            <a:endParaRPr sz="896">
              <a:solidFill>
                <a:prstClr val="black"/>
              </a:solidFill>
              <a:latin typeface="Arial"/>
              <a:cs typeface="Arial"/>
            </a:endParaRPr>
          </a:p>
        </p:txBody>
      </p:sp>
      <p:sp>
        <p:nvSpPr>
          <p:cNvPr id="23" name="object 23"/>
          <p:cNvSpPr/>
          <p:nvPr/>
        </p:nvSpPr>
        <p:spPr>
          <a:xfrm>
            <a:off x="2696900" y="2435930"/>
            <a:ext cx="986172" cy="41188"/>
          </a:xfrm>
          <a:custGeom>
            <a:avLst/>
            <a:gdLst/>
            <a:ahLst/>
            <a:cxnLst/>
            <a:rect l="l" t="t" r="r" b="b"/>
            <a:pathLst>
              <a:path w="1870075" h="78104">
                <a:moveTo>
                  <a:pt x="77723" y="0"/>
                </a:moveTo>
                <a:lnTo>
                  <a:pt x="0" y="38861"/>
                </a:lnTo>
                <a:lnTo>
                  <a:pt x="77723" y="77723"/>
                </a:lnTo>
                <a:lnTo>
                  <a:pt x="77723" y="51815"/>
                </a:lnTo>
                <a:lnTo>
                  <a:pt x="64769" y="51815"/>
                </a:lnTo>
                <a:lnTo>
                  <a:pt x="64769" y="25907"/>
                </a:lnTo>
                <a:lnTo>
                  <a:pt x="77723" y="25907"/>
                </a:lnTo>
                <a:lnTo>
                  <a:pt x="77723" y="0"/>
                </a:lnTo>
                <a:close/>
              </a:path>
              <a:path w="1870075" h="78104">
                <a:moveTo>
                  <a:pt x="77723" y="25907"/>
                </a:moveTo>
                <a:lnTo>
                  <a:pt x="64769" y="25907"/>
                </a:lnTo>
                <a:lnTo>
                  <a:pt x="64769" y="51815"/>
                </a:lnTo>
                <a:lnTo>
                  <a:pt x="77723" y="51815"/>
                </a:lnTo>
                <a:lnTo>
                  <a:pt x="77723" y="25907"/>
                </a:lnTo>
                <a:close/>
              </a:path>
              <a:path w="1870075" h="78104">
                <a:moveTo>
                  <a:pt x="1869947" y="25907"/>
                </a:moveTo>
                <a:lnTo>
                  <a:pt x="77723" y="25907"/>
                </a:lnTo>
                <a:lnTo>
                  <a:pt x="77723" y="51815"/>
                </a:lnTo>
                <a:lnTo>
                  <a:pt x="1869947" y="51815"/>
                </a:lnTo>
                <a:lnTo>
                  <a:pt x="1869947" y="25907"/>
                </a:lnTo>
                <a:close/>
              </a:path>
            </a:pathLst>
          </a:custGeom>
          <a:solidFill>
            <a:srgbClr val="002352"/>
          </a:solidFill>
        </p:spPr>
        <p:txBody>
          <a:bodyPr wrap="square" lIns="0" tIns="0" rIns="0" bIns="0" rtlCol="0"/>
          <a:lstStyle/>
          <a:p>
            <a:endParaRPr sz="949">
              <a:solidFill>
                <a:prstClr val="black"/>
              </a:solidFill>
            </a:endParaRPr>
          </a:p>
        </p:txBody>
      </p:sp>
      <p:sp>
        <p:nvSpPr>
          <p:cNvPr id="24" name="object 24"/>
          <p:cNvSpPr txBox="1"/>
          <p:nvPr/>
        </p:nvSpPr>
        <p:spPr>
          <a:xfrm>
            <a:off x="2708285" y="2088662"/>
            <a:ext cx="905470" cy="337622"/>
          </a:xfrm>
          <a:prstGeom prst="rect">
            <a:avLst/>
          </a:prstGeom>
        </p:spPr>
        <p:txBody>
          <a:bodyPr vert="horz" wrap="square" lIns="0" tIns="6697" rIns="0" bIns="0" rtlCol="0">
            <a:spAutoFit/>
          </a:bodyPr>
          <a:lstStyle/>
          <a:p>
            <a:pPr marL="6697" marR="2679" indent="130921">
              <a:lnSpc>
                <a:spcPct val="120000"/>
              </a:lnSpc>
              <a:spcBef>
                <a:spcPts val="53"/>
              </a:spcBef>
            </a:pPr>
            <a:r>
              <a:rPr sz="896" dirty="0">
                <a:solidFill>
                  <a:srgbClr val="003C69"/>
                </a:solidFill>
                <a:latin typeface="Arial"/>
                <a:cs typeface="Arial"/>
              </a:rPr>
              <a:t>3. Net Batch  </a:t>
            </a:r>
            <a:r>
              <a:rPr sz="896" spc="-3" dirty="0">
                <a:solidFill>
                  <a:srgbClr val="003C69"/>
                </a:solidFill>
                <a:latin typeface="Arial"/>
                <a:cs typeface="Arial"/>
              </a:rPr>
              <a:t>Instructions</a:t>
            </a:r>
            <a:r>
              <a:rPr sz="896" spc="-8" dirty="0">
                <a:solidFill>
                  <a:srgbClr val="003C69"/>
                </a:solidFill>
                <a:latin typeface="Arial"/>
                <a:cs typeface="Arial"/>
              </a:rPr>
              <a:t> </a:t>
            </a:r>
            <a:r>
              <a:rPr sz="896" dirty="0">
                <a:solidFill>
                  <a:srgbClr val="003C69"/>
                </a:solidFill>
                <a:latin typeface="Arial"/>
                <a:cs typeface="Arial"/>
              </a:rPr>
              <a:t>(T+1)</a:t>
            </a:r>
            <a:endParaRPr sz="896">
              <a:solidFill>
                <a:prstClr val="black"/>
              </a:solidFill>
              <a:latin typeface="Arial"/>
              <a:cs typeface="Arial"/>
            </a:endParaRPr>
          </a:p>
        </p:txBody>
      </p:sp>
      <p:sp>
        <p:nvSpPr>
          <p:cNvPr id="25" name="object 25"/>
          <p:cNvSpPr/>
          <p:nvPr/>
        </p:nvSpPr>
        <p:spPr>
          <a:xfrm>
            <a:off x="5464745" y="2435930"/>
            <a:ext cx="985503" cy="41188"/>
          </a:xfrm>
          <a:custGeom>
            <a:avLst/>
            <a:gdLst/>
            <a:ahLst/>
            <a:cxnLst/>
            <a:rect l="l" t="t" r="r" b="b"/>
            <a:pathLst>
              <a:path w="1868804" h="78104">
                <a:moveTo>
                  <a:pt x="1790700" y="0"/>
                </a:moveTo>
                <a:lnTo>
                  <a:pt x="1790700" y="77723"/>
                </a:lnTo>
                <a:lnTo>
                  <a:pt x="1842515" y="51815"/>
                </a:lnTo>
                <a:lnTo>
                  <a:pt x="1803654" y="51815"/>
                </a:lnTo>
                <a:lnTo>
                  <a:pt x="1803654" y="25907"/>
                </a:lnTo>
                <a:lnTo>
                  <a:pt x="1842516" y="25907"/>
                </a:lnTo>
                <a:lnTo>
                  <a:pt x="1790700" y="0"/>
                </a:lnTo>
                <a:close/>
              </a:path>
              <a:path w="1868804" h="78104">
                <a:moveTo>
                  <a:pt x="1790700" y="25907"/>
                </a:moveTo>
                <a:lnTo>
                  <a:pt x="0" y="25907"/>
                </a:lnTo>
                <a:lnTo>
                  <a:pt x="0" y="51815"/>
                </a:lnTo>
                <a:lnTo>
                  <a:pt x="1790700" y="51815"/>
                </a:lnTo>
                <a:lnTo>
                  <a:pt x="1790700" y="25907"/>
                </a:lnTo>
                <a:close/>
              </a:path>
              <a:path w="1868804" h="78104">
                <a:moveTo>
                  <a:pt x="1842516" y="25907"/>
                </a:moveTo>
                <a:lnTo>
                  <a:pt x="1803654" y="25907"/>
                </a:lnTo>
                <a:lnTo>
                  <a:pt x="1803654" y="51815"/>
                </a:lnTo>
                <a:lnTo>
                  <a:pt x="1842515" y="51815"/>
                </a:lnTo>
                <a:lnTo>
                  <a:pt x="1868424" y="38861"/>
                </a:lnTo>
                <a:lnTo>
                  <a:pt x="1842516" y="25907"/>
                </a:lnTo>
                <a:close/>
              </a:path>
            </a:pathLst>
          </a:custGeom>
          <a:solidFill>
            <a:srgbClr val="002352"/>
          </a:solidFill>
        </p:spPr>
        <p:txBody>
          <a:bodyPr wrap="square" lIns="0" tIns="0" rIns="0" bIns="0" rtlCol="0"/>
          <a:lstStyle/>
          <a:p>
            <a:endParaRPr sz="949">
              <a:solidFill>
                <a:prstClr val="black"/>
              </a:solidFill>
            </a:endParaRPr>
          </a:p>
        </p:txBody>
      </p:sp>
      <p:sp>
        <p:nvSpPr>
          <p:cNvPr id="26" name="object 26"/>
          <p:cNvSpPr txBox="1"/>
          <p:nvPr/>
        </p:nvSpPr>
        <p:spPr>
          <a:xfrm>
            <a:off x="5475997" y="2088662"/>
            <a:ext cx="905470" cy="337622"/>
          </a:xfrm>
          <a:prstGeom prst="rect">
            <a:avLst/>
          </a:prstGeom>
        </p:spPr>
        <p:txBody>
          <a:bodyPr vert="horz" wrap="square" lIns="0" tIns="6697" rIns="0" bIns="0" rtlCol="0">
            <a:spAutoFit/>
          </a:bodyPr>
          <a:lstStyle/>
          <a:p>
            <a:pPr marL="6697" marR="2679" indent="130921">
              <a:lnSpc>
                <a:spcPct val="120000"/>
              </a:lnSpc>
              <a:spcBef>
                <a:spcPts val="53"/>
              </a:spcBef>
            </a:pPr>
            <a:r>
              <a:rPr sz="896" dirty="0">
                <a:solidFill>
                  <a:srgbClr val="003C69"/>
                </a:solidFill>
                <a:latin typeface="Arial"/>
                <a:cs typeface="Arial"/>
              </a:rPr>
              <a:t>3. Net Batch  </a:t>
            </a:r>
            <a:r>
              <a:rPr sz="896" spc="-3" dirty="0">
                <a:solidFill>
                  <a:srgbClr val="003C69"/>
                </a:solidFill>
                <a:latin typeface="Arial"/>
                <a:cs typeface="Arial"/>
              </a:rPr>
              <a:t>Instructions</a:t>
            </a:r>
            <a:r>
              <a:rPr sz="896" spc="-8" dirty="0">
                <a:solidFill>
                  <a:srgbClr val="003C69"/>
                </a:solidFill>
                <a:latin typeface="Arial"/>
                <a:cs typeface="Arial"/>
              </a:rPr>
              <a:t> </a:t>
            </a:r>
            <a:r>
              <a:rPr sz="896" dirty="0">
                <a:solidFill>
                  <a:srgbClr val="003C69"/>
                </a:solidFill>
                <a:latin typeface="Arial"/>
                <a:cs typeface="Arial"/>
              </a:rPr>
              <a:t>(T+1)</a:t>
            </a:r>
            <a:endParaRPr sz="896">
              <a:solidFill>
                <a:prstClr val="black"/>
              </a:solidFill>
              <a:latin typeface="Arial"/>
              <a:cs typeface="Arial"/>
            </a:endParaRPr>
          </a:p>
        </p:txBody>
      </p:sp>
      <p:sp>
        <p:nvSpPr>
          <p:cNvPr id="27" name="object 27"/>
          <p:cNvSpPr/>
          <p:nvPr/>
        </p:nvSpPr>
        <p:spPr>
          <a:xfrm>
            <a:off x="1430714" y="2838569"/>
            <a:ext cx="1235244" cy="792420"/>
          </a:xfrm>
          <a:prstGeom prst="rect">
            <a:avLst/>
          </a:prstGeom>
          <a:blipFill>
            <a:blip r:embed="rId6" cstate="print"/>
            <a:stretch>
              <a:fillRect/>
            </a:stretch>
          </a:blipFill>
        </p:spPr>
        <p:txBody>
          <a:bodyPr wrap="square" lIns="0" tIns="0" rIns="0" bIns="0" rtlCol="0"/>
          <a:lstStyle/>
          <a:p>
            <a:endParaRPr sz="949">
              <a:solidFill>
                <a:prstClr val="black"/>
              </a:solidFill>
            </a:endParaRPr>
          </a:p>
        </p:txBody>
      </p:sp>
      <p:sp>
        <p:nvSpPr>
          <p:cNvPr id="28" name="object 28"/>
          <p:cNvSpPr/>
          <p:nvPr/>
        </p:nvSpPr>
        <p:spPr>
          <a:xfrm>
            <a:off x="1474917" y="2876342"/>
            <a:ext cx="1145232" cy="765095"/>
          </a:xfrm>
          <a:prstGeom prst="rect">
            <a:avLst/>
          </a:prstGeom>
          <a:blipFill>
            <a:blip r:embed="rId9" cstate="print"/>
            <a:stretch>
              <a:fillRect/>
            </a:stretch>
          </a:blipFill>
        </p:spPr>
        <p:txBody>
          <a:bodyPr wrap="square" lIns="0" tIns="0" rIns="0" bIns="0" rtlCol="0"/>
          <a:lstStyle/>
          <a:p>
            <a:endParaRPr sz="949">
              <a:solidFill>
                <a:prstClr val="black"/>
              </a:solidFill>
            </a:endParaRPr>
          </a:p>
        </p:txBody>
      </p:sp>
      <p:sp>
        <p:nvSpPr>
          <p:cNvPr id="29" name="object 29"/>
          <p:cNvSpPr txBox="1"/>
          <p:nvPr/>
        </p:nvSpPr>
        <p:spPr>
          <a:xfrm>
            <a:off x="1451610" y="2845802"/>
            <a:ext cx="1193453" cy="667909"/>
          </a:xfrm>
          <a:prstGeom prst="rect">
            <a:avLst/>
          </a:prstGeom>
          <a:solidFill>
            <a:srgbClr val="164F85"/>
          </a:solidFill>
        </p:spPr>
        <p:txBody>
          <a:bodyPr vert="horz" wrap="square" lIns="0" tIns="82711" rIns="0" bIns="0" rtlCol="0">
            <a:spAutoFit/>
          </a:bodyPr>
          <a:lstStyle/>
          <a:p>
            <a:pPr marL="140631" marR="137952" indent="71320" algn="just">
              <a:spcBef>
                <a:spcPts val="651"/>
              </a:spcBef>
            </a:pPr>
            <a:r>
              <a:rPr sz="1266" spc="-3" dirty="0">
                <a:solidFill>
                  <a:srgbClr val="FFFFFF"/>
                </a:solidFill>
                <a:latin typeface="Arial"/>
                <a:cs typeface="Arial"/>
              </a:rPr>
              <a:t>Settlement  Participant  (Custod</a:t>
            </a:r>
            <a:r>
              <a:rPr sz="1266" spc="-8" dirty="0">
                <a:solidFill>
                  <a:srgbClr val="FFFFFF"/>
                </a:solidFill>
                <a:latin typeface="Arial"/>
                <a:cs typeface="Arial"/>
              </a:rPr>
              <a:t>i</a:t>
            </a:r>
            <a:r>
              <a:rPr sz="1266" spc="-3" dirty="0">
                <a:solidFill>
                  <a:srgbClr val="FFFFFF"/>
                </a:solidFill>
                <a:latin typeface="Arial"/>
                <a:cs typeface="Arial"/>
              </a:rPr>
              <a:t>ans)</a:t>
            </a:r>
            <a:endParaRPr sz="1266">
              <a:solidFill>
                <a:prstClr val="black"/>
              </a:solidFill>
              <a:latin typeface="Arial"/>
              <a:cs typeface="Arial"/>
            </a:endParaRPr>
          </a:p>
        </p:txBody>
      </p:sp>
      <p:sp>
        <p:nvSpPr>
          <p:cNvPr id="30" name="object 30"/>
          <p:cNvSpPr/>
          <p:nvPr/>
        </p:nvSpPr>
        <p:spPr>
          <a:xfrm>
            <a:off x="2688059" y="3052346"/>
            <a:ext cx="985503" cy="41188"/>
          </a:xfrm>
          <a:custGeom>
            <a:avLst/>
            <a:gdLst/>
            <a:ahLst/>
            <a:cxnLst/>
            <a:rect l="l" t="t" r="r" b="b"/>
            <a:pathLst>
              <a:path w="1868804" h="78104">
                <a:moveTo>
                  <a:pt x="1790700" y="0"/>
                </a:moveTo>
                <a:lnTo>
                  <a:pt x="1790700" y="77724"/>
                </a:lnTo>
                <a:lnTo>
                  <a:pt x="1842516" y="51815"/>
                </a:lnTo>
                <a:lnTo>
                  <a:pt x="1803654" y="51815"/>
                </a:lnTo>
                <a:lnTo>
                  <a:pt x="1803654" y="25908"/>
                </a:lnTo>
                <a:lnTo>
                  <a:pt x="1842516" y="25908"/>
                </a:lnTo>
                <a:lnTo>
                  <a:pt x="1790700" y="0"/>
                </a:lnTo>
                <a:close/>
              </a:path>
              <a:path w="1868804" h="78104">
                <a:moveTo>
                  <a:pt x="1790700" y="25908"/>
                </a:moveTo>
                <a:lnTo>
                  <a:pt x="0" y="25908"/>
                </a:lnTo>
                <a:lnTo>
                  <a:pt x="0" y="51815"/>
                </a:lnTo>
                <a:lnTo>
                  <a:pt x="1790700" y="51815"/>
                </a:lnTo>
                <a:lnTo>
                  <a:pt x="1790700" y="25908"/>
                </a:lnTo>
                <a:close/>
              </a:path>
              <a:path w="1868804" h="78104">
                <a:moveTo>
                  <a:pt x="1842516" y="25908"/>
                </a:moveTo>
                <a:lnTo>
                  <a:pt x="1803654" y="25908"/>
                </a:lnTo>
                <a:lnTo>
                  <a:pt x="1803654" y="51815"/>
                </a:lnTo>
                <a:lnTo>
                  <a:pt x="1842516" y="51815"/>
                </a:lnTo>
                <a:lnTo>
                  <a:pt x="1868424" y="38862"/>
                </a:lnTo>
                <a:lnTo>
                  <a:pt x="1842516" y="25908"/>
                </a:lnTo>
                <a:close/>
              </a:path>
            </a:pathLst>
          </a:custGeom>
          <a:solidFill>
            <a:srgbClr val="002352"/>
          </a:solidFill>
        </p:spPr>
        <p:txBody>
          <a:bodyPr wrap="square" lIns="0" tIns="0" rIns="0" bIns="0" rtlCol="0"/>
          <a:lstStyle/>
          <a:p>
            <a:endParaRPr sz="949">
              <a:solidFill>
                <a:prstClr val="black"/>
              </a:solidFill>
            </a:endParaRPr>
          </a:p>
        </p:txBody>
      </p:sp>
      <p:sp>
        <p:nvSpPr>
          <p:cNvPr id="31" name="object 31"/>
          <p:cNvSpPr txBox="1"/>
          <p:nvPr/>
        </p:nvSpPr>
        <p:spPr>
          <a:xfrm>
            <a:off x="2666360" y="2696841"/>
            <a:ext cx="1046783" cy="337622"/>
          </a:xfrm>
          <a:prstGeom prst="rect">
            <a:avLst/>
          </a:prstGeom>
        </p:spPr>
        <p:txBody>
          <a:bodyPr vert="horz" wrap="square" lIns="0" tIns="6697" rIns="0" bIns="0" rtlCol="0">
            <a:spAutoFit/>
          </a:bodyPr>
          <a:lstStyle/>
          <a:p>
            <a:pPr marL="168087" marR="2679" indent="-161726">
              <a:lnSpc>
                <a:spcPct val="120000"/>
              </a:lnSpc>
              <a:spcBef>
                <a:spcPts val="53"/>
              </a:spcBef>
            </a:pPr>
            <a:r>
              <a:rPr sz="896" dirty="0">
                <a:solidFill>
                  <a:srgbClr val="003C69"/>
                </a:solidFill>
                <a:latin typeface="Arial"/>
                <a:cs typeface="Arial"/>
              </a:rPr>
              <a:t>4. Batch</a:t>
            </a:r>
            <a:r>
              <a:rPr sz="896" spc="-21" dirty="0">
                <a:solidFill>
                  <a:srgbClr val="003C69"/>
                </a:solidFill>
                <a:latin typeface="Arial"/>
                <a:cs typeface="Arial"/>
              </a:rPr>
              <a:t> </a:t>
            </a:r>
            <a:r>
              <a:rPr sz="896" spc="-3" dirty="0">
                <a:solidFill>
                  <a:srgbClr val="003C69"/>
                </a:solidFill>
                <a:latin typeface="Arial"/>
                <a:cs typeface="Arial"/>
              </a:rPr>
              <a:t>Instructions  </a:t>
            </a:r>
            <a:r>
              <a:rPr sz="896" dirty="0">
                <a:solidFill>
                  <a:srgbClr val="003C69"/>
                </a:solidFill>
                <a:latin typeface="Arial"/>
                <a:cs typeface="Arial"/>
              </a:rPr>
              <a:t>(non-novated)</a:t>
            </a:r>
            <a:endParaRPr sz="896">
              <a:solidFill>
                <a:prstClr val="black"/>
              </a:solidFill>
              <a:latin typeface="Arial"/>
              <a:cs typeface="Arial"/>
            </a:endParaRPr>
          </a:p>
        </p:txBody>
      </p:sp>
      <p:sp>
        <p:nvSpPr>
          <p:cNvPr id="32" name="object 32"/>
          <p:cNvSpPr txBox="1"/>
          <p:nvPr/>
        </p:nvSpPr>
        <p:spPr>
          <a:xfrm>
            <a:off x="2683840" y="3165717"/>
            <a:ext cx="993204" cy="337622"/>
          </a:xfrm>
          <a:prstGeom prst="rect">
            <a:avLst/>
          </a:prstGeom>
        </p:spPr>
        <p:txBody>
          <a:bodyPr vert="horz" wrap="square" lIns="0" tIns="6697" rIns="0" bIns="0" rtlCol="0">
            <a:spAutoFit/>
          </a:bodyPr>
          <a:lstStyle/>
          <a:p>
            <a:pPr marL="6697" marR="2679" indent="23104">
              <a:lnSpc>
                <a:spcPct val="120000"/>
              </a:lnSpc>
              <a:spcBef>
                <a:spcPts val="53"/>
              </a:spcBef>
            </a:pPr>
            <a:r>
              <a:rPr sz="896" dirty="0">
                <a:solidFill>
                  <a:srgbClr val="003C69"/>
                </a:solidFill>
                <a:latin typeface="Arial"/>
                <a:cs typeface="Arial"/>
              </a:rPr>
              <a:t>6. Confirmation of  DvP Transfer</a:t>
            </a:r>
            <a:r>
              <a:rPr sz="896" spc="-45" dirty="0">
                <a:solidFill>
                  <a:srgbClr val="003C69"/>
                </a:solidFill>
                <a:latin typeface="Arial"/>
                <a:cs typeface="Arial"/>
              </a:rPr>
              <a:t> </a:t>
            </a:r>
            <a:r>
              <a:rPr sz="896" dirty="0">
                <a:solidFill>
                  <a:srgbClr val="003C69"/>
                </a:solidFill>
                <a:latin typeface="Arial"/>
                <a:cs typeface="Arial"/>
              </a:rPr>
              <a:t>(T+3)</a:t>
            </a:r>
            <a:endParaRPr sz="896">
              <a:solidFill>
                <a:prstClr val="black"/>
              </a:solidFill>
              <a:latin typeface="Arial"/>
              <a:cs typeface="Arial"/>
            </a:endParaRPr>
          </a:p>
        </p:txBody>
      </p:sp>
      <p:sp>
        <p:nvSpPr>
          <p:cNvPr id="33" name="object 33"/>
          <p:cNvSpPr/>
          <p:nvPr/>
        </p:nvSpPr>
        <p:spPr>
          <a:xfrm>
            <a:off x="2668772" y="3534549"/>
            <a:ext cx="986172" cy="41188"/>
          </a:xfrm>
          <a:custGeom>
            <a:avLst/>
            <a:gdLst/>
            <a:ahLst/>
            <a:cxnLst/>
            <a:rect l="l" t="t" r="r" b="b"/>
            <a:pathLst>
              <a:path w="1870075" h="78104">
                <a:moveTo>
                  <a:pt x="77724" y="0"/>
                </a:moveTo>
                <a:lnTo>
                  <a:pt x="0" y="38862"/>
                </a:lnTo>
                <a:lnTo>
                  <a:pt x="77724" y="77724"/>
                </a:lnTo>
                <a:lnTo>
                  <a:pt x="77724" y="51816"/>
                </a:lnTo>
                <a:lnTo>
                  <a:pt x="64769" y="51816"/>
                </a:lnTo>
                <a:lnTo>
                  <a:pt x="64769" y="25908"/>
                </a:lnTo>
                <a:lnTo>
                  <a:pt x="77724" y="25908"/>
                </a:lnTo>
                <a:lnTo>
                  <a:pt x="77724" y="0"/>
                </a:lnTo>
                <a:close/>
              </a:path>
              <a:path w="1870075" h="78104">
                <a:moveTo>
                  <a:pt x="77724" y="25908"/>
                </a:moveTo>
                <a:lnTo>
                  <a:pt x="64769" y="25908"/>
                </a:lnTo>
                <a:lnTo>
                  <a:pt x="64769" y="51816"/>
                </a:lnTo>
                <a:lnTo>
                  <a:pt x="77724" y="51816"/>
                </a:lnTo>
                <a:lnTo>
                  <a:pt x="77724" y="25908"/>
                </a:lnTo>
                <a:close/>
              </a:path>
              <a:path w="1870075" h="78104">
                <a:moveTo>
                  <a:pt x="1869948" y="25908"/>
                </a:moveTo>
                <a:lnTo>
                  <a:pt x="77724" y="25908"/>
                </a:lnTo>
                <a:lnTo>
                  <a:pt x="77724" y="51816"/>
                </a:lnTo>
                <a:lnTo>
                  <a:pt x="1869948" y="51816"/>
                </a:lnTo>
                <a:lnTo>
                  <a:pt x="1869948" y="25908"/>
                </a:lnTo>
                <a:close/>
              </a:path>
            </a:pathLst>
          </a:custGeom>
          <a:solidFill>
            <a:srgbClr val="002352"/>
          </a:solidFill>
        </p:spPr>
        <p:txBody>
          <a:bodyPr wrap="square" lIns="0" tIns="0" rIns="0" bIns="0" rtlCol="0"/>
          <a:lstStyle/>
          <a:p>
            <a:endParaRPr sz="949">
              <a:solidFill>
                <a:prstClr val="black"/>
              </a:solidFill>
            </a:endParaRPr>
          </a:p>
        </p:txBody>
      </p:sp>
      <p:sp>
        <p:nvSpPr>
          <p:cNvPr id="34" name="object 34"/>
          <p:cNvSpPr/>
          <p:nvPr/>
        </p:nvSpPr>
        <p:spPr>
          <a:xfrm>
            <a:off x="6480988" y="2838569"/>
            <a:ext cx="1235244" cy="792420"/>
          </a:xfrm>
          <a:prstGeom prst="rect">
            <a:avLst/>
          </a:prstGeom>
          <a:blipFill>
            <a:blip r:embed="rId6" cstate="print"/>
            <a:stretch>
              <a:fillRect/>
            </a:stretch>
          </a:blipFill>
        </p:spPr>
        <p:txBody>
          <a:bodyPr wrap="square" lIns="0" tIns="0" rIns="0" bIns="0" rtlCol="0"/>
          <a:lstStyle/>
          <a:p>
            <a:endParaRPr sz="949">
              <a:solidFill>
                <a:prstClr val="black"/>
              </a:solidFill>
            </a:endParaRPr>
          </a:p>
        </p:txBody>
      </p:sp>
      <p:sp>
        <p:nvSpPr>
          <p:cNvPr id="35" name="object 35"/>
          <p:cNvSpPr/>
          <p:nvPr/>
        </p:nvSpPr>
        <p:spPr>
          <a:xfrm>
            <a:off x="6525994" y="2876342"/>
            <a:ext cx="1145232" cy="765095"/>
          </a:xfrm>
          <a:prstGeom prst="rect">
            <a:avLst/>
          </a:prstGeom>
          <a:blipFill>
            <a:blip r:embed="rId10" cstate="print"/>
            <a:stretch>
              <a:fillRect/>
            </a:stretch>
          </a:blipFill>
        </p:spPr>
        <p:txBody>
          <a:bodyPr wrap="square" lIns="0" tIns="0" rIns="0" bIns="0" rtlCol="0"/>
          <a:lstStyle/>
          <a:p>
            <a:endParaRPr sz="949">
              <a:solidFill>
                <a:prstClr val="black"/>
              </a:solidFill>
            </a:endParaRPr>
          </a:p>
        </p:txBody>
      </p:sp>
      <p:sp>
        <p:nvSpPr>
          <p:cNvPr id="36" name="object 36"/>
          <p:cNvSpPr txBox="1"/>
          <p:nvPr/>
        </p:nvSpPr>
        <p:spPr>
          <a:xfrm>
            <a:off x="6501883" y="2845802"/>
            <a:ext cx="1193453" cy="667909"/>
          </a:xfrm>
          <a:prstGeom prst="rect">
            <a:avLst/>
          </a:prstGeom>
          <a:solidFill>
            <a:srgbClr val="164F85"/>
          </a:solidFill>
        </p:spPr>
        <p:txBody>
          <a:bodyPr vert="horz" wrap="square" lIns="0" tIns="82711" rIns="0" bIns="0" rtlCol="0">
            <a:spAutoFit/>
          </a:bodyPr>
          <a:lstStyle/>
          <a:p>
            <a:pPr marL="141635" marR="136948" indent="71320" algn="just">
              <a:spcBef>
                <a:spcPts val="651"/>
              </a:spcBef>
            </a:pPr>
            <a:r>
              <a:rPr sz="1266" spc="-3" dirty="0">
                <a:solidFill>
                  <a:srgbClr val="FFFFFF"/>
                </a:solidFill>
                <a:latin typeface="Arial"/>
                <a:cs typeface="Arial"/>
              </a:rPr>
              <a:t>Settlement  Participant  (Custod</a:t>
            </a:r>
            <a:r>
              <a:rPr sz="1266" spc="-8" dirty="0">
                <a:solidFill>
                  <a:srgbClr val="FFFFFF"/>
                </a:solidFill>
                <a:latin typeface="Arial"/>
                <a:cs typeface="Arial"/>
              </a:rPr>
              <a:t>i</a:t>
            </a:r>
            <a:r>
              <a:rPr sz="1266" spc="-3" dirty="0">
                <a:solidFill>
                  <a:srgbClr val="FFFFFF"/>
                </a:solidFill>
                <a:latin typeface="Arial"/>
                <a:cs typeface="Arial"/>
              </a:rPr>
              <a:t>ans)</a:t>
            </a:r>
            <a:endParaRPr sz="1266">
              <a:solidFill>
                <a:prstClr val="black"/>
              </a:solidFill>
              <a:latin typeface="Arial"/>
              <a:cs typeface="Arial"/>
            </a:endParaRPr>
          </a:p>
        </p:txBody>
      </p:sp>
      <p:sp>
        <p:nvSpPr>
          <p:cNvPr id="37" name="object 37"/>
          <p:cNvSpPr/>
          <p:nvPr/>
        </p:nvSpPr>
        <p:spPr>
          <a:xfrm>
            <a:off x="5474389" y="3534549"/>
            <a:ext cx="985503" cy="41188"/>
          </a:xfrm>
          <a:custGeom>
            <a:avLst/>
            <a:gdLst/>
            <a:ahLst/>
            <a:cxnLst/>
            <a:rect l="l" t="t" r="r" b="b"/>
            <a:pathLst>
              <a:path w="1868804" h="78104">
                <a:moveTo>
                  <a:pt x="1790700" y="0"/>
                </a:moveTo>
                <a:lnTo>
                  <a:pt x="1790700" y="77724"/>
                </a:lnTo>
                <a:lnTo>
                  <a:pt x="1842515" y="51816"/>
                </a:lnTo>
                <a:lnTo>
                  <a:pt x="1803653" y="51816"/>
                </a:lnTo>
                <a:lnTo>
                  <a:pt x="1803653" y="25908"/>
                </a:lnTo>
                <a:lnTo>
                  <a:pt x="1842516" y="25908"/>
                </a:lnTo>
                <a:lnTo>
                  <a:pt x="1790700" y="0"/>
                </a:lnTo>
                <a:close/>
              </a:path>
              <a:path w="1868804" h="78104">
                <a:moveTo>
                  <a:pt x="1790700" y="25908"/>
                </a:moveTo>
                <a:lnTo>
                  <a:pt x="0" y="25908"/>
                </a:lnTo>
                <a:lnTo>
                  <a:pt x="0" y="51816"/>
                </a:lnTo>
                <a:lnTo>
                  <a:pt x="1790700" y="51816"/>
                </a:lnTo>
                <a:lnTo>
                  <a:pt x="1790700" y="25908"/>
                </a:lnTo>
                <a:close/>
              </a:path>
              <a:path w="1868804" h="78104">
                <a:moveTo>
                  <a:pt x="1842516" y="25908"/>
                </a:moveTo>
                <a:lnTo>
                  <a:pt x="1803653" y="25908"/>
                </a:lnTo>
                <a:lnTo>
                  <a:pt x="1803653" y="51816"/>
                </a:lnTo>
                <a:lnTo>
                  <a:pt x="1842515" y="51816"/>
                </a:lnTo>
                <a:lnTo>
                  <a:pt x="1868424" y="38862"/>
                </a:lnTo>
                <a:lnTo>
                  <a:pt x="1842516" y="25908"/>
                </a:lnTo>
                <a:close/>
              </a:path>
            </a:pathLst>
          </a:custGeom>
          <a:solidFill>
            <a:srgbClr val="002352"/>
          </a:solidFill>
        </p:spPr>
        <p:txBody>
          <a:bodyPr wrap="square" lIns="0" tIns="0" rIns="0" bIns="0" rtlCol="0"/>
          <a:lstStyle/>
          <a:p>
            <a:endParaRPr sz="949">
              <a:solidFill>
                <a:prstClr val="black"/>
              </a:solidFill>
            </a:endParaRPr>
          </a:p>
        </p:txBody>
      </p:sp>
      <p:sp>
        <p:nvSpPr>
          <p:cNvPr id="38" name="object 38"/>
          <p:cNvSpPr txBox="1"/>
          <p:nvPr/>
        </p:nvSpPr>
        <p:spPr>
          <a:xfrm>
            <a:off x="5470639" y="3165717"/>
            <a:ext cx="993204" cy="337622"/>
          </a:xfrm>
          <a:prstGeom prst="rect">
            <a:avLst/>
          </a:prstGeom>
        </p:spPr>
        <p:txBody>
          <a:bodyPr vert="horz" wrap="square" lIns="0" tIns="6697" rIns="0" bIns="0" rtlCol="0">
            <a:spAutoFit/>
          </a:bodyPr>
          <a:lstStyle/>
          <a:p>
            <a:pPr marL="6697" marR="2679" indent="23104">
              <a:lnSpc>
                <a:spcPct val="120000"/>
              </a:lnSpc>
              <a:spcBef>
                <a:spcPts val="53"/>
              </a:spcBef>
            </a:pPr>
            <a:r>
              <a:rPr sz="896" dirty="0">
                <a:solidFill>
                  <a:srgbClr val="003C69"/>
                </a:solidFill>
                <a:latin typeface="Arial"/>
                <a:cs typeface="Arial"/>
              </a:rPr>
              <a:t>6. Confirmation of  DvP Transfer</a:t>
            </a:r>
            <a:r>
              <a:rPr sz="896" spc="-45" dirty="0">
                <a:solidFill>
                  <a:srgbClr val="003C69"/>
                </a:solidFill>
                <a:latin typeface="Arial"/>
                <a:cs typeface="Arial"/>
              </a:rPr>
              <a:t> </a:t>
            </a:r>
            <a:r>
              <a:rPr sz="896" dirty="0">
                <a:solidFill>
                  <a:srgbClr val="003C69"/>
                </a:solidFill>
                <a:latin typeface="Arial"/>
                <a:cs typeface="Arial"/>
              </a:rPr>
              <a:t>(T+3)</a:t>
            </a:r>
            <a:endParaRPr sz="896">
              <a:solidFill>
                <a:prstClr val="black"/>
              </a:solidFill>
              <a:latin typeface="Arial"/>
              <a:cs typeface="Arial"/>
            </a:endParaRPr>
          </a:p>
        </p:txBody>
      </p:sp>
      <p:sp>
        <p:nvSpPr>
          <p:cNvPr id="39" name="object 39"/>
          <p:cNvSpPr txBox="1"/>
          <p:nvPr/>
        </p:nvSpPr>
        <p:spPr>
          <a:xfrm>
            <a:off x="5443515" y="2710705"/>
            <a:ext cx="1046783" cy="337622"/>
          </a:xfrm>
          <a:prstGeom prst="rect">
            <a:avLst/>
          </a:prstGeom>
        </p:spPr>
        <p:txBody>
          <a:bodyPr vert="horz" wrap="square" lIns="0" tIns="6697" rIns="0" bIns="0" rtlCol="0">
            <a:spAutoFit/>
          </a:bodyPr>
          <a:lstStyle/>
          <a:p>
            <a:pPr marL="168087" marR="2679" indent="-161726">
              <a:lnSpc>
                <a:spcPct val="120100"/>
              </a:lnSpc>
              <a:spcBef>
                <a:spcPts val="53"/>
              </a:spcBef>
            </a:pPr>
            <a:r>
              <a:rPr sz="896" dirty="0">
                <a:solidFill>
                  <a:srgbClr val="003C69"/>
                </a:solidFill>
                <a:latin typeface="Arial"/>
                <a:cs typeface="Arial"/>
              </a:rPr>
              <a:t>4. Batch</a:t>
            </a:r>
            <a:r>
              <a:rPr sz="896" spc="-21" dirty="0">
                <a:solidFill>
                  <a:srgbClr val="003C69"/>
                </a:solidFill>
                <a:latin typeface="Arial"/>
                <a:cs typeface="Arial"/>
              </a:rPr>
              <a:t> </a:t>
            </a:r>
            <a:r>
              <a:rPr sz="896" spc="-3" dirty="0">
                <a:solidFill>
                  <a:srgbClr val="003C69"/>
                </a:solidFill>
                <a:latin typeface="Arial"/>
                <a:cs typeface="Arial"/>
              </a:rPr>
              <a:t>Instructions  </a:t>
            </a:r>
            <a:r>
              <a:rPr sz="896" dirty="0">
                <a:solidFill>
                  <a:srgbClr val="003C69"/>
                </a:solidFill>
                <a:latin typeface="Arial"/>
                <a:cs typeface="Arial"/>
              </a:rPr>
              <a:t>(non-novated)</a:t>
            </a:r>
            <a:endParaRPr sz="896">
              <a:solidFill>
                <a:prstClr val="black"/>
              </a:solidFill>
              <a:latin typeface="Arial"/>
              <a:cs typeface="Arial"/>
            </a:endParaRPr>
          </a:p>
        </p:txBody>
      </p:sp>
      <p:sp>
        <p:nvSpPr>
          <p:cNvPr id="40" name="object 40"/>
          <p:cNvSpPr/>
          <p:nvPr/>
        </p:nvSpPr>
        <p:spPr>
          <a:xfrm>
            <a:off x="5459120" y="3061186"/>
            <a:ext cx="985503" cy="41188"/>
          </a:xfrm>
          <a:custGeom>
            <a:avLst/>
            <a:gdLst/>
            <a:ahLst/>
            <a:cxnLst/>
            <a:rect l="l" t="t" r="r" b="b"/>
            <a:pathLst>
              <a:path w="1868804" h="78104">
                <a:moveTo>
                  <a:pt x="77724" y="0"/>
                </a:moveTo>
                <a:lnTo>
                  <a:pt x="0" y="38862"/>
                </a:lnTo>
                <a:lnTo>
                  <a:pt x="77724" y="77724"/>
                </a:lnTo>
                <a:lnTo>
                  <a:pt x="77724" y="51816"/>
                </a:lnTo>
                <a:lnTo>
                  <a:pt x="64769" y="51816"/>
                </a:lnTo>
                <a:lnTo>
                  <a:pt x="64769" y="25908"/>
                </a:lnTo>
                <a:lnTo>
                  <a:pt x="77724" y="25908"/>
                </a:lnTo>
                <a:lnTo>
                  <a:pt x="77724" y="0"/>
                </a:lnTo>
                <a:close/>
              </a:path>
              <a:path w="1868804" h="78104">
                <a:moveTo>
                  <a:pt x="77724" y="25908"/>
                </a:moveTo>
                <a:lnTo>
                  <a:pt x="64769" y="25908"/>
                </a:lnTo>
                <a:lnTo>
                  <a:pt x="64769" y="51816"/>
                </a:lnTo>
                <a:lnTo>
                  <a:pt x="77724" y="51816"/>
                </a:lnTo>
                <a:lnTo>
                  <a:pt x="77724" y="25908"/>
                </a:lnTo>
                <a:close/>
              </a:path>
              <a:path w="1868804" h="78104">
                <a:moveTo>
                  <a:pt x="1868424" y="25908"/>
                </a:moveTo>
                <a:lnTo>
                  <a:pt x="77724" y="25908"/>
                </a:lnTo>
                <a:lnTo>
                  <a:pt x="77724" y="51816"/>
                </a:lnTo>
                <a:lnTo>
                  <a:pt x="1868424" y="51816"/>
                </a:lnTo>
                <a:lnTo>
                  <a:pt x="1868424" y="25908"/>
                </a:lnTo>
                <a:close/>
              </a:path>
            </a:pathLst>
          </a:custGeom>
          <a:solidFill>
            <a:srgbClr val="002352"/>
          </a:solidFill>
        </p:spPr>
        <p:txBody>
          <a:bodyPr wrap="square" lIns="0" tIns="0" rIns="0" bIns="0" rtlCol="0"/>
          <a:lstStyle/>
          <a:p>
            <a:endParaRPr sz="949">
              <a:solidFill>
                <a:prstClr val="black"/>
              </a:solidFill>
            </a:endParaRPr>
          </a:p>
        </p:txBody>
      </p:sp>
      <p:sp>
        <p:nvSpPr>
          <p:cNvPr id="41" name="object 41"/>
          <p:cNvSpPr/>
          <p:nvPr/>
        </p:nvSpPr>
        <p:spPr>
          <a:xfrm>
            <a:off x="3762166" y="1821121"/>
            <a:ext cx="1622614" cy="841444"/>
          </a:xfrm>
          <a:prstGeom prst="rect">
            <a:avLst/>
          </a:prstGeom>
          <a:blipFill>
            <a:blip r:embed="rId11" cstate="print"/>
            <a:stretch>
              <a:fillRect/>
            </a:stretch>
          </a:blipFill>
        </p:spPr>
        <p:txBody>
          <a:bodyPr wrap="square" lIns="0" tIns="0" rIns="0" bIns="0" rtlCol="0"/>
          <a:lstStyle/>
          <a:p>
            <a:endParaRPr sz="949">
              <a:solidFill>
                <a:prstClr val="black"/>
              </a:solidFill>
            </a:endParaRPr>
          </a:p>
        </p:txBody>
      </p:sp>
      <p:sp>
        <p:nvSpPr>
          <p:cNvPr id="42" name="object 42"/>
          <p:cNvSpPr/>
          <p:nvPr/>
        </p:nvSpPr>
        <p:spPr>
          <a:xfrm>
            <a:off x="3730020" y="1931223"/>
            <a:ext cx="1719857" cy="644545"/>
          </a:xfrm>
          <a:prstGeom prst="rect">
            <a:avLst/>
          </a:prstGeom>
          <a:blipFill>
            <a:blip r:embed="rId12" cstate="print"/>
            <a:stretch>
              <a:fillRect/>
            </a:stretch>
          </a:blipFill>
        </p:spPr>
        <p:txBody>
          <a:bodyPr wrap="square" lIns="0" tIns="0" rIns="0" bIns="0" rtlCol="0"/>
          <a:lstStyle/>
          <a:p>
            <a:endParaRPr sz="949">
              <a:solidFill>
                <a:prstClr val="black"/>
              </a:solidFill>
            </a:endParaRPr>
          </a:p>
        </p:txBody>
      </p:sp>
      <p:sp>
        <p:nvSpPr>
          <p:cNvPr id="43" name="object 43"/>
          <p:cNvSpPr txBox="1"/>
          <p:nvPr/>
        </p:nvSpPr>
        <p:spPr>
          <a:xfrm>
            <a:off x="3783062" y="1828354"/>
            <a:ext cx="1580890" cy="643146"/>
          </a:xfrm>
          <a:prstGeom prst="rect">
            <a:avLst/>
          </a:prstGeom>
          <a:solidFill>
            <a:srgbClr val="FFFFFF"/>
          </a:solidFill>
        </p:spPr>
        <p:txBody>
          <a:bodyPr vert="horz" wrap="square" lIns="0" tIns="154707" rIns="0" bIns="0" rtlCol="0">
            <a:spAutoFit/>
          </a:bodyPr>
          <a:lstStyle/>
          <a:p>
            <a:pPr marL="1005" algn="ctr">
              <a:spcBef>
                <a:spcPts val="1218"/>
              </a:spcBef>
            </a:pPr>
            <a:r>
              <a:rPr sz="1266" spc="-3" dirty="0">
                <a:solidFill>
                  <a:srgbClr val="164F85"/>
                </a:solidFill>
                <a:latin typeface="Arial"/>
                <a:cs typeface="Arial"/>
              </a:rPr>
              <a:t>Clearing</a:t>
            </a:r>
            <a:r>
              <a:rPr sz="1266" spc="11" dirty="0">
                <a:solidFill>
                  <a:srgbClr val="164F85"/>
                </a:solidFill>
                <a:latin typeface="Arial"/>
                <a:cs typeface="Arial"/>
              </a:rPr>
              <a:t> </a:t>
            </a:r>
            <a:r>
              <a:rPr sz="1266" spc="-3" dirty="0">
                <a:solidFill>
                  <a:srgbClr val="164F85"/>
                </a:solidFill>
                <a:latin typeface="Arial"/>
                <a:cs typeface="Arial"/>
              </a:rPr>
              <a:t>House</a:t>
            </a:r>
            <a:endParaRPr sz="1266">
              <a:solidFill>
                <a:prstClr val="black"/>
              </a:solidFill>
              <a:latin typeface="Arial"/>
              <a:cs typeface="Arial"/>
            </a:endParaRPr>
          </a:p>
          <a:p>
            <a:pPr marL="335" algn="ctr">
              <a:spcBef>
                <a:spcPts val="5"/>
              </a:spcBef>
            </a:pPr>
            <a:r>
              <a:rPr sz="949" spc="-3" dirty="0">
                <a:solidFill>
                  <a:srgbClr val="164F85"/>
                </a:solidFill>
                <a:latin typeface="Arial"/>
                <a:cs typeface="Arial"/>
              </a:rPr>
              <a:t>Novates </a:t>
            </a:r>
            <a:r>
              <a:rPr sz="949" dirty="0">
                <a:solidFill>
                  <a:srgbClr val="164F85"/>
                </a:solidFill>
                <a:latin typeface="Arial"/>
                <a:cs typeface="Arial"/>
              </a:rPr>
              <a:t>the </a:t>
            </a:r>
            <a:r>
              <a:rPr sz="949" spc="-3" dirty="0">
                <a:solidFill>
                  <a:srgbClr val="164F85"/>
                </a:solidFill>
                <a:latin typeface="Arial"/>
                <a:cs typeface="Arial"/>
              </a:rPr>
              <a:t>trades and</a:t>
            </a:r>
            <a:r>
              <a:rPr sz="949" spc="-16" dirty="0">
                <a:solidFill>
                  <a:srgbClr val="164F85"/>
                </a:solidFill>
                <a:latin typeface="Arial"/>
                <a:cs typeface="Arial"/>
              </a:rPr>
              <a:t> </a:t>
            </a:r>
            <a:r>
              <a:rPr sz="949" spc="-3" dirty="0">
                <a:solidFill>
                  <a:srgbClr val="164F85"/>
                </a:solidFill>
                <a:latin typeface="Arial"/>
                <a:cs typeface="Arial"/>
              </a:rPr>
              <a:t>acts</a:t>
            </a:r>
            <a:endParaRPr sz="949">
              <a:solidFill>
                <a:prstClr val="black"/>
              </a:solidFill>
              <a:latin typeface="Arial"/>
              <a:cs typeface="Arial"/>
            </a:endParaRPr>
          </a:p>
          <a:p>
            <a:pPr marL="1339" algn="ctr">
              <a:spcBef>
                <a:spcPts val="3"/>
              </a:spcBef>
            </a:pPr>
            <a:r>
              <a:rPr sz="949" spc="-3" dirty="0">
                <a:solidFill>
                  <a:srgbClr val="164F85"/>
                </a:solidFill>
                <a:latin typeface="Arial"/>
                <a:cs typeface="Arial"/>
              </a:rPr>
              <a:t>as central</a:t>
            </a:r>
            <a:r>
              <a:rPr sz="949" dirty="0">
                <a:solidFill>
                  <a:srgbClr val="164F85"/>
                </a:solidFill>
                <a:latin typeface="Arial"/>
                <a:cs typeface="Arial"/>
              </a:rPr>
              <a:t> </a:t>
            </a:r>
            <a:r>
              <a:rPr sz="949" spc="-3" dirty="0">
                <a:solidFill>
                  <a:srgbClr val="164F85"/>
                </a:solidFill>
                <a:latin typeface="Arial"/>
                <a:cs typeface="Arial"/>
              </a:rPr>
              <a:t>counterparty</a:t>
            </a:r>
            <a:endParaRPr sz="949">
              <a:solidFill>
                <a:prstClr val="black"/>
              </a:solidFill>
              <a:latin typeface="Arial"/>
              <a:cs typeface="Arial"/>
            </a:endParaRPr>
          </a:p>
        </p:txBody>
      </p:sp>
      <p:sp>
        <p:nvSpPr>
          <p:cNvPr id="44" name="object 44"/>
          <p:cNvSpPr/>
          <p:nvPr/>
        </p:nvSpPr>
        <p:spPr>
          <a:xfrm>
            <a:off x="3754934" y="2943849"/>
            <a:ext cx="1622613" cy="840641"/>
          </a:xfrm>
          <a:prstGeom prst="rect">
            <a:avLst/>
          </a:prstGeom>
          <a:blipFill>
            <a:blip r:embed="rId11" cstate="print"/>
            <a:stretch>
              <a:fillRect/>
            </a:stretch>
          </a:blipFill>
        </p:spPr>
        <p:txBody>
          <a:bodyPr wrap="square" lIns="0" tIns="0" rIns="0" bIns="0" rtlCol="0"/>
          <a:lstStyle/>
          <a:p>
            <a:endParaRPr sz="949">
              <a:solidFill>
                <a:prstClr val="black"/>
              </a:solidFill>
            </a:endParaRPr>
          </a:p>
        </p:txBody>
      </p:sp>
      <p:sp>
        <p:nvSpPr>
          <p:cNvPr id="45" name="object 45"/>
          <p:cNvSpPr/>
          <p:nvPr/>
        </p:nvSpPr>
        <p:spPr>
          <a:xfrm>
            <a:off x="3699480" y="2980818"/>
            <a:ext cx="1767274" cy="789206"/>
          </a:xfrm>
          <a:prstGeom prst="rect">
            <a:avLst/>
          </a:prstGeom>
          <a:blipFill>
            <a:blip r:embed="rId13" cstate="print"/>
            <a:stretch>
              <a:fillRect/>
            </a:stretch>
          </a:blipFill>
        </p:spPr>
        <p:txBody>
          <a:bodyPr wrap="square" lIns="0" tIns="0" rIns="0" bIns="0" rtlCol="0"/>
          <a:lstStyle/>
          <a:p>
            <a:endParaRPr sz="949">
              <a:solidFill>
                <a:prstClr val="black"/>
              </a:solidFill>
            </a:endParaRPr>
          </a:p>
        </p:txBody>
      </p:sp>
      <p:sp>
        <p:nvSpPr>
          <p:cNvPr id="46" name="object 46"/>
          <p:cNvSpPr txBox="1"/>
          <p:nvPr/>
        </p:nvSpPr>
        <p:spPr>
          <a:xfrm>
            <a:off x="3775829" y="2951083"/>
            <a:ext cx="1580890" cy="715837"/>
          </a:xfrm>
          <a:prstGeom prst="rect">
            <a:avLst/>
          </a:prstGeom>
          <a:solidFill>
            <a:srgbClr val="FFFFFF"/>
          </a:solidFill>
        </p:spPr>
        <p:txBody>
          <a:bodyPr vert="horz" wrap="square" lIns="0" tIns="82042" rIns="0" bIns="0" rtlCol="0">
            <a:spAutoFit/>
          </a:bodyPr>
          <a:lstStyle/>
          <a:p>
            <a:pPr marL="151680">
              <a:spcBef>
                <a:spcPts val="646"/>
              </a:spcBef>
            </a:pPr>
            <a:r>
              <a:rPr sz="1266" spc="-3" dirty="0">
                <a:solidFill>
                  <a:srgbClr val="164F85"/>
                </a:solidFill>
                <a:latin typeface="Arial"/>
                <a:cs typeface="Arial"/>
              </a:rPr>
              <a:t>Settlement</a:t>
            </a:r>
            <a:r>
              <a:rPr sz="1266" spc="-8" dirty="0">
                <a:solidFill>
                  <a:srgbClr val="164F85"/>
                </a:solidFill>
                <a:latin typeface="Arial"/>
                <a:cs typeface="Arial"/>
              </a:rPr>
              <a:t> </a:t>
            </a:r>
            <a:r>
              <a:rPr sz="1266" spc="-3" dirty="0">
                <a:solidFill>
                  <a:srgbClr val="164F85"/>
                </a:solidFill>
                <a:latin typeface="Arial"/>
                <a:cs typeface="Arial"/>
              </a:rPr>
              <a:t>House</a:t>
            </a:r>
            <a:endParaRPr sz="1266">
              <a:solidFill>
                <a:prstClr val="black"/>
              </a:solidFill>
              <a:latin typeface="Arial"/>
              <a:cs typeface="Arial"/>
            </a:endParaRPr>
          </a:p>
          <a:p>
            <a:pPr marL="16742" marR="14063" indent="335" algn="ctr">
              <a:spcBef>
                <a:spcPts val="8"/>
              </a:spcBef>
            </a:pPr>
            <a:r>
              <a:rPr sz="949" spc="-3" dirty="0">
                <a:solidFill>
                  <a:srgbClr val="164F85"/>
                </a:solidFill>
                <a:latin typeface="Arial"/>
                <a:cs typeface="Arial"/>
              </a:rPr>
              <a:t>Settles novated and non-  novated trades and</a:t>
            </a:r>
            <a:r>
              <a:rPr sz="949" spc="-13" dirty="0">
                <a:solidFill>
                  <a:srgbClr val="164F85"/>
                </a:solidFill>
                <a:latin typeface="Arial"/>
                <a:cs typeface="Arial"/>
              </a:rPr>
              <a:t> </a:t>
            </a:r>
            <a:r>
              <a:rPr sz="949" spc="-3" dirty="0">
                <a:solidFill>
                  <a:srgbClr val="164F85"/>
                </a:solidFill>
                <a:latin typeface="Arial"/>
                <a:cs typeface="Arial"/>
              </a:rPr>
              <a:t>conducts  multilateral</a:t>
            </a:r>
            <a:r>
              <a:rPr sz="949" spc="5" dirty="0">
                <a:solidFill>
                  <a:srgbClr val="164F85"/>
                </a:solidFill>
                <a:latin typeface="Arial"/>
                <a:cs typeface="Arial"/>
              </a:rPr>
              <a:t> </a:t>
            </a:r>
            <a:r>
              <a:rPr sz="949" spc="-3" dirty="0">
                <a:solidFill>
                  <a:srgbClr val="164F85"/>
                </a:solidFill>
                <a:latin typeface="Arial"/>
                <a:cs typeface="Arial"/>
              </a:rPr>
              <a:t>netting</a:t>
            </a:r>
            <a:endParaRPr sz="949">
              <a:solidFill>
                <a:prstClr val="black"/>
              </a:solidFill>
              <a:latin typeface="Arial"/>
              <a:cs typeface="Arial"/>
            </a:endParaRPr>
          </a:p>
        </p:txBody>
      </p:sp>
      <p:sp>
        <p:nvSpPr>
          <p:cNvPr id="47" name="object 47"/>
          <p:cNvSpPr/>
          <p:nvPr/>
        </p:nvSpPr>
        <p:spPr>
          <a:xfrm>
            <a:off x="5616237" y="4235351"/>
            <a:ext cx="1461075" cy="711249"/>
          </a:xfrm>
          <a:prstGeom prst="rect">
            <a:avLst/>
          </a:prstGeom>
          <a:blipFill>
            <a:blip r:embed="rId14" cstate="print"/>
            <a:stretch>
              <a:fillRect/>
            </a:stretch>
          </a:blipFill>
        </p:spPr>
        <p:txBody>
          <a:bodyPr wrap="square" lIns="0" tIns="0" rIns="0" bIns="0" rtlCol="0"/>
          <a:lstStyle/>
          <a:p>
            <a:endParaRPr sz="949">
              <a:solidFill>
                <a:prstClr val="black"/>
              </a:solidFill>
            </a:endParaRPr>
          </a:p>
        </p:txBody>
      </p:sp>
      <p:sp>
        <p:nvSpPr>
          <p:cNvPr id="48" name="object 48"/>
          <p:cNvSpPr/>
          <p:nvPr/>
        </p:nvSpPr>
        <p:spPr>
          <a:xfrm>
            <a:off x="5764916" y="4425017"/>
            <a:ext cx="1163717" cy="379333"/>
          </a:xfrm>
          <a:prstGeom prst="rect">
            <a:avLst/>
          </a:prstGeom>
          <a:blipFill>
            <a:blip r:embed="rId15" cstate="print"/>
            <a:stretch>
              <a:fillRect/>
            </a:stretch>
          </a:blipFill>
        </p:spPr>
        <p:txBody>
          <a:bodyPr wrap="square" lIns="0" tIns="0" rIns="0" bIns="0" rtlCol="0"/>
          <a:lstStyle/>
          <a:p>
            <a:endParaRPr sz="949">
              <a:solidFill>
                <a:prstClr val="black"/>
              </a:solidFill>
            </a:endParaRPr>
          </a:p>
        </p:txBody>
      </p:sp>
      <p:sp>
        <p:nvSpPr>
          <p:cNvPr id="49" name="object 49"/>
          <p:cNvSpPr/>
          <p:nvPr/>
        </p:nvSpPr>
        <p:spPr>
          <a:xfrm>
            <a:off x="5637333" y="4242583"/>
            <a:ext cx="1418816" cy="669727"/>
          </a:xfrm>
          <a:custGeom>
            <a:avLst/>
            <a:gdLst/>
            <a:ahLst/>
            <a:cxnLst/>
            <a:rect l="l" t="t" r="r" b="b"/>
            <a:pathLst>
              <a:path w="2690495" h="1270000">
                <a:moveTo>
                  <a:pt x="1345250" y="0"/>
                </a:moveTo>
                <a:lnTo>
                  <a:pt x="1293606" y="464"/>
                </a:lnTo>
                <a:lnTo>
                  <a:pt x="1242023" y="1859"/>
                </a:lnTo>
                <a:lnTo>
                  <a:pt x="1190563" y="4183"/>
                </a:lnTo>
                <a:lnTo>
                  <a:pt x="1139286" y="7437"/>
                </a:lnTo>
                <a:lnTo>
                  <a:pt x="1088255" y="11620"/>
                </a:lnTo>
                <a:lnTo>
                  <a:pt x="1037530" y="16733"/>
                </a:lnTo>
                <a:lnTo>
                  <a:pt x="987172" y="22776"/>
                </a:lnTo>
                <a:lnTo>
                  <a:pt x="937243" y="29748"/>
                </a:lnTo>
                <a:lnTo>
                  <a:pt x="887804" y="37650"/>
                </a:lnTo>
                <a:lnTo>
                  <a:pt x="838916" y="46481"/>
                </a:lnTo>
                <a:lnTo>
                  <a:pt x="790641" y="56243"/>
                </a:lnTo>
                <a:lnTo>
                  <a:pt x="743039" y="66934"/>
                </a:lnTo>
                <a:lnTo>
                  <a:pt x="696173" y="78554"/>
                </a:lnTo>
                <a:lnTo>
                  <a:pt x="650102" y="91104"/>
                </a:lnTo>
                <a:lnTo>
                  <a:pt x="604889" y="104584"/>
                </a:lnTo>
                <a:lnTo>
                  <a:pt x="560595" y="118993"/>
                </a:lnTo>
                <a:lnTo>
                  <a:pt x="517280" y="134332"/>
                </a:lnTo>
                <a:lnTo>
                  <a:pt x="475007" y="150601"/>
                </a:lnTo>
                <a:lnTo>
                  <a:pt x="433836" y="167800"/>
                </a:lnTo>
                <a:lnTo>
                  <a:pt x="393829" y="185927"/>
                </a:lnTo>
                <a:lnTo>
                  <a:pt x="344600" y="210377"/>
                </a:lnTo>
                <a:lnTo>
                  <a:pt x="298654" y="235727"/>
                </a:lnTo>
                <a:lnTo>
                  <a:pt x="255989" y="261915"/>
                </a:lnTo>
                <a:lnTo>
                  <a:pt x="216606" y="288880"/>
                </a:lnTo>
                <a:lnTo>
                  <a:pt x="180505" y="316559"/>
                </a:lnTo>
                <a:lnTo>
                  <a:pt x="147686" y="344890"/>
                </a:lnTo>
                <a:lnTo>
                  <a:pt x="118148" y="373811"/>
                </a:lnTo>
                <a:lnTo>
                  <a:pt x="91893" y="403260"/>
                </a:lnTo>
                <a:lnTo>
                  <a:pt x="49228" y="463494"/>
                </a:lnTo>
                <a:lnTo>
                  <a:pt x="19691" y="525095"/>
                </a:lnTo>
                <a:lnTo>
                  <a:pt x="3281" y="587566"/>
                </a:lnTo>
                <a:lnTo>
                  <a:pt x="0" y="618973"/>
                </a:lnTo>
                <a:lnTo>
                  <a:pt x="0" y="650411"/>
                </a:lnTo>
                <a:lnTo>
                  <a:pt x="9845" y="713132"/>
                </a:lnTo>
                <a:lnTo>
                  <a:pt x="32819" y="775233"/>
                </a:lnTo>
                <a:lnTo>
                  <a:pt x="68920" y="836218"/>
                </a:lnTo>
                <a:lnTo>
                  <a:pt x="118148" y="895589"/>
                </a:lnTo>
                <a:lnTo>
                  <a:pt x="147686" y="924515"/>
                </a:lnTo>
                <a:lnTo>
                  <a:pt x="180505" y="952851"/>
                </a:lnTo>
                <a:lnTo>
                  <a:pt x="216606" y="980535"/>
                </a:lnTo>
                <a:lnTo>
                  <a:pt x="255989" y="1007505"/>
                </a:lnTo>
                <a:lnTo>
                  <a:pt x="298654" y="1033700"/>
                </a:lnTo>
                <a:lnTo>
                  <a:pt x="344600" y="1059056"/>
                </a:lnTo>
                <a:lnTo>
                  <a:pt x="393829" y="1083513"/>
                </a:lnTo>
                <a:lnTo>
                  <a:pt x="433836" y="1101641"/>
                </a:lnTo>
                <a:lnTo>
                  <a:pt x="475007" y="1118839"/>
                </a:lnTo>
                <a:lnTo>
                  <a:pt x="517280" y="1135108"/>
                </a:lnTo>
                <a:lnTo>
                  <a:pt x="560595" y="1150447"/>
                </a:lnTo>
                <a:lnTo>
                  <a:pt x="604889" y="1164856"/>
                </a:lnTo>
                <a:lnTo>
                  <a:pt x="650102" y="1178336"/>
                </a:lnTo>
                <a:lnTo>
                  <a:pt x="696173" y="1190886"/>
                </a:lnTo>
                <a:lnTo>
                  <a:pt x="743039" y="1202507"/>
                </a:lnTo>
                <a:lnTo>
                  <a:pt x="790641" y="1213197"/>
                </a:lnTo>
                <a:lnTo>
                  <a:pt x="838916" y="1222959"/>
                </a:lnTo>
                <a:lnTo>
                  <a:pt x="887804" y="1231790"/>
                </a:lnTo>
                <a:lnTo>
                  <a:pt x="937243" y="1239692"/>
                </a:lnTo>
                <a:lnTo>
                  <a:pt x="987172" y="1246665"/>
                </a:lnTo>
                <a:lnTo>
                  <a:pt x="1037530" y="1252707"/>
                </a:lnTo>
                <a:lnTo>
                  <a:pt x="1088255" y="1257820"/>
                </a:lnTo>
                <a:lnTo>
                  <a:pt x="1139286" y="1262004"/>
                </a:lnTo>
                <a:lnTo>
                  <a:pt x="1190563" y="1265257"/>
                </a:lnTo>
                <a:lnTo>
                  <a:pt x="1242023" y="1267581"/>
                </a:lnTo>
                <a:lnTo>
                  <a:pt x="1293606" y="1268976"/>
                </a:lnTo>
                <a:lnTo>
                  <a:pt x="1345250" y="1269441"/>
                </a:lnTo>
                <a:lnTo>
                  <a:pt x="1396893" y="1268976"/>
                </a:lnTo>
                <a:lnTo>
                  <a:pt x="1448476" y="1267581"/>
                </a:lnTo>
                <a:lnTo>
                  <a:pt x="1499936" y="1265257"/>
                </a:lnTo>
                <a:lnTo>
                  <a:pt x="1551213" y="1262004"/>
                </a:lnTo>
                <a:lnTo>
                  <a:pt x="1602244" y="1257820"/>
                </a:lnTo>
                <a:lnTo>
                  <a:pt x="1652969" y="1252707"/>
                </a:lnTo>
                <a:lnTo>
                  <a:pt x="1703327" y="1246665"/>
                </a:lnTo>
                <a:lnTo>
                  <a:pt x="1753256" y="1239692"/>
                </a:lnTo>
                <a:lnTo>
                  <a:pt x="1802695" y="1231790"/>
                </a:lnTo>
                <a:lnTo>
                  <a:pt x="1851583" y="1222959"/>
                </a:lnTo>
                <a:lnTo>
                  <a:pt x="1899858" y="1213197"/>
                </a:lnTo>
                <a:lnTo>
                  <a:pt x="1947460" y="1202507"/>
                </a:lnTo>
                <a:lnTo>
                  <a:pt x="1994326" y="1190886"/>
                </a:lnTo>
                <a:lnTo>
                  <a:pt x="2040397" y="1178336"/>
                </a:lnTo>
                <a:lnTo>
                  <a:pt x="2085610" y="1164856"/>
                </a:lnTo>
                <a:lnTo>
                  <a:pt x="2129904" y="1150447"/>
                </a:lnTo>
                <a:lnTo>
                  <a:pt x="2173219" y="1135108"/>
                </a:lnTo>
                <a:lnTo>
                  <a:pt x="2215492" y="1118839"/>
                </a:lnTo>
                <a:lnTo>
                  <a:pt x="2256663" y="1101641"/>
                </a:lnTo>
                <a:lnTo>
                  <a:pt x="2296670" y="1083513"/>
                </a:lnTo>
                <a:lnTo>
                  <a:pt x="2345899" y="1059056"/>
                </a:lnTo>
                <a:lnTo>
                  <a:pt x="2391845" y="1033700"/>
                </a:lnTo>
                <a:lnTo>
                  <a:pt x="2434510" y="1007505"/>
                </a:lnTo>
                <a:lnTo>
                  <a:pt x="2473893" y="980535"/>
                </a:lnTo>
                <a:lnTo>
                  <a:pt x="2509994" y="952851"/>
                </a:lnTo>
                <a:lnTo>
                  <a:pt x="2542813" y="924515"/>
                </a:lnTo>
                <a:lnTo>
                  <a:pt x="2572351" y="895589"/>
                </a:lnTo>
                <a:lnTo>
                  <a:pt x="2598606" y="866136"/>
                </a:lnTo>
                <a:lnTo>
                  <a:pt x="2641271" y="805896"/>
                </a:lnTo>
                <a:lnTo>
                  <a:pt x="2670808" y="744291"/>
                </a:lnTo>
                <a:lnTo>
                  <a:pt x="2687218" y="681818"/>
                </a:lnTo>
                <a:lnTo>
                  <a:pt x="2690500" y="650411"/>
                </a:lnTo>
                <a:lnTo>
                  <a:pt x="2690500" y="618973"/>
                </a:lnTo>
                <a:lnTo>
                  <a:pt x="2680654" y="556253"/>
                </a:lnTo>
                <a:lnTo>
                  <a:pt x="2657680" y="494155"/>
                </a:lnTo>
                <a:lnTo>
                  <a:pt x="2621579" y="433175"/>
                </a:lnTo>
                <a:lnTo>
                  <a:pt x="2572351" y="373811"/>
                </a:lnTo>
                <a:lnTo>
                  <a:pt x="2542813" y="344890"/>
                </a:lnTo>
                <a:lnTo>
                  <a:pt x="2509994" y="316559"/>
                </a:lnTo>
                <a:lnTo>
                  <a:pt x="2473893" y="288880"/>
                </a:lnTo>
                <a:lnTo>
                  <a:pt x="2434510" y="261915"/>
                </a:lnTo>
                <a:lnTo>
                  <a:pt x="2391845" y="235727"/>
                </a:lnTo>
                <a:lnTo>
                  <a:pt x="2345899" y="210377"/>
                </a:lnTo>
                <a:lnTo>
                  <a:pt x="2296670" y="185927"/>
                </a:lnTo>
                <a:lnTo>
                  <a:pt x="2256663" y="167800"/>
                </a:lnTo>
                <a:lnTo>
                  <a:pt x="2215492" y="150601"/>
                </a:lnTo>
                <a:lnTo>
                  <a:pt x="2173219" y="134332"/>
                </a:lnTo>
                <a:lnTo>
                  <a:pt x="2129904" y="118993"/>
                </a:lnTo>
                <a:lnTo>
                  <a:pt x="2085610" y="104584"/>
                </a:lnTo>
                <a:lnTo>
                  <a:pt x="2040397" y="91104"/>
                </a:lnTo>
                <a:lnTo>
                  <a:pt x="1994326" y="78554"/>
                </a:lnTo>
                <a:lnTo>
                  <a:pt x="1947460" y="66934"/>
                </a:lnTo>
                <a:lnTo>
                  <a:pt x="1899858" y="56243"/>
                </a:lnTo>
                <a:lnTo>
                  <a:pt x="1851583" y="46481"/>
                </a:lnTo>
                <a:lnTo>
                  <a:pt x="1802695" y="37650"/>
                </a:lnTo>
                <a:lnTo>
                  <a:pt x="1753256" y="29748"/>
                </a:lnTo>
                <a:lnTo>
                  <a:pt x="1703327" y="22776"/>
                </a:lnTo>
                <a:lnTo>
                  <a:pt x="1652969" y="16733"/>
                </a:lnTo>
                <a:lnTo>
                  <a:pt x="1602244" y="11620"/>
                </a:lnTo>
                <a:lnTo>
                  <a:pt x="1551213" y="7437"/>
                </a:lnTo>
                <a:lnTo>
                  <a:pt x="1499936" y="4183"/>
                </a:lnTo>
                <a:lnTo>
                  <a:pt x="1448476" y="1859"/>
                </a:lnTo>
                <a:lnTo>
                  <a:pt x="1396893" y="464"/>
                </a:lnTo>
                <a:lnTo>
                  <a:pt x="1345250" y="0"/>
                </a:lnTo>
                <a:close/>
              </a:path>
            </a:pathLst>
          </a:custGeom>
          <a:solidFill>
            <a:srgbClr val="164F85"/>
          </a:solidFill>
        </p:spPr>
        <p:txBody>
          <a:bodyPr wrap="square" lIns="0" tIns="0" rIns="0" bIns="0" rtlCol="0"/>
          <a:lstStyle/>
          <a:p>
            <a:endParaRPr sz="949">
              <a:solidFill>
                <a:prstClr val="black"/>
              </a:solidFill>
            </a:endParaRPr>
          </a:p>
        </p:txBody>
      </p:sp>
      <p:sp>
        <p:nvSpPr>
          <p:cNvPr id="50" name="object 50"/>
          <p:cNvSpPr txBox="1"/>
          <p:nvPr/>
        </p:nvSpPr>
        <p:spPr>
          <a:xfrm>
            <a:off x="5875891" y="4470719"/>
            <a:ext cx="942975" cy="201559"/>
          </a:xfrm>
          <a:prstGeom prst="rect">
            <a:avLst/>
          </a:prstGeom>
        </p:spPr>
        <p:txBody>
          <a:bodyPr vert="horz" wrap="square" lIns="0" tIns="6697" rIns="0" bIns="0" rtlCol="0">
            <a:spAutoFit/>
          </a:bodyPr>
          <a:lstStyle/>
          <a:p>
            <a:pPr marL="6697">
              <a:spcBef>
                <a:spcPts val="53"/>
              </a:spcBef>
            </a:pPr>
            <a:r>
              <a:rPr sz="1266" spc="-3" dirty="0">
                <a:solidFill>
                  <a:srgbClr val="FFFFFF"/>
                </a:solidFill>
                <a:latin typeface="Arial"/>
                <a:cs typeface="Arial"/>
              </a:rPr>
              <a:t>Central</a:t>
            </a:r>
            <a:r>
              <a:rPr sz="1266" spc="-21" dirty="0">
                <a:solidFill>
                  <a:srgbClr val="FFFFFF"/>
                </a:solidFill>
                <a:latin typeface="Arial"/>
                <a:cs typeface="Arial"/>
              </a:rPr>
              <a:t> </a:t>
            </a:r>
            <a:r>
              <a:rPr sz="1266" spc="-3" dirty="0">
                <a:solidFill>
                  <a:srgbClr val="FFFFFF"/>
                </a:solidFill>
                <a:latin typeface="Arial"/>
                <a:cs typeface="Arial"/>
              </a:rPr>
              <a:t>Bank</a:t>
            </a:r>
            <a:endParaRPr sz="1266">
              <a:solidFill>
                <a:prstClr val="black"/>
              </a:solidFill>
              <a:latin typeface="Arial"/>
              <a:cs typeface="Arial"/>
            </a:endParaRPr>
          </a:p>
        </p:txBody>
      </p:sp>
      <p:sp>
        <p:nvSpPr>
          <p:cNvPr id="51" name="object 51"/>
          <p:cNvSpPr/>
          <p:nvPr/>
        </p:nvSpPr>
        <p:spPr>
          <a:xfrm>
            <a:off x="1943456" y="3912274"/>
            <a:ext cx="1387138" cy="953155"/>
          </a:xfrm>
          <a:prstGeom prst="rect">
            <a:avLst/>
          </a:prstGeom>
          <a:blipFill>
            <a:blip r:embed="rId16" cstate="print"/>
            <a:stretch>
              <a:fillRect/>
            </a:stretch>
          </a:blipFill>
        </p:spPr>
        <p:txBody>
          <a:bodyPr wrap="square" lIns="0" tIns="0" rIns="0" bIns="0" rtlCol="0"/>
          <a:lstStyle/>
          <a:p>
            <a:endParaRPr sz="949">
              <a:solidFill>
                <a:prstClr val="black"/>
              </a:solidFill>
            </a:endParaRPr>
          </a:p>
        </p:txBody>
      </p:sp>
      <p:sp>
        <p:nvSpPr>
          <p:cNvPr id="52" name="object 52"/>
          <p:cNvSpPr/>
          <p:nvPr/>
        </p:nvSpPr>
        <p:spPr>
          <a:xfrm>
            <a:off x="2224743" y="4223295"/>
            <a:ext cx="823763" cy="379333"/>
          </a:xfrm>
          <a:prstGeom prst="rect">
            <a:avLst/>
          </a:prstGeom>
          <a:blipFill>
            <a:blip r:embed="rId17" cstate="print"/>
            <a:stretch>
              <a:fillRect/>
            </a:stretch>
          </a:blipFill>
        </p:spPr>
        <p:txBody>
          <a:bodyPr wrap="square" lIns="0" tIns="0" rIns="0" bIns="0" rtlCol="0"/>
          <a:lstStyle/>
          <a:p>
            <a:endParaRPr sz="949">
              <a:solidFill>
                <a:prstClr val="black"/>
              </a:solidFill>
            </a:endParaRPr>
          </a:p>
        </p:txBody>
      </p:sp>
      <p:sp>
        <p:nvSpPr>
          <p:cNvPr id="53" name="object 53"/>
          <p:cNvSpPr/>
          <p:nvPr/>
        </p:nvSpPr>
        <p:spPr>
          <a:xfrm>
            <a:off x="1964352" y="3919507"/>
            <a:ext cx="1345481" cy="911498"/>
          </a:xfrm>
          <a:custGeom>
            <a:avLst/>
            <a:gdLst/>
            <a:ahLst/>
            <a:cxnLst/>
            <a:rect l="l" t="t" r="r" b="b"/>
            <a:pathLst>
              <a:path w="2551429" h="1728470">
                <a:moveTo>
                  <a:pt x="1275588" y="0"/>
                </a:moveTo>
                <a:lnTo>
                  <a:pt x="0" y="1728215"/>
                </a:lnTo>
                <a:lnTo>
                  <a:pt x="2551176" y="1728215"/>
                </a:lnTo>
                <a:lnTo>
                  <a:pt x="1275588" y="0"/>
                </a:lnTo>
                <a:close/>
              </a:path>
            </a:pathLst>
          </a:custGeom>
          <a:solidFill>
            <a:srgbClr val="164F85"/>
          </a:solidFill>
        </p:spPr>
        <p:txBody>
          <a:bodyPr wrap="square" lIns="0" tIns="0" rIns="0" bIns="0" rtlCol="0"/>
          <a:lstStyle/>
          <a:p>
            <a:endParaRPr sz="949">
              <a:solidFill>
                <a:prstClr val="black"/>
              </a:solidFill>
            </a:endParaRPr>
          </a:p>
        </p:txBody>
      </p:sp>
      <p:sp>
        <p:nvSpPr>
          <p:cNvPr id="54" name="object 54"/>
          <p:cNvSpPr txBox="1"/>
          <p:nvPr/>
        </p:nvSpPr>
        <p:spPr>
          <a:xfrm>
            <a:off x="2335716" y="4268837"/>
            <a:ext cx="602419" cy="201559"/>
          </a:xfrm>
          <a:prstGeom prst="rect">
            <a:avLst/>
          </a:prstGeom>
        </p:spPr>
        <p:txBody>
          <a:bodyPr vert="horz" wrap="square" lIns="0" tIns="6697" rIns="0" bIns="0" rtlCol="0">
            <a:spAutoFit/>
          </a:bodyPr>
          <a:lstStyle/>
          <a:p>
            <a:pPr marL="6697">
              <a:spcBef>
                <a:spcPts val="53"/>
              </a:spcBef>
            </a:pPr>
            <a:r>
              <a:rPr sz="1266" spc="-3" dirty="0">
                <a:solidFill>
                  <a:srgbClr val="FFFFFF"/>
                </a:solidFill>
                <a:latin typeface="Arial"/>
                <a:cs typeface="Arial"/>
              </a:rPr>
              <a:t>R</a:t>
            </a:r>
            <a:r>
              <a:rPr sz="1266" spc="-8" dirty="0">
                <a:solidFill>
                  <a:srgbClr val="FFFFFF"/>
                </a:solidFill>
                <a:latin typeface="Arial"/>
                <a:cs typeface="Arial"/>
              </a:rPr>
              <a:t>e</a:t>
            </a:r>
            <a:r>
              <a:rPr sz="1266" spc="-3" dirty="0">
                <a:solidFill>
                  <a:srgbClr val="FFFFFF"/>
                </a:solidFill>
                <a:latin typeface="Arial"/>
                <a:cs typeface="Arial"/>
              </a:rPr>
              <a:t>g</a:t>
            </a:r>
            <a:r>
              <a:rPr sz="1266" spc="-8" dirty="0">
                <a:solidFill>
                  <a:srgbClr val="FFFFFF"/>
                </a:solidFill>
                <a:latin typeface="Arial"/>
                <a:cs typeface="Arial"/>
              </a:rPr>
              <a:t>i</a:t>
            </a:r>
            <a:r>
              <a:rPr sz="1266" dirty="0">
                <a:solidFill>
                  <a:srgbClr val="FFFFFF"/>
                </a:solidFill>
                <a:latin typeface="Arial"/>
                <a:cs typeface="Arial"/>
              </a:rPr>
              <a:t>st</a:t>
            </a:r>
            <a:r>
              <a:rPr sz="1266" spc="3" dirty="0">
                <a:solidFill>
                  <a:srgbClr val="FFFFFF"/>
                </a:solidFill>
                <a:latin typeface="Arial"/>
                <a:cs typeface="Arial"/>
              </a:rPr>
              <a:t>r</a:t>
            </a:r>
            <a:r>
              <a:rPr sz="1266" dirty="0">
                <a:solidFill>
                  <a:srgbClr val="FFFFFF"/>
                </a:solidFill>
                <a:latin typeface="Arial"/>
                <a:cs typeface="Arial"/>
              </a:rPr>
              <a:t>y</a:t>
            </a:r>
            <a:endParaRPr sz="1266">
              <a:solidFill>
                <a:prstClr val="black"/>
              </a:solidFill>
              <a:latin typeface="Arial"/>
              <a:cs typeface="Arial"/>
            </a:endParaRPr>
          </a:p>
        </p:txBody>
      </p:sp>
      <p:sp>
        <p:nvSpPr>
          <p:cNvPr id="55" name="object 55"/>
          <p:cNvSpPr/>
          <p:nvPr/>
        </p:nvSpPr>
        <p:spPr>
          <a:xfrm>
            <a:off x="5431996" y="3830634"/>
            <a:ext cx="624520" cy="421258"/>
          </a:xfrm>
          <a:custGeom>
            <a:avLst/>
            <a:gdLst/>
            <a:ahLst/>
            <a:cxnLst/>
            <a:rect l="l" t="t" r="r" b="b"/>
            <a:pathLst>
              <a:path w="1184275" h="798829">
                <a:moveTo>
                  <a:pt x="1111958" y="766249"/>
                </a:moveTo>
                <a:lnTo>
                  <a:pt x="1097534" y="787780"/>
                </a:lnTo>
                <a:lnTo>
                  <a:pt x="1183767" y="798702"/>
                </a:lnTo>
                <a:lnTo>
                  <a:pt x="1169410" y="773429"/>
                </a:lnTo>
                <a:lnTo>
                  <a:pt x="1122679" y="773429"/>
                </a:lnTo>
                <a:lnTo>
                  <a:pt x="1111958" y="766249"/>
                </a:lnTo>
                <a:close/>
              </a:path>
              <a:path w="1184275" h="798829">
                <a:moveTo>
                  <a:pt x="1126426" y="744653"/>
                </a:moveTo>
                <a:lnTo>
                  <a:pt x="1111958" y="766249"/>
                </a:lnTo>
                <a:lnTo>
                  <a:pt x="1122679" y="773429"/>
                </a:lnTo>
                <a:lnTo>
                  <a:pt x="1137158" y="751839"/>
                </a:lnTo>
                <a:lnTo>
                  <a:pt x="1126426" y="744653"/>
                </a:lnTo>
                <a:close/>
              </a:path>
              <a:path w="1184275" h="798829">
                <a:moveTo>
                  <a:pt x="1140841" y="723137"/>
                </a:moveTo>
                <a:lnTo>
                  <a:pt x="1126426" y="744653"/>
                </a:lnTo>
                <a:lnTo>
                  <a:pt x="1137158" y="751839"/>
                </a:lnTo>
                <a:lnTo>
                  <a:pt x="1122679" y="773429"/>
                </a:lnTo>
                <a:lnTo>
                  <a:pt x="1169410" y="773429"/>
                </a:lnTo>
                <a:lnTo>
                  <a:pt x="1140841" y="723137"/>
                </a:lnTo>
                <a:close/>
              </a:path>
              <a:path w="1184275" h="798829">
                <a:moveTo>
                  <a:pt x="14477" y="0"/>
                </a:moveTo>
                <a:lnTo>
                  <a:pt x="0" y="21589"/>
                </a:lnTo>
                <a:lnTo>
                  <a:pt x="1111958" y="766249"/>
                </a:lnTo>
                <a:lnTo>
                  <a:pt x="1126426" y="744653"/>
                </a:lnTo>
                <a:lnTo>
                  <a:pt x="14477" y="0"/>
                </a:lnTo>
                <a:close/>
              </a:path>
            </a:pathLst>
          </a:custGeom>
          <a:solidFill>
            <a:srgbClr val="002352"/>
          </a:solidFill>
        </p:spPr>
        <p:txBody>
          <a:bodyPr wrap="square" lIns="0" tIns="0" rIns="0" bIns="0" rtlCol="0"/>
          <a:lstStyle/>
          <a:p>
            <a:endParaRPr sz="949">
              <a:solidFill>
                <a:prstClr val="black"/>
              </a:solidFill>
            </a:endParaRPr>
          </a:p>
        </p:txBody>
      </p:sp>
      <p:sp>
        <p:nvSpPr>
          <p:cNvPr id="56" name="object 56"/>
          <p:cNvSpPr/>
          <p:nvPr/>
        </p:nvSpPr>
        <p:spPr>
          <a:xfrm>
            <a:off x="3017564" y="3812151"/>
            <a:ext cx="688479" cy="451731"/>
          </a:xfrm>
          <a:custGeom>
            <a:avLst/>
            <a:gdLst/>
            <a:ahLst/>
            <a:cxnLst/>
            <a:rect l="l" t="t" r="r" b="b"/>
            <a:pathLst>
              <a:path w="1305560" h="856615">
                <a:moveTo>
                  <a:pt x="43942" y="781684"/>
                </a:moveTo>
                <a:lnTo>
                  <a:pt x="0" y="856614"/>
                </a:lnTo>
                <a:lnTo>
                  <a:pt x="86360" y="846708"/>
                </a:lnTo>
                <a:lnTo>
                  <a:pt x="76832" y="832103"/>
                </a:lnTo>
                <a:lnTo>
                  <a:pt x="61341" y="832103"/>
                </a:lnTo>
                <a:lnTo>
                  <a:pt x="47244" y="810386"/>
                </a:lnTo>
                <a:lnTo>
                  <a:pt x="58066" y="803337"/>
                </a:lnTo>
                <a:lnTo>
                  <a:pt x="43942" y="781684"/>
                </a:lnTo>
                <a:close/>
              </a:path>
              <a:path w="1305560" h="856615">
                <a:moveTo>
                  <a:pt x="58066" y="803337"/>
                </a:moveTo>
                <a:lnTo>
                  <a:pt x="47244" y="810386"/>
                </a:lnTo>
                <a:lnTo>
                  <a:pt x="61341" y="832103"/>
                </a:lnTo>
                <a:lnTo>
                  <a:pt x="72212" y="825021"/>
                </a:lnTo>
                <a:lnTo>
                  <a:pt x="58066" y="803337"/>
                </a:lnTo>
                <a:close/>
              </a:path>
              <a:path w="1305560" h="856615">
                <a:moveTo>
                  <a:pt x="72212" y="825021"/>
                </a:moveTo>
                <a:lnTo>
                  <a:pt x="61341" y="832103"/>
                </a:lnTo>
                <a:lnTo>
                  <a:pt x="76832" y="832103"/>
                </a:lnTo>
                <a:lnTo>
                  <a:pt x="72212" y="825021"/>
                </a:lnTo>
                <a:close/>
              </a:path>
              <a:path w="1305560" h="856615">
                <a:moveTo>
                  <a:pt x="1291336" y="0"/>
                </a:moveTo>
                <a:lnTo>
                  <a:pt x="58066" y="803337"/>
                </a:lnTo>
                <a:lnTo>
                  <a:pt x="72212" y="825021"/>
                </a:lnTo>
                <a:lnTo>
                  <a:pt x="1305560" y="21589"/>
                </a:lnTo>
                <a:lnTo>
                  <a:pt x="1291336" y="0"/>
                </a:lnTo>
                <a:close/>
              </a:path>
            </a:pathLst>
          </a:custGeom>
          <a:solidFill>
            <a:srgbClr val="002352"/>
          </a:solidFill>
        </p:spPr>
        <p:txBody>
          <a:bodyPr wrap="square" lIns="0" tIns="0" rIns="0" bIns="0" rtlCol="0"/>
          <a:lstStyle/>
          <a:p>
            <a:endParaRPr sz="949">
              <a:solidFill>
                <a:prstClr val="black"/>
              </a:solidFill>
            </a:endParaRPr>
          </a:p>
        </p:txBody>
      </p:sp>
      <p:sp>
        <p:nvSpPr>
          <p:cNvPr id="57" name="object 57"/>
          <p:cNvSpPr txBox="1"/>
          <p:nvPr/>
        </p:nvSpPr>
        <p:spPr>
          <a:xfrm>
            <a:off x="3220693" y="4084984"/>
            <a:ext cx="1231962" cy="337622"/>
          </a:xfrm>
          <a:prstGeom prst="rect">
            <a:avLst/>
          </a:prstGeom>
        </p:spPr>
        <p:txBody>
          <a:bodyPr vert="horz" wrap="square" lIns="0" tIns="6697" rIns="0" bIns="0" rtlCol="0">
            <a:spAutoFit/>
          </a:bodyPr>
          <a:lstStyle/>
          <a:p>
            <a:pPr marL="478145" marR="2679" indent="-471783">
              <a:lnSpc>
                <a:spcPct val="120000"/>
              </a:lnSpc>
              <a:spcBef>
                <a:spcPts val="53"/>
              </a:spcBef>
            </a:pPr>
            <a:r>
              <a:rPr sz="896" dirty="0">
                <a:solidFill>
                  <a:srgbClr val="003C69"/>
                </a:solidFill>
                <a:latin typeface="Arial"/>
                <a:cs typeface="Arial"/>
              </a:rPr>
              <a:t>7. End of Day</a:t>
            </a:r>
            <a:r>
              <a:rPr sz="896" spc="-42" dirty="0">
                <a:solidFill>
                  <a:srgbClr val="003C69"/>
                </a:solidFill>
                <a:latin typeface="Arial"/>
                <a:cs typeface="Arial"/>
              </a:rPr>
              <a:t> </a:t>
            </a:r>
            <a:r>
              <a:rPr sz="896" dirty="0">
                <a:solidFill>
                  <a:srgbClr val="003C69"/>
                </a:solidFill>
                <a:latin typeface="Arial"/>
                <a:cs typeface="Arial"/>
              </a:rPr>
              <a:t>Reporting  (T+3)</a:t>
            </a:r>
            <a:endParaRPr sz="896">
              <a:solidFill>
                <a:prstClr val="black"/>
              </a:solidFill>
              <a:latin typeface="Arial"/>
              <a:cs typeface="Arial"/>
            </a:endParaRPr>
          </a:p>
        </p:txBody>
      </p:sp>
      <p:sp>
        <p:nvSpPr>
          <p:cNvPr id="58" name="object 58"/>
          <p:cNvSpPr txBox="1"/>
          <p:nvPr/>
        </p:nvSpPr>
        <p:spPr>
          <a:xfrm>
            <a:off x="6123220" y="3863170"/>
            <a:ext cx="1161306" cy="337622"/>
          </a:xfrm>
          <a:prstGeom prst="rect">
            <a:avLst/>
          </a:prstGeom>
        </p:spPr>
        <p:txBody>
          <a:bodyPr vert="horz" wrap="square" lIns="0" tIns="6697" rIns="0" bIns="0" rtlCol="0">
            <a:spAutoFit/>
          </a:bodyPr>
          <a:lstStyle/>
          <a:p>
            <a:pPr marL="13059" marR="2679" indent="-6697">
              <a:lnSpc>
                <a:spcPct val="120000"/>
              </a:lnSpc>
              <a:spcBef>
                <a:spcPts val="53"/>
              </a:spcBef>
            </a:pPr>
            <a:r>
              <a:rPr sz="896" dirty="0">
                <a:solidFill>
                  <a:srgbClr val="003C69"/>
                </a:solidFill>
                <a:latin typeface="Arial"/>
                <a:cs typeface="Arial"/>
              </a:rPr>
              <a:t>5. </a:t>
            </a:r>
            <a:r>
              <a:rPr sz="896" spc="-3" dirty="0">
                <a:solidFill>
                  <a:srgbClr val="003C69"/>
                </a:solidFill>
                <a:latin typeface="Arial"/>
                <a:cs typeface="Arial"/>
              </a:rPr>
              <a:t>Instructions to effect  transfer </a:t>
            </a:r>
            <a:r>
              <a:rPr sz="896" dirty="0">
                <a:solidFill>
                  <a:srgbClr val="003C69"/>
                </a:solidFill>
                <a:latin typeface="Arial"/>
                <a:cs typeface="Arial"/>
              </a:rPr>
              <a:t>of </a:t>
            </a:r>
            <a:r>
              <a:rPr sz="896" spc="-3" dirty="0">
                <a:solidFill>
                  <a:srgbClr val="003C69"/>
                </a:solidFill>
                <a:latin typeface="Arial"/>
                <a:cs typeface="Arial"/>
              </a:rPr>
              <a:t>funds</a:t>
            </a:r>
            <a:r>
              <a:rPr sz="896" spc="11" dirty="0">
                <a:solidFill>
                  <a:srgbClr val="003C69"/>
                </a:solidFill>
                <a:latin typeface="Arial"/>
                <a:cs typeface="Arial"/>
              </a:rPr>
              <a:t> </a:t>
            </a:r>
            <a:r>
              <a:rPr sz="896" dirty="0">
                <a:solidFill>
                  <a:srgbClr val="003C69"/>
                </a:solidFill>
                <a:latin typeface="Arial"/>
                <a:cs typeface="Arial"/>
              </a:rPr>
              <a:t>(T+3)</a:t>
            </a:r>
            <a:endParaRPr sz="896">
              <a:solidFill>
                <a:prstClr val="black"/>
              </a:solidFill>
              <a:latin typeface="Arial"/>
              <a:cs typeface="Arial"/>
            </a:endParaRPr>
          </a:p>
        </p:txBody>
      </p:sp>
      <p:sp>
        <p:nvSpPr>
          <p:cNvPr id="59" name="object 59"/>
          <p:cNvSpPr txBox="1"/>
          <p:nvPr/>
        </p:nvSpPr>
        <p:spPr>
          <a:xfrm>
            <a:off x="1407461" y="4893290"/>
            <a:ext cx="779562" cy="169115"/>
          </a:xfrm>
          <a:prstGeom prst="rect">
            <a:avLst/>
          </a:prstGeom>
        </p:spPr>
        <p:txBody>
          <a:bodyPr vert="horz" wrap="square" lIns="0" tIns="6697" rIns="0" bIns="0" rtlCol="0">
            <a:spAutoFit/>
          </a:bodyPr>
          <a:lstStyle/>
          <a:p>
            <a:pPr marL="6697">
              <a:spcBef>
                <a:spcPts val="53"/>
              </a:spcBef>
            </a:pPr>
            <a:r>
              <a:rPr sz="1055" dirty="0">
                <a:solidFill>
                  <a:srgbClr val="003C69"/>
                </a:solidFill>
                <a:latin typeface="Arial"/>
                <a:cs typeface="Arial"/>
              </a:rPr>
              <a:t>Source:</a:t>
            </a:r>
            <a:r>
              <a:rPr sz="1055" spc="-50" dirty="0">
                <a:solidFill>
                  <a:srgbClr val="003C69"/>
                </a:solidFill>
                <a:latin typeface="Arial"/>
                <a:cs typeface="Arial"/>
              </a:rPr>
              <a:t> </a:t>
            </a:r>
            <a:r>
              <a:rPr sz="1055" spc="-3" dirty="0">
                <a:solidFill>
                  <a:srgbClr val="003C69"/>
                </a:solidFill>
                <a:latin typeface="Arial"/>
                <a:cs typeface="Arial"/>
              </a:rPr>
              <a:t>ASX</a:t>
            </a:r>
            <a:endParaRPr sz="1055">
              <a:solidFill>
                <a:prstClr val="black"/>
              </a:solidFill>
              <a:latin typeface="Arial"/>
              <a:cs typeface="Arial"/>
            </a:endParaRPr>
          </a:p>
        </p:txBody>
      </p:sp>
    </p:spTree>
    <p:extLst>
      <p:ext uri="{BB962C8B-B14F-4D97-AF65-F5344CB8AC3E}">
        <p14:creationId xmlns:p14="http://schemas.microsoft.com/office/powerpoint/2010/main" val="1718339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7800" y="146135"/>
            <a:ext cx="8229600" cy="857250"/>
          </a:xfrm>
          <a:prstGeom prst="rect">
            <a:avLst/>
          </a:prstGeom>
        </p:spPr>
        <p:txBody>
          <a:bodyPr vert="horz" wrap="square" lIns="0" tIns="10001" rIns="0" bIns="0" rtlCol="0">
            <a:spAutoFit/>
          </a:bodyPr>
          <a:lstStyle/>
          <a:p>
            <a:pPr marL="9525">
              <a:spcBef>
                <a:spcPts val="79"/>
              </a:spcBef>
            </a:pPr>
            <a:r>
              <a:rPr spc="53" dirty="0"/>
              <a:t>What </a:t>
            </a:r>
            <a:r>
              <a:rPr spc="56" dirty="0"/>
              <a:t>is</a:t>
            </a:r>
            <a:r>
              <a:rPr spc="-101" dirty="0"/>
              <a:t> </a:t>
            </a:r>
            <a:r>
              <a:rPr spc="79" dirty="0"/>
              <a:t>Blockchain?</a:t>
            </a:r>
          </a:p>
        </p:txBody>
      </p:sp>
      <p:sp>
        <p:nvSpPr>
          <p:cNvPr id="3" name="object 3"/>
          <p:cNvSpPr/>
          <p:nvPr/>
        </p:nvSpPr>
        <p:spPr>
          <a:xfrm>
            <a:off x="5518403" y="256031"/>
            <a:ext cx="2942082" cy="4544568"/>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4" name="object 4"/>
          <p:cNvSpPr/>
          <p:nvPr/>
        </p:nvSpPr>
        <p:spPr>
          <a:xfrm>
            <a:off x="5497639" y="234370"/>
            <a:ext cx="2848127" cy="4453099"/>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5" name="object 5"/>
          <p:cNvSpPr/>
          <p:nvPr/>
        </p:nvSpPr>
        <p:spPr>
          <a:xfrm>
            <a:off x="5494067" y="230791"/>
            <a:ext cx="2855595" cy="4460558"/>
          </a:xfrm>
          <a:custGeom>
            <a:avLst/>
            <a:gdLst/>
            <a:ahLst/>
            <a:cxnLst/>
            <a:rect l="l" t="t" r="r" b="b"/>
            <a:pathLst>
              <a:path w="3807459" h="5947410">
                <a:moveTo>
                  <a:pt x="0" y="0"/>
                </a:moveTo>
                <a:lnTo>
                  <a:pt x="3807032" y="0"/>
                </a:lnTo>
                <a:lnTo>
                  <a:pt x="3807032" y="5947003"/>
                </a:lnTo>
                <a:lnTo>
                  <a:pt x="0" y="5947003"/>
                </a:lnTo>
                <a:lnTo>
                  <a:pt x="0" y="0"/>
                </a:lnTo>
                <a:close/>
              </a:path>
            </a:pathLst>
          </a:custGeom>
          <a:ln w="9525">
            <a:solidFill>
              <a:srgbClr val="595959"/>
            </a:solidFill>
          </a:ln>
        </p:spPr>
        <p:txBody>
          <a:bodyPr wrap="square" lIns="0" tIns="0" rIns="0" bIns="0" rtlCol="0"/>
          <a:lstStyle/>
          <a:p>
            <a:endParaRPr sz="1350">
              <a:solidFill>
                <a:prstClr val="black"/>
              </a:solidFill>
            </a:endParaRPr>
          </a:p>
        </p:txBody>
      </p:sp>
      <p:sp>
        <p:nvSpPr>
          <p:cNvPr id="6" name="object 6"/>
          <p:cNvSpPr txBox="1"/>
          <p:nvPr/>
        </p:nvSpPr>
        <p:spPr>
          <a:xfrm>
            <a:off x="866647" y="4921377"/>
            <a:ext cx="4467701" cy="183705"/>
          </a:xfrm>
          <a:prstGeom prst="rect">
            <a:avLst/>
          </a:prstGeom>
        </p:spPr>
        <p:txBody>
          <a:bodyPr vert="horz" wrap="square" lIns="0" tIns="10478" rIns="0" bIns="0" rtlCol="0">
            <a:spAutoFit/>
          </a:bodyPr>
          <a:lstStyle/>
          <a:p>
            <a:pPr marL="9525">
              <a:spcBef>
                <a:spcPts val="83"/>
              </a:spcBef>
            </a:pPr>
            <a:r>
              <a:rPr sz="1125" i="1" u="sng" spc="11" dirty="0">
                <a:solidFill>
                  <a:srgbClr val="0000FF"/>
                </a:solidFill>
                <a:uFill>
                  <a:solidFill>
                    <a:srgbClr val="0000FF"/>
                  </a:solidFill>
                </a:uFill>
                <a:latin typeface="Arial"/>
                <a:cs typeface="Arial"/>
              </a:rPr>
              <a:t>https:</a:t>
            </a:r>
            <a:r>
              <a:rPr sz="1125" i="1" u="sng" spc="11" dirty="0">
                <a:solidFill>
                  <a:srgbClr val="0000FF"/>
                </a:solidFill>
                <a:uFill>
                  <a:solidFill>
                    <a:srgbClr val="0000FF"/>
                  </a:solidFill>
                </a:uFill>
                <a:latin typeface="Arial"/>
                <a:cs typeface="Arial"/>
                <a:hlinkClick r:id="rId4"/>
              </a:rPr>
              <a:t>//w</a:t>
            </a:r>
            <a:r>
              <a:rPr sz="1125" i="1" u="sng" spc="11" dirty="0">
                <a:solidFill>
                  <a:srgbClr val="0000FF"/>
                </a:solidFill>
                <a:uFill>
                  <a:solidFill>
                    <a:srgbClr val="0000FF"/>
                  </a:solidFill>
                </a:uFill>
                <a:latin typeface="Arial"/>
                <a:cs typeface="Arial"/>
              </a:rPr>
              <a:t>ww</a:t>
            </a:r>
            <a:r>
              <a:rPr sz="1125" i="1" u="sng" spc="11" dirty="0">
                <a:solidFill>
                  <a:srgbClr val="0000FF"/>
                </a:solidFill>
                <a:uFill>
                  <a:solidFill>
                    <a:srgbClr val="0000FF"/>
                  </a:solidFill>
                </a:uFill>
                <a:latin typeface="Arial"/>
                <a:cs typeface="Arial"/>
                <a:hlinkClick r:id="rId4"/>
              </a:rPr>
              <a:t>.cbinsights.com/research/what-is-blockchain-technology/</a:t>
            </a:r>
            <a:endParaRPr sz="1125">
              <a:solidFill>
                <a:prstClr val="black"/>
              </a:solidFill>
              <a:latin typeface="Arial"/>
              <a:cs typeface="Arial"/>
            </a:endParaRPr>
          </a:p>
        </p:txBody>
      </p:sp>
      <p:sp>
        <p:nvSpPr>
          <p:cNvPr id="7" name="object 7"/>
          <p:cNvSpPr txBox="1"/>
          <p:nvPr/>
        </p:nvSpPr>
        <p:spPr>
          <a:xfrm>
            <a:off x="929587" y="1023747"/>
            <a:ext cx="4231958" cy="3229730"/>
          </a:xfrm>
          <a:prstGeom prst="rect">
            <a:avLst/>
          </a:prstGeom>
        </p:spPr>
        <p:txBody>
          <a:bodyPr vert="horz" wrap="square" lIns="0" tIns="9525" rIns="0" bIns="0" rtlCol="0">
            <a:spAutoFit/>
          </a:bodyPr>
          <a:lstStyle/>
          <a:p>
            <a:pPr marL="9525" marR="3810">
              <a:spcBef>
                <a:spcPts val="75"/>
              </a:spcBef>
            </a:pPr>
            <a:r>
              <a:rPr sz="2700" spc="23" dirty="0">
                <a:solidFill>
                  <a:prstClr val="black"/>
                </a:solidFill>
                <a:latin typeface="Arial"/>
                <a:cs typeface="Arial"/>
              </a:rPr>
              <a:t>Blockchains </a:t>
            </a:r>
            <a:r>
              <a:rPr sz="2700" spc="15" dirty="0">
                <a:solidFill>
                  <a:prstClr val="black"/>
                </a:solidFill>
                <a:latin typeface="Arial"/>
                <a:cs typeface="Arial"/>
              </a:rPr>
              <a:t>can </a:t>
            </a:r>
            <a:r>
              <a:rPr sz="2700" spc="23" dirty="0">
                <a:solidFill>
                  <a:prstClr val="black"/>
                </a:solidFill>
                <a:latin typeface="Arial"/>
                <a:cs typeface="Arial"/>
              </a:rPr>
              <a:t>be </a:t>
            </a:r>
            <a:r>
              <a:rPr sz="2700" spc="8" dirty="0">
                <a:solidFill>
                  <a:prstClr val="black"/>
                </a:solidFill>
                <a:latin typeface="Arial"/>
                <a:cs typeface="Arial"/>
              </a:rPr>
              <a:t>used</a:t>
            </a:r>
            <a:r>
              <a:rPr sz="2700" spc="-94" dirty="0">
                <a:solidFill>
                  <a:prstClr val="black"/>
                </a:solidFill>
                <a:latin typeface="Arial"/>
                <a:cs typeface="Arial"/>
              </a:rPr>
              <a:t> </a:t>
            </a:r>
            <a:r>
              <a:rPr sz="2700" spc="-4" dirty="0">
                <a:solidFill>
                  <a:prstClr val="black"/>
                </a:solidFill>
                <a:latin typeface="Arial"/>
                <a:cs typeface="Arial"/>
              </a:rPr>
              <a:t>in  </a:t>
            </a:r>
            <a:r>
              <a:rPr sz="2700" spc="30" dirty="0">
                <a:solidFill>
                  <a:prstClr val="black"/>
                </a:solidFill>
                <a:latin typeface="Arial"/>
                <a:cs typeface="Arial"/>
              </a:rPr>
              <a:t>application</a:t>
            </a:r>
            <a:r>
              <a:rPr sz="2700" spc="-11" dirty="0">
                <a:solidFill>
                  <a:prstClr val="black"/>
                </a:solidFill>
                <a:latin typeface="Arial"/>
                <a:cs typeface="Arial"/>
              </a:rPr>
              <a:t> </a:t>
            </a:r>
            <a:r>
              <a:rPr sz="2700" spc="8" dirty="0">
                <a:solidFill>
                  <a:prstClr val="black"/>
                </a:solidFill>
                <a:latin typeface="Arial"/>
                <a:cs typeface="Arial"/>
              </a:rPr>
              <a:t>requiring:</a:t>
            </a:r>
            <a:endParaRPr sz="2700" dirty="0">
              <a:solidFill>
                <a:prstClr val="black"/>
              </a:solidFill>
              <a:latin typeface="Arial"/>
              <a:cs typeface="Arial"/>
            </a:endParaRPr>
          </a:p>
          <a:p>
            <a:pPr>
              <a:spcBef>
                <a:spcPts val="8"/>
              </a:spcBef>
            </a:pPr>
            <a:endParaRPr sz="3525" dirty="0">
              <a:solidFill>
                <a:prstClr val="black"/>
              </a:solidFill>
              <a:latin typeface="Times New Roman"/>
              <a:cs typeface="Times New Roman"/>
            </a:endParaRPr>
          </a:p>
          <a:p>
            <a:pPr marL="352425" indent="-342900">
              <a:buFontTx/>
              <a:buChar char="•"/>
              <a:tabLst>
                <a:tab pos="351949" algn="l"/>
                <a:tab pos="352425" algn="l"/>
              </a:tabLst>
            </a:pPr>
            <a:r>
              <a:rPr sz="2400" spc="26" dirty="0">
                <a:solidFill>
                  <a:prstClr val="black"/>
                </a:solidFill>
                <a:latin typeface="Arial"/>
                <a:cs typeface="Arial"/>
              </a:rPr>
              <a:t>Contracts</a:t>
            </a:r>
            <a:endParaRPr sz="2400" dirty="0">
              <a:solidFill>
                <a:prstClr val="black"/>
              </a:solidFill>
              <a:latin typeface="Arial"/>
              <a:cs typeface="Arial"/>
            </a:endParaRPr>
          </a:p>
          <a:p>
            <a:pPr marL="352425" indent="-342900">
              <a:buFontTx/>
              <a:buChar char="•"/>
              <a:tabLst>
                <a:tab pos="351949" algn="l"/>
                <a:tab pos="352425" algn="l"/>
              </a:tabLst>
            </a:pPr>
            <a:r>
              <a:rPr sz="2400" spc="11" dirty="0">
                <a:solidFill>
                  <a:prstClr val="black"/>
                </a:solidFill>
                <a:latin typeface="Arial"/>
                <a:cs typeface="Arial"/>
              </a:rPr>
              <a:t>Certificate </a:t>
            </a:r>
            <a:r>
              <a:rPr sz="2400" spc="41" dirty="0">
                <a:solidFill>
                  <a:prstClr val="black"/>
                </a:solidFill>
                <a:latin typeface="Arial"/>
                <a:cs typeface="Arial"/>
              </a:rPr>
              <a:t>of</a:t>
            </a:r>
            <a:r>
              <a:rPr sz="2400" spc="-23" dirty="0">
                <a:solidFill>
                  <a:prstClr val="black"/>
                </a:solidFill>
                <a:latin typeface="Arial"/>
                <a:cs typeface="Arial"/>
              </a:rPr>
              <a:t> </a:t>
            </a:r>
            <a:r>
              <a:rPr sz="2400" spc="4" dirty="0">
                <a:solidFill>
                  <a:prstClr val="black"/>
                </a:solidFill>
                <a:latin typeface="Arial"/>
                <a:cs typeface="Arial"/>
              </a:rPr>
              <a:t>Ownership</a:t>
            </a:r>
            <a:endParaRPr sz="2400" dirty="0">
              <a:solidFill>
                <a:prstClr val="black"/>
              </a:solidFill>
              <a:latin typeface="Arial"/>
              <a:cs typeface="Arial"/>
            </a:endParaRPr>
          </a:p>
          <a:p>
            <a:pPr marL="352425" indent="-342900">
              <a:buFontTx/>
              <a:buChar char="•"/>
              <a:tabLst>
                <a:tab pos="351949" algn="l"/>
                <a:tab pos="352425" algn="l"/>
              </a:tabLst>
            </a:pPr>
            <a:r>
              <a:rPr sz="2400" spc="11" dirty="0">
                <a:solidFill>
                  <a:prstClr val="black"/>
                </a:solidFill>
                <a:latin typeface="Arial"/>
                <a:cs typeface="Arial"/>
              </a:rPr>
              <a:t>Statement </a:t>
            </a:r>
            <a:r>
              <a:rPr sz="2400" spc="41" dirty="0">
                <a:solidFill>
                  <a:prstClr val="black"/>
                </a:solidFill>
                <a:latin typeface="Arial"/>
                <a:cs typeface="Arial"/>
              </a:rPr>
              <a:t>of</a:t>
            </a:r>
            <a:r>
              <a:rPr sz="2400" spc="-26" dirty="0">
                <a:solidFill>
                  <a:prstClr val="black"/>
                </a:solidFill>
                <a:latin typeface="Arial"/>
                <a:cs typeface="Arial"/>
              </a:rPr>
              <a:t> </a:t>
            </a:r>
            <a:r>
              <a:rPr sz="2400" spc="19" dirty="0">
                <a:solidFill>
                  <a:prstClr val="black"/>
                </a:solidFill>
                <a:latin typeface="Arial"/>
                <a:cs typeface="Arial"/>
              </a:rPr>
              <a:t>authenticity</a:t>
            </a:r>
            <a:endParaRPr sz="2400" dirty="0">
              <a:solidFill>
                <a:prstClr val="black"/>
              </a:solidFill>
              <a:latin typeface="Arial"/>
              <a:cs typeface="Arial"/>
            </a:endParaRPr>
          </a:p>
          <a:p>
            <a:pPr marL="352425" marR="337661" indent="-342900">
              <a:buFontTx/>
              <a:buChar char="•"/>
              <a:tabLst>
                <a:tab pos="351949" algn="l"/>
                <a:tab pos="352425" algn="l"/>
              </a:tabLst>
            </a:pPr>
            <a:r>
              <a:rPr sz="2400" spc="15" dirty="0">
                <a:solidFill>
                  <a:prstClr val="black"/>
                </a:solidFill>
                <a:latin typeface="Arial"/>
                <a:cs typeface="Arial"/>
              </a:rPr>
              <a:t>Proof </a:t>
            </a:r>
            <a:r>
              <a:rPr sz="2400" spc="41" dirty="0">
                <a:solidFill>
                  <a:prstClr val="black"/>
                </a:solidFill>
                <a:latin typeface="Arial"/>
                <a:cs typeface="Arial"/>
              </a:rPr>
              <a:t>of </a:t>
            </a:r>
            <a:r>
              <a:rPr sz="2400" spc="-53" dirty="0">
                <a:solidFill>
                  <a:prstClr val="black"/>
                </a:solidFill>
                <a:latin typeface="Arial"/>
                <a:cs typeface="Arial"/>
              </a:rPr>
              <a:t>a </a:t>
            </a:r>
            <a:r>
              <a:rPr sz="2400" spc="45" dirty="0">
                <a:solidFill>
                  <a:prstClr val="black"/>
                </a:solidFill>
                <a:latin typeface="Arial"/>
                <a:cs typeface="Arial"/>
              </a:rPr>
              <a:t>bank's</a:t>
            </a:r>
            <a:r>
              <a:rPr sz="2400" spc="-56" dirty="0">
                <a:solidFill>
                  <a:prstClr val="black"/>
                </a:solidFill>
                <a:latin typeface="Arial"/>
                <a:cs typeface="Arial"/>
              </a:rPr>
              <a:t> </a:t>
            </a:r>
            <a:r>
              <a:rPr sz="2400" dirty="0">
                <a:solidFill>
                  <a:prstClr val="black"/>
                </a:solidFill>
                <a:latin typeface="Arial"/>
                <a:cs typeface="Arial"/>
              </a:rPr>
              <a:t>financial  </a:t>
            </a:r>
            <a:r>
              <a:rPr sz="2400" spc="15" dirty="0">
                <a:solidFill>
                  <a:prstClr val="black"/>
                </a:solidFill>
                <a:latin typeface="Arial"/>
                <a:cs typeface="Arial"/>
              </a:rPr>
              <a:t>transaction</a:t>
            </a:r>
            <a:endParaRPr sz="2400" dirty="0">
              <a:solidFill>
                <a:prstClr val="black"/>
              </a:solidFill>
              <a:latin typeface="Arial"/>
              <a:cs typeface="Arial"/>
            </a:endParaRPr>
          </a:p>
        </p:txBody>
      </p:sp>
    </p:spTree>
    <p:extLst>
      <p:ext uri="{BB962C8B-B14F-4D97-AF65-F5344CB8AC3E}">
        <p14:creationId xmlns:p14="http://schemas.microsoft.com/office/powerpoint/2010/main" val="9047685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66244" y="185715"/>
            <a:ext cx="1996120" cy="347625"/>
          </a:xfrm>
          <a:prstGeom prst="rect">
            <a:avLst/>
          </a:prstGeom>
        </p:spPr>
        <p:txBody>
          <a:bodyPr vert="horz" wrap="square" lIns="0" tIns="6697" rIns="0" bIns="0" rtlCol="0">
            <a:spAutoFit/>
          </a:bodyPr>
          <a:lstStyle/>
          <a:p>
            <a:pPr marL="6697">
              <a:spcBef>
                <a:spcPts val="53"/>
              </a:spcBef>
            </a:pPr>
            <a:r>
              <a:rPr sz="2215" dirty="0"/>
              <a:t>Fu</a:t>
            </a:r>
            <a:r>
              <a:rPr sz="2215" spc="-11" dirty="0"/>
              <a:t>n</a:t>
            </a:r>
            <a:r>
              <a:rPr sz="2215" spc="-3" dirty="0"/>
              <a:t>dam</a:t>
            </a:r>
            <a:r>
              <a:rPr sz="2215" spc="-11" dirty="0"/>
              <a:t>e</a:t>
            </a:r>
            <a:r>
              <a:rPr sz="2215" dirty="0"/>
              <a:t>ntals</a:t>
            </a:r>
            <a:endParaRPr sz="2215"/>
          </a:p>
        </p:txBody>
      </p:sp>
      <p:sp>
        <p:nvSpPr>
          <p:cNvPr id="3" name="object 3"/>
          <p:cNvSpPr txBox="1"/>
          <p:nvPr/>
        </p:nvSpPr>
        <p:spPr>
          <a:xfrm>
            <a:off x="1799492" y="1333801"/>
            <a:ext cx="4781178" cy="2510333"/>
          </a:xfrm>
          <a:prstGeom prst="rect">
            <a:avLst/>
          </a:prstGeom>
        </p:spPr>
        <p:txBody>
          <a:bodyPr vert="horz" wrap="square" lIns="0" tIns="6697" rIns="0" bIns="0" rtlCol="0">
            <a:spAutoFit/>
          </a:bodyPr>
          <a:lstStyle/>
          <a:p>
            <a:pPr marL="159047" marR="42524" indent="-152350">
              <a:spcBef>
                <a:spcPts val="53"/>
              </a:spcBef>
              <a:buClr>
                <a:srgbClr val="525252"/>
              </a:buClr>
              <a:buSzPct val="125000"/>
              <a:buFontTx/>
              <a:buChar char="•"/>
              <a:tabLst>
                <a:tab pos="159382" algn="l"/>
              </a:tabLst>
            </a:pPr>
            <a:r>
              <a:rPr sz="1582" dirty="0">
                <a:solidFill>
                  <a:srgbClr val="003C69"/>
                </a:solidFill>
                <a:latin typeface="Arial"/>
                <a:cs typeface="Arial"/>
              </a:rPr>
              <a:t>In </a:t>
            </a:r>
            <a:r>
              <a:rPr sz="1582" spc="-3" dirty="0">
                <a:solidFill>
                  <a:srgbClr val="003C69"/>
                </a:solidFill>
                <a:latin typeface="Arial"/>
                <a:cs typeface="Arial"/>
              </a:rPr>
              <a:t>order </a:t>
            </a:r>
            <a:r>
              <a:rPr sz="1582" dirty="0">
                <a:solidFill>
                  <a:srgbClr val="003C69"/>
                </a:solidFill>
                <a:latin typeface="Arial"/>
                <a:cs typeface="Arial"/>
              </a:rPr>
              <a:t>to sell a </a:t>
            </a:r>
            <a:r>
              <a:rPr sz="1582" spc="-3" dirty="0">
                <a:solidFill>
                  <a:srgbClr val="003C69"/>
                </a:solidFill>
                <a:latin typeface="Arial"/>
                <a:cs typeface="Arial"/>
              </a:rPr>
              <a:t>security/product </a:t>
            </a:r>
            <a:r>
              <a:rPr sz="1582" dirty="0">
                <a:solidFill>
                  <a:srgbClr val="003C69"/>
                </a:solidFill>
                <a:latin typeface="Arial"/>
                <a:cs typeface="Arial"/>
              </a:rPr>
              <a:t>you </a:t>
            </a:r>
            <a:r>
              <a:rPr sz="1582" spc="-3" dirty="0">
                <a:solidFill>
                  <a:srgbClr val="003C69"/>
                </a:solidFill>
                <a:latin typeface="Arial"/>
                <a:cs typeface="Arial"/>
              </a:rPr>
              <a:t>need </a:t>
            </a:r>
            <a:r>
              <a:rPr sz="1582" dirty="0">
                <a:solidFill>
                  <a:srgbClr val="003C69"/>
                </a:solidFill>
                <a:latin typeface="Arial"/>
                <a:cs typeface="Arial"/>
              </a:rPr>
              <a:t>to </a:t>
            </a:r>
            <a:r>
              <a:rPr sz="1582" spc="-3" dirty="0">
                <a:solidFill>
                  <a:srgbClr val="003C69"/>
                </a:solidFill>
                <a:latin typeface="Arial"/>
                <a:cs typeface="Arial"/>
              </a:rPr>
              <a:t>prove  </a:t>
            </a:r>
            <a:r>
              <a:rPr sz="1582" dirty="0">
                <a:solidFill>
                  <a:srgbClr val="003C69"/>
                </a:solidFill>
                <a:latin typeface="Arial"/>
                <a:cs typeface="Arial"/>
              </a:rPr>
              <a:t>that </a:t>
            </a:r>
            <a:r>
              <a:rPr sz="1582" spc="-3" dirty="0">
                <a:solidFill>
                  <a:srgbClr val="003C69"/>
                </a:solidFill>
                <a:latin typeface="Arial"/>
                <a:cs typeface="Arial"/>
              </a:rPr>
              <a:t>you have</a:t>
            </a:r>
            <a:r>
              <a:rPr sz="1582" spc="-8" dirty="0">
                <a:solidFill>
                  <a:srgbClr val="003C69"/>
                </a:solidFill>
                <a:latin typeface="Arial"/>
                <a:cs typeface="Arial"/>
              </a:rPr>
              <a:t> </a:t>
            </a:r>
            <a:r>
              <a:rPr sz="1582" dirty="0">
                <a:solidFill>
                  <a:srgbClr val="003C69"/>
                </a:solidFill>
                <a:latin typeface="Arial"/>
                <a:cs typeface="Arial"/>
              </a:rPr>
              <a:t>it</a:t>
            </a:r>
            <a:endParaRPr sz="1582">
              <a:solidFill>
                <a:prstClr val="black"/>
              </a:solidFill>
              <a:latin typeface="Arial"/>
              <a:cs typeface="Arial"/>
            </a:endParaRPr>
          </a:p>
          <a:p>
            <a:pPr>
              <a:spcBef>
                <a:spcPts val="5"/>
              </a:spcBef>
              <a:buClr>
                <a:srgbClr val="525252"/>
              </a:buClr>
              <a:buFont typeface="Arial"/>
              <a:buChar char="•"/>
            </a:pPr>
            <a:endParaRPr sz="1740">
              <a:solidFill>
                <a:prstClr val="black"/>
              </a:solidFill>
              <a:latin typeface="Times New Roman"/>
              <a:cs typeface="Times New Roman"/>
            </a:endParaRPr>
          </a:p>
          <a:p>
            <a:pPr marL="159047" marR="411178" indent="-152350">
              <a:spcBef>
                <a:spcPts val="3"/>
              </a:spcBef>
              <a:buClr>
                <a:srgbClr val="525252"/>
              </a:buClr>
              <a:buSzPct val="125000"/>
              <a:buFontTx/>
              <a:buChar char="•"/>
              <a:tabLst>
                <a:tab pos="159382" algn="l"/>
              </a:tabLst>
            </a:pPr>
            <a:r>
              <a:rPr sz="1582" dirty="0">
                <a:solidFill>
                  <a:srgbClr val="003C69"/>
                </a:solidFill>
                <a:latin typeface="Arial"/>
                <a:cs typeface="Arial"/>
              </a:rPr>
              <a:t>In </a:t>
            </a:r>
            <a:r>
              <a:rPr sz="1582" spc="-3" dirty="0">
                <a:solidFill>
                  <a:srgbClr val="003C69"/>
                </a:solidFill>
                <a:latin typeface="Arial"/>
                <a:cs typeface="Arial"/>
              </a:rPr>
              <a:t>order </a:t>
            </a:r>
            <a:r>
              <a:rPr sz="1582" dirty="0">
                <a:solidFill>
                  <a:srgbClr val="003C69"/>
                </a:solidFill>
                <a:latin typeface="Arial"/>
                <a:cs typeface="Arial"/>
              </a:rPr>
              <a:t>to </a:t>
            </a:r>
            <a:r>
              <a:rPr sz="1582" spc="-3" dirty="0">
                <a:solidFill>
                  <a:srgbClr val="003C69"/>
                </a:solidFill>
                <a:latin typeface="Arial"/>
                <a:cs typeface="Arial"/>
              </a:rPr>
              <a:t>buy </a:t>
            </a:r>
            <a:r>
              <a:rPr sz="1582" spc="-5" dirty="0">
                <a:solidFill>
                  <a:srgbClr val="003C69"/>
                </a:solidFill>
                <a:latin typeface="Arial"/>
                <a:cs typeface="Arial"/>
              </a:rPr>
              <a:t>the </a:t>
            </a:r>
            <a:r>
              <a:rPr sz="1582" dirty="0">
                <a:solidFill>
                  <a:srgbClr val="003C69"/>
                </a:solidFill>
                <a:latin typeface="Arial"/>
                <a:cs typeface="Arial"/>
              </a:rPr>
              <a:t>security/product </a:t>
            </a:r>
            <a:r>
              <a:rPr sz="1582" spc="-3" dirty="0">
                <a:solidFill>
                  <a:srgbClr val="003C69"/>
                </a:solidFill>
                <a:latin typeface="Arial"/>
                <a:cs typeface="Arial"/>
              </a:rPr>
              <a:t>you need</a:t>
            </a:r>
            <a:r>
              <a:rPr sz="1582" spc="-32" dirty="0">
                <a:solidFill>
                  <a:srgbClr val="003C69"/>
                </a:solidFill>
                <a:latin typeface="Arial"/>
                <a:cs typeface="Arial"/>
              </a:rPr>
              <a:t> </a:t>
            </a:r>
            <a:r>
              <a:rPr sz="1582" dirty="0">
                <a:solidFill>
                  <a:srgbClr val="003C69"/>
                </a:solidFill>
                <a:latin typeface="Arial"/>
                <a:cs typeface="Arial"/>
              </a:rPr>
              <a:t>to  prove you have the</a:t>
            </a:r>
            <a:r>
              <a:rPr sz="1582" spc="-40" dirty="0">
                <a:solidFill>
                  <a:srgbClr val="003C69"/>
                </a:solidFill>
                <a:latin typeface="Arial"/>
                <a:cs typeface="Arial"/>
              </a:rPr>
              <a:t> </a:t>
            </a:r>
            <a:r>
              <a:rPr sz="1582" dirty="0">
                <a:solidFill>
                  <a:srgbClr val="003C69"/>
                </a:solidFill>
                <a:latin typeface="Arial"/>
                <a:cs typeface="Arial"/>
              </a:rPr>
              <a:t>funds</a:t>
            </a:r>
            <a:endParaRPr sz="1582">
              <a:solidFill>
                <a:prstClr val="black"/>
              </a:solidFill>
              <a:latin typeface="Arial"/>
              <a:cs typeface="Arial"/>
            </a:endParaRPr>
          </a:p>
          <a:p>
            <a:pPr>
              <a:spcBef>
                <a:spcPts val="29"/>
              </a:spcBef>
              <a:buClr>
                <a:srgbClr val="525252"/>
              </a:buClr>
              <a:buFont typeface="Arial"/>
              <a:buChar char="•"/>
            </a:pPr>
            <a:endParaRPr sz="1714">
              <a:solidFill>
                <a:prstClr val="black"/>
              </a:solidFill>
              <a:latin typeface="Times New Roman"/>
              <a:cs typeface="Times New Roman"/>
            </a:endParaRPr>
          </a:p>
          <a:p>
            <a:pPr marL="159047" indent="-152350">
              <a:buClr>
                <a:srgbClr val="525252"/>
              </a:buClr>
              <a:buSzPct val="125000"/>
              <a:buFontTx/>
              <a:buChar char="•"/>
              <a:tabLst>
                <a:tab pos="159382" algn="l"/>
              </a:tabLst>
            </a:pPr>
            <a:r>
              <a:rPr sz="1582" spc="-3" dirty="0">
                <a:solidFill>
                  <a:srgbClr val="003C69"/>
                </a:solidFill>
                <a:latin typeface="Arial"/>
                <a:cs typeface="Arial"/>
              </a:rPr>
              <a:t>When </a:t>
            </a:r>
            <a:r>
              <a:rPr sz="1582" dirty="0">
                <a:solidFill>
                  <a:srgbClr val="003C69"/>
                </a:solidFill>
                <a:latin typeface="Arial"/>
                <a:cs typeface="Arial"/>
              </a:rPr>
              <a:t>it </a:t>
            </a:r>
            <a:r>
              <a:rPr sz="1582" spc="-3" dirty="0">
                <a:solidFill>
                  <a:srgbClr val="003C69"/>
                </a:solidFill>
                <a:latin typeface="Arial"/>
                <a:cs typeface="Arial"/>
              </a:rPr>
              <a:t>is bought/sold, </a:t>
            </a:r>
            <a:r>
              <a:rPr sz="1582" dirty="0">
                <a:solidFill>
                  <a:srgbClr val="003C69"/>
                </a:solidFill>
                <a:latin typeface="Arial"/>
                <a:cs typeface="Arial"/>
              </a:rPr>
              <a:t>the </a:t>
            </a:r>
            <a:r>
              <a:rPr sz="1582" spc="-3" dirty="0">
                <a:solidFill>
                  <a:srgbClr val="003C69"/>
                </a:solidFill>
                <a:latin typeface="Arial"/>
                <a:cs typeface="Arial"/>
              </a:rPr>
              <a:t>ownership is</a:t>
            </a:r>
            <a:r>
              <a:rPr sz="1582" spc="5" dirty="0">
                <a:solidFill>
                  <a:srgbClr val="003C69"/>
                </a:solidFill>
                <a:latin typeface="Arial"/>
                <a:cs typeface="Arial"/>
              </a:rPr>
              <a:t> </a:t>
            </a:r>
            <a:r>
              <a:rPr sz="1582" spc="-3" dirty="0">
                <a:solidFill>
                  <a:srgbClr val="003C69"/>
                </a:solidFill>
                <a:latin typeface="Arial"/>
                <a:cs typeface="Arial"/>
              </a:rPr>
              <a:t>transferred</a:t>
            </a:r>
            <a:endParaRPr sz="1582">
              <a:solidFill>
                <a:prstClr val="black"/>
              </a:solidFill>
              <a:latin typeface="Arial"/>
              <a:cs typeface="Arial"/>
            </a:endParaRPr>
          </a:p>
          <a:p>
            <a:pPr>
              <a:spcBef>
                <a:spcPts val="5"/>
              </a:spcBef>
              <a:buClr>
                <a:srgbClr val="525252"/>
              </a:buClr>
              <a:buFont typeface="Arial"/>
              <a:buChar char="•"/>
            </a:pPr>
            <a:endParaRPr sz="1740">
              <a:solidFill>
                <a:prstClr val="black"/>
              </a:solidFill>
              <a:latin typeface="Times New Roman"/>
              <a:cs typeface="Times New Roman"/>
            </a:endParaRPr>
          </a:p>
          <a:p>
            <a:pPr marL="159047" marR="2679" indent="-152350">
              <a:buClr>
                <a:srgbClr val="525252"/>
              </a:buClr>
              <a:buSzPct val="125000"/>
              <a:buFont typeface="Arial"/>
              <a:buChar char="•"/>
              <a:tabLst>
                <a:tab pos="159382" algn="l"/>
              </a:tabLst>
            </a:pPr>
            <a:r>
              <a:rPr sz="1582" b="1" dirty="0">
                <a:solidFill>
                  <a:srgbClr val="003C69"/>
                </a:solidFill>
                <a:latin typeface="Arial"/>
                <a:cs typeface="Arial"/>
              </a:rPr>
              <a:t>How </a:t>
            </a:r>
            <a:r>
              <a:rPr sz="1582" b="1" spc="-3" dirty="0">
                <a:solidFill>
                  <a:srgbClr val="003C69"/>
                </a:solidFill>
                <a:latin typeface="Arial"/>
                <a:cs typeface="Arial"/>
              </a:rPr>
              <a:t>well the process works </a:t>
            </a:r>
            <a:r>
              <a:rPr sz="1582" b="1" dirty="0">
                <a:solidFill>
                  <a:srgbClr val="003C69"/>
                </a:solidFill>
                <a:latin typeface="Arial"/>
                <a:cs typeface="Arial"/>
              </a:rPr>
              <a:t>depends upon how  </a:t>
            </a:r>
            <a:r>
              <a:rPr sz="1582" b="1" spc="-3" dirty="0">
                <a:solidFill>
                  <a:srgbClr val="003C69"/>
                </a:solidFill>
                <a:latin typeface="Arial"/>
                <a:cs typeface="Arial"/>
              </a:rPr>
              <a:t>well information flows between </a:t>
            </a:r>
            <a:r>
              <a:rPr sz="1582" b="1" dirty="0">
                <a:solidFill>
                  <a:srgbClr val="003C69"/>
                </a:solidFill>
                <a:latin typeface="Arial"/>
                <a:cs typeface="Arial"/>
              </a:rPr>
              <a:t>all of the</a:t>
            </a:r>
            <a:r>
              <a:rPr sz="1582" b="1" spc="45" dirty="0">
                <a:solidFill>
                  <a:srgbClr val="003C69"/>
                </a:solidFill>
                <a:latin typeface="Arial"/>
                <a:cs typeface="Arial"/>
              </a:rPr>
              <a:t> </a:t>
            </a:r>
            <a:r>
              <a:rPr sz="1582" b="1" dirty="0">
                <a:solidFill>
                  <a:srgbClr val="003C69"/>
                </a:solidFill>
                <a:latin typeface="Arial"/>
                <a:cs typeface="Arial"/>
              </a:rPr>
              <a:t>players</a:t>
            </a:r>
            <a:endParaRPr sz="1582">
              <a:solidFill>
                <a:prstClr val="black"/>
              </a:solidFill>
              <a:latin typeface="Arial"/>
              <a:cs typeface="Arial"/>
            </a:endParaRPr>
          </a:p>
        </p:txBody>
      </p:sp>
    </p:spTree>
    <p:extLst>
      <p:ext uri="{BB962C8B-B14F-4D97-AF65-F5344CB8AC3E}">
        <p14:creationId xmlns:p14="http://schemas.microsoft.com/office/powerpoint/2010/main" val="7654377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Application of </a:t>
            </a:r>
            <a:r>
              <a:rPr lang="en-US" dirty="0" err="1" smtClean="0"/>
              <a:t>Blockchain</a:t>
            </a:r>
            <a:r>
              <a:rPr lang="en-US" dirty="0" smtClean="0"/>
              <a:t> </a:t>
            </a:r>
            <a:endParaRPr lang="en-US" dirty="0"/>
          </a:p>
        </p:txBody>
      </p:sp>
      <p:sp>
        <p:nvSpPr>
          <p:cNvPr id="3" name="Content Placeholder 2"/>
          <p:cNvSpPr>
            <a:spLocks noGrp="1"/>
          </p:cNvSpPr>
          <p:nvPr>
            <p:ph idx="1"/>
          </p:nvPr>
        </p:nvSpPr>
        <p:spPr/>
        <p:txBody>
          <a:bodyPr/>
          <a:lstStyle/>
          <a:p>
            <a:r>
              <a:rPr lang="en-US" dirty="0"/>
              <a:t>Smart Contracts</a:t>
            </a:r>
          </a:p>
          <a:p>
            <a:r>
              <a:rPr lang="en-US" dirty="0"/>
              <a:t>Smart Assets</a:t>
            </a:r>
          </a:p>
          <a:p>
            <a:r>
              <a:rPr lang="en-US" dirty="0"/>
              <a:t>Clearing and Settlement</a:t>
            </a:r>
          </a:p>
          <a:p>
            <a:r>
              <a:rPr lang="en-US" dirty="0"/>
              <a:t>Payments</a:t>
            </a:r>
          </a:p>
          <a:p>
            <a:r>
              <a:rPr lang="en-US" dirty="0"/>
              <a:t>Digital Identity</a:t>
            </a:r>
          </a:p>
          <a:p>
            <a:endParaRPr lang="en-US" dirty="0"/>
          </a:p>
        </p:txBody>
      </p:sp>
    </p:spTree>
    <p:extLst>
      <p:ext uri="{BB962C8B-B14F-4D97-AF65-F5344CB8AC3E}">
        <p14:creationId xmlns:p14="http://schemas.microsoft.com/office/powerpoint/2010/main" val="5529380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66244" y="185715"/>
            <a:ext cx="2325960" cy="347625"/>
          </a:xfrm>
          <a:prstGeom prst="rect">
            <a:avLst/>
          </a:prstGeom>
        </p:spPr>
        <p:txBody>
          <a:bodyPr vert="horz" wrap="square" lIns="0" tIns="6697" rIns="0" bIns="0" rtlCol="0">
            <a:spAutoFit/>
          </a:bodyPr>
          <a:lstStyle/>
          <a:p>
            <a:pPr marL="6697">
              <a:spcBef>
                <a:spcPts val="53"/>
              </a:spcBef>
            </a:pPr>
            <a:r>
              <a:rPr sz="2215" spc="-3" dirty="0"/>
              <a:t>Smart</a:t>
            </a:r>
            <a:r>
              <a:rPr sz="2215" spc="-42" dirty="0"/>
              <a:t> </a:t>
            </a:r>
            <a:r>
              <a:rPr sz="2215" spc="-3" dirty="0"/>
              <a:t>Contracts</a:t>
            </a:r>
            <a:endParaRPr sz="2215"/>
          </a:p>
        </p:txBody>
      </p:sp>
      <p:sp>
        <p:nvSpPr>
          <p:cNvPr id="3" name="object 3"/>
          <p:cNvSpPr txBox="1"/>
          <p:nvPr/>
        </p:nvSpPr>
        <p:spPr>
          <a:xfrm>
            <a:off x="1799492" y="1268261"/>
            <a:ext cx="2546970" cy="3313630"/>
          </a:xfrm>
          <a:prstGeom prst="rect">
            <a:avLst/>
          </a:prstGeom>
        </p:spPr>
        <p:txBody>
          <a:bodyPr vert="horz" wrap="square" lIns="0" tIns="6697" rIns="0" bIns="0" rtlCol="0">
            <a:spAutoFit/>
          </a:bodyPr>
          <a:lstStyle/>
          <a:p>
            <a:pPr marL="6697">
              <a:spcBef>
                <a:spcPts val="53"/>
              </a:spcBef>
            </a:pPr>
            <a:r>
              <a:rPr sz="1582" spc="-3" dirty="0">
                <a:solidFill>
                  <a:srgbClr val="003C69"/>
                </a:solidFill>
                <a:latin typeface="Arial"/>
                <a:cs typeface="Arial"/>
              </a:rPr>
              <a:t>The Contract needs </a:t>
            </a:r>
            <a:r>
              <a:rPr sz="1582" dirty="0">
                <a:solidFill>
                  <a:srgbClr val="003C69"/>
                </a:solidFill>
                <a:latin typeface="Arial"/>
                <a:cs typeface="Arial"/>
              </a:rPr>
              <a:t>to</a:t>
            </a:r>
            <a:r>
              <a:rPr sz="1582" spc="-8" dirty="0">
                <a:solidFill>
                  <a:srgbClr val="003C69"/>
                </a:solidFill>
                <a:latin typeface="Arial"/>
                <a:cs typeface="Arial"/>
              </a:rPr>
              <a:t> </a:t>
            </a:r>
            <a:r>
              <a:rPr sz="1582" spc="-3" dirty="0">
                <a:solidFill>
                  <a:srgbClr val="003C69"/>
                </a:solidFill>
                <a:latin typeface="Arial"/>
                <a:cs typeface="Arial"/>
              </a:rPr>
              <a:t>have:</a:t>
            </a:r>
            <a:endParaRPr sz="1582">
              <a:solidFill>
                <a:prstClr val="black"/>
              </a:solidFill>
              <a:latin typeface="Arial"/>
              <a:cs typeface="Arial"/>
            </a:endParaRPr>
          </a:p>
          <a:p>
            <a:pPr>
              <a:spcBef>
                <a:spcPts val="3"/>
              </a:spcBef>
            </a:pPr>
            <a:endParaRPr sz="1740">
              <a:solidFill>
                <a:prstClr val="black"/>
              </a:solidFill>
              <a:latin typeface="Times New Roman"/>
              <a:cs typeface="Times New Roman"/>
            </a:endParaRPr>
          </a:p>
          <a:p>
            <a:pPr marL="159047" indent="-152350">
              <a:spcBef>
                <a:spcPts val="3"/>
              </a:spcBef>
              <a:buClr>
                <a:srgbClr val="525252"/>
              </a:buClr>
              <a:buSzPct val="125000"/>
              <a:buFontTx/>
              <a:buChar char="•"/>
              <a:tabLst>
                <a:tab pos="159382" algn="l"/>
              </a:tabLst>
            </a:pPr>
            <a:r>
              <a:rPr sz="1582" dirty="0">
                <a:solidFill>
                  <a:srgbClr val="003C69"/>
                </a:solidFill>
                <a:latin typeface="Arial"/>
                <a:cs typeface="Arial"/>
              </a:rPr>
              <a:t>What the asset</a:t>
            </a:r>
            <a:r>
              <a:rPr sz="1582" spc="-21" dirty="0">
                <a:solidFill>
                  <a:srgbClr val="003C69"/>
                </a:solidFill>
                <a:latin typeface="Arial"/>
                <a:cs typeface="Arial"/>
              </a:rPr>
              <a:t> </a:t>
            </a:r>
            <a:r>
              <a:rPr sz="1582" dirty="0">
                <a:solidFill>
                  <a:srgbClr val="003C69"/>
                </a:solidFill>
                <a:latin typeface="Arial"/>
                <a:cs typeface="Arial"/>
              </a:rPr>
              <a:t>is</a:t>
            </a:r>
            <a:endParaRPr sz="1582">
              <a:solidFill>
                <a:prstClr val="black"/>
              </a:solidFill>
              <a:latin typeface="Arial"/>
              <a:cs typeface="Arial"/>
            </a:endParaRPr>
          </a:p>
          <a:p>
            <a:pPr>
              <a:spcBef>
                <a:spcPts val="29"/>
              </a:spcBef>
              <a:buClr>
                <a:srgbClr val="525252"/>
              </a:buClr>
              <a:buFont typeface="Arial"/>
              <a:buChar char="•"/>
            </a:pPr>
            <a:endParaRPr sz="1714">
              <a:solidFill>
                <a:prstClr val="black"/>
              </a:solidFill>
              <a:latin typeface="Times New Roman"/>
              <a:cs typeface="Times New Roman"/>
            </a:endParaRPr>
          </a:p>
          <a:p>
            <a:pPr marL="159047" indent="-152350">
              <a:buClr>
                <a:srgbClr val="525252"/>
              </a:buClr>
              <a:buSzPct val="125000"/>
              <a:buFontTx/>
              <a:buChar char="•"/>
              <a:tabLst>
                <a:tab pos="159382" algn="l"/>
              </a:tabLst>
            </a:pPr>
            <a:r>
              <a:rPr sz="1582" spc="-3" dirty="0">
                <a:solidFill>
                  <a:srgbClr val="003C69"/>
                </a:solidFill>
                <a:latin typeface="Arial"/>
                <a:cs typeface="Arial"/>
              </a:rPr>
              <a:t>How</a:t>
            </a:r>
            <a:r>
              <a:rPr sz="1582" spc="-8" dirty="0">
                <a:solidFill>
                  <a:srgbClr val="003C69"/>
                </a:solidFill>
                <a:latin typeface="Arial"/>
                <a:cs typeface="Arial"/>
              </a:rPr>
              <a:t> </a:t>
            </a:r>
            <a:r>
              <a:rPr sz="1582" spc="-3" dirty="0">
                <a:solidFill>
                  <a:srgbClr val="003C69"/>
                </a:solidFill>
                <a:latin typeface="Arial"/>
                <a:cs typeface="Arial"/>
              </a:rPr>
              <a:t>much/size/weight</a:t>
            </a:r>
            <a:endParaRPr sz="1582">
              <a:solidFill>
                <a:prstClr val="black"/>
              </a:solidFill>
              <a:latin typeface="Arial"/>
              <a:cs typeface="Arial"/>
            </a:endParaRPr>
          </a:p>
          <a:p>
            <a:pPr>
              <a:spcBef>
                <a:spcPts val="5"/>
              </a:spcBef>
              <a:buClr>
                <a:srgbClr val="525252"/>
              </a:buClr>
              <a:buFont typeface="Arial"/>
              <a:buChar char="•"/>
            </a:pPr>
            <a:endParaRPr sz="1740">
              <a:solidFill>
                <a:prstClr val="black"/>
              </a:solidFill>
              <a:latin typeface="Times New Roman"/>
              <a:cs typeface="Times New Roman"/>
            </a:endParaRPr>
          </a:p>
          <a:p>
            <a:pPr marL="159047" indent="-152350">
              <a:buClr>
                <a:srgbClr val="525252"/>
              </a:buClr>
              <a:buSzPct val="125000"/>
              <a:buFontTx/>
              <a:buChar char="•"/>
              <a:tabLst>
                <a:tab pos="159382" algn="l"/>
              </a:tabLst>
            </a:pPr>
            <a:r>
              <a:rPr sz="1582" dirty="0">
                <a:solidFill>
                  <a:srgbClr val="003C69"/>
                </a:solidFill>
                <a:latin typeface="Arial"/>
                <a:cs typeface="Arial"/>
              </a:rPr>
              <a:t>Value</a:t>
            </a:r>
            <a:r>
              <a:rPr sz="1582" spc="-18" dirty="0">
                <a:solidFill>
                  <a:srgbClr val="003C69"/>
                </a:solidFill>
                <a:latin typeface="Arial"/>
                <a:cs typeface="Arial"/>
              </a:rPr>
              <a:t> </a:t>
            </a:r>
            <a:r>
              <a:rPr sz="1582" spc="-3" dirty="0">
                <a:solidFill>
                  <a:srgbClr val="003C69"/>
                </a:solidFill>
                <a:latin typeface="Arial"/>
                <a:cs typeface="Arial"/>
              </a:rPr>
              <a:t>(currency)</a:t>
            </a:r>
            <a:endParaRPr sz="1582">
              <a:solidFill>
                <a:prstClr val="black"/>
              </a:solidFill>
              <a:latin typeface="Arial"/>
              <a:cs typeface="Arial"/>
            </a:endParaRPr>
          </a:p>
          <a:p>
            <a:pPr>
              <a:spcBef>
                <a:spcPts val="5"/>
              </a:spcBef>
              <a:buClr>
                <a:srgbClr val="525252"/>
              </a:buClr>
              <a:buFont typeface="Arial"/>
              <a:buChar char="•"/>
            </a:pPr>
            <a:endParaRPr sz="1740">
              <a:solidFill>
                <a:prstClr val="black"/>
              </a:solidFill>
              <a:latin typeface="Times New Roman"/>
              <a:cs typeface="Times New Roman"/>
            </a:endParaRPr>
          </a:p>
          <a:p>
            <a:pPr marL="159047" indent="-152350">
              <a:buClr>
                <a:srgbClr val="525252"/>
              </a:buClr>
              <a:buSzPct val="125000"/>
              <a:buFontTx/>
              <a:buChar char="•"/>
              <a:tabLst>
                <a:tab pos="159382" algn="l"/>
              </a:tabLst>
            </a:pPr>
            <a:r>
              <a:rPr sz="1582" spc="-3" dirty="0">
                <a:solidFill>
                  <a:srgbClr val="003C69"/>
                </a:solidFill>
                <a:latin typeface="Arial"/>
                <a:cs typeface="Arial"/>
              </a:rPr>
              <a:t>Ownership</a:t>
            </a:r>
            <a:endParaRPr sz="1582">
              <a:solidFill>
                <a:prstClr val="black"/>
              </a:solidFill>
              <a:latin typeface="Arial"/>
              <a:cs typeface="Arial"/>
            </a:endParaRPr>
          </a:p>
          <a:p>
            <a:pPr>
              <a:buClr>
                <a:srgbClr val="525252"/>
              </a:buClr>
              <a:buFont typeface="Arial"/>
              <a:buChar char="•"/>
            </a:pPr>
            <a:endParaRPr sz="1740">
              <a:solidFill>
                <a:prstClr val="black"/>
              </a:solidFill>
              <a:latin typeface="Times New Roman"/>
              <a:cs typeface="Times New Roman"/>
            </a:endParaRPr>
          </a:p>
          <a:p>
            <a:pPr marL="159047" indent="-152350">
              <a:buClr>
                <a:srgbClr val="525252"/>
              </a:buClr>
              <a:buSzPct val="125000"/>
              <a:buFontTx/>
              <a:buChar char="•"/>
              <a:tabLst>
                <a:tab pos="159382" algn="l"/>
              </a:tabLst>
            </a:pPr>
            <a:r>
              <a:rPr sz="1582" dirty="0">
                <a:solidFill>
                  <a:srgbClr val="003C69"/>
                </a:solidFill>
                <a:latin typeface="Arial"/>
                <a:cs typeface="Arial"/>
              </a:rPr>
              <a:t>Terms </a:t>
            </a:r>
            <a:r>
              <a:rPr sz="1582" spc="-3" dirty="0">
                <a:solidFill>
                  <a:srgbClr val="003C69"/>
                </a:solidFill>
                <a:latin typeface="Arial"/>
                <a:cs typeface="Arial"/>
              </a:rPr>
              <a:t>and</a:t>
            </a:r>
            <a:r>
              <a:rPr sz="1582" spc="-5" dirty="0">
                <a:solidFill>
                  <a:srgbClr val="003C69"/>
                </a:solidFill>
                <a:latin typeface="Arial"/>
                <a:cs typeface="Arial"/>
              </a:rPr>
              <a:t> </a:t>
            </a:r>
            <a:r>
              <a:rPr sz="1582" spc="-3" dirty="0">
                <a:solidFill>
                  <a:srgbClr val="003C69"/>
                </a:solidFill>
                <a:latin typeface="Arial"/>
                <a:cs typeface="Arial"/>
              </a:rPr>
              <a:t>conditions</a:t>
            </a:r>
            <a:endParaRPr sz="1582">
              <a:solidFill>
                <a:prstClr val="black"/>
              </a:solidFill>
              <a:latin typeface="Arial"/>
              <a:cs typeface="Arial"/>
            </a:endParaRPr>
          </a:p>
          <a:p>
            <a:pPr>
              <a:spcBef>
                <a:spcPts val="5"/>
              </a:spcBef>
              <a:buClr>
                <a:srgbClr val="525252"/>
              </a:buClr>
              <a:buFont typeface="Arial"/>
              <a:buChar char="•"/>
            </a:pPr>
            <a:endParaRPr sz="1740">
              <a:solidFill>
                <a:prstClr val="black"/>
              </a:solidFill>
              <a:latin typeface="Times New Roman"/>
              <a:cs typeface="Times New Roman"/>
            </a:endParaRPr>
          </a:p>
          <a:p>
            <a:pPr marL="159047" indent="-152350">
              <a:buClr>
                <a:srgbClr val="525252"/>
              </a:buClr>
              <a:buSzPct val="125000"/>
              <a:buFontTx/>
              <a:buChar char="•"/>
              <a:tabLst>
                <a:tab pos="159382" algn="l"/>
              </a:tabLst>
            </a:pPr>
            <a:r>
              <a:rPr sz="1582" dirty="0">
                <a:solidFill>
                  <a:srgbClr val="003C69"/>
                </a:solidFill>
                <a:latin typeface="Arial"/>
                <a:cs typeface="Arial"/>
              </a:rPr>
              <a:t>Actions</a:t>
            </a:r>
            <a:endParaRPr sz="1582">
              <a:solidFill>
                <a:prstClr val="black"/>
              </a:solidFill>
              <a:latin typeface="Arial"/>
              <a:cs typeface="Arial"/>
            </a:endParaRPr>
          </a:p>
        </p:txBody>
      </p:sp>
    </p:spTree>
    <p:extLst>
      <p:ext uri="{BB962C8B-B14F-4D97-AF65-F5344CB8AC3E}">
        <p14:creationId xmlns:p14="http://schemas.microsoft.com/office/powerpoint/2010/main" val="12853195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61582" y="173834"/>
            <a:ext cx="3870350" cy="347625"/>
          </a:xfrm>
          <a:prstGeom prst="rect">
            <a:avLst/>
          </a:prstGeom>
        </p:spPr>
        <p:txBody>
          <a:bodyPr vert="horz" wrap="square" lIns="0" tIns="6697" rIns="0" bIns="0" rtlCol="0">
            <a:spAutoFit/>
          </a:bodyPr>
          <a:lstStyle/>
          <a:p>
            <a:pPr marL="6697">
              <a:spcBef>
                <a:spcPts val="53"/>
              </a:spcBef>
            </a:pPr>
            <a:r>
              <a:rPr sz="2215" spc="-3" dirty="0"/>
              <a:t>How Smart Contracts</a:t>
            </a:r>
            <a:r>
              <a:rPr sz="2215" spc="-32" dirty="0"/>
              <a:t> </a:t>
            </a:r>
            <a:r>
              <a:rPr sz="2215" spc="-3" dirty="0"/>
              <a:t>Work</a:t>
            </a:r>
            <a:endParaRPr sz="2215"/>
          </a:p>
        </p:txBody>
      </p:sp>
      <p:sp>
        <p:nvSpPr>
          <p:cNvPr id="3" name="object 3"/>
          <p:cNvSpPr/>
          <p:nvPr/>
        </p:nvSpPr>
        <p:spPr>
          <a:xfrm>
            <a:off x="1532781" y="1314003"/>
            <a:ext cx="708035" cy="770721"/>
          </a:xfrm>
          <a:prstGeom prst="rect">
            <a:avLst/>
          </a:prstGeom>
          <a:blipFill>
            <a:blip r:embed="rId2" cstate="print"/>
            <a:stretch>
              <a:fillRect/>
            </a:stretch>
          </a:blipFill>
        </p:spPr>
        <p:txBody>
          <a:bodyPr wrap="square" lIns="0" tIns="0" rIns="0" bIns="0" rtlCol="0"/>
          <a:lstStyle/>
          <a:p>
            <a:endParaRPr sz="949">
              <a:solidFill>
                <a:prstClr val="black"/>
              </a:solidFill>
            </a:endParaRPr>
          </a:p>
        </p:txBody>
      </p:sp>
      <p:sp>
        <p:nvSpPr>
          <p:cNvPr id="4" name="object 4"/>
          <p:cNvSpPr txBox="1"/>
          <p:nvPr/>
        </p:nvSpPr>
        <p:spPr>
          <a:xfrm>
            <a:off x="1808172" y="1804110"/>
            <a:ext cx="158725" cy="250227"/>
          </a:xfrm>
          <a:prstGeom prst="rect">
            <a:avLst/>
          </a:prstGeom>
        </p:spPr>
        <p:txBody>
          <a:bodyPr vert="horz" wrap="square" lIns="0" tIns="6697" rIns="0" bIns="0" rtlCol="0">
            <a:spAutoFit/>
          </a:bodyPr>
          <a:lstStyle/>
          <a:p>
            <a:pPr marL="6697">
              <a:spcBef>
                <a:spcPts val="53"/>
              </a:spcBef>
            </a:pPr>
            <a:r>
              <a:rPr sz="1582" b="1" spc="-3" dirty="0">
                <a:solidFill>
                  <a:srgbClr val="FFFFFF"/>
                </a:solidFill>
                <a:latin typeface="Arial"/>
                <a:cs typeface="Arial"/>
              </a:rPr>
              <a:t>A</a:t>
            </a:r>
            <a:endParaRPr sz="1582">
              <a:solidFill>
                <a:prstClr val="black"/>
              </a:solidFill>
              <a:latin typeface="Arial"/>
              <a:cs typeface="Arial"/>
            </a:endParaRPr>
          </a:p>
        </p:txBody>
      </p:sp>
      <p:sp>
        <p:nvSpPr>
          <p:cNvPr id="5" name="object 5"/>
          <p:cNvSpPr/>
          <p:nvPr/>
        </p:nvSpPr>
        <p:spPr>
          <a:xfrm>
            <a:off x="1652528" y="3958887"/>
            <a:ext cx="813315" cy="648563"/>
          </a:xfrm>
          <a:prstGeom prst="rect">
            <a:avLst/>
          </a:prstGeom>
          <a:blipFill>
            <a:blip r:embed="rId3" cstate="print"/>
            <a:stretch>
              <a:fillRect/>
            </a:stretch>
          </a:blipFill>
        </p:spPr>
        <p:txBody>
          <a:bodyPr wrap="square" lIns="0" tIns="0" rIns="0" bIns="0" rtlCol="0"/>
          <a:lstStyle/>
          <a:p>
            <a:endParaRPr sz="949">
              <a:solidFill>
                <a:prstClr val="black"/>
              </a:solidFill>
            </a:endParaRPr>
          </a:p>
        </p:txBody>
      </p:sp>
      <p:sp>
        <p:nvSpPr>
          <p:cNvPr id="6" name="object 6"/>
          <p:cNvSpPr/>
          <p:nvPr/>
        </p:nvSpPr>
        <p:spPr>
          <a:xfrm>
            <a:off x="4041041" y="3864054"/>
            <a:ext cx="1064865" cy="973247"/>
          </a:xfrm>
          <a:prstGeom prst="rect">
            <a:avLst/>
          </a:prstGeom>
          <a:blipFill>
            <a:blip r:embed="rId4" cstate="print"/>
            <a:stretch>
              <a:fillRect/>
            </a:stretch>
          </a:blipFill>
        </p:spPr>
        <p:txBody>
          <a:bodyPr wrap="square" lIns="0" tIns="0" rIns="0" bIns="0" rtlCol="0"/>
          <a:lstStyle/>
          <a:p>
            <a:endParaRPr sz="949">
              <a:solidFill>
                <a:prstClr val="black"/>
              </a:solidFill>
            </a:endParaRPr>
          </a:p>
        </p:txBody>
      </p:sp>
      <p:sp>
        <p:nvSpPr>
          <p:cNvPr id="7" name="object 7"/>
          <p:cNvSpPr/>
          <p:nvPr/>
        </p:nvSpPr>
        <p:spPr>
          <a:xfrm>
            <a:off x="3452753" y="2955101"/>
            <a:ext cx="571411" cy="528816"/>
          </a:xfrm>
          <a:prstGeom prst="rect">
            <a:avLst/>
          </a:prstGeom>
          <a:blipFill>
            <a:blip r:embed="rId5" cstate="print"/>
            <a:stretch>
              <a:fillRect/>
            </a:stretch>
          </a:blipFill>
        </p:spPr>
        <p:txBody>
          <a:bodyPr wrap="square" lIns="0" tIns="0" rIns="0" bIns="0" rtlCol="0"/>
          <a:lstStyle/>
          <a:p>
            <a:endParaRPr sz="949">
              <a:solidFill>
                <a:prstClr val="black"/>
              </a:solidFill>
            </a:endParaRPr>
          </a:p>
        </p:txBody>
      </p:sp>
      <p:sp>
        <p:nvSpPr>
          <p:cNvPr id="8" name="object 8"/>
          <p:cNvSpPr/>
          <p:nvPr/>
        </p:nvSpPr>
        <p:spPr>
          <a:xfrm>
            <a:off x="4166413" y="2845802"/>
            <a:ext cx="814120" cy="750629"/>
          </a:xfrm>
          <a:prstGeom prst="rect">
            <a:avLst/>
          </a:prstGeom>
          <a:blipFill>
            <a:blip r:embed="rId6" cstate="print"/>
            <a:stretch>
              <a:fillRect/>
            </a:stretch>
          </a:blipFill>
        </p:spPr>
        <p:txBody>
          <a:bodyPr wrap="square" lIns="0" tIns="0" rIns="0" bIns="0" rtlCol="0"/>
          <a:lstStyle/>
          <a:p>
            <a:endParaRPr sz="949">
              <a:solidFill>
                <a:prstClr val="black"/>
              </a:solidFill>
            </a:endParaRPr>
          </a:p>
        </p:txBody>
      </p:sp>
      <p:sp>
        <p:nvSpPr>
          <p:cNvPr id="9" name="object 9"/>
          <p:cNvSpPr/>
          <p:nvPr/>
        </p:nvSpPr>
        <p:spPr>
          <a:xfrm>
            <a:off x="6734145" y="1314003"/>
            <a:ext cx="707231" cy="770721"/>
          </a:xfrm>
          <a:prstGeom prst="rect">
            <a:avLst/>
          </a:prstGeom>
          <a:blipFill>
            <a:blip r:embed="rId2" cstate="print"/>
            <a:stretch>
              <a:fillRect/>
            </a:stretch>
          </a:blipFill>
        </p:spPr>
        <p:txBody>
          <a:bodyPr wrap="square" lIns="0" tIns="0" rIns="0" bIns="0" rtlCol="0"/>
          <a:lstStyle/>
          <a:p>
            <a:endParaRPr sz="949">
              <a:solidFill>
                <a:prstClr val="black"/>
              </a:solidFill>
            </a:endParaRPr>
          </a:p>
        </p:txBody>
      </p:sp>
      <p:sp>
        <p:nvSpPr>
          <p:cNvPr id="10" name="object 10"/>
          <p:cNvSpPr txBox="1"/>
          <p:nvPr/>
        </p:nvSpPr>
        <p:spPr>
          <a:xfrm>
            <a:off x="7009403" y="1804110"/>
            <a:ext cx="158725" cy="250227"/>
          </a:xfrm>
          <a:prstGeom prst="rect">
            <a:avLst/>
          </a:prstGeom>
        </p:spPr>
        <p:txBody>
          <a:bodyPr vert="horz" wrap="square" lIns="0" tIns="6697" rIns="0" bIns="0" rtlCol="0">
            <a:spAutoFit/>
          </a:bodyPr>
          <a:lstStyle/>
          <a:p>
            <a:pPr marL="6697">
              <a:spcBef>
                <a:spcPts val="53"/>
              </a:spcBef>
            </a:pPr>
            <a:r>
              <a:rPr sz="1582" b="1" spc="-3" dirty="0">
                <a:solidFill>
                  <a:srgbClr val="FFFFFF"/>
                </a:solidFill>
                <a:latin typeface="Arial"/>
                <a:cs typeface="Arial"/>
              </a:rPr>
              <a:t>B</a:t>
            </a:r>
            <a:endParaRPr sz="1582">
              <a:solidFill>
                <a:prstClr val="black"/>
              </a:solidFill>
              <a:latin typeface="Arial"/>
              <a:cs typeface="Arial"/>
            </a:endParaRPr>
          </a:p>
        </p:txBody>
      </p:sp>
      <p:sp>
        <p:nvSpPr>
          <p:cNvPr id="11" name="object 11"/>
          <p:cNvSpPr/>
          <p:nvPr/>
        </p:nvSpPr>
        <p:spPr>
          <a:xfrm>
            <a:off x="2070437" y="2177951"/>
            <a:ext cx="219402" cy="302984"/>
          </a:xfrm>
          <a:prstGeom prst="rect">
            <a:avLst/>
          </a:prstGeom>
          <a:blipFill>
            <a:blip r:embed="rId7" cstate="print"/>
            <a:stretch>
              <a:fillRect/>
            </a:stretch>
          </a:blipFill>
        </p:spPr>
        <p:txBody>
          <a:bodyPr wrap="square" lIns="0" tIns="0" rIns="0" bIns="0" rtlCol="0"/>
          <a:lstStyle/>
          <a:p>
            <a:endParaRPr sz="949">
              <a:solidFill>
                <a:prstClr val="black"/>
              </a:solidFill>
            </a:endParaRPr>
          </a:p>
        </p:txBody>
      </p:sp>
      <p:sp>
        <p:nvSpPr>
          <p:cNvPr id="12" name="object 12"/>
          <p:cNvSpPr/>
          <p:nvPr/>
        </p:nvSpPr>
        <p:spPr>
          <a:xfrm>
            <a:off x="5111531" y="4140517"/>
            <a:ext cx="303788" cy="420320"/>
          </a:xfrm>
          <a:prstGeom prst="rect">
            <a:avLst/>
          </a:prstGeom>
          <a:blipFill>
            <a:blip r:embed="rId8" cstate="print"/>
            <a:stretch>
              <a:fillRect/>
            </a:stretch>
          </a:blipFill>
        </p:spPr>
        <p:txBody>
          <a:bodyPr wrap="square" lIns="0" tIns="0" rIns="0" bIns="0" rtlCol="0"/>
          <a:lstStyle/>
          <a:p>
            <a:endParaRPr sz="949">
              <a:solidFill>
                <a:prstClr val="black"/>
              </a:solidFill>
            </a:endParaRPr>
          </a:p>
        </p:txBody>
      </p:sp>
      <p:sp>
        <p:nvSpPr>
          <p:cNvPr id="13" name="object 13"/>
          <p:cNvSpPr/>
          <p:nvPr/>
        </p:nvSpPr>
        <p:spPr>
          <a:xfrm>
            <a:off x="7059632" y="2103209"/>
            <a:ext cx="220206" cy="421124"/>
          </a:xfrm>
          <a:prstGeom prst="rect">
            <a:avLst/>
          </a:prstGeom>
          <a:blipFill>
            <a:blip r:embed="rId9" cstate="print"/>
            <a:stretch>
              <a:fillRect/>
            </a:stretch>
          </a:blipFill>
        </p:spPr>
        <p:txBody>
          <a:bodyPr wrap="square" lIns="0" tIns="0" rIns="0" bIns="0" rtlCol="0"/>
          <a:lstStyle/>
          <a:p>
            <a:endParaRPr sz="949">
              <a:solidFill>
                <a:prstClr val="black"/>
              </a:solidFill>
            </a:endParaRPr>
          </a:p>
        </p:txBody>
      </p:sp>
      <p:sp>
        <p:nvSpPr>
          <p:cNvPr id="14" name="object 14"/>
          <p:cNvSpPr/>
          <p:nvPr/>
        </p:nvSpPr>
        <p:spPr>
          <a:xfrm>
            <a:off x="6681103" y="3958887"/>
            <a:ext cx="813315" cy="648563"/>
          </a:xfrm>
          <a:prstGeom prst="rect">
            <a:avLst/>
          </a:prstGeom>
          <a:blipFill>
            <a:blip r:embed="rId3" cstate="print"/>
            <a:stretch>
              <a:fillRect/>
            </a:stretch>
          </a:blipFill>
        </p:spPr>
        <p:txBody>
          <a:bodyPr wrap="square" lIns="0" tIns="0" rIns="0" bIns="0" rtlCol="0"/>
          <a:lstStyle/>
          <a:p>
            <a:endParaRPr sz="949">
              <a:solidFill>
                <a:prstClr val="black"/>
              </a:solidFill>
            </a:endParaRPr>
          </a:p>
        </p:txBody>
      </p:sp>
      <p:sp>
        <p:nvSpPr>
          <p:cNvPr id="15" name="object 15"/>
          <p:cNvSpPr txBox="1"/>
          <p:nvPr/>
        </p:nvSpPr>
        <p:spPr>
          <a:xfrm>
            <a:off x="4048675" y="2557686"/>
            <a:ext cx="1050466" cy="703591"/>
          </a:xfrm>
          <a:prstGeom prst="rect">
            <a:avLst/>
          </a:prstGeom>
          <a:ln w="25907">
            <a:solidFill>
              <a:srgbClr val="85878D"/>
            </a:solidFill>
          </a:ln>
        </p:spPr>
        <p:txBody>
          <a:bodyPr vert="horz" wrap="square" lIns="0" tIns="0" rIns="0" bIns="0" rtlCol="0">
            <a:spAutoFit/>
          </a:bodyPr>
          <a:lstStyle/>
          <a:p>
            <a:endParaRPr sz="1740">
              <a:solidFill>
                <a:prstClr val="black"/>
              </a:solidFill>
              <a:latin typeface="Times New Roman"/>
              <a:cs typeface="Times New Roman"/>
            </a:endParaRPr>
          </a:p>
          <a:p>
            <a:pPr marL="123554">
              <a:spcBef>
                <a:spcPts val="1527"/>
              </a:spcBef>
            </a:pPr>
            <a:r>
              <a:rPr sz="1582" b="1" spc="-3" dirty="0">
                <a:solidFill>
                  <a:srgbClr val="FFFFFF"/>
                </a:solidFill>
                <a:latin typeface="Arial"/>
                <a:cs typeface="Arial"/>
              </a:rPr>
              <a:t>Registry</a:t>
            </a:r>
            <a:endParaRPr sz="1582">
              <a:solidFill>
                <a:prstClr val="black"/>
              </a:solidFill>
              <a:latin typeface="Arial"/>
              <a:cs typeface="Arial"/>
            </a:endParaRPr>
          </a:p>
        </p:txBody>
      </p:sp>
      <p:sp>
        <p:nvSpPr>
          <p:cNvPr id="16" name="object 16"/>
          <p:cNvSpPr txBox="1"/>
          <p:nvPr/>
        </p:nvSpPr>
        <p:spPr>
          <a:xfrm>
            <a:off x="1720090" y="4670512"/>
            <a:ext cx="1369256" cy="169115"/>
          </a:xfrm>
          <a:prstGeom prst="rect">
            <a:avLst/>
          </a:prstGeom>
        </p:spPr>
        <p:txBody>
          <a:bodyPr vert="horz" wrap="square" lIns="0" tIns="6697" rIns="0" bIns="0" rtlCol="0">
            <a:spAutoFit/>
          </a:bodyPr>
          <a:lstStyle/>
          <a:p>
            <a:pPr marL="6697">
              <a:spcBef>
                <a:spcPts val="53"/>
              </a:spcBef>
            </a:pPr>
            <a:r>
              <a:rPr sz="1055" dirty="0">
                <a:solidFill>
                  <a:srgbClr val="002352"/>
                </a:solidFill>
                <a:latin typeface="Arial"/>
                <a:cs typeface="Arial"/>
              </a:rPr>
              <a:t>Digitise </a:t>
            </a:r>
            <a:r>
              <a:rPr sz="1055" spc="-3" dirty="0">
                <a:solidFill>
                  <a:srgbClr val="002352"/>
                </a:solidFill>
                <a:latin typeface="Arial"/>
                <a:cs typeface="Arial"/>
              </a:rPr>
              <a:t>the </a:t>
            </a:r>
            <a:r>
              <a:rPr sz="1055" dirty="0">
                <a:solidFill>
                  <a:srgbClr val="002352"/>
                </a:solidFill>
                <a:latin typeface="Arial"/>
                <a:cs typeface="Arial"/>
              </a:rPr>
              <a:t>Land</a:t>
            </a:r>
            <a:r>
              <a:rPr sz="1055" spc="-42" dirty="0">
                <a:solidFill>
                  <a:srgbClr val="002352"/>
                </a:solidFill>
                <a:latin typeface="Arial"/>
                <a:cs typeface="Arial"/>
              </a:rPr>
              <a:t> </a:t>
            </a:r>
            <a:r>
              <a:rPr sz="1055" dirty="0">
                <a:solidFill>
                  <a:srgbClr val="002352"/>
                </a:solidFill>
                <a:latin typeface="Arial"/>
                <a:cs typeface="Arial"/>
              </a:rPr>
              <a:t>Deed</a:t>
            </a:r>
            <a:endParaRPr sz="1055" dirty="0">
              <a:solidFill>
                <a:prstClr val="black"/>
              </a:solidFill>
              <a:latin typeface="Arial"/>
              <a:cs typeface="Arial"/>
            </a:endParaRPr>
          </a:p>
        </p:txBody>
      </p:sp>
      <p:sp>
        <p:nvSpPr>
          <p:cNvPr id="17" name="object 17"/>
          <p:cNvSpPr txBox="1"/>
          <p:nvPr/>
        </p:nvSpPr>
        <p:spPr>
          <a:xfrm>
            <a:off x="2260171" y="2116470"/>
            <a:ext cx="670061" cy="169453"/>
          </a:xfrm>
          <a:prstGeom prst="rect">
            <a:avLst/>
          </a:prstGeom>
        </p:spPr>
        <p:txBody>
          <a:bodyPr vert="horz" wrap="square" lIns="0" tIns="7032" rIns="0" bIns="0" rtlCol="0">
            <a:spAutoFit/>
          </a:bodyPr>
          <a:lstStyle/>
          <a:p>
            <a:pPr marL="6697">
              <a:spcBef>
                <a:spcPts val="55"/>
              </a:spcBef>
            </a:pPr>
            <a:r>
              <a:rPr sz="1055" dirty="0">
                <a:solidFill>
                  <a:srgbClr val="002352"/>
                </a:solidFill>
                <a:latin typeface="Arial"/>
                <a:cs typeface="Arial"/>
              </a:rPr>
              <a:t>Buy</a:t>
            </a:r>
            <a:r>
              <a:rPr sz="1055" spc="-40" dirty="0">
                <a:solidFill>
                  <a:srgbClr val="002352"/>
                </a:solidFill>
                <a:latin typeface="Arial"/>
                <a:cs typeface="Arial"/>
              </a:rPr>
              <a:t> </a:t>
            </a:r>
            <a:r>
              <a:rPr sz="1055" dirty="0">
                <a:solidFill>
                  <a:srgbClr val="002352"/>
                </a:solidFill>
                <a:latin typeface="Arial"/>
                <a:cs typeface="Arial"/>
              </a:rPr>
              <a:t>House</a:t>
            </a:r>
            <a:endParaRPr sz="1055">
              <a:solidFill>
                <a:prstClr val="black"/>
              </a:solidFill>
              <a:latin typeface="Arial"/>
              <a:cs typeface="Arial"/>
            </a:endParaRPr>
          </a:p>
        </p:txBody>
      </p:sp>
      <p:sp>
        <p:nvSpPr>
          <p:cNvPr id="18" name="object 18"/>
          <p:cNvSpPr txBox="1"/>
          <p:nvPr/>
        </p:nvSpPr>
        <p:spPr>
          <a:xfrm>
            <a:off x="2267739" y="1766671"/>
            <a:ext cx="663364" cy="169453"/>
          </a:xfrm>
          <a:prstGeom prst="rect">
            <a:avLst/>
          </a:prstGeom>
        </p:spPr>
        <p:txBody>
          <a:bodyPr vert="horz" wrap="square" lIns="0" tIns="7032" rIns="0" bIns="0" rtlCol="0">
            <a:spAutoFit/>
          </a:bodyPr>
          <a:lstStyle/>
          <a:p>
            <a:pPr marL="6697">
              <a:spcBef>
                <a:spcPts val="55"/>
              </a:spcBef>
            </a:pPr>
            <a:r>
              <a:rPr sz="1055" dirty="0">
                <a:solidFill>
                  <a:srgbClr val="002352"/>
                </a:solidFill>
                <a:latin typeface="Arial"/>
                <a:cs typeface="Arial"/>
              </a:rPr>
              <a:t>Sell</a:t>
            </a:r>
            <a:r>
              <a:rPr sz="1055" spc="-34" dirty="0">
                <a:solidFill>
                  <a:srgbClr val="002352"/>
                </a:solidFill>
                <a:latin typeface="Arial"/>
                <a:cs typeface="Arial"/>
              </a:rPr>
              <a:t> </a:t>
            </a:r>
            <a:r>
              <a:rPr sz="1055" dirty="0">
                <a:solidFill>
                  <a:srgbClr val="002352"/>
                </a:solidFill>
                <a:latin typeface="Arial"/>
                <a:cs typeface="Arial"/>
              </a:rPr>
              <a:t>House</a:t>
            </a:r>
            <a:endParaRPr sz="1055">
              <a:solidFill>
                <a:prstClr val="black"/>
              </a:solidFill>
              <a:latin typeface="Arial"/>
              <a:cs typeface="Arial"/>
            </a:endParaRPr>
          </a:p>
        </p:txBody>
      </p:sp>
      <p:sp>
        <p:nvSpPr>
          <p:cNvPr id="19" name="object 19"/>
          <p:cNvSpPr txBox="1"/>
          <p:nvPr/>
        </p:nvSpPr>
        <p:spPr>
          <a:xfrm>
            <a:off x="5894710" y="1766671"/>
            <a:ext cx="670061" cy="169453"/>
          </a:xfrm>
          <a:prstGeom prst="rect">
            <a:avLst/>
          </a:prstGeom>
        </p:spPr>
        <p:txBody>
          <a:bodyPr vert="horz" wrap="square" lIns="0" tIns="7032" rIns="0" bIns="0" rtlCol="0">
            <a:spAutoFit/>
          </a:bodyPr>
          <a:lstStyle/>
          <a:p>
            <a:pPr marL="6697">
              <a:spcBef>
                <a:spcPts val="55"/>
              </a:spcBef>
            </a:pPr>
            <a:r>
              <a:rPr sz="1055" dirty="0">
                <a:solidFill>
                  <a:srgbClr val="002352"/>
                </a:solidFill>
                <a:latin typeface="Arial"/>
                <a:cs typeface="Arial"/>
              </a:rPr>
              <a:t>Buy</a:t>
            </a:r>
            <a:r>
              <a:rPr sz="1055" spc="-40" dirty="0">
                <a:solidFill>
                  <a:srgbClr val="002352"/>
                </a:solidFill>
                <a:latin typeface="Arial"/>
                <a:cs typeface="Arial"/>
              </a:rPr>
              <a:t> </a:t>
            </a:r>
            <a:r>
              <a:rPr sz="1055" dirty="0">
                <a:solidFill>
                  <a:srgbClr val="002352"/>
                </a:solidFill>
                <a:latin typeface="Arial"/>
                <a:cs typeface="Arial"/>
              </a:rPr>
              <a:t>House</a:t>
            </a:r>
            <a:endParaRPr sz="1055">
              <a:solidFill>
                <a:prstClr val="black"/>
              </a:solidFill>
              <a:latin typeface="Arial"/>
              <a:cs typeface="Arial"/>
            </a:endParaRPr>
          </a:p>
        </p:txBody>
      </p:sp>
      <p:sp>
        <p:nvSpPr>
          <p:cNvPr id="20" name="object 20"/>
          <p:cNvSpPr txBox="1"/>
          <p:nvPr/>
        </p:nvSpPr>
        <p:spPr>
          <a:xfrm>
            <a:off x="6300229" y="2116470"/>
            <a:ext cx="639254" cy="169453"/>
          </a:xfrm>
          <a:prstGeom prst="rect">
            <a:avLst/>
          </a:prstGeom>
        </p:spPr>
        <p:txBody>
          <a:bodyPr vert="horz" wrap="square" lIns="0" tIns="7032" rIns="0" bIns="0" rtlCol="0">
            <a:spAutoFit/>
          </a:bodyPr>
          <a:lstStyle/>
          <a:p>
            <a:pPr marL="6697">
              <a:spcBef>
                <a:spcPts val="55"/>
              </a:spcBef>
            </a:pPr>
            <a:r>
              <a:rPr sz="1055" dirty="0">
                <a:solidFill>
                  <a:srgbClr val="002352"/>
                </a:solidFill>
                <a:latin typeface="Arial"/>
                <a:cs typeface="Arial"/>
              </a:rPr>
              <a:t>Get</a:t>
            </a:r>
            <a:r>
              <a:rPr sz="1055" spc="-45" dirty="0">
                <a:solidFill>
                  <a:srgbClr val="002352"/>
                </a:solidFill>
                <a:latin typeface="Arial"/>
                <a:cs typeface="Arial"/>
              </a:rPr>
              <a:t> </a:t>
            </a:r>
            <a:r>
              <a:rPr sz="1055" dirty="0">
                <a:solidFill>
                  <a:srgbClr val="002352"/>
                </a:solidFill>
                <a:latin typeface="Arial"/>
                <a:cs typeface="Arial"/>
              </a:rPr>
              <a:t>Token</a:t>
            </a:r>
            <a:endParaRPr sz="1055">
              <a:solidFill>
                <a:prstClr val="black"/>
              </a:solidFill>
              <a:latin typeface="Arial"/>
              <a:cs typeface="Arial"/>
            </a:endParaRPr>
          </a:p>
        </p:txBody>
      </p:sp>
      <p:sp>
        <p:nvSpPr>
          <p:cNvPr id="21" name="object 21"/>
          <p:cNvSpPr txBox="1"/>
          <p:nvPr/>
        </p:nvSpPr>
        <p:spPr>
          <a:xfrm>
            <a:off x="5198731" y="4670512"/>
            <a:ext cx="1036066" cy="169115"/>
          </a:xfrm>
          <a:prstGeom prst="rect">
            <a:avLst/>
          </a:prstGeom>
        </p:spPr>
        <p:txBody>
          <a:bodyPr vert="horz" wrap="square" lIns="0" tIns="6697" rIns="0" bIns="0" rtlCol="0">
            <a:spAutoFit/>
          </a:bodyPr>
          <a:lstStyle/>
          <a:p>
            <a:pPr marL="6697">
              <a:spcBef>
                <a:spcPts val="53"/>
              </a:spcBef>
            </a:pPr>
            <a:r>
              <a:rPr sz="1055" dirty="0">
                <a:solidFill>
                  <a:srgbClr val="002352"/>
                </a:solidFill>
                <a:latin typeface="Arial"/>
                <a:cs typeface="Arial"/>
              </a:rPr>
              <a:t>Digitise</a:t>
            </a:r>
            <a:r>
              <a:rPr sz="1055" spc="-32" dirty="0">
                <a:solidFill>
                  <a:srgbClr val="002352"/>
                </a:solidFill>
                <a:latin typeface="Arial"/>
                <a:cs typeface="Arial"/>
              </a:rPr>
              <a:t> </a:t>
            </a:r>
            <a:r>
              <a:rPr sz="1055" dirty="0">
                <a:solidFill>
                  <a:srgbClr val="002352"/>
                </a:solidFill>
                <a:latin typeface="Arial"/>
                <a:cs typeface="Arial"/>
              </a:rPr>
              <a:t>Currency</a:t>
            </a:r>
            <a:endParaRPr sz="1055">
              <a:solidFill>
                <a:prstClr val="black"/>
              </a:solidFill>
              <a:latin typeface="Arial"/>
              <a:cs typeface="Arial"/>
            </a:endParaRPr>
          </a:p>
        </p:txBody>
      </p:sp>
      <p:sp>
        <p:nvSpPr>
          <p:cNvPr id="22" name="object 22"/>
          <p:cNvSpPr txBox="1"/>
          <p:nvPr/>
        </p:nvSpPr>
        <p:spPr>
          <a:xfrm>
            <a:off x="3735243" y="930249"/>
            <a:ext cx="1677330" cy="1136588"/>
          </a:xfrm>
          <a:prstGeom prst="rect">
            <a:avLst/>
          </a:prstGeom>
          <a:solidFill>
            <a:srgbClr val="164F85">
              <a:alpha val="27058"/>
            </a:srgbClr>
          </a:solidFill>
          <a:ln w="25907">
            <a:solidFill>
              <a:srgbClr val="85878D"/>
            </a:solidFill>
          </a:ln>
        </p:spPr>
        <p:txBody>
          <a:bodyPr vert="horz" wrap="square" lIns="0" tIns="2344" rIns="0" bIns="0" rtlCol="0">
            <a:spAutoFit/>
          </a:bodyPr>
          <a:lstStyle/>
          <a:p>
            <a:pPr>
              <a:spcBef>
                <a:spcPts val="18"/>
              </a:spcBef>
            </a:pPr>
            <a:endParaRPr sz="1397">
              <a:solidFill>
                <a:prstClr val="black"/>
              </a:solidFill>
              <a:latin typeface="Times New Roman"/>
              <a:cs typeface="Times New Roman"/>
            </a:endParaRPr>
          </a:p>
          <a:p>
            <a:pPr marL="97437"/>
            <a:r>
              <a:rPr sz="1055" dirty="0">
                <a:solidFill>
                  <a:srgbClr val="002352"/>
                </a:solidFill>
                <a:latin typeface="Arial"/>
                <a:cs typeface="Arial"/>
              </a:rPr>
              <a:t>Match Buyer with</a:t>
            </a:r>
            <a:r>
              <a:rPr sz="1055" spc="-34" dirty="0">
                <a:solidFill>
                  <a:srgbClr val="002352"/>
                </a:solidFill>
                <a:latin typeface="Arial"/>
                <a:cs typeface="Arial"/>
              </a:rPr>
              <a:t> </a:t>
            </a:r>
            <a:r>
              <a:rPr sz="1055" spc="-3" dirty="0">
                <a:solidFill>
                  <a:srgbClr val="002352"/>
                </a:solidFill>
                <a:latin typeface="Arial"/>
                <a:cs typeface="Arial"/>
              </a:rPr>
              <a:t>Seller</a:t>
            </a:r>
            <a:endParaRPr sz="1055">
              <a:solidFill>
                <a:prstClr val="black"/>
              </a:solidFill>
              <a:latin typeface="Arial"/>
              <a:cs typeface="Arial"/>
            </a:endParaRPr>
          </a:p>
          <a:p>
            <a:pPr marL="42859" marR="52904" indent="415866">
              <a:lnSpc>
                <a:spcPct val="121100"/>
              </a:lnSpc>
              <a:spcBef>
                <a:spcPts val="976"/>
              </a:spcBef>
            </a:pPr>
            <a:r>
              <a:rPr sz="1266" b="1" spc="-3" dirty="0">
                <a:solidFill>
                  <a:prstClr val="black"/>
                </a:solidFill>
                <a:latin typeface="Arial"/>
                <a:cs typeface="Arial"/>
              </a:rPr>
              <a:t>Exchange  </a:t>
            </a:r>
            <a:r>
              <a:rPr sz="1055" dirty="0">
                <a:solidFill>
                  <a:srgbClr val="002352"/>
                </a:solidFill>
                <a:latin typeface="Arial"/>
                <a:cs typeface="Arial"/>
              </a:rPr>
              <a:t>Contract receives assets  Contract distributes</a:t>
            </a:r>
            <a:r>
              <a:rPr sz="1055" spc="-66" dirty="0">
                <a:solidFill>
                  <a:srgbClr val="002352"/>
                </a:solidFill>
                <a:latin typeface="Arial"/>
                <a:cs typeface="Arial"/>
              </a:rPr>
              <a:t> </a:t>
            </a:r>
            <a:r>
              <a:rPr sz="1055" dirty="0">
                <a:solidFill>
                  <a:srgbClr val="002352"/>
                </a:solidFill>
                <a:latin typeface="Arial"/>
                <a:cs typeface="Arial"/>
              </a:rPr>
              <a:t>assets</a:t>
            </a:r>
            <a:endParaRPr sz="1055">
              <a:solidFill>
                <a:prstClr val="black"/>
              </a:solidFill>
              <a:latin typeface="Arial"/>
              <a:cs typeface="Arial"/>
            </a:endParaRPr>
          </a:p>
        </p:txBody>
      </p:sp>
      <p:sp>
        <p:nvSpPr>
          <p:cNvPr id="23" name="object 23"/>
          <p:cNvSpPr/>
          <p:nvPr/>
        </p:nvSpPr>
        <p:spPr>
          <a:xfrm>
            <a:off x="1647407" y="2606722"/>
            <a:ext cx="2193354" cy="1227944"/>
          </a:xfrm>
          <a:custGeom>
            <a:avLst/>
            <a:gdLst/>
            <a:ahLst/>
            <a:cxnLst/>
            <a:rect l="l" t="t" r="r" b="b"/>
            <a:pathLst>
              <a:path w="4159250" h="2328545">
                <a:moveTo>
                  <a:pt x="4159181" y="2328013"/>
                </a:moveTo>
                <a:lnTo>
                  <a:pt x="2513769" y="1688060"/>
                </a:lnTo>
                <a:lnTo>
                  <a:pt x="2469496" y="1707620"/>
                </a:lnTo>
                <a:lnTo>
                  <a:pt x="2424467" y="1726114"/>
                </a:lnTo>
                <a:lnTo>
                  <a:pt x="2378724" y="1743543"/>
                </a:lnTo>
                <a:lnTo>
                  <a:pt x="2332311" y="1759911"/>
                </a:lnTo>
                <a:lnTo>
                  <a:pt x="2285272" y="1775223"/>
                </a:lnTo>
                <a:lnTo>
                  <a:pt x="2237651" y="1789481"/>
                </a:lnTo>
                <a:lnTo>
                  <a:pt x="2189490" y="1802689"/>
                </a:lnTo>
                <a:lnTo>
                  <a:pt x="2140833" y="1814851"/>
                </a:lnTo>
                <a:lnTo>
                  <a:pt x="2091724" y="1825970"/>
                </a:lnTo>
                <a:lnTo>
                  <a:pt x="2042206" y="1836049"/>
                </a:lnTo>
                <a:lnTo>
                  <a:pt x="1992323" y="1845092"/>
                </a:lnTo>
                <a:lnTo>
                  <a:pt x="1942118" y="1853103"/>
                </a:lnTo>
                <a:lnTo>
                  <a:pt x="1891635" y="1860085"/>
                </a:lnTo>
                <a:lnTo>
                  <a:pt x="1840917" y="1866042"/>
                </a:lnTo>
                <a:lnTo>
                  <a:pt x="1790008" y="1870977"/>
                </a:lnTo>
                <a:lnTo>
                  <a:pt x="1738951" y="1874893"/>
                </a:lnTo>
                <a:lnTo>
                  <a:pt x="1687790" y="1877795"/>
                </a:lnTo>
                <a:lnTo>
                  <a:pt x="1636567" y="1879685"/>
                </a:lnTo>
                <a:lnTo>
                  <a:pt x="1585328" y="1880568"/>
                </a:lnTo>
                <a:lnTo>
                  <a:pt x="1534115" y="1880446"/>
                </a:lnTo>
                <a:lnTo>
                  <a:pt x="1482972" y="1879324"/>
                </a:lnTo>
                <a:lnTo>
                  <a:pt x="1431941" y="1877204"/>
                </a:lnTo>
                <a:lnTo>
                  <a:pt x="1381068" y="1874090"/>
                </a:lnTo>
                <a:lnTo>
                  <a:pt x="1330395" y="1869987"/>
                </a:lnTo>
                <a:lnTo>
                  <a:pt x="1279965" y="1864896"/>
                </a:lnTo>
                <a:lnTo>
                  <a:pt x="1229823" y="1858823"/>
                </a:lnTo>
                <a:lnTo>
                  <a:pt x="1180012" y="1851769"/>
                </a:lnTo>
                <a:lnTo>
                  <a:pt x="1130574" y="1843740"/>
                </a:lnTo>
                <a:lnTo>
                  <a:pt x="1081555" y="1834738"/>
                </a:lnTo>
                <a:lnTo>
                  <a:pt x="1032996" y="1824767"/>
                </a:lnTo>
                <a:lnTo>
                  <a:pt x="984943" y="1813830"/>
                </a:lnTo>
                <a:lnTo>
                  <a:pt x="937437" y="1801931"/>
                </a:lnTo>
                <a:lnTo>
                  <a:pt x="890524" y="1789073"/>
                </a:lnTo>
                <a:lnTo>
                  <a:pt x="844245" y="1775261"/>
                </a:lnTo>
                <a:lnTo>
                  <a:pt x="798646" y="1760497"/>
                </a:lnTo>
                <a:lnTo>
                  <a:pt x="753768" y="1744785"/>
                </a:lnTo>
                <a:lnTo>
                  <a:pt x="709656" y="1728128"/>
                </a:lnTo>
                <a:lnTo>
                  <a:pt x="666354" y="1710530"/>
                </a:lnTo>
                <a:lnTo>
                  <a:pt x="623904" y="1691995"/>
                </a:lnTo>
                <a:lnTo>
                  <a:pt x="582351" y="1672526"/>
                </a:lnTo>
                <a:lnTo>
                  <a:pt x="541737" y="1652127"/>
                </a:lnTo>
                <a:lnTo>
                  <a:pt x="502106" y="1630800"/>
                </a:lnTo>
                <a:lnTo>
                  <a:pt x="463503" y="1608550"/>
                </a:lnTo>
                <a:lnTo>
                  <a:pt x="425969" y="1585380"/>
                </a:lnTo>
                <a:lnTo>
                  <a:pt x="389549" y="1561294"/>
                </a:lnTo>
                <a:lnTo>
                  <a:pt x="354287" y="1536295"/>
                </a:lnTo>
                <a:lnTo>
                  <a:pt x="320225" y="1510387"/>
                </a:lnTo>
                <a:lnTo>
                  <a:pt x="282151" y="1479086"/>
                </a:lnTo>
                <a:lnTo>
                  <a:pt x="246530" y="1447165"/>
                </a:lnTo>
                <a:lnTo>
                  <a:pt x="213351" y="1414664"/>
                </a:lnTo>
                <a:lnTo>
                  <a:pt x="182606" y="1381627"/>
                </a:lnTo>
                <a:lnTo>
                  <a:pt x="154285" y="1348095"/>
                </a:lnTo>
                <a:lnTo>
                  <a:pt x="128378" y="1314111"/>
                </a:lnTo>
                <a:lnTo>
                  <a:pt x="104875" y="1279718"/>
                </a:lnTo>
                <a:lnTo>
                  <a:pt x="83768" y="1244958"/>
                </a:lnTo>
                <a:lnTo>
                  <a:pt x="65047" y="1209873"/>
                </a:lnTo>
                <a:lnTo>
                  <a:pt x="48702" y="1174505"/>
                </a:lnTo>
                <a:lnTo>
                  <a:pt x="34723" y="1138898"/>
                </a:lnTo>
                <a:lnTo>
                  <a:pt x="13829" y="1067134"/>
                </a:lnTo>
                <a:lnTo>
                  <a:pt x="2287" y="994918"/>
                </a:lnTo>
                <a:lnTo>
                  <a:pt x="0" y="958747"/>
                </a:lnTo>
                <a:lnTo>
                  <a:pt x="22" y="922591"/>
                </a:lnTo>
                <a:lnTo>
                  <a:pt x="6957" y="850492"/>
                </a:lnTo>
                <a:lnTo>
                  <a:pt x="23018" y="778959"/>
                </a:lnTo>
                <a:lnTo>
                  <a:pt x="48127" y="708332"/>
                </a:lnTo>
                <a:lnTo>
                  <a:pt x="64050" y="673464"/>
                </a:lnTo>
                <a:lnTo>
                  <a:pt x="82208" y="638950"/>
                </a:lnTo>
                <a:lnTo>
                  <a:pt x="102589" y="604832"/>
                </a:lnTo>
                <a:lnTo>
                  <a:pt x="125185" y="571152"/>
                </a:lnTo>
                <a:lnTo>
                  <a:pt x="149987" y="537953"/>
                </a:lnTo>
                <a:lnTo>
                  <a:pt x="176983" y="505278"/>
                </a:lnTo>
                <a:lnTo>
                  <a:pt x="206166" y="473168"/>
                </a:lnTo>
                <a:lnTo>
                  <a:pt x="237525" y="441666"/>
                </a:lnTo>
                <a:lnTo>
                  <a:pt x="271052" y="410815"/>
                </a:lnTo>
                <a:lnTo>
                  <a:pt x="306736" y="380656"/>
                </a:lnTo>
                <a:lnTo>
                  <a:pt x="344568" y="351233"/>
                </a:lnTo>
                <a:lnTo>
                  <a:pt x="384538" y="322587"/>
                </a:lnTo>
                <a:lnTo>
                  <a:pt x="426638" y="294762"/>
                </a:lnTo>
                <a:lnTo>
                  <a:pt x="470856" y="267798"/>
                </a:lnTo>
                <a:lnTo>
                  <a:pt x="517185" y="241740"/>
                </a:lnTo>
                <a:lnTo>
                  <a:pt x="565615" y="216629"/>
                </a:lnTo>
                <a:lnTo>
                  <a:pt x="616135" y="192508"/>
                </a:lnTo>
                <a:lnTo>
                  <a:pt x="660400" y="172947"/>
                </a:lnTo>
                <a:lnTo>
                  <a:pt x="705422" y="154454"/>
                </a:lnTo>
                <a:lnTo>
                  <a:pt x="751159" y="137025"/>
                </a:lnTo>
                <a:lnTo>
                  <a:pt x="797566" y="120656"/>
                </a:lnTo>
                <a:lnTo>
                  <a:pt x="844599" y="105344"/>
                </a:lnTo>
                <a:lnTo>
                  <a:pt x="892216" y="91086"/>
                </a:lnTo>
                <a:lnTo>
                  <a:pt x="940373" y="77878"/>
                </a:lnTo>
                <a:lnTo>
                  <a:pt x="989026" y="65716"/>
                </a:lnTo>
                <a:lnTo>
                  <a:pt x="1038132" y="54598"/>
                </a:lnTo>
                <a:lnTo>
                  <a:pt x="1087648" y="44518"/>
                </a:lnTo>
                <a:lnTo>
                  <a:pt x="1137529" y="35475"/>
                </a:lnTo>
                <a:lnTo>
                  <a:pt x="1187732" y="27464"/>
                </a:lnTo>
                <a:lnTo>
                  <a:pt x="1238214" y="20482"/>
                </a:lnTo>
                <a:lnTo>
                  <a:pt x="1288931" y="14525"/>
                </a:lnTo>
                <a:lnTo>
                  <a:pt x="1339840" y="9591"/>
                </a:lnTo>
                <a:lnTo>
                  <a:pt x="1390897" y="5674"/>
                </a:lnTo>
                <a:lnTo>
                  <a:pt x="1442058" y="2772"/>
                </a:lnTo>
                <a:lnTo>
                  <a:pt x="1493281" y="882"/>
                </a:lnTo>
                <a:lnTo>
                  <a:pt x="1544521" y="0"/>
                </a:lnTo>
                <a:lnTo>
                  <a:pt x="1595736" y="121"/>
                </a:lnTo>
                <a:lnTo>
                  <a:pt x="1646880" y="1244"/>
                </a:lnTo>
                <a:lnTo>
                  <a:pt x="1697912" y="3364"/>
                </a:lnTo>
                <a:lnTo>
                  <a:pt x="1748787" y="6477"/>
                </a:lnTo>
                <a:lnTo>
                  <a:pt x="1799463" y="10581"/>
                </a:lnTo>
                <a:lnTo>
                  <a:pt x="1849894" y="15671"/>
                </a:lnTo>
                <a:lnTo>
                  <a:pt x="1900039" y="21745"/>
                </a:lnTo>
                <a:lnTo>
                  <a:pt x="1949853" y="28798"/>
                </a:lnTo>
                <a:lnTo>
                  <a:pt x="1999293" y="36827"/>
                </a:lnTo>
                <a:lnTo>
                  <a:pt x="2048315" y="45829"/>
                </a:lnTo>
                <a:lnTo>
                  <a:pt x="2096876" y="55801"/>
                </a:lnTo>
                <a:lnTo>
                  <a:pt x="2144932" y="66737"/>
                </a:lnTo>
                <a:lnTo>
                  <a:pt x="2192440" y="78636"/>
                </a:lnTo>
                <a:lnTo>
                  <a:pt x="2239357" y="91494"/>
                </a:lnTo>
                <a:lnTo>
                  <a:pt x="2285638" y="105306"/>
                </a:lnTo>
                <a:lnTo>
                  <a:pt x="2331240" y="120071"/>
                </a:lnTo>
                <a:lnTo>
                  <a:pt x="2376120" y="135783"/>
                </a:lnTo>
                <a:lnTo>
                  <a:pt x="2420234" y="152439"/>
                </a:lnTo>
                <a:lnTo>
                  <a:pt x="2463539" y="170037"/>
                </a:lnTo>
                <a:lnTo>
                  <a:pt x="2505991" y="188572"/>
                </a:lnTo>
                <a:lnTo>
                  <a:pt x="2547546" y="208041"/>
                </a:lnTo>
                <a:lnTo>
                  <a:pt x="2588162" y="228441"/>
                </a:lnTo>
                <a:lnTo>
                  <a:pt x="2627794" y="249767"/>
                </a:lnTo>
                <a:lnTo>
                  <a:pt x="2666399" y="272017"/>
                </a:lnTo>
                <a:lnTo>
                  <a:pt x="2703933" y="295187"/>
                </a:lnTo>
                <a:lnTo>
                  <a:pt x="2740354" y="319273"/>
                </a:lnTo>
                <a:lnTo>
                  <a:pt x="2775617" y="344272"/>
                </a:lnTo>
                <a:lnTo>
                  <a:pt x="2809679" y="370181"/>
                </a:lnTo>
                <a:lnTo>
                  <a:pt x="2851233" y="404506"/>
                </a:lnTo>
                <a:lnTo>
                  <a:pt x="2889927" y="439679"/>
                </a:lnTo>
                <a:lnTo>
                  <a:pt x="2925755" y="475642"/>
                </a:lnTo>
                <a:lnTo>
                  <a:pt x="2958711" y="512333"/>
                </a:lnTo>
                <a:lnTo>
                  <a:pt x="2988790" y="549694"/>
                </a:lnTo>
                <a:lnTo>
                  <a:pt x="3015986" y="587665"/>
                </a:lnTo>
                <a:lnTo>
                  <a:pt x="3040292" y="626186"/>
                </a:lnTo>
                <a:lnTo>
                  <a:pt x="3061705" y="665196"/>
                </a:lnTo>
                <a:lnTo>
                  <a:pt x="3080217" y="704638"/>
                </a:lnTo>
                <a:lnTo>
                  <a:pt x="3095824" y="744449"/>
                </a:lnTo>
                <a:lnTo>
                  <a:pt x="3108519" y="784572"/>
                </a:lnTo>
                <a:lnTo>
                  <a:pt x="3118296" y="824947"/>
                </a:lnTo>
                <a:lnTo>
                  <a:pt x="3125151" y="865512"/>
                </a:lnTo>
                <a:lnTo>
                  <a:pt x="3129077" y="906210"/>
                </a:lnTo>
                <a:lnTo>
                  <a:pt x="3130069" y="946979"/>
                </a:lnTo>
                <a:lnTo>
                  <a:pt x="3128121" y="987761"/>
                </a:lnTo>
                <a:lnTo>
                  <a:pt x="3123227" y="1028496"/>
                </a:lnTo>
                <a:lnTo>
                  <a:pt x="3115382" y="1069123"/>
                </a:lnTo>
                <a:lnTo>
                  <a:pt x="3104580" y="1109583"/>
                </a:lnTo>
                <a:lnTo>
                  <a:pt x="3090815" y="1149817"/>
                </a:lnTo>
                <a:lnTo>
                  <a:pt x="3074082" y="1189764"/>
                </a:lnTo>
                <a:lnTo>
                  <a:pt x="3054374" y="1229366"/>
                </a:lnTo>
                <a:lnTo>
                  <a:pt x="3031687" y="1268561"/>
                </a:lnTo>
                <a:lnTo>
                  <a:pt x="3006014" y="1307291"/>
                </a:lnTo>
                <a:lnTo>
                  <a:pt x="2977350" y="1345495"/>
                </a:lnTo>
                <a:lnTo>
                  <a:pt x="2945689" y="1383115"/>
                </a:lnTo>
                <a:lnTo>
                  <a:pt x="2911025" y="1420090"/>
                </a:lnTo>
                <a:lnTo>
                  <a:pt x="4159181" y="2328013"/>
                </a:lnTo>
                <a:close/>
              </a:path>
            </a:pathLst>
          </a:custGeom>
          <a:ln w="25908">
            <a:solidFill>
              <a:srgbClr val="002352"/>
            </a:solidFill>
          </a:ln>
        </p:spPr>
        <p:txBody>
          <a:bodyPr wrap="square" lIns="0" tIns="0" rIns="0" bIns="0" rtlCol="0"/>
          <a:lstStyle/>
          <a:p>
            <a:endParaRPr sz="949">
              <a:solidFill>
                <a:prstClr val="black"/>
              </a:solidFill>
            </a:endParaRPr>
          </a:p>
        </p:txBody>
      </p:sp>
      <p:sp>
        <p:nvSpPr>
          <p:cNvPr id="24" name="object 24"/>
          <p:cNvSpPr txBox="1"/>
          <p:nvPr/>
        </p:nvSpPr>
        <p:spPr>
          <a:xfrm>
            <a:off x="2009224" y="2802270"/>
            <a:ext cx="925897" cy="591153"/>
          </a:xfrm>
          <a:prstGeom prst="rect">
            <a:avLst/>
          </a:prstGeom>
        </p:spPr>
        <p:txBody>
          <a:bodyPr vert="horz" wrap="square" lIns="0" tIns="6697" rIns="0" bIns="0" rtlCol="0">
            <a:spAutoFit/>
          </a:bodyPr>
          <a:lstStyle/>
          <a:p>
            <a:pPr marL="12054" marR="2679" indent="-5692" algn="just">
              <a:spcBef>
                <a:spcPts val="53"/>
              </a:spcBef>
            </a:pPr>
            <a:r>
              <a:rPr sz="1266" spc="-3" dirty="0">
                <a:solidFill>
                  <a:srgbClr val="002352"/>
                </a:solidFill>
                <a:latin typeface="Arial"/>
                <a:cs typeface="Arial"/>
              </a:rPr>
              <a:t>Clearing</a:t>
            </a:r>
            <a:r>
              <a:rPr sz="1266" spc="-18" dirty="0">
                <a:solidFill>
                  <a:srgbClr val="002352"/>
                </a:solidFill>
                <a:latin typeface="Arial"/>
                <a:cs typeface="Arial"/>
              </a:rPr>
              <a:t> </a:t>
            </a:r>
            <a:r>
              <a:rPr sz="1266" spc="-3" dirty="0">
                <a:solidFill>
                  <a:srgbClr val="002352"/>
                </a:solidFill>
                <a:latin typeface="Arial"/>
                <a:cs typeface="Arial"/>
              </a:rPr>
              <a:t>and  </a:t>
            </a:r>
            <a:r>
              <a:rPr sz="1266" dirty="0">
                <a:solidFill>
                  <a:srgbClr val="002352"/>
                </a:solidFill>
                <a:latin typeface="Arial"/>
                <a:cs typeface="Arial"/>
              </a:rPr>
              <a:t>settlement</a:t>
            </a:r>
            <a:r>
              <a:rPr sz="1266" spc="-47" dirty="0">
                <a:solidFill>
                  <a:srgbClr val="002352"/>
                </a:solidFill>
                <a:latin typeface="Arial"/>
                <a:cs typeface="Arial"/>
              </a:rPr>
              <a:t> </a:t>
            </a:r>
            <a:r>
              <a:rPr sz="1266" spc="-3" dirty="0">
                <a:solidFill>
                  <a:srgbClr val="002352"/>
                </a:solidFill>
                <a:latin typeface="Arial"/>
                <a:cs typeface="Arial"/>
              </a:rPr>
              <a:t>is  automated</a:t>
            </a:r>
            <a:endParaRPr sz="1266">
              <a:solidFill>
                <a:prstClr val="black"/>
              </a:solidFill>
              <a:latin typeface="Arial"/>
              <a:cs typeface="Arial"/>
            </a:endParaRPr>
          </a:p>
        </p:txBody>
      </p:sp>
      <p:sp>
        <p:nvSpPr>
          <p:cNvPr id="25" name="object 25"/>
          <p:cNvSpPr/>
          <p:nvPr/>
        </p:nvSpPr>
        <p:spPr>
          <a:xfrm>
            <a:off x="5167453" y="2557661"/>
            <a:ext cx="1976363" cy="1251049"/>
          </a:xfrm>
          <a:custGeom>
            <a:avLst/>
            <a:gdLst/>
            <a:ahLst/>
            <a:cxnLst/>
            <a:rect l="l" t="t" r="r" b="b"/>
            <a:pathLst>
              <a:path w="3747770" h="2372359">
                <a:moveTo>
                  <a:pt x="0" y="2372026"/>
                </a:moveTo>
                <a:lnTo>
                  <a:pt x="923417" y="1500298"/>
                </a:lnTo>
                <a:lnTo>
                  <a:pt x="886030" y="1468684"/>
                </a:lnTo>
                <a:lnTo>
                  <a:pt x="851111" y="1436469"/>
                </a:lnTo>
                <a:lnTo>
                  <a:pt x="818648" y="1403695"/>
                </a:lnTo>
                <a:lnTo>
                  <a:pt x="788633" y="1370405"/>
                </a:lnTo>
                <a:lnTo>
                  <a:pt x="761053" y="1336641"/>
                </a:lnTo>
                <a:lnTo>
                  <a:pt x="735899" y="1302445"/>
                </a:lnTo>
                <a:lnTo>
                  <a:pt x="713160" y="1267859"/>
                </a:lnTo>
                <a:lnTo>
                  <a:pt x="692825" y="1232926"/>
                </a:lnTo>
                <a:lnTo>
                  <a:pt x="674885" y="1197688"/>
                </a:lnTo>
                <a:lnTo>
                  <a:pt x="659328" y="1162188"/>
                </a:lnTo>
                <a:lnTo>
                  <a:pt x="635323" y="1090569"/>
                </a:lnTo>
                <a:lnTo>
                  <a:pt x="620728" y="1018407"/>
                </a:lnTo>
                <a:lnTo>
                  <a:pt x="615457" y="946041"/>
                </a:lnTo>
                <a:lnTo>
                  <a:pt x="616292" y="909888"/>
                </a:lnTo>
                <a:lnTo>
                  <a:pt x="624851" y="837851"/>
                </a:lnTo>
                <a:lnTo>
                  <a:pt x="642526" y="766456"/>
                </a:lnTo>
                <a:lnTo>
                  <a:pt x="669233" y="696042"/>
                </a:lnTo>
                <a:lnTo>
                  <a:pt x="685947" y="661308"/>
                </a:lnTo>
                <a:lnTo>
                  <a:pt x="704887" y="626947"/>
                </a:lnTo>
                <a:lnTo>
                  <a:pt x="726044" y="593000"/>
                </a:lnTo>
                <a:lnTo>
                  <a:pt x="749405" y="559510"/>
                </a:lnTo>
                <a:lnTo>
                  <a:pt x="774962" y="526519"/>
                </a:lnTo>
                <a:lnTo>
                  <a:pt x="802704" y="494070"/>
                </a:lnTo>
                <a:lnTo>
                  <a:pt x="832619" y="462204"/>
                </a:lnTo>
                <a:lnTo>
                  <a:pt x="864699" y="430964"/>
                </a:lnTo>
                <a:lnTo>
                  <a:pt x="898931" y="400392"/>
                </a:lnTo>
                <a:lnTo>
                  <a:pt x="935306" y="370532"/>
                </a:lnTo>
                <a:lnTo>
                  <a:pt x="973813" y="341424"/>
                </a:lnTo>
                <a:lnTo>
                  <a:pt x="1014442" y="313111"/>
                </a:lnTo>
                <a:lnTo>
                  <a:pt x="1057182" y="285636"/>
                </a:lnTo>
                <a:lnTo>
                  <a:pt x="1102023" y="259041"/>
                </a:lnTo>
                <a:lnTo>
                  <a:pt x="1148954" y="233368"/>
                </a:lnTo>
                <a:lnTo>
                  <a:pt x="1197964" y="208660"/>
                </a:lnTo>
                <a:lnTo>
                  <a:pt x="1249045" y="184959"/>
                </a:lnTo>
                <a:lnTo>
                  <a:pt x="1293776" y="165758"/>
                </a:lnTo>
                <a:lnTo>
                  <a:pt x="1339240" y="147631"/>
                </a:lnTo>
                <a:lnTo>
                  <a:pt x="1385393" y="130574"/>
                </a:lnTo>
                <a:lnTo>
                  <a:pt x="1432193" y="114582"/>
                </a:lnTo>
                <a:lnTo>
                  <a:pt x="1479596" y="99653"/>
                </a:lnTo>
                <a:lnTo>
                  <a:pt x="1527558" y="85782"/>
                </a:lnTo>
                <a:lnTo>
                  <a:pt x="1576036" y="72966"/>
                </a:lnTo>
                <a:lnTo>
                  <a:pt x="1624986" y="61200"/>
                </a:lnTo>
                <a:lnTo>
                  <a:pt x="1674365" y="50481"/>
                </a:lnTo>
                <a:lnTo>
                  <a:pt x="1724130" y="40804"/>
                </a:lnTo>
                <a:lnTo>
                  <a:pt x="1774237" y="32166"/>
                </a:lnTo>
                <a:lnTo>
                  <a:pt x="1824643" y="24564"/>
                </a:lnTo>
                <a:lnTo>
                  <a:pt x="1875304" y="17992"/>
                </a:lnTo>
                <a:lnTo>
                  <a:pt x="1926177" y="12448"/>
                </a:lnTo>
                <a:lnTo>
                  <a:pt x="1977218" y="7927"/>
                </a:lnTo>
                <a:lnTo>
                  <a:pt x="2028384" y="4426"/>
                </a:lnTo>
                <a:lnTo>
                  <a:pt x="2079632" y="1940"/>
                </a:lnTo>
                <a:lnTo>
                  <a:pt x="2130917" y="466"/>
                </a:lnTo>
                <a:lnTo>
                  <a:pt x="2182198" y="0"/>
                </a:lnTo>
                <a:lnTo>
                  <a:pt x="2233430" y="537"/>
                </a:lnTo>
                <a:lnTo>
                  <a:pt x="2284569" y="2075"/>
                </a:lnTo>
                <a:lnTo>
                  <a:pt x="2335573" y="4610"/>
                </a:lnTo>
                <a:lnTo>
                  <a:pt x="2386398" y="8136"/>
                </a:lnTo>
                <a:lnTo>
                  <a:pt x="2437000" y="12651"/>
                </a:lnTo>
                <a:lnTo>
                  <a:pt x="2487336" y="18151"/>
                </a:lnTo>
                <a:lnTo>
                  <a:pt x="2537363" y="24631"/>
                </a:lnTo>
                <a:lnTo>
                  <a:pt x="2587038" y="32089"/>
                </a:lnTo>
                <a:lnTo>
                  <a:pt x="2636315" y="40519"/>
                </a:lnTo>
                <a:lnTo>
                  <a:pt x="2685154" y="49919"/>
                </a:lnTo>
                <a:lnTo>
                  <a:pt x="2733509" y="60283"/>
                </a:lnTo>
                <a:lnTo>
                  <a:pt x="2781337" y="71609"/>
                </a:lnTo>
                <a:lnTo>
                  <a:pt x="2828596" y="83893"/>
                </a:lnTo>
                <a:lnTo>
                  <a:pt x="2875241" y="97130"/>
                </a:lnTo>
                <a:lnTo>
                  <a:pt x="2921229" y="111317"/>
                </a:lnTo>
                <a:lnTo>
                  <a:pt x="2966517" y="126450"/>
                </a:lnTo>
                <a:lnTo>
                  <a:pt x="3011062" y="142525"/>
                </a:lnTo>
                <a:lnTo>
                  <a:pt x="3054819" y="159538"/>
                </a:lnTo>
                <a:lnTo>
                  <a:pt x="3097745" y="177485"/>
                </a:lnTo>
                <a:lnTo>
                  <a:pt x="3139798" y="196363"/>
                </a:lnTo>
                <a:lnTo>
                  <a:pt x="3180933" y="216167"/>
                </a:lnTo>
                <a:lnTo>
                  <a:pt x="3221107" y="236893"/>
                </a:lnTo>
                <a:lnTo>
                  <a:pt x="3260277" y="258539"/>
                </a:lnTo>
                <a:lnTo>
                  <a:pt x="3298399" y="281099"/>
                </a:lnTo>
                <a:lnTo>
                  <a:pt x="3335430" y="304571"/>
                </a:lnTo>
                <a:lnTo>
                  <a:pt x="3371326" y="328949"/>
                </a:lnTo>
                <a:lnTo>
                  <a:pt x="3406044" y="354231"/>
                </a:lnTo>
                <a:lnTo>
                  <a:pt x="3439541" y="380412"/>
                </a:lnTo>
                <a:lnTo>
                  <a:pt x="3476927" y="412026"/>
                </a:lnTo>
                <a:lnTo>
                  <a:pt x="3511846" y="444241"/>
                </a:lnTo>
                <a:lnTo>
                  <a:pt x="3544309" y="477014"/>
                </a:lnTo>
                <a:lnTo>
                  <a:pt x="3574324" y="510304"/>
                </a:lnTo>
                <a:lnTo>
                  <a:pt x="3601904" y="544069"/>
                </a:lnTo>
                <a:lnTo>
                  <a:pt x="3627058" y="578265"/>
                </a:lnTo>
                <a:lnTo>
                  <a:pt x="3649797" y="612851"/>
                </a:lnTo>
                <a:lnTo>
                  <a:pt x="3670132" y="647783"/>
                </a:lnTo>
                <a:lnTo>
                  <a:pt x="3688072" y="683021"/>
                </a:lnTo>
                <a:lnTo>
                  <a:pt x="3703629" y="718522"/>
                </a:lnTo>
                <a:lnTo>
                  <a:pt x="3727634" y="790141"/>
                </a:lnTo>
                <a:lnTo>
                  <a:pt x="3742229" y="862303"/>
                </a:lnTo>
                <a:lnTo>
                  <a:pt x="3747500" y="934668"/>
                </a:lnTo>
                <a:lnTo>
                  <a:pt x="3746665" y="970822"/>
                </a:lnTo>
                <a:lnTo>
                  <a:pt x="3738106" y="1042859"/>
                </a:lnTo>
                <a:lnTo>
                  <a:pt x="3720431" y="1114254"/>
                </a:lnTo>
                <a:lnTo>
                  <a:pt x="3693724" y="1184668"/>
                </a:lnTo>
                <a:lnTo>
                  <a:pt x="3677010" y="1219401"/>
                </a:lnTo>
                <a:lnTo>
                  <a:pt x="3658070" y="1253763"/>
                </a:lnTo>
                <a:lnTo>
                  <a:pt x="3636913" y="1287709"/>
                </a:lnTo>
                <a:lnTo>
                  <a:pt x="3613552" y="1321199"/>
                </a:lnTo>
                <a:lnTo>
                  <a:pt x="3587995" y="1354190"/>
                </a:lnTo>
                <a:lnTo>
                  <a:pt x="3560253" y="1386640"/>
                </a:lnTo>
                <a:lnTo>
                  <a:pt x="3530338" y="1418506"/>
                </a:lnTo>
                <a:lnTo>
                  <a:pt x="3498258" y="1449746"/>
                </a:lnTo>
                <a:lnTo>
                  <a:pt x="3464026" y="1480317"/>
                </a:lnTo>
                <a:lnTo>
                  <a:pt x="3427651" y="1510178"/>
                </a:lnTo>
                <a:lnTo>
                  <a:pt x="3389144" y="1539286"/>
                </a:lnTo>
                <a:lnTo>
                  <a:pt x="3348515" y="1567598"/>
                </a:lnTo>
                <a:lnTo>
                  <a:pt x="3305775" y="1595073"/>
                </a:lnTo>
                <a:lnTo>
                  <a:pt x="3260934" y="1621668"/>
                </a:lnTo>
                <a:lnTo>
                  <a:pt x="3214003" y="1647341"/>
                </a:lnTo>
                <a:lnTo>
                  <a:pt x="3164993" y="1672049"/>
                </a:lnTo>
                <a:lnTo>
                  <a:pt x="3113913" y="1695751"/>
                </a:lnTo>
                <a:lnTo>
                  <a:pt x="3070769" y="1714294"/>
                </a:lnTo>
                <a:lnTo>
                  <a:pt x="3026836" y="1731863"/>
                </a:lnTo>
                <a:lnTo>
                  <a:pt x="2982157" y="1748459"/>
                </a:lnTo>
                <a:lnTo>
                  <a:pt x="2936773" y="1764079"/>
                </a:lnTo>
                <a:lnTo>
                  <a:pt x="2890727" y="1778723"/>
                </a:lnTo>
                <a:lnTo>
                  <a:pt x="2844060" y="1792390"/>
                </a:lnTo>
                <a:lnTo>
                  <a:pt x="2796815" y="1805078"/>
                </a:lnTo>
                <a:lnTo>
                  <a:pt x="2749033" y="1816787"/>
                </a:lnTo>
                <a:lnTo>
                  <a:pt x="2700758" y="1827515"/>
                </a:lnTo>
                <a:lnTo>
                  <a:pt x="2652030" y="1837262"/>
                </a:lnTo>
                <a:lnTo>
                  <a:pt x="2602892" y="1846025"/>
                </a:lnTo>
                <a:lnTo>
                  <a:pt x="2553386" y="1853805"/>
                </a:lnTo>
                <a:lnTo>
                  <a:pt x="2503554" y="1860599"/>
                </a:lnTo>
                <a:lnTo>
                  <a:pt x="2453439" y="1866408"/>
                </a:lnTo>
                <a:lnTo>
                  <a:pt x="2403081" y="1871229"/>
                </a:lnTo>
                <a:lnTo>
                  <a:pt x="2352524" y="1875062"/>
                </a:lnTo>
                <a:lnTo>
                  <a:pt x="2301810" y="1877905"/>
                </a:lnTo>
                <a:lnTo>
                  <a:pt x="2250979" y="1879758"/>
                </a:lnTo>
                <a:lnTo>
                  <a:pt x="2200075" y="1880619"/>
                </a:lnTo>
                <a:lnTo>
                  <a:pt x="2149140" y="1880488"/>
                </a:lnTo>
                <a:lnTo>
                  <a:pt x="2098216" y="1879363"/>
                </a:lnTo>
                <a:lnTo>
                  <a:pt x="2047344" y="1877243"/>
                </a:lnTo>
                <a:lnTo>
                  <a:pt x="1996567" y="1874127"/>
                </a:lnTo>
                <a:lnTo>
                  <a:pt x="1945926" y="1870014"/>
                </a:lnTo>
                <a:lnTo>
                  <a:pt x="1895465" y="1864902"/>
                </a:lnTo>
                <a:lnTo>
                  <a:pt x="1845225" y="1858792"/>
                </a:lnTo>
                <a:lnTo>
                  <a:pt x="1795248" y="1851681"/>
                </a:lnTo>
                <a:lnTo>
                  <a:pt x="1745576" y="1843569"/>
                </a:lnTo>
                <a:lnTo>
                  <a:pt x="1696251" y="1834454"/>
                </a:lnTo>
                <a:lnTo>
                  <a:pt x="1647315" y="1824335"/>
                </a:lnTo>
                <a:lnTo>
                  <a:pt x="1598811" y="1813212"/>
                </a:lnTo>
                <a:lnTo>
                  <a:pt x="1550780" y="1801083"/>
                </a:lnTo>
                <a:lnTo>
                  <a:pt x="1503265" y="1787947"/>
                </a:lnTo>
                <a:lnTo>
                  <a:pt x="1456308" y="1773803"/>
                </a:lnTo>
                <a:lnTo>
                  <a:pt x="1409950" y="1758650"/>
                </a:lnTo>
                <a:lnTo>
                  <a:pt x="1364234" y="1742487"/>
                </a:lnTo>
                <a:lnTo>
                  <a:pt x="0" y="2372026"/>
                </a:lnTo>
                <a:close/>
              </a:path>
            </a:pathLst>
          </a:custGeom>
          <a:ln w="25908">
            <a:solidFill>
              <a:srgbClr val="002352"/>
            </a:solidFill>
          </a:ln>
        </p:spPr>
        <p:txBody>
          <a:bodyPr wrap="square" lIns="0" tIns="0" rIns="0" bIns="0" rtlCol="0"/>
          <a:lstStyle/>
          <a:p>
            <a:endParaRPr sz="949">
              <a:solidFill>
                <a:prstClr val="black"/>
              </a:solidFill>
            </a:endParaRPr>
          </a:p>
        </p:txBody>
      </p:sp>
      <p:sp>
        <p:nvSpPr>
          <p:cNvPr id="26" name="object 26"/>
          <p:cNvSpPr txBox="1"/>
          <p:nvPr/>
        </p:nvSpPr>
        <p:spPr>
          <a:xfrm>
            <a:off x="5846958" y="2850356"/>
            <a:ext cx="942640" cy="396356"/>
          </a:xfrm>
          <a:prstGeom prst="rect">
            <a:avLst/>
          </a:prstGeom>
        </p:spPr>
        <p:txBody>
          <a:bodyPr vert="horz" wrap="square" lIns="0" tIns="6697" rIns="0" bIns="0" rtlCol="0">
            <a:spAutoFit/>
          </a:bodyPr>
          <a:lstStyle/>
          <a:p>
            <a:pPr marL="78017" marR="2679" indent="-71655">
              <a:spcBef>
                <a:spcPts val="53"/>
              </a:spcBef>
            </a:pPr>
            <a:r>
              <a:rPr sz="1266" spc="-3" dirty="0">
                <a:solidFill>
                  <a:srgbClr val="002352"/>
                </a:solidFill>
                <a:latin typeface="Arial"/>
                <a:cs typeface="Arial"/>
              </a:rPr>
              <a:t>Ownership</a:t>
            </a:r>
            <a:r>
              <a:rPr sz="1266" spc="-26" dirty="0">
                <a:solidFill>
                  <a:srgbClr val="002352"/>
                </a:solidFill>
                <a:latin typeface="Arial"/>
                <a:cs typeface="Arial"/>
              </a:rPr>
              <a:t> </a:t>
            </a:r>
            <a:r>
              <a:rPr sz="1266" spc="-3" dirty="0">
                <a:solidFill>
                  <a:srgbClr val="002352"/>
                </a:solidFill>
                <a:latin typeface="Arial"/>
                <a:cs typeface="Arial"/>
              </a:rPr>
              <a:t>is  undisputed</a:t>
            </a:r>
            <a:endParaRPr sz="1266">
              <a:solidFill>
                <a:prstClr val="black"/>
              </a:solidFill>
              <a:latin typeface="Arial"/>
              <a:cs typeface="Arial"/>
            </a:endParaRPr>
          </a:p>
        </p:txBody>
      </p:sp>
    </p:spTree>
    <p:extLst>
      <p:ext uri="{BB962C8B-B14F-4D97-AF65-F5344CB8AC3E}">
        <p14:creationId xmlns:p14="http://schemas.microsoft.com/office/powerpoint/2010/main" val="8278733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Stock/Securities Exchange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276350"/>
            <a:ext cx="8229600" cy="3806309"/>
          </a:xfrm>
        </p:spPr>
      </p:pic>
    </p:spTree>
    <p:extLst>
      <p:ext uri="{BB962C8B-B14F-4D97-AF65-F5344CB8AC3E}">
        <p14:creationId xmlns:p14="http://schemas.microsoft.com/office/powerpoint/2010/main" val="10675111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6646" y="161924"/>
            <a:ext cx="6914674" cy="471764"/>
          </a:xfrm>
          <a:prstGeom prst="rect">
            <a:avLst/>
          </a:prstGeom>
        </p:spPr>
        <p:txBody>
          <a:bodyPr vert="horz" wrap="square" lIns="0" tIns="10001" rIns="0" bIns="0" rtlCol="0">
            <a:spAutoFit/>
          </a:bodyPr>
          <a:lstStyle/>
          <a:p>
            <a:pPr marL="9525">
              <a:spcBef>
                <a:spcPts val="79"/>
              </a:spcBef>
            </a:pPr>
            <a:r>
              <a:rPr spc="11" dirty="0"/>
              <a:t>Case </a:t>
            </a:r>
            <a:r>
              <a:rPr spc="98" dirty="0"/>
              <a:t>study </a:t>
            </a:r>
            <a:r>
              <a:rPr dirty="0"/>
              <a:t>5: </a:t>
            </a:r>
            <a:r>
              <a:rPr spc="86" dirty="0"/>
              <a:t>Blockchain </a:t>
            </a:r>
            <a:r>
              <a:rPr spc="53" dirty="0"/>
              <a:t>in</a:t>
            </a:r>
            <a:r>
              <a:rPr spc="-221" dirty="0"/>
              <a:t> </a:t>
            </a:r>
            <a:r>
              <a:rPr spc="49" dirty="0"/>
              <a:t>Healthcare</a:t>
            </a:r>
          </a:p>
        </p:txBody>
      </p:sp>
      <p:sp>
        <p:nvSpPr>
          <p:cNvPr id="3" name="object 3"/>
          <p:cNvSpPr/>
          <p:nvPr/>
        </p:nvSpPr>
        <p:spPr>
          <a:xfrm>
            <a:off x="861647" y="1016003"/>
            <a:ext cx="3931605" cy="4127497"/>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4" name="object 4"/>
          <p:cNvSpPr txBox="1"/>
          <p:nvPr/>
        </p:nvSpPr>
        <p:spPr>
          <a:xfrm>
            <a:off x="3579714" y="4829937"/>
            <a:ext cx="5554028" cy="183705"/>
          </a:xfrm>
          <a:prstGeom prst="rect">
            <a:avLst/>
          </a:prstGeom>
        </p:spPr>
        <p:txBody>
          <a:bodyPr vert="horz" wrap="square" lIns="0" tIns="10478" rIns="0" bIns="0" rtlCol="0">
            <a:spAutoFit/>
          </a:bodyPr>
          <a:lstStyle/>
          <a:p>
            <a:pPr marL="9525">
              <a:spcBef>
                <a:spcPts val="83"/>
              </a:spcBef>
            </a:pPr>
            <a:r>
              <a:rPr sz="1125" i="1" u="sng" spc="11" dirty="0">
                <a:solidFill>
                  <a:srgbClr val="0000FF"/>
                </a:solidFill>
                <a:uFill>
                  <a:solidFill>
                    <a:srgbClr val="0000FF"/>
                  </a:solidFill>
                </a:uFill>
                <a:latin typeface="Arial"/>
                <a:cs typeface="Arial"/>
              </a:rPr>
              <a:t>https:</a:t>
            </a:r>
            <a:r>
              <a:rPr sz="1125" i="1" u="sng" spc="11" dirty="0">
                <a:solidFill>
                  <a:srgbClr val="0000FF"/>
                </a:solidFill>
                <a:uFill>
                  <a:solidFill>
                    <a:srgbClr val="0000FF"/>
                  </a:solidFill>
                </a:uFill>
                <a:latin typeface="Arial"/>
                <a:cs typeface="Arial"/>
                <a:hlinkClick r:id="rId3"/>
              </a:rPr>
              <a:t>//w</a:t>
            </a:r>
            <a:r>
              <a:rPr sz="1125" i="1" u="sng" spc="11" dirty="0">
                <a:solidFill>
                  <a:srgbClr val="0000FF"/>
                </a:solidFill>
                <a:uFill>
                  <a:solidFill>
                    <a:srgbClr val="0000FF"/>
                  </a:solidFill>
                </a:uFill>
                <a:latin typeface="Arial"/>
                <a:cs typeface="Arial"/>
              </a:rPr>
              <a:t>ww</a:t>
            </a:r>
            <a:r>
              <a:rPr sz="1125" i="1" u="sng" spc="11" dirty="0">
                <a:solidFill>
                  <a:srgbClr val="0000FF"/>
                </a:solidFill>
                <a:uFill>
                  <a:solidFill>
                    <a:srgbClr val="0000FF"/>
                  </a:solidFill>
                </a:uFill>
                <a:latin typeface="Arial"/>
                <a:cs typeface="Arial"/>
                <a:hlinkClick r:id="rId3"/>
              </a:rPr>
              <a:t>.hyperledger.org/wp-content/uploads/2016/10/ey-blockchain-in-health.pdf</a:t>
            </a:r>
            <a:endParaRPr sz="1125">
              <a:solidFill>
                <a:prstClr val="black"/>
              </a:solidFill>
              <a:latin typeface="Arial"/>
              <a:cs typeface="Arial"/>
            </a:endParaRPr>
          </a:p>
        </p:txBody>
      </p:sp>
    </p:spTree>
    <p:extLst>
      <p:ext uri="{BB962C8B-B14F-4D97-AF65-F5344CB8AC3E}">
        <p14:creationId xmlns:p14="http://schemas.microsoft.com/office/powerpoint/2010/main" val="20840531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3414" y="1294447"/>
            <a:ext cx="7732395" cy="2715423"/>
          </a:xfrm>
          <a:prstGeom prst="rect">
            <a:avLst/>
          </a:prstGeom>
        </p:spPr>
        <p:txBody>
          <a:bodyPr vert="horz" wrap="square" lIns="0" tIns="25718" rIns="0" bIns="0" rtlCol="0">
            <a:spAutoFit/>
          </a:bodyPr>
          <a:lstStyle/>
          <a:p>
            <a:pPr marL="180975" marR="79058" indent="-171450">
              <a:lnSpc>
                <a:spcPct val="90000"/>
              </a:lnSpc>
              <a:spcBef>
                <a:spcPts val="203"/>
              </a:spcBef>
              <a:buFont typeface="Arial"/>
              <a:buChar char="•"/>
              <a:tabLst>
                <a:tab pos="180975" algn="l"/>
                <a:tab pos="181451" algn="l"/>
              </a:tabLst>
            </a:pPr>
            <a:r>
              <a:rPr sz="1050" b="1" spc="-71" dirty="0">
                <a:solidFill>
                  <a:srgbClr val="1F3863"/>
                </a:solidFill>
                <a:latin typeface="Arial"/>
                <a:cs typeface="Arial"/>
              </a:rPr>
              <a:t>There </a:t>
            </a:r>
            <a:r>
              <a:rPr sz="1050" b="1" spc="-101" dirty="0">
                <a:solidFill>
                  <a:srgbClr val="1F3863"/>
                </a:solidFill>
                <a:latin typeface="Arial"/>
                <a:cs typeface="Arial"/>
              </a:rPr>
              <a:t>is </a:t>
            </a:r>
            <a:r>
              <a:rPr sz="1050" b="1" spc="-68" dirty="0">
                <a:solidFill>
                  <a:srgbClr val="1F3863"/>
                </a:solidFill>
                <a:latin typeface="Arial"/>
                <a:cs typeface="Arial"/>
              </a:rPr>
              <a:t>a </a:t>
            </a:r>
            <a:r>
              <a:rPr sz="1050" b="1" spc="-79" dirty="0">
                <a:solidFill>
                  <a:srgbClr val="1F3863"/>
                </a:solidFill>
                <a:latin typeface="Arial"/>
                <a:cs typeface="Arial"/>
              </a:rPr>
              <a:t>growing </a:t>
            </a:r>
            <a:r>
              <a:rPr sz="1050" b="1" spc="-49" dirty="0">
                <a:solidFill>
                  <a:srgbClr val="1F3863"/>
                </a:solidFill>
                <a:latin typeface="Arial"/>
                <a:cs typeface="Arial"/>
              </a:rPr>
              <a:t>trend </a:t>
            </a:r>
            <a:r>
              <a:rPr sz="1050" b="1" spc="-68" dirty="0">
                <a:solidFill>
                  <a:srgbClr val="1F3863"/>
                </a:solidFill>
                <a:latin typeface="Arial"/>
                <a:cs typeface="Arial"/>
              </a:rPr>
              <a:t>towards </a:t>
            </a:r>
            <a:r>
              <a:rPr sz="1050" b="1" spc="-75" dirty="0">
                <a:solidFill>
                  <a:srgbClr val="1F3863"/>
                </a:solidFill>
                <a:latin typeface="Arial"/>
                <a:cs typeface="Arial"/>
              </a:rPr>
              <a:t>personalized </a:t>
            </a:r>
            <a:r>
              <a:rPr sz="1050" b="1" spc="-68" dirty="0">
                <a:solidFill>
                  <a:srgbClr val="1F3863"/>
                </a:solidFill>
                <a:latin typeface="Arial"/>
                <a:cs typeface="Arial"/>
              </a:rPr>
              <a:t>medicine</a:t>
            </a:r>
            <a:r>
              <a:rPr sz="1050" spc="-68" dirty="0">
                <a:solidFill>
                  <a:srgbClr val="404040"/>
                </a:solidFill>
                <a:latin typeface="Arial"/>
                <a:cs typeface="Arial"/>
              </a:rPr>
              <a:t>, </a:t>
            </a:r>
            <a:r>
              <a:rPr sz="1050" spc="8" dirty="0">
                <a:solidFill>
                  <a:srgbClr val="404040"/>
                </a:solidFill>
                <a:latin typeface="Arial"/>
                <a:cs typeface="Arial"/>
              </a:rPr>
              <a:t>with</a:t>
            </a:r>
            <a:r>
              <a:rPr sz="1050" spc="-214" dirty="0">
                <a:solidFill>
                  <a:srgbClr val="404040"/>
                </a:solidFill>
                <a:latin typeface="Arial"/>
                <a:cs typeface="Arial"/>
              </a:rPr>
              <a:t> </a:t>
            </a:r>
            <a:r>
              <a:rPr sz="1050" spc="-38" dirty="0">
                <a:solidFill>
                  <a:srgbClr val="404040"/>
                </a:solidFill>
                <a:latin typeface="Arial"/>
                <a:cs typeface="Arial"/>
              </a:rPr>
              <a:t>people tracking </a:t>
            </a:r>
            <a:r>
              <a:rPr sz="1050" spc="-53" dirty="0">
                <a:solidFill>
                  <a:srgbClr val="404040"/>
                </a:solidFill>
                <a:latin typeface="Arial"/>
                <a:cs typeface="Arial"/>
              </a:rPr>
              <a:t>and </a:t>
            </a:r>
            <a:r>
              <a:rPr sz="1050" spc="-49" dirty="0">
                <a:solidFill>
                  <a:srgbClr val="404040"/>
                </a:solidFill>
                <a:latin typeface="Arial"/>
                <a:cs typeface="Arial"/>
              </a:rPr>
              <a:t>gaining </a:t>
            </a:r>
            <a:r>
              <a:rPr sz="1050" spc="-34" dirty="0">
                <a:solidFill>
                  <a:srgbClr val="404040"/>
                </a:solidFill>
                <a:latin typeface="Arial"/>
                <a:cs typeface="Arial"/>
              </a:rPr>
              <a:t>more </a:t>
            </a:r>
            <a:r>
              <a:rPr sz="1050" spc="-15" dirty="0">
                <a:solidFill>
                  <a:srgbClr val="404040"/>
                </a:solidFill>
                <a:latin typeface="Arial"/>
                <a:cs typeface="Arial"/>
              </a:rPr>
              <a:t>information </a:t>
            </a:r>
            <a:r>
              <a:rPr sz="1050" spc="-26" dirty="0">
                <a:solidFill>
                  <a:srgbClr val="404040"/>
                </a:solidFill>
                <a:latin typeface="Arial"/>
                <a:cs typeface="Arial"/>
              </a:rPr>
              <a:t>about </a:t>
            </a:r>
            <a:r>
              <a:rPr sz="1050" spc="-4" dirty="0">
                <a:solidFill>
                  <a:srgbClr val="404040"/>
                </a:solidFill>
                <a:latin typeface="Arial"/>
                <a:cs typeface="Arial"/>
              </a:rPr>
              <a:t>their </a:t>
            </a:r>
            <a:r>
              <a:rPr sz="1050" spc="-26" dirty="0">
                <a:solidFill>
                  <a:srgbClr val="404040"/>
                </a:solidFill>
                <a:latin typeface="Arial"/>
                <a:cs typeface="Arial"/>
              </a:rPr>
              <a:t>health </a:t>
            </a:r>
            <a:r>
              <a:rPr sz="1050" spc="-23" dirty="0">
                <a:solidFill>
                  <a:srgbClr val="404040"/>
                </a:solidFill>
                <a:latin typeface="Arial"/>
                <a:cs typeface="Arial"/>
              </a:rPr>
              <a:t>than </a:t>
            </a:r>
            <a:r>
              <a:rPr sz="1050" spc="-45" dirty="0">
                <a:solidFill>
                  <a:srgbClr val="404040"/>
                </a:solidFill>
                <a:latin typeface="Arial"/>
                <a:cs typeface="Arial"/>
              </a:rPr>
              <a:t>ever  </a:t>
            </a:r>
            <a:r>
              <a:rPr sz="1050" spc="-34" dirty="0">
                <a:solidFill>
                  <a:srgbClr val="404040"/>
                </a:solidFill>
                <a:latin typeface="Arial"/>
                <a:cs typeface="Arial"/>
              </a:rPr>
              <a:t>before. </a:t>
            </a:r>
            <a:r>
              <a:rPr sz="1050" spc="-60" dirty="0">
                <a:solidFill>
                  <a:srgbClr val="404040"/>
                </a:solidFill>
                <a:latin typeface="Arial"/>
                <a:cs typeface="Arial"/>
              </a:rPr>
              <a:t>Federal </a:t>
            </a:r>
            <a:r>
              <a:rPr sz="1050" spc="-30" dirty="0">
                <a:solidFill>
                  <a:srgbClr val="404040"/>
                </a:solidFill>
                <a:latin typeface="Arial"/>
                <a:cs typeface="Arial"/>
              </a:rPr>
              <a:t>legislation </a:t>
            </a:r>
            <a:r>
              <a:rPr sz="1050" spc="-38" dirty="0">
                <a:solidFill>
                  <a:srgbClr val="404040"/>
                </a:solidFill>
                <a:latin typeface="Arial"/>
                <a:cs typeface="Arial"/>
              </a:rPr>
              <a:t>(</a:t>
            </a:r>
            <a:r>
              <a:rPr sz="1050" i="1" spc="-38" dirty="0">
                <a:solidFill>
                  <a:srgbClr val="404040"/>
                </a:solidFill>
                <a:latin typeface="Trebuchet MS"/>
                <a:cs typeface="Trebuchet MS"/>
              </a:rPr>
              <a:t>Medicare Access </a:t>
            </a:r>
            <a:r>
              <a:rPr sz="1050" i="1" spc="-34" dirty="0">
                <a:solidFill>
                  <a:srgbClr val="404040"/>
                </a:solidFill>
                <a:latin typeface="Trebuchet MS"/>
                <a:cs typeface="Trebuchet MS"/>
              </a:rPr>
              <a:t>and </a:t>
            </a:r>
            <a:r>
              <a:rPr sz="1050" i="1" spc="-45" dirty="0">
                <a:solidFill>
                  <a:srgbClr val="404040"/>
                </a:solidFill>
                <a:latin typeface="Trebuchet MS"/>
                <a:cs typeface="Trebuchet MS"/>
              </a:rPr>
              <a:t>CHIP </a:t>
            </a:r>
            <a:r>
              <a:rPr sz="1050" i="1" spc="-60" dirty="0">
                <a:solidFill>
                  <a:srgbClr val="404040"/>
                </a:solidFill>
                <a:latin typeface="Trebuchet MS"/>
                <a:cs typeface="Trebuchet MS"/>
              </a:rPr>
              <a:t>Reauthorization </a:t>
            </a:r>
            <a:r>
              <a:rPr sz="1050" i="1" spc="-49" dirty="0">
                <a:solidFill>
                  <a:srgbClr val="404040"/>
                </a:solidFill>
                <a:latin typeface="Trebuchet MS"/>
                <a:cs typeface="Trebuchet MS"/>
              </a:rPr>
              <a:t>Act</a:t>
            </a:r>
            <a:r>
              <a:rPr sz="1050" spc="-49" dirty="0">
                <a:solidFill>
                  <a:srgbClr val="404040"/>
                </a:solidFill>
                <a:latin typeface="Arial"/>
                <a:cs typeface="Arial"/>
              </a:rPr>
              <a:t>) </a:t>
            </a:r>
            <a:r>
              <a:rPr sz="1050" spc="-79" dirty="0">
                <a:solidFill>
                  <a:srgbClr val="404040"/>
                </a:solidFill>
                <a:latin typeface="Arial"/>
                <a:cs typeface="Arial"/>
              </a:rPr>
              <a:t>has </a:t>
            </a:r>
            <a:r>
              <a:rPr sz="1050" spc="-56" dirty="0">
                <a:solidFill>
                  <a:srgbClr val="404040"/>
                </a:solidFill>
                <a:latin typeface="Arial"/>
                <a:cs typeface="Arial"/>
              </a:rPr>
              <a:t>also </a:t>
            </a:r>
            <a:r>
              <a:rPr sz="1050" spc="-34" dirty="0">
                <a:solidFill>
                  <a:srgbClr val="404040"/>
                </a:solidFill>
                <a:latin typeface="Arial"/>
                <a:cs typeface="Arial"/>
              </a:rPr>
              <a:t>dramatically </a:t>
            </a:r>
            <a:r>
              <a:rPr sz="1050" spc="-64" dirty="0">
                <a:solidFill>
                  <a:srgbClr val="404040"/>
                </a:solidFill>
                <a:latin typeface="Arial"/>
                <a:cs typeface="Arial"/>
              </a:rPr>
              <a:t>sped </a:t>
            </a:r>
            <a:r>
              <a:rPr sz="1050" spc="-38" dirty="0">
                <a:solidFill>
                  <a:srgbClr val="404040"/>
                </a:solidFill>
                <a:latin typeface="Arial"/>
                <a:cs typeface="Arial"/>
              </a:rPr>
              <a:t>up </a:t>
            </a:r>
            <a:r>
              <a:rPr sz="1050" spc="-23" dirty="0">
                <a:solidFill>
                  <a:srgbClr val="404040"/>
                </a:solidFill>
                <a:latin typeface="Arial"/>
                <a:cs typeface="Arial"/>
              </a:rPr>
              <a:t>digitization </a:t>
            </a:r>
            <a:r>
              <a:rPr sz="1050" spc="-4" dirty="0">
                <a:solidFill>
                  <a:srgbClr val="404040"/>
                </a:solidFill>
                <a:latin typeface="Arial"/>
                <a:cs typeface="Arial"/>
              </a:rPr>
              <a:t>of </a:t>
            </a:r>
            <a:r>
              <a:rPr sz="1050" spc="-45" dirty="0">
                <a:solidFill>
                  <a:srgbClr val="404040"/>
                </a:solidFill>
                <a:latin typeface="Arial"/>
                <a:cs typeface="Arial"/>
              </a:rPr>
              <a:t>medical </a:t>
            </a:r>
            <a:r>
              <a:rPr sz="1050" spc="-49" dirty="0">
                <a:solidFill>
                  <a:srgbClr val="404040"/>
                </a:solidFill>
                <a:latin typeface="Arial"/>
                <a:cs typeface="Arial"/>
              </a:rPr>
              <a:t>records.  However </a:t>
            </a:r>
            <a:r>
              <a:rPr sz="1050" spc="-71" dirty="0">
                <a:solidFill>
                  <a:srgbClr val="404040"/>
                </a:solidFill>
                <a:latin typeface="Arial"/>
                <a:cs typeface="Arial"/>
              </a:rPr>
              <a:t>issues </a:t>
            </a:r>
            <a:r>
              <a:rPr sz="1050" spc="-49" dirty="0">
                <a:solidFill>
                  <a:srgbClr val="404040"/>
                </a:solidFill>
                <a:latin typeface="Arial"/>
                <a:cs typeface="Arial"/>
              </a:rPr>
              <a:t>arise </a:t>
            </a:r>
            <a:r>
              <a:rPr sz="1050" spc="-34" dirty="0">
                <a:solidFill>
                  <a:srgbClr val="404040"/>
                </a:solidFill>
                <a:latin typeface="Arial"/>
                <a:cs typeface="Arial"/>
              </a:rPr>
              <a:t>when </a:t>
            </a:r>
            <a:r>
              <a:rPr sz="1050" spc="-23" dirty="0">
                <a:solidFill>
                  <a:srgbClr val="404040"/>
                </a:solidFill>
                <a:latin typeface="Arial"/>
                <a:cs typeface="Arial"/>
              </a:rPr>
              <a:t>all this </a:t>
            </a:r>
            <a:r>
              <a:rPr sz="1050" spc="-41" dirty="0">
                <a:solidFill>
                  <a:srgbClr val="404040"/>
                </a:solidFill>
                <a:latin typeface="Arial"/>
                <a:cs typeface="Arial"/>
              </a:rPr>
              <a:t>data </a:t>
            </a:r>
            <a:r>
              <a:rPr sz="1050" spc="-53" dirty="0">
                <a:solidFill>
                  <a:srgbClr val="404040"/>
                </a:solidFill>
                <a:latin typeface="Arial"/>
                <a:cs typeface="Arial"/>
              </a:rPr>
              <a:t>need </a:t>
            </a:r>
            <a:r>
              <a:rPr sz="1050" spc="8" dirty="0">
                <a:solidFill>
                  <a:srgbClr val="404040"/>
                </a:solidFill>
                <a:latin typeface="Arial"/>
                <a:cs typeface="Arial"/>
              </a:rPr>
              <a:t>to </a:t>
            </a:r>
            <a:r>
              <a:rPr sz="1050" spc="-53" dirty="0">
                <a:solidFill>
                  <a:srgbClr val="404040"/>
                </a:solidFill>
                <a:latin typeface="Arial"/>
                <a:cs typeface="Arial"/>
              </a:rPr>
              <a:t>be </a:t>
            </a:r>
            <a:r>
              <a:rPr sz="1050" spc="-34" dirty="0">
                <a:solidFill>
                  <a:srgbClr val="404040"/>
                </a:solidFill>
                <a:latin typeface="Arial"/>
                <a:cs typeface="Arial"/>
              </a:rPr>
              <a:t>stored </a:t>
            </a:r>
            <a:r>
              <a:rPr sz="1050" spc="-53" dirty="0">
                <a:solidFill>
                  <a:srgbClr val="404040"/>
                </a:solidFill>
                <a:latin typeface="Arial"/>
                <a:cs typeface="Arial"/>
              </a:rPr>
              <a:t>securely and </a:t>
            </a:r>
            <a:r>
              <a:rPr sz="1050" spc="-30" dirty="0">
                <a:solidFill>
                  <a:srgbClr val="404040"/>
                </a:solidFill>
                <a:latin typeface="Arial"/>
                <a:cs typeface="Arial"/>
              </a:rPr>
              <a:t>transferred </a:t>
            </a:r>
            <a:r>
              <a:rPr sz="1050" spc="-71" dirty="0">
                <a:solidFill>
                  <a:srgbClr val="404040"/>
                </a:solidFill>
                <a:latin typeface="Arial"/>
                <a:cs typeface="Arial"/>
              </a:rPr>
              <a:t>across </a:t>
            </a:r>
            <a:r>
              <a:rPr sz="1050" spc="-41" dirty="0">
                <a:solidFill>
                  <a:srgbClr val="404040"/>
                </a:solidFill>
                <a:latin typeface="Arial"/>
                <a:cs typeface="Arial"/>
              </a:rPr>
              <a:t>healthcare </a:t>
            </a:r>
            <a:r>
              <a:rPr sz="1050" spc="-26" dirty="0">
                <a:solidFill>
                  <a:srgbClr val="404040"/>
                </a:solidFill>
                <a:latin typeface="Arial"/>
                <a:cs typeface="Arial"/>
              </a:rPr>
              <a:t>practitioners </a:t>
            </a:r>
            <a:r>
              <a:rPr sz="1050" spc="8" dirty="0">
                <a:solidFill>
                  <a:srgbClr val="404040"/>
                </a:solidFill>
                <a:latin typeface="Arial"/>
                <a:cs typeface="Arial"/>
              </a:rPr>
              <a:t>to </a:t>
            </a:r>
            <a:r>
              <a:rPr sz="1050" spc="-23" dirty="0">
                <a:solidFill>
                  <a:srgbClr val="404040"/>
                </a:solidFill>
                <a:latin typeface="Arial"/>
                <a:cs typeface="Arial"/>
              </a:rPr>
              <a:t>foster </a:t>
            </a:r>
            <a:r>
              <a:rPr sz="1050" spc="-26" dirty="0">
                <a:solidFill>
                  <a:srgbClr val="404040"/>
                </a:solidFill>
                <a:latin typeface="Arial"/>
                <a:cs typeface="Arial"/>
              </a:rPr>
              <a:t>collaboration.  </a:t>
            </a:r>
            <a:r>
              <a:rPr sz="1050" spc="-56" dirty="0">
                <a:solidFill>
                  <a:srgbClr val="404040"/>
                </a:solidFill>
                <a:latin typeface="Arial"/>
                <a:cs typeface="Arial"/>
              </a:rPr>
              <a:t>Blockchain </a:t>
            </a:r>
            <a:r>
              <a:rPr sz="1050" spc="-71" dirty="0">
                <a:solidFill>
                  <a:srgbClr val="404040"/>
                </a:solidFill>
                <a:latin typeface="Arial"/>
                <a:cs typeface="Arial"/>
              </a:rPr>
              <a:t>can </a:t>
            </a:r>
            <a:r>
              <a:rPr sz="1050" spc="-34" dirty="0">
                <a:solidFill>
                  <a:srgbClr val="404040"/>
                </a:solidFill>
                <a:latin typeface="Arial"/>
                <a:cs typeface="Arial"/>
              </a:rPr>
              <a:t>help </a:t>
            </a:r>
            <a:r>
              <a:rPr sz="1050" spc="8" dirty="0">
                <a:solidFill>
                  <a:srgbClr val="404040"/>
                </a:solidFill>
                <a:latin typeface="Arial"/>
                <a:cs typeface="Arial"/>
              </a:rPr>
              <a:t>with</a:t>
            </a:r>
            <a:r>
              <a:rPr sz="1050" spc="-75" dirty="0">
                <a:solidFill>
                  <a:srgbClr val="404040"/>
                </a:solidFill>
                <a:latin typeface="Arial"/>
                <a:cs typeface="Arial"/>
              </a:rPr>
              <a:t> </a:t>
            </a:r>
            <a:r>
              <a:rPr sz="1050" spc="-41" dirty="0">
                <a:solidFill>
                  <a:srgbClr val="404040"/>
                </a:solidFill>
                <a:latin typeface="Arial"/>
                <a:cs typeface="Arial"/>
              </a:rPr>
              <a:t>these.</a:t>
            </a:r>
            <a:endParaRPr sz="1050">
              <a:solidFill>
                <a:prstClr val="black"/>
              </a:solidFill>
              <a:latin typeface="Arial"/>
              <a:cs typeface="Arial"/>
            </a:endParaRPr>
          </a:p>
          <a:p>
            <a:pPr marL="180975" marR="3810" indent="-171450">
              <a:lnSpc>
                <a:spcPts val="1133"/>
              </a:lnSpc>
              <a:spcBef>
                <a:spcPts val="773"/>
              </a:spcBef>
              <a:buFont typeface="Arial"/>
              <a:buChar char="•"/>
              <a:tabLst>
                <a:tab pos="180975" algn="l"/>
                <a:tab pos="181451" algn="l"/>
              </a:tabLst>
            </a:pPr>
            <a:r>
              <a:rPr sz="1050" b="1" spc="-94" dirty="0">
                <a:solidFill>
                  <a:srgbClr val="1F3863"/>
                </a:solidFill>
                <a:latin typeface="Arial"/>
                <a:cs typeface="Arial"/>
              </a:rPr>
              <a:t>Blockchain </a:t>
            </a:r>
            <a:r>
              <a:rPr sz="1050" b="1" spc="-56" dirty="0">
                <a:solidFill>
                  <a:srgbClr val="1F3863"/>
                </a:solidFill>
                <a:latin typeface="Arial"/>
                <a:cs typeface="Arial"/>
              </a:rPr>
              <a:t>in </a:t>
            </a:r>
            <a:r>
              <a:rPr sz="1050" b="1" spc="-60" dirty="0">
                <a:solidFill>
                  <a:srgbClr val="1F3863"/>
                </a:solidFill>
                <a:latin typeface="Arial"/>
                <a:cs typeface="Arial"/>
              </a:rPr>
              <a:t>healthcare </a:t>
            </a:r>
            <a:r>
              <a:rPr sz="1050" b="1" spc="-101" dirty="0">
                <a:solidFill>
                  <a:srgbClr val="1F3863"/>
                </a:solidFill>
                <a:latin typeface="Arial"/>
                <a:cs typeface="Arial"/>
              </a:rPr>
              <a:t>is </a:t>
            </a:r>
            <a:r>
              <a:rPr sz="1050" b="1" spc="-53" dirty="0">
                <a:solidFill>
                  <a:srgbClr val="1F3863"/>
                </a:solidFill>
                <a:latin typeface="Arial"/>
                <a:cs typeface="Arial"/>
              </a:rPr>
              <a:t>still </a:t>
            </a:r>
            <a:r>
              <a:rPr sz="1050" b="1" spc="-71" dirty="0">
                <a:solidFill>
                  <a:srgbClr val="1F3863"/>
                </a:solidFill>
                <a:latin typeface="Arial"/>
                <a:cs typeface="Arial"/>
              </a:rPr>
              <a:t>very </a:t>
            </a:r>
            <a:r>
              <a:rPr sz="1050" b="1" spc="-56" dirty="0">
                <a:solidFill>
                  <a:srgbClr val="1F3863"/>
                </a:solidFill>
                <a:latin typeface="Arial"/>
                <a:cs typeface="Arial"/>
              </a:rPr>
              <a:t>early </a:t>
            </a:r>
            <a:r>
              <a:rPr sz="1050" b="1" spc="-90" dirty="0">
                <a:solidFill>
                  <a:srgbClr val="1F3863"/>
                </a:solidFill>
                <a:latin typeface="Arial"/>
                <a:cs typeface="Arial"/>
              </a:rPr>
              <a:t>stage </a:t>
            </a:r>
            <a:r>
              <a:rPr sz="1050" b="1" spc="-64" dirty="0">
                <a:solidFill>
                  <a:srgbClr val="1F3863"/>
                </a:solidFill>
                <a:latin typeface="Arial"/>
                <a:cs typeface="Arial"/>
              </a:rPr>
              <a:t>requiring </a:t>
            </a:r>
            <a:r>
              <a:rPr sz="1050" b="1" spc="-71" dirty="0">
                <a:solidFill>
                  <a:srgbClr val="1F3863"/>
                </a:solidFill>
                <a:latin typeface="Arial"/>
                <a:cs typeface="Arial"/>
              </a:rPr>
              <a:t>education </a:t>
            </a:r>
            <a:r>
              <a:rPr sz="1050" b="1" spc="-68" dirty="0">
                <a:solidFill>
                  <a:srgbClr val="1F3863"/>
                </a:solidFill>
                <a:latin typeface="Arial"/>
                <a:cs typeface="Arial"/>
              </a:rPr>
              <a:t>around </a:t>
            </a:r>
            <a:r>
              <a:rPr sz="1050" b="1" spc="-101" dirty="0">
                <a:solidFill>
                  <a:srgbClr val="1F3863"/>
                </a:solidFill>
                <a:latin typeface="Arial"/>
                <a:cs typeface="Arial"/>
              </a:rPr>
              <a:t>use-cases </a:t>
            </a:r>
            <a:r>
              <a:rPr sz="1050" b="1" spc="-34" dirty="0">
                <a:solidFill>
                  <a:srgbClr val="1F3863"/>
                </a:solidFill>
                <a:latin typeface="Arial"/>
                <a:cs typeface="Arial"/>
              </a:rPr>
              <a:t>that </a:t>
            </a:r>
            <a:r>
              <a:rPr sz="1050" b="1" spc="-101" dirty="0">
                <a:solidFill>
                  <a:srgbClr val="1F3863"/>
                </a:solidFill>
                <a:latin typeface="Arial"/>
                <a:cs typeface="Arial"/>
              </a:rPr>
              <a:t>can </a:t>
            </a:r>
            <a:r>
              <a:rPr sz="1050" b="1" spc="-45" dirty="0">
                <a:solidFill>
                  <a:srgbClr val="1F3863"/>
                </a:solidFill>
                <a:latin typeface="Arial"/>
                <a:cs typeface="Arial"/>
              </a:rPr>
              <a:t>benefit </a:t>
            </a:r>
            <a:r>
              <a:rPr sz="1050" b="1" spc="-56" dirty="0">
                <a:solidFill>
                  <a:srgbClr val="1F3863"/>
                </a:solidFill>
                <a:latin typeface="Arial"/>
                <a:cs typeface="Arial"/>
              </a:rPr>
              <a:t>from </a:t>
            </a:r>
            <a:r>
              <a:rPr sz="1050" b="1" spc="-15" dirty="0">
                <a:solidFill>
                  <a:srgbClr val="1F3863"/>
                </a:solidFill>
                <a:latin typeface="Arial"/>
                <a:cs typeface="Arial"/>
              </a:rPr>
              <a:t>it</a:t>
            </a:r>
            <a:r>
              <a:rPr sz="1050" spc="-15" dirty="0">
                <a:solidFill>
                  <a:srgbClr val="1F3863"/>
                </a:solidFill>
                <a:latin typeface="Arial"/>
                <a:cs typeface="Arial"/>
              </a:rPr>
              <a:t>, </a:t>
            </a:r>
            <a:r>
              <a:rPr sz="1050" spc="-38" dirty="0">
                <a:solidFill>
                  <a:srgbClr val="404040"/>
                </a:solidFill>
                <a:latin typeface="Arial"/>
                <a:cs typeface="Arial"/>
              </a:rPr>
              <a:t>unlike </a:t>
            </a:r>
            <a:r>
              <a:rPr sz="1050" spc="-11" dirty="0">
                <a:solidFill>
                  <a:srgbClr val="404040"/>
                </a:solidFill>
                <a:latin typeface="Arial"/>
                <a:cs typeface="Arial"/>
              </a:rPr>
              <a:t>in </a:t>
            </a:r>
            <a:r>
              <a:rPr sz="1050" spc="-41" dirty="0">
                <a:solidFill>
                  <a:srgbClr val="404040"/>
                </a:solidFill>
                <a:latin typeface="Arial"/>
                <a:cs typeface="Arial"/>
              </a:rPr>
              <a:t>finance </a:t>
            </a:r>
            <a:r>
              <a:rPr sz="1050" spc="-34" dirty="0">
                <a:solidFill>
                  <a:srgbClr val="404040"/>
                </a:solidFill>
                <a:latin typeface="Arial"/>
                <a:cs typeface="Arial"/>
              </a:rPr>
              <a:t>where </a:t>
            </a:r>
            <a:r>
              <a:rPr sz="1050" spc="34" dirty="0">
                <a:solidFill>
                  <a:srgbClr val="404040"/>
                </a:solidFill>
                <a:latin typeface="Arial"/>
                <a:cs typeface="Arial"/>
              </a:rPr>
              <a:t>it </a:t>
            </a:r>
            <a:r>
              <a:rPr sz="1050" spc="-53" dirty="0">
                <a:solidFill>
                  <a:srgbClr val="404040"/>
                </a:solidFill>
                <a:latin typeface="Arial"/>
                <a:cs typeface="Arial"/>
              </a:rPr>
              <a:t>is  </a:t>
            </a:r>
            <a:r>
              <a:rPr sz="1050" spc="-83" dirty="0">
                <a:solidFill>
                  <a:srgbClr val="404040"/>
                </a:solidFill>
                <a:latin typeface="Arial"/>
                <a:cs typeface="Arial"/>
              </a:rPr>
              <a:t>a </a:t>
            </a:r>
            <a:r>
              <a:rPr sz="1050" spc="-19" dirty="0">
                <a:solidFill>
                  <a:srgbClr val="404040"/>
                </a:solidFill>
                <a:latin typeface="Arial"/>
                <a:cs typeface="Arial"/>
              </a:rPr>
              <a:t>worldwide </a:t>
            </a:r>
            <a:r>
              <a:rPr sz="1050" spc="-41" dirty="0">
                <a:solidFill>
                  <a:srgbClr val="404040"/>
                </a:solidFill>
                <a:latin typeface="Arial"/>
                <a:cs typeface="Arial"/>
              </a:rPr>
              <a:t>phenomenon. </a:t>
            </a:r>
            <a:r>
              <a:rPr sz="1050" spc="-49" dirty="0">
                <a:solidFill>
                  <a:srgbClr val="404040"/>
                </a:solidFill>
                <a:latin typeface="Arial"/>
                <a:cs typeface="Arial"/>
              </a:rPr>
              <a:t>However </a:t>
            </a:r>
            <a:r>
              <a:rPr sz="1050" spc="34" dirty="0">
                <a:solidFill>
                  <a:srgbClr val="404040"/>
                </a:solidFill>
                <a:latin typeface="Arial"/>
                <a:cs typeface="Arial"/>
              </a:rPr>
              <a:t>it </a:t>
            </a:r>
            <a:r>
              <a:rPr sz="1050" spc="-79" dirty="0">
                <a:solidFill>
                  <a:srgbClr val="404040"/>
                </a:solidFill>
                <a:latin typeface="Arial"/>
                <a:cs typeface="Arial"/>
              </a:rPr>
              <a:t>has </a:t>
            </a:r>
            <a:r>
              <a:rPr sz="1050" spc="-45" dirty="0">
                <a:solidFill>
                  <a:srgbClr val="404040"/>
                </a:solidFill>
                <a:latin typeface="Arial"/>
                <a:cs typeface="Arial"/>
              </a:rPr>
              <a:t>moved past </a:t>
            </a:r>
            <a:r>
              <a:rPr sz="1050" spc="-15" dirty="0">
                <a:solidFill>
                  <a:srgbClr val="404040"/>
                </a:solidFill>
                <a:latin typeface="Arial"/>
                <a:cs typeface="Arial"/>
              </a:rPr>
              <a:t>the </a:t>
            </a:r>
            <a:r>
              <a:rPr sz="1050" spc="-23" dirty="0">
                <a:solidFill>
                  <a:srgbClr val="404040"/>
                </a:solidFill>
                <a:latin typeface="Arial"/>
                <a:cs typeface="Arial"/>
              </a:rPr>
              <a:t>theoretical </a:t>
            </a:r>
            <a:r>
              <a:rPr sz="1050" spc="-71" dirty="0">
                <a:solidFill>
                  <a:srgbClr val="404040"/>
                </a:solidFill>
                <a:latin typeface="Arial"/>
                <a:cs typeface="Arial"/>
              </a:rPr>
              <a:t>stages </a:t>
            </a:r>
            <a:r>
              <a:rPr sz="1050" spc="-53" dirty="0">
                <a:solidFill>
                  <a:srgbClr val="404040"/>
                </a:solidFill>
                <a:latin typeface="Arial"/>
                <a:cs typeface="Arial"/>
              </a:rPr>
              <a:t>and </a:t>
            </a:r>
            <a:r>
              <a:rPr sz="1050" spc="-79" dirty="0">
                <a:solidFill>
                  <a:srgbClr val="404040"/>
                </a:solidFill>
                <a:latin typeface="Arial"/>
                <a:cs typeface="Arial"/>
              </a:rPr>
              <a:t>has </a:t>
            </a:r>
            <a:r>
              <a:rPr sz="1050" spc="-38" dirty="0">
                <a:solidFill>
                  <a:srgbClr val="404040"/>
                </a:solidFill>
                <a:latin typeface="Arial"/>
                <a:cs typeface="Arial"/>
              </a:rPr>
              <a:t>spurred </a:t>
            </a:r>
            <a:r>
              <a:rPr sz="1050" spc="-19" dirty="0">
                <a:solidFill>
                  <a:srgbClr val="404040"/>
                </a:solidFill>
                <a:latin typeface="Arial"/>
                <a:cs typeface="Arial"/>
              </a:rPr>
              <a:t>activity </a:t>
            </a:r>
            <a:r>
              <a:rPr sz="1050" spc="-11" dirty="0">
                <a:solidFill>
                  <a:srgbClr val="404040"/>
                </a:solidFill>
                <a:latin typeface="Arial"/>
                <a:cs typeface="Arial"/>
              </a:rPr>
              <a:t>from </a:t>
            </a:r>
            <a:r>
              <a:rPr sz="1050" spc="-26" dirty="0">
                <a:solidFill>
                  <a:srgbClr val="404040"/>
                </a:solidFill>
                <a:latin typeface="Arial"/>
                <a:cs typeface="Arial"/>
              </a:rPr>
              <a:t>major </a:t>
            </a:r>
            <a:r>
              <a:rPr sz="1050" spc="-56" dirty="0">
                <a:solidFill>
                  <a:srgbClr val="404040"/>
                </a:solidFill>
                <a:latin typeface="Arial"/>
                <a:cs typeface="Arial"/>
              </a:rPr>
              <a:t>companies </a:t>
            </a:r>
            <a:r>
              <a:rPr sz="1050" spc="-53" dirty="0">
                <a:solidFill>
                  <a:srgbClr val="404040"/>
                </a:solidFill>
                <a:latin typeface="Arial"/>
                <a:cs typeface="Arial"/>
              </a:rPr>
              <a:t>and </a:t>
            </a:r>
            <a:r>
              <a:rPr sz="1050" spc="-30" dirty="0">
                <a:solidFill>
                  <a:srgbClr val="404040"/>
                </a:solidFill>
                <a:latin typeface="Arial"/>
                <a:cs typeface="Arial"/>
              </a:rPr>
              <a:t>venture  </a:t>
            </a:r>
            <a:r>
              <a:rPr sz="1050" spc="-38" dirty="0">
                <a:solidFill>
                  <a:srgbClr val="404040"/>
                </a:solidFill>
                <a:latin typeface="Arial"/>
                <a:cs typeface="Arial"/>
              </a:rPr>
              <a:t>capitalists.</a:t>
            </a:r>
            <a:endParaRPr sz="1050">
              <a:solidFill>
                <a:prstClr val="black"/>
              </a:solidFill>
              <a:latin typeface="Arial"/>
              <a:cs typeface="Arial"/>
            </a:endParaRPr>
          </a:p>
          <a:p>
            <a:pPr marL="180975" marR="219551" indent="-171450">
              <a:lnSpc>
                <a:spcPct val="90000"/>
              </a:lnSpc>
              <a:spcBef>
                <a:spcPts val="735"/>
              </a:spcBef>
              <a:buFontTx/>
              <a:buChar char="•"/>
              <a:tabLst>
                <a:tab pos="180975" algn="l"/>
                <a:tab pos="181451" algn="l"/>
              </a:tabLst>
            </a:pPr>
            <a:r>
              <a:rPr sz="1050" spc="-53" dirty="0">
                <a:solidFill>
                  <a:srgbClr val="404040"/>
                </a:solidFill>
                <a:latin typeface="Arial"/>
                <a:cs typeface="Arial"/>
              </a:rPr>
              <a:t>According</a:t>
            </a:r>
            <a:r>
              <a:rPr sz="1050" spc="-60" dirty="0">
                <a:solidFill>
                  <a:srgbClr val="404040"/>
                </a:solidFill>
                <a:latin typeface="Arial"/>
                <a:cs typeface="Arial"/>
              </a:rPr>
              <a:t> </a:t>
            </a:r>
            <a:r>
              <a:rPr sz="1050" spc="8" dirty="0">
                <a:solidFill>
                  <a:srgbClr val="404040"/>
                </a:solidFill>
                <a:latin typeface="Arial"/>
                <a:cs typeface="Arial"/>
              </a:rPr>
              <a:t>to</a:t>
            </a:r>
            <a:r>
              <a:rPr sz="1050" spc="-49" dirty="0">
                <a:solidFill>
                  <a:srgbClr val="404040"/>
                </a:solidFill>
                <a:latin typeface="Arial"/>
                <a:cs typeface="Arial"/>
              </a:rPr>
              <a:t> </a:t>
            </a:r>
            <a:r>
              <a:rPr sz="1050" spc="-53" dirty="0">
                <a:solidFill>
                  <a:srgbClr val="404040"/>
                </a:solidFill>
                <a:latin typeface="Arial"/>
                <a:cs typeface="Arial"/>
              </a:rPr>
              <a:t>Founder</a:t>
            </a:r>
            <a:r>
              <a:rPr sz="1050" spc="-45" dirty="0">
                <a:solidFill>
                  <a:srgbClr val="404040"/>
                </a:solidFill>
                <a:latin typeface="Arial"/>
                <a:cs typeface="Arial"/>
              </a:rPr>
              <a:t> </a:t>
            </a:r>
            <a:r>
              <a:rPr sz="1050" spc="-4" dirty="0">
                <a:solidFill>
                  <a:srgbClr val="404040"/>
                </a:solidFill>
                <a:latin typeface="Arial"/>
                <a:cs typeface="Arial"/>
              </a:rPr>
              <a:t>of</a:t>
            </a:r>
            <a:r>
              <a:rPr sz="1050" spc="-56" dirty="0">
                <a:solidFill>
                  <a:srgbClr val="404040"/>
                </a:solidFill>
                <a:latin typeface="Arial"/>
                <a:cs typeface="Arial"/>
              </a:rPr>
              <a:t> </a:t>
            </a:r>
            <a:r>
              <a:rPr sz="1050" spc="-60" dirty="0">
                <a:solidFill>
                  <a:srgbClr val="404040"/>
                </a:solidFill>
                <a:latin typeface="Arial"/>
                <a:cs typeface="Arial"/>
              </a:rPr>
              <a:t>Factom,</a:t>
            </a:r>
            <a:r>
              <a:rPr sz="1050" spc="-64" dirty="0">
                <a:solidFill>
                  <a:srgbClr val="404040"/>
                </a:solidFill>
                <a:latin typeface="Arial"/>
                <a:cs typeface="Arial"/>
              </a:rPr>
              <a:t> </a:t>
            </a:r>
            <a:r>
              <a:rPr sz="1050" spc="-83" dirty="0">
                <a:solidFill>
                  <a:srgbClr val="404040"/>
                </a:solidFill>
                <a:latin typeface="Arial"/>
                <a:cs typeface="Arial"/>
              </a:rPr>
              <a:t>a</a:t>
            </a:r>
            <a:r>
              <a:rPr sz="1050" spc="-56" dirty="0">
                <a:solidFill>
                  <a:srgbClr val="404040"/>
                </a:solidFill>
                <a:latin typeface="Arial"/>
                <a:cs typeface="Arial"/>
              </a:rPr>
              <a:t> </a:t>
            </a:r>
            <a:r>
              <a:rPr sz="1050" spc="-41" dirty="0">
                <a:solidFill>
                  <a:srgbClr val="404040"/>
                </a:solidFill>
                <a:latin typeface="Arial"/>
                <a:cs typeface="Arial"/>
              </a:rPr>
              <a:t>healthcare</a:t>
            </a:r>
            <a:r>
              <a:rPr sz="1050" spc="-26" dirty="0">
                <a:solidFill>
                  <a:srgbClr val="404040"/>
                </a:solidFill>
                <a:latin typeface="Arial"/>
                <a:cs typeface="Arial"/>
              </a:rPr>
              <a:t> </a:t>
            </a:r>
            <a:r>
              <a:rPr sz="1050" spc="-23" dirty="0">
                <a:solidFill>
                  <a:srgbClr val="404040"/>
                </a:solidFill>
                <a:latin typeface="Arial"/>
                <a:cs typeface="Arial"/>
              </a:rPr>
              <a:t>startup</a:t>
            </a:r>
            <a:r>
              <a:rPr sz="1050" spc="-49" dirty="0">
                <a:solidFill>
                  <a:srgbClr val="404040"/>
                </a:solidFill>
                <a:latin typeface="Arial"/>
                <a:cs typeface="Arial"/>
              </a:rPr>
              <a:t> </a:t>
            </a:r>
            <a:r>
              <a:rPr sz="1050" spc="-4" dirty="0">
                <a:solidFill>
                  <a:srgbClr val="404040"/>
                </a:solidFill>
                <a:latin typeface="Arial"/>
                <a:cs typeface="Arial"/>
              </a:rPr>
              <a:t>that</a:t>
            </a:r>
            <a:r>
              <a:rPr sz="1050" spc="-38" dirty="0">
                <a:solidFill>
                  <a:srgbClr val="404040"/>
                </a:solidFill>
                <a:latin typeface="Arial"/>
                <a:cs typeface="Arial"/>
              </a:rPr>
              <a:t> </a:t>
            </a:r>
            <a:r>
              <a:rPr sz="1050" spc="-79" dirty="0">
                <a:solidFill>
                  <a:srgbClr val="404040"/>
                </a:solidFill>
                <a:latin typeface="Arial"/>
                <a:cs typeface="Arial"/>
              </a:rPr>
              <a:t>has</a:t>
            </a:r>
            <a:r>
              <a:rPr sz="1050" spc="-49" dirty="0">
                <a:solidFill>
                  <a:srgbClr val="404040"/>
                </a:solidFill>
                <a:latin typeface="Arial"/>
                <a:cs typeface="Arial"/>
              </a:rPr>
              <a:t> </a:t>
            </a:r>
            <a:r>
              <a:rPr sz="1050" spc="-45" dirty="0">
                <a:solidFill>
                  <a:srgbClr val="404040"/>
                </a:solidFill>
                <a:latin typeface="Arial"/>
                <a:cs typeface="Arial"/>
              </a:rPr>
              <a:t>received</a:t>
            </a:r>
            <a:r>
              <a:rPr sz="1050" spc="-41" dirty="0">
                <a:solidFill>
                  <a:srgbClr val="404040"/>
                </a:solidFill>
                <a:latin typeface="Arial"/>
                <a:cs typeface="Arial"/>
              </a:rPr>
              <a:t> </a:t>
            </a:r>
            <a:r>
              <a:rPr sz="1050" spc="-34" dirty="0">
                <a:solidFill>
                  <a:srgbClr val="404040"/>
                </a:solidFill>
                <a:latin typeface="Arial"/>
                <a:cs typeface="Arial"/>
              </a:rPr>
              <a:t>over</a:t>
            </a:r>
            <a:r>
              <a:rPr sz="1050" spc="-60" dirty="0">
                <a:solidFill>
                  <a:srgbClr val="404040"/>
                </a:solidFill>
                <a:latin typeface="Arial"/>
                <a:cs typeface="Arial"/>
              </a:rPr>
              <a:t> </a:t>
            </a:r>
            <a:r>
              <a:rPr sz="1050" spc="-79" dirty="0">
                <a:solidFill>
                  <a:srgbClr val="404040"/>
                </a:solidFill>
                <a:latin typeface="Arial"/>
                <a:cs typeface="Arial"/>
              </a:rPr>
              <a:t>$1B</a:t>
            </a:r>
            <a:r>
              <a:rPr sz="1050" spc="-49" dirty="0">
                <a:solidFill>
                  <a:srgbClr val="404040"/>
                </a:solidFill>
                <a:latin typeface="Arial"/>
                <a:cs typeface="Arial"/>
              </a:rPr>
              <a:t> </a:t>
            </a:r>
            <a:r>
              <a:rPr sz="1050" spc="-11" dirty="0">
                <a:solidFill>
                  <a:srgbClr val="404040"/>
                </a:solidFill>
                <a:latin typeface="Arial"/>
                <a:cs typeface="Arial"/>
              </a:rPr>
              <a:t>in</a:t>
            </a:r>
            <a:r>
              <a:rPr sz="1050" spc="-53" dirty="0">
                <a:solidFill>
                  <a:srgbClr val="404040"/>
                </a:solidFill>
                <a:latin typeface="Arial"/>
                <a:cs typeface="Arial"/>
              </a:rPr>
              <a:t> </a:t>
            </a:r>
            <a:r>
              <a:rPr sz="1050" spc="-30" dirty="0">
                <a:solidFill>
                  <a:srgbClr val="404040"/>
                </a:solidFill>
                <a:latin typeface="Arial"/>
                <a:cs typeface="Arial"/>
              </a:rPr>
              <a:t>funding,</a:t>
            </a:r>
            <a:r>
              <a:rPr sz="1050" spc="-38" dirty="0">
                <a:solidFill>
                  <a:srgbClr val="404040"/>
                </a:solidFill>
                <a:latin typeface="Arial"/>
                <a:cs typeface="Arial"/>
              </a:rPr>
              <a:t> </a:t>
            </a:r>
            <a:r>
              <a:rPr sz="1050" spc="-56" dirty="0">
                <a:solidFill>
                  <a:srgbClr val="404040"/>
                </a:solidFill>
                <a:latin typeface="Arial"/>
                <a:cs typeface="Arial"/>
              </a:rPr>
              <a:t>Blockchain</a:t>
            </a:r>
            <a:r>
              <a:rPr sz="1050" spc="-49" dirty="0">
                <a:solidFill>
                  <a:srgbClr val="404040"/>
                </a:solidFill>
                <a:latin typeface="Arial"/>
                <a:cs typeface="Arial"/>
              </a:rPr>
              <a:t> </a:t>
            </a:r>
            <a:r>
              <a:rPr sz="1050" spc="-71" dirty="0">
                <a:solidFill>
                  <a:srgbClr val="404040"/>
                </a:solidFill>
                <a:latin typeface="Arial"/>
                <a:cs typeface="Arial"/>
              </a:rPr>
              <a:t>can</a:t>
            </a:r>
            <a:r>
              <a:rPr sz="1050" spc="-56" dirty="0">
                <a:solidFill>
                  <a:srgbClr val="404040"/>
                </a:solidFill>
                <a:latin typeface="Arial"/>
                <a:cs typeface="Arial"/>
              </a:rPr>
              <a:t> </a:t>
            </a:r>
            <a:r>
              <a:rPr sz="1050" spc="-45" dirty="0">
                <a:solidFill>
                  <a:srgbClr val="404040"/>
                </a:solidFill>
                <a:latin typeface="Arial"/>
                <a:cs typeface="Arial"/>
              </a:rPr>
              <a:t>enable</a:t>
            </a:r>
            <a:r>
              <a:rPr sz="1050" spc="-34" dirty="0">
                <a:solidFill>
                  <a:srgbClr val="404040"/>
                </a:solidFill>
                <a:latin typeface="Arial"/>
                <a:cs typeface="Arial"/>
              </a:rPr>
              <a:t> </a:t>
            </a:r>
            <a:r>
              <a:rPr sz="1050" spc="-4" dirty="0">
                <a:solidFill>
                  <a:srgbClr val="404040"/>
                </a:solidFill>
                <a:latin typeface="Arial"/>
                <a:cs typeface="Arial"/>
              </a:rPr>
              <a:t>for</a:t>
            </a:r>
            <a:r>
              <a:rPr sz="1050" spc="-68" dirty="0">
                <a:solidFill>
                  <a:srgbClr val="404040"/>
                </a:solidFill>
                <a:latin typeface="Arial"/>
                <a:cs typeface="Arial"/>
              </a:rPr>
              <a:t> </a:t>
            </a:r>
            <a:r>
              <a:rPr sz="1050" spc="-15" dirty="0">
                <a:solidFill>
                  <a:srgbClr val="404040"/>
                </a:solidFill>
                <a:latin typeface="Arial"/>
                <a:cs typeface="Arial"/>
              </a:rPr>
              <a:t>the</a:t>
            </a:r>
            <a:r>
              <a:rPr sz="1050" spc="-38" dirty="0">
                <a:solidFill>
                  <a:srgbClr val="404040"/>
                </a:solidFill>
                <a:latin typeface="Arial"/>
                <a:cs typeface="Arial"/>
              </a:rPr>
              <a:t> </a:t>
            </a:r>
            <a:r>
              <a:rPr sz="1050" spc="-4" dirty="0">
                <a:solidFill>
                  <a:srgbClr val="404040"/>
                </a:solidFill>
                <a:latin typeface="Arial"/>
                <a:cs typeface="Arial"/>
              </a:rPr>
              <a:t>first</a:t>
            </a:r>
            <a:r>
              <a:rPr sz="1050" spc="-68" dirty="0">
                <a:solidFill>
                  <a:srgbClr val="404040"/>
                </a:solidFill>
                <a:latin typeface="Arial"/>
                <a:cs typeface="Arial"/>
              </a:rPr>
              <a:t> </a:t>
            </a:r>
            <a:r>
              <a:rPr sz="1050" spc="-11" dirty="0">
                <a:solidFill>
                  <a:srgbClr val="404040"/>
                </a:solidFill>
                <a:latin typeface="Arial"/>
                <a:cs typeface="Arial"/>
              </a:rPr>
              <a:t>time</a:t>
            </a:r>
            <a:r>
              <a:rPr sz="1050" spc="-49" dirty="0">
                <a:solidFill>
                  <a:srgbClr val="404040"/>
                </a:solidFill>
                <a:latin typeface="Arial"/>
                <a:cs typeface="Arial"/>
              </a:rPr>
              <a:t> </a:t>
            </a:r>
            <a:r>
              <a:rPr sz="1050" spc="-11" dirty="0">
                <a:solidFill>
                  <a:srgbClr val="404040"/>
                </a:solidFill>
                <a:latin typeface="Arial"/>
                <a:cs typeface="Arial"/>
              </a:rPr>
              <a:t>the  </a:t>
            </a:r>
            <a:r>
              <a:rPr sz="1050" spc="-38" dirty="0">
                <a:solidFill>
                  <a:srgbClr val="404040"/>
                </a:solidFill>
                <a:latin typeface="Arial"/>
                <a:cs typeface="Arial"/>
              </a:rPr>
              <a:t>long </a:t>
            </a:r>
            <a:r>
              <a:rPr sz="1050" spc="-45" dirty="0">
                <a:solidFill>
                  <a:srgbClr val="404040"/>
                </a:solidFill>
                <a:latin typeface="Arial"/>
                <a:cs typeface="Arial"/>
              </a:rPr>
              <a:t>sought </a:t>
            </a:r>
            <a:r>
              <a:rPr sz="1050" spc="-23" dirty="0">
                <a:solidFill>
                  <a:srgbClr val="404040"/>
                </a:solidFill>
                <a:latin typeface="Arial"/>
                <a:cs typeface="Arial"/>
              </a:rPr>
              <a:t>longitudinal </a:t>
            </a:r>
            <a:r>
              <a:rPr sz="1050" spc="-26" dirty="0">
                <a:solidFill>
                  <a:srgbClr val="404040"/>
                </a:solidFill>
                <a:latin typeface="Arial"/>
                <a:cs typeface="Arial"/>
              </a:rPr>
              <a:t>health </a:t>
            </a:r>
            <a:r>
              <a:rPr sz="1050" spc="-38" dirty="0">
                <a:solidFill>
                  <a:srgbClr val="404040"/>
                </a:solidFill>
                <a:latin typeface="Arial"/>
                <a:cs typeface="Arial"/>
              </a:rPr>
              <a:t>record </a:t>
            </a:r>
            <a:r>
              <a:rPr sz="1050" spc="-4" dirty="0">
                <a:solidFill>
                  <a:srgbClr val="404040"/>
                </a:solidFill>
                <a:latin typeface="Arial"/>
                <a:cs typeface="Arial"/>
              </a:rPr>
              <a:t>that </a:t>
            </a:r>
            <a:r>
              <a:rPr sz="1050" spc="-45" dirty="0">
                <a:solidFill>
                  <a:srgbClr val="404040"/>
                </a:solidFill>
                <a:latin typeface="Arial"/>
                <a:cs typeface="Arial"/>
              </a:rPr>
              <a:t>contains every </a:t>
            </a:r>
            <a:r>
              <a:rPr sz="1050" spc="-49" dirty="0">
                <a:solidFill>
                  <a:srgbClr val="404040"/>
                </a:solidFill>
                <a:latin typeface="Arial"/>
                <a:cs typeface="Arial"/>
              </a:rPr>
              <a:t>episode </a:t>
            </a:r>
            <a:r>
              <a:rPr sz="1050" dirty="0">
                <a:solidFill>
                  <a:srgbClr val="404040"/>
                </a:solidFill>
                <a:latin typeface="Arial"/>
                <a:cs typeface="Arial"/>
              </a:rPr>
              <a:t>of </a:t>
            </a:r>
            <a:r>
              <a:rPr sz="1050" spc="-60" dirty="0">
                <a:solidFill>
                  <a:srgbClr val="404040"/>
                </a:solidFill>
                <a:latin typeface="Arial"/>
                <a:cs typeface="Arial"/>
              </a:rPr>
              <a:t>care </a:t>
            </a:r>
            <a:r>
              <a:rPr sz="1050" spc="-11" dirty="0">
                <a:solidFill>
                  <a:srgbClr val="404040"/>
                </a:solidFill>
                <a:latin typeface="Arial"/>
                <a:cs typeface="Arial"/>
              </a:rPr>
              <a:t>from </a:t>
            </a:r>
            <a:r>
              <a:rPr sz="1050" spc="-30" dirty="0">
                <a:solidFill>
                  <a:srgbClr val="404040"/>
                </a:solidFill>
                <a:latin typeface="Arial"/>
                <a:cs typeface="Arial"/>
              </a:rPr>
              <a:t>childhood </a:t>
            </a:r>
            <a:r>
              <a:rPr sz="1050" spc="8" dirty="0">
                <a:solidFill>
                  <a:srgbClr val="404040"/>
                </a:solidFill>
                <a:latin typeface="Arial"/>
                <a:cs typeface="Arial"/>
              </a:rPr>
              <a:t>to </a:t>
            </a:r>
            <a:r>
              <a:rPr sz="1050" spc="-23" dirty="0">
                <a:solidFill>
                  <a:srgbClr val="404040"/>
                </a:solidFill>
                <a:latin typeface="Arial"/>
                <a:cs typeface="Arial"/>
              </a:rPr>
              <a:t>old </a:t>
            </a:r>
            <a:r>
              <a:rPr sz="1050" spc="-83" dirty="0">
                <a:solidFill>
                  <a:srgbClr val="404040"/>
                </a:solidFill>
                <a:latin typeface="Arial"/>
                <a:cs typeface="Arial"/>
              </a:rPr>
              <a:t>age </a:t>
            </a:r>
            <a:r>
              <a:rPr sz="1050" spc="-11" dirty="0">
                <a:solidFill>
                  <a:srgbClr val="404040"/>
                </a:solidFill>
                <a:latin typeface="Arial"/>
                <a:cs typeface="Arial"/>
              </a:rPr>
              <a:t>in </a:t>
            </a:r>
            <a:r>
              <a:rPr sz="1050" spc="-45" dirty="0">
                <a:solidFill>
                  <a:srgbClr val="404040"/>
                </a:solidFill>
                <a:latin typeface="Arial"/>
                <a:cs typeface="Arial"/>
              </a:rPr>
              <a:t>every </a:t>
            </a:r>
            <a:r>
              <a:rPr sz="1050" spc="-26" dirty="0">
                <a:solidFill>
                  <a:srgbClr val="404040"/>
                </a:solidFill>
                <a:latin typeface="Arial"/>
                <a:cs typeface="Arial"/>
              </a:rPr>
              <a:t>location </a:t>
            </a:r>
            <a:r>
              <a:rPr sz="1050" spc="-38" dirty="0">
                <a:solidFill>
                  <a:srgbClr val="404040"/>
                </a:solidFill>
                <a:latin typeface="Arial"/>
                <a:cs typeface="Arial"/>
              </a:rPr>
              <a:t>healthcare </a:t>
            </a:r>
            <a:r>
              <a:rPr sz="1050" spc="-71" dirty="0">
                <a:solidFill>
                  <a:srgbClr val="404040"/>
                </a:solidFill>
                <a:latin typeface="Arial"/>
                <a:cs typeface="Arial"/>
              </a:rPr>
              <a:t>was  </a:t>
            </a:r>
            <a:r>
              <a:rPr sz="1050" spc="-34" dirty="0">
                <a:solidFill>
                  <a:srgbClr val="404040"/>
                </a:solidFill>
                <a:latin typeface="Arial"/>
                <a:cs typeface="Arial"/>
              </a:rPr>
              <a:t>delivered. </a:t>
            </a:r>
            <a:r>
              <a:rPr sz="1050" spc="-71" dirty="0">
                <a:solidFill>
                  <a:srgbClr val="404040"/>
                </a:solidFill>
                <a:latin typeface="Arial"/>
                <a:cs typeface="Arial"/>
              </a:rPr>
              <a:t>This </a:t>
            </a:r>
            <a:r>
              <a:rPr sz="1050" spc="-30" dirty="0">
                <a:solidFill>
                  <a:srgbClr val="404040"/>
                </a:solidFill>
                <a:latin typeface="Arial"/>
                <a:cs typeface="Arial"/>
              </a:rPr>
              <a:t>capability </a:t>
            </a:r>
            <a:r>
              <a:rPr sz="1050" spc="-23" dirty="0">
                <a:solidFill>
                  <a:srgbClr val="404040"/>
                </a:solidFill>
                <a:latin typeface="Arial"/>
                <a:cs typeface="Arial"/>
              </a:rPr>
              <a:t>would </a:t>
            </a:r>
            <a:r>
              <a:rPr sz="1050" b="1" spc="-68" dirty="0">
                <a:solidFill>
                  <a:srgbClr val="1F3863"/>
                </a:solidFill>
                <a:latin typeface="Arial"/>
                <a:cs typeface="Arial"/>
              </a:rPr>
              <a:t>radically </a:t>
            </a:r>
            <a:r>
              <a:rPr sz="1050" b="1" spc="-79" dirty="0">
                <a:solidFill>
                  <a:srgbClr val="1F3863"/>
                </a:solidFill>
                <a:latin typeface="Arial"/>
                <a:cs typeface="Arial"/>
              </a:rPr>
              <a:t>reduce </a:t>
            </a:r>
            <a:r>
              <a:rPr sz="1050" b="1" spc="-75" dirty="0">
                <a:solidFill>
                  <a:srgbClr val="1F3863"/>
                </a:solidFill>
                <a:latin typeface="Arial"/>
                <a:cs typeface="Arial"/>
              </a:rPr>
              <a:t>medical </a:t>
            </a:r>
            <a:r>
              <a:rPr sz="1050" b="1" spc="-71" dirty="0">
                <a:solidFill>
                  <a:srgbClr val="1F3863"/>
                </a:solidFill>
                <a:latin typeface="Arial"/>
                <a:cs typeface="Arial"/>
              </a:rPr>
              <a:t>errors </a:t>
            </a:r>
            <a:r>
              <a:rPr sz="1050" b="1" spc="-75" dirty="0">
                <a:solidFill>
                  <a:srgbClr val="1F3863"/>
                </a:solidFill>
                <a:latin typeface="Arial"/>
                <a:cs typeface="Arial"/>
              </a:rPr>
              <a:t>and </a:t>
            </a:r>
            <a:r>
              <a:rPr sz="1050" b="1" spc="-68" dirty="0">
                <a:solidFill>
                  <a:srgbClr val="1F3863"/>
                </a:solidFill>
                <a:latin typeface="Arial"/>
                <a:cs typeface="Arial"/>
              </a:rPr>
              <a:t>improve </a:t>
            </a:r>
            <a:r>
              <a:rPr sz="1050" b="1" spc="-79" dirty="0">
                <a:solidFill>
                  <a:srgbClr val="1F3863"/>
                </a:solidFill>
                <a:latin typeface="Arial"/>
                <a:cs typeface="Arial"/>
              </a:rPr>
              <a:t>care </a:t>
            </a:r>
            <a:r>
              <a:rPr sz="1050" b="1" spc="-53" dirty="0">
                <a:solidFill>
                  <a:srgbClr val="1F3863"/>
                </a:solidFill>
                <a:latin typeface="Arial"/>
                <a:cs typeface="Arial"/>
              </a:rPr>
              <a:t>quality </a:t>
            </a:r>
            <a:r>
              <a:rPr sz="1050" spc="-98" dirty="0">
                <a:solidFill>
                  <a:srgbClr val="404040"/>
                </a:solidFill>
                <a:latin typeface="Arial"/>
                <a:cs typeface="Arial"/>
              </a:rPr>
              <a:t>as </a:t>
            </a:r>
            <a:r>
              <a:rPr sz="1050" spc="-15" dirty="0">
                <a:solidFill>
                  <a:srgbClr val="404040"/>
                </a:solidFill>
                <a:latin typeface="Arial"/>
                <a:cs typeface="Arial"/>
              </a:rPr>
              <a:t>well </a:t>
            </a:r>
            <a:r>
              <a:rPr sz="1050" spc="-98" dirty="0">
                <a:solidFill>
                  <a:srgbClr val="404040"/>
                </a:solidFill>
                <a:latin typeface="Arial"/>
                <a:cs typeface="Arial"/>
              </a:rPr>
              <a:t>as </a:t>
            </a:r>
            <a:r>
              <a:rPr sz="1050" spc="-34" dirty="0">
                <a:solidFill>
                  <a:srgbClr val="404040"/>
                </a:solidFill>
                <a:latin typeface="Arial"/>
                <a:cs typeface="Arial"/>
              </a:rPr>
              <a:t>empower individuals </a:t>
            </a:r>
            <a:r>
              <a:rPr sz="1050" spc="8" dirty="0">
                <a:solidFill>
                  <a:srgbClr val="404040"/>
                </a:solidFill>
                <a:latin typeface="Arial"/>
                <a:cs typeface="Arial"/>
              </a:rPr>
              <a:t>to </a:t>
            </a:r>
            <a:r>
              <a:rPr sz="1050" spc="-68" dirty="0">
                <a:solidFill>
                  <a:srgbClr val="404040"/>
                </a:solidFill>
                <a:latin typeface="Arial"/>
                <a:cs typeface="Arial"/>
              </a:rPr>
              <a:t>have </a:t>
            </a:r>
            <a:r>
              <a:rPr sz="1050" dirty="0">
                <a:solidFill>
                  <a:srgbClr val="404040"/>
                </a:solidFill>
                <a:latin typeface="Arial"/>
                <a:cs typeface="Arial"/>
              </a:rPr>
              <a:t>full  </a:t>
            </a:r>
            <a:r>
              <a:rPr sz="1050" spc="-23" dirty="0">
                <a:solidFill>
                  <a:srgbClr val="404040"/>
                </a:solidFill>
                <a:latin typeface="Arial"/>
                <a:cs typeface="Arial"/>
              </a:rPr>
              <a:t>control </a:t>
            </a:r>
            <a:r>
              <a:rPr sz="1050" spc="-34" dirty="0">
                <a:solidFill>
                  <a:srgbClr val="404040"/>
                </a:solidFill>
                <a:latin typeface="Arial"/>
                <a:cs typeface="Arial"/>
              </a:rPr>
              <a:t>over </a:t>
            </a:r>
            <a:r>
              <a:rPr sz="1050" spc="-4" dirty="0">
                <a:solidFill>
                  <a:srgbClr val="404040"/>
                </a:solidFill>
                <a:latin typeface="Arial"/>
                <a:cs typeface="Arial"/>
              </a:rPr>
              <a:t>their </a:t>
            </a:r>
            <a:r>
              <a:rPr sz="1050" spc="-23" dirty="0">
                <a:solidFill>
                  <a:srgbClr val="404040"/>
                </a:solidFill>
                <a:latin typeface="Arial"/>
                <a:cs typeface="Arial"/>
              </a:rPr>
              <a:t>own </a:t>
            </a:r>
            <a:r>
              <a:rPr sz="1050" spc="-26" dirty="0">
                <a:solidFill>
                  <a:srgbClr val="404040"/>
                </a:solidFill>
                <a:latin typeface="Arial"/>
                <a:cs typeface="Arial"/>
              </a:rPr>
              <a:t>health</a:t>
            </a:r>
            <a:r>
              <a:rPr sz="1050" spc="-214" dirty="0">
                <a:solidFill>
                  <a:srgbClr val="404040"/>
                </a:solidFill>
                <a:latin typeface="Arial"/>
                <a:cs typeface="Arial"/>
              </a:rPr>
              <a:t> </a:t>
            </a:r>
            <a:r>
              <a:rPr sz="1050" spc="-49" dirty="0">
                <a:solidFill>
                  <a:srgbClr val="404040"/>
                </a:solidFill>
                <a:latin typeface="Arial"/>
                <a:cs typeface="Arial"/>
              </a:rPr>
              <a:t>records</a:t>
            </a:r>
            <a:endParaRPr sz="1050">
              <a:solidFill>
                <a:prstClr val="black"/>
              </a:solidFill>
              <a:latin typeface="Arial"/>
              <a:cs typeface="Arial"/>
            </a:endParaRPr>
          </a:p>
          <a:p>
            <a:pPr marL="180975" marR="302419" indent="-171450">
              <a:lnSpc>
                <a:spcPts val="1133"/>
              </a:lnSpc>
              <a:spcBef>
                <a:spcPts val="764"/>
              </a:spcBef>
              <a:buFontTx/>
              <a:buChar char="•"/>
              <a:tabLst>
                <a:tab pos="180975" algn="l"/>
                <a:tab pos="181451" algn="l"/>
              </a:tabLst>
            </a:pPr>
            <a:r>
              <a:rPr sz="1050" spc="-64" dirty="0">
                <a:solidFill>
                  <a:srgbClr val="404040"/>
                </a:solidFill>
                <a:latin typeface="Arial"/>
                <a:cs typeface="Arial"/>
              </a:rPr>
              <a:t>An</a:t>
            </a:r>
            <a:r>
              <a:rPr sz="1050" spc="-56" dirty="0">
                <a:solidFill>
                  <a:srgbClr val="404040"/>
                </a:solidFill>
                <a:latin typeface="Arial"/>
                <a:cs typeface="Arial"/>
              </a:rPr>
              <a:t> </a:t>
            </a:r>
            <a:r>
              <a:rPr sz="1050" spc="-4" dirty="0">
                <a:solidFill>
                  <a:srgbClr val="404040"/>
                </a:solidFill>
                <a:latin typeface="Arial"/>
                <a:cs typeface="Arial"/>
              </a:rPr>
              <a:t>initial</a:t>
            </a:r>
            <a:r>
              <a:rPr sz="1050" spc="-34" dirty="0">
                <a:solidFill>
                  <a:srgbClr val="404040"/>
                </a:solidFill>
                <a:latin typeface="Arial"/>
                <a:cs typeface="Arial"/>
              </a:rPr>
              <a:t> </a:t>
            </a:r>
            <a:r>
              <a:rPr sz="1050" spc="-26" dirty="0">
                <a:solidFill>
                  <a:srgbClr val="404040"/>
                </a:solidFill>
                <a:latin typeface="Arial"/>
                <a:cs typeface="Arial"/>
              </a:rPr>
              <a:t>adoption</a:t>
            </a:r>
            <a:r>
              <a:rPr sz="1050" spc="-49" dirty="0">
                <a:solidFill>
                  <a:srgbClr val="404040"/>
                </a:solidFill>
                <a:latin typeface="Arial"/>
                <a:cs typeface="Arial"/>
              </a:rPr>
              <a:t> </a:t>
            </a:r>
            <a:r>
              <a:rPr sz="1050" spc="-23" dirty="0">
                <a:solidFill>
                  <a:srgbClr val="404040"/>
                </a:solidFill>
                <a:latin typeface="Arial"/>
                <a:cs typeface="Arial"/>
              </a:rPr>
              <a:t>barrier</a:t>
            </a:r>
            <a:r>
              <a:rPr sz="1050" spc="-49" dirty="0">
                <a:solidFill>
                  <a:srgbClr val="404040"/>
                </a:solidFill>
                <a:latin typeface="Arial"/>
                <a:cs typeface="Arial"/>
              </a:rPr>
              <a:t> </a:t>
            </a:r>
            <a:r>
              <a:rPr sz="1050" spc="-71" dirty="0">
                <a:solidFill>
                  <a:srgbClr val="404040"/>
                </a:solidFill>
                <a:latin typeface="Arial"/>
                <a:cs typeface="Arial"/>
              </a:rPr>
              <a:t>was</a:t>
            </a:r>
            <a:r>
              <a:rPr sz="1050" spc="-60" dirty="0">
                <a:solidFill>
                  <a:srgbClr val="404040"/>
                </a:solidFill>
                <a:latin typeface="Arial"/>
                <a:cs typeface="Arial"/>
              </a:rPr>
              <a:t> </a:t>
            </a:r>
            <a:r>
              <a:rPr sz="1050" spc="-4" dirty="0">
                <a:solidFill>
                  <a:srgbClr val="404040"/>
                </a:solidFill>
                <a:latin typeface="Arial"/>
                <a:cs typeface="Arial"/>
              </a:rPr>
              <a:t>that</a:t>
            </a:r>
            <a:r>
              <a:rPr sz="1050" spc="-38" dirty="0">
                <a:solidFill>
                  <a:srgbClr val="404040"/>
                </a:solidFill>
                <a:latin typeface="Arial"/>
                <a:cs typeface="Arial"/>
              </a:rPr>
              <a:t> </a:t>
            </a:r>
            <a:r>
              <a:rPr sz="1050" spc="-49" dirty="0">
                <a:solidFill>
                  <a:srgbClr val="404040"/>
                </a:solidFill>
                <a:latin typeface="Arial"/>
                <a:cs typeface="Arial"/>
              </a:rPr>
              <a:t>Healthcare</a:t>
            </a:r>
            <a:r>
              <a:rPr sz="1050" spc="-38" dirty="0">
                <a:solidFill>
                  <a:srgbClr val="404040"/>
                </a:solidFill>
                <a:latin typeface="Arial"/>
                <a:cs typeface="Arial"/>
              </a:rPr>
              <a:t> providers </a:t>
            </a:r>
            <a:r>
              <a:rPr sz="1050" spc="-60" dirty="0">
                <a:solidFill>
                  <a:srgbClr val="404040"/>
                </a:solidFill>
                <a:latin typeface="Arial"/>
                <a:cs typeface="Arial"/>
              </a:rPr>
              <a:t>–</a:t>
            </a:r>
            <a:r>
              <a:rPr sz="1050" spc="-56" dirty="0">
                <a:solidFill>
                  <a:srgbClr val="404040"/>
                </a:solidFill>
                <a:latin typeface="Arial"/>
                <a:cs typeface="Arial"/>
              </a:rPr>
              <a:t> </a:t>
            </a:r>
            <a:r>
              <a:rPr sz="1050" spc="-26" dirty="0">
                <a:solidFill>
                  <a:srgbClr val="404040"/>
                </a:solidFill>
                <a:latin typeface="Arial"/>
                <a:cs typeface="Arial"/>
              </a:rPr>
              <a:t>historically</a:t>
            </a:r>
            <a:r>
              <a:rPr sz="1050" spc="-49" dirty="0">
                <a:solidFill>
                  <a:srgbClr val="404040"/>
                </a:solidFill>
                <a:latin typeface="Arial"/>
                <a:cs typeface="Arial"/>
              </a:rPr>
              <a:t> locked </a:t>
            </a:r>
            <a:r>
              <a:rPr sz="1050" spc="-11" dirty="0">
                <a:solidFill>
                  <a:srgbClr val="404040"/>
                </a:solidFill>
                <a:latin typeface="Arial"/>
                <a:cs typeface="Arial"/>
              </a:rPr>
              <a:t>in</a:t>
            </a:r>
            <a:r>
              <a:rPr sz="1050" spc="-49" dirty="0">
                <a:solidFill>
                  <a:srgbClr val="404040"/>
                </a:solidFill>
                <a:latin typeface="Arial"/>
                <a:cs typeface="Arial"/>
              </a:rPr>
              <a:t> </a:t>
            </a:r>
            <a:r>
              <a:rPr sz="1050" spc="-19" dirty="0">
                <a:solidFill>
                  <a:srgbClr val="404040"/>
                </a:solidFill>
                <a:latin typeface="Arial"/>
                <a:cs typeface="Arial"/>
              </a:rPr>
              <a:t>competition</a:t>
            </a:r>
            <a:r>
              <a:rPr sz="1050" spc="-49" dirty="0">
                <a:solidFill>
                  <a:srgbClr val="404040"/>
                </a:solidFill>
                <a:latin typeface="Arial"/>
                <a:cs typeface="Arial"/>
              </a:rPr>
              <a:t> and </a:t>
            </a:r>
            <a:r>
              <a:rPr sz="1050" spc="-11" dirty="0">
                <a:solidFill>
                  <a:srgbClr val="404040"/>
                </a:solidFill>
                <a:latin typeface="Arial"/>
                <a:cs typeface="Arial"/>
              </a:rPr>
              <a:t>often</a:t>
            </a:r>
            <a:r>
              <a:rPr sz="1050" spc="-53" dirty="0">
                <a:solidFill>
                  <a:srgbClr val="404040"/>
                </a:solidFill>
                <a:latin typeface="Arial"/>
                <a:cs typeface="Arial"/>
              </a:rPr>
              <a:t> </a:t>
            </a:r>
            <a:r>
              <a:rPr sz="1050" spc="-34" dirty="0">
                <a:solidFill>
                  <a:srgbClr val="404040"/>
                </a:solidFill>
                <a:latin typeface="Arial"/>
                <a:cs typeface="Arial"/>
              </a:rPr>
              <a:t>resistant</a:t>
            </a:r>
            <a:r>
              <a:rPr sz="1050" spc="-45" dirty="0">
                <a:solidFill>
                  <a:srgbClr val="404040"/>
                </a:solidFill>
                <a:latin typeface="Arial"/>
                <a:cs typeface="Arial"/>
              </a:rPr>
              <a:t> </a:t>
            </a:r>
            <a:r>
              <a:rPr sz="1050" spc="8" dirty="0">
                <a:solidFill>
                  <a:srgbClr val="404040"/>
                </a:solidFill>
                <a:latin typeface="Arial"/>
                <a:cs typeface="Arial"/>
              </a:rPr>
              <a:t>to</a:t>
            </a:r>
            <a:r>
              <a:rPr sz="1050" spc="-49" dirty="0">
                <a:solidFill>
                  <a:srgbClr val="404040"/>
                </a:solidFill>
                <a:latin typeface="Arial"/>
                <a:cs typeface="Arial"/>
              </a:rPr>
              <a:t> </a:t>
            </a:r>
            <a:r>
              <a:rPr sz="1050" spc="-53" dirty="0">
                <a:solidFill>
                  <a:srgbClr val="404040"/>
                </a:solidFill>
                <a:latin typeface="Arial"/>
                <a:cs typeface="Arial"/>
              </a:rPr>
              <a:t>sharing</a:t>
            </a:r>
            <a:r>
              <a:rPr sz="1050" spc="-45" dirty="0">
                <a:solidFill>
                  <a:srgbClr val="404040"/>
                </a:solidFill>
                <a:latin typeface="Arial"/>
                <a:cs typeface="Arial"/>
              </a:rPr>
              <a:t> </a:t>
            </a:r>
            <a:r>
              <a:rPr sz="1050" spc="-26" dirty="0">
                <a:solidFill>
                  <a:srgbClr val="404040"/>
                </a:solidFill>
                <a:latin typeface="Arial"/>
                <a:cs typeface="Arial"/>
              </a:rPr>
              <a:t>health</a:t>
            </a:r>
            <a:r>
              <a:rPr sz="1050" spc="-41" dirty="0">
                <a:solidFill>
                  <a:srgbClr val="404040"/>
                </a:solidFill>
                <a:latin typeface="Arial"/>
                <a:cs typeface="Arial"/>
              </a:rPr>
              <a:t> data  </a:t>
            </a:r>
            <a:r>
              <a:rPr sz="1050" dirty="0">
                <a:solidFill>
                  <a:srgbClr val="404040"/>
                </a:solidFill>
                <a:latin typeface="Arial"/>
                <a:cs typeface="Arial"/>
              </a:rPr>
              <a:t>within </a:t>
            </a:r>
            <a:r>
              <a:rPr sz="1050" spc="-4" dirty="0">
                <a:solidFill>
                  <a:srgbClr val="404040"/>
                </a:solidFill>
                <a:latin typeface="Arial"/>
                <a:cs typeface="Arial"/>
              </a:rPr>
              <a:t>their </a:t>
            </a:r>
            <a:r>
              <a:rPr sz="1050" spc="-71" dirty="0">
                <a:solidFill>
                  <a:srgbClr val="404040"/>
                </a:solidFill>
                <a:latin typeface="Arial"/>
                <a:cs typeface="Arial"/>
              </a:rPr>
              <a:t>systems </a:t>
            </a:r>
            <a:r>
              <a:rPr sz="1050" spc="-60" dirty="0">
                <a:solidFill>
                  <a:srgbClr val="404040"/>
                </a:solidFill>
                <a:latin typeface="Arial"/>
                <a:cs typeface="Arial"/>
              </a:rPr>
              <a:t>– </a:t>
            </a:r>
            <a:r>
              <a:rPr sz="1050" spc="-23" dirty="0">
                <a:solidFill>
                  <a:srgbClr val="404040"/>
                </a:solidFill>
                <a:latin typeface="Arial"/>
                <a:cs typeface="Arial"/>
              </a:rPr>
              <a:t>would </a:t>
            </a:r>
            <a:r>
              <a:rPr sz="1050" spc="-53" dirty="0">
                <a:solidFill>
                  <a:srgbClr val="404040"/>
                </a:solidFill>
                <a:latin typeface="Arial"/>
                <a:cs typeface="Arial"/>
              </a:rPr>
              <a:t>need </a:t>
            </a:r>
            <a:r>
              <a:rPr sz="1050" spc="8" dirty="0">
                <a:solidFill>
                  <a:srgbClr val="404040"/>
                </a:solidFill>
                <a:latin typeface="Arial"/>
                <a:cs typeface="Arial"/>
              </a:rPr>
              <a:t>to </a:t>
            </a:r>
            <a:r>
              <a:rPr sz="1050" spc="-60" dirty="0">
                <a:solidFill>
                  <a:srgbClr val="404040"/>
                </a:solidFill>
                <a:latin typeface="Arial"/>
                <a:cs typeface="Arial"/>
              </a:rPr>
              <a:t>agree </a:t>
            </a:r>
            <a:r>
              <a:rPr sz="1050" spc="8" dirty="0">
                <a:solidFill>
                  <a:srgbClr val="404040"/>
                </a:solidFill>
                <a:latin typeface="Arial"/>
                <a:cs typeface="Arial"/>
              </a:rPr>
              <a:t>to </a:t>
            </a:r>
            <a:r>
              <a:rPr sz="1050" spc="-75" dirty="0">
                <a:solidFill>
                  <a:srgbClr val="404040"/>
                </a:solidFill>
                <a:latin typeface="Arial"/>
                <a:cs typeface="Arial"/>
              </a:rPr>
              <a:t>use </a:t>
            </a:r>
            <a:r>
              <a:rPr sz="1050" spc="-53" dirty="0">
                <a:solidFill>
                  <a:srgbClr val="404040"/>
                </a:solidFill>
                <a:latin typeface="Arial"/>
                <a:cs typeface="Arial"/>
              </a:rPr>
              <a:t>Blockchain. </a:t>
            </a:r>
            <a:r>
              <a:rPr sz="1050" spc="-8" dirty="0">
                <a:solidFill>
                  <a:srgbClr val="404040"/>
                </a:solidFill>
                <a:latin typeface="Arial"/>
                <a:cs typeface="Arial"/>
              </a:rPr>
              <a:t>With </a:t>
            </a:r>
            <a:r>
              <a:rPr sz="1050" spc="-34" dirty="0">
                <a:solidFill>
                  <a:srgbClr val="404040"/>
                </a:solidFill>
                <a:latin typeface="Arial"/>
                <a:cs typeface="Arial"/>
              </a:rPr>
              <a:t>recent </a:t>
            </a:r>
            <a:r>
              <a:rPr sz="1050" spc="-41" dirty="0">
                <a:solidFill>
                  <a:srgbClr val="404040"/>
                </a:solidFill>
                <a:latin typeface="Arial"/>
                <a:cs typeface="Arial"/>
              </a:rPr>
              <a:t>developments </a:t>
            </a:r>
            <a:r>
              <a:rPr sz="1050" spc="-11" dirty="0">
                <a:solidFill>
                  <a:srgbClr val="404040"/>
                </a:solidFill>
                <a:latin typeface="Arial"/>
                <a:cs typeface="Arial"/>
              </a:rPr>
              <a:t>in </a:t>
            </a:r>
            <a:r>
              <a:rPr sz="1050" spc="-15" dirty="0">
                <a:solidFill>
                  <a:srgbClr val="404040"/>
                </a:solidFill>
                <a:latin typeface="Arial"/>
                <a:cs typeface="Arial"/>
              </a:rPr>
              <a:t>the </a:t>
            </a:r>
            <a:r>
              <a:rPr sz="1050" spc="-26" dirty="0">
                <a:solidFill>
                  <a:srgbClr val="404040"/>
                </a:solidFill>
                <a:latin typeface="Arial"/>
                <a:cs typeface="Arial"/>
              </a:rPr>
              <a:t>United </a:t>
            </a:r>
            <a:r>
              <a:rPr sz="1050" spc="-60" dirty="0">
                <a:solidFill>
                  <a:srgbClr val="404040"/>
                </a:solidFill>
                <a:latin typeface="Arial"/>
                <a:cs typeface="Arial"/>
              </a:rPr>
              <a:t>States, </a:t>
            </a:r>
            <a:r>
              <a:rPr sz="1050" b="1" spc="-79" dirty="0">
                <a:solidFill>
                  <a:srgbClr val="1F3863"/>
                </a:solidFill>
                <a:latin typeface="Arial"/>
                <a:cs typeface="Arial"/>
              </a:rPr>
              <a:t>Federal </a:t>
            </a:r>
            <a:r>
              <a:rPr sz="1050" b="1" spc="-83" dirty="0">
                <a:solidFill>
                  <a:srgbClr val="1F3863"/>
                </a:solidFill>
                <a:latin typeface="Arial"/>
                <a:cs typeface="Arial"/>
              </a:rPr>
              <a:t>Legislation </a:t>
            </a:r>
            <a:r>
              <a:rPr sz="1050" b="1" spc="-101" dirty="0">
                <a:solidFill>
                  <a:srgbClr val="1F3863"/>
                </a:solidFill>
                <a:latin typeface="Arial"/>
                <a:cs typeface="Arial"/>
              </a:rPr>
              <a:t>is  </a:t>
            </a:r>
            <a:r>
              <a:rPr sz="1050" b="1" spc="-71" dirty="0">
                <a:solidFill>
                  <a:srgbClr val="1F3863"/>
                </a:solidFill>
                <a:latin typeface="Arial"/>
                <a:cs typeface="Arial"/>
              </a:rPr>
              <a:t>incentivizing </a:t>
            </a:r>
            <a:r>
              <a:rPr sz="1050" b="1" spc="-53" dirty="0">
                <a:solidFill>
                  <a:srgbClr val="1F3863"/>
                </a:solidFill>
                <a:latin typeface="Arial"/>
                <a:cs typeface="Arial"/>
              </a:rPr>
              <a:t>data </a:t>
            </a:r>
            <a:r>
              <a:rPr sz="1050" b="1" spc="-86" dirty="0">
                <a:solidFill>
                  <a:srgbClr val="1F3863"/>
                </a:solidFill>
                <a:latin typeface="Arial"/>
                <a:cs typeface="Arial"/>
              </a:rPr>
              <a:t>sharing </a:t>
            </a:r>
            <a:r>
              <a:rPr sz="1050" b="1" spc="-34" dirty="0">
                <a:solidFill>
                  <a:srgbClr val="1F3863"/>
                </a:solidFill>
                <a:latin typeface="Arial"/>
                <a:cs typeface="Arial"/>
              </a:rPr>
              <a:t>with </a:t>
            </a:r>
            <a:r>
              <a:rPr sz="1050" b="1" spc="-60" dirty="0">
                <a:solidFill>
                  <a:srgbClr val="1F3863"/>
                </a:solidFill>
                <a:latin typeface="Arial"/>
                <a:cs typeface="Arial"/>
              </a:rPr>
              <a:t>new pay-for-value </a:t>
            </a:r>
            <a:r>
              <a:rPr sz="1050" b="1" spc="-68" dirty="0">
                <a:solidFill>
                  <a:srgbClr val="1F3863"/>
                </a:solidFill>
                <a:latin typeface="Arial"/>
                <a:cs typeface="Arial"/>
              </a:rPr>
              <a:t>payment</a:t>
            </a:r>
            <a:r>
              <a:rPr sz="1050" b="1" spc="-191" dirty="0">
                <a:solidFill>
                  <a:srgbClr val="1F3863"/>
                </a:solidFill>
                <a:latin typeface="Arial"/>
                <a:cs typeface="Arial"/>
              </a:rPr>
              <a:t> </a:t>
            </a:r>
            <a:r>
              <a:rPr sz="1050" b="1" spc="-75" dirty="0">
                <a:solidFill>
                  <a:srgbClr val="1F3863"/>
                </a:solidFill>
                <a:latin typeface="Arial"/>
                <a:cs typeface="Arial"/>
              </a:rPr>
              <a:t>models</a:t>
            </a:r>
            <a:r>
              <a:rPr sz="1050" spc="-75" dirty="0">
                <a:solidFill>
                  <a:srgbClr val="404040"/>
                </a:solidFill>
                <a:latin typeface="Arial"/>
                <a:cs typeface="Arial"/>
              </a:rPr>
              <a:t>.</a:t>
            </a:r>
            <a:endParaRPr sz="1050">
              <a:solidFill>
                <a:prstClr val="black"/>
              </a:solidFill>
              <a:latin typeface="Arial"/>
              <a:cs typeface="Arial"/>
            </a:endParaRPr>
          </a:p>
          <a:p>
            <a:pPr marL="180975" indent="-171450">
              <a:lnSpc>
                <a:spcPts val="1196"/>
              </a:lnSpc>
              <a:spcBef>
                <a:spcPts val="614"/>
              </a:spcBef>
              <a:buFontTx/>
              <a:buChar char="•"/>
              <a:tabLst>
                <a:tab pos="180975" algn="l"/>
                <a:tab pos="181451" algn="l"/>
              </a:tabLst>
            </a:pPr>
            <a:r>
              <a:rPr sz="1050" spc="-79" dirty="0">
                <a:solidFill>
                  <a:srgbClr val="404040"/>
                </a:solidFill>
                <a:latin typeface="Arial"/>
                <a:cs typeface="Arial"/>
              </a:rPr>
              <a:t>The </a:t>
            </a:r>
            <a:r>
              <a:rPr sz="1050" spc="-26" dirty="0">
                <a:solidFill>
                  <a:srgbClr val="404040"/>
                </a:solidFill>
                <a:latin typeface="Arial"/>
                <a:cs typeface="Arial"/>
              </a:rPr>
              <a:t>United </a:t>
            </a:r>
            <a:r>
              <a:rPr sz="1050" spc="-53" dirty="0">
                <a:solidFill>
                  <a:srgbClr val="404040"/>
                </a:solidFill>
                <a:latin typeface="Arial"/>
                <a:cs typeface="Arial"/>
              </a:rPr>
              <a:t>Kingdom, </a:t>
            </a:r>
            <a:r>
              <a:rPr sz="1050" spc="-38" dirty="0">
                <a:solidFill>
                  <a:srgbClr val="404040"/>
                </a:solidFill>
                <a:latin typeface="Arial"/>
                <a:cs typeface="Arial"/>
              </a:rPr>
              <a:t>Australia </a:t>
            </a:r>
            <a:r>
              <a:rPr sz="1050" spc="-53" dirty="0">
                <a:solidFill>
                  <a:srgbClr val="404040"/>
                </a:solidFill>
                <a:latin typeface="Arial"/>
                <a:cs typeface="Arial"/>
              </a:rPr>
              <a:t>and </a:t>
            </a:r>
            <a:r>
              <a:rPr sz="1050" spc="-60" dirty="0">
                <a:solidFill>
                  <a:srgbClr val="404040"/>
                </a:solidFill>
                <a:latin typeface="Arial"/>
                <a:cs typeface="Arial"/>
              </a:rPr>
              <a:t>Estonia </a:t>
            </a:r>
            <a:r>
              <a:rPr sz="1050" spc="-68" dirty="0">
                <a:solidFill>
                  <a:srgbClr val="404040"/>
                </a:solidFill>
                <a:latin typeface="Arial"/>
                <a:cs typeface="Arial"/>
              </a:rPr>
              <a:t>have seen </a:t>
            </a:r>
            <a:r>
              <a:rPr sz="1050" spc="-49" dirty="0">
                <a:solidFill>
                  <a:srgbClr val="404040"/>
                </a:solidFill>
                <a:latin typeface="Arial"/>
                <a:cs typeface="Arial"/>
              </a:rPr>
              <a:t>considerable </a:t>
            </a:r>
            <a:r>
              <a:rPr sz="1050" spc="-38" dirty="0">
                <a:solidFill>
                  <a:srgbClr val="404040"/>
                </a:solidFill>
                <a:latin typeface="Arial"/>
                <a:cs typeface="Arial"/>
              </a:rPr>
              <a:t>government </a:t>
            </a:r>
            <a:r>
              <a:rPr sz="1050" spc="-26" dirty="0">
                <a:solidFill>
                  <a:srgbClr val="404040"/>
                </a:solidFill>
                <a:latin typeface="Arial"/>
                <a:cs typeface="Arial"/>
              </a:rPr>
              <a:t>adoption </a:t>
            </a:r>
            <a:r>
              <a:rPr sz="1050" dirty="0">
                <a:solidFill>
                  <a:srgbClr val="404040"/>
                </a:solidFill>
                <a:latin typeface="Arial"/>
                <a:cs typeface="Arial"/>
              </a:rPr>
              <a:t>of </a:t>
            </a:r>
            <a:r>
              <a:rPr sz="1050" spc="-15" dirty="0">
                <a:solidFill>
                  <a:srgbClr val="404040"/>
                </a:solidFill>
                <a:latin typeface="Arial"/>
                <a:cs typeface="Arial"/>
              </a:rPr>
              <a:t>the </a:t>
            </a:r>
            <a:r>
              <a:rPr sz="1050" spc="-45" dirty="0">
                <a:solidFill>
                  <a:srgbClr val="404040"/>
                </a:solidFill>
                <a:latin typeface="Arial"/>
                <a:cs typeface="Arial"/>
              </a:rPr>
              <a:t>technology, </a:t>
            </a:r>
            <a:r>
              <a:rPr sz="1050" spc="8" dirty="0">
                <a:solidFill>
                  <a:srgbClr val="404040"/>
                </a:solidFill>
                <a:latin typeface="Arial"/>
                <a:cs typeface="Arial"/>
              </a:rPr>
              <a:t>with </a:t>
            </a:r>
            <a:r>
              <a:rPr sz="1050" b="1" spc="-86" dirty="0">
                <a:solidFill>
                  <a:srgbClr val="1F3863"/>
                </a:solidFill>
                <a:latin typeface="Arial"/>
                <a:cs typeface="Arial"/>
              </a:rPr>
              <a:t>Estonia </a:t>
            </a:r>
            <a:r>
              <a:rPr sz="1050" b="1" spc="-49" dirty="0">
                <a:solidFill>
                  <a:srgbClr val="1F3863"/>
                </a:solidFill>
                <a:latin typeface="Arial"/>
                <a:cs typeface="Arial"/>
              </a:rPr>
              <a:t>for</a:t>
            </a:r>
            <a:r>
              <a:rPr sz="1050" b="1" spc="-203" dirty="0">
                <a:solidFill>
                  <a:srgbClr val="1F3863"/>
                </a:solidFill>
                <a:latin typeface="Arial"/>
                <a:cs typeface="Arial"/>
              </a:rPr>
              <a:t> </a:t>
            </a:r>
            <a:r>
              <a:rPr sz="1050" b="1" spc="-71" dirty="0">
                <a:solidFill>
                  <a:srgbClr val="1F3863"/>
                </a:solidFill>
                <a:latin typeface="Arial"/>
                <a:cs typeface="Arial"/>
              </a:rPr>
              <a:t>example</a:t>
            </a:r>
            <a:endParaRPr sz="1050">
              <a:solidFill>
                <a:prstClr val="black"/>
              </a:solidFill>
              <a:latin typeface="Arial"/>
              <a:cs typeface="Arial"/>
            </a:endParaRPr>
          </a:p>
          <a:p>
            <a:pPr marL="180975">
              <a:lnSpc>
                <a:spcPts val="1196"/>
              </a:lnSpc>
            </a:pPr>
            <a:r>
              <a:rPr sz="1050" b="1" spc="-98" dirty="0">
                <a:solidFill>
                  <a:srgbClr val="1F3863"/>
                </a:solidFill>
                <a:latin typeface="Arial"/>
                <a:cs typeface="Arial"/>
              </a:rPr>
              <a:t>signing </a:t>
            </a:r>
            <a:r>
              <a:rPr sz="1050" b="1" spc="-64" dirty="0">
                <a:solidFill>
                  <a:srgbClr val="1F3863"/>
                </a:solidFill>
                <a:latin typeface="Arial"/>
                <a:cs typeface="Arial"/>
              </a:rPr>
              <a:t>a </a:t>
            </a:r>
            <a:r>
              <a:rPr sz="1050" b="1" spc="-56" dirty="0">
                <a:solidFill>
                  <a:srgbClr val="1F3863"/>
                </a:solidFill>
                <a:latin typeface="Arial"/>
                <a:cs typeface="Arial"/>
              </a:rPr>
              <a:t>deal </a:t>
            </a:r>
            <a:r>
              <a:rPr sz="1050" b="1" spc="-34" dirty="0">
                <a:solidFill>
                  <a:srgbClr val="1F3863"/>
                </a:solidFill>
                <a:latin typeface="Arial"/>
                <a:cs typeface="Arial"/>
              </a:rPr>
              <a:t>with </a:t>
            </a:r>
            <a:r>
              <a:rPr sz="1050" b="1" spc="-79" dirty="0">
                <a:solidFill>
                  <a:srgbClr val="1F3863"/>
                </a:solidFill>
                <a:latin typeface="Arial"/>
                <a:cs typeface="Arial"/>
              </a:rPr>
              <a:t>GuardTime </a:t>
            </a:r>
            <a:r>
              <a:rPr sz="1050" b="1" spc="-34" dirty="0">
                <a:solidFill>
                  <a:srgbClr val="1F3863"/>
                </a:solidFill>
                <a:latin typeface="Arial"/>
                <a:cs typeface="Arial"/>
              </a:rPr>
              <a:t>to </a:t>
            </a:r>
            <a:r>
              <a:rPr sz="1050" b="1" spc="-90" dirty="0">
                <a:solidFill>
                  <a:srgbClr val="1F3863"/>
                </a:solidFill>
                <a:latin typeface="Arial"/>
                <a:cs typeface="Arial"/>
              </a:rPr>
              <a:t>secure </a:t>
            </a:r>
            <a:r>
              <a:rPr sz="1050" b="1" spc="-53" dirty="0">
                <a:solidFill>
                  <a:srgbClr val="1F3863"/>
                </a:solidFill>
                <a:latin typeface="Arial"/>
                <a:cs typeface="Arial"/>
              </a:rPr>
              <a:t>1 </a:t>
            </a:r>
            <a:r>
              <a:rPr sz="1050" b="1" spc="-56" dirty="0">
                <a:solidFill>
                  <a:srgbClr val="1F3863"/>
                </a:solidFill>
                <a:latin typeface="Arial"/>
                <a:cs typeface="Arial"/>
              </a:rPr>
              <a:t>million </a:t>
            </a:r>
            <a:r>
              <a:rPr sz="1050" b="1" spc="-45" dirty="0">
                <a:solidFill>
                  <a:srgbClr val="1F3863"/>
                </a:solidFill>
                <a:latin typeface="Arial"/>
                <a:cs typeface="Arial"/>
              </a:rPr>
              <a:t>patient </a:t>
            </a:r>
            <a:r>
              <a:rPr sz="1050" b="1" spc="-90" dirty="0">
                <a:solidFill>
                  <a:srgbClr val="1F3863"/>
                </a:solidFill>
                <a:latin typeface="Arial"/>
                <a:cs typeface="Arial"/>
              </a:rPr>
              <a:t>records </a:t>
            </a:r>
            <a:r>
              <a:rPr sz="1050" b="1" spc="-75" dirty="0">
                <a:solidFill>
                  <a:srgbClr val="1F3863"/>
                </a:solidFill>
                <a:latin typeface="Arial"/>
                <a:cs typeface="Arial"/>
              </a:rPr>
              <a:t>on </a:t>
            </a:r>
            <a:r>
              <a:rPr sz="1050" b="1" spc="-38" dirty="0">
                <a:solidFill>
                  <a:srgbClr val="1F3863"/>
                </a:solidFill>
                <a:latin typeface="Arial"/>
                <a:cs typeface="Arial"/>
              </a:rPr>
              <a:t>the </a:t>
            </a:r>
            <a:r>
              <a:rPr sz="1050" b="1" spc="-94" dirty="0">
                <a:solidFill>
                  <a:srgbClr val="1F3863"/>
                </a:solidFill>
                <a:latin typeface="Arial"/>
                <a:cs typeface="Arial"/>
              </a:rPr>
              <a:t>Blockchain </a:t>
            </a:r>
            <a:r>
              <a:rPr sz="1050" b="1" spc="-56" dirty="0">
                <a:solidFill>
                  <a:srgbClr val="1F3863"/>
                </a:solidFill>
                <a:latin typeface="Arial"/>
                <a:cs typeface="Arial"/>
              </a:rPr>
              <a:t>in</a:t>
            </a:r>
            <a:r>
              <a:rPr sz="1050" b="1" spc="-172" dirty="0">
                <a:solidFill>
                  <a:srgbClr val="1F3863"/>
                </a:solidFill>
                <a:latin typeface="Arial"/>
                <a:cs typeface="Arial"/>
              </a:rPr>
              <a:t> </a:t>
            </a:r>
            <a:r>
              <a:rPr sz="1050" b="1" spc="-56" dirty="0">
                <a:solidFill>
                  <a:srgbClr val="1F3863"/>
                </a:solidFill>
                <a:latin typeface="Arial"/>
                <a:cs typeface="Arial"/>
              </a:rPr>
              <a:t>2016</a:t>
            </a:r>
            <a:endParaRPr sz="1050">
              <a:solidFill>
                <a:prstClr val="black"/>
              </a:solidFill>
              <a:latin typeface="Arial"/>
              <a:cs typeface="Arial"/>
            </a:endParaRPr>
          </a:p>
        </p:txBody>
      </p:sp>
      <p:sp>
        <p:nvSpPr>
          <p:cNvPr id="3" name="object 3"/>
          <p:cNvSpPr txBox="1">
            <a:spLocks noGrp="1"/>
          </p:cNvSpPr>
          <p:nvPr>
            <p:ph type="title"/>
          </p:nvPr>
        </p:nvSpPr>
        <p:spPr>
          <a:xfrm>
            <a:off x="264795" y="300418"/>
            <a:ext cx="4658201" cy="379431"/>
          </a:xfrm>
          <a:prstGeom prst="rect">
            <a:avLst/>
          </a:prstGeom>
        </p:spPr>
        <p:txBody>
          <a:bodyPr vert="horz" wrap="square" lIns="0" tIns="10001" rIns="0" bIns="0" rtlCol="0">
            <a:spAutoFit/>
          </a:bodyPr>
          <a:lstStyle/>
          <a:p>
            <a:pPr marL="9525">
              <a:spcBef>
                <a:spcPts val="79"/>
              </a:spcBef>
            </a:pPr>
            <a:r>
              <a:rPr b="0" spc="-4" dirty="0"/>
              <a:t>Status </a:t>
            </a:r>
            <a:r>
              <a:rPr b="0" dirty="0">
                <a:latin typeface="Arial"/>
                <a:cs typeface="Arial"/>
              </a:rPr>
              <a:t>of Blockchain in</a:t>
            </a:r>
            <a:r>
              <a:rPr b="0" spc="-90" dirty="0"/>
              <a:t> </a:t>
            </a:r>
            <a:r>
              <a:rPr b="0" dirty="0">
                <a:latin typeface="Arial"/>
                <a:cs typeface="Arial"/>
              </a:rPr>
              <a:t>Healthcare</a:t>
            </a:r>
          </a:p>
        </p:txBody>
      </p:sp>
      <p:sp>
        <p:nvSpPr>
          <p:cNvPr id="4" name="object 4"/>
          <p:cNvSpPr/>
          <p:nvPr/>
        </p:nvSpPr>
        <p:spPr>
          <a:xfrm>
            <a:off x="0" y="810387"/>
            <a:ext cx="8515350" cy="11430"/>
          </a:xfrm>
          <a:custGeom>
            <a:avLst/>
            <a:gdLst/>
            <a:ahLst/>
            <a:cxnLst/>
            <a:rect l="l" t="t" r="r" b="b"/>
            <a:pathLst>
              <a:path w="11353800" h="15240">
                <a:moveTo>
                  <a:pt x="0" y="15239"/>
                </a:moveTo>
                <a:lnTo>
                  <a:pt x="11353800" y="0"/>
                </a:lnTo>
              </a:path>
            </a:pathLst>
          </a:custGeom>
          <a:ln w="6096">
            <a:solidFill>
              <a:srgbClr val="3A3838"/>
            </a:solidFill>
          </a:ln>
        </p:spPr>
        <p:txBody>
          <a:bodyPr wrap="square" lIns="0" tIns="0" rIns="0" bIns="0" rtlCol="0"/>
          <a:lstStyle/>
          <a:p>
            <a:endParaRPr sz="1350">
              <a:solidFill>
                <a:prstClr val="black"/>
              </a:solidFil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41433">
              <a:lnSpc>
                <a:spcPts val="1215"/>
              </a:lnSpc>
            </a:pPr>
            <a:fld id="{81D60167-4931-47E6-BA6A-407CBD079E47}" type="slidenum">
              <a:rPr spc="-60" dirty="0">
                <a:solidFill>
                  <a:prstClr val="black"/>
                </a:solidFill>
              </a:rPr>
              <a:pPr marL="41433">
                <a:lnSpc>
                  <a:spcPts val="1215"/>
                </a:lnSpc>
              </a:pPr>
              <a:t>46</a:t>
            </a:fld>
            <a:endParaRPr spc="-60" dirty="0">
              <a:solidFill>
                <a:prstClr val="black"/>
              </a:solidFill>
            </a:endParaRPr>
          </a:p>
        </p:txBody>
      </p:sp>
    </p:spTree>
    <p:extLst>
      <p:ext uri="{BB962C8B-B14F-4D97-AF65-F5344CB8AC3E}">
        <p14:creationId xmlns:p14="http://schemas.microsoft.com/office/powerpoint/2010/main" val="3605662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4795" y="300418"/>
            <a:ext cx="6090761" cy="379431"/>
          </a:xfrm>
          <a:prstGeom prst="rect">
            <a:avLst/>
          </a:prstGeom>
        </p:spPr>
        <p:txBody>
          <a:bodyPr vert="horz" wrap="square" lIns="0" tIns="10001" rIns="0" bIns="0" rtlCol="0">
            <a:spAutoFit/>
          </a:bodyPr>
          <a:lstStyle/>
          <a:p>
            <a:pPr marL="9525">
              <a:spcBef>
                <a:spcPts val="79"/>
              </a:spcBef>
            </a:pPr>
            <a:r>
              <a:rPr b="0" dirty="0">
                <a:latin typeface="Arial"/>
                <a:cs typeface="Arial"/>
              </a:rPr>
              <a:t>Blockchain </a:t>
            </a:r>
            <a:r>
              <a:rPr b="0" spc="-41" dirty="0"/>
              <a:t>Value </a:t>
            </a:r>
            <a:r>
              <a:rPr b="0" spc="-4" dirty="0"/>
              <a:t>Propositions for</a:t>
            </a:r>
            <a:r>
              <a:rPr b="0" spc="-11" dirty="0"/>
              <a:t> </a:t>
            </a:r>
            <a:r>
              <a:rPr b="0" dirty="0">
                <a:latin typeface="Arial"/>
                <a:cs typeface="Arial"/>
              </a:rPr>
              <a:t>Healthcare</a:t>
            </a:r>
          </a:p>
        </p:txBody>
      </p:sp>
      <p:sp>
        <p:nvSpPr>
          <p:cNvPr id="3" name="object 3"/>
          <p:cNvSpPr/>
          <p:nvPr/>
        </p:nvSpPr>
        <p:spPr>
          <a:xfrm>
            <a:off x="0" y="810387"/>
            <a:ext cx="8515350" cy="11430"/>
          </a:xfrm>
          <a:custGeom>
            <a:avLst/>
            <a:gdLst/>
            <a:ahLst/>
            <a:cxnLst/>
            <a:rect l="l" t="t" r="r" b="b"/>
            <a:pathLst>
              <a:path w="11353800" h="15240">
                <a:moveTo>
                  <a:pt x="0" y="15239"/>
                </a:moveTo>
                <a:lnTo>
                  <a:pt x="11353800" y="0"/>
                </a:lnTo>
              </a:path>
            </a:pathLst>
          </a:custGeom>
          <a:ln w="6096">
            <a:solidFill>
              <a:srgbClr val="3A3838"/>
            </a:solidFill>
          </a:ln>
        </p:spPr>
        <p:txBody>
          <a:bodyPr wrap="square" lIns="0" tIns="0" rIns="0" bIns="0" rtlCol="0"/>
          <a:lstStyle/>
          <a:p>
            <a:endParaRPr sz="1350">
              <a:solidFill>
                <a:prstClr val="black"/>
              </a:solidFill>
            </a:endParaRPr>
          </a:p>
        </p:txBody>
      </p:sp>
      <p:sp>
        <p:nvSpPr>
          <p:cNvPr id="4" name="object 4"/>
          <p:cNvSpPr txBox="1"/>
          <p:nvPr/>
        </p:nvSpPr>
        <p:spPr>
          <a:xfrm>
            <a:off x="618896" y="912210"/>
            <a:ext cx="7523798" cy="378469"/>
          </a:xfrm>
          <a:prstGeom prst="rect">
            <a:avLst/>
          </a:prstGeom>
        </p:spPr>
        <p:txBody>
          <a:bodyPr vert="horz" wrap="square" lIns="0" tIns="9049" rIns="0" bIns="0" rtlCol="0">
            <a:spAutoFit/>
          </a:bodyPr>
          <a:lstStyle/>
          <a:p>
            <a:pPr marL="9525" marR="3810">
              <a:spcBef>
                <a:spcPts val="71"/>
              </a:spcBef>
            </a:pPr>
            <a:r>
              <a:rPr sz="1200" i="1" spc="-71" dirty="0">
                <a:solidFill>
                  <a:srgbClr val="404040"/>
                </a:solidFill>
                <a:latin typeface="Trebuchet MS"/>
                <a:cs typeface="Trebuchet MS"/>
              </a:rPr>
              <a:t>“One</a:t>
            </a:r>
            <a:r>
              <a:rPr sz="1200" i="1" spc="-83" dirty="0">
                <a:solidFill>
                  <a:srgbClr val="404040"/>
                </a:solidFill>
                <a:latin typeface="Trebuchet MS"/>
                <a:cs typeface="Trebuchet MS"/>
              </a:rPr>
              <a:t> </a:t>
            </a:r>
            <a:r>
              <a:rPr sz="1200" i="1" spc="-75" dirty="0">
                <a:solidFill>
                  <a:srgbClr val="404040"/>
                </a:solidFill>
                <a:latin typeface="Trebuchet MS"/>
                <a:cs typeface="Trebuchet MS"/>
              </a:rPr>
              <a:t>of </a:t>
            </a:r>
            <a:r>
              <a:rPr sz="1200" i="1" spc="-79" dirty="0">
                <a:solidFill>
                  <a:srgbClr val="404040"/>
                </a:solidFill>
                <a:latin typeface="Trebuchet MS"/>
                <a:cs typeface="Trebuchet MS"/>
              </a:rPr>
              <a:t>the</a:t>
            </a:r>
            <a:r>
              <a:rPr sz="1200" i="1" spc="-86" dirty="0">
                <a:solidFill>
                  <a:srgbClr val="404040"/>
                </a:solidFill>
                <a:latin typeface="Trebuchet MS"/>
                <a:cs typeface="Trebuchet MS"/>
              </a:rPr>
              <a:t> pretty</a:t>
            </a:r>
            <a:r>
              <a:rPr sz="1200" i="1" spc="-94" dirty="0">
                <a:solidFill>
                  <a:srgbClr val="404040"/>
                </a:solidFill>
                <a:latin typeface="Trebuchet MS"/>
                <a:cs typeface="Trebuchet MS"/>
              </a:rPr>
              <a:t> </a:t>
            </a:r>
            <a:r>
              <a:rPr sz="1200" i="1" spc="-53" dirty="0">
                <a:solidFill>
                  <a:srgbClr val="404040"/>
                </a:solidFill>
                <a:latin typeface="Trebuchet MS"/>
                <a:cs typeface="Trebuchet MS"/>
              </a:rPr>
              <a:t>obvious</a:t>
            </a:r>
            <a:r>
              <a:rPr sz="1200" i="1" spc="-49" dirty="0">
                <a:solidFill>
                  <a:srgbClr val="404040"/>
                </a:solidFill>
                <a:latin typeface="Trebuchet MS"/>
                <a:cs typeface="Trebuchet MS"/>
              </a:rPr>
              <a:t> </a:t>
            </a:r>
            <a:r>
              <a:rPr sz="1200" i="1" spc="-53" dirty="0">
                <a:solidFill>
                  <a:srgbClr val="404040"/>
                </a:solidFill>
                <a:latin typeface="Trebuchet MS"/>
                <a:cs typeface="Trebuchet MS"/>
              </a:rPr>
              <a:t>use</a:t>
            </a:r>
            <a:r>
              <a:rPr sz="1200" i="1" spc="-86" dirty="0">
                <a:solidFill>
                  <a:srgbClr val="404040"/>
                </a:solidFill>
                <a:latin typeface="Trebuchet MS"/>
                <a:cs typeface="Trebuchet MS"/>
              </a:rPr>
              <a:t> </a:t>
            </a:r>
            <a:r>
              <a:rPr sz="1200" i="1" spc="-41" dirty="0">
                <a:solidFill>
                  <a:srgbClr val="404040"/>
                </a:solidFill>
                <a:latin typeface="Trebuchet MS"/>
                <a:cs typeface="Trebuchet MS"/>
              </a:rPr>
              <a:t>cases</a:t>
            </a:r>
            <a:r>
              <a:rPr sz="1200" i="1" spc="-75" dirty="0">
                <a:solidFill>
                  <a:srgbClr val="404040"/>
                </a:solidFill>
                <a:latin typeface="Trebuchet MS"/>
                <a:cs typeface="Trebuchet MS"/>
              </a:rPr>
              <a:t> </a:t>
            </a:r>
            <a:r>
              <a:rPr sz="1200" i="1" spc="-86" dirty="0">
                <a:solidFill>
                  <a:srgbClr val="404040"/>
                </a:solidFill>
                <a:latin typeface="Trebuchet MS"/>
                <a:cs typeface="Trebuchet MS"/>
              </a:rPr>
              <a:t>for</a:t>
            </a:r>
            <a:r>
              <a:rPr sz="1200" i="1" spc="-79" dirty="0">
                <a:solidFill>
                  <a:srgbClr val="404040"/>
                </a:solidFill>
                <a:latin typeface="Trebuchet MS"/>
                <a:cs typeface="Trebuchet MS"/>
              </a:rPr>
              <a:t> </a:t>
            </a:r>
            <a:r>
              <a:rPr sz="1200" i="1" spc="-64" dirty="0">
                <a:solidFill>
                  <a:srgbClr val="404040"/>
                </a:solidFill>
                <a:latin typeface="Trebuchet MS"/>
                <a:cs typeface="Trebuchet MS"/>
              </a:rPr>
              <a:t>Blockchain</a:t>
            </a:r>
            <a:r>
              <a:rPr sz="1200" i="1" spc="-68" dirty="0">
                <a:solidFill>
                  <a:srgbClr val="404040"/>
                </a:solidFill>
                <a:latin typeface="Trebuchet MS"/>
                <a:cs typeface="Trebuchet MS"/>
              </a:rPr>
              <a:t> </a:t>
            </a:r>
            <a:r>
              <a:rPr sz="1200" i="1" spc="-60" dirty="0">
                <a:solidFill>
                  <a:srgbClr val="404040"/>
                </a:solidFill>
                <a:latin typeface="Trebuchet MS"/>
                <a:cs typeface="Trebuchet MS"/>
              </a:rPr>
              <a:t>is</a:t>
            </a:r>
            <a:r>
              <a:rPr sz="1200" i="1" spc="-86" dirty="0">
                <a:solidFill>
                  <a:srgbClr val="404040"/>
                </a:solidFill>
                <a:latin typeface="Trebuchet MS"/>
                <a:cs typeface="Trebuchet MS"/>
              </a:rPr>
              <a:t> </a:t>
            </a:r>
            <a:r>
              <a:rPr sz="1200" i="1" spc="-71" dirty="0">
                <a:solidFill>
                  <a:srgbClr val="404040"/>
                </a:solidFill>
                <a:latin typeface="Trebuchet MS"/>
                <a:cs typeface="Trebuchet MS"/>
              </a:rPr>
              <a:t>its</a:t>
            </a:r>
            <a:r>
              <a:rPr sz="1200" i="1" spc="-94" dirty="0">
                <a:solidFill>
                  <a:srgbClr val="404040"/>
                </a:solidFill>
                <a:latin typeface="Trebuchet MS"/>
                <a:cs typeface="Trebuchet MS"/>
              </a:rPr>
              <a:t> </a:t>
            </a:r>
            <a:r>
              <a:rPr sz="1200" i="1" spc="-79" dirty="0">
                <a:solidFill>
                  <a:srgbClr val="404040"/>
                </a:solidFill>
                <a:latin typeface="Trebuchet MS"/>
                <a:cs typeface="Trebuchet MS"/>
              </a:rPr>
              <a:t>ability</a:t>
            </a:r>
            <a:r>
              <a:rPr sz="1200" i="1" spc="-94" dirty="0">
                <a:solidFill>
                  <a:srgbClr val="404040"/>
                </a:solidFill>
                <a:latin typeface="Trebuchet MS"/>
                <a:cs typeface="Trebuchet MS"/>
              </a:rPr>
              <a:t> </a:t>
            </a:r>
            <a:r>
              <a:rPr sz="1200" i="1" spc="-75" dirty="0">
                <a:solidFill>
                  <a:srgbClr val="404040"/>
                </a:solidFill>
                <a:latin typeface="Trebuchet MS"/>
                <a:cs typeface="Trebuchet MS"/>
              </a:rPr>
              <a:t>to</a:t>
            </a:r>
            <a:r>
              <a:rPr sz="1200" i="1" spc="-83" dirty="0">
                <a:solidFill>
                  <a:srgbClr val="404040"/>
                </a:solidFill>
                <a:latin typeface="Trebuchet MS"/>
                <a:cs typeface="Trebuchet MS"/>
              </a:rPr>
              <a:t> identify</a:t>
            </a:r>
            <a:r>
              <a:rPr sz="1200" i="1" spc="-98" dirty="0">
                <a:solidFill>
                  <a:srgbClr val="404040"/>
                </a:solidFill>
                <a:latin typeface="Trebuchet MS"/>
                <a:cs typeface="Trebuchet MS"/>
              </a:rPr>
              <a:t> </a:t>
            </a:r>
            <a:r>
              <a:rPr sz="1200" i="1" spc="-53" dirty="0">
                <a:solidFill>
                  <a:srgbClr val="404040"/>
                </a:solidFill>
                <a:latin typeface="Trebuchet MS"/>
                <a:cs typeface="Trebuchet MS"/>
              </a:rPr>
              <a:t>when</a:t>
            </a:r>
            <a:r>
              <a:rPr sz="1200" i="1" spc="-71" dirty="0">
                <a:solidFill>
                  <a:srgbClr val="404040"/>
                </a:solidFill>
                <a:latin typeface="Trebuchet MS"/>
                <a:cs typeface="Trebuchet MS"/>
              </a:rPr>
              <a:t> </a:t>
            </a:r>
            <a:r>
              <a:rPr sz="1200" i="1" spc="-53" dirty="0">
                <a:solidFill>
                  <a:srgbClr val="404040"/>
                </a:solidFill>
                <a:latin typeface="Trebuchet MS"/>
                <a:cs typeface="Trebuchet MS"/>
              </a:rPr>
              <a:t>there's</a:t>
            </a:r>
            <a:r>
              <a:rPr sz="1200" i="1" spc="-90" dirty="0">
                <a:solidFill>
                  <a:srgbClr val="404040"/>
                </a:solidFill>
                <a:latin typeface="Trebuchet MS"/>
                <a:cs typeface="Trebuchet MS"/>
              </a:rPr>
              <a:t> </a:t>
            </a:r>
            <a:r>
              <a:rPr sz="1200" i="1" spc="-64" dirty="0">
                <a:solidFill>
                  <a:srgbClr val="404040"/>
                </a:solidFill>
                <a:latin typeface="Trebuchet MS"/>
                <a:cs typeface="Trebuchet MS"/>
              </a:rPr>
              <a:t>been</a:t>
            </a:r>
            <a:r>
              <a:rPr sz="1200" i="1" spc="-83" dirty="0">
                <a:solidFill>
                  <a:srgbClr val="404040"/>
                </a:solidFill>
                <a:latin typeface="Trebuchet MS"/>
                <a:cs typeface="Trebuchet MS"/>
              </a:rPr>
              <a:t> </a:t>
            </a:r>
            <a:r>
              <a:rPr sz="1200" i="1" spc="-56" dirty="0">
                <a:solidFill>
                  <a:srgbClr val="404040"/>
                </a:solidFill>
                <a:latin typeface="Trebuchet MS"/>
                <a:cs typeface="Trebuchet MS"/>
              </a:rPr>
              <a:t>data</a:t>
            </a:r>
            <a:r>
              <a:rPr sz="1200" i="1" spc="-71" dirty="0">
                <a:solidFill>
                  <a:srgbClr val="404040"/>
                </a:solidFill>
                <a:latin typeface="Trebuchet MS"/>
                <a:cs typeface="Trebuchet MS"/>
              </a:rPr>
              <a:t> </a:t>
            </a:r>
            <a:r>
              <a:rPr sz="1200" i="1" spc="-64" dirty="0">
                <a:solidFill>
                  <a:srgbClr val="404040"/>
                </a:solidFill>
                <a:latin typeface="Trebuchet MS"/>
                <a:cs typeface="Trebuchet MS"/>
              </a:rPr>
              <a:t>manipulation </a:t>
            </a:r>
            <a:r>
              <a:rPr sz="1200" i="1" spc="-41" dirty="0">
                <a:solidFill>
                  <a:srgbClr val="404040"/>
                </a:solidFill>
                <a:latin typeface="Trebuchet MS"/>
                <a:cs typeface="Trebuchet MS"/>
              </a:rPr>
              <a:t>and</a:t>
            </a:r>
            <a:r>
              <a:rPr sz="1200" i="1" spc="-71" dirty="0">
                <a:solidFill>
                  <a:srgbClr val="404040"/>
                </a:solidFill>
                <a:latin typeface="Trebuchet MS"/>
                <a:cs typeface="Trebuchet MS"/>
              </a:rPr>
              <a:t> </a:t>
            </a:r>
            <a:r>
              <a:rPr sz="1200" i="1" spc="-53" dirty="0">
                <a:solidFill>
                  <a:srgbClr val="404040"/>
                </a:solidFill>
                <a:latin typeface="Trebuchet MS"/>
                <a:cs typeface="Trebuchet MS"/>
              </a:rPr>
              <a:t>when  there's</a:t>
            </a:r>
            <a:r>
              <a:rPr sz="1200" i="1" spc="-94" dirty="0">
                <a:solidFill>
                  <a:srgbClr val="404040"/>
                </a:solidFill>
                <a:latin typeface="Trebuchet MS"/>
                <a:cs typeface="Trebuchet MS"/>
              </a:rPr>
              <a:t> </a:t>
            </a:r>
            <a:r>
              <a:rPr sz="1200" i="1" spc="-64" dirty="0">
                <a:solidFill>
                  <a:srgbClr val="404040"/>
                </a:solidFill>
                <a:latin typeface="Trebuchet MS"/>
                <a:cs typeface="Trebuchet MS"/>
              </a:rPr>
              <a:t>been</a:t>
            </a:r>
            <a:r>
              <a:rPr sz="1200" i="1" spc="-86" dirty="0">
                <a:solidFill>
                  <a:srgbClr val="404040"/>
                </a:solidFill>
                <a:latin typeface="Trebuchet MS"/>
                <a:cs typeface="Trebuchet MS"/>
              </a:rPr>
              <a:t> </a:t>
            </a:r>
            <a:r>
              <a:rPr sz="1200" i="1" spc="-15" dirty="0">
                <a:solidFill>
                  <a:srgbClr val="404040"/>
                </a:solidFill>
                <a:latin typeface="Trebuchet MS"/>
                <a:cs typeface="Trebuchet MS"/>
              </a:rPr>
              <a:t>a</a:t>
            </a:r>
            <a:r>
              <a:rPr sz="1200" i="1" spc="-86" dirty="0">
                <a:solidFill>
                  <a:srgbClr val="404040"/>
                </a:solidFill>
                <a:latin typeface="Trebuchet MS"/>
                <a:cs typeface="Trebuchet MS"/>
              </a:rPr>
              <a:t> </a:t>
            </a:r>
            <a:r>
              <a:rPr sz="1200" i="1" spc="-68" dirty="0">
                <a:solidFill>
                  <a:srgbClr val="404040"/>
                </a:solidFill>
                <a:latin typeface="Trebuchet MS"/>
                <a:cs typeface="Trebuchet MS"/>
              </a:rPr>
              <a:t>disruption</a:t>
            </a:r>
            <a:r>
              <a:rPr sz="1200" i="1" spc="-83" dirty="0">
                <a:solidFill>
                  <a:srgbClr val="404040"/>
                </a:solidFill>
                <a:latin typeface="Trebuchet MS"/>
                <a:cs typeface="Trebuchet MS"/>
              </a:rPr>
              <a:t> </a:t>
            </a:r>
            <a:r>
              <a:rPr sz="1200" i="1" spc="-68" dirty="0">
                <a:solidFill>
                  <a:srgbClr val="404040"/>
                </a:solidFill>
                <a:latin typeface="Trebuchet MS"/>
                <a:cs typeface="Trebuchet MS"/>
              </a:rPr>
              <a:t>in</a:t>
            </a:r>
            <a:r>
              <a:rPr sz="1200" i="1" spc="-94" dirty="0">
                <a:solidFill>
                  <a:srgbClr val="404040"/>
                </a:solidFill>
                <a:latin typeface="Trebuchet MS"/>
                <a:cs typeface="Trebuchet MS"/>
              </a:rPr>
              <a:t> </a:t>
            </a:r>
            <a:r>
              <a:rPr sz="1200" i="1" spc="-75" dirty="0">
                <a:solidFill>
                  <a:srgbClr val="404040"/>
                </a:solidFill>
                <a:latin typeface="Trebuchet MS"/>
                <a:cs typeface="Trebuchet MS"/>
              </a:rPr>
              <a:t>that</a:t>
            </a:r>
            <a:r>
              <a:rPr sz="1200" i="1" spc="-71" dirty="0">
                <a:solidFill>
                  <a:srgbClr val="404040"/>
                </a:solidFill>
                <a:latin typeface="Trebuchet MS"/>
                <a:cs typeface="Trebuchet MS"/>
              </a:rPr>
              <a:t> </a:t>
            </a:r>
            <a:r>
              <a:rPr sz="1200" i="1" spc="-83" dirty="0">
                <a:solidFill>
                  <a:srgbClr val="404040"/>
                </a:solidFill>
                <a:latin typeface="Trebuchet MS"/>
                <a:cs typeface="Trebuchet MS"/>
              </a:rPr>
              <a:t>flow”</a:t>
            </a:r>
            <a:r>
              <a:rPr sz="1200" i="1" spc="-49" dirty="0">
                <a:solidFill>
                  <a:srgbClr val="404040"/>
                </a:solidFill>
                <a:latin typeface="Trebuchet MS"/>
                <a:cs typeface="Trebuchet MS"/>
              </a:rPr>
              <a:t> </a:t>
            </a:r>
            <a:r>
              <a:rPr sz="1200" spc="-71" dirty="0">
                <a:solidFill>
                  <a:srgbClr val="404040"/>
                </a:solidFill>
                <a:latin typeface="Arial"/>
                <a:cs typeface="Arial"/>
              </a:rPr>
              <a:t>–</a:t>
            </a:r>
            <a:r>
              <a:rPr sz="1200" spc="-60" dirty="0">
                <a:solidFill>
                  <a:srgbClr val="404040"/>
                </a:solidFill>
                <a:latin typeface="Arial"/>
                <a:cs typeface="Arial"/>
              </a:rPr>
              <a:t> </a:t>
            </a:r>
            <a:r>
              <a:rPr sz="1050" spc="-49" dirty="0">
                <a:solidFill>
                  <a:prstClr val="black"/>
                </a:solidFill>
                <a:latin typeface="Arial"/>
                <a:cs typeface="Arial"/>
              </a:rPr>
              <a:t>Peter </a:t>
            </a:r>
            <a:r>
              <a:rPr sz="1050" spc="-38" dirty="0">
                <a:solidFill>
                  <a:prstClr val="black"/>
                </a:solidFill>
                <a:latin typeface="Arial"/>
                <a:cs typeface="Arial"/>
              </a:rPr>
              <a:t>Nichol,</a:t>
            </a:r>
            <a:r>
              <a:rPr sz="1050" spc="-68" dirty="0">
                <a:solidFill>
                  <a:prstClr val="black"/>
                </a:solidFill>
                <a:latin typeface="Arial"/>
                <a:cs typeface="Arial"/>
              </a:rPr>
              <a:t> </a:t>
            </a:r>
            <a:r>
              <a:rPr sz="1050" spc="-15" dirty="0">
                <a:solidFill>
                  <a:prstClr val="black"/>
                </a:solidFill>
                <a:latin typeface="Arial"/>
                <a:cs typeface="Arial"/>
              </a:rPr>
              <a:t>former</a:t>
            </a:r>
            <a:r>
              <a:rPr sz="1050" spc="-75" dirty="0">
                <a:solidFill>
                  <a:prstClr val="black"/>
                </a:solidFill>
                <a:latin typeface="Arial"/>
                <a:cs typeface="Arial"/>
              </a:rPr>
              <a:t> </a:t>
            </a:r>
            <a:r>
              <a:rPr sz="1050" spc="-83" dirty="0">
                <a:solidFill>
                  <a:prstClr val="black"/>
                </a:solidFill>
                <a:latin typeface="Arial"/>
                <a:cs typeface="Arial"/>
              </a:rPr>
              <a:t>IT</a:t>
            </a:r>
            <a:r>
              <a:rPr sz="1050" spc="-56" dirty="0">
                <a:solidFill>
                  <a:prstClr val="black"/>
                </a:solidFill>
                <a:latin typeface="Arial"/>
                <a:cs typeface="Arial"/>
              </a:rPr>
              <a:t> </a:t>
            </a:r>
            <a:r>
              <a:rPr sz="1050" spc="-34" dirty="0">
                <a:solidFill>
                  <a:prstClr val="black"/>
                </a:solidFill>
                <a:latin typeface="Arial"/>
                <a:cs typeface="Arial"/>
              </a:rPr>
              <a:t>chief</a:t>
            </a:r>
            <a:r>
              <a:rPr sz="1050" spc="-56" dirty="0">
                <a:solidFill>
                  <a:prstClr val="black"/>
                </a:solidFill>
                <a:latin typeface="Arial"/>
                <a:cs typeface="Arial"/>
              </a:rPr>
              <a:t> </a:t>
            </a:r>
            <a:r>
              <a:rPr sz="1050" spc="-4" dirty="0">
                <a:solidFill>
                  <a:prstClr val="black"/>
                </a:solidFill>
                <a:latin typeface="Arial"/>
                <a:cs typeface="Arial"/>
              </a:rPr>
              <a:t>of</a:t>
            </a:r>
            <a:r>
              <a:rPr sz="1050" spc="-60" dirty="0">
                <a:solidFill>
                  <a:prstClr val="black"/>
                </a:solidFill>
                <a:latin typeface="Arial"/>
                <a:cs typeface="Arial"/>
              </a:rPr>
              <a:t> </a:t>
            </a:r>
            <a:r>
              <a:rPr sz="1050" spc="-15" dirty="0">
                <a:solidFill>
                  <a:prstClr val="black"/>
                </a:solidFill>
                <a:latin typeface="Arial"/>
                <a:cs typeface="Arial"/>
              </a:rPr>
              <a:t>the</a:t>
            </a:r>
            <a:r>
              <a:rPr sz="1050" spc="-45" dirty="0">
                <a:solidFill>
                  <a:prstClr val="black"/>
                </a:solidFill>
                <a:latin typeface="Arial"/>
                <a:cs typeface="Arial"/>
              </a:rPr>
              <a:t> </a:t>
            </a:r>
            <a:r>
              <a:rPr sz="1050" spc="-41" dirty="0">
                <a:solidFill>
                  <a:prstClr val="black"/>
                </a:solidFill>
                <a:latin typeface="Arial"/>
                <a:cs typeface="Arial"/>
              </a:rPr>
              <a:t>Connecticut</a:t>
            </a:r>
            <a:r>
              <a:rPr sz="1050" spc="-30" dirty="0">
                <a:solidFill>
                  <a:prstClr val="black"/>
                </a:solidFill>
                <a:latin typeface="Arial"/>
                <a:cs typeface="Arial"/>
              </a:rPr>
              <a:t> </a:t>
            </a:r>
            <a:r>
              <a:rPr sz="1050" spc="-38" dirty="0">
                <a:solidFill>
                  <a:prstClr val="black"/>
                </a:solidFill>
                <a:latin typeface="Arial"/>
                <a:cs typeface="Arial"/>
              </a:rPr>
              <a:t>state</a:t>
            </a:r>
            <a:r>
              <a:rPr sz="1050" spc="-56" dirty="0">
                <a:solidFill>
                  <a:prstClr val="black"/>
                </a:solidFill>
                <a:latin typeface="Arial"/>
                <a:cs typeface="Arial"/>
              </a:rPr>
              <a:t> </a:t>
            </a:r>
            <a:r>
              <a:rPr sz="1050" spc="-26" dirty="0">
                <a:solidFill>
                  <a:prstClr val="black"/>
                </a:solidFill>
                <a:latin typeface="Arial"/>
                <a:cs typeface="Arial"/>
              </a:rPr>
              <a:t>health</a:t>
            </a:r>
            <a:r>
              <a:rPr sz="1050" spc="-49" dirty="0">
                <a:solidFill>
                  <a:prstClr val="black"/>
                </a:solidFill>
                <a:latin typeface="Arial"/>
                <a:cs typeface="Arial"/>
              </a:rPr>
              <a:t> insurance</a:t>
            </a:r>
            <a:r>
              <a:rPr sz="1050" spc="-41" dirty="0">
                <a:solidFill>
                  <a:prstClr val="black"/>
                </a:solidFill>
                <a:latin typeface="Arial"/>
                <a:cs typeface="Arial"/>
              </a:rPr>
              <a:t> </a:t>
            </a:r>
            <a:r>
              <a:rPr sz="1050" spc="-75" dirty="0">
                <a:solidFill>
                  <a:prstClr val="black"/>
                </a:solidFill>
                <a:latin typeface="Arial"/>
                <a:cs typeface="Arial"/>
              </a:rPr>
              <a:t>exchange</a:t>
            </a:r>
            <a:endParaRPr sz="1050">
              <a:solidFill>
                <a:prstClr val="black"/>
              </a:solidFill>
              <a:latin typeface="Arial"/>
              <a:cs typeface="Arial"/>
            </a:endParaRPr>
          </a:p>
        </p:txBody>
      </p:sp>
      <p:graphicFrame>
        <p:nvGraphicFramePr>
          <p:cNvPr id="5" name="object 5"/>
          <p:cNvGraphicFramePr>
            <a:graphicFrameLocks noGrp="1"/>
          </p:cNvGraphicFramePr>
          <p:nvPr/>
        </p:nvGraphicFramePr>
        <p:xfrm>
          <a:off x="792356" y="1387315"/>
          <a:ext cx="7274719" cy="3361850"/>
        </p:xfrm>
        <a:graphic>
          <a:graphicData uri="http://schemas.openxmlformats.org/drawingml/2006/table">
            <a:tbl>
              <a:tblPr firstRow="1" bandRow="1">
                <a:tableStyleId>{2D5ABB26-0587-4C30-8999-92F81FD0307C}</a:tableStyleId>
              </a:tblPr>
              <a:tblGrid>
                <a:gridCol w="569119"/>
                <a:gridCol w="2882741"/>
                <a:gridCol w="3822859"/>
              </a:tblGrid>
              <a:tr h="278130">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DC3E6"/>
                    </a:solidFill>
                  </a:tcPr>
                </a:tc>
                <a:tc>
                  <a:txBody>
                    <a:bodyPr/>
                    <a:lstStyle/>
                    <a:p>
                      <a:pPr marL="97790">
                        <a:lnSpc>
                          <a:spcPct val="100000"/>
                        </a:lnSpc>
                        <a:spcBef>
                          <a:spcPts val="290"/>
                        </a:spcBef>
                      </a:pPr>
                      <a:r>
                        <a:rPr sz="900" spc="-45" dirty="0">
                          <a:solidFill>
                            <a:srgbClr val="FFFFFF"/>
                          </a:solidFill>
                          <a:latin typeface="Arial"/>
                          <a:cs typeface="Arial"/>
                        </a:rPr>
                        <a:t>Health </a:t>
                      </a:r>
                      <a:r>
                        <a:rPr sz="900" spc="-25" dirty="0">
                          <a:solidFill>
                            <a:srgbClr val="FFFFFF"/>
                          </a:solidFill>
                          <a:latin typeface="Arial"/>
                          <a:cs typeface="Arial"/>
                        </a:rPr>
                        <a:t>Information </a:t>
                      </a:r>
                      <a:r>
                        <a:rPr sz="900" spc="-100" dirty="0">
                          <a:solidFill>
                            <a:srgbClr val="FFFFFF"/>
                          </a:solidFill>
                          <a:latin typeface="Arial"/>
                          <a:cs typeface="Arial"/>
                        </a:rPr>
                        <a:t>Exchange </a:t>
                      </a:r>
                      <a:r>
                        <a:rPr sz="900" spc="-95" dirty="0">
                          <a:solidFill>
                            <a:srgbClr val="FFFFFF"/>
                          </a:solidFill>
                          <a:latin typeface="Arial"/>
                          <a:cs typeface="Arial"/>
                        </a:rPr>
                        <a:t>(HIE) </a:t>
                      </a:r>
                      <a:r>
                        <a:rPr sz="900" spc="-85" dirty="0">
                          <a:solidFill>
                            <a:srgbClr val="FFFFFF"/>
                          </a:solidFill>
                          <a:latin typeface="Arial"/>
                          <a:cs typeface="Arial"/>
                        </a:rPr>
                        <a:t>Pain </a:t>
                      </a:r>
                      <a:r>
                        <a:rPr sz="900" spc="-60" dirty="0">
                          <a:solidFill>
                            <a:srgbClr val="FFFFFF"/>
                          </a:solidFill>
                          <a:latin typeface="Arial"/>
                          <a:cs typeface="Arial"/>
                        </a:rPr>
                        <a:t>Points</a:t>
                      </a:r>
                      <a:endParaRPr sz="900">
                        <a:latin typeface="Arial"/>
                        <a:cs typeface="Arial"/>
                      </a:endParaRPr>
                    </a:p>
                  </a:txBody>
                  <a:tcPr marL="0" marR="0" marT="2762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DC3E6"/>
                    </a:solidFill>
                  </a:tcPr>
                </a:tc>
                <a:tc>
                  <a:txBody>
                    <a:bodyPr/>
                    <a:lstStyle/>
                    <a:p>
                      <a:pPr marL="97790">
                        <a:lnSpc>
                          <a:spcPct val="100000"/>
                        </a:lnSpc>
                        <a:spcBef>
                          <a:spcPts val="290"/>
                        </a:spcBef>
                      </a:pPr>
                      <a:r>
                        <a:rPr sz="900" spc="-65" dirty="0">
                          <a:solidFill>
                            <a:srgbClr val="FFFFFF"/>
                          </a:solidFill>
                          <a:latin typeface="Arial"/>
                          <a:cs typeface="Arial"/>
                        </a:rPr>
                        <a:t>Blockchain</a:t>
                      </a:r>
                      <a:r>
                        <a:rPr sz="900" spc="-60" dirty="0">
                          <a:solidFill>
                            <a:srgbClr val="FFFFFF"/>
                          </a:solidFill>
                          <a:latin typeface="Arial"/>
                          <a:cs typeface="Arial"/>
                        </a:rPr>
                        <a:t> </a:t>
                      </a:r>
                      <a:r>
                        <a:rPr sz="900" spc="-30" dirty="0">
                          <a:solidFill>
                            <a:srgbClr val="FFFFFF"/>
                          </a:solidFill>
                          <a:latin typeface="Arial"/>
                          <a:cs typeface="Arial"/>
                        </a:rPr>
                        <a:t>Opportunities</a:t>
                      </a:r>
                      <a:endParaRPr sz="900">
                        <a:latin typeface="Arial"/>
                        <a:cs typeface="Arial"/>
                      </a:endParaRPr>
                    </a:p>
                  </a:txBody>
                  <a:tcPr marL="0" marR="0" marT="2762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DC3E6"/>
                    </a:solidFill>
                  </a:tcPr>
                </a:tc>
              </a:tr>
              <a:tr h="616744">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7790" marR="346710">
                        <a:lnSpc>
                          <a:spcPct val="100000"/>
                        </a:lnSpc>
                        <a:spcBef>
                          <a:spcPts val="290"/>
                        </a:spcBef>
                      </a:pPr>
                      <a:r>
                        <a:rPr sz="900" b="1" spc="-105" dirty="0">
                          <a:latin typeface="Arial"/>
                          <a:cs typeface="Arial"/>
                        </a:rPr>
                        <a:t>Establishing </a:t>
                      </a:r>
                      <a:r>
                        <a:rPr sz="900" b="1" spc="-75" dirty="0">
                          <a:latin typeface="Arial"/>
                          <a:cs typeface="Arial"/>
                        </a:rPr>
                        <a:t>a </a:t>
                      </a:r>
                      <a:r>
                        <a:rPr sz="900" b="1" spc="-105" dirty="0">
                          <a:latin typeface="Arial"/>
                          <a:cs typeface="Arial"/>
                        </a:rPr>
                        <a:t>Trust </a:t>
                      </a:r>
                      <a:r>
                        <a:rPr sz="900" b="1" spc="-60" dirty="0">
                          <a:latin typeface="Arial"/>
                          <a:cs typeface="Arial"/>
                        </a:rPr>
                        <a:t>Network </a:t>
                      </a:r>
                      <a:r>
                        <a:rPr sz="900" spc="-60" dirty="0">
                          <a:latin typeface="Arial"/>
                          <a:cs typeface="Arial"/>
                        </a:rPr>
                        <a:t>depends </a:t>
                      </a:r>
                      <a:r>
                        <a:rPr sz="900" spc="-40" dirty="0">
                          <a:latin typeface="Arial"/>
                          <a:cs typeface="Arial"/>
                        </a:rPr>
                        <a:t>on </a:t>
                      </a:r>
                      <a:r>
                        <a:rPr sz="900" spc="-15" dirty="0">
                          <a:latin typeface="Arial"/>
                          <a:cs typeface="Arial"/>
                        </a:rPr>
                        <a:t>the </a:t>
                      </a:r>
                      <a:r>
                        <a:rPr sz="900" spc="-125" dirty="0">
                          <a:latin typeface="Arial"/>
                          <a:cs typeface="Arial"/>
                        </a:rPr>
                        <a:t>HIE </a:t>
                      </a:r>
                      <a:r>
                        <a:rPr sz="900" spc="-114" dirty="0">
                          <a:latin typeface="Arial"/>
                          <a:cs typeface="Arial"/>
                        </a:rPr>
                        <a:t>as  </a:t>
                      </a:r>
                      <a:r>
                        <a:rPr sz="900" spc="-65" dirty="0">
                          <a:latin typeface="Arial"/>
                          <a:cs typeface="Arial"/>
                        </a:rPr>
                        <a:t>an</a:t>
                      </a:r>
                      <a:r>
                        <a:rPr sz="900" spc="-70" dirty="0">
                          <a:latin typeface="Arial"/>
                          <a:cs typeface="Arial"/>
                        </a:rPr>
                        <a:t> </a:t>
                      </a:r>
                      <a:r>
                        <a:rPr sz="900" spc="-25" dirty="0">
                          <a:latin typeface="Arial"/>
                          <a:cs typeface="Arial"/>
                        </a:rPr>
                        <a:t>intermediary</a:t>
                      </a:r>
                      <a:r>
                        <a:rPr sz="900" spc="-110" dirty="0">
                          <a:latin typeface="Arial"/>
                          <a:cs typeface="Arial"/>
                        </a:rPr>
                        <a:t> </a:t>
                      </a:r>
                      <a:r>
                        <a:rPr sz="900" spc="10" dirty="0">
                          <a:latin typeface="Arial"/>
                          <a:cs typeface="Arial"/>
                        </a:rPr>
                        <a:t>to</a:t>
                      </a:r>
                      <a:r>
                        <a:rPr sz="900" spc="-60" dirty="0">
                          <a:latin typeface="Arial"/>
                          <a:cs typeface="Arial"/>
                        </a:rPr>
                        <a:t> </a:t>
                      </a:r>
                      <a:r>
                        <a:rPr sz="900" spc="-50" dirty="0">
                          <a:latin typeface="Arial"/>
                          <a:cs typeface="Arial"/>
                        </a:rPr>
                        <a:t>establish</a:t>
                      </a:r>
                      <a:r>
                        <a:rPr sz="900" spc="-80" dirty="0">
                          <a:latin typeface="Arial"/>
                          <a:cs typeface="Arial"/>
                        </a:rPr>
                        <a:t> </a:t>
                      </a:r>
                      <a:r>
                        <a:rPr sz="900" spc="-15" dirty="0">
                          <a:latin typeface="Arial"/>
                          <a:cs typeface="Arial"/>
                        </a:rPr>
                        <a:t>point-to-point</a:t>
                      </a:r>
                      <a:r>
                        <a:rPr sz="900" spc="-105" dirty="0">
                          <a:latin typeface="Arial"/>
                          <a:cs typeface="Arial"/>
                        </a:rPr>
                        <a:t> </a:t>
                      </a:r>
                      <a:r>
                        <a:rPr sz="900" spc="-55" dirty="0">
                          <a:latin typeface="Arial"/>
                          <a:cs typeface="Arial"/>
                        </a:rPr>
                        <a:t>sharing</a:t>
                      </a:r>
                      <a:r>
                        <a:rPr sz="900" spc="-85" dirty="0">
                          <a:latin typeface="Arial"/>
                          <a:cs typeface="Arial"/>
                        </a:rPr>
                        <a:t> </a:t>
                      </a:r>
                      <a:r>
                        <a:rPr sz="900" spc="-55" dirty="0">
                          <a:latin typeface="Arial"/>
                          <a:cs typeface="Arial"/>
                        </a:rPr>
                        <a:t>and  </a:t>
                      </a:r>
                      <a:r>
                        <a:rPr sz="900" spc="-25" dirty="0">
                          <a:latin typeface="Arial"/>
                          <a:cs typeface="Arial"/>
                        </a:rPr>
                        <a:t>“book-keeping” </a:t>
                      </a:r>
                      <a:r>
                        <a:rPr sz="900" spc="-5" dirty="0">
                          <a:latin typeface="Arial"/>
                          <a:cs typeface="Arial"/>
                        </a:rPr>
                        <a:t>of </a:t>
                      </a:r>
                      <a:r>
                        <a:rPr sz="900" spc="-25" dirty="0">
                          <a:latin typeface="Arial"/>
                          <a:cs typeface="Arial"/>
                        </a:rPr>
                        <a:t>what </a:t>
                      </a:r>
                      <a:r>
                        <a:rPr sz="900" spc="-45" dirty="0">
                          <a:latin typeface="Arial"/>
                          <a:cs typeface="Arial"/>
                        </a:rPr>
                        <a:t>data</a:t>
                      </a:r>
                      <a:r>
                        <a:rPr sz="900" spc="-229" dirty="0">
                          <a:latin typeface="Arial"/>
                          <a:cs typeface="Arial"/>
                        </a:rPr>
                        <a:t> </a:t>
                      </a:r>
                      <a:r>
                        <a:rPr sz="900" spc="-85" dirty="0">
                          <a:latin typeface="Arial"/>
                          <a:cs typeface="Arial"/>
                        </a:rPr>
                        <a:t>was </a:t>
                      </a:r>
                      <a:r>
                        <a:rPr sz="900" spc="-70" dirty="0">
                          <a:latin typeface="Arial"/>
                          <a:cs typeface="Arial"/>
                        </a:rPr>
                        <a:t>exchanged.</a:t>
                      </a:r>
                      <a:endParaRPr sz="900">
                        <a:latin typeface="Arial"/>
                        <a:cs typeface="Arial"/>
                      </a:endParaRPr>
                    </a:p>
                  </a:txBody>
                  <a:tcPr marL="0" marR="0" marT="2762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7790" marR="1375410">
                        <a:lnSpc>
                          <a:spcPct val="100000"/>
                        </a:lnSpc>
                        <a:spcBef>
                          <a:spcPts val="290"/>
                        </a:spcBef>
                      </a:pPr>
                      <a:r>
                        <a:rPr sz="900" b="1" spc="-70" dirty="0">
                          <a:latin typeface="Arial"/>
                          <a:cs typeface="Arial"/>
                        </a:rPr>
                        <a:t>Disintermediation </a:t>
                      </a:r>
                      <a:r>
                        <a:rPr sz="900" b="1" spc="-55" dirty="0">
                          <a:latin typeface="Arial"/>
                          <a:cs typeface="Arial"/>
                        </a:rPr>
                        <a:t>of </a:t>
                      </a:r>
                      <a:r>
                        <a:rPr sz="900" b="1" spc="-105" dirty="0">
                          <a:latin typeface="Arial"/>
                          <a:cs typeface="Arial"/>
                        </a:rPr>
                        <a:t>Trust </a:t>
                      </a:r>
                      <a:r>
                        <a:rPr sz="900" spc="-35" dirty="0">
                          <a:latin typeface="Arial"/>
                          <a:cs typeface="Arial"/>
                        </a:rPr>
                        <a:t>likely </a:t>
                      </a:r>
                      <a:r>
                        <a:rPr sz="900" spc="-30" dirty="0">
                          <a:latin typeface="Arial"/>
                          <a:cs typeface="Arial"/>
                        </a:rPr>
                        <a:t>would </a:t>
                      </a:r>
                      <a:r>
                        <a:rPr sz="900" spc="-5" dirty="0">
                          <a:latin typeface="Arial"/>
                          <a:cs typeface="Arial"/>
                        </a:rPr>
                        <a:t>not </a:t>
                      </a:r>
                      <a:r>
                        <a:rPr sz="900" spc="-30" dirty="0">
                          <a:latin typeface="Arial"/>
                          <a:cs typeface="Arial"/>
                        </a:rPr>
                        <a:t>require </a:t>
                      </a:r>
                      <a:r>
                        <a:rPr sz="900" spc="-65" dirty="0">
                          <a:latin typeface="Arial"/>
                          <a:cs typeface="Arial"/>
                        </a:rPr>
                        <a:t>an </a:t>
                      </a:r>
                      <a:r>
                        <a:rPr sz="900" spc="-125" dirty="0">
                          <a:latin typeface="Arial"/>
                          <a:cs typeface="Arial"/>
                        </a:rPr>
                        <a:t>HIE  </a:t>
                      </a:r>
                      <a:r>
                        <a:rPr sz="900" spc="-30" dirty="0">
                          <a:latin typeface="Arial"/>
                          <a:cs typeface="Arial"/>
                        </a:rPr>
                        <a:t>operator </a:t>
                      </a:r>
                      <a:r>
                        <a:rPr sz="900" spc="-80" dirty="0">
                          <a:latin typeface="Arial"/>
                          <a:cs typeface="Arial"/>
                        </a:rPr>
                        <a:t>because </a:t>
                      </a:r>
                      <a:r>
                        <a:rPr sz="900" spc="-25" dirty="0">
                          <a:latin typeface="Arial"/>
                          <a:cs typeface="Arial"/>
                        </a:rPr>
                        <a:t>all </a:t>
                      </a:r>
                      <a:r>
                        <a:rPr sz="900" spc="-30" dirty="0">
                          <a:latin typeface="Arial"/>
                          <a:cs typeface="Arial"/>
                        </a:rPr>
                        <a:t>participants would </a:t>
                      </a:r>
                      <a:r>
                        <a:rPr sz="900" spc="-75" dirty="0">
                          <a:latin typeface="Arial"/>
                          <a:cs typeface="Arial"/>
                        </a:rPr>
                        <a:t>have </a:t>
                      </a:r>
                      <a:r>
                        <a:rPr sz="900" spc="-105" dirty="0">
                          <a:latin typeface="Arial"/>
                          <a:cs typeface="Arial"/>
                        </a:rPr>
                        <a:t>access </a:t>
                      </a:r>
                      <a:r>
                        <a:rPr sz="900" spc="10" dirty="0">
                          <a:latin typeface="Arial"/>
                          <a:cs typeface="Arial"/>
                        </a:rPr>
                        <a:t>to</a:t>
                      </a:r>
                      <a:r>
                        <a:rPr sz="900" spc="-175" dirty="0">
                          <a:latin typeface="Arial"/>
                          <a:cs typeface="Arial"/>
                        </a:rPr>
                        <a:t> </a:t>
                      </a:r>
                      <a:r>
                        <a:rPr sz="900" spc="-15" dirty="0">
                          <a:latin typeface="Arial"/>
                          <a:cs typeface="Arial"/>
                        </a:rPr>
                        <a:t>the  </a:t>
                      </a:r>
                      <a:r>
                        <a:rPr sz="900" spc="-20" dirty="0">
                          <a:latin typeface="Arial"/>
                          <a:cs typeface="Arial"/>
                        </a:rPr>
                        <a:t>distributed </a:t>
                      </a:r>
                      <a:r>
                        <a:rPr sz="900" spc="-45" dirty="0">
                          <a:latin typeface="Arial"/>
                          <a:cs typeface="Arial"/>
                        </a:rPr>
                        <a:t>ledger </a:t>
                      </a:r>
                      <a:r>
                        <a:rPr sz="900" spc="10" dirty="0">
                          <a:latin typeface="Arial"/>
                          <a:cs typeface="Arial"/>
                        </a:rPr>
                        <a:t>to </a:t>
                      </a:r>
                      <a:r>
                        <a:rPr sz="900" spc="-30" dirty="0">
                          <a:latin typeface="Arial"/>
                          <a:cs typeface="Arial"/>
                        </a:rPr>
                        <a:t>maintain </a:t>
                      </a:r>
                      <a:r>
                        <a:rPr sz="900" spc="-95" dirty="0">
                          <a:latin typeface="Arial"/>
                          <a:cs typeface="Arial"/>
                        </a:rPr>
                        <a:t>a </a:t>
                      </a:r>
                      <a:r>
                        <a:rPr sz="900" spc="-70" dirty="0">
                          <a:latin typeface="Arial"/>
                          <a:cs typeface="Arial"/>
                        </a:rPr>
                        <a:t>secure </a:t>
                      </a:r>
                      <a:r>
                        <a:rPr sz="900" spc="-80" dirty="0">
                          <a:latin typeface="Arial"/>
                          <a:cs typeface="Arial"/>
                        </a:rPr>
                        <a:t>exchange </a:t>
                      </a:r>
                      <a:r>
                        <a:rPr sz="900" dirty="0">
                          <a:latin typeface="Arial"/>
                          <a:cs typeface="Arial"/>
                        </a:rPr>
                        <a:t>without  </a:t>
                      </a:r>
                      <a:r>
                        <a:rPr sz="900" spc="-55" dirty="0">
                          <a:latin typeface="Arial"/>
                          <a:cs typeface="Arial"/>
                        </a:rPr>
                        <a:t>complex </a:t>
                      </a:r>
                      <a:r>
                        <a:rPr sz="900" spc="-45" dirty="0">
                          <a:latin typeface="Arial"/>
                          <a:cs typeface="Arial"/>
                        </a:rPr>
                        <a:t>brokered</a:t>
                      </a:r>
                      <a:r>
                        <a:rPr sz="900" spc="-90" dirty="0">
                          <a:latin typeface="Arial"/>
                          <a:cs typeface="Arial"/>
                        </a:rPr>
                        <a:t> </a:t>
                      </a:r>
                      <a:r>
                        <a:rPr sz="900" spc="-10" dirty="0">
                          <a:latin typeface="Arial"/>
                          <a:cs typeface="Arial"/>
                        </a:rPr>
                        <a:t>trust.</a:t>
                      </a:r>
                      <a:endParaRPr sz="900">
                        <a:latin typeface="Arial"/>
                        <a:cs typeface="Arial"/>
                      </a:endParaRPr>
                    </a:p>
                  </a:txBody>
                  <a:tcPr marL="0" marR="0" marT="2762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80060">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7790">
                        <a:lnSpc>
                          <a:spcPct val="100000"/>
                        </a:lnSpc>
                        <a:spcBef>
                          <a:spcPts val="290"/>
                        </a:spcBef>
                      </a:pPr>
                      <a:r>
                        <a:rPr sz="900" b="1" spc="-130" dirty="0">
                          <a:latin typeface="Arial"/>
                          <a:cs typeface="Arial"/>
                        </a:rPr>
                        <a:t>Cost </a:t>
                      </a:r>
                      <a:r>
                        <a:rPr sz="900" b="1" spc="-105" dirty="0">
                          <a:latin typeface="Arial"/>
                          <a:cs typeface="Arial"/>
                        </a:rPr>
                        <a:t>Per </a:t>
                      </a:r>
                      <a:r>
                        <a:rPr sz="900" b="1" spc="-90" dirty="0">
                          <a:latin typeface="Arial"/>
                          <a:cs typeface="Arial"/>
                        </a:rPr>
                        <a:t>Transaction, </a:t>
                      </a:r>
                      <a:r>
                        <a:rPr sz="900" spc="-60" dirty="0">
                          <a:latin typeface="Arial"/>
                          <a:cs typeface="Arial"/>
                        </a:rPr>
                        <a:t>given </a:t>
                      </a:r>
                      <a:r>
                        <a:rPr sz="900" spc="-15" dirty="0">
                          <a:latin typeface="Arial"/>
                          <a:cs typeface="Arial"/>
                        </a:rPr>
                        <a:t>low</a:t>
                      </a:r>
                      <a:r>
                        <a:rPr sz="900" spc="-145" dirty="0">
                          <a:latin typeface="Arial"/>
                          <a:cs typeface="Arial"/>
                        </a:rPr>
                        <a:t> </a:t>
                      </a:r>
                      <a:r>
                        <a:rPr sz="900" spc="-35" dirty="0">
                          <a:latin typeface="Arial"/>
                          <a:cs typeface="Arial"/>
                        </a:rPr>
                        <a:t>transaction</a:t>
                      </a:r>
                      <a:endParaRPr sz="900">
                        <a:latin typeface="Arial"/>
                        <a:cs typeface="Arial"/>
                      </a:endParaRPr>
                    </a:p>
                    <a:p>
                      <a:pPr marL="97790" marR="346710">
                        <a:lnSpc>
                          <a:spcPct val="100000"/>
                        </a:lnSpc>
                      </a:pPr>
                      <a:r>
                        <a:rPr sz="900" spc="-55" dirty="0">
                          <a:latin typeface="Arial"/>
                          <a:cs typeface="Arial"/>
                        </a:rPr>
                        <a:t>volumes, </a:t>
                      </a:r>
                      <a:r>
                        <a:rPr sz="900" spc="-65" dirty="0">
                          <a:latin typeface="Arial"/>
                          <a:cs typeface="Arial"/>
                        </a:rPr>
                        <a:t>reduces </a:t>
                      </a:r>
                      <a:r>
                        <a:rPr sz="900" spc="-15" dirty="0">
                          <a:latin typeface="Arial"/>
                          <a:cs typeface="Arial"/>
                        </a:rPr>
                        <a:t>the </a:t>
                      </a:r>
                      <a:r>
                        <a:rPr sz="900" spc="-75" dirty="0">
                          <a:latin typeface="Arial"/>
                          <a:cs typeface="Arial"/>
                        </a:rPr>
                        <a:t>business </a:t>
                      </a:r>
                      <a:r>
                        <a:rPr sz="900" spc="-105" dirty="0">
                          <a:latin typeface="Arial"/>
                          <a:cs typeface="Arial"/>
                        </a:rPr>
                        <a:t>case </a:t>
                      </a:r>
                      <a:r>
                        <a:rPr sz="900" spc="-5" dirty="0">
                          <a:latin typeface="Arial"/>
                          <a:cs typeface="Arial"/>
                        </a:rPr>
                        <a:t>for </a:t>
                      </a:r>
                      <a:r>
                        <a:rPr sz="900" spc="-35" dirty="0">
                          <a:latin typeface="Arial"/>
                          <a:cs typeface="Arial"/>
                        </a:rPr>
                        <a:t>central </a:t>
                      </a:r>
                      <a:r>
                        <a:rPr sz="900" spc="-85" dirty="0">
                          <a:latin typeface="Arial"/>
                          <a:cs typeface="Arial"/>
                        </a:rPr>
                        <a:t>systems  </a:t>
                      </a:r>
                      <a:r>
                        <a:rPr sz="900" spc="-15" dirty="0">
                          <a:latin typeface="Arial"/>
                          <a:cs typeface="Arial"/>
                        </a:rPr>
                        <a:t>or </a:t>
                      </a:r>
                      <a:r>
                        <a:rPr sz="900" spc="-40" dirty="0">
                          <a:latin typeface="Arial"/>
                          <a:cs typeface="Arial"/>
                        </a:rPr>
                        <a:t>new </a:t>
                      </a:r>
                      <a:r>
                        <a:rPr sz="900" spc="-75" dirty="0">
                          <a:latin typeface="Arial"/>
                          <a:cs typeface="Arial"/>
                        </a:rPr>
                        <a:t>edge </a:t>
                      </a:r>
                      <a:r>
                        <a:rPr sz="900" spc="-40" dirty="0">
                          <a:latin typeface="Arial"/>
                          <a:cs typeface="Arial"/>
                        </a:rPr>
                        <a:t>networks </a:t>
                      </a:r>
                      <a:r>
                        <a:rPr sz="900" spc="-5" dirty="0">
                          <a:latin typeface="Arial"/>
                          <a:cs typeface="Arial"/>
                        </a:rPr>
                        <a:t>for </a:t>
                      </a:r>
                      <a:r>
                        <a:rPr sz="900" spc="-30" dirty="0">
                          <a:latin typeface="Arial"/>
                          <a:cs typeface="Arial"/>
                        </a:rPr>
                        <a:t>participating</a:t>
                      </a:r>
                      <a:r>
                        <a:rPr sz="900" spc="-250" dirty="0">
                          <a:latin typeface="Arial"/>
                          <a:cs typeface="Arial"/>
                        </a:rPr>
                        <a:t> </a:t>
                      </a:r>
                      <a:r>
                        <a:rPr sz="900" spc="-60" dirty="0">
                          <a:latin typeface="Arial"/>
                          <a:cs typeface="Arial"/>
                        </a:rPr>
                        <a:t>groups.</a:t>
                      </a:r>
                      <a:endParaRPr sz="900">
                        <a:latin typeface="Arial"/>
                        <a:cs typeface="Arial"/>
                      </a:endParaRPr>
                    </a:p>
                  </a:txBody>
                  <a:tcPr marL="0" marR="0" marT="2762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7790" marR="1249680">
                        <a:lnSpc>
                          <a:spcPct val="100000"/>
                        </a:lnSpc>
                        <a:spcBef>
                          <a:spcPts val="290"/>
                        </a:spcBef>
                      </a:pPr>
                      <a:r>
                        <a:rPr sz="900" b="1" spc="-114" dirty="0">
                          <a:latin typeface="Arial"/>
                          <a:cs typeface="Arial"/>
                        </a:rPr>
                        <a:t>Reduced </a:t>
                      </a:r>
                      <a:r>
                        <a:rPr sz="900" b="1" spc="-100" dirty="0">
                          <a:latin typeface="Arial"/>
                          <a:cs typeface="Arial"/>
                        </a:rPr>
                        <a:t>Transaction </a:t>
                      </a:r>
                      <a:r>
                        <a:rPr sz="900" b="1" spc="-145" dirty="0">
                          <a:latin typeface="Arial"/>
                          <a:cs typeface="Arial"/>
                        </a:rPr>
                        <a:t>Costs </a:t>
                      </a:r>
                      <a:r>
                        <a:rPr sz="900" spc="-50" dirty="0">
                          <a:latin typeface="Arial"/>
                          <a:cs typeface="Arial"/>
                        </a:rPr>
                        <a:t>due </a:t>
                      </a:r>
                      <a:r>
                        <a:rPr sz="900" spc="10" dirty="0">
                          <a:latin typeface="Arial"/>
                          <a:cs typeface="Arial"/>
                        </a:rPr>
                        <a:t>to </a:t>
                      </a:r>
                      <a:r>
                        <a:rPr sz="900" spc="-30" dirty="0">
                          <a:latin typeface="Arial"/>
                          <a:cs typeface="Arial"/>
                        </a:rPr>
                        <a:t>disintermediation, </a:t>
                      </a:r>
                      <a:r>
                        <a:rPr sz="900" spc="-114" dirty="0">
                          <a:latin typeface="Arial"/>
                          <a:cs typeface="Arial"/>
                        </a:rPr>
                        <a:t>as </a:t>
                      </a:r>
                      <a:r>
                        <a:rPr sz="900" spc="-25" dirty="0">
                          <a:latin typeface="Arial"/>
                          <a:cs typeface="Arial"/>
                        </a:rPr>
                        <a:t>well  </a:t>
                      </a:r>
                      <a:r>
                        <a:rPr sz="900" spc="-114" dirty="0">
                          <a:latin typeface="Arial"/>
                          <a:cs typeface="Arial"/>
                        </a:rPr>
                        <a:t>as </a:t>
                      </a:r>
                      <a:r>
                        <a:rPr sz="900" spc="-40" dirty="0">
                          <a:latin typeface="Arial"/>
                          <a:cs typeface="Arial"/>
                        </a:rPr>
                        <a:t>near-real </a:t>
                      </a:r>
                      <a:r>
                        <a:rPr sz="900" spc="-10" dirty="0">
                          <a:latin typeface="Arial"/>
                          <a:cs typeface="Arial"/>
                        </a:rPr>
                        <a:t>time </a:t>
                      </a:r>
                      <a:r>
                        <a:rPr sz="900" spc="-65" dirty="0">
                          <a:latin typeface="Arial"/>
                          <a:cs typeface="Arial"/>
                        </a:rPr>
                        <a:t>processing, </a:t>
                      </a:r>
                      <a:r>
                        <a:rPr sz="900" spc="-30" dirty="0">
                          <a:latin typeface="Arial"/>
                          <a:cs typeface="Arial"/>
                        </a:rPr>
                        <a:t>would </a:t>
                      </a:r>
                      <a:r>
                        <a:rPr sz="900" spc="-75" dirty="0">
                          <a:latin typeface="Arial"/>
                          <a:cs typeface="Arial"/>
                        </a:rPr>
                        <a:t>make </a:t>
                      </a:r>
                      <a:r>
                        <a:rPr sz="900" spc="-15" dirty="0">
                          <a:latin typeface="Arial"/>
                          <a:cs typeface="Arial"/>
                        </a:rPr>
                        <a:t>the </a:t>
                      </a:r>
                      <a:r>
                        <a:rPr sz="900" spc="-75" dirty="0">
                          <a:latin typeface="Arial"/>
                          <a:cs typeface="Arial"/>
                        </a:rPr>
                        <a:t>system </a:t>
                      </a:r>
                      <a:r>
                        <a:rPr sz="900" spc="-40" dirty="0">
                          <a:latin typeface="Arial"/>
                          <a:cs typeface="Arial"/>
                        </a:rPr>
                        <a:t>more  </a:t>
                      </a:r>
                      <a:r>
                        <a:rPr sz="900" spc="-20" dirty="0">
                          <a:latin typeface="Arial"/>
                          <a:cs typeface="Arial"/>
                        </a:rPr>
                        <a:t>efficient.</a:t>
                      </a:r>
                      <a:endParaRPr sz="900">
                        <a:latin typeface="Arial"/>
                        <a:cs typeface="Arial"/>
                      </a:endParaRPr>
                    </a:p>
                  </a:txBody>
                  <a:tcPr marL="0" marR="0" marT="2762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616744">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7790" marR="573405">
                        <a:lnSpc>
                          <a:spcPct val="100000"/>
                        </a:lnSpc>
                        <a:spcBef>
                          <a:spcPts val="295"/>
                        </a:spcBef>
                      </a:pPr>
                      <a:r>
                        <a:rPr sz="900" b="1" spc="-60" dirty="0">
                          <a:latin typeface="Arial"/>
                          <a:cs typeface="Arial"/>
                        </a:rPr>
                        <a:t>Master </a:t>
                      </a:r>
                      <a:r>
                        <a:rPr sz="900" b="1" spc="-65" dirty="0">
                          <a:latin typeface="Arial"/>
                          <a:cs typeface="Arial"/>
                        </a:rPr>
                        <a:t>Patient </a:t>
                      </a:r>
                      <a:r>
                        <a:rPr sz="900" b="1" spc="-85" dirty="0">
                          <a:latin typeface="Arial"/>
                          <a:cs typeface="Arial"/>
                        </a:rPr>
                        <a:t>Index </a:t>
                      </a:r>
                      <a:r>
                        <a:rPr sz="900" b="1" spc="-40" dirty="0">
                          <a:latin typeface="Arial"/>
                          <a:cs typeface="Arial"/>
                        </a:rPr>
                        <a:t>(MPI) </a:t>
                      </a:r>
                      <a:r>
                        <a:rPr sz="900" spc="-65" dirty="0">
                          <a:latin typeface="Arial"/>
                          <a:cs typeface="Arial"/>
                        </a:rPr>
                        <a:t>challenges </a:t>
                      </a:r>
                      <a:r>
                        <a:rPr sz="900" spc="-55" dirty="0">
                          <a:latin typeface="Arial"/>
                          <a:cs typeface="Arial"/>
                        </a:rPr>
                        <a:t>arise </a:t>
                      </a:r>
                      <a:r>
                        <a:rPr sz="900" spc="-15" dirty="0">
                          <a:latin typeface="Arial"/>
                          <a:cs typeface="Arial"/>
                        </a:rPr>
                        <a:t>from  the</a:t>
                      </a:r>
                      <a:r>
                        <a:rPr sz="900" spc="-75" dirty="0">
                          <a:latin typeface="Arial"/>
                          <a:cs typeface="Arial"/>
                        </a:rPr>
                        <a:t> </a:t>
                      </a:r>
                      <a:r>
                        <a:rPr sz="900" spc="-55" dirty="0">
                          <a:latin typeface="Arial"/>
                          <a:cs typeface="Arial"/>
                        </a:rPr>
                        <a:t>need</a:t>
                      </a:r>
                      <a:r>
                        <a:rPr sz="900" spc="-75" dirty="0">
                          <a:latin typeface="Arial"/>
                          <a:cs typeface="Arial"/>
                        </a:rPr>
                        <a:t> </a:t>
                      </a:r>
                      <a:r>
                        <a:rPr sz="900" spc="10" dirty="0">
                          <a:latin typeface="Arial"/>
                          <a:cs typeface="Arial"/>
                        </a:rPr>
                        <a:t>to</a:t>
                      </a:r>
                      <a:r>
                        <a:rPr sz="900" spc="-50" dirty="0">
                          <a:latin typeface="Arial"/>
                          <a:cs typeface="Arial"/>
                        </a:rPr>
                        <a:t> </a:t>
                      </a:r>
                      <a:r>
                        <a:rPr sz="900" spc="-65" dirty="0">
                          <a:latin typeface="Arial"/>
                          <a:cs typeface="Arial"/>
                        </a:rPr>
                        <a:t>synchronize</a:t>
                      </a:r>
                      <a:r>
                        <a:rPr sz="900" spc="-85" dirty="0">
                          <a:latin typeface="Arial"/>
                          <a:cs typeface="Arial"/>
                        </a:rPr>
                        <a:t> </a:t>
                      </a:r>
                      <a:r>
                        <a:rPr sz="900" spc="-10" dirty="0">
                          <a:latin typeface="Arial"/>
                          <a:cs typeface="Arial"/>
                        </a:rPr>
                        <a:t>multiple</a:t>
                      </a:r>
                      <a:r>
                        <a:rPr sz="900" spc="-75" dirty="0">
                          <a:latin typeface="Arial"/>
                          <a:cs typeface="Arial"/>
                        </a:rPr>
                        <a:t> </a:t>
                      </a:r>
                      <a:r>
                        <a:rPr sz="900" spc="-20" dirty="0">
                          <a:latin typeface="Arial"/>
                          <a:cs typeface="Arial"/>
                        </a:rPr>
                        <a:t>patient</a:t>
                      </a:r>
                      <a:r>
                        <a:rPr sz="900" spc="-85" dirty="0">
                          <a:latin typeface="Arial"/>
                          <a:cs typeface="Arial"/>
                        </a:rPr>
                        <a:t> </a:t>
                      </a:r>
                      <a:r>
                        <a:rPr sz="900" spc="-25" dirty="0">
                          <a:latin typeface="Arial"/>
                          <a:cs typeface="Arial"/>
                        </a:rPr>
                        <a:t>identifiers  </a:t>
                      </a:r>
                      <a:r>
                        <a:rPr sz="900" spc="-40" dirty="0">
                          <a:latin typeface="Arial"/>
                          <a:cs typeface="Arial"/>
                        </a:rPr>
                        <a:t>between </a:t>
                      </a:r>
                      <a:r>
                        <a:rPr sz="900" spc="-85" dirty="0">
                          <a:latin typeface="Arial"/>
                          <a:cs typeface="Arial"/>
                        </a:rPr>
                        <a:t>systems </a:t>
                      </a:r>
                      <a:r>
                        <a:rPr sz="900" spc="-25" dirty="0">
                          <a:latin typeface="Arial"/>
                          <a:cs typeface="Arial"/>
                        </a:rPr>
                        <a:t>while </a:t>
                      </a:r>
                      <a:r>
                        <a:rPr sz="900" spc="-60" dirty="0">
                          <a:latin typeface="Arial"/>
                          <a:cs typeface="Arial"/>
                        </a:rPr>
                        <a:t>securing </a:t>
                      </a:r>
                      <a:r>
                        <a:rPr sz="900" spc="-20" dirty="0">
                          <a:latin typeface="Arial"/>
                          <a:cs typeface="Arial"/>
                        </a:rPr>
                        <a:t>patient</a:t>
                      </a:r>
                      <a:r>
                        <a:rPr sz="900" spc="-110" dirty="0">
                          <a:latin typeface="Arial"/>
                          <a:cs typeface="Arial"/>
                        </a:rPr>
                        <a:t> </a:t>
                      </a:r>
                      <a:r>
                        <a:rPr sz="900" spc="-60" dirty="0">
                          <a:latin typeface="Arial"/>
                          <a:cs typeface="Arial"/>
                        </a:rPr>
                        <a:t>privacy.</a:t>
                      </a:r>
                      <a:endParaRPr sz="900">
                        <a:latin typeface="Arial"/>
                        <a:cs typeface="Arial"/>
                      </a:endParaRPr>
                    </a:p>
                  </a:txBody>
                  <a:tcPr marL="0" marR="0" marT="2809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7790" marR="1337945">
                        <a:lnSpc>
                          <a:spcPct val="100000"/>
                        </a:lnSpc>
                        <a:spcBef>
                          <a:spcPts val="295"/>
                        </a:spcBef>
                      </a:pPr>
                      <a:r>
                        <a:rPr sz="900" b="1" spc="-70" dirty="0">
                          <a:latin typeface="Arial"/>
                          <a:cs typeface="Arial"/>
                        </a:rPr>
                        <a:t>Distributed framework </a:t>
                      </a:r>
                      <a:r>
                        <a:rPr sz="900" b="1" spc="-55" dirty="0">
                          <a:latin typeface="Arial"/>
                          <a:cs typeface="Arial"/>
                        </a:rPr>
                        <a:t>for patient </a:t>
                      </a:r>
                      <a:r>
                        <a:rPr sz="900" b="1" spc="-65" dirty="0">
                          <a:latin typeface="Arial"/>
                          <a:cs typeface="Arial"/>
                        </a:rPr>
                        <a:t>digital </a:t>
                      </a:r>
                      <a:r>
                        <a:rPr sz="900" b="1" spc="-60" dirty="0">
                          <a:latin typeface="Arial"/>
                          <a:cs typeface="Arial"/>
                        </a:rPr>
                        <a:t>identities, </a:t>
                      </a:r>
                      <a:r>
                        <a:rPr sz="900" spc="-40" dirty="0">
                          <a:latin typeface="Arial"/>
                          <a:cs typeface="Arial"/>
                        </a:rPr>
                        <a:t>which  </a:t>
                      </a:r>
                      <a:r>
                        <a:rPr sz="900" spc="-95" dirty="0">
                          <a:latin typeface="Arial"/>
                          <a:cs typeface="Arial"/>
                        </a:rPr>
                        <a:t>uses </a:t>
                      </a:r>
                      <a:r>
                        <a:rPr sz="900" spc="-30" dirty="0">
                          <a:latin typeface="Arial"/>
                          <a:cs typeface="Arial"/>
                        </a:rPr>
                        <a:t>private </a:t>
                      </a:r>
                      <a:r>
                        <a:rPr sz="900" spc="-55" dirty="0">
                          <a:latin typeface="Arial"/>
                          <a:cs typeface="Arial"/>
                        </a:rPr>
                        <a:t>and </a:t>
                      </a:r>
                      <a:r>
                        <a:rPr sz="900" spc="-35" dirty="0">
                          <a:latin typeface="Arial"/>
                          <a:cs typeface="Arial"/>
                        </a:rPr>
                        <a:t>public </a:t>
                      </a:r>
                      <a:r>
                        <a:rPr sz="900" spc="-25" dirty="0">
                          <a:latin typeface="Arial"/>
                          <a:cs typeface="Arial"/>
                        </a:rPr>
                        <a:t>identifiers </a:t>
                      </a:r>
                      <a:r>
                        <a:rPr sz="900" spc="-65" dirty="0">
                          <a:latin typeface="Arial"/>
                          <a:cs typeface="Arial"/>
                        </a:rPr>
                        <a:t>secured </a:t>
                      </a:r>
                      <a:r>
                        <a:rPr sz="900" spc="-30" dirty="0">
                          <a:latin typeface="Arial"/>
                          <a:cs typeface="Arial"/>
                        </a:rPr>
                        <a:t>through  </a:t>
                      </a:r>
                      <a:r>
                        <a:rPr sz="900" spc="-50" dirty="0">
                          <a:latin typeface="Arial"/>
                          <a:cs typeface="Arial"/>
                        </a:rPr>
                        <a:t>cryptography, </a:t>
                      </a:r>
                      <a:r>
                        <a:rPr sz="900" spc="-60" dirty="0">
                          <a:latin typeface="Arial"/>
                          <a:cs typeface="Arial"/>
                        </a:rPr>
                        <a:t>creates </a:t>
                      </a:r>
                      <a:r>
                        <a:rPr sz="900" spc="-95" dirty="0">
                          <a:latin typeface="Arial"/>
                          <a:cs typeface="Arial"/>
                        </a:rPr>
                        <a:t>a </a:t>
                      </a:r>
                      <a:r>
                        <a:rPr sz="900" spc="-60" dirty="0">
                          <a:latin typeface="Arial"/>
                          <a:cs typeface="Arial"/>
                        </a:rPr>
                        <a:t>singular, </a:t>
                      </a:r>
                      <a:r>
                        <a:rPr sz="900" spc="-40" dirty="0">
                          <a:latin typeface="Arial"/>
                          <a:cs typeface="Arial"/>
                        </a:rPr>
                        <a:t>more </a:t>
                      </a:r>
                      <a:r>
                        <a:rPr sz="900" spc="-70" dirty="0">
                          <a:latin typeface="Arial"/>
                          <a:cs typeface="Arial"/>
                        </a:rPr>
                        <a:t>secure </a:t>
                      </a:r>
                      <a:r>
                        <a:rPr sz="900" spc="-30" dirty="0">
                          <a:latin typeface="Arial"/>
                          <a:cs typeface="Arial"/>
                        </a:rPr>
                        <a:t>method </a:t>
                      </a:r>
                      <a:r>
                        <a:rPr sz="900" spc="-10" dirty="0">
                          <a:latin typeface="Arial"/>
                          <a:cs typeface="Arial"/>
                        </a:rPr>
                        <a:t>of  </a:t>
                      </a:r>
                      <a:r>
                        <a:rPr sz="900" spc="-25" dirty="0">
                          <a:latin typeface="Arial"/>
                          <a:cs typeface="Arial"/>
                        </a:rPr>
                        <a:t>protecting </a:t>
                      </a:r>
                      <a:r>
                        <a:rPr sz="900" spc="-20" dirty="0">
                          <a:latin typeface="Arial"/>
                          <a:cs typeface="Arial"/>
                        </a:rPr>
                        <a:t>patient</a:t>
                      </a:r>
                      <a:r>
                        <a:rPr sz="900" spc="-165" dirty="0">
                          <a:latin typeface="Arial"/>
                          <a:cs typeface="Arial"/>
                        </a:rPr>
                        <a:t> </a:t>
                      </a:r>
                      <a:r>
                        <a:rPr sz="900" spc="-20" dirty="0">
                          <a:latin typeface="Arial"/>
                          <a:cs typeface="Arial"/>
                        </a:rPr>
                        <a:t>identity.</a:t>
                      </a:r>
                      <a:endParaRPr sz="900">
                        <a:latin typeface="Arial"/>
                        <a:cs typeface="Arial"/>
                      </a:endParaRPr>
                    </a:p>
                  </a:txBody>
                  <a:tcPr marL="0" marR="0" marT="2809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50533">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7790" marR="381635">
                        <a:lnSpc>
                          <a:spcPct val="100000"/>
                        </a:lnSpc>
                        <a:spcBef>
                          <a:spcPts val="295"/>
                        </a:spcBef>
                      </a:pPr>
                      <a:r>
                        <a:rPr sz="900" b="1" spc="-100" dirty="0">
                          <a:latin typeface="Arial"/>
                          <a:cs typeface="Arial"/>
                        </a:rPr>
                        <a:t>Varying </a:t>
                      </a:r>
                      <a:r>
                        <a:rPr sz="900" b="1" spc="-70" dirty="0">
                          <a:latin typeface="Arial"/>
                          <a:cs typeface="Arial"/>
                        </a:rPr>
                        <a:t>Data </a:t>
                      </a:r>
                      <a:r>
                        <a:rPr sz="900" b="1" spc="-100" dirty="0">
                          <a:latin typeface="Arial"/>
                          <a:cs typeface="Arial"/>
                        </a:rPr>
                        <a:t>Standards </a:t>
                      </a:r>
                      <a:r>
                        <a:rPr sz="900" spc="-55" dirty="0">
                          <a:latin typeface="Arial"/>
                          <a:cs typeface="Arial"/>
                        </a:rPr>
                        <a:t>reduce </a:t>
                      </a:r>
                      <a:r>
                        <a:rPr sz="900" spc="-20" dirty="0">
                          <a:latin typeface="Arial"/>
                          <a:cs typeface="Arial"/>
                        </a:rPr>
                        <a:t>interoperability  </a:t>
                      </a:r>
                      <a:r>
                        <a:rPr sz="900" spc="-80" dirty="0">
                          <a:latin typeface="Arial"/>
                          <a:cs typeface="Arial"/>
                        </a:rPr>
                        <a:t>because </a:t>
                      </a:r>
                      <a:r>
                        <a:rPr sz="900" spc="-55" dirty="0">
                          <a:latin typeface="Arial"/>
                          <a:cs typeface="Arial"/>
                        </a:rPr>
                        <a:t>records are </a:t>
                      </a:r>
                      <a:r>
                        <a:rPr sz="900" spc="-5" dirty="0">
                          <a:latin typeface="Arial"/>
                          <a:cs typeface="Arial"/>
                        </a:rPr>
                        <a:t>not </a:t>
                      </a:r>
                      <a:r>
                        <a:rPr sz="900" spc="-40" dirty="0">
                          <a:latin typeface="Arial"/>
                          <a:cs typeface="Arial"/>
                        </a:rPr>
                        <a:t>compatible between</a:t>
                      </a:r>
                      <a:r>
                        <a:rPr sz="900" spc="-180" dirty="0">
                          <a:latin typeface="Arial"/>
                          <a:cs typeface="Arial"/>
                        </a:rPr>
                        <a:t> </a:t>
                      </a:r>
                      <a:r>
                        <a:rPr sz="900" spc="-75" dirty="0">
                          <a:latin typeface="Arial"/>
                          <a:cs typeface="Arial"/>
                        </a:rPr>
                        <a:t>systems.</a:t>
                      </a:r>
                      <a:endParaRPr sz="900">
                        <a:latin typeface="Arial"/>
                        <a:cs typeface="Arial"/>
                      </a:endParaRPr>
                    </a:p>
                  </a:txBody>
                  <a:tcPr marL="0" marR="0" marT="2809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7790" marR="1058545">
                        <a:lnSpc>
                          <a:spcPct val="100000"/>
                        </a:lnSpc>
                        <a:spcBef>
                          <a:spcPts val="295"/>
                        </a:spcBef>
                      </a:pPr>
                      <a:r>
                        <a:rPr sz="900" b="1" spc="-105" dirty="0">
                          <a:latin typeface="Arial"/>
                          <a:cs typeface="Arial"/>
                        </a:rPr>
                        <a:t>Shared </a:t>
                      </a:r>
                      <a:r>
                        <a:rPr sz="900" b="1" spc="-65" dirty="0">
                          <a:latin typeface="Arial"/>
                          <a:cs typeface="Arial"/>
                        </a:rPr>
                        <a:t>data </a:t>
                      </a:r>
                      <a:r>
                        <a:rPr sz="900" spc="-60" dirty="0">
                          <a:latin typeface="Arial"/>
                          <a:cs typeface="Arial"/>
                        </a:rPr>
                        <a:t>enables </a:t>
                      </a:r>
                      <a:r>
                        <a:rPr sz="900" spc="-50" dirty="0">
                          <a:latin typeface="Arial"/>
                          <a:cs typeface="Arial"/>
                        </a:rPr>
                        <a:t>near </a:t>
                      </a:r>
                      <a:r>
                        <a:rPr sz="900" spc="-25" dirty="0">
                          <a:latin typeface="Arial"/>
                          <a:cs typeface="Arial"/>
                        </a:rPr>
                        <a:t>real-time </a:t>
                      </a:r>
                      <a:r>
                        <a:rPr sz="900" spc="-55" dirty="0">
                          <a:latin typeface="Arial"/>
                          <a:cs typeface="Arial"/>
                        </a:rPr>
                        <a:t>updates </a:t>
                      </a:r>
                      <a:r>
                        <a:rPr sz="900" spc="-85" dirty="0">
                          <a:latin typeface="Arial"/>
                          <a:cs typeface="Arial"/>
                        </a:rPr>
                        <a:t>across </a:t>
                      </a:r>
                      <a:r>
                        <a:rPr sz="900" spc="-15" dirty="0">
                          <a:latin typeface="Arial"/>
                          <a:cs typeface="Arial"/>
                        </a:rPr>
                        <a:t>the </a:t>
                      </a:r>
                      <a:r>
                        <a:rPr sz="900" spc="-25" dirty="0">
                          <a:latin typeface="Arial"/>
                          <a:cs typeface="Arial"/>
                        </a:rPr>
                        <a:t>network  </a:t>
                      </a:r>
                      <a:r>
                        <a:rPr sz="900" spc="10" dirty="0">
                          <a:latin typeface="Arial"/>
                          <a:cs typeface="Arial"/>
                        </a:rPr>
                        <a:t>to </a:t>
                      </a:r>
                      <a:r>
                        <a:rPr sz="900" spc="-25" dirty="0">
                          <a:latin typeface="Arial"/>
                          <a:cs typeface="Arial"/>
                        </a:rPr>
                        <a:t>all</a:t>
                      </a:r>
                      <a:r>
                        <a:rPr sz="900" spc="-145" dirty="0">
                          <a:latin typeface="Arial"/>
                          <a:cs typeface="Arial"/>
                        </a:rPr>
                        <a:t> </a:t>
                      </a:r>
                      <a:r>
                        <a:rPr sz="900" spc="-35" dirty="0">
                          <a:latin typeface="Arial"/>
                          <a:cs typeface="Arial"/>
                        </a:rPr>
                        <a:t>parties.</a:t>
                      </a:r>
                      <a:endParaRPr sz="900">
                        <a:latin typeface="Arial"/>
                        <a:cs typeface="Arial"/>
                      </a:endParaRPr>
                    </a:p>
                  </a:txBody>
                  <a:tcPr marL="0" marR="0" marT="2809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25768">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7790" marR="681990">
                        <a:lnSpc>
                          <a:spcPct val="100000"/>
                        </a:lnSpc>
                        <a:spcBef>
                          <a:spcPts val="295"/>
                        </a:spcBef>
                      </a:pPr>
                      <a:r>
                        <a:rPr sz="900" b="1" spc="-80" dirty="0">
                          <a:latin typeface="Arial"/>
                          <a:cs typeface="Arial"/>
                        </a:rPr>
                        <a:t>Limited </a:t>
                      </a:r>
                      <a:r>
                        <a:rPr sz="900" b="1" spc="-155" dirty="0">
                          <a:latin typeface="Arial"/>
                          <a:cs typeface="Arial"/>
                        </a:rPr>
                        <a:t>Access </a:t>
                      </a:r>
                      <a:r>
                        <a:rPr sz="900" b="1" spc="-45" dirty="0">
                          <a:latin typeface="Arial"/>
                          <a:cs typeface="Arial"/>
                        </a:rPr>
                        <a:t>to </a:t>
                      </a:r>
                      <a:r>
                        <a:rPr sz="900" b="1" spc="-80" dirty="0">
                          <a:latin typeface="Arial"/>
                          <a:cs typeface="Arial"/>
                        </a:rPr>
                        <a:t>Population </a:t>
                      </a:r>
                      <a:r>
                        <a:rPr sz="900" b="1" spc="-65" dirty="0">
                          <a:latin typeface="Arial"/>
                          <a:cs typeface="Arial"/>
                        </a:rPr>
                        <a:t>Health </a:t>
                      </a:r>
                      <a:r>
                        <a:rPr sz="900" b="1" spc="-60" dirty="0">
                          <a:latin typeface="Arial"/>
                          <a:cs typeface="Arial"/>
                        </a:rPr>
                        <a:t>Data</a:t>
                      </a:r>
                      <a:r>
                        <a:rPr sz="900" spc="-60" dirty="0">
                          <a:latin typeface="Arial"/>
                          <a:cs typeface="Arial"/>
                        </a:rPr>
                        <a:t>, </a:t>
                      </a:r>
                      <a:r>
                        <a:rPr sz="900" spc="-114" dirty="0">
                          <a:latin typeface="Arial"/>
                          <a:cs typeface="Arial"/>
                        </a:rPr>
                        <a:t>as </a:t>
                      </a:r>
                      <a:r>
                        <a:rPr sz="900" spc="-125" dirty="0">
                          <a:latin typeface="Arial"/>
                          <a:cs typeface="Arial"/>
                        </a:rPr>
                        <a:t>HIE  </a:t>
                      </a:r>
                      <a:r>
                        <a:rPr sz="900" spc="-65" dirty="0">
                          <a:latin typeface="Arial"/>
                          <a:cs typeface="Arial"/>
                        </a:rPr>
                        <a:t>is</a:t>
                      </a:r>
                      <a:r>
                        <a:rPr sz="900" spc="-60" dirty="0">
                          <a:latin typeface="Arial"/>
                          <a:cs typeface="Arial"/>
                        </a:rPr>
                        <a:t> </a:t>
                      </a:r>
                      <a:r>
                        <a:rPr sz="900" spc="-50" dirty="0">
                          <a:latin typeface="Arial"/>
                          <a:cs typeface="Arial"/>
                        </a:rPr>
                        <a:t>one</a:t>
                      </a:r>
                      <a:r>
                        <a:rPr sz="900" spc="-60" dirty="0">
                          <a:latin typeface="Arial"/>
                          <a:cs typeface="Arial"/>
                        </a:rPr>
                        <a:t> </a:t>
                      </a:r>
                      <a:r>
                        <a:rPr sz="900" spc="-5" dirty="0">
                          <a:latin typeface="Arial"/>
                          <a:cs typeface="Arial"/>
                        </a:rPr>
                        <a:t>of</a:t>
                      </a:r>
                      <a:r>
                        <a:rPr sz="900" spc="-60" dirty="0">
                          <a:latin typeface="Arial"/>
                          <a:cs typeface="Arial"/>
                        </a:rPr>
                        <a:t> </a:t>
                      </a:r>
                      <a:r>
                        <a:rPr sz="900" spc="-15" dirty="0">
                          <a:latin typeface="Arial"/>
                          <a:cs typeface="Arial"/>
                        </a:rPr>
                        <a:t>the</a:t>
                      </a:r>
                      <a:r>
                        <a:rPr sz="900" spc="-80" dirty="0">
                          <a:latin typeface="Arial"/>
                          <a:cs typeface="Arial"/>
                        </a:rPr>
                        <a:t> </a:t>
                      </a:r>
                      <a:r>
                        <a:rPr sz="900" spc="-25" dirty="0">
                          <a:latin typeface="Arial"/>
                          <a:cs typeface="Arial"/>
                        </a:rPr>
                        <a:t>few</a:t>
                      </a:r>
                      <a:r>
                        <a:rPr sz="900" spc="-75" dirty="0">
                          <a:latin typeface="Arial"/>
                          <a:cs typeface="Arial"/>
                        </a:rPr>
                        <a:t> sources</a:t>
                      </a:r>
                      <a:r>
                        <a:rPr sz="900" spc="-55" dirty="0">
                          <a:latin typeface="Arial"/>
                          <a:cs typeface="Arial"/>
                        </a:rPr>
                        <a:t> </a:t>
                      </a:r>
                      <a:r>
                        <a:rPr sz="900" spc="-5" dirty="0">
                          <a:latin typeface="Arial"/>
                          <a:cs typeface="Arial"/>
                        </a:rPr>
                        <a:t>of</a:t>
                      </a:r>
                      <a:r>
                        <a:rPr sz="900" spc="-65" dirty="0">
                          <a:latin typeface="Arial"/>
                          <a:cs typeface="Arial"/>
                        </a:rPr>
                        <a:t> </a:t>
                      </a:r>
                      <a:r>
                        <a:rPr sz="900" spc="-35" dirty="0">
                          <a:latin typeface="Arial"/>
                          <a:cs typeface="Arial"/>
                        </a:rPr>
                        <a:t>integrated</a:t>
                      </a:r>
                      <a:r>
                        <a:rPr sz="900" spc="-100" dirty="0">
                          <a:latin typeface="Arial"/>
                          <a:cs typeface="Arial"/>
                        </a:rPr>
                        <a:t> </a:t>
                      </a:r>
                      <a:r>
                        <a:rPr sz="900" spc="-55" dirty="0">
                          <a:latin typeface="Arial"/>
                          <a:cs typeface="Arial"/>
                        </a:rPr>
                        <a:t>records.</a:t>
                      </a:r>
                      <a:endParaRPr sz="900">
                        <a:latin typeface="Arial"/>
                        <a:cs typeface="Arial"/>
                      </a:endParaRPr>
                    </a:p>
                  </a:txBody>
                  <a:tcPr marL="0" marR="0" marT="2809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7790" marR="1211580">
                        <a:lnSpc>
                          <a:spcPct val="100000"/>
                        </a:lnSpc>
                        <a:spcBef>
                          <a:spcPts val="295"/>
                        </a:spcBef>
                      </a:pPr>
                      <a:r>
                        <a:rPr sz="900" b="1" spc="-65" dirty="0">
                          <a:latin typeface="Arial"/>
                          <a:cs typeface="Arial"/>
                        </a:rPr>
                        <a:t>Distributed, </a:t>
                      </a:r>
                      <a:r>
                        <a:rPr sz="900" b="1" spc="-105" dirty="0">
                          <a:latin typeface="Arial"/>
                          <a:cs typeface="Arial"/>
                        </a:rPr>
                        <a:t>secure </a:t>
                      </a:r>
                      <a:r>
                        <a:rPr sz="900" b="1" spc="-145" dirty="0">
                          <a:latin typeface="Arial"/>
                          <a:cs typeface="Arial"/>
                        </a:rPr>
                        <a:t>access </a:t>
                      </a:r>
                      <a:r>
                        <a:rPr sz="900" spc="10" dirty="0">
                          <a:latin typeface="Arial"/>
                          <a:cs typeface="Arial"/>
                        </a:rPr>
                        <a:t>to </a:t>
                      </a:r>
                      <a:r>
                        <a:rPr sz="900" spc="-20" dirty="0">
                          <a:latin typeface="Arial"/>
                          <a:cs typeface="Arial"/>
                        </a:rPr>
                        <a:t>patient </a:t>
                      </a:r>
                      <a:r>
                        <a:rPr sz="900" spc="-25" dirty="0">
                          <a:latin typeface="Arial"/>
                          <a:cs typeface="Arial"/>
                        </a:rPr>
                        <a:t>longitudinal </a:t>
                      </a:r>
                      <a:r>
                        <a:rPr sz="900" spc="-30" dirty="0">
                          <a:latin typeface="Arial"/>
                          <a:cs typeface="Arial"/>
                        </a:rPr>
                        <a:t>health</a:t>
                      </a:r>
                      <a:r>
                        <a:rPr sz="900" spc="-210" dirty="0">
                          <a:latin typeface="Arial"/>
                          <a:cs typeface="Arial"/>
                        </a:rPr>
                        <a:t> </a:t>
                      </a:r>
                      <a:r>
                        <a:rPr sz="900" spc="-45" dirty="0">
                          <a:latin typeface="Arial"/>
                          <a:cs typeface="Arial"/>
                        </a:rPr>
                        <a:t>data  </a:t>
                      </a:r>
                      <a:r>
                        <a:rPr sz="900" spc="-85" dirty="0">
                          <a:latin typeface="Arial"/>
                          <a:cs typeface="Arial"/>
                        </a:rPr>
                        <a:t>across </a:t>
                      </a:r>
                      <a:r>
                        <a:rPr sz="900" spc="-15" dirty="0">
                          <a:latin typeface="Arial"/>
                          <a:cs typeface="Arial"/>
                        </a:rPr>
                        <a:t>the </a:t>
                      </a:r>
                      <a:r>
                        <a:rPr sz="900" spc="-20" dirty="0">
                          <a:latin typeface="Arial"/>
                          <a:cs typeface="Arial"/>
                        </a:rPr>
                        <a:t>distributed</a:t>
                      </a:r>
                      <a:r>
                        <a:rPr sz="900" spc="-120" dirty="0">
                          <a:latin typeface="Arial"/>
                          <a:cs typeface="Arial"/>
                        </a:rPr>
                        <a:t> </a:t>
                      </a:r>
                      <a:r>
                        <a:rPr sz="900" spc="-60" dirty="0">
                          <a:latin typeface="Arial"/>
                          <a:cs typeface="Arial"/>
                        </a:rPr>
                        <a:t>ledger.</a:t>
                      </a:r>
                      <a:endParaRPr sz="900">
                        <a:latin typeface="Arial"/>
                        <a:cs typeface="Arial"/>
                      </a:endParaRPr>
                    </a:p>
                  </a:txBody>
                  <a:tcPr marL="0" marR="0" marT="2809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80060">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7790" marR="532130" algn="just">
                        <a:lnSpc>
                          <a:spcPct val="100000"/>
                        </a:lnSpc>
                        <a:spcBef>
                          <a:spcPts val="295"/>
                        </a:spcBef>
                      </a:pPr>
                      <a:r>
                        <a:rPr sz="900" b="1" spc="-90" dirty="0">
                          <a:latin typeface="Arial"/>
                          <a:cs typeface="Arial"/>
                        </a:rPr>
                        <a:t>Inconsistent </a:t>
                      </a:r>
                      <a:r>
                        <a:rPr sz="900" b="1" spc="-120" dirty="0">
                          <a:latin typeface="Arial"/>
                          <a:cs typeface="Arial"/>
                        </a:rPr>
                        <a:t>Rules </a:t>
                      </a:r>
                      <a:r>
                        <a:rPr sz="900" b="1" spc="-90" dirty="0">
                          <a:latin typeface="Arial"/>
                          <a:cs typeface="Arial"/>
                        </a:rPr>
                        <a:t>and </a:t>
                      </a:r>
                      <a:r>
                        <a:rPr sz="900" b="1" spc="-110" dirty="0">
                          <a:latin typeface="Arial"/>
                          <a:cs typeface="Arial"/>
                        </a:rPr>
                        <a:t>Permissions </a:t>
                      </a:r>
                      <a:r>
                        <a:rPr sz="900" spc="-5" dirty="0">
                          <a:latin typeface="Arial"/>
                          <a:cs typeface="Arial"/>
                        </a:rPr>
                        <a:t>inhibit </a:t>
                      </a:r>
                      <a:r>
                        <a:rPr sz="900" spc="-15" dirty="0">
                          <a:latin typeface="Arial"/>
                          <a:cs typeface="Arial"/>
                        </a:rPr>
                        <a:t>the right  </a:t>
                      </a:r>
                      <a:r>
                        <a:rPr sz="900" spc="-30" dirty="0">
                          <a:latin typeface="Arial"/>
                          <a:cs typeface="Arial"/>
                        </a:rPr>
                        <a:t>health </a:t>
                      </a:r>
                      <a:r>
                        <a:rPr sz="900" spc="-45" dirty="0">
                          <a:latin typeface="Arial"/>
                          <a:cs typeface="Arial"/>
                        </a:rPr>
                        <a:t>organization </a:t>
                      </a:r>
                      <a:r>
                        <a:rPr sz="900" spc="-15" dirty="0">
                          <a:latin typeface="Arial"/>
                          <a:cs typeface="Arial"/>
                        </a:rPr>
                        <a:t>from </a:t>
                      </a:r>
                      <a:r>
                        <a:rPr sz="900" spc="-85" dirty="0">
                          <a:latin typeface="Arial"/>
                          <a:cs typeface="Arial"/>
                        </a:rPr>
                        <a:t>accessing </a:t>
                      </a:r>
                      <a:r>
                        <a:rPr sz="900" spc="-15" dirty="0">
                          <a:latin typeface="Arial"/>
                          <a:cs typeface="Arial"/>
                        </a:rPr>
                        <a:t>the right </a:t>
                      </a:r>
                      <a:r>
                        <a:rPr sz="900" spc="-20" dirty="0">
                          <a:latin typeface="Arial"/>
                          <a:cs typeface="Arial"/>
                        </a:rPr>
                        <a:t>patient  </a:t>
                      </a:r>
                      <a:r>
                        <a:rPr sz="900" spc="-45" dirty="0">
                          <a:latin typeface="Arial"/>
                          <a:cs typeface="Arial"/>
                        </a:rPr>
                        <a:t>data </a:t>
                      </a:r>
                      <a:r>
                        <a:rPr sz="900" spc="-20" dirty="0">
                          <a:latin typeface="Arial"/>
                          <a:cs typeface="Arial"/>
                        </a:rPr>
                        <a:t>at </a:t>
                      </a:r>
                      <a:r>
                        <a:rPr sz="900" spc="-15" dirty="0">
                          <a:latin typeface="Arial"/>
                          <a:cs typeface="Arial"/>
                        </a:rPr>
                        <a:t>the right</a:t>
                      </a:r>
                      <a:r>
                        <a:rPr sz="900" spc="-235" dirty="0">
                          <a:latin typeface="Arial"/>
                          <a:cs typeface="Arial"/>
                        </a:rPr>
                        <a:t> </a:t>
                      </a:r>
                      <a:r>
                        <a:rPr sz="900" spc="-15" dirty="0">
                          <a:latin typeface="Arial"/>
                          <a:cs typeface="Arial"/>
                        </a:rPr>
                        <a:t>time.</a:t>
                      </a:r>
                      <a:endParaRPr sz="900">
                        <a:latin typeface="Arial"/>
                        <a:cs typeface="Arial"/>
                      </a:endParaRPr>
                    </a:p>
                  </a:txBody>
                  <a:tcPr marL="0" marR="0" marT="2809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7790" marR="1304925" algn="just">
                        <a:lnSpc>
                          <a:spcPct val="100000"/>
                        </a:lnSpc>
                        <a:spcBef>
                          <a:spcPts val="295"/>
                        </a:spcBef>
                      </a:pPr>
                      <a:r>
                        <a:rPr sz="900" b="1" spc="-90" dirty="0">
                          <a:latin typeface="Arial"/>
                          <a:cs typeface="Arial"/>
                        </a:rPr>
                        <a:t>Smart </a:t>
                      </a:r>
                      <a:r>
                        <a:rPr sz="900" b="1" spc="-100" dirty="0">
                          <a:latin typeface="Arial"/>
                          <a:cs typeface="Arial"/>
                        </a:rPr>
                        <a:t>Contracts </a:t>
                      </a:r>
                      <a:r>
                        <a:rPr sz="900" spc="-50" dirty="0">
                          <a:latin typeface="Arial"/>
                          <a:cs typeface="Arial"/>
                        </a:rPr>
                        <a:t>create </a:t>
                      </a:r>
                      <a:r>
                        <a:rPr sz="900" spc="-95" dirty="0">
                          <a:latin typeface="Arial"/>
                          <a:cs typeface="Arial"/>
                        </a:rPr>
                        <a:t>a </a:t>
                      </a:r>
                      <a:r>
                        <a:rPr sz="900" spc="-45" dirty="0">
                          <a:latin typeface="Arial"/>
                          <a:cs typeface="Arial"/>
                        </a:rPr>
                        <a:t>consistent, </a:t>
                      </a:r>
                      <a:r>
                        <a:rPr sz="900" spc="-50" dirty="0">
                          <a:latin typeface="Arial"/>
                          <a:cs typeface="Arial"/>
                        </a:rPr>
                        <a:t>rule-based </a:t>
                      </a:r>
                      <a:r>
                        <a:rPr sz="900" spc="-30" dirty="0">
                          <a:latin typeface="Arial"/>
                          <a:cs typeface="Arial"/>
                        </a:rPr>
                        <a:t>method </a:t>
                      </a:r>
                      <a:r>
                        <a:rPr sz="900" spc="-5" dirty="0">
                          <a:latin typeface="Arial"/>
                          <a:cs typeface="Arial"/>
                        </a:rPr>
                        <a:t>for  </a:t>
                      </a:r>
                      <a:r>
                        <a:rPr sz="900" spc="-85" dirty="0">
                          <a:latin typeface="Arial"/>
                          <a:cs typeface="Arial"/>
                        </a:rPr>
                        <a:t>accessing </a:t>
                      </a:r>
                      <a:r>
                        <a:rPr sz="900" spc="-20" dirty="0">
                          <a:latin typeface="Arial"/>
                          <a:cs typeface="Arial"/>
                        </a:rPr>
                        <a:t>patient </a:t>
                      </a:r>
                      <a:r>
                        <a:rPr sz="900" spc="-45" dirty="0">
                          <a:latin typeface="Arial"/>
                          <a:cs typeface="Arial"/>
                        </a:rPr>
                        <a:t>data </a:t>
                      </a:r>
                      <a:r>
                        <a:rPr sz="900" spc="-5" dirty="0">
                          <a:latin typeface="Arial"/>
                          <a:cs typeface="Arial"/>
                        </a:rPr>
                        <a:t>that </a:t>
                      </a:r>
                      <a:r>
                        <a:rPr sz="900" spc="-85" dirty="0">
                          <a:latin typeface="Arial"/>
                          <a:cs typeface="Arial"/>
                        </a:rPr>
                        <a:t>can </a:t>
                      </a:r>
                      <a:r>
                        <a:rPr sz="900" spc="-55" dirty="0">
                          <a:latin typeface="Arial"/>
                          <a:cs typeface="Arial"/>
                        </a:rPr>
                        <a:t>be </a:t>
                      </a:r>
                      <a:r>
                        <a:rPr sz="900" spc="-50" dirty="0">
                          <a:latin typeface="Arial"/>
                          <a:cs typeface="Arial"/>
                        </a:rPr>
                        <a:t>permissioned </a:t>
                      </a:r>
                      <a:r>
                        <a:rPr sz="900" spc="10" dirty="0">
                          <a:latin typeface="Arial"/>
                          <a:cs typeface="Arial"/>
                        </a:rPr>
                        <a:t>to</a:t>
                      </a:r>
                      <a:r>
                        <a:rPr sz="900" spc="-190" dirty="0">
                          <a:latin typeface="Arial"/>
                          <a:cs typeface="Arial"/>
                        </a:rPr>
                        <a:t> </a:t>
                      </a:r>
                      <a:r>
                        <a:rPr sz="900" spc="-55" dirty="0">
                          <a:latin typeface="Arial"/>
                          <a:cs typeface="Arial"/>
                        </a:rPr>
                        <a:t>selected  </a:t>
                      </a:r>
                      <a:r>
                        <a:rPr sz="900" spc="-30" dirty="0">
                          <a:latin typeface="Arial"/>
                          <a:cs typeface="Arial"/>
                        </a:rPr>
                        <a:t>health</a:t>
                      </a:r>
                      <a:r>
                        <a:rPr sz="900" spc="-95" dirty="0">
                          <a:latin typeface="Arial"/>
                          <a:cs typeface="Arial"/>
                        </a:rPr>
                        <a:t> </a:t>
                      </a:r>
                      <a:r>
                        <a:rPr sz="900" spc="-50" dirty="0">
                          <a:latin typeface="Arial"/>
                          <a:cs typeface="Arial"/>
                        </a:rPr>
                        <a:t>organizations.</a:t>
                      </a:r>
                      <a:endParaRPr sz="900">
                        <a:latin typeface="Arial"/>
                        <a:cs typeface="Arial"/>
                      </a:endParaRPr>
                    </a:p>
                  </a:txBody>
                  <a:tcPr marL="0" marR="0" marT="2809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6" name="object 6"/>
          <p:cNvSpPr/>
          <p:nvPr/>
        </p:nvSpPr>
        <p:spPr>
          <a:xfrm>
            <a:off x="907542" y="1808225"/>
            <a:ext cx="361187" cy="389763"/>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7" name="object 7"/>
          <p:cNvSpPr/>
          <p:nvPr/>
        </p:nvSpPr>
        <p:spPr>
          <a:xfrm>
            <a:off x="916685" y="2362580"/>
            <a:ext cx="333756" cy="342900"/>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8" name="object 8"/>
          <p:cNvSpPr/>
          <p:nvPr/>
        </p:nvSpPr>
        <p:spPr>
          <a:xfrm>
            <a:off x="918972" y="2907791"/>
            <a:ext cx="353187" cy="371475"/>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9" name="object 9"/>
          <p:cNvSpPr/>
          <p:nvPr/>
        </p:nvSpPr>
        <p:spPr>
          <a:xfrm>
            <a:off x="918972" y="3431286"/>
            <a:ext cx="362331" cy="361187"/>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10" name="object 10"/>
          <p:cNvSpPr/>
          <p:nvPr/>
        </p:nvSpPr>
        <p:spPr>
          <a:xfrm>
            <a:off x="929258" y="3872483"/>
            <a:ext cx="342900" cy="371475"/>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11" name="object 11"/>
          <p:cNvSpPr/>
          <p:nvPr/>
        </p:nvSpPr>
        <p:spPr>
          <a:xfrm>
            <a:off x="909828" y="4323969"/>
            <a:ext cx="371474" cy="371474"/>
          </a:xfrm>
          <a:prstGeom prst="rect">
            <a:avLst/>
          </a:prstGeom>
          <a:blipFill>
            <a:blip r:embed="rId7" cstate="print"/>
            <a:stretch>
              <a:fillRect/>
            </a:stretch>
          </a:blipFill>
        </p:spPr>
        <p:txBody>
          <a:bodyPr wrap="square" lIns="0" tIns="0" rIns="0" bIns="0" rtlCol="0"/>
          <a:lstStyle/>
          <a:p>
            <a:endParaRPr sz="1350">
              <a:solidFill>
                <a:prstClr val="black"/>
              </a:solidFill>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41433">
              <a:lnSpc>
                <a:spcPts val="1215"/>
              </a:lnSpc>
            </a:pPr>
            <a:fld id="{81D60167-4931-47E6-BA6A-407CBD079E47}" type="slidenum">
              <a:rPr spc="-60" dirty="0">
                <a:solidFill>
                  <a:prstClr val="black"/>
                </a:solidFill>
              </a:rPr>
              <a:pPr marL="41433">
                <a:lnSpc>
                  <a:spcPts val="1215"/>
                </a:lnSpc>
              </a:pPr>
              <a:t>47</a:t>
            </a:fld>
            <a:endParaRPr spc="-60" dirty="0">
              <a:solidFill>
                <a:prstClr val="black"/>
              </a:solidFill>
            </a:endParaRPr>
          </a:p>
        </p:txBody>
      </p:sp>
    </p:spTree>
    <p:extLst>
      <p:ext uri="{BB962C8B-B14F-4D97-AF65-F5344CB8AC3E}">
        <p14:creationId xmlns:p14="http://schemas.microsoft.com/office/powerpoint/2010/main" val="19858308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4795" y="300418"/>
            <a:ext cx="7330916" cy="379431"/>
          </a:xfrm>
          <a:prstGeom prst="rect">
            <a:avLst/>
          </a:prstGeom>
        </p:spPr>
        <p:txBody>
          <a:bodyPr vert="horz" wrap="square" lIns="0" tIns="10001" rIns="0" bIns="0" rtlCol="0">
            <a:spAutoFit/>
          </a:bodyPr>
          <a:lstStyle/>
          <a:p>
            <a:pPr marL="9525">
              <a:spcBef>
                <a:spcPts val="79"/>
              </a:spcBef>
            </a:pPr>
            <a:r>
              <a:rPr b="0" dirty="0">
                <a:latin typeface="Arial"/>
                <a:cs typeface="Arial"/>
              </a:rPr>
              <a:t>10 </a:t>
            </a:r>
            <a:r>
              <a:rPr b="0" spc="-4" dirty="0"/>
              <a:t>Notable </a:t>
            </a:r>
            <a:r>
              <a:rPr b="0" dirty="0">
                <a:latin typeface="Arial"/>
                <a:cs typeface="Arial"/>
              </a:rPr>
              <a:t>Healthcare </a:t>
            </a:r>
            <a:r>
              <a:rPr b="0" spc="-4" dirty="0"/>
              <a:t>Companies Built </a:t>
            </a:r>
            <a:r>
              <a:rPr b="0" spc="-8" dirty="0"/>
              <a:t>on</a:t>
            </a:r>
            <a:r>
              <a:rPr b="0" spc="-19" dirty="0"/>
              <a:t> </a:t>
            </a:r>
            <a:r>
              <a:rPr b="0" spc="-4" dirty="0"/>
              <a:t>Blockchain</a:t>
            </a:r>
          </a:p>
        </p:txBody>
      </p:sp>
      <p:sp>
        <p:nvSpPr>
          <p:cNvPr id="3" name="object 3"/>
          <p:cNvSpPr/>
          <p:nvPr/>
        </p:nvSpPr>
        <p:spPr>
          <a:xfrm>
            <a:off x="0" y="810387"/>
            <a:ext cx="8515350" cy="11430"/>
          </a:xfrm>
          <a:custGeom>
            <a:avLst/>
            <a:gdLst/>
            <a:ahLst/>
            <a:cxnLst/>
            <a:rect l="l" t="t" r="r" b="b"/>
            <a:pathLst>
              <a:path w="11353800" h="15240">
                <a:moveTo>
                  <a:pt x="0" y="15239"/>
                </a:moveTo>
                <a:lnTo>
                  <a:pt x="11353800" y="0"/>
                </a:lnTo>
              </a:path>
            </a:pathLst>
          </a:custGeom>
          <a:ln w="6096">
            <a:solidFill>
              <a:srgbClr val="3A3838"/>
            </a:solidFill>
          </a:ln>
        </p:spPr>
        <p:txBody>
          <a:bodyPr wrap="square" lIns="0" tIns="0" rIns="0" bIns="0" rtlCol="0"/>
          <a:lstStyle/>
          <a:p>
            <a:endParaRPr sz="1350">
              <a:solidFill>
                <a:prstClr val="black"/>
              </a:solidFill>
            </a:endParaRPr>
          </a:p>
        </p:txBody>
      </p:sp>
      <p:sp>
        <p:nvSpPr>
          <p:cNvPr id="4" name="object 4"/>
          <p:cNvSpPr/>
          <p:nvPr/>
        </p:nvSpPr>
        <p:spPr>
          <a:xfrm>
            <a:off x="472059" y="1663065"/>
            <a:ext cx="7779068" cy="0"/>
          </a:xfrm>
          <a:custGeom>
            <a:avLst/>
            <a:gdLst/>
            <a:ahLst/>
            <a:cxnLst/>
            <a:rect l="l" t="t" r="r" b="b"/>
            <a:pathLst>
              <a:path w="10372090">
                <a:moveTo>
                  <a:pt x="0" y="0"/>
                </a:moveTo>
                <a:lnTo>
                  <a:pt x="10371709" y="0"/>
                </a:lnTo>
              </a:path>
            </a:pathLst>
          </a:custGeom>
          <a:ln w="6096">
            <a:solidFill>
              <a:srgbClr val="AEABAB"/>
            </a:solidFill>
          </a:ln>
        </p:spPr>
        <p:txBody>
          <a:bodyPr wrap="square" lIns="0" tIns="0" rIns="0" bIns="0" rtlCol="0"/>
          <a:lstStyle/>
          <a:p>
            <a:endParaRPr sz="1350">
              <a:solidFill>
                <a:prstClr val="black"/>
              </a:solidFill>
            </a:endParaRPr>
          </a:p>
        </p:txBody>
      </p:sp>
      <p:sp>
        <p:nvSpPr>
          <p:cNvPr id="5" name="object 5"/>
          <p:cNvSpPr txBox="1"/>
          <p:nvPr/>
        </p:nvSpPr>
        <p:spPr>
          <a:xfrm>
            <a:off x="1947100" y="1130237"/>
            <a:ext cx="355282" cy="217367"/>
          </a:xfrm>
          <a:prstGeom prst="rect">
            <a:avLst/>
          </a:prstGeom>
        </p:spPr>
        <p:txBody>
          <a:bodyPr vert="horz" wrap="square" lIns="0" tIns="9525" rIns="0" bIns="0" rtlCol="0">
            <a:spAutoFit/>
          </a:bodyPr>
          <a:lstStyle/>
          <a:p>
            <a:pPr marL="9525">
              <a:spcBef>
                <a:spcPts val="75"/>
              </a:spcBef>
            </a:pPr>
            <a:r>
              <a:rPr sz="1350" b="1" spc="-158" dirty="0">
                <a:solidFill>
                  <a:prstClr val="black"/>
                </a:solidFill>
                <a:latin typeface="Arial"/>
                <a:cs typeface="Arial"/>
              </a:rPr>
              <a:t>G</a:t>
            </a:r>
            <a:r>
              <a:rPr sz="1350" b="1" spc="-105" dirty="0">
                <a:solidFill>
                  <a:prstClr val="black"/>
                </a:solidFill>
                <a:latin typeface="Arial"/>
                <a:cs typeface="Arial"/>
              </a:rPr>
              <a:t>em</a:t>
            </a:r>
            <a:endParaRPr sz="1350">
              <a:solidFill>
                <a:prstClr val="black"/>
              </a:solidFill>
              <a:latin typeface="Arial"/>
              <a:cs typeface="Arial"/>
            </a:endParaRPr>
          </a:p>
        </p:txBody>
      </p:sp>
      <p:sp>
        <p:nvSpPr>
          <p:cNvPr id="6" name="object 6"/>
          <p:cNvSpPr/>
          <p:nvPr/>
        </p:nvSpPr>
        <p:spPr>
          <a:xfrm>
            <a:off x="489204" y="2412873"/>
            <a:ext cx="7779068" cy="0"/>
          </a:xfrm>
          <a:custGeom>
            <a:avLst/>
            <a:gdLst/>
            <a:ahLst/>
            <a:cxnLst/>
            <a:rect l="l" t="t" r="r" b="b"/>
            <a:pathLst>
              <a:path w="10372090">
                <a:moveTo>
                  <a:pt x="0" y="0"/>
                </a:moveTo>
                <a:lnTo>
                  <a:pt x="10371709" y="0"/>
                </a:lnTo>
              </a:path>
            </a:pathLst>
          </a:custGeom>
          <a:ln w="6096">
            <a:solidFill>
              <a:srgbClr val="AEABAB"/>
            </a:solidFill>
          </a:ln>
        </p:spPr>
        <p:txBody>
          <a:bodyPr wrap="square" lIns="0" tIns="0" rIns="0" bIns="0" rtlCol="0"/>
          <a:lstStyle/>
          <a:p>
            <a:endParaRPr sz="1350">
              <a:solidFill>
                <a:prstClr val="black"/>
              </a:solidFill>
            </a:endParaRPr>
          </a:p>
        </p:txBody>
      </p:sp>
      <p:sp>
        <p:nvSpPr>
          <p:cNvPr id="7" name="object 7"/>
          <p:cNvSpPr/>
          <p:nvPr/>
        </p:nvSpPr>
        <p:spPr>
          <a:xfrm>
            <a:off x="489204" y="3175253"/>
            <a:ext cx="7779068" cy="0"/>
          </a:xfrm>
          <a:custGeom>
            <a:avLst/>
            <a:gdLst/>
            <a:ahLst/>
            <a:cxnLst/>
            <a:rect l="l" t="t" r="r" b="b"/>
            <a:pathLst>
              <a:path w="10372090">
                <a:moveTo>
                  <a:pt x="0" y="0"/>
                </a:moveTo>
                <a:lnTo>
                  <a:pt x="10371709" y="0"/>
                </a:lnTo>
              </a:path>
            </a:pathLst>
          </a:custGeom>
          <a:ln w="6096">
            <a:solidFill>
              <a:srgbClr val="AEABAB"/>
            </a:solidFill>
          </a:ln>
        </p:spPr>
        <p:txBody>
          <a:bodyPr wrap="square" lIns="0" tIns="0" rIns="0" bIns="0" rtlCol="0"/>
          <a:lstStyle/>
          <a:p>
            <a:endParaRPr sz="1350">
              <a:solidFill>
                <a:prstClr val="black"/>
              </a:solidFill>
            </a:endParaRPr>
          </a:p>
        </p:txBody>
      </p:sp>
      <p:sp>
        <p:nvSpPr>
          <p:cNvPr id="8" name="object 8"/>
          <p:cNvSpPr txBox="1"/>
          <p:nvPr/>
        </p:nvSpPr>
        <p:spPr>
          <a:xfrm>
            <a:off x="3202781" y="995363"/>
            <a:ext cx="4744403" cy="494847"/>
          </a:xfrm>
          <a:prstGeom prst="rect">
            <a:avLst/>
          </a:prstGeom>
        </p:spPr>
        <p:txBody>
          <a:bodyPr vert="horz" wrap="square" lIns="0" tIns="10001" rIns="0" bIns="0" rtlCol="0">
            <a:spAutoFit/>
          </a:bodyPr>
          <a:lstStyle/>
          <a:p>
            <a:pPr marL="9525" marR="3810">
              <a:spcBef>
                <a:spcPts val="79"/>
              </a:spcBef>
            </a:pPr>
            <a:r>
              <a:rPr sz="1050" spc="-56" dirty="0">
                <a:solidFill>
                  <a:prstClr val="black"/>
                </a:solidFill>
                <a:latin typeface="Arial"/>
                <a:cs typeface="Arial"/>
              </a:rPr>
              <a:t>Blockchain </a:t>
            </a:r>
            <a:r>
              <a:rPr sz="1050" spc="-30" dirty="0">
                <a:solidFill>
                  <a:prstClr val="black"/>
                </a:solidFill>
                <a:latin typeface="Arial"/>
                <a:cs typeface="Arial"/>
              </a:rPr>
              <a:t>application </a:t>
            </a:r>
            <a:r>
              <a:rPr sz="1050" spc="-15" dirty="0">
                <a:solidFill>
                  <a:prstClr val="black"/>
                </a:solidFill>
                <a:latin typeface="Arial"/>
                <a:cs typeface="Arial"/>
              </a:rPr>
              <a:t>platform </a:t>
            </a:r>
            <a:r>
              <a:rPr sz="1050" spc="-4" dirty="0">
                <a:solidFill>
                  <a:prstClr val="black"/>
                </a:solidFill>
                <a:latin typeface="Arial"/>
                <a:cs typeface="Arial"/>
              </a:rPr>
              <a:t>for </a:t>
            </a:r>
            <a:r>
              <a:rPr sz="1050" spc="-38" dirty="0">
                <a:solidFill>
                  <a:prstClr val="black"/>
                </a:solidFill>
                <a:latin typeface="Arial"/>
                <a:cs typeface="Arial"/>
              </a:rPr>
              <a:t>enterprises. </a:t>
            </a:r>
            <a:r>
              <a:rPr sz="1050" spc="-64" dirty="0">
                <a:solidFill>
                  <a:prstClr val="black"/>
                </a:solidFill>
                <a:latin typeface="Arial"/>
                <a:cs typeface="Arial"/>
              </a:rPr>
              <a:t>For </a:t>
            </a:r>
            <a:r>
              <a:rPr sz="1050" spc="-53" dirty="0">
                <a:solidFill>
                  <a:prstClr val="black"/>
                </a:solidFill>
                <a:latin typeface="Arial"/>
                <a:cs typeface="Arial"/>
              </a:rPr>
              <a:t>example, </a:t>
            </a:r>
            <a:r>
              <a:rPr sz="1050" spc="-15" dirty="0">
                <a:solidFill>
                  <a:prstClr val="black"/>
                </a:solidFill>
                <a:latin typeface="Arial"/>
                <a:cs typeface="Arial"/>
              </a:rPr>
              <a:t>its </a:t>
            </a:r>
            <a:r>
              <a:rPr sz="1050" spc="-8" dirty="0">
                <a:solidFill>
                  <a:prstClr val="black"/>
                </a:solidFill>
                <a:latin typeface="Arial"/>
                <a:cs typeface="Arial"/>
              </a:rPr>
              <a:t>first </a:t>
            </a:r>
            <a:r>
              <a:rPr sz="1050" spc="-19" dirty="0">
                <a:solidFill>
                  <a:prstClr val="black"/>
                </a:solidFill>
                <a:latin typeface="Arial"/>
                <a:cs typeface="Arial"/>
              </a:rPr>
              <a:t>partner </a:t>
            </a:r>
            <a:r>
              <a:rPr sz="1050" spc="-53" dirty="0">
                <a:solidFill>
                  <a:prstClr val="black"/>
                </a:solidFill>
                <a:latin typeface="Arial"/>
                <a:cs typeface="Arial"/>
              </a:rPr>
              <a:t>is </a:t>
            </a:r>
            <a:r>
              <a:rPr sz="1050" spc="-49" dirty="0">
                <a:solidFill>
                  <a:prstClr val="black"/>
                </a:solidFill>
                <a:latin typeface="Arial"/>
                <a:cs typeface="Arial"/>
              </a:rPr>
              <a:t>Philips  </a:t>
            </a:r>
            <a:r>
              <a:rPr sz="1050" spc="-56" dirty="0">
                <a:solidFill>
                  <a:prstClr val="black"/>
                </a:solidFill>
                <a:latin typeface="Arial"/>
                <a:cs typeface="Arial"/>
              </a:rPr>
              <a:t>Blockchain </a:t>
            </a:r>
            <a:r>
              <a:rPr sz="1050" spc="-75" dirty="0">
                <a:solidFill>
                  <a:prstClr val="black"/>
                </a:solidFill>
                <a:latin typeface="Arial"/>
                <a:cs typeface="Arial"/>
              </a:rPr>
              <a:t>Lab, </a:t>
            </a:r>
            <a:r>
              <a:rPr sz="1050" spc="-83" dirty="0">
                <a:solidFill>
                  <a:prstClr val="black"/>
                </a:solidFill>
                <a:latin typeface="Arial"/>
                <a:cs typeface="Arial"/>
              </a:rPr>
              <a:t>a </a:t>
            </a:r>
            <a:r>
              <a:rPr sz="1050" spc="-56" dirty="0">
                <a:solidFill>
                  <a:prstClr val="black"/>
                </a:solidFill>
                <a:latin typeface="Arial"/>
                <a:cs typeface="Arial"/>
              </a:rPr>
              <a:t>research </a:t>
            </a:r>
            <a:r>
              <a:rPr sz="1050" spc="-34" dirty="0">
                <a:solidFill>
                  <a:prstClr val="black"/>
                </a:solidFill>
                <a:latin typeface="Arial"/>
                <a:cs typeface="Arial"/>
              </a:rPr>
              <a:t>center on </a:t>
            </a:r>
            <a:r>
              <a:rPr sz="1050" spc="-56" dirty="0">
                <a:solidFill>
                  <a:prstClr val="black"/>
                </a:solidFill>
                <a:latin typeface="Arial"/>
                <a:cs typeface="Arial"/>
              </a:rPr>
              <a:t>Blockchain </a:t>
            </a:r>
            <a:r>
              <a:rPr sz="1050" spc="-23" dirty="0">
                <a:solidFill>
                  <a:prstClr val="black"/>
                </a:solidFill>
                <a:latin typeface="Arial"/>
                <a:cs typeface="Arial"/>
              </a:rPr>
              <a:t>who </a:t>
            </a:r>
            <a:r>
              <a:rPr sz="1050" spc="-53" dirty="0">
                <a:solidFill>
                  <a:prstClr val="black"/>
                </a:solidFill>
                <a:latin typeface="Arial"/>
                <a:cs typeface="Arial"/>
              </a:rPr>
              <a:t>is </a:t>
            </a:r>
            <a:r>
              <a:rPr sz="1050" spc="-38" dirty="0">
                <a:solidFill>
                  <a:prstClr val="black"/>
                </a:solidFill>
                <a:latin typeface="Arial"/>
                <a:cs typeface="Arial"/>
              </a:rPr>
              <a:t>exploring </a:t>
            </a:r>
            <a:r>
              <a:rPr sz="1050" spc="-15" dirty="0">
                <a:solidFill>
                  <a:prstClr val="black"/>
                </a:solidFill>
                <a:latin typeface="Arial"/>
                <a:cs typeface="Arial"/>
              </a:rPr>
              <a:t>the </a:t>
            </a:r>
            <a:r>
              <a:rPr sz="1050" spc="-83" dirty="0">
                <a:solidFill>
                  <a:prstClr val="black"/>
                </a:solidFill>
                <a:latin typeface="Arial"/>
                <a:cs typeface="Arial"/>
              </a:rPr>
              <a:t>uses </a:t>
            </a:r>
            <a:r>
              <a:rPr sz="1050" spc="-4" dirty="0">
                <a:solidFill>
                  <a:prstClr val="black"/>
                </a:solidFill>
                <a:latin typeface="Arial"/>
                <a:cs typeface="Arial"/>
              </a:rPr>
              <a:t>of </a:t>
            </a:r>
            <a:r>
              <a:rPr sz="1050" spc="-56" dirty="0">
                <a:solidFill>
                  <a:prstClr val="black"/>
                </a:solidFill>
                <a:latin typeface="Arial"/>
                <a:cs typeface="Arial"/>
              </a:rPr>
              <a:t>Blockchain  </a:t>
            </a:r>
            <a:r>
              <a:rPr sz="1050" spc="-38" dirty="0">
                <a:solidFill>
                  <a:prstClr val="black"/>
                </a:solidFill>
                <a:latin typeface="Arial"/>
                <a:cs typeface="Arial"/>
              </a:rPr>
              <a:t>technology </a:t>
            </a:r>
            <a:r>
              <a:rPr sz="1050" spc="-11" dirty="0">
                <a:solidFill>
                  <a:prstClr val="black"/>
                </a:solidFill>
                <a:latin typeface="Arial"/>
                <a:cs typeface="Arial"/>
              </a:rPr>
              <a:t>in </a:t>
            </a:r>
            <a:r>
              <a:rPr sz="1050" spc="-34" dirty="0">
                <a:solidFill>
                  <a:prstClr val="black"/>
                </a:solidFill>
                <a:latin typeface="Arial"/>
                <a:cs typeface="Arial"/>
              </a:rPr>
              <a:t>clinical</a:t>
            </a:r>
            <a:r>
              <a:rPr sz="1050" spc="-109" dirty="0">
                <a:solidFill>
                  <a:prstClr val="black"/>
                </a:solidFill>
                <a:latin typeface="Arial"/>
                <a:cs typeface="Arial"/>
              </a:rPr>
              <a:t> </a:t>
            </a:r>
            <a:r>
              <a:rPr sz="1050" spc="-19" dirty="0">
                <a:solidFill>
                  <a:prstClr val="black"/>
                </a:solidFill>
                <a:latin typeface="Arial"/>
                <a:cs typeface="Arial"/>
              </a:rPr>
              <a:t>trials.</a:t>
            </a:r>
            <a:endParaRPr sz="1050">
              <a:solidFill>
                <a:prstClr val="black"/>
              </a:solidFill>
              <a:latin typeface="Arial"/>
              <a:cs typeface="Arial"/>
            </a:endParaRPr>
          </a:p>
        </p:txBody>
      </p:sp>
      <p:sp>
        <p:nvSpPr>
          <p:cNvPr id="9" name="object 9"/>
          <p:cNvSpPr txBox="1"/>
          <p:nvPr/>
        </p:nvSpPr>
        <p:spPr>
          <a:xfrm>
            <a:off x="3200971" y="1704309"/>
            <a:ext cx="4992529" cy="656429"/>
          </a:xfrm>
          <a:prstGeom prst="rect">
            <a:avLst/>
          </a:prstGeom>
        </p:spPr>
        <p:txBody>
          <a:bodyPr vert="horz" wrap="square" lIns="0" tIns="10001" rIns="0" bIns="0" rtlCol="0">
            <a:spAutoFit/>
          </a:bodyPr>
          <a:lstStyle/>
          <a:p>
            <a:pPr marL="9525" marR="3810">
              <a:spcBef>
                <a:spcPts val="79"/>
              </a:spcBef>
            </a:pPr>
            <a:r>
              <a:rPr sz="1050" spc="-56" dirty="0">
                <a:solidFill>
                  <a:prstClr val="black"/>
                </a:solidFill>
                <a:latin typeface="Arial"/>
                <a:cs typeface="Arial"/>
              </a:rPr>
              <a:t>Blockchain </a:t>
            </a:r>
            <a:r>
              <a:rPr sz="1050" spc="-34" dirty="0">
                <a:solidFill>
                  <a:prstClr val="black"/>
                </a:solidFill>
                <a:latin typeface="Arial"/>
                <a:cs typeface="Arial"/>
              </a:rPr>
              <a:t>security </a:t>
            </a:r>
            <a:r>
              <a:rPr sz="1050" spc="-64" dirty="0">
                <a:solidFill>
                  <a:prstClr val="black"/>
                </a:solidFill>
                <a:latin typeface="Arial"/>
                <a:cs typeface="Arial"/>
              </a:rPr>
              <a:t>company, </a:t>
            </a:r>
            <a:r>
              <a:rPr sz="1050" spc="-60" dirty="0">
                <a:solidFill>
                  <a:prstClr val="black"/>
                </a:solidFill>
                <a:latin typeface="Arial"/>
                <a:cs typeface="Arial"/>
              </a:rPr>
              <a:t>seeking </a:t>
            </a:r>
            <a:r>
              <a:rPr sz="1050" spc="8" dirty="0">
                <a:solidFill>
                  <a:prstClr val="black"/>
                </a:solidFill>
                <a:latin typeface="Arial"/>
                <a:cs typeface="Arial"/>
              </a:rPr>
              <a:t>to </a:t>
            </a:r>
            <a:r>
              <a:rPr sz="1050" spc="-34" dirty="0">
                <a:solidFill>
                  <a:prstClr val="black"/>
                </a:solidFill>
                <a:latin typeface="Arial"/>
                <a:cs typeface="Arial"/>
              </a:rPr>
              <a:t>register </a:t>
            </a:r>
            <a:r>
              <a:rPr sz="1050" spc="-45" dirty="0">
                <a:solidFill>
                  <a:prstClr val="black"/>
                </a:solidFill>
                <a:latin typeface="Arial"/>
                <a:cs typeface="Arial"/>
              </a:rPr>
              <a:t>every </a:t>
            </a:r>
            <a:r>
              <a:rPr sz="1050" spc="-38" dirty="0">
                <a:solidFill>
                  <a:prstClr val="black"/>
                </a:solidFill>
                <a:latin typeface="Arial"/>
                <a:cs typeface="Arial"/>
              </a:rPr>
              <a:t>update </a:t>
            </a:r>
            <a:r>
              <a:rPr sz="1050" spc="-53" dirty="0">
                <a:solidFill>
                  <a:prstClr val="black"/>
                </a:solidFill>
                <a:latin typeface="Arial"/>
                <a:cs typeface="Arial"/>
              </a:rPr>
              <a:t>and </a:t>
            </a:r>
            <a:r>
              <a:rPr sz="1050" spc="-94" dirty="0">
                <a:solidFill>
                  <a:prstClr val="black"/>
                </a:solidFill>
                <a:latin typeface="Arial"/>
                <a:cs typeface="Arial"/>
              </a:rPr>
              <a:t>access </a:t>
            </a:r>
            <a:r>
              <a:rPr sz="1050" spc="8" dirty="0">
                <a:solidFill>
                  <a:prstClr val="black"/>
                </a:solidFill>
                <a:latin typeface="Arial"/>
                <a:cs typeface="Arial"/>
              </a:rPr>
              <a:t>to </a:t>
            </a:r>
            <a:r>
              <a:rPr sz="1050" spc="-41" dirty="0">
                <a:solidFill>
                  <a:prstClr val="black"/>
                </a:solidFill>
                <a:latin typeface="Arial"/>
                <a:cs typeface="Arial"/>
              </a:rPr>
              <a:t>healthcare  </a:t>
            </a:r>
            <a:r>
              <a:rPr sz="1050" spc="-49" dirty="0">
                <a:solidFill>
                  <a:prstClr val="black"/>
                </a:solidFill>
                <a:latin typeface="Arial"/>
                <a:cs typeface="Arial"/>
              </a:rPr>
              <a:t>records </a:t>
            </a:r>
            <a:r>
              <a:rPr sz="1050" spc="-11" dirty="0">
                <a:solidFill>
                  <a:prstClr val="black"/>
                </a:solidFill>
                <a:latin typeface="Arial"/>
                <a:cs typeface="Arial"/>
              </a:rPr>
              <a:t>in </a:t>
            </a:r>
            <a:r>
              <a:rPr sz="1050" spc="-15" dirty="0">
                <a:solidFill>
                  <a:prstClr val="black"/>
                </a:solidFill>
                <a:latin typeface="Arial"/>
                <a:cs typeface="Arial"/>
              </a:rPr>
              <a:t>the </a:t>
            </a:r>
            <a:r>
              <a:rPr sz="1050" spc="-53" dirty="0">
                <a:solidFill>
                  <a:prstClr val="black"/>
                </a:solidFill>
                <a:latin typeface="Arial"/>
                <a:cs typeface="Arial"/>
              </a:rPr>
              <a:t>Blockchain. </a:t>
            </a:r>
            <a:r>
              <a:rPr sz="1050" spc="-75" dirty="0">
                <a:solidFill>
                  <a:prstClr val="black"/>
                </a:solidFill>
                <a:latin typeface="Arial"/>
                <a:cs typeface="Arial"/>
              </a:rPr>
              <a:t>They </a:t>
            </a:r>
            <a:r>
              <a:rPr sz="1050" spc="-56" dirty="0">
                <a:solidFill>
                  <a:prstClr val="black"/>
                </a:solidFill>
                <a:latin typeface="Arial"/>
                <a:cs typeface="Arial"/>
              </a:rPr>
              <a:t>signed </a:t>
            </a:r>
            <a:r>
              <a:rPr sz="1050" spc="-83" dirty="0">
                <a:solidFill>
                  <a:prstClr val="black"/>
                </a:solidFill>
                <a:latin typeface="Arial"/>
                <a:cs typeface="Arial"/>
              </a:rPr>
              <a:t>a </a:t>
            </a:r>
            <a:r>
              <a:rPr sz="1050" spc="-45" dirty="0">
                <a:solidFill>
                  <a:prstClr val="black"/>
                </a:solidFill>
                <a:latin typeface="Arial"/>
                <a:cs typeface="Arial"/>
              </a:rPr>
              <a:t>deal </a:t>
            </a:r>
            <a:r>
              <a:rPr sz="1050" spc="8" dirty="0">
                <a:solidFill>
                  <a:prstClr val="black"/>
                </a:solidFill>
                <a:latin typeface="Arial"/>
                <a:cs typeface="Arial"/>
              </a:rPr>
              <a:t>with </a:t>
            </a:r>
            <a:r>
              <a:rPr sz="1050" spc="-15" dirty="0">
                <a:solidFill>
                  <a:prstClr val="black"/>
                </a:solidFill>
                <a:latin typeface="Arial"/>
                <a:cs typeface="Arial"/>
              </a:rPr>
              <a:t>the </a:t>
            </a:r>
            <a:r>
              <a:rPr sz="1050" spc="-56" dirty="0">
                <a:solidFill>
                  <a:prstClr val="black"/>
                </a:solidFill>
                <a:latin typeface="Arial"/>
                <a:cs typeface="Arial"/>
              </a:rPr>
              <a:t>Estonian </a:t>
            </a:r>
            <a:r>
              <a:rPr sz="1050" spc="-41" dirty="0">
                <a:solidFill>
                  <a:prstClr val="black"/>
                </a:solidFill>
                <a:latin typeface="Arial"/>
                <a:cs typeface="Arial"/>
              </a:rPr>
              <a:t>e-Health </a:t>
            </a:r>
            <a:r>
              <a:rPr sz="1050" spc="-11" dirty="0">
                <a:solidFill>
                  <a:prstClr val="black"/>
                </a:solidFill>
                <a:latin typeface="Arial"/>
                <a:cs typeface="Arial"/>
              </a:rPr>
              <a:t>Authority </a:t>
            </a:r>
            <a:r>
              <a:rPr sz="1050" spc="8" dirty="0">
                <a:solidFill>
                  <a:prstClr val="black"/>
                </a:solidFill>
                <a:latin typeface="Arial"/>
                <a:cs typeface="Arial"/>
              </a:rPr>
              <a:t>to</a:t>
            </a:r>
            <a:r>
              <a:rPr sz="1050" spc="-217" dirty="0">
                <a:solidFill>
                  <a:prstClr val="black"/>
                </a:solidFill>
                <a:latin typeface="Arial"/>
                <a:cs typeface="Arial"/>
              </a:rPr>
              <a:t> </a:t>
            </a:r>
            <a:r>
              <a:rPr sz="1050" spc="-64" dirty="0">
                <a:solidFill>
                  <a:prstClr val="black"/>
                </a:solidFill>
                <a:latin typeface="Arial"/>
                <a:cs typeface="Arial"/>
              </a:rPr>
              <a:t>secure  </a:t>
            </a:r>
            <a:r>
              <a:rPr sz="1050" spc="-15" dirty="0">
                <a:solidFill>
                  <a:prstClr val="black"/>
                </a:solidFill>
                <a:latin typeface="Arial"/>
                <a:cs typeface="Arial"/>
              </a:rPr>
              <a:t>the </a:t>
            </a:r>
            <a:r>
              <a:rPr sz="1050" spc="-34" dirty="0">
                <a:solidFill>
                  <a:prstClr val="black"/>
                </a:solidFill>
                <a:latin typeface="Arial"/>
                <a:cs typeface="Arial"/>
              </a:rPr>
              <a:t>country’s </a:t>
            </a:r>
            <a:r>
              <a:rPr sz="1050" spc="-26" dirty="0">
                <a:solidFill>
                  <a:prstClr val="black"/>
                </a:solidFill>
                <a:latin typeface="Arial"/>
                <a:cs typeface="Arial"/>
              </a:rPr>
              <a:t>health </a:t>
            </a:r>
            <a:r>
              <a:rPr sz="1050" spc="-49" dirty="0">
                <a:solidFill>
                  <a:prstClr val="black"/>
                </a:solidFill>
                <a:latin typeface="Arial"/>
                <a:cs typeface="Arial"/>
              </a:rPr>
              <a:t>records, </a:t>
            </a:r>
            <a:r>
              <a:rPr sz="1050" spc="-53" dirty="0">
                <a:solidFill>
                  <a:prstClr val="black"/>
                </a:solidFill>
                <a:latin typeface="Arial"/>
                <a:cs typeface="Arial"/>
              </a:rPr>
              <a:t>and </a:t>
            </a:r>
            <a:r>
              <a:rPr sz="1050" spc="-41" dirty="0">
                <a:solidFill>
                  <a:prstClr val="black"/>
                </a:solidFill>
                <a:latin typeface="Arial"/>
                <a:cs typeface="Arial"/>
              </a:rPr>
              <a:t>created </a:t>
            </a:r>
            <a:r>
              <a:rPr sz="1050" spc="-83" dirty="0">
                <a:solidFill>
                  <a:prstClr val="black"/>
                </a:solidFill>
                <a:latin typeface="Arial"/>
                <a:cs typeface="Arial"/>
              </a:rPr>
              <a:t>a </a:t>
            </a:r>
            <a:r>
              <a:rPr sz="1050" spc="-19" dirty="0">
                <a:solidFill>
                  <a:prstClr val="black"/>
                </a:solidFill>
                <a:latin typeface="Arial"/>
                <a:cs typeface="Arial"/>
              </a:rPr>
              <a:t>network </a:t>
            </a:r>
            <a:r>
              <a:rPr sz="1050" spc="-4" dirty="0">
                <a:solidFill>
                  <a:prstClr val="black"/>
                </a:solidFill>
                <a:latin typeface="Arial"/>
                <a:cs typeface="Arial"/>
              </a:rPr>
              <a:t>that </a:t>
            </a:r>
            <a:r>
              <a:rPr sz="1050" spc="-71" dirty="0">
                <a:solidFill>
                  <a:prstClr val="black"/>
                </a:solidFill>
                <a:latin typeface="Arial"/>
                <a:cs typeface="Arial"/>
              </a:rPr>
              <a:t>can </a:t>
            </a:r>
            <a:r>
              <a:rPr sz="1050" spc="-53" dirty="0">
                <a:solidFill>
                  <a:prstClr val="black"/>
                </a:solidFill>
                <a:latin typeface="Arial"/>
                <a:cs typeface="Arial"/>
              </a:rPr>
              <a:t>be </a:t>
            </a:r>
            <a:r>
              <a:rPr sz="1050" spc="-64" dirty="0">
                <a:solidFill>
                  <a:prstClr val="black"/>
                </a:solidFill>
                <a:latin typeface="Arial"/>
                <a:cs typeface="Arial"/>
              </a:rPr>
              <a:t>used </a:t>
            </a:r>
            <a:r>
              <a:rPr sz="1050" spc="-49" dirty="0">
                <a:solidFill>
                  <a:prstClr val="black"/>
                </a:solidFill>
                <a:latin typeface="Arial"/>
                <a:cs typeface="Arial"/>
              </a:rPr>
              <a:t>by </a:t>
            </a:r>
            <a:r>
              <a:rPr sz="1050" spc="-30" dirty="0">
                <a:solidFill>
                  <a:prstClr val="black"/>
                </a:solidFill>
                <a:latin typeface="Arial"/>
                <a:cs typeface="Arial"/>
              </a:rPr>
              <a:t>patients, </a:t>
            </a:r>
            <a:r>
              <a:rPr sz="1050" spc="-38" dirty="0">
                <a:solidFill>
                  <a:prstClr val="black"/>
                </a:solidFill>
                <a:latin typeface="Arial"/>
                <a:cs typeface="Arial"/>
              </a:rPr>
              <a:t>providers,  </a:t>
            </a:r>
            <a:r>
              <a:rPr sz="1050" spc="-26" dirty="0">
                <a:solidFill>
                  <a:prstClr val="black"/>
                </a:solidFill>
                <a:latin typeface="Arial"/>
                <a:cs typeface="Arial"/>
              </a:rPr>
              <a:t>private </a:t>
            </a:r>
            <a:r>
              <a:rPr sz="1050" spc="-56" dirty="0">
                <a:solidFill>
                  <a:prstClr val="black"/>
                </a:solidFill>
                <a:latin typeface="Arial"/>
                <a:cs typeface="Arial"/>
              </a:rPr>
              <a:t>companies </a:t>
            </a:r>
            <a:r>
              <a:rPr sz="1050" spc="-8" dirty="0">
                <a:solidFill>
                  <a:prstClr val="black"/>
                </a:solidFill>
                <a:latin typeface="Arial"/>
                <a:cs typeface="Arial"/>
              </a:rPr>
              <a:t>or </a:t>
            </a:r>
            <a:r>
              <a:rPr sz="1050" spc="-15" dirty="0">
                <a:solidFill>
                  <a:prstClr val="black"/>
                </a:solidFill>
                <a:latin typeface="Arial"/>
                <a:cs typeface="Arial"/>
              </a:rPr>
              <a:t>the </a:t>
            </a:r>
            <a:r>
              <a:rPr sz="1050" spc="-38" dirty="0">
                <a:solidFill>
                  <a:prstClr val="black"/>
                </a:solidFill>
                <a:latin typeface="Arial"/>
                <a:cs typeface="Arial"/>
              </a:rPr>
              <a:t>government </a:t>
            </a:r>
            <a:r>
              <a:rPr sz="1050" spc="8" dirty="0">
                <a:solidFill>
                  <a:prstClr val="black"/>
                </a:solidFill>
                <a:latin typeface="Arial"/>
                <a:cs typeface="Arial"/>
              </a:rPr>
              <a:t>to </a:t>
            </a:r>
            <a:r>
              <a:rPr sz="1050" spc="-94" dirty="0">
                <a:solidFill>
                  <a:prstClr val="black"/>
                </a:solidFill>
                <a:latin typeface="Arial"/>
                <a:cs typeface="Arial"/>
              </a:rPr>
              <a:t>access </a:t>
            </a:r>
            <a:r>
              <a:rPr sz="1050" spc="-15" dirty="0">
                <a:solidFill>
                  <a:prstClr val="black"/>
                </a:solidFill>
                <a:latin typeface="Arial"/>
                <a:cs typeface="Arial"/>
              </a:rPr>
              <a:t>information </a:t>
            </a:r>
            <a:r>
              <a:rPr sz="1050" spc="-11" dirty="0">
                <a:solidFill>
                  <a:prstClr val="black"/>
                </a:solidFill>
                <a:latin typeface="Arial"/>
                <a:cs typeface="Arial"/>
              </a:rPr>
              <a:t>in</a:t>
            </a:r>
            <a:r>
              <a:rPr sz="1050" spc="-217" dirty="0">
                <a:solidFill>
                  <a:prstClr val="black"/>
                </a:solidFill>
                <a:latin typeface="Arial"/>
                <a:cs typeface="Arial"/>
              </a:rPr>
              <a:t> </a:t>
            </a:r>
            <a:r>
              <a:rPr sz="1050" spc="-83" dirty="0">
                <a:solidFill>
                  <a:prstClr val="black"/>
                </a:solidFill>
                <a:latin typeface="Arial"/>
                <a:cs typeface="Arial"/>
              </a:rPr>
              <a:t>a </a:t>
            </a:r>
            <a:r>
              <a:rPr sz="1050" spc="-68" dirty="0">
                <a:solidFill>
                  <a:prstClr val="black"/>
                </a:solidFill>
                <a:latin typeface="Arial"/>
                <a:cs typeface="Arial"/>
              </a:rPr>
              <a:t>safe way.</a:t>
            </a:r>
            <a:endParaRPr sz="1050">
              <a:solidFill>
                <a:prstClr val="black"/>
              </a:solidFill>
              <a:latin typeface="Arial"/>
              <a:cs typeface="Arial"/>
            </a:endParaRPr>
          </a:p>
        </p:txBody>
      </p:sp>
      <p:sp>
        <p:nvSpPr>
          <p:cNvPr id="10" name="object 10"/>
          <p:cNvSpPr/>
          <p:nvPr/>
        </p:nvSpPr>
        <p:spPr>
          <a:xfrm>
            <a:off x="472059" y="4000500"/>
            <a:ext cx="7779068" cy="0"/>
          </a:xfrm>
          <a:custGeom>
            <a:avLst/>
            <a:gdLst/>
            <a:ahLst/>
            <a:cxnLst/>
            <a:rect l="l" t="t" r="r" b="b"/>
            <a:pathLst>
              <a:path w="10372090">
                <a:moveTo>
                  <a:pt x="0" y="0"/>
                </a:moveTo>
                <a:lnTo>
                  <a:pt x="10371709" y="0"/>
                </a:lnTo>
              </a:path>
            </a:pathLst>
          </a:custGeom>
          <a:ln w="6096">
            <a:solidFill>
              <a:srgbClr val="AEABAB"/>
            </a:solidFill>
          </a:ln>
        </p:spPr>
        <p:txBody>
          <a:bodyPr wrap="square" lIns="0" tIns="0" rIns="0" bIns="0" rtlCol="0"/>
          <a:lstStyle/>
          <a:p>
            <a:endParaRPr sz="1350">
              <a:solidFill>
                <a:prstClr val="black"/>
              </a:solidFill>
            </a:endParaRPr>
          </a:p>
        </p:txBody>
      </p:sp>
      <p:sp>
        <p:nvSpPr>
          <p:cNvPr id="11" name="object 11"/>
          <p:cNvSpPr txBox="1"/>
          <p:nvPr/>
        </p:nvSpPr>
        <p:spPr>
          <a:xfrm>
            <a:off x="3200971" y="2464594"/>
            <a:ext cx="4799648" cy="656429"/>
          </a:xfrm>
          <a:prstGeom prst="rect">
            <a:avLst/>
          </a:prstGeom>
        </p:spPr>
        <p:txBody>
          <a:bodyPr vert="horz" wrap="square" lIns="0" tIns="10001" rIns="0" bIns="0" rtlCol="0">
            <a:spAutoFit/>
          </a:bodyPr>
          <a:lstStyle/>
          <a:p>
            <a:pPr marL="9525" marR="3810">
              <a:spcBef>
                <a:spcPts val="79"/>
              </a:spcBef>
            </a:pPr>
            <a:r>
              <a:rPr sz="1050" spc="-38" dirty="0">
                <a:solidFill>
                  <a:prstClr val="black"/>
                </a:solidFill>
                <a:latin typeface="Arial"/>
                <a:cs typeface="Arial"/>
              </a:rPr>
              <a:t>Australian </a:t>
            </a:r>
            <a:r>
              <a:rPr sz="1050" spc="-56" dirty="0">
                <a:solidFill>
                  <a:prstClr val="black"/>
                </a:solidFill>
                <a:latin typeface="Arial"/>
                <a:cs typeface="Arial"/>
              </a:rPr>
              <a:t>Blockchain company </a:t>
            </a:r>
            <a:r>
              <a:rPr sz="1050" spc="-4" dirty="0">
                <a:solidFill>
                  <a:prstClr val="black"/>
                </a:solidFill>
                <a:latin typeface="Arial"/>
                <a:cs typeface="Arial"/>
              </a:rPr>
              <a:t>that </a:t>
            </a:r>
            <a:r>
              <a:rPr sz="1050" dirty="0">
                <a:solidFill>
                  <a:prstClr val="black"/>
                </a:solidFill>
                <a:latin typeface="Arial"/>
                <a:cs typeface="Arial"/>
              </a:rPr>
              <a:t>built </a:t>
            </a:r>
            <a:r>
              <a:rPr sz="1050" spc="-83" dirty="0">
                <a:solidFill>
                  <a:prstClr val="black"/>
                </a:solidFill>
                <a:latin typeface="Arial"/>
                <a:cs typeface="Arial"/>
              </a:rPr>
              <a:t>a </a:t>
            </a:r>
            <a:r>
              <a:rPr sz="1050" spc="-15" dirty="0">
                <a:solidFill>
                  <a:prstClr val="black"/>
                </a:solidFill>
                <a:latin typeface="Arial"/>
                <a:cs typeface="Arial"/>
              </a:rPr>
              <a:t>platform </a:t>
            </a:r>
            <a:r>
              <a:rPr sz="1050" spc="-71" dirty="0">
                <a:solidFill>
                  <a:prstClr val="black"/>
                </a:solidFill>
                <a:latin typeface="Arial"/>
                <a:cs typeface="Arial"/>
              </a:rPr>
              <a:t>CyphMD’s </a:t>
            </a:r>
            <a:r>
              <a:rPr sz="1050" spc="8" dirty="0">
                <a:solidFill>
                  <a:prstClr val="black"/>
                </a:solidFill>
                <a:latin typeface="Arial"/>
                <a:cs typeface="Arial"/>
              </a:rPr>
              <a:t>to </a:t>
            </a:r>
            <a:r>
              <a:rPr sz="1050" spc="-34" dirty="0">
                <a:solidFill>
                  <a:prstClr val="black"/>
                </a:solidFill>
                <a:latin typeface="Arial"/>
                <a:cs typeface="Arial"/>
              </a:rPr>
              <a:t>improve </a:t>
            </a:r>
            <a:r>
              <a:rPr sz="1050" spc="-53" dirty="0">
                <a:solidFill>
                  <a:prstClr val="black"/>
                </a:solidFill>
                <a:latin typeface="Arial"/>
                <a:cs typeface="Arial"/>
              </a:rPr>
              <a:t>and </a:t>
            </a:r>
            <a:r>
              <a:rPr sz="1050" spc="-19" dirty="0">
                <a:solidFill>
                  <a:prstClr val="black"/>
                </a:solidFill>
                <a:latin typeface="Arial"/>
                <a:cs typeface="Arial"/>
              </a:rPr>
              <a:t>facilitate  </a:t>
            </a:r>
            <a:r>
              <a:rPr sz="1050" spc="-41" dirty="0">
                <a:solidFill>
                  <a:prstClr val="black"/>
                </a:solidFill>
                <a:latin typeface="Arial"/>
                <a:cs typeface="Arial"/>
              </a:rPr>
              <a:t>data </a:t>
            </a:r>
            <a:r>
              <a:rPr sz="1050" spc="-49" dirty="0">
                <a:solidFill>
                  <a:prstClr val="black"/>
                </a:solidFill>
                <a:latin typeface="Arial"/>
                <a:cs typeface="Arial"/>
              </a:rPr>
              <a:t>sharing </a:t>
            </a:r>
            <a:r>
              <a:rPr sz="1050" spc="-56" dirty="0">
                <a:solidFill>
                  <a:prstClr val="black"/>
                </a:solidFill>
                <a:latin typeface="Arial"/>
                <a:cs typeface="Arial"/>
              </a:rPr>
              <a:t>using </a:t>
            </a:r>
            <a:r>
              <a:rPr sz="1050" spc="-34" dirty="0">
                <a:solidFill>
                  <a:prstClr val="black"/>
                </a:solidFill>
                <a:latin typeface="Arial"/>
                <a:cs typeface="Arial"/>
              </a:rPr>
              <a:t>smart </a:t>
            </a:r>
            <a:r>
              <a:rPr sz="1050" spc="-38" dirty="0">
                <a:solidFill>
                  <a:prstClr val="black"/>
                </a:solidFill>
                <a:latin typeface="Arial"/>
                <a:cs typeface="Arial"/>
              </a:rPr>
              <a:t>contracts </a:t>
            </a:r>
            <a:r>
              <a:rPr sz="1050" spc="-34" dirty="0">
                <a:solidFill>
                  <a:prstClr val="black"/>
                </a:solidFill>
                <a:latin typeface="Arial"/>
                <a:cs typeface="Arial"/>
              </a:rPr>
              <a:t>on </a:t>
            </a:r>
            <a:r>
              <a:rPr sz="1050" spc="-15" dirty="0">
                <a:solidFill>
                  <a:prstClr val="black"/>
                </a:solidFill>
                <a:latin typeface="Arial"/>
                <a:cs typeface="Arial"/>
              </a:rPr>
              <a:t>the </a:t>
            </a:r>
            <a:r>
              <a:rPr sz="1050" spc="-49" dirty="0">
                <a:solidFill>
                  <a:prstClr val="black"/>
                </a:solidFill>
                <a:latin typeface="Arial"/>
                <a:cs typeface="Arial"/>
              </a:rPr>
              <a:t>Ethereum </a:t>
            </a:r>
            <a:r>
              <a:rPr sz="1050" spc="-53" dirty="0">
                <a:solidFill>
                  <a:prstClr val="black"/>
                </a:solidFill>
                <a:latin typeface="Arial"/>
                <a:cs typeface="Arial"/>
              </a:rPr>
              <a:t>Blockchain. </a:t>
            </a:r>
            <a:r>
              <a:rPr sz="1050" spc="-38" dirty="0">
                <a:solidFill>
                  <a:prstClr val="black"/>
                </a:solidFill>
                <a:latin typeface="Arial"/>
                <a:cs typeface="Arial"/>
              </a:rPr>
              <a:t>Improved </a:t>
            </a:r>
            <a:r>
              <a:rPr sz="1050" spc="-41" dirty="0">
                <a:solidFill>
                  <a:prstClr val="black"/>
                </a:solidFill>
                <a:latin typeface="Arial"/>
                <a:cs typeface="Arial"/>
              </a:rPr>
              <a:t>data </a:t>
            </a:r>
            <a:r>
              <a:rPr sz="1050" spc="-49" dirty="0">
                <a:solidFill>
                  <a:prstClr val="black"/>
                </a:solidFill>
                <a:latin typeface="Arial"/>
                <a:cs typeface="Arial"/>
              </a:rPr>
              <a:t>sharing  </a:t>
            </a:r>
            <a:r>
              <a:rPr sz="1050" spc="4" dirty="0">
                <a:solidFill>
                  <a:prstClr val="black"/>
                </a:solidFill>
                <a:latin typeface="Arial"/>
                <a:cs typeface="Arial"/>
              </a:rPr>
              <a:t>will</a:t>
            </a:r>
            <a:r>
              <a:rPr sz="1050" spc="-53" dirty="0">
                <a:solidFill>
                  <a:prstClr val="black"/>
                </a:solidFill>
                <a:latin typeface="Arial"/>
                <a:cs typeface="Arial"/>
              </a:rPr>
              <a:t> </a:t>
            </a:r>
            <a:r>
              <a:rPr sz="1050" spc="-34" dirty="0">
                <a:solidFill>
                  <a:prstClr val="black"/>
                </a:solidFill>
                <a:latin typeface="Arial"/>
                <a:cs typeface="Arial"/>
              </a:rPr>
              <a:t>influence</a:t>
            </a:r>
            <a:r>
              <a:rPr sz="1050" spc="-41" dirty="0">
                <a:solidFill>
                  <a:prstClr val="black"/>
                </a:solidFill>
                <a:latin typeface="Arial"/>
                <a:cs typeface="Arial"/>
              </a:rPr>
              <a:t> </a:t>
            </a:r>
            <a:r>
              <a:rPr sz="1050" spc="-15" dirty="0">
                <a:solidFill>
                  <a:prstClr val="black"/>
                </a:solidFill>
                <a:latin typeface="Arial"/>
                <a:cs typeface="Arial"/>
              </a:rPr>
              <a:t>the</a:t>
            </a:r>
            <a:r>
              <a:rPr sz="1050" spc="-53" dirty="0">
                <a:solidFill>
                  <a:prstClr val="black"/>
                </a:solidFill>
                <a:latin typeface="Arial"/>
                <a:cs typeface="Arial"/>
              </a:rPr>
              <a:t> </a:t>
            </a:r>
            <a:r>
              <a:rPr sz="1050" spc="-64" dirty="0">
                <a:solidFill>
                  <a:prstClr val="black"/>
                </a:solidFill>
                <a:latin typeface="Arial"/>
                <a:cs typeface="Arial"/>
              </a:rPr>
              <a:t>accuracy</a:t>
            </a:r>
            <a:r>
              <a:rPr sz="1050" spc="-56" dirty="0">
                <a:solidFill>
                  <a:prstClr val="black"/>
                </a:solidFill>
                <a:latin typeface="Arial"/>
                <a:cs typeface="Arial"/>
              </a:rPr>
              <a:t> </a:t>
            </a:r>
            <a:r>
              <a:rPr sz="1050" spc="-4" dirty="0">
                <a:solidFill>
                  <a:prstClr val="black"/>
                </a:solidFill>
                <a:latin typeface="Arial"/>
                <a:cs typeface="Arial"/>
              </a:rPr>
              <a:t>of</a:t>
            </a:r>
            <a:r>
              <a:rPr sz="1050" spc="-60" dirty="0">
                <a:solidFill>
                  <a:prstClr val="black"/>
                </a:solidFill>
                <a:latin typeface="Arial"/>
                <a:cs typeface="Arial"/>
              </a:rPr>
              <a:t> </a:t>
            </a:r>
            <a:r>
              <a:rPr sz="1050" spc="-15" dirty="0">
                <a:solidFill>
                  <a:prstClr val="black"/>
                </a:solidFill>
                <a:latin typeface="Arial"/>
                <a:cs typeface="Arial"/>
              </a:rPr>
              <a:t>the</a:t>
            </a:r>
            <a:r>
              <a:rPr sz="1050" spc="-41" dirty="0">
                <a:solidFill>
                  <a:prstClr val="black"/>
                </a:solidFill>
                <a:latin typeface="Arial"/>
                <a:cs typeface="Arial"/>
              </a:rPr>
              <a:t> </a:t>
            </a:r>
            <a:r>
              <a:rPr sz="1050" spc="-56" dirty="0">
                <a:solidFill>
                  <a:prstClr val="black"/>
                </a:solidFill>
                <a:latin typeface="Arial"/>
                <a:cs typeface="Arial"/>
              </a:rPr>
              <a:t>diagnosis</a:t>
            </a:r>
            <a:r>
              <a:rPr sz="1050" spc="-53" dirty="0">
                <a:solidFill>
                  <a:prstClr val="black"/>
                </a:solidFill>
                <a:latin typeface="Arial"/>
                <a:cs typeface="Arial"/>
              </a:rPr>
              <a:t> and</a:t>
            </a:r>
            <a:r>
              <a:rPr sz="1050" spc="-41" dirty="0">
                <a:solidFill>
                  <a:prstClr val="black"/>
                </a:solidFill>
                <a:latin typeface="Arial"/>
                <a:cs typeface="Arial"/>
              </a:rPr>
              <a:t> </a:t>
            </a:r>
            <a:r>
              <a:rPr sz="1050" spc="-49" dirty="0">
                <a:solidFill>
                  <a:prstClr val="black"/>
                </a:solidFill>
                <a:latin typeface="Arial"/>
                <a:cs typeface="Arial"/>
              </a:rPr>
              <a:t>reduce</a:t>
            </a:r>
            <a:r>
              <a:rPr sz="1050" spc="-53" dirty="0">
                <a:solidFill>
                  <a:prstClr val="black"/>
                </a:solidFill>
                <a:latin typeface="Arial"/>
                <a:cs typeface="Arial"/>
              </a:rPr>
              <a:t> </a:t>
            </a:r>
            <a:r>
              <a:rPr sz="1050" spc="-11" dirty="0">
                <a:solidFill>
                  <a:prstClr val="black"/>
                </a:solidFill>
                <a:latin typeface="Arial"/>
                <a:cs typeface="Arial"/>
              </a:rPr>
              <a:t>the</a:t>
            </a:r>
            <a:r>
              <a:rPr sz="1050" spc="-45" dirty="0">
                <a:solidFill>
                  <a:prstClr val="black"/>
                </a:solidFill>
                <a:latin typeface="Arial"/>
                <a:cs typeface="Arial"/>
              </a:rPr>
              <a:t> </a:t>
            </a:r>
            <a:r>
              <a:rPr sz="1050" spc="-15" dirty="0">
                <a:solidFill>
                  <a:prstClr val="black"/>
                </a:solidFill>
                <a:latin typeface="Arial"/>
                <a:cs typeface="Arial"/>
              </a:rPr>
              <a:t>potential</a:t>
            </a:r>
            <a:r>
              <a:rPr sz="1050" spc="-38" dirty="0">
                <a:solidFill>
                  <a:prstClr val="black"/>
                </a:solidFill>
                <a:latin typeface="Arial"/>
                <a:cs typeface="Arial"/>
              </a:rPr>
              <a:t> </a:t>
            </a:r>
            <a:r>
              <a:rPr sz="1050" spc="-4" dirty="0">
                <a:solidFill>
                  <a:prstClr val="black"/>
                </a:solidFill>
                <a:latin typeface="Arial"/>
                <a:cs typeface="Arial"/>
              </a:rPr>
              <a:t>for</a:t>
            </a:r>
            <a:r>
              <a:rPr sz="1050" spc="-71" dirty="0">
                <a:solidFill>
                  <a:prstClr val="black"/>
                </a:solidFill>
                <a:latin typeface="Arial"/>
                <a:cs typeface="Arial"/>
              </a:rPr>
              <a:t> </a:t>
            </a:r>
            <a:r>
              <a:rPr sz="1050" spc="-45" dirty="0">
                <a:solidFill>
                  <a:prstClr val="black"/>
                </a:solidFill>
                <a:latin typeface="Arial"/>
                <a:cs typeface="Arial"/>
              </a:rPr>
              <a:t>common</a:t>
            </a:r>
            <a:r>
              <a:rPr sz="1050" spc="-68" dirty="0">
                <a:solidFill>
                  <a:prstClr val="black"/>
                </a:solidFill>
                <a:latin typeface="Arial"/>
                <a:cs typeface="Arial"/>
              </a:rPr>
              <a:t> </a:t>
            </a:r>
            <a:r>
              <a:rPr sz="1050" spc="-34" dirty="0">
                <a:solidFill>
                  <a:prstClr val="black"/>
                </a:solidFill>
                <a:latin typeface="Arial"/>
                <a:cs typeface="Arial"/>
              </a:rPr>
              <a:t>clinical  errors.</a:t>
            </a:r>
            <a:endParaRPr sz="1050">
              <a:solidFill>
                <a:prstClr val="black"/>
              </a:solidFill>
              <a:latin typeface="Arial"/>
              <a:cs typeface="Arial"/>
            </a:endParaRPr>
          </a:p>
        </p:txBody>
      </p:sp>
      <p:sp>
        <p:nvSpPr>
          <p:cNvPr id="12" name="object 12"/>
          <p:cNvSpPr txBox="1"/>
          <p:nvPr/>
        </p:nvSpPr>
        <p:spPr>
          <a:xfrm>
            <a:off x="3200971" y="3256502"/>
            <a:ext cx="4881563" cy="655949"/>
          </a:xfrm>
          <a:prstGeom prst="rect">
            <a:avLst/>
          </a:prstGeom>
        </p:spPr>
        <p:txBody>
          <a:bodyPr vert="horz" wrap="square" lIns="0" tIns="9525" rIns="0" bIns="0" rtlCol="0">
            <a:spAutoFit/>
          </a:bodyPr>
          <a:lstStyle/>
          <a:p>
            <a:pPr marL="9525" marR="3810">
              <a:spcBef>
                <a:spcPts val="75"/>
              </a:spcBef>
            </a:pPr>
            <a:r>
              <a:rPr sz="1050" spc="-30" dirty="0">
                <a:solidFill>
                  <a:prstClr val="black"/>
                </a:solidFill>
                <a:latin typeface="Arial"/>
                <a:cs typeface="Arial"/>
              </a:rPr>
              <a:t>Platform </a:t>
            </a:r>
            <a:r>
              <a:rPr sz="1050" spc="-4" dirty="0">
                <a:solidFill>
                  <a:prstClr val="black"/>
                </a:solidFill>
                <a:latin typeface="Arial"/>
                <a:cs typeface="Arial"/>
              </a:rPr>
              <a:t>that </a:t>
            </a:r>
            <a:r>
              <a:rPr sz="1050" spc="-53" dirty="0">
                <a:solidFill>
                  <a:prstClr val="black"/>
                </a:solidFill>
                <a:latin typeface="Arial"/>
                <a:cs typeface="Arial"/>
              </a:rPr>
              <a:t>helps </a:t>
            </a:r>
            <a:r>
              <a:rPr sz="1050" spc="-68" dirty="0">
                <a:solidFill>
                  <a:prstClr val="black"/>
                </a:solidFill>
                <a:latin typeface="Arial"/>
                <a:cs typeface="Arial"/>
              </a:rPr>
              <a:t>manage </a:t>
            </a:r>
            <a:r>
              <a:rPr sz="1050" spc="-45" dirty="0">
                <a:solidFill>
                  <a:prstClr val="black"/>
                </a:solidFill>
                <a:latin typeface="Arial"/>
                <a:cs typeface="Arial"/>
              </a:rPr>
              <a:t>medical </a:t>
            </a:r>
            <a:r>
              <a:rPr sz="1050" spc="-49" dirty="0">
                <a:solidFill>
                  <a:prstClr val="black"/>
                </a:solidFill>
                <a:latin typeface="Arial"/>
                <a:cs typeface="Arial"/>
              </a:rPr>
              <a:t>records </a:t>
            </a:r>
            <a:r>
              <a:rPr sz="1050" spc="-56" dirty="0">
                <a:solidFill>
                  <a:prstClr val="black"/>
                </a:solidFill>
                <a:latin typeface="Arial"/>
                <a:cs typeface="Arial"/>
              </a:rPr>
              <a:t>using </a:t>
            </a:r>
            <a:r>
              <a:rPr sz="1050" spc="-49" dirty="0">
                <a:solidFill>
                  <a:prstClr val="black"/>
                </a:solidFill>
                <a:latin typeface="Arial"/>
                <a:cs typeface="Arial"/>
              </a:rPr>
              <a:t>Ethereum </a:t>
            </a:r>
            <a:r>
              <a:rPr sz="1050" spc="-53" dirty="0">
                <a:solidFill>
                  <a:prstClr val="black"/>
                </a:solidFill>
                <a:latin typeface="Arial"/>
                <a:cs typeface="Arial"/>
              </a:rPr>
              <a:t>Blockchain. </a:t>
            </a:r>
            <a:r>
              <a:rPr sz="1050" spc="11" dirty="0">
                <a:solidFill>
                  <a:prstClr val="black"/>
                </a:solidFill>
                <a:latin typeface="Arial"/>
                <a:cs typeface="Arial"/>
              </a:rPr>
              <a:t>It </a:t>
            </a:r>
            <a:r>
              <a:rPr sz="1050" spc="-71" dirty="0">
                <a:solidFill>
                  <a:prstClr val="black"/>
                </a:solidFill>
                <a:latin typeface="Arial"/>
                <a:cs typeface="Arial"/>
              </a:rPr>
              <a:t>was </a:t>
            </a:r>
            <a:r>
              <a:rPr sz="1050" spc="-41" dirty="0">
                <a:solidFill>
                  <a:prstClr val="black"/>
                </a:solidFill>
                <a:latin typeface="Arial"/>
                <a:cs typeface="Arial"/>
              </a:rPr>
              <a:t>created </a:t>
            </a:r>
            <a:r>
              <a:rPr sz="1050" spc="-49" dirty="0">
                <a:solidFill>
                  <a:prstClr val="black"/>
                </a:solidFill>
                <a:latin typeface="Arial"/>
                <a:cs typeface="Arial"/>
              </a:rPr>
              <a:t>by  MIT </a:t>
            </a:r>
            <a:r>
              <a:rPr sz="1050" spc="-53" dirty="0">
                <a:solidFill>
                  <a:prstClr val="black"/>
                </a:solidFill>
                <a:latin typeface="Arial"/>
                <a:cs typeface="Arial"/>
              </a:rPr>
              <a:t>graduates </a:t>
            </a:r>
            <a:r>
              <a:rPr sz="1050" spc="8" dirty="0">
                <a:solidFill>
                  <a:prstClr val="black"/>
                </a:solidFill>
                <a:latin typeface="Arial"/>
                <a:cs typeface="Arial"/>
              </a:rPr>
              <a:t>with </a:t>
            </a:r>
            <a:r>
              <a:rPr sz="1050" spc="-15" dirty="0">
                <a:solidFill>
                  <a:prstClr val="black"/>
                </a:solidFill>
                <a:latin typeface="Arial"/>
                <a:cs typeface="Arial"/>
              </a:rPr>
              <a:t>the </a:t>
            </a:r>
            <a:r>
              <a:rPr sz="1050" spc="-53" dirty="0">
                <a:solidFill>
                  <a:prstClr val="black"/>
                </a:solidFill>
                <a:latin typeface="Arial"/>
                <a:cs typeface="Arial"/>
              </a:rPr>
              <a:t>goal </a:t>
            </a:r>
            <a:r>
              <a:rPr sz="1050" spc="8" dirty="0">
                <a:solidFill>
                  <a:prstClr val="black"/>
                </a:solidFill>
                <a:latin typeface="Arial"/>
                <a:cs typeface="Arial"/>
              </a:rPr>
              <a:t>to </a:t>
            </a:r>
            <a:r>
              <a:rPr sz="1050" spc="-53" dirty="0">
                <a:solidFill>
                  <a:prstClr val="black"/>
                </a:solidFill>
                <a:latin typeface="Arial"/>
                <a:cs typeface="Arial"/>
              </a:rPr>
              <a:t>give </a:t>
            </a:r>
            <a:r>
              <a:rPr sz="1050" spc="-30" dirty="0">
                <a:solidFill>
                  <a:prstClr val="black"/>
                </a:solidFill>
                <a:latin typeface="Arial"/>
                <a:cs typeface="Arial"/>
              </a:rPr>
              <a:t>patients </a:t>
            </a:r>
            <a:r>
              <a:rPr sz="1050" spc="-15" dirty="0">
                <a:solidFill>
                  <a:prstClr val="black"/>
                </a:solidFill>
                <a:latin typeface="Arial"/>
                <a:cs typeface="Arial"/>
              </a:rPr>
              <a:t>the </a:t>
            </a:r>
            <a:r>
              <a:rPr sz="1050" spc="-23" dirty="0">
                <a:solidFill>
                  <a:prstClr val="black"/>
                </a:solidFill>
                <a:latin typeface="Arial"/>
                <a:cs typeface="Arial"/>
              </a:rPr>
              <a:t>control </a:t>
            </a:r>
            <a:r>
              <a:rPr sz="1050" spc="-34" dirty="0">
                <a:solidFill>
                  <a:prstClr val="black"/>
                </a:solidFill>
                <a:latin typeface="Arial"/>
                <a:cs typeface="Arial"/>
              </a:rPr>
              <a:t>over </a:t>
            </a:r>
            <a:r>
              <a:rPr sz="1050" spc="-4" dirty="0">
                <a:solidFill>
                  <a:prstClr val="black"/>
                </a:solidFill>
                <a:latin typeface="Arial"/>
                <a:cs typeface="Arial"/>
              </a:rPr>
              <a:t>their </a:t>
            </a:r>
            <a:r>
              <a:rPr sz="1050" spc="-26" dirty="0">
                <a:solidFill>
                  <a:prstClr val="black"/>
                </a:solidFill>
                <a:latin typeface="Arial"/>
                <a:cs typeface="Arial"/>
              </a:rPr>
              <a:t>health </a:t>
            </a:r>
            <a:r>
              <a:rPr sz="1050" spc="-38" dirty="0">
                <a:solidFill>
                  <a:prstClr val="black"/>
                </a:solidFill>
                <a:latin typeface="Arial"/>
                <a:cs typeface="Arial"/>
              </a:rPr>
              <a:t>data. </a:t>
            </a:r>
            <a:r>
              <a:rPr sz="1050" spc="-41" dirty="0">
                <a:solidFill>
                  <a:prstClr val="black"/>
                </a:solidFill>
                <a:latin typeface="Arial"/>
                <a:cs typeface="Arial"/>
              </a:rPr>
              <a:t>Their  </a:t>
            </a:r>
            <a:r>
              <a:rPr sz="1050" spc="-19" dirty="0">
                <a:solidFill>
                  <a:prstClr val="black"/>
                </a:solidFill>
                <a:latin typeface="Arial"/>
                <a:cs typeface="Arial"/>
              </a:rPr>
              <a:t>prototype </a:t>
            </a:r>
            <a:r>
              <a:rPr sz="1050" spc="-64" dirty="0">
                <a:solidFill>
                  <a:prstClr val="black"/>
                </a:solidFill>
                <a:latin typeface="Arial"/>
                <a:cs typeface="Arial"/>
              </a:rPr>
              <a:t>gives </a:t>
            </a:r>
            <a:r>
              <a:rPr sz="1050" spc="-30" dirty="0">
                <a:solidFill>
                  <a:prstClr val="black"/>
                </a:solidFill>
                <a:latin typeface="Arial"/>
                <a:cs typeface="Arial"/>
              </a:rPr>
              <a:t>patients </a:t>
            </a:r>
            <a:r>
              <a:rPr sz="1050" spc="-41" dirty="0">
                <a:solidFill>
                  <a:prstClr val="black"/>
                </a:solidFill>
                <a:latin typeface="Arial"/>
                <a:cs typeface="Arial"/>
              </a:rPr>
              <a:t>one-stop-shop </a:t>
            </a:r>
            <a:r>
              <a:rPr sz="1050" spc="-94" dirty="0">
                <a:solidFill>
                  <a:prstClr val="black"/>
                </a:solidFill>
                <a:latin typeface="Arial"/>
                <a:cs typeface="Arial"/>
              </a:rPr>
              <a:t>access </a:t>
            </a:r>
            <a:r>
              <a:rPr sz="1050" spc="8" dirty="0">
                <a:solidFill>
                  <a:prstClr val="black"/>
                </a:solidFill>
                <a:latin typeface="Arial"/>
                <a:cs typeface="Arial"/>
              </a:rPr>
              <a:t>to </a:t>
            </a:r>
            <a:r>
              <a:rPr sz="1050" spc="-4" dirty="0">
                <a:solidFill>
                  <a:prstClr val="black"/>
                </a:solidFill>
                <a:latin typeface="Arial"/>
                <a:cs typeface="Arial"/>
              </a:rPr>
              <a:t>their </a:t>
            </a:r>
            <a:r>
              <a:rPr sz="1050" spc="-45" dirty="0">
                <a:solidFill>
                  <a:prstClr val="black"/>
                </a:solidFill>
                <a:latin typeface="Arial"/>
                <a:cs typeface="Arial"/>
              </a:rPr>
              <a:t>medical </a:t>
            </a:r>
            <a:r>
              <a:rPr sz="1050" spc="-23" dirty="0">
                <a:solidFill>
                  <a:prstClr val="black"/>
                </a:solidFill>
                <a:latin typeface="Arial"/>
                <a:cs typeface="Arial"/>
              </a:rPr>
              <a:t>history </a:t>
            </a:r>
            <a:r>
              <a:rPr sz="1050" spc="-71" dirty="0">
                <a:solidFill>
                  <a:prstClr val="black"/>
                </a:solidFill>
                <a:latin typeface="Arial"/>
                <a:cs typeface="Arial"/>
              </a:rPr>
              <a:t>across </a:t>
            </a:r>
            <a:r>
              <a:rPr sz="1050" spc="-11" dirty="0">
                <a:solidFill>
                  <a:prstClr val="black"/>
                </a:solidFill>
                <a:latin typeface="Arial"/>
                <a:cs typeface="Arial"/>
              </a:rPr>
              <a:t>multiple  </a:t>
            </a:r>
            <a:r>
              <a:rPr sz="1050" spc="-38" dirty="0">
                <a:solidFill>
                  <a:prstClr val="black"/>
                </a:solidFill>
                <a:latin typeface="Arial"/>
                <a:cs typeface="Arial"/>
              </a:rPr>
              <a:t>providers.</a:t>
            </a:r>
            <a:endParaRPr sz="1050">
              <a:solidFill>
                <a:prstClr val="black"/>
              </a:solidFill>
              <a:latin typeface="Arial"/>
              <a:cs typeface="Arial"/>
            </a:endParaRPr>
          </a:p>
        </p:txBody>
      </p:sp>
      <p:sp>
        <p:nvSpPr>
          <p:cNvPr id="13" name="object 13"/>
          <p:cNvSpPr txBox="1"/>
          <p:nvPr/>
        </p:nvSpPr>
        <p:spPr>
          <a:xfrm>
            <a:off x="3200971" y="4119448"/>
            <a:ext cx="4948713" cy="494366"/>
          </a:xfrm>
          <a:prstGeom prst="rect">
            <a:avLst/>
          </a:prstGeom>
        </p:spPr>
        <p:txBody>
          <a:bodyPr vert="horz" wrap="square" lIns="0" tIns="9525" rIns="0" bIns="0" rtlCol="0">
            <a:spAutoFit/>
          </a:bodyPr>
          <a:lstStyle/>
          <a:p>
            <a:pPr marL="9525" marR="3810">
              <a:spcBef>
                <a:spcPts val="75"/>
              </a:spcBef>
            </a:pPr>
            <a:r>
              <a:rPr sz="1050" spc="-56" dirty="0">
                <a:solidFill>
                  <a:prstClr val="black"/>
                </a:solidFill>
                <a:latin typeface="Arial"/>
                <a:cs typeface="Arial"/>
              </a:rPr>
              <a:t>Blockchain </a:t>
            </a:r>
            <a:r>
              <a:rPr sz="1050" spc="-30" dirty="0">
                <a:solidFill>
                  <a:prstClr val="black"/>
                </a:solidFill>
                <a:latin typeface="Arial"/>
                <a:cs typeface="Arial"/>
              </a:rPr>
              <a:t>application </a:t>
            </a:r>
            <a:r>
              <a:rPr sz="1050" spc="-56" dirty="0">
                <a:solidFill>
                  <a:prstClr val="black"/>
                </a:solidFill>
                <a:latin typeface="Arial"/>
                <a:cs typeface="Arial"/>
              </a:rPr>
              <a:t>company </a:t>
            </a:r>
            <a:r>
              <a:rPr sz="1050" spc="-34" dirty="0">
                <a:solidFill>
                  <a:prstClr val="black"/>
                </a:solidFill>
                <a:latin typeface="Arial"/>
                <a:cs typeface="Arial"/>
              </a:rPr>
              <a:t>operating </a:t>
            </a:r>
            <a:r>
              <a:rPr sz="1050" spc="-4" dirty="0">
                <a:solidFill>
                  <a:prstClr val="black"/>
                </a:solidFill>
                <a:latin typeface="Arial"/>
                <a:cs typeface="Arial"/>
              </a:rPr>
              <a:t>out </a:t>
            </a:r>
            <a:r>
              <a:rPr sz="1050" dirty="0">
                <a:solidFill>
                  <a:prstClr val="black"/>
                </a:solidFill>
                <a:latin typeface="Arial"/>
                <a:cs typeface="Arial"/>
              </a:rPr>
              <a:t>of </a:t>
            </a:r>
            <a:r>
              <a:rPr sz="1050" spc="-113" dirty="0">
                <a:solidFill>
                  <a:prstClr val="black"/>
                </a:solidFill>
                <a:latin typeface="Arial"/>
                <a:cs typeface="Arial"/>
              </a:rPr>
              <a:t>San </a:t>
            </a:r>
            <a:r>
              <a:rPr sz="1050" spc="-68" dirty="0">
                <a:solidFill>
                  <a:prstClr val="black"/>
                </a:solidFill>
                <a:latin typeface="Arial"/>
                <a:cs typeface="Arial"/>
              </a:rPr>
              <a:t>Francisco </a:t>
            </a:r>
            <a:r>
              <a:rPr sz="1050" spc="-60" dirty="0">
                <a:solidFill>
                  <a:prstClr val="black"/>
                </a:solidFill>
                <a:latin typeface="Arial"/>
                <a:cs typeface="Arial"/>
              </a:rPr>
              <a:t>seeking </a:t>
            </a:r>
            <a:r>
              <a:rPr sz="1050" spc="8" dirty="0">
                <a:solidFill>
                  <a:prstClr val="black"/>
                </a:solidFill>
                <a:latin typeface="Arial"/>
                <a:cs typeface="Arial"/>
              </a:rPr>
              <a:t>to </a:t>
            </a:r>
            <a:r>
              <a:rPr sz="1050" spc="-30" dirty="0">
                <a:solidFill>
                  <a:prstClr val="black"/>
                </a:solidFill>
                <a:latin typeface="Arial"/>
                <a:cs typeface="Arial"/>
              </a:rPr>
              <a:t>revolutionize </a:t>
            </a:r>
            <a:r>
              <a:rPr sz="1050" spc="-15" dirty="0">
                <a:solidFill>
                  <a:prstClr val="black"/>
                </a:solidFill>
                <a:latin typeface="Arial"/>
                <a:cs typeface="Arial"/>
              </a:rPr>
              <a:t>the  </a:t>
            </a:r>
            <a:r>
              <a:rPr sz="1050" spc="-26" dirty="0">
                <a:solidFill>
                  <a:prstClr val="black"/>
                </a:solidFill>
                <a:latin typeface="Arial"/>
                <a:cs typeface="Arial"/>
              </a:rPr>
              <a:t>relationship </a:t>
            </a:r>
            <a:r>
              <a:rPr sz="1050" spc="-34" dirty="0">
                <a:solidFill>
                  <a:prstClr val="black"/>
                </a:solidFill>
                <a:latin typeface="Arial"/>
                <a:cs typeface="Arial"/>
              </a:rPr>
              <a:t>between </a:t>
            </a:r>
            <a:r>
              <a:rPr sz="1050" spc="-45" dirty="0">
                <a:solidFill>
                  <a:prstClr val="black"/>
                </a:solidFill>
                <a:latin typeface="Arial"/>
                <a:cs typeface="Arial"/>
              </a:rPr>
              <a:t>medical </a:t>
            </a:r>
            <a:r>
              <a:rPr sz="1050" spc="-56" dirty="0">
                <a:solidFill>
                  <a:prstClr val="black"/>
                </a:solidFill>
                <a:latin typeface="Arial"/>
                <a:cs typeface="Arial"/>
              </a:rPr>
              <a:t>researchers </a:t>
            </a:r>
            <a:r>
              <a:rPr sz="1050" spc="-53" dirty="0">
                <a:solidFill>
                  <a:prstClr val="black"/>
                </a:solidFill>
                <a:latin typeface="Arial"/>
                <a:cs typeface="Arial"/>
              </a:rPr>
              <a:t>and </a:t>
            </a:r>
            <a:r>
              <a:rPr sz="1050" spc="-64" dirty="0">
                <a:solidFill>
                  <a:prstClr val="black"/>
                </a:solidFill>
                <a:latin typeface="Arial"/>
                <a:cs typeface="Arial"/>
              </a:rPr>
              <a:t>users, </a:t>
            </a:r>
            <a:r>
              <a:rPr sz="1050" spc="-75" dirty="0">
                <a:solidFill>
                  <a:prstClr val="black"/>
                </a:solidFill>
                <a:latin typeface="Arial"/>
                <a:cs typeface="Arial"/>
              </a:rPr>
              <a:t>so </a:t>
            </a:r>
            <a:r>
              <a:rPr sz="1050" spc="-68" dirty="0">
                <a:solidFill>
                  <a:prstClr val="black"/>
                </a:solidFill>
                <a:latin typeface="Arial"/>
                <a:cs typeface="Arial"/>
              </a:rPr>
              <a:t>users </a:t>
            </a:r>
            <a:r>
              <a:rPr sz="1050" spc="-71" dirty="0">
                <a:solidFill>
                  <a:prstClr val="black"/>
                </a:solidFill>
                <a:latin typeface="Arial"/>
                <a:cs typeface="Arial"/>
              </a:rPr>
              <a:t>can </a:t>
            </a:r>
            <a:r>
              <a:rPr sz="1050" spc="-60" dirty="0">
                <a:solidFill>
                  <a:prstClr val="black"/>
                </a:solidFill>
                <a:latin typeface="Arial"/>
                <a:cs typeface="Arial"/>
              </a:rPr>
              <a:t>share </a:t>
            </a:r>
            <a:r>
              <a:rPr sz="1050" spc="-4" dirty="0">
                <a:solidFill>
                  <a:prstClr val="black"/>
                </a:solidFill>
                <a:latin typeface="Arial"/>
                <a:cs typeface="Arial"/>
              </a:rPr>
              <a:t>their </a:t>
            </a:r>
            <a:r>
              <a:rPr sz="1050" spc="-45" dirty="0">
                <a:solidFill>
                  <a:prstClr val="black"/>
                </a:solidFill>
                <a:latin typeface="Arial"/>
                <a:cs typeface="Arial"/>
              </a:rPr>
              <a:t>medical </a:t>
            </a:r>
            <a:r>
              <a:rPr sz="1050" spc="-41" dirty="0">
                <a:solidFill>
                  <a:prstClr val="black"/>
                </a:solidFill>
                <a:latin typeface="Arial"/>
                <a:cs typeface="Arial"/>
              </a:rPr>
              <a:t>data  </a:t>
            </a:r>
            <a:r>
              <a:rPr sz="1050" spc="-19" dirty="0">
                <a:solidFill>
                  <a:prstClr val="black"/>
                </a:solidFill>
                <a:latin typeface="Arial"/>
                <a:cs typeface="Arial"/>
              </a:rPr>
              <a:t>while </a:t>
            </a:r>
            <a:r>
              <a:rPr sz="1050" spc="-30" dirty="0">
                <a:solidFill>
                  <a:prstClr val="black"/>
                </a:solidFill>
                <a:latin typeface="Arial"/>
                <a:cs typeface="Arial"/>
              </a:rPr>
              <a:t>maintaining</a:t>
            </a:r>
            <a:r>
              <a:rPr sz="1050" spc="-90" dirty="0">
                <a:solidFill>
                  <a:prstClr val="black"/>
                </a:solidFill>
                <a:latin typeface="Arial"/>
                <a:cs typeface="Arial"/>
              </a:rPr>
              <a:t> </a:t>
            </a:r>
            <a:r>
              <a:rPr sz="1050" spc="-23" dirty="0">
                <a:solidFill>
                  <a:prstClr val="black"/>
                </a:solidFill>
                <a:latin typeface="Arial"/>
                <a:cs typeface="Arial"/>
              </a:rPr>
              <a:t>control.</a:t>
            </a:r>
            <a:endParaRPr sz="1050">
              <a:solidFill>
                <a:prstClr val="black"/>
              </a:solidFill>
              <a:latin typeface="Arial"/>
              <a:cs typeface="Arial"/>
            </a:endParaRPr>
          </a:p>
        </p:txBody>
      </p:sp>
      <p:sp>
        <p:nvSpPr>
          <p:cNvPr id="14" name="object 14"/>
          <p:cNvSpPr txBox="1"/>
          <p:nvPr/>
        </p:nvSpPr>
        <p:spPr>
          <a:xfrm>
            <a:off x="1947100" y="1919192"/>
            <a:ext cx="784383" cy="217367"/>
          </a:xfrm>
          <a:prstGeom prst="rect">
            <a:avLst/>
          </a:prstGeom>
        </p:spPr>
        <p:txBody>
          <a:bodyPr vert="horz" wrap="square" lIns="0" tIns="9525" rIns="0" bIns="0" rtlCol="0">
            <a:spAutoFit/>
          </a:bodyPr>
          <a:lstStyle/>
          <a:p>
            <a:pPr marL="9525">
              <a:spcBef>
                <a:spcPts val="75"/>
              </a:spcBef>
            </a:pPr>
            <a:r>
              <a:rPr sz="1350" b="1" spc="-169" dirty="0">
                <a:solidFill>
                  <a:prstClr val="black"/>
                </a:solidFill>
                <a:latin typeface="Arial"/>
                <a:cs typeface="Arial"/>
              </a:rPr>
              <a:t>G</a:t>
            </a:r>
            <a:r>
              <a:rPr sz="1350" b="1" spc="-127" dirty="0">
                <a:solidFill>
                  <a:prstClr val="black"/>
                </a:solidFill>
                <a:latin typeface="Arial"/>
                <a:cs typeface="Arial"/>
              </a:rPr>
              <a:t>u</a:t>
            </a:r>
            <a:r>
              <a:rPr sz="1350" b="1" spc="-79" dirty="0">
                <a:solidFill>
                  <a:prstClr val="black"/>
                </a:solidFill>
                <a:latin typeface="Arial"/>
                <a:cs typeface="Arial"/>
              </a:rPr>
              <a:t>ar</a:t>
            </a:r>
            <a:r>
              <a:rPr sz="1350" b="1" spc="-101" dirty="0">
                <a:solidFill>
                  <a:prstClr val="black"/>
                </a:solidFill>
                <a:latin typeface="Arial"/>
                <a:cs typeface="Arial"/>
              </a:rPr>
              <a:t>d</a:t>
            </a:r>
            <a:r>
              <a:rPr sz="1350" b="1" spc="-53" dirty="0">
                <a:solidFill>
                  <a:prstClr val="black"/>
                </a:solidFill>
                <a:latin typeface="Arial"/>
                <a:cs typeface="Arial"/>
              </a:rPr>
              <a:t>time</a:t>
            </a:r>
            <a:endParaRPr sz="1350">
              <a:solidFill>
                <a:prstClr val="black"/>
              </a:solidFill>
              <a:latin typeface="Arial"/>
              <a:cs typeface="Arial"/>
            </a:endParaRPr>
          </a:p>
        </p:txBody>
      </p:sp>
      <p:sp>
        <p:nvSpPr>
          <p:cNvPr id="15" name="object 15"/>
          <p:cNvSpPr txBox="1"/>
          <p:nvPr/>
        </p:nvSpPr>
        <p:spPr>
          <a:xfrm>
            <a:off x="1947100" y="2669477"/>
            <a:ext cx="665321" cy="217367"/>
          </a:xfrm>
          <a:prstGeom prst="rect">
            <a:avLst/>
          </a:prstGeom>
        </p:spPr>
        <p:txBody>
          <a:bodyPr vert="horz" wrap="square" lIns="0" tIns="9525" rIns="0" bIns="0" rtlCol="0">
            <a:spAutoFit/>
          </a:bodyPr>
          <a:lstStyle/>
          <a:p>
            <a:pPr marL="9525">
              <a:spcBef>
                <a:spcPts val="75"/>
              </a:spcBef>
            </a:pPr>
            <a:r>
              <a:rPr sz="1350" b="1" spc="-109" dirty="0">
                <a:solidFill>
                  <a:prstClr val="black"/>
                </a:solidFill>
                <a:latin typeface="Arial"/>
                <a:cs typeface="Arial"/>
              </a:rPr>
              <a:t>Brontech</a:t>
            </a:r>
            <a:endParaRPr sz="1350">
              <a:solidFill>
                <a:prstClr val="black"/>
              </a:solidFill>
              <a:latin typeface="Arial"/>
              <a:cs typeface="Arial"/>
            </a:endParaRPr>
          </a:p>
        </p:txBody>
      </p:sp>
      <p:sp>
        <p:nvSpPr>
          <p:cNvPr id="16" name="object 16"/>
          <p:cNvSpPr txBox="1"/>
          <p:nvPr/>
        </p:nvSpPr>
        <p:spPr>
          <a:xfrm>
            <a:off x="1947100" y="3470244"/>
            <a:ext cx="600551" cy="217367"/>
          </a:xfrm>
          <a:prstGeom prst="rect">
            <a:avLst/>
          </a:prstGeom>
        </p:spPr>
        <p:txBody>
          <a:bodyPr vert="horz" wrap="square" lIns="0" tIns="9525" rIns="0" bIns="0" rtlCol="0">
            <a:spAutoFit/>
          </a:bodyPr>
          <a:lstStyle/>
          <a:p>
            <a:pPr marL="9525">
              <a:spcBef>
                <a:spcPts val="75"/>
              </a:spcBef>
            </a:pPr>
            <a:r>
              <a:rPr sz="1350" b="1" spc="-11" dirty="0">
                <a:solidFill>
                  <a:prstClr val="black"/>
                </a:solidFill>
                <a:latin typeface="Arial"/>
                <a:cs typeface="Arial"/>
              </a:rPr>
              <a:t>M</a:t>
            </a:r>
            <a:r>
              <a:rPr sz="1350" b="1" spc="-4" dirty="0">
                <a:solidFill>
                  <a:prstClr val="black"/>
                </a:solidFill>
                <a:latin typeface="Arial"/>
                <a:cs typeface="Arial"/>
              </a:rPr>
              <a:t>e</a:t>
            </a:r>
            <a:r>
              <a:rPr sz="1350" b="1" spc="-101" dirty="0">
                <a:solidFill>
                  <a:prstClr val="black"/>
                </a:solidFill>
                <a:latin typeface="Arial"/>
                <a:cs typeface="Arial"/>
              </a:rPr>
              <a:t>d</a:t>
            </a:r>
            <a:r>
              <a:rPr sz="1350" b="1" spc="-240" dirty="0">
                <a:solidFill>
                  <a:prstClr val="black"/>
                </a:solidFill>
                <a:latin typeface="Arial"/>
                <a:cs typeface="Arial"/>
              </a:rPr>
              <a:t>R</a:t>
            </a:r>
            <a:r>
              <a:rPr sz="1350" b="1" spc="-71" dirty="0">
                <a:solidFill>
                  <a:prstClr val="black"/>
                </a:solidFill>
                <a:latin typeface="Arial"/>
                <a:cs typeface="Arial"/>
              </a:rPr>
              <a:t>e</a:t>
            </a:r>
            <a:r>
              <a:rPr sz="1350" b="1" spc="-188" dirty="0">
                <a:solidFill>
                  <a:prstClr val="black"/>
                </a:solidFill>
                <a:latin typeface="Arial"/>
                <a:cs typeface="Arial"/>
              </a:rPr>
              <a:t>c</a:t>
            </a:r>
            <a:endParaRPr sz="1350">
              <a:solidFill>
                <a:prstClr val="black"/>
              </a:solidFill>
              <a:latin typeface="Arial"/>
              <a:cs typeface="Arial"/>
            </a:endParaRPr>
          </a:p>
        </p:txBody>
      </p:sp>
      <p:sp>
        <p:nvSpPr>
          <p:cNvPr id="17" name="object 17"/>
          <p:cNvSpPr txBox="1"/>
          <p:nvPr/>
        </p:nvSpPr>
        <p:spPr>
          <a:xfrm>
            <a:off x="1947100" y="4117162"/>
            <a:ext cx="782955" cy="425116"/>
          </a:xfrm>
          <a:prstGeom prst="rect">
            <a:avLst/>
          </a:prstGeom>
        </p:spPr>
        <p:txBody>
          <a:bodyPr vert="horz" wrap="square" lIns="0" tIns="9525" rIns="0" bIns="0" rtlCol="0">
            <a:spAutoFit/>
          </a:bodyPr>
          <a:lstStyle/>
          <a:p>
            <a:pPr marL="9525" marR="3810">
              <a:spcBef>
                <a:spcPts val="75"/>
              </a:spcBef>
            </a:pPr>
            <a:r>
              <a:rPr sz="1350" b="1" spc="-139" dirty="0">
                <a:solidFill>
                  <a:prstClr val="black"/>
                </a:solidFill>
                <a:latin typeface="Arial"/>
                <a:cs typeface="Arial"/>
              </a:rPr>
              <a:t>Bloc</a:t>
            </a:r>
            <a:r>
              <a:rPr sz="1350" b="1" spc="-135" dirty="0">
                <a:solidFill>
                  <a:prstClr val="black"/>
                </a:solidFill>
                <a:latin typeface="Arial"/>
                <a:cs typeface="Arial"/>
              </a:rPr>
              <a:t>k</a:t>
            </a:r>
            <a:r>
              <a:rPr sz="1350" b="1" spc="-143" dirty="0">
                <a:solidFill>
                  <a:prstClr val="black"/>
                </a:solidFill>
                <a:latin typeface="Arial"/>
                <a:cs typeface="Arial"/>
              </a:rPr>
              <a:t>c</a:t>
            </a:r>
            <a:r>
              <a:rPr sz="1350" b="1" spc="-146" dirty="0">
                <a:solidFill>
                  <a:prstClr val="black"/>
                </a:solidFill>
                <a:latin typeface="Arial"/>
                <a:cs typeface="Arial"/>
              </a:rPr>
              <a:t>h</a:t>
            </a:r>
            <a:r>
              <a:rPr sz="1350" b="1" spc="-86" dirty="0">
                <a:solidFill>
                  <a:prstClr val="black"/>
                </a:solidFill>
                <a:latin typeface="Arial"/>
                <a:cs typeface="Arial"/>
              </a:rPr>
              <a:t>a</a:t>
            </a:r>
            <a:r>
              <a:rPr sz="1350" b="1" spc="-56" dirty="0">
                <a:solidFill>
                  <a:prstClr val="black"/>
                </a:solidFill>
                <a:latin typeface="Arial"/>
                <a:cs typeface="Arial"/>
              </a:rPr>
              <a:t>i</a:t>
            </a:r>
            <a:r>
              <a:rPr sz="1350" b="1" spc="-64" dirty="0">
                <a:solidFill>
                  <a:prstClr val="black"/>
                </a:solidFill>
                <a:latin typeface="Arial"/>
                <a:cs typeface="Arial"/>
              </a:rPr>
              <a:t>n  </a:t>
            </a:r>
            <a:r>
              <a:rPr sz="1350" b="1" spc="-68" dirty="0">
                <a:solidFill>
                  <a:prstClr val="black"/>
                </a:solidFill>
                <a:latin typeface="Arial"/>
                <a:cs typeface="Arial"/>
              </a:rPr>
              <a:t>Health</a:t>
            </a:r>
            <a:r>
              <a:rPr sz="1350" b="1" spc="-120" dirty="0">
                <a:solidFill>
                  <a:prstClr val="black"/>
                </a:solidFill>
                <a:latin typeface="Arial"/>
                <a:cs typeface="Arial"/>
              </a:rPr>
              <a:t> </a:t>
            </a:r>
            <a:r>
              <a:rPr sz="1350" b="1" spc="-131" dirty="0">
                <a:solidFill>
                  <a:prstClr val="black"/>
                </a:solidFill>
                <a:latin typeface="Arial"/>
                <a:cs typeface="Arial"/>
              </a:rPr>
              <a:t>Co.</a:t>
            </a:r>
            <a:endParaRPr sz="1350">
              <a:solidFill>
                <a:prstClr val="black"/>
              </a:solidFill>
              <a:latin typeface="Arial"/>
              <a:cs typeface="Arial"/>
            </a:endParaRPr>
          </a:p>
        </p:txBody>
      </p:sp>
      <p:sp>
        <p:nvSpPr>
          <p:cNvPr id="18" name="object 18"/>
          <p:cNvSpPr/>
          <p:nvPr/>
        </p:nvSpPr>
        <p:spPr>
          <a:xfrm>
            <a:off x="829819" y="1100708"/>
            <a:ext cx="360044" cy="342900"/>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19" name="object 19"/>
          <p:cNvSpPr/>
          <p:nvPr/>
        </p:nvSpPr>
        <p:spPr>
          <a:xfrm>
            <a:off x="829818" y="1865375"/>
            <a:ext cx="342900" cy="342900"/>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20" name="object 20"/>
          <p:cNvSpPr/>
          <p:nvPr/>
        </p:nvSpPr>
        <p:spPr>
          <a:xfrm>
            <a:off x="838962" y="2633473"/>
            <a:ext cx="342900" cy="324611"/>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21" name="object 21"/>
          <p:cNvSpPr/>
          <p:nvPr/>
        </p:nvSpPr>
        <p:spPr>
          <a:xfrm>
            <a:off x="814958" y="3400425"/>
            <a:ext cx="342900" cy="374904"/>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22" name="object 22"/>
          <p:cNvSpPr/>
          <p:nvPr/>
        </p:nvSpPr>
        <p:spPr>
          <a:xfrm>
            <a:off x="829818" y="4202811"/>
            <a:ext cx="322326" cy="342899"/>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41433">
              <a:lnSpc>
                <a:spcPts val="1215"/>
              </a:lnSpc>
            </a:pPr>
            <a:fld id="{81D60167-4931-47E6-BA6A-407CBD079E47}" type="slidenum">
              <a:rPr spc="-60" dirty="0">
                <a:solidFill>
                  <a:prstClr val="black"/>
                </a:solidFill>
              </a:rPr>
              <a:pPr marL="41433">
                <a:lnSpc>
                  <a:spcPts val="1215"/>
                </a:lnSpc>
              </a:pPr>
              <a:t>48</a:t>
            </a:fld>
            <a:endParaRPr spc="-60" dirty="0">
              <a:solidFill>
                <a:prstClr val="black"/>
              </a:solidFill>
            </a:endParaRPr>
          </a:p>
        </p:txBody>
      </p:sp>
    </p:spTree>
    <p:extLst>
      <p:ext uri="{BB962C8B-B14F-4D97-AF65-F5344CB8AC3E}">
        <p14:creationId xmlns:p14="http://schemas.microsoft.com/office/powerpoint/2010/main" val="18159228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4795" y="300418"/>
            <a:ext cx="7330916" cy="379431"/>
          </a:xfrm>
          <a:prstGeom prst="rect">
            <a:avLst/>
          </a:prstGeom>
        </p:spPr>
        <p:txBody>
          <a:bodyPr vert="horz" wrap="square" lIns="0" tIns="10001" rIns="0" bIns="0" rtlCol="0">
            <a:spAutoFit/>
          </a:bodyPr>
          <a:lstStyle/>
          <a:p>
            <a:pPr marL="9525">
              <a:spcBef>
                <a:spcPts val="79"/>
              </a:spcBef>
            </a:pPr>
            <a:r>
              <a:rPr b="0" dirty="0">
                <a:latin typeface="Arial"/>
                <a:cs typeface="Arial"/>
              </a:rPr>
              <a:t>10 </a:t>
            </a:r>
            <a:r>
              <a:rPr b="0" spc="-4" dirty="0"/>
              <a:t>Notable </a:t>
            </a:r>
            <a:r>
              <a:rPr b="0" dirty="0">
                <a:latin typeface="Arial"/>
                <a:cs typeface="Arial"/>
              </a:rPr>
              <a:t>Healthcare </a:t>
            </a:r>
            <a:r>
              <a:rPr b="0" spc="-4" dirty="0"/>
              <a:t>Companies Built </a:t>
            </a:r>
            <a:r>
              <a:rPr b="0" spc="-8" dirty="0"/>
              <a:t>on</a:t>
            </a:r>
            <a:r>
              <a:rPr b="0" spc="-19" dirty="0"/>
              <a:t> </a:t>
            </a:r>
            <a:r>
              <a:rPr b="0" spc="-4" dirty="0"/>
              <a:t>Blockchain</a:t>
            </a:r>
          </a:p>
        </p:txBody>
      </p:sp>
      <p:sp>
        <p:nvSpPr>
          <p:cNvPr id="3" name="object 3"/>
          <p:cNvSpPr/>
          <p:nvPr/>
        </p:nvSpPr>
        <p:spPr>
          <a:xfrm>
            <a:off x="0" y="810387"/>
            <a:ext cx="8515350" cy="11430"/>
          </a:xfrm>
          <a:custGeom>
            <a:avLst/>
            <a:gdLst/>
            <a:ahLst/>
            <a:cxnLst/>
            <a:rect l="l" t="t" r="r" b="b"/>
            <a:pathLst>
              <a:path w="11353800" h="15240">
                <a:moveTo>
                  <a:pt x="0" y="15239"/>
                </a:moveTo>
                <a:lnTo>
                  <a:pt x="11353800" y="0"/>
                </a:lnTo>
              </a:path>
            </a:pathLst>
          </a:custGeom>
          <a:ln w="6096">
            <a:solidFill>
              <a:srgbClr val="3A3838"/>
            </a:solidFill>
          </a:ln>
        </p:spPr>
        <p:txBody>
          <a:bodyPr wrap="square" lIns="0" tIns="0" rIns="0" bIns="0" rtlCol="0"/>
          <a:lstStyle/>
          <a:p>
            <a:endParaRPr sz="1350">
              <a:solidFill>
                <a:prstClr val="black"/>
              </a:solidFill>
            </a:endParaRPr>
          </a:p>
        </p:txBody>
      </p:sp>
      <p:sp>
        <p:nvSpPr>
          <p:cNvPr id="4" name="object 4"/>
          <p:cNvSpPr/>
          <p:nvPr/>
        </p:nvSpPr>
        <p:spPr>
          <a:xfrm>
            <a:off x="472059" y="1663065"/>
            <a:ext cx="7779068" cy="0"/>
          </a:xfrm>
          <a:custGeom>
            <a:avLst/>
            <a:gdLst/>
            <a:ahLst/>
            <a:cxnLst/>
            <a:rect l="l" t="t" r="r" b="b"/>
            <a:pathLst>
              <a:path w="10372090">
                <a:moveTo>
                  <a:pt x="0" y="0"/>
                </a:moveTo>
                <a:lnTo>
                  <a:pt x="10371709" y="0"/>
                </a:lnTo>
              </a:path>
            </a:pathLst>
          </a:custGeom>
          <a:ln w="6096">
            <a:solidFill>
              <a:srgbClr val="AEABAB"/>
            </a:solidFill>
          </a:ln>
        </p:spPr>
        <p:txBody>
          <a:bodyPr wrap="square" lIns="0" tIns="0" rIns="0" bIns="0" rtlCol="0"/>
          <a:lstStyle/>
          <a:p>
            <a:endParaRPr sz="1350">
              <a:solidFill>
                <a:prstClr val="black"/>
              </a:solidFill>
            </a:endParaRPr>
          </a:p>
        </p:txBody>
      </p:sp>
      <p:sp>
        <p:nvSpPr>
          <p:cNvPr id="5" name="object 5"/>
          <p:cNvSpPr txBox="1"/>
          <p:nvPr/>
        </p:nvSpPr>
        <p:spPr>
          <a:xfrm>
            <a:off x="1947100" y="1129818"/>
            <a:ext cx="650081" cy="217367"/>
          </a:xfrm>
          <a:prstGeom prst="rect">
            <a:avLst/>
          </a:prstGeom>
        </p:spPr>
        <p:txBody>
          <a:bodyPr vert="horz" wrap="square" lIns="0" tIns="9525" rIns="0" bIns="0" rtlCol="0">
            <a:spAutoFit/>
          </a:bodyPr>
          <a:lstStyle/>
          <a:p>
            <a:pPr marL="9525">
              <a:spcBef>
                <a:spcPts val="75"/>
              </a:spcBef>
            </a:pPr>
            <a:r>
              <a:rPr sz="1350" b="1" spc="-203" dirty="0">
                <a:solidFill>
                  <a:prstClr val="black"/>
                </a:solidFill>
                <a:latin typeface="Arial"/>
                <a:cs typeface="Arial"/>
              </a:rPr>
              <a:t>P</a:t>
            </a:r>
            <a:r>
              <a:rPr sz="1350" b="1" spc="-64" dirty="0">
                <a:solidFill>
                  <a:prstClr val="black"/>
                </a:solidFill>
                <a:latin typeface="Arial"/>
                <a:cs typeface="Arial"/>
              </a:rPr>
              <a:t>okit</a:t>
            </a:r>
            <a:r>
              <a:rPr sz="1350" b="1" spc="-101" dirty="0">
                <a:solidFill>
                  <a:prstClr val="black"/>
                </a:solidFill>
                <a:latin typeface="Arial"/>
                <a:cs typeface="Arial"/>
              </a:rPr>
              <a:t>d</a:t>
            </a:r>
            <a:r>
              <a:rPr sz="1350" b="1" spc="-98" dirty="0">
                <a:solidFill>
                  <a:prstClr val="black"/>
                </a:solidFill>
                <a:latin typeface="Arial"/>
                <a:cs typeface="Arial"/>
              </a:rPr>
              <a:t>o</a:t>
            </a:r>
            <a:r>
              <a:rPr sz="1350" b="1" spc="-105" dirty="0">
                <a:solidFill>
                  <a:prstClr val="black"/>
                </a:solidFill>
                <a:latin typeface="Arial"/>
                <a:cs typeface="Arial"/>
              </a:rPr>
              <a:t>k</a:t>
            </a:r>
            <a:endParaRPr sz="1350">
              <a:solidFill>
                <a:prstClr val="black"/>
              </a:solidFill>
              <a:latin typeface="Arial"/>
              <a:cs typeface="Arial"/>
            </a:endParaRPr>
          </a:p>
        </p:txBody>
      </p:sp>
      <p:sp>
        <p:nvSpPr>
          <p:cNvPr id="6" name="object 6"/>
          <p:cNvSpPr/>
          <p:nvPr/>
        </p:nvSpPr>
        <p:spPr>
          <a:xfrm>
            <a:off x="854964" y="1081277"/>
            <a:ext cx="342900" cy="342900"/>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7" name="object 7"/>
          <p:cNvSpPr/>
          <p:nvPr/>
        </p:nvSpPr>
        <p:spPr>
          <a:xfrm>
            <a:off x="489204" y="2412873"/>
            <a:ext cx="7779068" cy="0"/>
          </a:xfrm>
          <a:custGeom>
            <a:avLst/>
            <a:gdLst/>
            <a:ahLst/>
            <a:cxnLst/>
            <a:rect l="l" t="t" r="r" b="b"/>
            <a:pathLst>
              <a:path w="10372090">
                <a:moveTo>
                  <a:pt x="0" y="0"/>
                </a:moveTo>
                <a:lnTo>
                  <a:pt x="10371709" y="0"/>
                </a:lnTo>
              </a:path>
            </a:pathLst>
          </a:custGeom>
          <a:ln w="6096">
            <a:solidFill>
              <a:srgbClr val="AEABAB"/>
            </a:solidFill>
          </a:ln>
        </p:spPr>
        <p:txBody>
          <a:bodyPr wrap="square" lIns="0" tIns="0" rIns="0" bIns="0" rtlCol="0"/>
          <a:lstStyle/>
          <a:p>
            <a:endParaRPr sz="1350">
              <a:solidFill>
                <a:prstClr val="black"/>
              </a:solidFill>
            </a:endParaRPr>
          </a:p>
        </p:txBody>
      </p:sp>
      <p:sp>
        <p:nvSpPr>
          <p:cNvPr id="8" name="object 8"/>
          <p:cNvSpPr/>
          <p:nvPr/>
        </p:nvSpPr>
        <p:spPr>
          <a:xfrm>
            <a:off x="489204" y="3175253"/>
            <a:ext cx="7779068" cy="0"/>
          </a:xfrm>
          <a:custGeom>
            <a:avLst/>
            <a:gdLst/>
            <a:ahLst/>
            <a:cxnLst/>
            <a:rect l="l" t="t" r="r" b="b"/>
            <a:pathLst>
              <a:path w="10372090">
                <a:moveTo>
                  <a:pt x="0" y="0"/>
                </a:moveTo>
                <a:lnTo>
                  <a:pt x="10371709" y="0"/>
                </a:lnTo>
              </a:path>
            </a:pathLst>
          </a:custGeom>
          <a:ln w="6096">
            <a:solidFill>
              <a:srgbClr val="AEABAB"/>
            </a:solidFill>
          </a:ln>
        </p:spPr>
        <p:txBody>
          <a:bodyPr wrap="square" lIns="0" tIns="0" rIns="0" bIns="0" rtlCol="0"/>
          <a:lstStyle/>
          <a:p>
            <a:endParaRPr sz="1350">
              <a:solidFill>
                <a:prstClr val="black"/>
              </a:solidFill>
            </a:endParaRPr>
          </a:p>
        </p:txBody>
      </p:sp>
      <p:sp>
        <p:nvSpPr>
          <p:cNvPr id="9" name="object 9"/>
          <p:cNvSpPr txBox="1"/>
          <p:nvPr/>
        </p:nvSpPr>
        <p:spPr>
          <a:xfrm>
            <a:off x="3200971" y="913066"/>
            <a:ext cx="4648200" cy="656429"/>
          </a:xfrm>
          <a:prstGeom prst="rect">
            <a:avLst/>
          </a:prstGeom>
        </p:spPr>
        <p:txBody>
          <a:bodyPr vert="horz" wrap="square" lIns="0" tIns="10001" rIns="0" bIns="0" rtlCol="0">
            <a:spAutoFit/>
          </a:bodyPr>
          <a:lstStyle/>
          <a:p>
            <a:pPr marL="9525" marR="3810">
              <a:spcBef>
                <a:spcPts val="79"/>
              </a:spcBef>
            </a:pPr>
            <a:r>
              <a:rPr sz="1050" spc="-30" dirty="0">
                <a:solidFill>
                  <a:prstClr val="black"/>
                </a:solidFill>
                <a:latin typeface="Arial"/>
                <a:cs typeface="Arial"/>
              </a:rPr>
              <a:t>Platform </a:t>
            </a:r>
            <a:r>
              <a:rPr sz="1050" spc="-56" dirty="0">
                <a:solidFill>
                  <a:prstClr val="black"/>
                </a:solidFill>
                <a:latin typeface="Arial"/>
                <a:cs typeface="Arial"/>
              </a:rPr>
              <a:t>company </a:t>
            </a:r>
            <a:r>
              <a:rPr sz="1050" spc="-23" dirty="0">
                <a:solidFill>
                  <a:prstClr val="black"/>
                </a:solidFill>
                <a:latin typeface="Arial"/>
                <a:cs typeface="Arial"/>
              </a:rPr>
              <a:t>offering </a:t>
            </a:r>
            <a:r>
              <a:rPr sz="1050" spc="-53" dirty="0">
                <a:solidFill>
                  <a:prstClr val="black"/>
                </a:solidFill>
                <a:latin typeface="Arial"/>
                <a:cs typeface="Arial"/>
              </a:rPr>
              <a:t>5 </a:t>
            </a:r>
            <a:r>
              <a:rPr sz="1050" spc="-41" dirty="0">
                <a:solidFill>
                  <a:prstClr val="black"/>
                </a:solidFill>
                <a:latin typeface="Arial"/>
                <a:cs typeface="Arial"/>
              </a:rPr>
              <a:t>types </a:t>
            </a:r>
            <a:r>
              <a:rPr sz="1050" spc="-4" dirty="0">
                <a:solidFill>
                  <a:prstClr val="black"/>
                </a:solidFill>
                <a:latin typeface="Arial"/>
                <a:cs typeface="Arial"/>
              </a:rPr>
              <a:t>of </a:t>
            </a:r>
            <a:r>
              <a:rPr sz="1050" spc="-30" dirty="0">
                <a:solidFill>
                  <a:prstClr val="black"/>
                </a:solidFill>
                <a:latin typeface="Arial"/>
                <a:cs typeface="Arial"/>
              </a:rPr>
              <a:t>solutions: </a:t>
            </a:r>
            <a:r>
              <a:rPr sz="1050" spc="-49" dirty="0">
                <a:solidFill>
                  <a:prstClr val="black"/>
                </a:solidFill>
                <a:latin typeface="Arial"/>
                <a:cs typeface="Arial"/>
              </a:rPr>
              <a:t>clearinghouse </a:t>
            </a:r>
            <a:r>
              <a:rPr sz="1050" spc="-64" dirty="0">
                <a:solidFill>
                  <a:prstClr val="black"/>
                </a:solidFill>
                <a:latin typeface="Arial"/>
                <a:cs typeface="Arial"/>
              </a:rPr>
              <a:t>(X12), </a:t>
            </a:r>
            <a:r>
              <a:rPr sz="1050" spc="-30" dirty="0">
                <a:solidFill>
                  <a:prstClr val="black"/>
                </a:solidFill>
                <a:latin typeface="Arial"/>
                <a:cs typeface="Arial"/>
              </a:rPr>
              <a:t>private </a:t>
            </a:r>
            <a:r>
              <a:rPr sz="1050" spc="-34" dirty="0">
                <a:solidFill>
                  <a:prstClr val="black"/>
                </a:solidFill>
                <a:latin typeface="Arial"/>
                <a:cs typeface="Arial"/>
              </a:rPr>
              <a:t>label  </a:t>
            </a:r>
            <a:r>
              <a:rPr sz="1050" spc="-41" dirty="0">
                <a:solidFill>
                  <a:prstClr val="black"/>
                </a:solidFill>
                <a:latin typeface="Arial"/>
                <a:cs typeface="Arial"/>
              </a:rPr>
              <a:t>marketplace, </a:t>
            </a:r>
            <a:r>
              <a:rPr sz="1050" spc="-49" dirty="0">
                <a:solidFill>
                  <a:prstClr val="black"/>
                </a:solidFill>
                <a:latin typeface="Arial"/>
                <a:cs typeface="Arial"/>
              </a:rPr>
              <a:t>scheduling, </a:t>
            </a:r>
            <a:r>
              <a:rPr sz="1050" spc="-8" dirty="0">
                <a:solidFill>
                  <a:prstClr val="black"/>
                </a:solidFill>
                <a:latin typeface="Arial"/>
                <a:cs typeface="Arial"/>
              </a:rPr>
              <a:t>identity </a:t>
            </a:r>
            <a:r>
              <a:rPr sz="1050" spc="-49" dirty="0">
                <a:solidFill>
                  <a:prstClr val="black"/>
                </a:solidFill>
                <a:latin typeface="Arial"/>
                <a:cs typeface="Arial"/>
              </a:rPr>
              <a:t>management </a:t>
            </a:r>
            <a:r>
              <a:rPr sz="1050" spc="-53" dirty="0">
                <a:solidFill>
                  <a:prstClr val="black"/>
                </a:solidFill>
                <a:latin typeface="Arial"/>
                <a:cs typeface="Arial"/>
              </a:rPr>
              <a:t>and </a:t>
            </a:r>
            <a:r>
              <a:rPr sz="1050" spc="-41" dirty="0">
                <a:solidFill>
                  <a:prstClr val="black"/>
                </a:solidFill>
                <a:latin typeface="Arial"/>
                <a:cs typeface="Arial"/>
              </a:rPr>
              <a:t>payment </a:t>
            </a:r>
            <a:r>
              <a:rPr sz="1050" spc="-23" dirty="0">
                <a:solidFill>
                  <a:prstClr val="black"/>
                </a:solidFill>
                <a:latin typeface="Arial"/>
                <a:cs typeface="Arial"/>
              </a:rPr>
              <a:t>optimization </a:t>
            </a:r>
            <a:r>
              <a:rPr sz="1050" spc="8" dirty="0">
                <a:solidFill>
                  <a:prstClr val="black"/>
                </a:solidFill>
                <a:latin typeface="Arial"/>
                <a:cs typeface="Arial"/>
              </a:rPr>
              <a:t>to </a:t>
            </a:r>
            <a:r>
              <a:rPr sz="1050" spc="-34" dirty="0">
                <a:solidFill>
                  <a:prstClr val="black"/>
                </a:solidFill>
                <a:latin typeface="Arial"/>
                <a:cs typeface="Arial"/>
              </a:rPr>
              <a:t>improve  </a:t>
            </a:r>
            <a:r>
              <a:rPr sz="1050" spc="-38" dirty="0">
                <a:solidFill>
                  <a:prstClr val="black"/>
                </a:solidFill>
                <a:latin typeface="Arial"/>
                <a:cs typeface="Arial"/>
              </a:rPr>
              <a:t>communication </a:t>
            </a:r>
            <a:r>
              <a:rPr sz="1050" spc="-56" dirty="0">
                <a:solidFill>
                  <a:prstClr val="black"/>
                </a:solidFill>
                <a:latin typeface="Arial"/>
                <a:cs typeface="Arial"/>
              </a:rPr>
              <a:t>among </a:t>
            </a:r>
            <a:r>
              <a:rPr sz="1050" spc="-15" dirty="0">
                <a:solidFill>
                  <a:prstClr val="black"/>
                </a:solidFill>
                <a:latin typeface="Arial"/>
                <a:cs typeface="Arial"/>
              </a:rPr>
              <a:t>the </a:t>
            </a:r>
            <a:r>
              <a:rPr sz="1050" spc="-45" dirty="0">
                <a:solidFill>
                  <a:prstClr val="black"/>
                </a:solidFill>
                <a:latin typeface="Arial"/>
                <a:cs typeface="Arial"/>
              </a:rPr>
              <a:t>medical </a:t>
            </a:r>
            <a:r>
              <a:rPr sz="1050" spc="-30" dirty="0">
                <a:solidFill>
                  <a:prstClr val="black"/>
                </a:solidFill>
                <a:latin typeface="Arial"/>
                <a:cs typeface="Arial"/>
              </a:rPr>
              <a:t>community </a:t>
            </a:r>
            <a:r>
              <a:rPr sz="1050" spc="-53" dirty="0">
                <a:solidFill>
                  <a:prstClr val="black"/>
                </a:solidFill>
                <a:latin typeface="Arial"/>
                <a:cs typeface="Arial"/>
              </a:rPr>
              <a:t>and </a:t>
            </a:r>
            <a:r>
              <a:rPr sz="1050" spc="-49" dirty="0">
                <a:solidFill>
                  <a:prstClr val="black"/>
                </a:solidFill>
                <a:latin typeface="Arial"/>
                <a:cs typeface="Arial"/>
              </a:rPr>
              <a:t>reduce </a:t>
            </a:r>
            <a:r>
              <a:rPr sz="1050" spc="-15" dirty="0">
                <a:solidFill>
                  <a:prstClr val="black"/>
                </a:solidFill>
                <a:latin typeface="Arial"/>
                <a:cs typeface="Arial"/>
              </a:rPr>
              <a:t>the </a:t>
            </a:r>
            <a:r>
              <a:rPr sz="1050" spc="-30" dirty="0">
                <a:solidFill>
                  <a:prstClr val="black"/>
                </a:solidFill>
                <a:latin typeface="Arial"/>
                <a:cs typeface="Arial"/>
              </a:rPr>
              <a:t>inefficiency </a:t>
            </a:r>
            <a:r>
              <a:rPr sz="1050" spc="-4" dirty="0">
                <a:solidFill>
                  <a:prstClr val="black"/>
                </a:solidFill>
                <a:latin typeface="Arial"/>
                <a:cs typeface="Arial"/>
              </a:rPr>
              <a:t>of </a:t>
            </a:r>
            <a:r>
              <a:rPr sz="1050" spc="-15" dirty="0">
                <a:solidFill>
                  <a:prstClr val="black"/>
                </a:solidFill>
                <a:latin typeface="Arial"/>
                <a:cs typeface="Arial"/>
              </a:rPr>
              <a:t>the  </a:t>
            </a:r>
            <a:r>
              <a:rPr sz="1050" spc="-41" dirty="0">
                <a:solidFill>
                  <a:prstClr val="black"/>
                </a:solidFill>
                <a:latin typeface="Arial"/>
                <a:cs typeface="Arial"/>
              </a:rPr>
              <a:t>healthcare</a:t>
            </a:r>
            <a:r>
              <a:rPr sz="1050" spc="-38" dirty="0">
                <a:solidFill>
                  <a:prstClr val="black"/>
                </a:solidFill>
                <a:latin typeface="Arial"/>
                <a:cs typeface="Arial"/>
              </a:rPr>
              <a:t> </a:t>
            </a:r>
            <a:r>
              <a:rPr sz="1050" spc="-56" dirty="0">
                <a:solidFill>
                  <a:prstClr val="black"/>
                </a:solidFill>
                <a:latin typeface="Arial"/>
                <a:cs typeface="Arial"/>
              </a:rPr>
              <a:t>system.</a:t>
            </a:r>
            <a:endParaRPr sz="1050">
              <a:solidFill>
                <a:prstClr val="black"/>
              </a:solidFill>
              <a:latin typeface="Arial"/>
              <a:cs typeface="Arial"/>
            </a:endParaRPr>
          </a:p>
        </p:txBody>
      </p:sp>
      <p:sp>
        <p:nvSpPr>
          <p:cNvPr id="10" name="object 10"/>
          <p:cNvSpPr txBox="1"/>
          <p:nvPr/>
        </p:nvSpPr>
        <p:spPr>
          <a:xfrm>
            <a:off x="3200971" y="1704309"/>
            <a:ext cx="5002054" cy="656429"/>
          </a:xfrm>
          <a:prstGeom prst="rect">
            <a:avLst/>
          </a:prstGeom>
        </p:spPr>
        <p:txBody>
          <a:bodyPr vert="horz" wrap="square" lIns="0" tIns="10001" rIns="0" bIns="0" rtlCol="0">
            <a:spAutoFit/>
          </a:bodyPr>
          <a:lstStyle/>
          <a:p>
            <a:pPr marL="9525" marR="3810">
              <a:spcBef>
                <a:spcPts val="79"/>
              </a:spcBef>
            </a:pPr>
            <a:r>
              <a:rPr sz="1050" spc="-53" dirty="0">
                <a:solidFill>
                  <a:prstClr val="black"/>
                </a:solidFill>
                <a:latin typeface="Arial"/>
                <a:cs typeface="Arial"/>
              </a:rPr>
              <a:t>Help </a:t>
            </a:r>
            <a:r>
              <a:rPr sz="1050" spc="-49" dirty="0">
                <a:solidFill>
                  <a:prstClr val="black"/>
                </a:solidFill>
                <a:latin typeface="Arial"/>
                <a:cs typeface="Arial"/>
              </a:rPr>
              <a:t>insurance </a:t>
            </a:r>
            <a:r>
              <a:rPr sz="1050" spc="-56" dirty="0">
                <a:solidFill>
                  <a:prstClr val="black"/>
                </a:solidFill>
                <a:latin typeface="Arial"/>
                <a:cs typeface="Arial"/>
              </a:rPr>
              <a:t>companies </a:t>
            </a:r>
            <a:r>
              <a:rPr sz="1050" spc="-75" dirty="0">
                <a:solidFill>
                  <a:prstClr val="black"/>
                </a:solidFill>
                <a:latin typeface="Arial"/>
                <a:cs typeface="Arial"/>
              </a:rPr>
              <a:t>use </a:t>
            </a:r>
            <a:r>
              <a:rPr sz="1050" spc="-15" dirty="0">
                <a:solidFill>
                  <a:prstClr val="black"/>
                </a:solidFill>
                <a:latin typeface="Arial"/>
                <a:cs typeface="Arial"/>
              </a:rPr>
              <a:t>the </a:t>
            </a:r>
            <a:r>
              <a:rPr sz="1050" spc="-56" dirty="0">
                <a:solidFill>
                  <a:prstClr val="black"/>
                </a:solidFill>
                <a:latin typeface="Arial"/>
                <a:cs typeface="Arial"/>
              </a:rPr>
              <a:t>Blockchain </a:t>
            </a:r>
            <a:r>
              <a:rPr sz="1050" spc="-4" dirty="0">
                <a:solidFill>
                  <a:prstClr val="black"/>
                </a:solidFill>
                <a:latin typeface="Arial"/>
                <a:cs typeface="Arial"/>
              </a:rPr>
              <a:t>for their </a:t>
            </a:r>
            <a:r>
              <a:rPr sz="1050" spc="-38" dirty="0">
                <a:solidFill>
                  <a:prstClr val="black"/>
                </a:solidFill>
                <a:latin typeface="Arial"/>
                <a:cs typeface="Arial"/>
              </a:rPr>
              <a:t>record </a:t>
            </a:r>
            <a:r>
              <a:rPr sz="1050" spc="-49" dirty="0">
                <a:solidFill>
                  <a:prstClr val="black"/>
                </a:solidFill>
                <a:latin typeface="Arial"/>
                <a:cs typeface="Arial"/>
              </a:rPr>
              <a:t>keeping, </a:t>
            </a:r>
            <a:r>
              <a:rPr sz="1050" spc="-75" dirty="0">
                <a:solidFill>
                  <a:prstClr val="black"/>
                </a:solidFill>
                <a:latin typeface="Arial"/>
                <a:cs typeface="Arial"/>
              </a:rPr>
              <a:t>so </a:t>
            </a:r>
            <a:r>
              <a:rPr sz="1050" spc="-4" dirty="0">
                <a:solidFill>
                  <a:prstClr val="black"/>
                </a:solidFill>
                <a:latin typeface="Arial"/>
                <a:cs typeface="Arial"/>
              </a:rPr>
              <a:t>that </a:t>
            </a:r>
            <a:r>
              <a:rPr sz="1050" spc="-23" dirty="0">
                <a:solidFill>
                  <a:prstClr val="black"/>
                </a:solidFill>
                <a:latin typeface="Arial"/>
                <a:cs typeface="Arial"/>
              </a:rPr>
              <a:t>all </a:t>
            </a:r>
            <a:r>
              <a:rPr sz="1050" spc="-30" dirty="0">
                <a:solidFill>
                  <a:prstClr val="black"/>
                </a:solidFill>
                <a:latin typeface="Arial"/>
                <a:cs typeface="Arial"/>
              </a:rPr>
              <a:t>parties  </a:t>
            </a:r>
            <a:r>
              <a:rPr sz="1050" spc="-38" dirty="0">
                <a:solidFill>
                  <a:prstClr val="black"/>
                </a:solidFill>
                <a:latin typeface="Arial"/>
                <a:cs typeface="Arial"/>
              </a:rPr>
              <a:t>involved</a:t>
            </a:r>
            <a:r>
              <a:rPr sz="1050" spc="-53" dirty="0">
                <a:solidFill>
                  <a:prstClr val="black"/>
                </a:solidFill>
                <a:latin typeface="Arial"/>
                <a:cs typeface="Arial"/>
              </a:rPr>
              <a:t> </a:t>
            </a:r>
            <a:r>
              <a:rPr sz="1050" spc="-49" dirty="0">
                <a:solidFill>
                  <a:prstClr val="black"/>
                </a:solidFill>
                <a:latin typeface="Arial"/>
                <a:cs typeface="Arial"/>
              </a:rPr>
              <a:t>are</a:t>
            </a:r>
            <a:r>
              <a:rPr sz="1050" spc="-53" dirty="0">
                <a:solidFill>
                  <a:prstClr val="black"/>
                </a:solidFill>
                <a:latin typeface="Arial"/>
                <a:cs typeface="Arial"/>
              </a:rPr>
              <a:t> </a:t>
            </a:r>
            <a:r>
              <a:rPr sz="1050" spc="-41" dirty="0">
                <a:solidFill>
                  <a:prstClr val="black"/>
                </a:solidFill>
                <a:latin typeface="Arial"/>
                <a:cs typeface="Arial"/>
              </a:rPr>
              <a:t>able</a:t>
            </a:r>
            <a:r>
              <a:rPr sz="1050" spc="-53" dirty="0">
                <a:solidFill>
                  <a:prstClr val="black"/>
                </a:solidFill>
                <a:latin typeface="Arial"/>
                <a:cs typeface="Arial"/>
              </a:rPr>
              <a:t> </a:t>
            </a:r>
            <a:r>
              <a:rPr sz="1050" spc="8" dirty="0">
                <a:solidFill>
                  <a:prstClr val="black"/>
                </a:solidFill>
                <a:latin typeface="Arial"/>
                <a:cs typeface="Arial"/>
              </a:rPr>
              <a:t>to</a:t>
            </a:r>
            <a:r>
              <a:rPr sz="1050" spc="-53" dirty="0">
                <a:solidFill>
                  <a:prstClr val="black"/>
                </a:solidFill>
                <a:latin typeface="Arial"/>
                <a:cs typeface="Arial"/>
              </a:rPr>
              <a:t> </a:t>
            </a:r>
            <a:r>
              <a:rPr sz="1050" spc="-49" dirty="0">
                <a:solidFill>
                  <a:prstClr val="black"/>
                </a:solidFill>
                <a:latin typeface="Arial"/>
                <a:cs typeface="Arial"/>
              </a:rPr>
              <a:t>easily</a:t>
            </a:r>
            <a:r>
              <a:rPr sz="1050" spc="-41" dirty="0">
                <a:solidFill>
                  <a:prstClr val="black"/>
                </a:solidFill>
                <a:latin typeface="Arial"/>
                <a:cs typeface="Arial"/>
              </a:rPr>
              <a:t> </a:t>
            </a:r>
            <a:r>
              <a:rPr sz="1050" spc="-19" dirty="0">
                <a:solidFill>
                  <a:prstClr val="black"/>
                </a:solidFill>
                <a:latin typeface="Arial"/>
                <a:cs typeface="Arial"/>
              </a:rPr>
              <a:t>verify</a:t>
            </a:r>
            <a:r>
              <a:rPr sz="1050" spc="-64" dirty="0">
                <a:solidFill>
                  <a:prstClr val="black"/>
                </a:solidFill>
                <a:latin typeface="Arial"/>
                <a:cs typeface="Arial"/>
              </a:rPr>
              <a:t> </a:t>
            </a:r>
            <a:r>
              <a:rPr sz="1050" spc="-15" dirty="0">
                <a:solidFill>
                  <a:prstClr val="black"/>
                </a:solidFill>
                <a:latin typeface="Arial"/>
                <a:cs typeface="Arial"/>
              </a:rPr>
              <a:t>the</a:t>
            </a:r>
            <a:r>
              <a:rPr sz="1050" spc="-53" dirty="0">
                <a:solidFill>
                  <a:prstClr val="black"/>
                </a:solidFill>
                <a:latin typeface="Arial"/>
                <a:cs typeface="Arial"/>
              </a:rPr>
              <a:t> </a:t>
            </a:r>
            <a:r>
              <a:rPr sz="1050" spc="-64" dirty="0">
                <a:solidFill>
                  <a:prstClr val="black"/>
                </a:solidFill>
                <a:latin typeface="Arial"/>
                <a:cs typeface="Arial"/>
              </a:rPr>
              <a:t>accuracy</a:t>
            </a:r>
            <a:r>
              <a:rPr sz="1050" spc="-45" dirty="0">
                <a:solidFill>
                  <a:prstClr val="black"/>
                </a:solidFill>
                <a:latin typeface="Arial"/>
                <a:cs typeface="Arial"/>
              </a:rPr>
              <a:t> </a:t>
            </a:r>
            <a:r>
              <a:rPr sz="1050" spc="-4" dirty="0">
                <a:solidFill>
                  <a:prstClr val="black"/>
                </a:solidFill>
                <a:latin typeface="Arial"/>
                <a:cs typeface="Arial"/>
              </a:rPr>
              <a:t>of</a:t>
            </a:r>
            <a:r>
              <a:rPr sz="1050" spc="-68" dirty="0">
                <a:solidFill>
                  <a:prstClr val="black"/>
                </a:solidFill>
                <a:latin typeface="Arial"/>
                <a:cs typeface="Arial"/>
              </a:rPr>
              <a:t> </a:t>
            </a:r>
            <a:r>
              <a:rPr sz="1050" spc="-15" dirty="0">
                <a:solidFill>
                  <a:prstClr val="black"/>
                </a:solidFill>
                <a:latin typeface="Arial"/>
                <a:cs typeface="Arial"/>
              </a:rPr>
              <a:t>the</a:t>
            </a:r>
            <a:r>
              <a:rPr sz="1050" spc="-41" dirty="0">
                <a:solidFill>
                  <a:prstClr val="black"/>
                </a:solidFill>
                <a:latin typeface="Arial"/>
                <a:cs typeface="Arial"/>
              </a:rPr>
              <a:t> </a:t>
            </a:r>
            <a:r>
              <a:rPr sz="1050" spc="-53" dirty="0">
                <a:solidFill>
                  <a:prstClr val="black"/>
                </a:solidFill>
                <a:latin typeface="Arial"/>
                <a:cs typeface="Arial"/>
              </a:rPr>
              <a:t>claims and </a:t>
            </a:r>
            <a:r>
              <a:rPr sz="1050" spc="-4" dirty="0">
                <a:solidFill>
                  <a:prstClr val="black"/>
                </a:solidFill>
                <a:latin typeface="Arial"/>
                <a:cs typeface="Arial"/>
              </a:rPr>
              <a:t>further</a:t>
            </a:r>
            <a:r>
              <a:rPr sz="1050" spc="-49" dirty="0">
                <a:solidFill>
                  <a:prstClr val="black"/>
                </a:solidFill>
                <a:latin typeface="Arial"/>
                <a:cs typeface="Arial"/>
              </a:rPr>
              <a:t> </a:t>
            </a:r>
            <a:r>
              <a:rPr sz="1050" spc="-56" dirty="0">
                <a:solidFill>
                  <a:prstClr val="black"/>
                </a:solidFill>
                <a:latin typeface="Arial"/>
                <a:cs typeface="Arial"/>
              </a:rPr>
              <a:t>increase</a:t>
            </a:r>
            <a:r>
              <a:rPr sz="1050" spc="-53" dirty="0">
                <a:solidFill>
                  <a:prstClr val="black"/>
                </a:solidFill>
                <a:latin typeface="Arial"/>
                <a:cs typeface="Arial"/>
              </a:rPr>
              <a:t> </a:t>
            </a:r>
            <a:r>
              <a:rPr sz="1050" spc="-34" dirty="0">
                <a:solidFill>
                  <a:prstClr val="black"/>
                </a:solidFill>
                <a:latin typeface="Arial"/>
                <a:cs typeface="Arial"/>
              </a:rPr>
              <a:t>efficiency</a:t>
            </a:r>
            <a:r>
              <a:rPr sz="1050" spc="-56" dirty="0">
                <a:solidFill>
                  <a:prstClr val="black"/>
                </a:solidFill>
                <a:latin typeface="Arial"/>
                <a:cs typeface="Arial"/>
              </a:rPr>
              <a:t> </a:t>
            </a:r>
            <a:r>
              <a:rPr sz="1050" spc="-11" dirty="0">
                <a:solidFill>
                  <a:prstClr val="black"/>
                </a:solidFill>
                <a:latin typeface="Arial"/>
                <a:cs typeface="Arial"/>
              </a:rPr>
              <a:t>in  </a:t>
            </a:r>
            <a:r>
              <a:rPr sz="1050" spc="-45" dirty="0">
                <a:solidFill>
                  <a:prstClr val="black"/>
                </a:solidFill>
                <a:latin typeface="Arial"/>
                <a:cs typeface="Arial"/>
              </a:rPr>
              <a:t>medical </a:t>
            </a:r>
            <a:r>
              <a:rPr sz="1050" spc="-19" dirty="0">
                <a:solidFill>
                  <a:prstClr val="black"/>
                </a:solidFill>
                <a:latin typeface="Arial"/>
                <a:cs typeface="Arial"/>
              </a:rPr>
              <a:t>billing </a:t>
            </a:r>
            <a:r>
              <a:rPr sz="1050" spc="-68" dirty="0">
                <a:solidFill>
                  <a:prstClr val="black"/>
                </a:solidFill>
                <a:latin typeface="Arial"/>
                <a:cs typeface="Arial"/>
              </a:rPr>
              <a:t>processes. </a:t>
            </a:r>
            <a:r>
              <a:rPr sz="1050" spc="-75" dirty="0">
                <a:solidFill>
                  <a:prstClr val="black"/>
                </a:solidFill>
                <a:latin typeface="Arial"/>
                <a:cs typeface="Arial"/>
              </a:rPr>
              <a:t>They </a:t>
            </a:r>
            <a:r>
              <a:rPr sz="1050" spc="-56" dirty="0">
                <a:solidFill>
                  <a:prstClr val="black"/>
                </a:solidFill>
                <a:latin typeface="Arial"/>
                <a:cs typeface="Arial"/>
              </a:rPr>
              <a:t>signed </a:t>
            </a:r>
            <a:r>
              <a:rPr sz="1050" spc="-83" dirty="0">
                <a:solidFill>
                  <a:prstClr val="black"/>
                </a:solidFill>
                <a:latin typeface="Arial"/>
                <a:cs typeface="Arial"/>
              </a:rPr>
              <a:t>a </a:t>
            </a:r>
            <a:r>
              <a:rPr sz="1050" spc="-45" dirty="0">
                <a:solidFill>
                  <a:prstClr val="black"/>
                </a:solidFill>
                <a:latin typeface="Arial"/>
                <a:cs typeface="Arial"/>
              </a:rPr>
              <a:t>deal </a:t>
            </a:r>
            <a:r>
              <a:rPr sz="1050" spc="8" dirty="0">
                <a:solidFill>
                  <a:prstClr val="black"/>
                </a:solidFill>
                <a:latin typeface="Arial"/>
                <a:cs typeface="Arial"/>
              </a:rPr>
              <a:t>with </a:t>
            </a:r>
            <a:r>
              <a:rPr sz="1050" spc="-150" dirty="0">
                <a:solidFill>
                  <a:prstClr val="black"/>
                </a:solidFill>
                <a:latin typeface="Arial"/>
                <a:cs typeface="Arial"/>
              </a:rPr>
              <a:t>US </a:t>
            </a:r>
            <a:r>
              <a:rPr sz="1050" spc="-26" dirty="0">
                <a:solidFill>
                  <a:prstClr val="black"/>
                </a:solidFill>
                <a:latin typeface="Arial"/>
                <a:cs typeface="Arial"/>
              </a:rPr>
              <a:t>health </a:t>
            </a:r>
            <a:r>
              <a:rPr sz="1050" spc="-41" dirty="0">
                <a:solidFill>
                  <a:prstClr val="black"/>
                </a:solidFill>
                <a:latin typeface="Arial"/>
                <a:cs typeface="Arial"/>
              </a:rPr>
              <a:t>data </a:t>
            </a:r>
            <a:r>
              <a:rPr sz="1050" spc="-30" dirty="0">
                <a:solidFill>
                  <a:prstClr val="black"/>
                </a:solidFill>
                <a:latin typeface="Arial"/>
                <a:cs typeface="Arial"/>
              </a:rPr>
              <a:t>software </a:t>
            </a:r>
            <a:r>
              <a:rPr sz="1050" spc="-26" dirty="0">
                <a:solidFill>
                  <a:prstClr val="black"/>
                </a:solidFill>
                <a:latin typeface="Arial"/>
                <a:cs typeface="Arial"/>
              </a:rPr>
              <a:t>provider </a:t>
            </a:r>
            <a:r>
              <a:rPr sz="1050" spc="8" dirty="0">
                <a:solidFill>
                  <a:prstClr val="black"/>
                </a:solidFill>
                <a:latin typeface="Arial"/>
                <a:cs typeface="Arial"/>
              </a:rPr>
              <a:t>to  </a:t>
            </a:r>
            <a:r>
              <a:rPr sz="1050" spc="-4" dirty="0">
                <a:solidFill>
                  <a:prstClr val="black"/>
                </a:solidFill>
                <a:latin typeface="Arial"/>
                <a:cs typeface="Arial"/>
              </a:rPr>
              <a:t>imprint</a:t>
            </a:r>
            <a:r>
              <a:rPr sz="1050" spc="-49" dirty="0">
                <a:solidFill>
                  <a:prstClr val="black"/>
                </a:solidFill>
                <a:latin typeface="Arial"/>
                <a:cs typeface="Arial"/>
              </a:rPr>
              <a:t> </a:t>
            </a:r>
            <a:r>
              <a:rPr sz="1050" spc="-4" dirty="0">
                <a:solidFill>
                  <a:prstClr val="black"/>
                </a:solidFill>
                <a:latin typeface="Arial"/>
                <a:cs typeface="Arial"/>
              </a:rPr>
              <a:t>their</a:t>
            </a:r>
            <a:r>
              <a:rPr sz="1050" spc="-45" dirty="0">
                <a:solidFill>
                  <a:prstClr val="black"/>
                </a:solidFill>
                <a:latin typeface="Arial"/>
                <a:cs typeface="Arial"/>
              </a:rPr>
              <a:t> documents</a:t>
            </a:r>
            <a:r>
              <a:rPr sz="1050" spc="-49" dirty="0">
                <a:solidFill>
                  <a:prstClr val="black"/>
                </a:solidFill>
                <a:latin typeface="Arial"/>
                <a:cs typeface="Arial"/>
              </a:rPr>
              <a:t> </a:t>
            </a:r>
            <a:r>
              <a:rPr sz="1050" spc="-34" dirty="0">
                <a:solidFill>
                  <a:prstClr val="black"/>
                </a:solidFill>
                <a:latin typeface="Arial"/>
                <a:cs typeface="Arial"/>
              </a:rPr>
              <a:t>on</a:t>
            </a:r>
            <a:r>
              <a:rPr sz="1050" spc="-53" dirty="0">
                <a:solidFill>
                  <a:prstClr val="black"/>
                </a:solidFill>
                <a:latin typeface="Arial"/>
                <a:cs typeface="Arial"/>
              </a:rPr>
              <a:t> </a:t>
            </a:r>
            <a:r>
              <a:rPr sz="1050" spc="-15" dirty="0">
                <a:solidFill>
                  <a:prstClr val="black"/>
                </a:solidFill>
                <a:latin typeface="Arial"/>
                <a:cs typeface="Arial"/>
              </a:rPr>
              <a:t>the</a:t>
            </a:r>
            <a:r>
              <a:rPr sz="1050" spc="-41" dirty="0">
                <a:solidFill>
                  <a:prstClr val="black"/>
                </a:solidFill>
                <a:latin typeface="Arial"/>
                <a:cs typeface="Arial"/>
              </a:rPr>
              <a:t> </a:t>
            </a:r>
            <a:r>
              <a:rPr sz="1050" spc="-56" dirty="0">
                <a:solidFill>
                  <a:prstClr val="black"/>
                </a:solidFill>
                <a:latin typeface="Arial"/>
                <a:cs typeface="Arial"/>
              </a:rPr>
              <a:t>Blockchain</a:t>
            </a:r>
            <a:r>
              <a:rPr sz="1050" spc="-60" dirty="0">
                <a:solidFill>
                  <a:prstClr val="black"/>
                </a:solidFill>
                <a:latin typeface="Arial"/>
                <a:cs typeface="Arial"/>
              </a:rPr>
              <a:t> </a:t>
            </a:r>
            <a:r>
              <a:rPr sz="1050" spc="8" dirty="0">
                <a:solidFill>
                  <a:prstClr val="black"/>
                </a:solidFill>
                <a:latin typeface="Arial"/>
                <a:cs typeface="Arial"/>
              </a:rPr>
              <a:t>to</a:t>
            </a:r>
            <a:r>
              <a:rPr sz="1050" spc="-49" dirty="0">
                <a:solidFill>
                  <a:prstClr val="black"/>
                </a:solidFill>
                <a:latin typeface="Arial"/>
                <a:cs typeface="Arial"/>
              </a:rPr>
              <a:t> </a:t>
            </a:r>
            <a:r>
              <a:rPr sz="1050" spc="-45" dirty="0">
                <a:solidFill>
                  <a:prstClr val="black"/>
                </a:solidFill>
                <a:latin typeface="Arial"/>
                <a:cs typeface="Arial"/>
              </a:rPr>
              <a:t>guarantee </a:t>
            </a:r>
            <a:r>
              <a:rPr sz="1050" spc="-19" dirty="0">
                <a:solidFill>
                  <a:prstClr val="black"/>
                </a:solidFill>
                <a:latin typeface="Arial"/>
                <a:cs typeface="Arial"/>
              </a:rPr>
              <a:t>authenticity</a:t>
            </a:r>
            <a:r>
              <a:rPr sz="1050" spc="-15" dirty="0">
                <a:solidFill>
                  <a:prstClr val="black"/>
                </a:solidFill>
                <a:latin typeface="Arial"/>
                <a:cs typeface="Arial"/>
              </a:rPr>
              <a:t> </a:t>
            </a:r>
            <a:r>
              <a:rPr sz="1050" spc="-4" dirty="0">
                <a:solidFill>
                  <a:prstClr val="black"/>
                </a:solidFill>
                <a:latin typeface="Arial"/>
                <a:cs typeface="Arial"/>
              </a:rPr>
              <a:t>of</a:t>
            </a:r>
            <a:r>
              <a:rPr sz="1050" spc="-60" dirty="0">
                <a:solidFill>
                  <a:prstClr val="black"/>
                </a:solidFill>
                <a:latin typeface="Arial"/>
                <a:cs typeface="Arial"/>
              </a:rPr>
              <a:t> </a:t>
            </a:r>
            <a:r>
              <a:rPr sz="1050" spc="-64" dirty="0">
                <a:solidFill>
                  <a:prstClr val="black"/>
                </a:solidFill>
                <a:latin typeface="Arial"/>
                <a:cs typeface="Arial"/>
              </a:rPr>
              <a:t>sequence</a:t>
            </a:r>
            <a:r>
              <a:rPr sz="1050" spc="-41" dirty="0">
                <a:solidFill>
                  <a:prstClr val="black"/>
                </a:solidFill>
                <a:latin typeface="Arial"/>
                <a:cs typeface="Arial"/>
              </a:rPr>
              <a:t> </a:t>
            </a:r>
            <a:r>
              <a:rPr sz="1050" spc="-4" dirty="0">
                <a:solidFill>
                  <a:prstClr val="black"/>
                </a:solidFill>
                <a:latin typeface="Arial"/>
                <a:cs typeface="Arial"/>
              </a:rPr>
              <a:t>of</a:t>
            </a:r>
            <a:r>
              <a:rPr sz="1050" spc="-60" dirty="0">
                <a:solidFill>
                  <a:prstClr val="black"/>
                </a:solidFill>
                <a:latin typeface="Arial"/>
                <a:cs typeface="Arial"/>
              </a:rPr>
              <a:t> </a:t>
            </a:r>
            <a:r>
              <a:rPr sz="1050" spc="-49" dirty="0">
                <a:solidFill>
                  <a:prstClr val="black"/>
                </a:solidFill>
                <a:latin typeface="Arial"/>
                <a:cs typeface="Arial"/>
              </a:rPr>
              <a:t>events.</a:t>
            </a:r>
            <a:endParaRPr sz="1050">
              <a:solidFill>
                <a:prstClr val="black"/>
              </a:solidFill>
              <a:latin typeface="Arial"/>
              <a:cs typeface="Arial"/>
            </a:endParaRPr>
          </a:p>
        </p:txBody>
      </p:sp>
      <p:sp>
        <p:nvSpPr>
          <p:cNvPr id="11" name="object 11"/>
          <p:cNvSpPr/>
          <p:nvPr/>
        </p:nvSpPr>
        <p:spPr>
          <a:xfrm>
            <a:off x="472059" y="4000500"/>
            <a:ext cx="7779068" cy="0"/>
          </a:xfrm>
          <a:custGeom>
            <a:avLst/>
            <a:gdLst/>
            <a:ahLst/>
            <a:cxnLst/>
            <a:rect l="l" t="t" r="r" b="b"/>
            <a:pathLst>
              <a:path w="10372090">
                <a:moveTo>
                  <a:pt x="0" y="0"/>
                </a:moveTo>
                <a:lnTo>
                  <a:pt x="10371709" y="0"/>
                </a:lnTo>
              </a:path>
            </a:pathLst>
          </a:custGeom>
          <a:ln w="6096">
            <a:solidFill>
              <a:srgbClr val="AEABAB"/>
            </a:solidFill>
          </a:ln>
        </p:spPr>
        <p:txBody>
          <a:bodyPr wrap="square" lIns="0" tIns="0" rIns="0" bIns="0" rtlCol="0"/>
          <a:lstStyle/>
          <a:p>
            <a:endParaRPr sz="1350">
              <a:solidFill>
                <a:prstClr val="black"/>
              </a:solidFill>
            </a:endParaRPr>
          </a:p>
        </p:txBody>
      </p:sp>
      <p:sp>
        <p:nvSpPr>
          <p:cNvPr id="12" name="object 12"/>
          <p:cNvSpPr txBox="1"/>
          <p:nvPr/>
        </p:nvSpPr>
        <p:spPr>
          <a:xfrm>
            <a:off x="3200971" y="2450687"/>
            <a:ext cx="4992529" cy="656429"/>
          </a:xfrm>
          <a:prstGeom prst="rect">
            <a:avLst/>
          </a:prstGeom>
        </p:spPr>
        <p:txBody>
          <a:bodyPr vert="horz" wrap="square" lIns="0" tIns="10001" rIns="0" bIns="0" rtlCol="0">
            <a:spAutoFit/>
          </a:bodyPr>
          <a:lstStyle/>
          <a:p>
            <a:pPr marL="9525" marR="28099">
              <a:spcBef>
                <a:spcPts val="79"/>
              </a:spcBef>
            </a:pPr>
            <a:r>
              <a:rPr sz="1050" spc="-64" dirty="0">
                <a:solidFill>
                  <a:prstClr val="black"/>
                </a:solidFill>
                <a:latin typeface="Arial"/>
                <a:cs typeface="Arial"/>
              </a:rPr>
              <a:t>French</a:t>
            </a:r>
            <a:r>
              <a:rPr sz="1050" spc="-60" dirty="0">
                <a:solidFill>
                  <a:prstClr val="black"/>
                </a:solidFill>
                <a:latin typeface="Arial"/>
                <a:cs typeface="Arial"/>
              </a:rPr>
              <a:t> </a:t>
            </a:r>
            <a:r>
              <a:rPr sz="1050" spc="-23" dirty="0">
                <a:solidFill>
                  <a:prstClr val="black"/>
                </a:solidFill>
                <a:latin typeface="Arial"/>
                <a:cs typeface="Arial"/>
              </a:rPr>
              <a:t>startup</a:t>
            </a:r>
            <a:r>
              <a:rPr sz="1050" spc="-45" dirty="0">
                <a:solidFill>
                  <a:prstClr val="black"/>
                </a:solidFill>
                <a:latin typeface="Arial"/>
                <a:cs typeface="Arial"/>
              </a:rPr>
              <a:t> </a:t>
            </a:r>
            <a:r>
              <a:rPr sz="1050" spc="-34" dirty="0">
                <a:solidFill>
                  <a:prstClr val="black"/>
                </a:solidFill>
                <a:latin typeface="Arial"/>
                <a:cs typeface="Arial"/>
              </a:rPr>
              <a:t>looking</a:t>
            </a:r>
            <a:r>
              <a:rPr sz="1050" spc="-56" dirty="0">
                <a:solidFill>
                  <a:prstClr val="black"/>
                </a:solidFill>
                <a:latin typeface="Arial"/>
                <a:cs typeface="Arial"/>
              </a:rPr>
              <a:t> </a:t>
            </a:r>
            <a:r>
              <a:rPr sz="1050" spc="8" dirty="0">
                <a:solidFill>
                  <a:prstClr val="black"/>
                </a:solidFill>
                <a:latin typeface="Arial"/>
                <a:cs typeface="Arial"/>
              </a:rPr>
              <a:t>to</a:t>
            </a:r>
            <a:r>
              <a:rPr sz="1050" spc="-64" dirty="0">
                <a:solidFill>
                  <a:prstClr val="black"/>
                </a:solidFill>
                <a:latin typeface="Arial"/>
                <a:cs typeface="Arial"/>
              </a:rPr>
              <a:t> </a:t>
            </a:r>
            <a:r>
              <a:rPr sz="1050" spc="-34" dirty="0">
                <a:solidFill>
                  <a:prstClr val="black"/>
                </a:solidFill>
                <a:latin typeface="Arial"/>
                <a:cs typeface="Arial"/>
              </a:rPr>
              <a:t>improve</a:t>
            </a:r>
            <a:r>
              <a:rPr sz="1050" spc="-56" dirty="0">
                <a:solidFill>
                  <a:prstClr val="black"/>
                </a:solidFill>
                <a:latin typeface="Arial"/>
                <a:cs typeface="Arial"/>
              </a:rPr>
              <a:t> </a:t>
            </a:r>
            <a:r>
              <a:rPr sz="1050" spc="-15" dirty="0">
                <a:solidFill>
                  <a:prstClr val="black"/>
                </a:solidFill>
                <a:latin typeface="Arial"/>
                <a:cs typeface="Arial"/>
              </a:rPr>
              <a:t>the</a:t>
            </a:r>
            <a:r>
              <a:rPr sz="1050" spc="-49" dirty="0">
                <a:solidFill>
                  <a:prstClr val="black"/>
                </a:solidFill>
                <a:latin typeface="Arial"/>
                <a:cs typeface="Arial"/>
              </a:rPr>
              <a:t> </a:t>
            </a:r>
            <a:r>
              <a:rPr sz="1050" spc="-23" dirty="0">
                <a:solidFill>
                  <a:prstClr val="black"/>
                </a:solidFill>
                <a:latin typeface="Arial"/>
                <a:cs typeface="Arial"/>
              </a:rPr>
              <a:t>major</a:t>
            </a:r>
            <a:r>
              <a:rPr sz="1050" spc="-64" dirty="0">
                <a:solidFill>
                  <a:prstClr val="black"/>
                </a:solidFill>
                <a:latin typeface="Arial"/>
                <a:cs typeface="Arial"/>
              </a:rPr>
              <a:t> issue</a:t>
            </a:r>
            <a:r>
              <a:rPr sz="1050" spc="-53" dirty="0">
                <a:solidFill>
                  <a:prstClr val="black"/>
                </a:solidFill>
                <a:latin typeface="Arial"/>
                <a:cs typeface="Arial"/>
              </a:rPr>
              <a:t> </a:t>
            </a:r>
            <a:r>
              <a:rPr sz="1050" dirty="0">
                <a:solidFill>
                  <a:prstClr val="black"/>
                </a:solidFill>
                <a:latin typeface="Arial"/>
                <a:cs typeface="Arial"/>
              </a:rPr>
              <a:t>of</a:t>
            </a:r>
            <a:r>
              <a:rPr sz="1050" spc="-64" dirty="0">
                <a:solidFill>
                  <a:prstClr val="black"/>
                </a:solidFill>
                <a:latin typeface="Arial"/>
                <a:cs typeface="Arial"/>
              </a:rPr>
              <a:t> </a:t>
            </a:r>
            <a:r>
              <a:rPr sz="1050" spc="-53" dirty="0">
                <a:solidFill>
                  <a:prstClr val="black"/>
                </a:solidFill>
                <a:latin typeface="Arial"/>
                <a:cs typeface="Arial"/>
              </a:rPr>
              <a:t>lack </a:t>
            </a:r>
            <a:r>
              <a:rPr sz="1050" spc="-4" dirty="0">
                <a:solidFill>
                  <a:prstClr val="black"/>
                </a:solidFill>
                <a:latin typeface="Arial"/>
                <a:cs typeface="Arial"/>
              </a:rPr>
              <a:t>of</a:t>
            </a:r>
            <a:r>
              <a:rPr sz="1050" spc="-60" dirty="0">
                <a:solidFill>
                  <a:prstClr val="black"/>
                </a:solidFill>
                <a:latin typeface="Arial"/>
                <a:cs typeface="Arial"/>
              </a:rPr>
              <a:t> </a:t>
            </a:r>
            <a:r>
              <a:rPr sz="1050" spc="-45" dirty="0">
                <a:solidFill>
                  <a:prstClr val="black"/>
                </a:solidFill>
                <a:latin typeface="Arial"/>
                <a:cs typeface="Arial"/>
              </a:rPr>
              <a:t>transparency</a:t>
            </a:r>
            <a:r>
              <a:rPr sz="1050" spc="-34" dirty="0">
                <a:solidFill>
                  <a:prstClr val="black"/>
                </a:solidFill>
                <a:latin typeface="Arial"/>
                <a:cs typeface="Arial"/>
              </a:rPr>
              <a:t> </a:t>
            </a:r>
            <a:r>
              <a:rPr sz="1050" spc="-53" dirty="0">
                <a:solidFill>
                  <a:prstClr val="black"/>
                </a:solidFill>
                <a:latin typeface="Arial"/>
                <a:cs typeface="Arial"/>
              </a:rPr>
              <a:t>and</a:t>
            </a:r>
            <a:r>
              <a:rPr sz="1050" spc="-45" dirty="0">
                <a:solidFill>
                  <a:prstClr val="black"/>
                </a:solidFill>
                <a:latin typeface="Arial"/>
                <a:cs typeface="Arial"/>
              </a:rPr>
              <a:t> </a:t>
            </a:r>
            <a:r>
              <a:rPr sz="1050" spc="-8" dirty="0">
                <a:solidFill>
                  <a:prstClr val="black"/>
                </a:solidFill>
                <a:latin typeface="Arial"/>
                <a:cs typeface="Arial"/>
              </a:rPr>
              <a:t>trust</a:t>
            </a:r>
            <a:r>
              <a:rPr sz="1050" spc="-56" dirty="0">
                <a:solidFill>
                  <a:prstClr val="black"/>
                </a:solidFill>
                <a:latin typeface="Arial"/>
                <a:cs typeface="Arial"/>
              </a:rPr>
              <a:t> </a:t>
            </a:r>
            <a:r>
              <a:rPr sz="1050" spc="-45" dirty="0">
                <a:solidFill>
                  <a:prstClr val="black"/>
                </a:solidFill>
                <a:latin typeface="Arial"/>
                <a:cs typeface="Arial"/>
              </a:rPr>
              <a:t>panning  </a:t>
            </a:r>
            <a:r>
              <a:rPr sz="1050" spc="-11" dirty="0">
                <a:solidFill>
                  <a:prstClr val="black"/>
                </a:solidFill>
                <a:latin typeface="Arial"/>
                <a:cs typeface="Arial"/>
              </a:rPr>
              <a:t>from</a:t>
            </a:r>
            <a:r>
              <a:rPr sz="1050" spc="-75" dirty="0">
                <a:solidFill>
                  <a:prstClr val="black"/>
                </a:solidFill>
                <a:latin typeface="Arial"/>
                <a:cs typeface="Arial"/>
              </a:rPr>
              <a:t> </a:t>
            </a:r>
            <a:r>
              <a:rPr sz="1050" spc="-41" dirty="0">
                <a:solidFill>
                  <a:prstClr val="black"/>
                </a:solidFill>
                <a:latin typeface="Arial"/>
                <a:cs typeface="Arial"/>
              </a:rPr>
              <a:t>data</a:t>
            </a:r>
            <a:r>
              <a:rPr sz="1050" spc="-49" dirty="0">
                <a:solidFill>
                  <a:prstClr val="black"/>
                </a:solidFill>
                <a:latin typeface="Arial"/>
                <a:cs typeface="Arial"/>
              </a:rPr>
              <a:t> </a:t>
            </a:r>
            <a:r>
              <a:rPr sz="1050" spc="-26" dirty="0">
                <a:solidFill>
                  <a:prstClr val="black"/>
                </a:solidFill>
                <a:latin typeface="Arial"/>
                <a:cs typeface="Arial"/>
              </a:rPr>
              <a:t>falsification</a:t>
            </a:r>
            <a:r>
              <a:rPr sz="1050" spc="-53" dirty="0">
                <a:solidFill>
                  <a:prstClr val="black"/>
                </a:solidFill>
                <a:latin typeface="Arial"/>
                <a:cs typeface="Arial"/>
              </a:rPr>
              <a:t> </a:t>
            </a:r>
            <a:r>
              <a:rPr sz="1050" spc="-11" dirty="0">
                <a:solidFill>
                  <a:prstClr val="black"/>
                </a:solidFill>
                <a:latin typeface="Arial"/>
                <a:cs typeface="Arial"/>
              </a:rPr>
              <a:t>in</a:t>
            </a:r>
            <a:r>
              <a:rPr sz="1050" spc="-53" dirty="0">
                <a:solidFill>
                  <a:prstClr val="black"/>
                </a:solidFill>
                <a:latin typeface="Arial"/>
                <a:cs typeface="Arial"/>
              </a:rPr>
              <a:t> </a:t>
            </a:r>
            <a:r>
              <a:rPr sz="1050" spc="-41" dirty="0">
                <a:solidFill>
                  <a:prstClr val="black"/>
                </a:solidFill>
                <a:latin typeface="Arial"/>
                <a:cs typeface="Arial"/>
              </a:rPr>
              <a:t>pharmaceutical</a:t>
            </a:r>
            <a:r>
              <a:rPr sz="1050" spc="-34" dirty="0">
                <a:solidFill>
                  <a:prstClr val="black"/>
                </a:solidFill>
                <a:latin typeface="Arial"/>
                <a:cs typeface="Arial"/>
              </a:rPr>
              <a:t> clinical</a:t>
            </a:r>
            <a:r>
              <a:rPr sz="1050" spc="-49" dirty="0">
                <a:solidFill>
                  <a:prstClr val="black"/>
                </a:solidFill>
                <a:latin typeface="Arial"/>
                <a:cs typeface="Arial"/>
              </a:rPr>
              <a:t> </a:t>
            </a:r>
            <a:r>
              <a:rPr sz="1050" spc="-19" dirty="0">
                <a:solidFill>
                  <a:prstClr val="black"/>
                </a:solidFill>
                <a:latin typeface="Arial"/>
                <a:cs typeface="Arial"/>
              </a:rPr>
              <a:t>trials.</a:t>
            </a:r>
            <a:r>
              <a:rPr sz="1050" spc="-53" dirty="0">
                <a:solidFill>
                  <a:prstClr val="black"/>
                </a:solidFill>
                <a:latin typeface="Arial"/>
                <a:cs typeface="Arial"/>
              </a:rPr>
              <a:t> </a:t>
            </a:r>
            <a:r>
              <a:rPr sz="1050" spc="-64" dirty="0">
                <a:solidFill>
                  <a:prstClr val="black"/>
                </a:solidFill>
                <a:latin typeface="Arial"/>
                <a:cs typeface="Arial"/>
              </a:rPr>
              <a:t>For</a:t>
            </a:r>
            <a:r>
              <a:rPr sz="1050" spc="-56" dirty="0">
                <a:solidFill>
                  <a:prstClr val="black"/>
                </a:solidFill>
                <a:latin typeface="Arial"/>
                <a:cs typeface="Arial"/>
              </a:rPr>
              <a:t> example</a:t>
            </a:r>
            <a:r>
              <a:rPr sz="1050" spc="-49" dirty="0">
                <a:solidFill>
                  <a:prstClr val="black"/>
                </a:solidFill>
                <a:latin typeface="Arial"/>
                <a:cs typeface="Arial"/>
              </a:rPr>
              <a:t> </a:t>
            </a:r>
            <a:r>
              <a:rPr sz="1050" spc="-4" dirty="0">
                <a:solidFill>
                  <a:prstClr val="black"/>
                </a:solidFill>
                <a:latin typeface="Arial"/>
                <a:cs typeface="Arial"/>
              </a:rPr>
              <a:t>of</a:t>
            </a:r>
            <a:r>
              <a:rPr sz="1050" spc="-56" dirty="0">
                <a:solidFill>
                  <a:prstClr val="black"/>
                </a:solidFill>
                <a:latin typeface="Arial"/>
                <a:cs typeface="Arial"/>
              </a:rPr>
              <a:t> 137</a:t>
            </a:r>
            <a:r>
              <a:rPr sz="1050" spc="-53" dirty="0">
                <a:solidFill>
                  <a:prstClr val="black"/>
                </a:solidFill>
                <a:latin typeface="Arial"/>
                <a:cs typeface="Arial"/>
              </a:rPr>
              <a:t> </a:t>
            </a:r>
            <a:r>
              <a:rPr sz="1050" spc="-34" dirty="0">
                <a:solidFill>
                  <a:prstClr val="black"/>
                </a:solidFill>
                <a:latin typeface="Arial"/>
                <a:cs typeface="Arial"/>
              </a:rPr>
              <a:t>clinical</a:t>
            </a:r>
            <a:r>
              <a:rPr sz="1050" spc="-49" dirty="0">
                <a:solidFill>
                  <a:prstClr val="black"/>
                </a:solidFill>
                <a:latin typeface="Arial"/>
                <a:cs typeface="Arial"/>
              </a:rPr>
              <a:t> </a:t>
            </a:r>
            <a:r>
              <a:rPr sz="1050" spc="-19" dirty="0">
                <a:solidFill>
                  <a:prstClr val="black"/>
                </a:solidFill>
                <a:latin typeface="Arial"/>
                <a:cs typeface="Arial"/>
              </a:rPr>
              <a:t>trials</a:t>
            </a:r>
            <a:r>
              <a:rPr sz="1050" spc="-41" dirty="0">
                <a:solidFill>
                  <a:prstClr val="black"/>
                </a:solidFill>
                <a:latin typeface="Arial"/>
                <a:cs typeface="Arial"/>
              </a:rPr>
              <a:t> </a:t>
            </a:r>
            <a:r>
              <a:rPr sz="1050" spc="34" dirty="0">
                <a:solidFill>
                  <a:prstClr val="black"/>
                </a:solidFill>
                <a:latin typeface="Arial"/>
                <a:cs typeface="Arial"/>
              </a:rPr>
              <a:t>it</a:t>
            </a:r>
            <a:endParaRPr sz="1050">
              <a:solidFill>
                <a:prstClr val="black"/>
              </a:solidFill>
              <a:latin typeface="Arial"/>
              <a:cs typeface="Arial"/>
            </a:endParaRPr>
          </a:p>
          <a:p>
            <a:pPr marL="9525"/>
            <a:r>
              <a:rPr sz="1050" spc="-41" dirty="0">
                <a:solidFill>
                  <a:prstClr val="black"/>
                </a:solidFill>
                <a:latin typeface="Arial"/>
                <a:cs typeface="Arial"/>
              </a:rPr>
              <a:t>investigated </a:t>
            </a:r>
            <a:r>
              <a:rPr sz="1050" spc="-30" dirty="0">
                <a:solidFill>
                  <a:prstClr val="black"/>
                </a:solidFill>
                <a:latin typeface="Arial"/>
                <a:cs typeface="Arial"/>
              </a:rPr>
              <a:t>during </a:t>
            </a:r>
            <a:r>
              <a:rPr sz="1050" spc="-79" dirty="0">
                <a:solidFill>
                  <a:prstClr val="black"/>
                </a:solidFill>
                <a:latin typeface="Arial"/>
                <a:cs typeface="Arial"/>
              </a:rPr>
              <a:t>a </a:t>
            </a:r>
            <a:r>
              <a:rPr sz="1050" spc="-49" dirty="0">
                <a:solidFill>
                  <a:prstClr val="black"/>
                </a:solidFill>
                <a:latin typeface="Arial"/>
                <a:cs typeface="Arial"/>
              </a:rPr>
              <a:t>study, </a:t>
            </a:r>
            <a:r>
              <a:rPr sz="1050" spc="-53" dirty="0">
                <a:solidFill>
                  <a:prstClr val="black"/>
                </a:solidFill>
                <a:latin typeface="Arial"/>
                <a:cs typeface="Arial"/>
              </a:rPr>
              <a:t>67 </a:t>
            </a:r>
            <a:r>
              <a:rPr sz="1050" spc="-26" dirty="0">
                <a:solidFill>
                  <a:prstClr val="black"/>
                </a:solidFill>
                <a:latin typeface="Arial"/>
                <a:cs typeface="Arial"/>
              </a:rPr>
              <a:t>found </a:t>
            </a:r>
            <a:r>
              <a:rPr sz="1050" spc="-45" dirty="0">
                <a:solidFill>
                  <a:prstClr val="black"/>
                </a:solidFill>
                <a:latin typeface="Arial"/>
                <a:cs typeface="Arial"/>
              </a:rPr>
              <a:t>outcomes </a:t>
            </a:r>
            <a:r>
              <a:rPr sz="1050" spc="-26" dirty="0">
                <a:solidFill>
                  <a:prstClr val="black"/>
                </a:solidFill>
                <a:latin typeface="Arial"/>
                <a:cs typeface="Arial"/>
              </a:rPr>
              <a:t>they </a:t>
            </a:r>
            <a:r>
              <a:rPr sz="1050" spc="-15" dirty="0">
                <a:solidFill>
                  <a:prstClr val="black"/>
                </a:solidFill>
                <a:latin typeface="Arial"/>
                <a:cs typeface="Arial"/>
              </a:rPr>
              <a:t>weren’t </a:t>
            </a:r>
            <a:r>
              <a:rPr sz="1050" spc="-45" dirty="0">
                <a:solidFill>
                  <a:prstClr val="black"/>
                </a:solidFill>
                <a:latin typeface="Arial"/>
                <a:cs typeface="Arial"/>
              </a:rPr>
              <a:t>expecting, </a:t>
            </a:r>
            <a:r>
              <a:rPr sz="1050" spc="-49" dirty="0">
                <a:solidFill>
                  <a:prstClr val="black"/>
                </a:solidFill>
                <a:latin typeface="Arial"/>
                <a:cs typeface="Arial"/>
              </a:rPr>
              <a:t>and </a:t>
            </a:r>
            <a:r>
              <a:rPr sz="1050" spc="-30" dirty="0">
                <a:solidFill>
                  <a:prstClr val="black"/>
                </a:solidFill>
                <a:latin typeface="Arial"/>
                <a:cs typeface="Arial"/>
              </a:rPr>
              <a:t>only </a:t>
            </a:r>
            <a:r>
              <a:rPr sz="1050" spc="-53" dirty="0">
                <a:solidFill>
                  <a:prstClr val="black"/>
                </a:solidFill>
                <a:latin typeface="Arial"/>
                <a:cs typeface="Arial"/>
              </a:rPr>
              <a:t>9</a:t>
            </a:r>
            <a:r>
              <a:rPr sz="1050" spc="-135" dirty="0">
                <a:solidFill>
                  <a:prstClr val="black"/>
                </a:solidFill>
                <a:latin typeface="Arial"/>
                <a:cs typeface="Arial"/>
              </a:rPr>
              <a:t> </a:t>
            </a:r>
            <a:r>
              <a:rPr sz="1050" spc="-23" dirty="0">
                <a:solidFill>
                  <a:prstClr val="black"/>
                </a:solidFill>
                <a:latin typeface="Arial"/>
                <a:cs typeface="Arial"/>
              </a:rPr>
              <a:t>reported</a:t>
            </a:r>
            <a:endParaRPr sz="1050">
              <a:solidFill>
                <a:prstClr val="black"/>
              </a:solidFill>
              <a:latin typeface="Arial"/>
              <a:cs typeface="Arial"/>
            </a:endParaRPr>
          </a:p>
          <a:p>
            <a:pPr marL="9525"/>
            <a:r>
              <a:rPr sz="1050" spc="-4" dirty="0">
                <a:solidFill>
                  <a:prstClr val="black"/>
                </a:solidFill>
                <a:latin typeface="Arial"/>
                <a:cs typeface="Arial"/>
              </a:rPr>
              <a:t>their </a:t>
            </a:r>
            <a:r>
              <a:rPr sz="1050" spc="-38" dirty="0">
                <a:solidFill>
                  <a:prstClr val="black"/>
                </a:solidFill>
                <a:latin typeface="Arial"/>
                <a:cs typeface="Arial"/>
              </a:rPr>
              <a:t>results</a:t>
            </a:r>
            <a:r>
              <a:rPr sz="1050" spc="-98" dirty="0">
                <a:solidFill>
                  <a:prstClr val="black"/>
                </a:solidFill>
                <a:latin typeface="Arial"/>
                <a:cs typeface="Arial"/>
              </a:rPr>
              <a:t> </a:t>
            </a:r>
            <a:r>
              <a:rPr sz="1050" spc="-34" dirty="0">
                <a:solidFill>
                  <a:prstClr val="black"/>
                </a:solidFill>
                <a:latin typeface="Arial"/>
                <a:cs typeface="Arial"/>
              </a:rPr>
              <a:t>properly.</a:t>
            </a:r>
            <a:endParaRPr sz="1050">
              <a:solidFill>
                <a:prstClr val="black"/>
              </a:solidFill>
              <a:latin typeface="Arial"/>
              <a:cs typeface="Arial"/>
            </a:endParaRPr>
          </a:p>
        </p:txBody>
      </p:sp>
      <p:sp>
        <p:nvSpPr>
          <p:cNvPr id="13" name="object 13"/>
          <p:cNvSpPr txBox="1"/>
          <p:nvPr/>
        </p:nvSpPr>
        <p:spPr>
          <a:xfrm>
            <a:off x="3200971" y="3333940"/>
            <a:ext cx="4993957" cy="494366"/>
          </a:xfrm>
          <a:prstGeom prst="rect">
            <a:avLst/>
          </a:prstGeom>
        </p:spPr>
        <p:txBody>
          <a:bodyPr vert="horz" wrap="square" lIns="0" tIns="9525" rIns="0" bIns="0" rtlCol="0">
            <a:spAutoFit/>
          </a:bodyPr>
          <a:lstStyle/>
          <a:p>
            <a:pPr marL="9525" marR="3810">
              <a:spcBef>
                <a:spcPts val="75"/>
              </a:spcBef>
            </a:pPr>
            <a:r>
              <a:rPr sz="1050" spc="-49" dirty="0">
                <a:solidFill>
                  <a:prstClr val="black"/>
                </a:solidFill>
                <a:latin typeface="Arial"/>
                <a:cs typeface="Arial"/>
              </a:rPr>
              <a:t>Global </a:t>
            </a:r>
            <a:r>
              <a:rPr sz="1050" spc="-56" dirty="0">
                <a:solidFill>
                  <a:prstClr val="black"/>
                </a:solidFill>
                <a:latin typeface="Arial"/>
                <a:cs typeface="Arial"/>
              </a:rPr>
              <a:t>Blockchain </a:t>
            </a:r>
            <a:r>
              <a:rPr sz="1050" spc="-15" dirty="0">
                <a:solidFill>
                  <a:prstClr val="black"/>
                </a:solidFill>
                <a:latin typeface="Arial"/>
                <a:cs typeface="Arial"/>
              </a:rPr>
              <a:t>platform </a:t>
            </a:r>
            <a:r>
              <a:rPr sz="1050" spc="-56" dirty="0">
                <a:solidFill>
                  <a:prstClr val="black"/>
                </a:solidFill>
                <a:latin typeface="Arial"/>
                <a:cs typeface="Arial"/>
              </a:rPr>
              <a:t>company </a:t>
            </a:r>
            <a:r>
              <a:rPr sz="1050" spc="-34" dirty="0">
                <a:solidFill>
                  <a:prstClr val="black"/>
                </a:solidFill>
                <a:latin typeface="Arial"/>
                <a:cs typeface="Arial"/>
              </a:rPr>
              <a:t>looking </a:t>
            </a:r>
            <a:r>
              <a:rPr sz="1050" spc="8" dirty="0">
                <a:solidFill>
                  <a:prstClr val="black"/>
                </a:solidFill>
                <a:latin typeface="Arial"/>
                <a:cs typeface="Arial"/>
              </a:rPr>
              <a:t>to </a:t>
            </a:r>
            <a:r>
              <a:rPr sz="1050" spc="-53" dirty="0">
                <a:solidFill>
                  <a:prstClr val="black"/>
                </a:solidFill>
                <a:latin typeface="Arial"/>
                <a:cs typeface="Arial"/>
              </a:rPr>
              <a:t>solve </a:t>
            </a:r>
            <a:r>
              <a:rPr sz="1050" spc="-41" dirty="0">
                <a:solidFill>
                  <a:prstClr val="black"/>
                </a:solidFill>
                <a:latin typeface="Arial"/>
                <a:cs typeface="Arial"/>
              </a:rPr>
              <a:t>problems </a:t>
            </a:r>
            <a:r>
              <a:rPr sz="1050" spc="-11" dirty="0">
                <a:solidFill>
                  <a:prstClr val="black"/>
                </a:solidFill>
                <a:latin typeface="Arial"/>
                <a:cs typeface="Arial"/>
              </a:rPr>
              <a:t>in </a:t>
            </a:r>
            <a:r>
              <a:rPr sz="1050" spc="-56" dirty="0">
                <a:solidFill>
                  <a:prstClr val="black"/>
                </a:solidFill>
                <a:latin typeface="Arial"/>
                <a:cs typeface="Arial"/>
              </a:rPr>
              <a:t>several </a:t>
            </a:r>
            <a:r>
              <a:rPr sz="1050" spc="-34" dirty="0">
                <a:solidFill>
                  <a:prstClr val="black"/>
                </a:solidFill>
                <a:latin typeface="Arial"/>
                <a:cs typeface="Arial"/>
              </a:rPr>
              <a:t>industries. </a:t>
            </a:r>
            <a:r>
              <a:rPr sz="1050" spc="-79" dirty="0">
                <a:solidFill>
                  <a:prstClr val="black"/>
                </a:solidFill>
                <a:latin typeface="Arial"/>
                <a:cs typeface="Arial"/>
              </a:rPr>
              <a:t>The  </a:t>
            </a:r>
            <a:r>
              <a:rPr sz="1050" spc="-23" dirty="0">
                <a:solidFill>
                  <a:prstClr val="black"/>
                </a:solidFill>
                <a:latin typeface="Arial"/>
                <a:cs typeface="Arial"/>
              </a:rPr>
              <a:t>startup</a:t>
            </a:r>
            <a:r>
              <a:rPr sz="1050" spc="-53" dirty="0">
                <a:solidFill>
                  <a:prstClr val="black"/>
                </a:solidFill>
                <a:latin typeface="Arial"/>
                <a:cs typeface="Arial"/>
              </a:rPr>
              <a:t> </a:t>
            </a:r>
            <a:r>
              <a:rPr sz="1050" spc="-26" dirty="0">
                <a:solidFill>
                  <a:prstClr val="black"/>
                </a:solidFill>
                <a:latin typeface="Arial"/>
                <a:cs typeface="Arial"/>
              </a:rPr>
              <a:t>partnered</a:t>
            </a:r>
            <a:r>
              <a:rPr sz="1050" spc="-30" dirty="0">
                <a:solidFill>
                  <a:prstClr val="black"/>
                </a:solidFill>
                <a:latin typeface="Arial"/>
                <a:cs typeface="Arial"/>
              </a:rPr>
              <a:t> </a:t>
            </a:r>
            <a:r>
              <a:rPr sz="1050" spc="8" dirty="0">
                <a:solidFill>
                  <a:prstClr val="black"/>
                </a:solidFill>
                <a:latin typeface="Arial"/>
                <a:cs typeface="Arial"/>
              </a:rPr>
              <a:t>with</a:t>
            </a:r>
            <a:r>
              <a:rPr sz="1050" spc="-60" dirty="0">
                <a:solidFill>
                  <a:prstClr val="black"/>
                </a:solidFill>
                <a:latin typeface="Arial"/>
                <a:cs typeface="Arial"/>
              </a:rPr>
              <a:t> </a:t>
            </a:r>
            <a:r>
              <a:rPr sz="1050" spc="-49" dirty="0">
                <a:solidFill>
                  <a:prstClr val="black"/>
                </a:solidFill>
                <a:latin typeface="Arial"/>
                <a:cs typeface="Arial"/>
              </a:rPr>
              <a:t>Philips</a:t>
            </a:r>
            <a:r>
              <a:rPr sz="1050" spc="-34" dirty="0">
                <a:solidFill>
                  <a:prstClr val="black"/>
                </a:solidFill>
                <a:latin typeface="Arial"/>
                <a:cs typeface="Arial"/>
              </a:rPr>
              <a:t> </a:t>
            </a:r>
            <a:r>
              <a:rPr sz="1050" spc="-49" dirty="0">
                <a:solidFill>
                  <a:prstClr val="black"/>
                </a:solidFill>
                <a:latin typeface="Arial"/>
                <a:cs typeface="Arial"/>
              </a:rPr>
              <a:t>Healthcare</a:t>
            </a:r>
            <a:r>
              <a:rPr sz="1050" spc="-41" dirty="0">
                <a:solidFill>
                  <a:prstClr val="black"/>
                </a:solidFill>
                <a:latin typeface="Arial"/>
                <a:cs typeface="Arial"/>
              </a:rPr>
              <a:t> </a:t>
            </a:r>
            <a:r>
              <a:rPr sz="1050" spc="8" dirty="0">
                <a:solidFill>
                  <a:prstClr val="black"/>
                </a:solidFill>
                <a:latin typeface="Arial"/>
                <a:cs typeface="Arial"/>
              </a:rPr>
              <a:t>to</a:t>
            </a:r>
            <a:r>
              <a:rPr sz="1050" spc="-49" dirty="0">
                <a:solidFill>
                  <a:prstClr val="black"/>
                </a:solidFill>
                <a:latin typeface="Arial"/>
                <a:cs typeface="Arial"/>
              </a:rPr>
              <a:t> </a:t>
            </a:r>
            <a:r>
              <a:rPr sz="1050" spc="-19" dirty="0">
                <a:solidFill>
                  <a:prstClr val="black"/>
                </a:solidFill>
                <a:latin typeface="Arial"/>
                <a:cs typeface="Arial"/>
              </a:rPr>
              <a:t>work</a:t>
            </a:r>
            <a:r>
              <a:rPr sz="1050" spc="-68" dirty="0">
                <a:solidFill>
                  <a:prstClr val="black"/>
                </a:solidFill>
                <a:latin typeface="Arial"/>
                <a:cs typeface="Arial"/>
              </a:rPr>
              <a:t> </a:t>
            </a:r>
            <a:r>
              <a:rPr sz="1050" spc="-34" dirty="0">
                <a:solidFill>
                  <a:prstClr val="black"/>
                </a:solidFill>
                <a:latin typeface="Arial"/>
                <a:cs typeface="Arial"/>
              </a:rPr>
              <a:t>on</a:t>
            </a:r>
            <a:r>
              <a:rPr sz="1050" spc="-53" dirty="0">
                <a:solidFill>
                  <a:prstClr val="black"/>
                </a:solidFill>
                <a:latin typeface="Arial"/>
                <a:cs typeface="Arial"/>
              </a:rPr>
              <a:t> </a:t>
            </a:r>
            <a:r>
              <a:rPr sz="1050" spc="-15" dirty="0">
                <a:solidFill>
                  <a:prstClr val="black"/>
                </a:solidFill>
                <a:latin typeface="Arial"/>
                <a:cs typeface="Arial"/>
              </a:rPr>
              <a:t>the</a:t>
            </a:r>
            <a:r>
              <a:rPr sz="1050" spc="-53" dirty="0">
                <a:solidFill>
                  <a:prstClr val="black"/>
                </a:solidFill>
                <a:latin typeface="Arial"/>
                <a:cs typeface="Arial"/>
              </a:rPr>
              <a:t> </a:t>
            </a:r>
            <a:r>
              <a:rPr sz="1050" spc="-49" dirty="0">
                <a:solidFill>
                  <a:prstClr val="black"/>
                </a:solidFill>
                <a:latin typeface="Arial"/>
                <a:cs typeface="Arial"/>
              </a:rPr>
              <a:t>possible </a:t>
            </a:r>
            <a:r>
              <a:rPr sz="1050" spc="-38" dirty="0">
                <a:solidFill>
                  <a:prstClr val="black"/>
                </a:solidFill>
                <a:latin typeface="Arial"/>
                <a:cs typeface="Arial"/>
              </a:rPr>
              <a:t>applications </a:t>
            </a:r>
            <a:r>
              <a:rPr sz="1050" spc="-4" dirty="0">
                <a:solidFill>
                  <a:prstClr val="black"/>
                </a:solidFill>
                <a:latin typeface="Arial"/>
                <a:cs typeface="Arial"/>
              </a:rPr>
              <a:t>of</a:t>
            </a:r>
            <a:r>
              <a:rPr sz="1050" spc="-56" dirty="0">
                <a:solidFill>
                  <a:prstClr val="black"/>
                </a:solidFill>
                <a:latin typeface="Arial"/>
                <a:cs typeface="Arial"/>
              </a:rPr>
              <a:t> Blockchain  </a:t>
            </a:r>
            <a:r>
              <a:rPr sz="1050" spc="-38" dirty="0">
                <a:solidFill>
                  <a:prstClr val="black"/>
                </a:solidFill>
                <a:latin typeface="Arial"/>
                <a:cs typeface="Arial"/>
              </a:rPr>
              <a:t>technology </a:t>
            </a:r>
            <a:r>
              <a:rPr sz="1050" spc="8" dirty="0">
                <a:solidFill>
                  <a:prstClr val="black"/>
                </a:solidFill>
                <a:latin typeface="Arial"/>
                <a:cs typeface="Arial"/>
              </a:rPr>
              <a:t>to </a:t>
            </a:r>
            <a:r>
              <a:rPr sz="1050" spc="-34" dirty="0">
                <a:solidFill>
                  <a:prstClr val="black"/>
                </a:solidFill>
                <a:latin typeface="Arial"/>
                <a:cs typeface="Arial"/>
              </a:rPr>
              <a:t>improve </a:t>
            </a:r>
            <a:r>
              <a:rPr sz="1050" spc="-15" dirty="0">
                <a:solidFill>
                  <a:prstClr val="black"/>
                </a:solidFill>
                <a:latin typeface="Arial"/>
                <a:cs typeface="Arial"/>
              </a:rPr>
              <a:t>the </a:t>
            </a:r>
            <a:r>
              <a:rPr sz="1050" spc="-41" dirty="0">
                <a:solidFill>
                  <a:prstClr val="black"/>
                </a:solidFill>
                <a:latin typeface="Arial"/>
                <a:cs typeface="Arial"/>
              </a:rPr>
              <a:t>healthcare</a:t>
            </a:r>
            <a:r>
              <a:rPr sz="1050" spc="-176" dirty="0">
                <a:solidFill>
                  <a:prstClr val="black"/>
                </a:solidFill>
                <a:latin typeface="Arial"/>
                <a:cs typeface="Arial"/>
              </a:rPr>
              <a:t> </a:t>
            </a:r>
            <a:r>
              <a:rPr sz="1050" spc="-34" dirty="0">
                <a:solidFill>
                  <a:prstClr val="black"/>
                </a:solidFill>
                <a:latin typeface="Arial"/>
                <a:cs typeface="Arial"/>
              </a:rPr>
              <a:t>industry.</a:t>
            </a:r>
            <a:endParaRPr sz="1050">
              <a:solidFill>
                <a:prstClr val="black"/>
              </a:solidFill>
              <a:latin typeface="Arial"/>
              <a:cs typeface="Arial"/>
            </a:endParaRPr>
          </a:p>
        </p:txBody>
      </p:sp>
      <p:sp>
        <p:nvSpPr>
          <p:cNvPr id="14" name="object 14"/>
          <p:cNvSpPr txBox="1"/>
          <p:nvPr/>
        </p:nvSpPr>
        <p:spPr>
          <a:xfrm>
            <a:off x="3200971" y="4119448"/>
            <a:ext cx="4975384" cy="494366"/>
          </a:xfrm>
          <a:prstGeom prst="rect">
            <a:avLst/>
          </a:prstGeom>
        </p:spPr>
        <p:txBody>
          <a:bodyPr vert="horz" wrap="square" lIns="0" tIns="9525" rIns="0" bIns="0" rtlCol="0">
            <a:spAutoFit/>
          </a:bodyPr>
          <a:lstStyle/>
          <a:p>
            <a:pPr marL="9525" marR="3810" algn="just">
              <a:spcBef>
                <a:spcPts val="75"/>
              </a:spcBef>
            </a:pPr>
            <a:r>
              <a:rPr sz="1050" spc="-64" dirty="0">
                <a:solidFill>
                  <a:prstClr val="black"/>
                </a:solidFill>
                <a:latin typeface="Arial"/>
                <a:cs typeface="Arial"/>
              </a:rPr>
              <a:t>French </a:t>
            </a:r>
            <a:r>
              <a:rPr sz="1050" spc="-23" dirty="0">
                <a:solidFill>
                  <a:prstClr val="black"/>
                </a:solidFill>
                <a:latin typeface="Arial"/>
                <a:cs typeface="Arial"/>
              </a:rPr>
              <a:t>startup </a:t>
            </a:r>
            <a:r>
              <a:rPr sz="1050" spc="-56" dirty="0">
                <a:solidFill>
                  <a:prstClr val="black"/>
                </a:solidFill>
                <a:latin typeface="Arial"/>
                <a:cs typeface="Arial"/>
              </a:rPr>
              <a:t>using </a:t>
            </a:r>
            <a:r>
              <a:rPr sz="1050" spc="-53" dirty="0">
                <a:solidFill>
                  <a:prstClr val="black"/>
                </a:solidFill>
                <a:latin typeface="Arial"/>
                <a:cs typeface="Arial"/>
              </a:rPr>
              <a:t>blockchain-based </a:t>
            </a:r>
            <a:r>
              <a:rPr sz="1050" spc="-41" dirty="0">
                <a:solidFill>
                  <a:prstClr val="black"/>
                </a:solidFill>
                <a:latin typeface="Arial"/>
                <a:cs typeface="Arial"/>
              </a:rPr>
              <a:t>technologies </a:t>
            </a:r>
            <a:r>
              <a:rPr sz="1050" spc="8" dirty="0">
                <a:solidFill>
                  <a:prstClr val="black"/>
                </a:solidFill>
                <a:latin typeface="Arial"/>
                <a:cs typeface="Arial"/>
              </a:rPr>
              <a:t>to </a:t>
            </a:r>
            <a:r>
              <a:rPr sz="1050" spc="-11" dirty="0">
                <a:solidFill>
                  <a:prstClr val="black"/>
                </a:solidFill>
                <a:latin typeface="Arial"/>
                <a:cs typeface="Arial"/>
              </a:rPr>
              <a:t>fight </a:t>
            </a:r>
            <a:r>
              <a:rPr sz="1050" spc="-38" dirty="0">
                <a:solidFill>
                  <a:prstClr val="black"/>
                </a:solidFill>
                <a:latin typeface="Arial"/>
                <a:cs typeface="Arial"/>
              </a:rPr>
              <a:t>drug </a:t>
            </a:r>
            <a:r>
              <a:rPr sz="1050" spc="-23" dirty="0">
                <a:solidFill>
                  <a:prstClr val="black"/>
                </a:solidFill>
                <a:latin typeface="Arial"/>
                <a:cs typeface="Arial"/>
              </a:rPr>
              <a:t>counterfeiting. </a:t>
            </a:r>
            <a:r>
              <a:rPr sz="1050" spc="-56" dirty="0">
                <a:solidFill>
                  <a:prstClr val="black"/>
                </a:solidFill>
                <a:latin typeface="Arial"/>
                <a:cs typeface="Arial"/>
              </a:rPr>
              <a:t>Blockchain  </a:t>
            </a:r>
            <a:r>
              <a:rPr sz="1050" spc="-71" dirty="0">
                <a:solidFill>
                  <a:prstClr val="black"/>
                </a:solidFill>
                <a:latin typeface="Arial"/>
                <a:cs typeface="Arial"/>
              </a:rPr>
              <a:t>can </a:t>
            </a:r>
            <a:r>
              <a:rPr sz="1050" spc="-34" dirty="0">
                <a:solidFill>
                  <a:prstClr val="black"/>
                </a:solidFill>
                <a:latin typeface="Arial"/>
                <a:cs typeface="Arial"/>
              </a:rPr>
              <a:t>improve </a:t>
            </a:r>
            <a:r>
              <a:rPr sz="1050" spc="-38" dirty="0">
                <a:solidFill>
                  <a:prstClr val="black"/>
                </a:solidFill>
                <a:latin typeface="Arial"/>
                <a:cs typeface="Arial"/>
              </a:rPr>
              <a:t>drug </a:t>
            </a:r>
            <a:r>
              <a:rPr sz="1050" spc="-30" dirty="0">
                <a:solidFill>
                  <a:prstClr val="black"/>
                </a:solidFill>
                <a:latin typeface="Arial"/>
                <a:cs typeface="Arial"/>
              </a:rPr>
              <a:t>traceability, </a:t>
            </a:r>
            <a:r>
              <a:rPr sz="1050" spc="-23" dirty="0">
                <a:solidFill>
                  <a:prstClr val="black"/>
                </a:solidFill>
                <a:latin typeface="Arial"/>
                <a:cs typeface="Arial"/>
              </a:rPr>
              <a:t>allow </a:t>
            </a:r>
            <a:r>
              <a:rPr sz="1050" spc="-30" dirty="0">
                <a:solidFill>
                  <a:prstClr val="black"/>
                </a:solidFill>
                <a:latin typeface="Arial"/>
                <a:cs typeface="Arial"/>
              </a:rPr>
              <a:t>participants </a:t>
            </a:r>
            <a:r>
              <a:rPr sz="1050" spc="-11" dirty="0">
                <a:solidFill>
                  <a:prstClr val="black"/>
                </a:solidFill>
                <a:latin typeface="Arial"/>
                <a:cs typeface="Arial"/>
              </a:rPr>
              <a:t>in the </a:t>
            </a:r>
            <a:r>
              <a:rPr sz="1050" spc="-45" dirty="0">
                <a:solidFill>
                  <a:prstClr val="black"/>
                </a:solidFill>
                <a:latin typeface="Arial"/>
                <a:cs typeface="Arial"/>
              </a:rPr>
              <a:t>supply </a:t>
            </a:r>
            <a:r>
              <a:rPr sz="1050" spc="-49" dirty="0">
                <a:solidFill>
                  <a:prstClr val="black"/>
                </a:solidFill>
                <a:latin typeface="Arial"/>
                <a:cs typeface="Arial"/>
              </a:rPr>
              <a:t>chain </a:t>
            </a:r>
            <a:r>
              <a:rPr sz="1050" spc="-23" dirty="0">
                <a:solidFill>
                  <a:prstClr val="black"/>
                </a:solidFill>
                <a:latin typeface="Arial"/>
                <a:cs typeface="Arial"/>
              </a:rPr>
              <a:t>interact </a:t>
            </a:r>
            <a:r>
              <a:rPr sz="1050" spc="-49" dirty="0">
                <a:solidFill>
                  <a:prstClr val="black"/>
                </a:solidFill>
                <a:latin typeface="Arial"/>
                <a:cs typeface="Arial"/>
              </a:rPr>
              <a:t>easily </a:t>
            </a:r>
            <a:r>
              <a:rPr sz="1050" spc="-53" dirty="0">
                <a:solidFill>
                  <a:prstClr val="black"/>
                </a:solidFill>
                <a:latin typeface="Arial"/>
                <a:cs typeface="Arial"/>
              </a:rPr>
              <a:t>and</a:t>
            </a:r>
            <a:r>
              <a:rPr sz="1050" spc="-161" dirty="0">
                <a:solidFill>
                  <a:prstClr val="black"/>
                </a:solidFill>
                <a:latin typeface="Arial"/>
                <a:cs typeface="Arial"/>
              </a:rPr>
              <a:t> </a:t>
            </a:r>
            <a:r>
              <a:rPr sz="1050" spc="-11" dirty="0">
                <a:solidFill>
                  <a:prstClr val="black"/>
                </a:solidFill>
                <a:latin typeface="Arial"/>
                <a:cs typeface="Arial"/>
              </a:rPr>
              <a:t>alert  </a:t>
            </a:r>
            <a:r>
              <a:rPr sz="1050" spc="-15" dirty="0">
                <a:solidFill>
                  <a:prstClr val="black"/>
                </a:solidFill>
                <a:latin typeface="Arial"/>
                <a:cs typeface="Arial"/>
              </a:rPr>
              <a:t>the </a:t>
            </a:r>
            <a:r>
              <a:rPr sz="1050" spc="-60" dirty="0">
                <a:solidFill>
                  <a:prstClr val="black"/>
                </a:solidFill>
                <a:latin typeface="Arial"/>
                <a:cs typeface="Arial"/>
              </a:rPr>
              <a:t>labs </a:t>
            </a:r>
            <a:r>
              <a:rPr sz="1050" spc="-4" dirty="0">
                <a:solidFill>
                  <a:prstClr val="black"/>
                </a:solidFill>
                <a:latin typeface="Arial"/>
                <a:cs typeface="Arial"/>
              </a:rPr>
              <a:t>of </a:t>
            </a:r>
            <a:r>
              <a:rPr sz="1050" spc="-56" dirty="0">
                <a:solidFill>
                  <a:prstClr val="black"/>
                </a:solidFill>
                <a:latin typeface="Arial"/>
                <a:cs typeface="Arial"/>
              </a:rPr>
              <a:t>fake</a:t>
            </a:r>
            <a:r>
              <a:rPr sz="1050" spc="-150" dirty="0">
                <a:solidFill>
                  <a:prstClr val="black"/>
                </a:solidFill>
                <a:latin typeface="Arial"/>
                <a:cs typeface="Arial"/>
              </a:rPr>
              <a:t> </a:t>
            </a:r>
            <a:r>
              <a:rPr sz="1050" spc="-49" dirty="0">
                <a:solidFill>
                  <a:prstClr val="black"/>
                </a:solidFill>
                <a:latin typeface="Arial"/>
                <a:cs typeface="Arial"/>
              </a:rPr>
              <a:t>drugs.</a:t>
            </a:r>
            <a:endParaRPr sz="1050">
              <a:solidFill>
                <a:prstClr val="black"/>
              </a:solidFill>
              <a:latin typeface="Arial"/>
              <a:cs typeface="Arial"/>
            </a:endParaRPr>
          </a:p>
        </p:txBody>
      </p:sp>
      <p:sp>
        <p:nvSpPr>
          <p:cNvPr id="15" name="object 15"/>
          <p:cNvSpPr txBox="1"/>
          <p:nvPr/>
        </p:nvSpPr>
        <p:spPr>
          <a:xfrm>
            <a:off x="1947100" y="1967674"/>
            <a:ext cx="540068" cy="217367"/>
          </a:xfrm>
          <a:prstGeom prst="rect">
            <a:avLst/>
          </a:prstGeom>
        </p:spPr>
        <p:txBody>
          <a:bodyPr vert="horz" wrap="square" lIns="0" tIns="9525" rIns="0" bIns="0" rtlCol="0">
            <a:spAutoFit/>
          </a:bodyPr>
          <a:lstStyle/>
          <a:p>
            <a:pPr marL="9525">
              <a:spcBef>
                <a:spcPts val="75"/>
              </a:spcBef>
            </a:pPr>
            <a:r>
              <a:rPr sz="1350" b="1" spc="-244" dirty="0">
                <a:solidFill>
                  <a:prstClr val="black"/>
                </a:solidFill>
                <a:latin typeface="Arial"/>
                <a:cs typeface="Arial"/>
              </a:rPr>
              <a:t>F</a:t>
            </a:r>
            <a:r>
              <a:rPr sz="1350" b="1" spc="-98" dirty="0">
                <a:solidFill>
                  <a:prstClr val="black"/>
                </a:solidFill>
                <a:latin typeface="Arial"/>
                <a:cs typeface="Arial"/>
              </a:rPr>
              <a:t>ac</a:t>
            </a:r>
            <a:r>
              <a:rPr sz="1350" b="1" spc="-71" dirty="0">
                <a:solidFill>
                  <a:prstClr val="black"/>
                </a:solidFill>
                <a:latin typeface="Arial"/>
                <a:cs typeface="Arial"/>
              </a:rPr>
              <a:t>t</a:t>
            </a:r>
            <a:r>
              <a:rPr sz="1350" b="1" spc="-101" dirty="0">
                <a:solidFill>
                  <a:prstClr val="black"/>
                </a:solidFill>
                <a:latin typeface="Arial"/>
                <a:cs typeface="Arial"/>
              </a:rPr>
              <a:t>om</a:t>
            </a:r>
            <a:endParaRPr sz="1350">
              <a:solidFill>
                <a:prstClr val="black"/>
              </a:solidFill>
              <a:latin typeface="Arial"/>
              <a:cs typeface="Arial"/>
            </a:endParaRPr>
          </a:p>
        </p:txBody>
      </p:sp>
      <p:sp>
        <p:nvSpPr>
          <p:cNvPr id="16" name="object 16"/>
          <p:cNvSpPr txBox="1"/>
          <p:nvPr/>
        </p:nvSpPr>
        <p:spPr>
          <a:xfrm>
            <a:off x="1947100" y="2669477"/>
            <a:ext cx="684371" cy="217367"/>
          </a:xfrm>
          <a:prstGeom prst="rect">
            <a:avLst/>
          </a:prstGeom>
        </p:spPr>
        <p:txBody>
          <a:bodyPr vert="horz" wrap="square" lIns="0" tIns="9525" rIns="0" bIns="0" rtlCol="0">
            <a:spAutoFit/>
          </a:bodyPr>
          <a:lstStyle/>
          <a:p>
            <a:pPr marL="9525">
              <a:spcBef>
                <a:spcPts val="75"/>
              </a:spcBef>
            </a:pPr>
            <a:r>
              <a:rPr sz="1350" b="1" spc="-90" dirty="0">
                <a:solidFill>
                  <a:prstClr val="black"/>
                </a:solidFill>
                <a:latin typeface="Arial"/>
                <a:cs typeface="Arial"/>
              </a:rPr>
              <a:t>Stratumn</a:t>
            </a:r>
            <a:endParaRPr sz="1350">
              <a:solidFill>
                <a:prstClr val="black"/>
              </a:solidFill>
              <a:latin typeface="Arial"/>
              <a:cs typeface="Arial"/>
            </a:endParaRPr>
          </a:p>
        </p:txBody>
      </p:sp>
      <p:sp>
        <p:nvSpPr>
          <p:cNvPr id="17" name="object 17"/>
          <p:cNvSpPr txBox="1"/>
          <p:nvPr/>
        </p:nvSpPr>
        <p:spPr>
          <a:xfrm>
            <a:off x="1947100" y="3495104"/>
            <a:ext cx="520065" cy="217367"/>
          </a:xfrm>
          <a:prstGeom prst="rect">
            <a:avLst/>
          </a:prstGeom>
        </p:spPr>
        <p:txBody>
          <a:bodyPr vert="horz" wrap="square" lIns="0" tIns="9525" rIns="0" bIns="0" rtlCol="0">
            <a:spAutoFit/>
          </a:bodyPr>
          <a:lstStyle/>
          <a:p>
            <a:pPr marL="9525">
              <a:spcBef>
                <a:spcPts val="75"/>
              </a:spcBef>
            </a:pPr>
            <a:r>
              <a:rPr sz="1350" b="1" spc="-75" dirty="0">
                <a:solidFill>
                  <a:prstClr val="black"/>
                </a:solidFill>
                <a:latin typeface="Arial"/>
                <a:cs typeface="Arial"/>
              </a:rPr>
              <a:t>Tieri</a:t>
            </a:r>
            <a:r>
              <a:rPr sz="1350" b="1" spc="-101" dirty="0">
                <a:solidFill>
                  <a:prstClr val="black"/>
                </a:solidFill>
                <a:latin typeface="Arial"/>
                <a:cs typeface="Arial"/>
              </a:rPr>
              <a:t>on</a:t>
            </a:r>
            <a:endParaRPr sz="1350">
              <a:solidFill>
                <a:prstClr val="black"/>
              </a:solidFill>
              <a:latin typeface="Arial"/>
              <a:cs typeface="Arial"/>
            </a:endParaRPr>
          </a:p>
        </p:txBody>
      </p:sp>
      <p:sp>
        <p:nvSpPr>
          <p:cNvPr id="18" name="object 18"/>
          <p:cNvSpPr txBox="1"/>
          <p:nvPr/>
        </p:nvSpPr>
        <p:spPr>
          <a:xfrm>
            <a:off x="1947100" y="4252494"/>
            <a:ext cx="959168" cy="217367"/>
          </a:xfrm>
          <a:prstGeom prst="rect">
            <a:avLst/>
          </a:prstGeom>
        </p:spPr>
        <p:txBody>
          <a:bodyPr vert="horz" wrap="square" lIns="0" tIns="9525" rIns="0" bIns="0" rtlCol="0">
            <a:spAutoFit/>
          </a:bodyPr>
          <a:lstStyle/>
          <a:p>
            <a:pPr marL="9525">
              <a:spcBef>
                <a:spcPts val="75"/>
              </a:spcBef>
            </a:pPr>
            <a:r>
              <a:rPr sz="1350" b="1" spc="-109" dirty="0">
                <a:solidFill>
                  <a:prstClr val="black"/>
                </a:solidFill>
                <a:latin typeface="Arial"/>
                <a:cs typeface="Arial"/>
              </a:rPr>
              <a:t>Blockpharma</a:t>
            </a:r>
            <a:endParaRPr sz="1350">
              <a:solidFill>
                <a:prstClr val="black"/>
              </a:solidFill>
              <a:latin typeface="Arial"/>
              <a:cs typeface="Arial"/>
            </a:endParaRPr>
          </a:p>
        </p:txBody>
      </p:sp>
      <p:sp>
        <p:nvSpPr>
          <p:cNvPr id="19" name="object 19"/>
          <p:cNvSpPr/>
          <p:nvPr/>
        </p:nvSpPr>
        <p:spPr>
          <a:xfrm>
            <a:off x="824102" y="1871091"/>
            <a:ext cx="342900" cy="342900"/>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20" name="object 20"/>
          <p:cNvSpPr/>
          <p:nvPr/>
        </p:nvSpPr>
        <p:spPr>
          <a:xfrm>
            <a:off x="813816" y="2632329"/>
            <a:ext cx="342900" cy="344042"/>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21" name="object 21"/>
          <p:cNvSpPr/>
          <p:nvPr/>
        </p:nvSpPr>
        <p:spPr>
          <a:xfrm>
            <a:off x="812710" y="3451270"/>
            <a:ext cx="345112" cy="280403"/>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22" name="object 22"/>
          <p:cNvSpPr/>
          <p:nvPr/>
        </p:nvSpPr>
        <p:spPr>
          <a:xfrm>
            <a:off x="821111" y="4223384"/>
            <a:ext cx="335604" cy="330011"/>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41433">
              <a:lnSpc>
                <a:spcPts val="1215"/>
              </a:lnSpc>
            </a:pPr>
            <a:fld id="{81D60167-4931-47E6-BA6A-407CBD079E47}" type="slidenum">
              <a:rPr spc="-60" dirty="0">
                <a:solidFill>
                  <a:prstClr val="black"/>
                </a:solidFill>
              </a:rPr>
              <a:pPr marL="41433">
                <a:lnSpc>
                  <a:spcPts val="1215"/>
                </a:lnSpc>
              </a:pPr>
              <a:t>49</a:t>
            </a:fld>
            <a:endParaRPr spc="-60" dirty="0">
              <a:solidFill>
                <a:prstClr val="black"/>
              </a:solidFill>
            </a:endParaRPr>
          </a:p>
        </p:txBody>
      </p:sp>
    </p:spTree>
    <p:extLst>
      <p:ext uri="{BB962C8B-B14F-4D97-AF65-F5344CB8AC3E}">
        <p14:creationId xmlns:p14="http://schemas.microsoft.com/office/powerpoint/2010/main" val="176908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001" rIns="0" bIns="0" rtlCol="0">
            <a:spAutoFit/>
          </a:bodyPr>
          <a:lstStyle/>
          <a:p>
            <a:pPr marL="9525">
              <a:spcBef>
                <a:spcPts val="79"/>
              </a:spcBef>
            </a:pPr>
            <a:r>
              <a:rPr spc="34" dirty="0"/>
              <a:t>Key </a:t>
            </a:r>
            <a:r>
              <a:rPr spc="86" dirty="0"/>
              <a:t>aspects </a:t>
            </a:r>
            <a:r>
              <a:rPr spc="109" dirty="0"/>
              <a:t>of</a:t>
            </a:r>
            <a:r>
              <a:rPr spc="-158" dirty="0"/>
              <a:t> </a:t>
            </a:r>
            <a:r>
              <a:rPr spc="86" dirty="0"/>
              <a:t>Blockchain</a:t>
            </a:r>
          </a:p>
        </p:txBody>
      </p:sp>
      <p:sp>
        <p:nvSpPr>
          <p:cNvPr id="3" name="object 3"/>
          <p:cNvSpPr txBox="1"/>
          <p:nvPr/>
        </p:nvSpPr>
        <p:spPr>
          <a:xfrm>
            <a:off x="869504" y="1237136"/>
            <a:ext cx="2445544" cy="1129155"/>
          </a:xfrm>
          <a:prstGeom prst="rect">
            <a:avLst/>
          </a:prstGeom>
          <a:solidFill>
            <a:srgbClr val="FFFFFF"/>
          </a:solidFill>
          <a:ln w="25400">
            <a:solidFill>
              <a:srgbClr val="E75A46"/>
            </a:solidFill>
          </a:ln>
        </p:spPr>
        <p:txBody>
          <a:bodyPr vert="horz" wrap="square" lIns="0" tIns="356235" rIns="0" bIns="0" rtlCol="0">
            <a:spAutoFit/>
          </a:bodyPr>
          <a:lstStyle/>
          <a:p>
            <a:pPr marL="577691" marR="571976" indent="142875">
              <a:lnSpc>
                <a:spcPts val="2970"/>
              </a:lnSpc>
              <a:spcBef>
                <a:spcPts val="2805"/>
              </a:spcBef>
            </a:pPr>
            <a:r>
              <a:rPr sz="2700" spc="56" dirty="0">
                <a:solidFill>
                  <a:prstClr val="black"/>
                </a:solidFill>
                <a:latin typeface="Arial"/>
                <a:cs typeface="Arial"/>
              </a:rPr>
              <a:t>Digital  </a:t>
            </a:r>
            <a:r>
              <a:rPr sz="2700" spc="71" dirty="0">
                <a:solidFill>
                  <a:prstClr val="black"/>
                </a:solidFill>
                <a:latin typeface="Arial"/>
                <a:cs typeface="Arial"/>
              </a:rPr>
              <a:t>Ledg</a:t>
            </a:r>
            <a:r>
              <a:rPr sz="2700" spc="30" dirty="0">
                <a:solidFill>
                  <a:prstClr val="black"/>
                </a:solidFill>
                <a:latin typeface="Arial"/>
                <a:cs typeface="Arial"/>
              </a:rPr>
              <a:t>e</a:t>
            </a:r>
            <a:r>
              <a:rPr sz="2700" spc="15" dirty="0">
                <a:solidFill>
                  <a:prstClr val="black"/>
                </a:solidFill>
                <a:latin typeface="Arial"/>
                <a:cs typeface="Arial"/>
              </a:rPr>
              <a:t>r</a:t>
            </a:r>
            <a:r>
              <a:rPr sz="2700" spc="49" dirty="0">
                <a:solidFill>
                  <a:prstClr val="black"/>
                </a:solidFill>
                <a:latin typeface="Arial"/>
                <a:cs typeface="Arial"/>
              </a:rPr>
              <a:t>s</a:t>
            </a:r>
            <a:endParaRPr sz="2700">
              <a:solidFill>
                <a:prstClr val="black"/>
              </a:solidFill>
              <a:latin typeface="Arial"/>
              <a:cs typeface="Arial"/>
            </a:endParaRPr>
          </a:p>
        </p:txBody>
      </p:sp>
      <p:sp>
        <p:nvSpPr>
          <p:cNvPr id="4" name="object 4"/>
          <p:cNvSpPr txBox="1"/>
          <p:nvPr/>
        </p:nvSpPr>
        <p:spPr>
          <a:xfrm>
            <a:off x="3559273" y="1237136"/>
            <a:ext cx="2445544" cy="947375"/>
          </a:xfrm>
          <a:prstGeom prst="rect">
            <a:avLst/>
          </a:prstGeom>
          <a:solidFill>
            <a:srgbClr val="FFFFFF"/>
          </a:solidFill>
          <a:ln w="25400">
            <a:solidFill>
              <a:srgbClr val="E75A46"/>
            </a:solidFill>
          </a:ln>
        </p:spPr>
        <p:txBody>
          <a:bodyPr vert="horz" wrap="square" lIns="0" tIns="953" rIns="0" bIns="0" rtlCol="0">
            <a:spAutoFit/>
          </a:bodyPr>
          <a:lstStyle/>
          <a:p>
            <a:pPr>
              <a:spcBef>
                <a:spcPts val="8"/>
              </a:spcBef>
            </a:pPr>
            <a:endParaRPr sz="3450">
              <a:solidFill>
                <a:prstClr val="black"/>
              </a:solidFill>
              <a:latin typeface="Times New Roman"/>
              <a:cs typeface="Times New Roman"/>
            </a:endParaRPr>
          </a:p>
          <a:p>
            <a:pPr marL="682466"/>
            <a:r>
              <a:rPr sz="2700" spc="90" dirty="0">
                <a:solidFill>
                  <a:prstClr val="black"/>
                </a:solidFill>
                <a:latin typeface="Arial"/>
                <a:cs typeface="Arial"/>
              </a:rPr>
              <a:t>Blocks</a:t>
            </a:r>
            <a:endParaRPr sz="2700">
              <a:solidFill>
                <a:prstClr val="black"/>
              </a:solidFill>
              <a:latin typeface="Arial"/>
              <a:cs typeface="Arial"/>
            </a:endParaRPr>
          </a:p>
        </p:txBody>
      </p:sp>
      <p:sp>
        <p:nvSpPr>
          <p:cNvPr id="5" name="object 5"/>
          <p:cNvSpPr txBox="1"/>
          <p:nvPr/>
        </p:nvSpPr>
        <p:spPr>
          <a:xfrm>
            <a:off x="6249048" y="1237136"/>
            <a:ext cx="2445544" cy="947375"/>
          </a:xfrm>
          <a:prstGeom prst="rect">
            <a:avLst/>
          </a:prstGeom>
          <a:solidFill>
            <a:srgbClr val="FFFFFF"/>
          </a:solidFill>
          <a:ln w="25400">
            <a:solidFill>
              <a:srgbClr val="E75A46"/>
            </a:solidFill>
          </a:ln>
        </p:spPr>
        <p:txBody>
          <a:bodyPr vert="horz" wrap="square" lIns="0" tIns="953" rIns="0" bIns="0" rtlCol="0">
            <a:spAutoFit/>
          </a:bodyPr>
          <a:lstStyle/>
          <a:p>
            <a:pPr>
              <a:spcBef>
                <a:spcPts val="8"/>
              </a:spcBef>
            </a:pPr>
            <a:endParaRPr sz="3450">
              <a:solidFill>
                <a:prstClr val="black"/>
              </a:solidFill>
              <a:latin typeface="Times New Roman"/>
              <a:cs typeface="Times New Roman"/>
            </a:endParaRPr>
          </a:p>
          <a:p>
            <a:pPr marL="132874"/>
            <a:r>
              <a:rPr sz="2700" spc="49" dirty="0">
                <a:solidFill>
                  <a:prstClr val="black"/>
                </a:solidFill>
                <a:latin typeface="Arial"/>
                <a:cs typeface="Arial"/>
              </a:rPr>
              <a:t>Decentralized</a:t>
            </a:r>
            <a:endParaRPr sz="2700">
              <a:solidFill>
                <a:prstClr val="black"/>
              </a:solidFill>
              <a:latin typeface="Arial"/>
              <a:cs typeface="Arial"/>
            </a:endParaRPr>
          </a:p>
        </p:txBody>
      </p:sp>
      <p:sp>
        <p:nvSpPr>
          <p:cNvPr id="6" name="object 6"/>
          <p:cNvSpPr txBox="1"/>
          <p:nvPr/>
        </p:nvSpPr>
        <p:spPr>
          <a:xfrm>
            <a:off x="869504" y="2948807"/>
            <a:ext cx="2445544" cy="1129636"/>
          </a:xfrm>
          <a:prstGeom prst="rect">
            <a:avLst/>
          </a:prstGeom>
          <a:solidFill>
            <a:srgbClr val="FFFFFF"/>
          </a:solidFill>
          <a:ln w="25400">
            <a:solidFill>
              <a:srgbClr val="E75A46"/>
            </a:solidFill>
          </a:ln>
        </p:spPr>
        <p:txBody>
          <a:bodyPr vert="horz" wrap="square" lIns="0" tIns="356711" rIns="0" bIns="0" rtlCol="0">
            <a:spAutoFit/>
          </a:bodyPr>
          <a:lstStyle/>
          <a:p>
            <a:pPr marL="307657" marR="301943" indent="31433">
              <a:lnSpc>
                <a:spcPts val="2970"/>
              </a:lnSpc>
              <a:spcBef>
                <a:spcPts val="2809"/>
              </a:spcBef>
            </a:pPr>
            <a:r>
              <a:rPr sz="2700" spc="41" dirty="0">
                <a:solidFill>
                  <a:prstClr val="black"/>
                </a:solidFill>
                <a:latin typeface="Arial"/>
                <a:cs typeface="Arial"/>
              </a:rPr>
              <a:t>Consensus  </a:t>
            </a:r>
            <a:r>
              <a:rPr sz="2700" spc="64" dirty="0">
                <a:solidFill>
                  <a:prstClr val="black"/>
                </a:solidFill>
                <a:latin typeface="Arial"/>
                <a:cs typeface="Arial"/>
              </a:rPr>
              <a:t>Mechanism</a:t>
            </a:r>
            <a:endParaRPr sz="2700">
              <a:solidFill>
                <a:prstClr val="black"/>
              </a:solidFill>
              <a:latin typeface="Arial"/>
              <a:cs typeface="Arial"/>
            </a:endParaRPr>
          </a:p>
        </p:txBody>
      </p:sp>
      <p:sp>
        <p:nvSpPr>
          <p:cNvPr id="7" name="object 7"/>
          <p:cNvSpPr txBox="1"/>
          <p:nvPr/>
        </p:nvSpPr>
        <p:spPr>
          <a:xfrm>
            <a:off x="3559273" y="2948806"/>
            <a:ext cx="2445544" cy="945035"/>
          </a:xfrm>
          <a:prstGeom prst="rect">
            <a:avLst/>
          </a:prstGeom>
          <a:solidFill>
            <a:srgbClr val="FFFFFF"/>
          </a:solidFill>
          <a:ln w="25400">
            <a:solidFill>
              <a:srgbClr val="E75A46"/>
            </a:solidFill>
          </a:ln>
        </p:spPr>
        <p:txBody>
          <a:bodyPr vert="horz" wrap="square" lIns="0" tIns="4286" rIns="0" bIns="0" rtlCol="0">
            <a:spAutoFit/>
          </a:bodyPr>
          <a:lstStyle/>
          <a:p>
            <a:pPr>
              <a:spcBef>
                <a:spcPts val="34"/>
              </a:spcBef>
            </a:pPr>
            <a:endParaRPr sz="3413">
              <a:solidFill>
                <a:prstClr val="black"/>
              </a:solidFill>
              <a:latin typeface="Times New Roman"/>
              <a:cs typeface="Times New Roman"/>
            </a:endParaRPr>
          </a:p>
          <a:p>
            <a:pPr marL="116681">
              <a:spcBef>
                <a:spcPts val="4"/>
              </a:spcBef>
            </a:pPr>
            <a:r>
              <a:rPr sz="2700" spc="90" dirty="0">
                <a:solidFill>
                  <a:prstClr val="black"/>
                </a:solidFill>
                <a:latin typeface="Arial"/>
                <a:cs typeface="Arial"/>
              </a:rPr>
              <a:t>Proof-of-work</a:t>
            </a:r>
            <a:endParaRPr sz="2700">
              <a:solidFill>
                <a:prstClr val="black"/>
              </a:solidFill>
              <a:latin typeface="Arial"/>
              <a:cs typeface="Arial"/>
            </a:endParaRPr>
          </a:p>
        </p:txBody>
      </p:sp>
      <p:sp>
        <p:nvSpPr>
          <p:cNvPr id="8" name="object 8"/>
          <p:cNvSpPr txBox="1"/>
          <p:nvPr/>
        </p:nvSpPr>
        <p:spPr>
          <a:xfrm>
            <a:off x="6249048" y="2948806"/>
            <a:ext cx="2445544" cy="945035"/>
          </a:xfrm>
          <a:prstGeom prst="rect">
            <a:avLst/>
          </a:prstGeom>
          <a:solidFill>
            <a:srgbClr val="FFFFFF"/>
          </a:solidFill>
          <a:ln w="25400">
            <a:solidFill>
              <a:srgbClr val="E75A46"/>
            </a:solidFill>
          </a:ln>
        </p:spPr>
        <p:txBody>
          <a:bodyPr vert="horz" wrap="square" lIns="0" tIns="4286" rIns="0" bIns="0" rtlCol="0">
            <a:spAutoFit/>
          </a:bodyPr>
          <a:lstStyle/>
          <a:p>
            <a:pPr>
              <a:spcBef>
                <a:spcPts val="34"/>
              </a:spcBef>
            </a:pPr>
            <a:endParaRPr sz="3413">
              <a:solidFill>
                <a:prstClr val="black"/>
              </a:solidFill>
              <a:latin typeface="Times New Roman"/>
              <a:cs typeface="Times New Roman"/>
            </a:endParaRPr>
          </a:p>
          <a:p>
            <a:pPr marL="136208">
              <a:spcBef>
                <a:spcPts val="4"/>
              </a:spcBef>
            </a:pPr>
            <a:r>
              <a:rPr sz="2700" spc="71" dirty="0">
                <a:solidFill>
                  <a:prstClr val="black"/>
                </a:solidFill>
                <a:latin typeface="Arial"/>
                <a:cs typeface="Arial"/>
              </a:rPr>
              <a:t>Cryptography</a:t>
            </a:r>
            <a:endParaRPr sz="2700">
              <a:solidFill>
                <a:prstClr val="black"/>
              </a:solidFill>
              <a:latin typeface="Arial"/>
              <a:cs typeface="Arial"/>
            </a:endParaRPr>
          </a:p>
        </p:txBody>
      </p:sp>
    </p:spTree>
    <p:extLst>
      <p:ext uri="{BB962C8B-B14F-4D97-AF65-F5344CB8AC3E}">
        <p14:creationId xmlns:p14="http://schemas.microsoft.com/office/powerpoint/2010/main" val="1131137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4794" y="300418"/>
            <a:ext cx="4363403" cy="379431"/>
          </a:xfrm>
          <a:prstGeom prst="rect">
            <a:avLst/>
          </a:prstGeom>
        </p:spPr>
        <p:txBody>
          <a:bodyPr vert="horz" wrap="square" lIns="0" tIns="10001" rIns="0" bIns="0" rtlCol="0">
            <a:spAutoFit/>
          </a:bodyPr>
          <a:lstStyle/>
          <a:p>
            <a:pPr marL="9525">
              <a:spcBef>
                <a:spcPts val="79"/>
              </a:spcBef>
            </a:pPr>
            <a:r>
              <a:rPr b="0" dirty="0">
                <a:solidFill>
                  <a:srgbClr val="404040"/>
                </a:solidFill>
                <a:latin typeface="Arial"/>
                <a:cs typeface="Arial"/>
              </a:rPr>
              <a:t>Classifying </a:t>
            </a:r>
            <a:r>
              <a:rPr b="0" spc="-4" dirty="0">
                <a:solidFill>
                  <a:srgbClr val="404040"/>
                </a:solidFill>
              </a:rPr>
              <a:t>Companies </a:t>
            </a:r>
            <a:r>
              <a:rPr b="0" dirty="0">
                <a:solidFill>
                  <a:srgbClr val="404040"/>
                </a:solidFill>
                <a:latin typeface="Arial"/>
                <a:cs typeface="Arial"/>
              </a:rPr>
              <a:t>by</a:t>
            </a:r>
            <a:r>
              <a:rPr b="0" spc="-53" dirty="0">
                <a:solidFill>
                  <a:srgbClr val="404040"/>
                </a:solidFill>
              </a:rPr>
              <a:t> </a:t>
            </a:r>
            <a:r>
              <a:rPr b="0" spc="-41" dirty="0">
                <a:solidFill>
                  <a:srgbClr val="404040"/>
                </a:solidFill>
              </a:rPr>
              <a:t>Value</a:t>
            </a:r>
          </a:p>
        </p:txBody>
      </p:sp>
      <p:sp>
        <p:nvSpPr>
          <p:cNvPr id="3" name="object 3"/>
          <p:cNvSpPr/>
          <p:nvPr/>
        </p:nvSpPr>
        <p:spPr>
          <a:xfrm>
            <a:off x="0" y="810387"/>
            <a:ext cx="8515350" cy="11430"/>
          </a:xfrm>
          <a:custGeom>
            <a:avLst/>
            <a:gdLst/>
            <a:ahLst/>
            <a:cxnLst/>
            <a:rect l="l" t="t" r="r" b="b"/>
            <a:pathLst>
              <a:path w="11353800" h="15240">
                <a:moveTo>
                  <a:pt x="0" y="15239"/>
                </a:moveTo>
                <a:lnTo>
                  <a:pt x="11353800" y="0"/>
                </a:lnTo>
              </a:path>
            </a:pathLst>
          </a:custGeom>
          <a:ln w="6096">
            <a:solidFill>
              <a:srgbClr val="3A3838"/>
            </a:solidFill>
          </a:ln>
        </p:spPr>
        <p:txBody>
          <a:bodyPr wrap="square" lIns="0" tIns="0" rIns="0" bIns="0" rtlCol="0"/>
          <a:lstStyle/>
          <a:p>
            <a:endParaRPr sz="1350">
              <a:solidFill>
                <a:prstClr val="black"/>
              </a:solidFill>
            </a:endParaRPr>
          </a:p>
        </p:txBody>
      </p:sp>
      <p:sp>
        <p:nvSpPr>
          <p:cNvPr id="4" name="object 4"/>
          <p:cNvSpPr txBox="1"/>
          <p:nvPr/>
        </p:nvSpPr>
        <p:spPr>
          <a:xfrm>
            <a:off x="591465" y="927926"/>
            <a:ext cx="792004" cy="217367"/>
          </a:xfrm>
          <a:prstGeom prst="rect">
            <a:avLst/>
          </a:prstGeom>
        </p:spPr>
        <p:txBody>
          <a:bodyPr vert="horz" wrap="square" lIns="0" tIns="9525" rIns="0" bIns="0" rtlCol="0">
            <a:spAutoFit/>
          </a:bodyPr>
          <a:lstStyle/>
          <a:p>
            <a:pPr marL="9525">
              <a:spcBef>
                <a:spcPts val="75"/>
              </a:spcBef>
            </a:pPr>
            <a:r>
              <a:rPr sz="1350" spc="-105" dirty="0">
                <a:solidFill>
                  <a:prstClr val="black"/>
                </a:solidFill>
                <a:latin typeface="Arial"/>
                <a:cs typeface="Arial"/>
              </a:rPr>
              <a:t>Comp</a:t>
            </a:r>
            <a:r>
              <a:rPr sz="1350" spc="-83" dirty="0">
                <a:solidFill>
                  <a:prstClr val="black"/>
                </a:solidFill>
                <a:latin typeface="Arial"/>
                <a:cs typeface="Arial"/>
              </a:rPr>
              <a:t>a</a:t>
            </a:r>
            <a:r>
              <a:rPr sz="1350" spc="-71" dirty="0">
                <a:solidFill>
                  <a:prstClr val="black"/>
                </a:solidFill>
                <a:latin typeface="Arial"/>
                <a:cs typeface="Arial"/>
              </a:rPr>
              <a:t>nies</a:t>
            </a:r>
            <a:endParaRPr sz="1350">
              <a:solidFill>
                <a:prstClr val="black"/>
              </a:solidFill>
              <a:latin typeface="Arial"/>
              <a:cs typeface="Arial"/>
            </a:endParaRPr>
          </a:p>
        </p:txBody>
      </p:sp>
      <p:sp>
        <p:nvSpPr>
          <p:cNvPr id="5" name="object 5"/>
          <p:cNvSpPr txBox="1"/>
          <p:nvPr/>
        </p:nvSpPr>
        <p:spPr>
          <a:xfrm>
            <a:off x="6228303" y="944689"/>
            <a:ext cx="1288256" cy="217367"/>
          </a:xfrm>
          <a:prstGeom prst="rect">
            <a:avLst/>
          </a:prstGeom>
        </p:spPr>
        <p:txBody>
          <a:bodyPr vert="horz" wrap="square" lIns="0" tIns="9525" rIns="0" bIns="0" rtlCol="0">
            <a:spAutoFit/>
          </a:bodyPr>
          <a:lstStyle/>
          <a:p>
            <a:pPr marL="9525">
              <a:spcBef>
                <a:spcPts val="75"/>
              </a:spcBef>
            </a:pPr>
            <a:r>
              <a:rPr sz="1350" spc="-56" dirty="0">
                <a:solidFill>
                  <a:prstClr val="black"/>
                </a:solidFill>
                <a:latin typeface="Arial"/>
                <a:cs typeface="Arial"/>
              </a:rPr>
              <a:t>Supporting</a:t>
            </a:r>
            <a:r>
              <a:rPr sz="1350" spc="-79" dirty="0">
                <a:solidFill>
                  <a:prstClr val="black"/>
                </a:solidFill>
                <a:latin typeface="Arial"/>
                <a:cs typeface="Arial"/>
              </a:rPr>
              <a:t> </a:t>
            </a:r>
            <a:r>
              <a:rPr sz="1350" spc="-98" dirty="0">
                <a:solidFill>
                  <a:prstClr val="black"/>
                </a:solidFill>
                <a:latin typeface="Arial"/>
                <a:cs typeface="Arial"/>
              </a:rPr>
              <a:t>Trends</a:t>
            </a:r>
            <a:endParaRPr sz="1350">
              <a:solidFill>
                <a:prstClr val="black"/>
              </a:solidFill>
              <a:latin typeface="Arial"/>
              <a:cs typeface="Arial"/>
            </a:endParaRPr>
          </a:p>
        </p:txBody>
      </p:sp>
      <p:sp>
        <p:nvSpPr>
          <p:cNvPr id="6" name="object 6"/>
          <p:cNvSpPr txBox="1"/>
          <p:nvPr/>
        </p:nvSpPr>
        <p:spPr>
          <a:xfrm>
            <a:off x="3996213" y="1297400"/>
            <a:ext cx="1629728" cy="586218"/>
          </a:xfrm>
          <a:prstGeom prst="rect">
            <a:avLst/>
          </a:prstGeom>
        </p:spPr>
        <p:txBody>
          <a:bodyPr vert="horz" wrap="square" lIns="0" tIns="9049" rIns="0" bIns="0" rtlCol="0">
            <a:spAutoFit/>
          </a:bodyPr>
          <a:lstStyle/>
          <a:p>
            <a:pPr marL="138589" indent="-129064">
              <a:spcBef>
                <a:spcPts val="71"/>
              </a:spcBef>
              <a:buFontTx/>
              <a:buChar char="-"/>
              <a:tabLst>
                <a:tab pos="138589" algn="l"/>
                <a:tab pos="139065" algn="l"/>
              </a:tabLst>
            </a:pPr>
            <a:r>
              <a:rPr sz="750" spc="-38" dirty="0">
                <a:solidFill>
                  <a:prstClr val="black"/>
                </a:solidFill>
                <a:latin typeface="Arial"/>
                <a:cs typeface="Arial"/>
              </a:rPr>
              <a:t>Foster </a:t>
            </a:r>
            <a:r>
              <a:rPr sz="750" spc="-11" dirty="0">
                <a:solidFill>
                  <a:prstClr val="black"/>
                </a:solidFill>
                <a:latin typeface="Arial"/>
                <a:cs typeface="Arial"/>
              </a:rPr>
              <a:t>interoperability </a:t>
            </a:r>
            <a:r>
              <a:rPr sz="750" spc="8" dirty="0">
                <a:solidFill>
                  <a:prstClr val="black"/>
                </a:solidFill>
                <a:latin typeface="Arial"/>
                <a:cs typeface="Arial"/>
              </a:rPr>
              <a:t>to</a:t>
            </a:r>
            <a:r>
              <a:rPr sz="750" spc="-75" dirty="0">
                <a:solidFill>
                  <a:prstClr val="black"/>
                </a:solidFill>
                <a:latin typeface="Arial"/>
                <a:cs typeface="Arial"/>
              </a:rPr>
              <a:t> </a:t>
            </a:r>
            <a:r>
              <a:rPr sz="750" spc="-34" dirty="0">
                <a:solidFill>
                  <a:prstClr val="black"/>
                </a:solidFill>
                <a:latin typeface="Arial"/>
                <a:cs typeface="Arial"/>
              </a:rPr>
              <a:t>reduce</a:t>
            </a:r>
            <a:endParaRPr sz="750">
              <a:solidFill>
                <a:prstClr val="black"/>
              </a:solidFill>
              <a:latin typeface="Arial"/>
              <a:cs typeface="Arial"/>
            </a:endParaRPr>
          </a:p>
          <a:p>
            <a:pPr marL="138589" indent="-129064">
              <a:buFontTx/>
              <a:buChar char="-"/>
              <a:tabLst>
                <a:tab pos="138589" algn="l"/>
                <a:tab pos="139065" algn="l"/>
              </a:tabLst>
            </a:pPr>
            <a:r>
              <a:rPr sz="750" spc="-56" dirty="0">
                <a:solidFill>
                  <a:prstClr val="black"/>
                </a:solidFill>
                <a:latin typeface="Arial"/>
                <a:cs typeface="Arial"/>
              </a:rPr>
              <a:t>Secure </a:t>
            </a:r>
            <a:r>
              <a:rPr sz="750" spc="-19" dirty="0">
                <a:solidFill>
                  <a:prstClr val="black"/>
                </a:solidFill>
                <a:latin typeface="Arial"/>
                <a:cs typeface="Arial"/>
              </a:rPr>
              <a:t>health </a:t>
            </a:r>
            <a:r>
              <a:rPr sz="750" spc="-34" dirty="0">
                <a:solidFill>
                  <a:prstClr val="black"/>
                </a:solidFill>
                <a:latin typeface="Arial"/>
                <a:cs typeface="Arial"/>
              </a:rPr>
              <a:t>records </a:t>
            </a:r>
            <a:r>
              <a:rPr sz="750" spc="-4" dirty="0">
                <a:solidFill>
                  <a:prstClr val="black"/>
                </a:solidFill>
                <a:latin typeface="Arial"/>
                <a:cs typeface="Arial"/>
              </a:rPr>
              <a:t>for </a:t>
            </a:r>
            <a:r>
              <a:rPr sz="750" spc="-19" dirty="0">
                <a:solidFill>
                  <a:prstClr val="black"/>
                </a:solidFill>
                <a:latin typeface="Arial"/>
                <a:cs typeface="Arial"/>
              </a:rPr>
              <a:t>patients</a:t>
            </a:r>
            <a:r>
              <a:rPr sz="750" spc="-98" dirty="0">
                <a:solidFill>
                  <a:prstClr val="black"/>
                </a:solidFill>
                <a:latin typeface="Arial"/>
                <a:cs typeface="Arial"/>
              </a:rPr>
              <a:t> </a:t>
            </a:r>
            <a:r>
              <a:rPr sz="750" spc="-38" dirty="0">
                <a:solidFill>
                  <a:prstClr val="black"/>
                </a:solidFill>
                <a:latin typeface="Arial"/>
                <a:cs typeface="Arial"/>
              </a:rPr>
              <a:t>and</a:t>
            </a:r>
            <a:endParaRPr sz="750">
              <a:solidFill>
                <a:prstClr val="black"/>
              </a:solidFill>
              <a:latin typeface="Arial"/>
              <a:cs typeface="Arial"/>
            </a:endParaRPr>
          </a:p>
          <a:p>
            <a:pPr marL="138589"/>
            <a:r>
              <a:rPr sz="750" spc="-41" dirty="0">
                <a:solidFill>
                  <a:prstClr val="black"/>
                </a:solidFill>
                <a:latin typeface="Arial"/>
                <a:cs typeface="Arial"/>
              </a:rPr>
              <a:t>care</a:t>
            </a:r>
            <a:r>
              <a:rPr sz="750" spc="-38" dirty="0">
                <a:solidFill>
                  <a:prstClr val="black"/>
                </a:solidFill>
                <a:latin typeface="Arial"/>
                <a:cs typeface="Arial"/>
              </a:rPr>
              <a:t> </a:t>
            </a:r>
            <a:r>
              <a:rPr sz="750" spc="-26" dirty="0">
                <a:solidFill>
                  <a:prstClr val="black"/>
                </a:solidFill>
                <a:latin typeface="Arial"/>
                <a:cs typeface="Arial"/>
              </a:rPr>
              <a:t>providers.</a:t>
            </a:r>
            <a:endParaRPr sz="750">
              <a:solidFill>
                <a:prstClr val="black"/>
              </a:solidFill>
              <a:latin typeface="Arial"/>
              <a:cs typeface="Arial"/>
            </a:endParaRPr>
          </a:p>
          <a:p>
            <a:pPr marL="138589" indent="-129064">
              <a:buFontTx/>
              <a:buChar char="-"/>
              <a:tabLst>
                <a:tab pos="138589" algn="l"/>
                <a:tab pos="139065" algn="l"/>
              </a:tabLst>
            </a:pPr>
            <a:r>
              <a:rPr sz="750" spc="-38" dirty="0">
                <a:solidFill>
                  <a:prstClr val="black"/>
                </a:solidFill>
                <a:latin typeface="Arial"/>
                <a:cs typeface="Arial"/>
              </a:rPr>
              <a:t>Foster </a:t>
            </a:r>
            <a:r>
              <a:rPr sz="750" spc="-34" dirty="0">
                <a:solidFill>
                  <a:prstClr val="black"/>
                </a:solidFill>
                <a:latin typeface="Arial"/>
                <a:cs typeface="Arial"/>
              </a:rPr>
              <a:t>ancestral </a:t>
            </a:r>
            <a:r>
              <a:rPr sz="750" spc="-45" dirty="0">
                <a:solidFill>
                  <a:prstClr val="black"/>
                </a:solidFill>
                <a:latin typeface="Arial"/>
                <a:cs typeface="Arial"/>
              </a:rPr>
              <a:t>analysis </a:t>
            </a:r>
            <a:r>
              <a:rPr sz="750" spc="-30" dirty="0">
                <a:solidFill>
                  <a:prstClr val="black"/>
                </a:solidFill>
                <a:latin typeface="Arial"/>
                <a:cs typeface="Arial"/>
              </a:rPr>
              <a:t>over</a:t>
            </a:r>
            <a:r>
              <a:rPr sz="750" spc="-53" dirty="0">
                <a:solidFill>
                  <a:prstClr val="black"/>
                </a:solidFill>
                <a:latin typeface="Arial"/>
                <a:cs typeface="Arial"/>
              </a:rPr>
              <a:t> </a:t>
            </a:r>
            <a:r>
              <a:rPr sz="750" spc="-8" dirty="0">
                <a:solidFill>
                  <a:prstClr val="black"/>
                </a:solidFill>
                <a:latin typeface="Arial"/>
                <a:cs typeface="Arial"/>
              </a:rPr>
              <a:t>time</a:t>
            </a:r>
            <a:endParaRPr sz="750">
              <a:solidFill>
                <a:prstClr val="black"/>
              </a:solidFill>
              <a:latin typeface="Arial"/>
              <a:cs typeface="Arial"/>
            </a:endParaRPr>
          </a:p>
          <a:p>
            <a:pPr marL="138589" indent="-129064">
              <a:buFontTx/>
              <a:buChar char="-"/>
              <a:tabLst>
                <a:tab pos="138589" algn="l"/>
                <a:tab pos="139065" algn="l"/>
              </a:tabLst>
            </a:pPr>
            <a:r>
              <a:rPr sz="750" spc="-49" dirty="0">
                <a:solidFill>
                  <a:prstClr val="black"/>
                </a:solidFill>
                <a:latin typeface="Arial"/>
                <a:cs typeface="Arial"/>
              </a:rPr>
              <a:t>Enable </a:t>
            </a:r>
            <a:r>
              <a:rPr sz="750" spc="-19" dirty="0">
                <a:solidFill>
                  <a:prstClr val="black"/>
                </a:solidFill>
                <a:latin typeface="Arial"/>
                <a:cs typeface="Arial"/>
              </a:rPr>
              <a:t>automation </a:t>
            </a:r>
            <a:r>
              <a:rPr sz="750" dirty="0">
                <a:solidFill>
                  <a:prstClr val="black"/>
                </a:solidFill>
                <a:latin typeface="Arial"/>
                <a:cs typeface="Arial"/>
              </a:rPr>
              <a:t>that </a:t>
            </a:r>
            <a:r>
              <a:rPr sz="750" spc="-49" dirty="0">
                <a:solidFill>
                  <a:prstClr val="black"/>
                </a:solidFill>
                <a:latin typeface="Arial"/>
                <a:cs typeface="Arial"/>
              </a:rPr>
              <a:t>can</a:t>
            </a:r>
            <a:r>
              <a:rPr sz="750" spc="-127" dirty="0">
                <a:solidFill>
                  <a:prstClr val="black"/>
                </a:solidFill>
                <a:latin typeface="Arial"/>
                <a:cs typeface="Arial"/>
              </a:rPr>
              <a:t> </a:t>
            </a:r>
            <a:r>
              <a:rPr sz="750" spc="-41" dirty="0">
                <a:solidFill>
                  <a:prstClr val="black"/>
                </a:solidFill>
                <a:latin typeface="Arial"/>
                <a:cs typeface="Arial"/>
              </a:rPr>
              <a:t>come</a:t>
            </a:r>
            <a:endParaRPr sz="750">
              <a:solidFill>
                <a:prstClr val="black"/>
              </a:solidFill>
              <a:latin typeface="Arial"/>
              <a:cs typeface="Arial"/>
            </a:endParaRPr>
          </a:p>
        </p:txBody>
      </p:sp>
      <p:sp>
        <p:nvSpPr>
          <p:cNvPr id="7" name="object 7"/>
          <p:cNvSpPr txBox="1"/>
          <p:nvPr/>
        </p:nvSpPr>
        <p:spPr>
          <a:xfrm>
            <a:off x="6125432" y="1299876"/>
            <a:ext cx="1071563" cy="611866"/>
          </a:xfrm>
          <a:prstGeom prst="rect">
            <a:avLst/>
          </a:prstGeom>
        </p:spPr>
        <p:txBody>
          <a:bodyPr vert="horz" wrap="square" lIns="0" tIns="9049" rIns="0" bIns="0" rtlCol="0">
            <a:spAutoFit/>
          </a:bodyPr>
          <a:lstStyle/>
          <a:p>
            <a:pPr marL="9525" marR="3810">
              <a:spcBef>
                <a:spcPts val="71"/>
              </a:spcBef>
            </a:pPr>
            <a:r>
              <a:rPr sz="750" i="1" spc="-56" dirty="0">
                <a:solidFill>
                  <a:prstClr val="black"/>
                </a:solidFill>
                <a:latin typeface="Trebuchet MS"/>
                <a:cs typeface="Trebuchet MS"/>
              </a:rPr>
              <a:t>The </a:t>
            </a:r>
            <a:r>
              <a:rPr sz="750" i="1" spc="-45" dirty="0">
                <a:solidFill>
                  <a:prstClr val="black"/>
                </a:solidFill>
                <a:latin typeface="Trebuchet MS"/>
                <a:cs typeface="Trebuchet MS"/>
              </a:rPr>
              <a:t>typical primary </a:t>
            </a:r>
            <a:r>
              <a:rPr sz="750" i="1" spc="-41" dirty="0">
                <a:solidFill>
                  <a:prstClr val="black"/>
                </a:solidFill>
                <a:latin typeface="Trebuchet MS"/>
                <a:cs typeface="Trebuchet MS"/>
              </a:rPr>
              <a:t>care  </a:t>
            </a:r>
            <a:r>
              <a:rPr sz="750" i="1" spc="-38" dirty="0">
                <a:solidFill>
                  <a:prstClr val="black"/>
                </a:solidFill>
                <a:latin typeface="Trebuchet MS"/>
                <a:cs typeface="Trebuchet MS"/>
              </a:rPr>
              <a:t>physician </a:t>
            </a:r>
            <a:r>
              <a:rPr sz="750" i="1" spc="-23" dirty="0">
                <a:solidFill>
                  <a:prstClr val="black"/>
                </a:solidFill>
                <a:latin typeface="Trebuchet MS"/>
                <a:cs typeface="Trebuchet MS"/>
              </a:rPr>
              <a:t>has </a:t>
            </a:r>
            <a:r>
              <a:rPr sz="750" i="1" spc="-45" dirty="0">
                <a:solidFill>
                  <a:prstClr val="black"/>
                </a:solidFill>
                <a:latin typeface="Trebuchet MS"/>
                <a:cs typeface="Trebuchet MS"/>
              </a:rPr>
              <a:t>to</a:t>
            </a:r>
            <a:r>
              <a:rPr sz="750" i="1" spc="-161" dirty="0">
                <a:solidFill>
                  <a:prstClr val="black"/>
                </a:solidFill>
                <a:latin typeface="Trebuchet MS"/>
                <a:cs typeface="Trebuchet MS"/>
              </a:rPr>
              <a:t> </a:t>
            </a:r>
            <a:r>
              <a:rPr sz="750" i="1" spc="-38" dirty="0">
                <a:solidFill>
                  <a:prstClr val="black"/>
                </a:solidFill>
                <a:latin typeface="Trebuchet MS"/>
                <a:cs typeface="Trebuchet MS"/>
              </a:rPr>
              <a:t>coordinate  </a:t>
            </a:r>
            <a:r>
              <a:rPr sz="750" i="1" spc="-41" dirty="0">
                <a:solidFill>
                  <a:prstClr val="black"/>
                </a:solidFill>
                <a:latin typeface="Trebuchet MS"/>
                <a:cs typeface="Trebuchet MS"/>
              </a:rPr>
              <a:t>care</a:t>
            </a:r>
            <a:r>
              <a:rPr sz="750" i="1" spc="-68" dirty="0">
                <a:solidFill>
                  <a:prstClr val="black"/>
                </a:solidFill>
                <a:latin typeface="Trebuchet MS"/>
                <a:cs typeface="Trebuchet MS"/>
              </a:rPr>
              <a:t> </a:t>
            </a:r>
            <a:r>
              <a:rPr sz="750" i="1" spc="-49" dirty="0">
                <a:solidFill>
                  <a:prstClr val="black"/>
                </a:solidFill>
                <a:latin typeface="Trebuchet MS"/>
                <a:cs typeface="Trebuchet MS"/>
              </a:rPr>
              <a:t>with</a:t>
            </a:r>
            <a:endParaRPr sz="750">
              <a:solidFill>
                <a:prstClr val="black"/>
              </a:solidFill>
              <a:latin typeface="Trebuchet MS"/>
              <a:cs typeface="Trebuchet MS"/>
            </a:endParaRPr>
          </a:p>
          <a:p>
            <a:pPr marL="9525">
              <a:lnSpc>
                <a:spcPts val="1076"/>
              </a:lnSpc>
            </a:pPr>
            <a:r>
              <a:rPr sz="900" b="1" i="1" spc="-71" dirty="0">
                <a:solidFill>
                  <a:srgbClr val="1F3863"/>
                </a:solidFill>
                <a:latin typeface="Trebuchet MS"/>
                <a:cs typeface="Trebuchet MS"/>
              </a:rPr>
              <a:t>229 </a:t>
            </a:r>
            <a:r>
              <a:rPr sz="900" b="1" i="1" spc="-60" dirty="0">
                <a:solidFill>
                  <a:srgbClr val="1F3863"/>
                </a:solidFill>
                <a:latin typeface="Trebuchet MS"/>
                <a:cs typeface="Trebuchet MS"/>
              </a:rPr>
              <a:t>other</a:t>
            </a:r>
            <a:r>
              <a:rPr sz="900" b="1" i="1" spc="-75" dirty="0">
                <a:solidFill>
                  <a:srgbClr val="1F3863"/>
                </a:solidFill>
                <a:latin typeface="Trebuchet MS"/>
                <a:cs typeface="Trebuchet MS"/>
              </a:rPr>
              <a:t> </a:t>
            </a:r>
            <a:r>
              <a:rPr sz="900" b="1" i="1" spc="-68" dirty="0">
                <a:solidFill>
                  <a:srgbClr val="1F3863"/>
                </a:solidFill>
                <a:latin typeface="Trebuchet MS"/>
                <a:cs typeface="Trebuchet MS"/>
              </a:rPr>
              <a:t>physicians</a:t>
            </a:r>
            <a:endParaRPr sz="900">
              <a:solidFill>
                <a:prstClr val="black"/>
              </a:solidFill>
              <a:latin typeface="Trebuchet MS"/>
              <a:cs typeface="Trebuchet MS"/>
            </a:endParaRPr>
          </a:p>
          <a:p>
            <a:pPr marL="9525">
              <a:spcBef>
                <a:spcPts val="4"/>
              </a:spcBef>
            </a:pPr>
            <a:r>
              <a:rPr sz="750" i="1" spc="-34" dirty="0">
                <a:solidFill>
                  <a:prstClr val="black"/>
                </a:solidFill>
                <a:latin typeface="Trebuchet MS"/>
                <a:cs typeface="Trebuchet MS"/>
              </a:rPr>
              <a:t>working </a:t>
            </a:r>
            <a:r>
              <a:rPr sz="750" i="1" spc="-45" dirty="0">
                <a:solidFill>
                  <a:prstClr val="black"/>
                </a:solidFill>
                <a:latin typeface="Trebuchet MS"/>
                <a:cs typeface="Trebuchet MS"/>
              </a:rPr>
              <a:t>in </a:t>
            </a:r>
            <a:r>
              <a:rPr sz="750" i="1" spc="-15" dirty="0">
                <a:solidFill>
                  <a:prstClr val="black"/>
                </a:solidFill>
                <a:latin typeface="Trebuchet MS"/>
                <a:cs typeface="Trebuchet MS"/>
              </a:rPr>
              <a:t>117</a:t>
            </a:r>
            <a:r>
              <a:rPr sz="750" i="1" spc="-105" dirty="0">
                <a:solidFill>
                  <a:prstClr val="black"/>
                </a:solidFill>
                <a:latin typeface="Trebuchet MS"/>
                <a:cs typeface="Trebuchet MS"/>
              </a:rPr>
              <a:t> </a:t>
            </a:r>
            <a:r>
              <a:rPr sz="750" i="1" spc="-41" dirty="0">
                <a:solidFill>
                  <a:prstClr val="black"/>
                </a:solidFill>
                <a:latin typeface="Trebuchet MS"/>
                <a:cs typeface="Trebuchet MS"/>
              </a:rPr>
              <a:t>practices</a:t>
            </a:r>
            <a:endParaRPr sz="750">
              <a:solidFill>
                <a:prstClr val="black"/>
              </a:solidFill>
              <a:latin typeface="Trebuchet MS"/>
              <a:cs typeface="Trebuchet MS"/>
            </a:endParaRPr>
          </a:p>
        </p:txBody>
      </p:sp>
      <p:sp>
        <p:nvSpPr>
          <p:cNvPr id="8" name="object 8"/>
          <p:cNvSpPr txBox="1"/>
          <p:nvPr/>
        </p:nvSpPr>
        <p:spPr>
          <a:xfrm>
            <a:off x="7262908" y="1307686"/>
            <a:ext cx="909638" cy="516969"/>
          </a:xfrm>
          <a:prstGeom prst="rect">
            <a:avLst/>
          </a:prstGeom>
        </p:spPr>
        <p:txBody>
          <a:bodyPr vert="horz" wrap="square" lIns="0" tIns="9049" rIns="0" bIns="0" rtlCol="0">
            <a:spAutoFit/>
          </a:bodyPr>
          <a:lstStyle/>
          <a:p>
            <a:pPr marL="9525" marR="3810">
              <a:spcBef>
                <a:spcPts val="71"/>
              </a:spcBef>
            </a:pPr>
            <a:r>
              <a:rPr sz="750" spc="-68" dirty="0">
                <a:solidFill>
                  <a:prstClr val="black"/>
                </a:solidFill>
                <a:latin typeface="Arial"/>
                <a:cs typeface="Arial"/>
              </a:rPr>
              <a:t>Lack </a:t>
            </a:r>
            <a:r>
              <a:rPr sz="750" spc="-4" dirty="0">
                <a:solidFill>
                  <a:prstClr val="black"/>
                </a:solidFill>
                <a:latin typeface="Arial"/>
                <a:cs typeface="Arial"/>
              </a:rPr>
              <a:t>of</a:t>
            </a:r>
            <a:r>
              <a:rPr sz="750" spc="-64" dirty="0">
                <a:solidFill>
                  <a:prstClr val="black"/>
                </a:solidFill>
                <a:latin typeface="Arial"/>
                <a:cs typeface="Arial"/>
              </a:rPr>
              <a:t> </a:t>
            </a:r>
            <a:r>
              <a:rPr sz="750" spc="-11" dirty="0">
                <a:solidFill>
                  <a:prstClr val="black"/>
                </a:solidFill>
                <a:latin typeface="Arial"/>
                <a:cs typeface="Arial"/>
              </a:rPr>
              <a:t>interoperability  </a:t>
            </a:r>
            <a:r>
              <a:rPr sz="750" spc="-45" dirty="0">
                <a:solidFill>
                  <a:prstClr val="black"/>
                </a:solidFill>
                <a:latin typeface="Arial"/>
                <a:cs typeface="Arial"/>
              </a:rPr>
              <a:t>costs </a:t>
            </a:r>
            <a:r>
              <a:rPr sz="900" b="1" i="1" spc="-75" dirty="0">
                <a:solidFill>
                  <a:srgbClr val="1F3863"/>
                </a:solidFill>
                <a:latin typeface="Trebuchet MS"/>
                <a:cs typeface="Trebuchet MS"/>
              </a:rPr>
              <a:t>150,000 </a:t>
            </a:r>
            <a:r>
              <a:rPr sz="900" b="1" i="1" spc="-71" dirty="0">
                <a:solidFill>
                  <a:srgbClr val="1F3863"/>
                </a:solidFill>
                <a:latin typeface="Trebuchet MS"/>
                <a:cs typeface="Trebuchet MS"/>
              </a:rPr>
              <a:t>lives  </a:t>
            </a:r>
            <a:r>
              <a:rPr sz="900" b="1" i="1" spc="-49" dirty="0">
                <a:solidFill>
                  <a:srgbClr val="1F3863"/>
                </a:solidFill>
                <a:latin typeface="Trebuchet MS"/>
                <a:cs typeface="Trebuchet MS"/>
              </a:rPr>
              <a:t>and </a:t>
            </a:r>
            <a:r>
              <a:rPr sz="900" b="1" i="1" spc="-75" dirty="0">
                <a:solidFill>
                  <a:srgbClr val="1F3863"/>
                </a:solidFill>
                <a:latin typeface="Trebuchet MS"/>
                <a:cs typeface="Trebuchet MS"/>
              </a:rPr>
              <a:t>$18.6 </a:t>
            </a:r>
            <a:r>
              <a:rPr sz="900" b="1" i="1" spc="-60" dirty="0">
                <a:solidFill>
                  <a:srgbClr val="1F3863"/>
                </a:solidFill>
                <a:latin typeface="Trebuchet MS"/>
                <a:cs typeface="Trebuchet MS"/>
              </a:rPr>
              <a:t>billion  </a:t>
            </a:r>
            <a:r>
              <a:rPr sz="750" spc="-23" dirty="0">
                <a:solidFill>
                  <a:prstClr val="black"/>
                </a:solidFill>
                <a:latin typeface="Arial"/>
                <a:cs typeface="Arial"/>
              </a:rPr>
              <a:t>per</a:t>
            </a:r>
            <a:r>
              <a:rPr sz="750" spc="-41" dirty="0">
                <a:solidFill>
                  <a:prstClr val="black"/>
                </a:solidFill>
                <a:latin typeface="Arial"/>
                <a:cs typeface="Arial"/>
              </a:rPr>
              <a:t> </a:t>
            </a:r>
            <a:r>
              <a:rPr sz="750" spc="-34" dirty="0">
                <a:solidFill>
                  <a:prstClr val="black"/>
                </a:solidFill>
                <a:latin typeface="Arial"/>
                <a:cs typeface="Arial"/>
              </a:rPr>
              <a:t>year</a:t>
            </a:r>
            <a:endParaRPr sz="750">
              <a:solidFill>
                <a:prstClr val="black"/>
              </a:solidFill>
              <a:latin typeface="Arial"/>
              <a:cs typeface="Arial"/>
            </a:endParaRPr>
          </a:p>
        </p:txBody>
      </p:sp>
      <p:sp>
        <p:nvSpPr>
          <p:cNvPr id="9" name="object 9"/>
          <p:cNvSpPr/>
          <p:nvPr/>
        </p:nvSpPr>
        <p:spPr>
          <a:xfrm>
            <a:off x="1178434" y="2273426"/>
            <a:ext cx="318896" cy="320040"/>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10" name="object 10"/>
          <p:cNvSpPr txBox="1"/>
          <p:nvPr/>
        </p:nvSpPr>
        <p:spPr>
          <a:xfrm>
            <a:off x="4011549" y="2255900"/>
            <a:ext cx="1576388" cy="586218"/>
          </a:xfrm>
          <a:prstGeom prst="rect">
            <a:avLst/>
          </a:prstGeom>
        </p:spPr>
        <p:txBody>
          <a:bodyPr vert="horz" wrap="square" lIns="0" tIns="9049" rIns="0" bIns="0" rtlCol="0">
            <a:spAutoFit/>
          </a:bodyPr>
          <a:lstStyle/>
          <a:p>
            <a:pPr marL="138589" indent="-129064">
              <a:spcBef>
                <a:spcPts val="71"/>
              </a:spcBef>
              <a:buFontTx/>
              <a:buChar char="-"/>
              <a:tabLst>
                <a:tab pos="138589" algn="l"/>
                <a:tab pos="139065" algn="l"/>
              </a:tabLst>
            </a:pPr>
            <a:r>
              <a:rPr sz="750" spc="-60" dirty="0">
                <a:solidFill>
                  <a:prstClr val="black"/>
                </a:solidFill>
                <a:latin typeface="Arial"/>
                <a:cs typeface="Arial"/>
              </a:rPr>
              <a:t>Reduce </a:t>
            </a:r>
            <a:r>
              <a:rPr sz="750" spc="-19" dirty="0">
                <a:solidFill>
                  <a:prstClr val="black"/>
                </a:solidFill>
                <a:latin typeface="Arial"/>
                <a:cs typeface="Arial"/>
              </a:rPr>
              <a:t>falsification </a:t>
            </a:r>
            <a:r>
              <a:rPr sz="750" spc="-4" dirty="0">
                <a:solidFill>
                  <a:prstClr val="black"/>
                </a:solidFill>
                <a:latin typeface="Arial"/>
                <a:cs typeface="Arial"/>
              </a:rPr>
              <a:t>of</a:t>
            </a:r>
            <a:r>
              <a:rPr sz="750" spc="-60" dirty="0">
                <a:solidFill>
                  <a:prstClr val="black"/>
                </a:solidFill>
                <a:latin typeface="Arial"/>
                <a:cs typeface="Arial"/>
              </a:rPr>
              <a:t> </a:t>
            </a:r>
            <a:r>
              <a:rPr sz="750" spc="-30" dirty="0">
                <a:solidFill>
                  <a:prstClr val="black"/>
                </a:solidFill>
                <a:latin typeface="Arial"/>
                <a:cs typeface="Arial"/>
              </a:rPr>
              <a:t>results</a:t>
            </a:r>
            <a:endParaRPr sz="750">
              <a:solidFill>
                <a:prstClr val="black"/>
              </a:solidFill>
              <a:latin typeface="Arial"/>
              <a:cs typeface="Arial"/>
            </a:endParaRPr>
          </a:p>
          <a:p>
            <a:pPr marL="138589" marR="3810" indent="-129064">
              <a:buFontTx/>
              <a:buChar char="-"/>
              <a:tabLst>
                <a:tab pos="138589" algn="l"/>
                <a:tab pos="139065" algn="l"/>
              </a:tabLst>
            </a:pPr>
            <a:r>
              <a:rPr sz="750" spc="-68" dirty="0">
                <a:solidFill>
                  <a:prstClr val="black"/>
                </a:solidFill>
                <a:latin typeface="Arial"/>
                <a:cs typeface="Arial"/>
              </a:rPr>
              <a:t>Scale </a:t>
            </a:r>
            <a:r>
              <a:rPr sz="750" spc="-26" dirty="0">
                <a:solidFill>
                  <a:prstClr val="black"/>
                </a:solidFill>
                <a:latin typeface="Arial"/>
                <a:cs typeface="Arial"/>
              </a:rPr>
              <a:t>number </a:t>
            </a:r>
            <a:r>
              <a:rPr sz="750" spc="-4" dirty="0">
                <a:solidFill>
                  <a:prstClr val="black"/>
                </a:solidFill>
                <a:latin typeface="Arial"/>
                <a:cs typeface="Arial"/>
              </a:rPr>
              <a:t>of </a:t>
            </a:r>
            <a:r>
              <a:rPr sz="750" spc="-30" dirty="0">
                <a:solidFill>
                  <a:prstClr val="black"/>
                </a:solidFill>
                <a:latin typeface="Arial"/>
                <a:cs typeface="Arial"/>
              </a:rPr>
              <a:t>people </a:t>
            </a:r>
            <a:r>
              <a:rPr sz="750" spc="-19" dirty="0">
                <a:solidFill>
                  <a:prstClr val="black"/>
                </a:solidFill>
                <a:latin typeface="Arial"/>
                <a:cs typeface="Arial"/>
              </a:rPr>
              <a:t>who </a:t>
            </a:r>
            <a:r>
              <a:rPr sz="750" spc="-49" dirty="0">
                <a:solidFill>
                  <a:prstClr val="black"/>
                </a:solidFill>
                <a:latin typeface="Arial"/>
                <a:cs typeface="Arial"/>
              </a:rPr>
              <a:t>can</a:t>
            </a:r>
            <a:r>
              <a:rPr sz="750" spc="-120" dirty="0">
                <a:solidFill>
                  <a:prstClr val="black"/>
                </a:solidFill>
                <a:latin typeface="Arial"/>
                <a:cs typeface="Arial"/>
              </a:rPr>
              <a:t> </a:t>
            </a:r>
            <a:r>
              <a:rPr sz="750" spc="-38" dirty="0">
                <a:solidFill>
                  <a:prstClr val="black"/>
                </a:solidFill>
                <a:latin typeface="Arial"/>
                <a:cs typeface="Arial"/>
              </a:rPr>
              <a:t>and  </a:t>
            </a:r>
            <a:r>
              <a:rPr sz="750" spc="-34" dirty="0">
                <a:solidFill>
                  <a:prstClr val="black"/>
                </a:solidFill>
                <a:latin typeface="Arial"/>
                <a:cs typeface="Arial"/>
              </a:rPr>
              <a:t>are</a:t>
            </a:r>
            <a:r>
              <a:rPr sz="750" spc="-49" dirty="0">
                <a:solidFill>
                  <a:prstClr val="black"/>
                </a:solidFill>
                <a:latin typeface="Arial"/>
                <a:cs typeface="Arial"/>
              </a:rPr>
              <a:t> </a:t>
            </a:r>
            <a:r>
              <a:rPr sz="750" spc="-15" dirty="0">
                <a:solidFill>
                  <a:prstClr val="black"/>
                </a:solidFill>
                <a:latin typeface="Arial"/>
                <a:cs typeface="Arial"/>
              </a:rPr>
              <a:t>willing</a:t>
            </a:r>
            <a:r>
              <a:rPr sz="750" spc="-38" dirty="0">
                <a:solidFill>
                  <a:prstClr val="black"/>
                </a:solidFill>
                <a:latin typeface="Arial"/>
                <a:cs typeface="Arial"/>
              </a:rPr>
              <a:t> </a:t>
            </a:r>
            <a:r>
              <a:rPr sz="750" spc="8" dirty="0">
                <a:solidFill>
                  <a:prstClr val="black"/>
                </a:solidFill>
                <a:latin typeface="Arial"/>
                <a:cs typeface="Arial"/>
              </a:rPr>
              <a:t>to</a:t>
            </a:r>
            <a:r>
              <a:rPr sz="750" spc="-45" dirty="0">
                <a:solidFill>
                  <a:prstClr val="black"/>
                </a:solidFill>
                <a:latin typeface="Arial"/>
                <a:cs typeface="Arial"/>
              </a:rPr>
              <a:t> </a:t>
            </a:r>
            <a:r>
              <a:rPr sz="750" spc="-11" dirty="0">
                <a:solidFill>
                  <a:prstClr val="black"/>
                </a:solidFill>
                <a:latin typeface="Arial"/>
                <a:cs typeface="Arial"/>
              </a:rPr>
              <a:t>contribute</a:t>
            </a:r>
            <a:r>
              <a:rPr sz="750" spc="-41" dirty="0">
                <a:solidFill>
                  <a:prstClr val="black"/>
                </a:solidFill>
                <a:latin typeface="Arial"/>
                <a:cs typeface="Arial"/>
              </a:rPr>
              <a:t> </a:t>
            </a:r>
            <a:r>
              <a:rPr sz="750" spc="8" dirty="0">
                <a:solidFill>
                  <a:prstClr val="black"/>
                </a:solidFill>
                <a:latin typeface="Arial"/>
                <a:cs typeface="Arial"/>
              </a:rPr>
              <a:t>to</a:t>
            </a:r>
            <a:r>
              <a:rPr sz="750" spc="-45" dirty="0">
                <a:solidFill>
                  <a:prstClr val="black"/>
                </a:solidFill>
                <a:latin typeface="Arial"/>
                <a:cs typeface="Arial"/>
              </a:rPr>
              <a:t> </a:t>
            </a:r>
            <a:r>
              <a:rPr sz="750" spc="-34" dirty="0">
                <a:solidFill>
                  <a:prstClr val="black"/>
                </a:solidFill>
                <a:latin typeface="Arial"/>
                <a:cs typeface="Arial"/>
              </a:rPr>
              <a:t>studies</a:t>
            </a:r>
            <a:endParaRPr sz="750">
              <a:solidFill>
                <a:prstClr val="black"/>
              </a:solidFill>
              <a:latin typeface="Arial"/>
              <a:cs typeface="Arial"/>
            </a:endParaRPr>
          </a:p>
          <a:p>
            <a:pPr marL="138589" indent="-129064">
              <a:buFontTx/>
              <a:buChar char="-"/>
              <a:tabLst>
                <a:tab pos="138589" algn="l"/>
                <a:tab pos="139065" algn="l"/>
              </a:tabLst>
            </a:pPr>
            <a:r>
              <a:rPr sz="750" spc="-64" dirty="0">
                <a:solidFill>
                  <a:prstClr val="black"/>
                </a:solidFill>
                <a:latin typeface="Arial"/>
                <a:cs typeface="Arial"/>
              </a:rPr>
              <a:t>Speed </a:t>
            </a:r>
            <a:r>
              <a:rPr sz="750" spc="-26" dirty="0">
                <a:solidFill>
                  <a:prstClr val="black"/>
                </a:solidFill>
                <a:latin typeface="Arial"/>
                <a:cs typeface="Arial"/>
              </a:rPr>
              <a:t>up </a:t>
            </a:r>
            <a:r>
              <a:rPr sz="750" spc="-11" dirty="0">
                <a:solidFill>
                  <a:prstClr val="black"/>
                </a:solidFill>
                <a:latin typeface="Arial"/>
                <a:cs typeface="Arial"/>
              </a:rPr>
              <a:t>the</a:t>
            </a:r>
            <a:r>
              <a:rPr sz="750" spc="-23" dirty="0">
                <a:solidFill>
                  <a:prstClr val="black"/>
                </a:solidFill>
                <a:latin typeface="Arial"/>
                <a:cs typeface="Arial"/>
              </a:rPr>
              <a:t> </a:t>
            </a:r>
            <a:r>
              <a:rPr sz="750" spc="-49" dirty="0">
                <a:solidFill>
                  <a:prstClr val="black"/>
                </a:solidFill>
                <a:latin typeface="Arial"/>
                <a:cs typeface="Arial"/>
              </a:rPr>
              <a:t>process</a:t>
            </a:r>
            <a:endParaRPr sz="750">
              <a:solidFill>
                <a:prstClr val="black"/>
              </a:solidFill>
              <a:latin typeface="Arial"/>
              <a:cs typeface="Arial"/>
            </a:endParaRPr>
          </a:p>
          <a:p>
            <a:pPr marL="138589" indent="-129064">
              <a:buFontTx/>
              <a:buChar char="-"/>
              <a:tabLst>
                <a:tab pos="138589" algn="l"/>
                <a:tab pos="139065" algn="l"/>
              </a:tabLst>
            </a:pPr>
            <a:r>
              <a:rPr sz="750" spc="-56" dirty="0">
                <a:solidFill>
                  <a:prstClr val="black"/>
                </a:solidFill>
                <a:latin typeface="Arial"/>
                <a:cs typeface="Arial"/>
              </a:rPr>
              <a:t>Secure </a:t>
            </a:r>
            <a:r>
              <a:rPr sz="750" spc="-8" dirty="0">
                <a:solidFill>
                  <a:prstClr val="black"/>
                </a:solidFill>
                <a:latin typeface="Arial"/>
                <a:cs typeface="Arial"/>
              </a:rPr>
              <a:t>identity </a:t>
            </a:r>
            <a:r>
              <a:rPr sz="750" spc="-4" dirty="0">
                <a:solidFill>
                  <a:prstClr val="black"/>
                </a:solidFill>
                <a:latin typeface="Arial"/>
                <a:cs typeface="Arial"/>
              </a:rPr>
              <a:t>of</a:t>
            </a:r>
            <a:r>
              <a:rPr sz="750" spc="-64" dirty="0">
                <a:solidFill>
                  <a:prstClr val="black"/>
                </a:solidFill>
                <a:latin typeface="Arial"/>
                <a:cs typeface="Arial"/>
              </a:rPr>
              <a:t> </a:t>
            </a:r>
            <a:r>
              <a:rPr sz="750" spc="-19" dirty="0">
                <a:solidFill>
                  <a:prstClr val="black"/>
                </a:solidFill>
                <a:latin typeface="Arial"/>
                <a:cs typeface="Arial"/>
              </a:rPr>
              <a:t>participants</a:t>
            </a:r>
            <a:endParaRPr sz="750">
              <a:solidFill>
                <a:prstClr val="black"/>
              </a:solidFill>
              <a:latin typeface="Arial"/>
              <a:cs typeface="Arial"/>
            </a:endParaRPr>
          </a:p>
        </p:txBody>
      </p:sp>
      <p:sp>
        <p:nvSpPr>
          <p:cNvPr id="11" name="object 11"/>
          <p:cNvSpPr txBox="1"/>
          <p:nvPr/>
        </p:nvSpPr>
        <p:spPr>
          <a:xfrm>
            <a:off x="6125433" y="2290668"/>
            <a:ext cx="1059656" cy="516969"/>
          </a:xfrm>
          <a:prstGeom prst="rect">
            <a:avLst/>
          </a:prstGeom>
        </p:spPr>
        <p:txBody>
          <a:bodyPr vert="horz" wrap="square" lIns="0" tIns="9049" rIns="0" bIns="0" rtlCol="0">
            <a:spAutoFit/>
          </a:bodyPr>
          <a:lstStyle/>
          <a:p>
            <a:pPr marL="9525" marR="3810">
              <a:spcBef>
                <a:spcPts val="71"/>
              </a:spcBef>
            </a:pPr>
            <a:r>
              <a:rPr sz="750" spc="-23" dirty="0">
                <a:solidFill>
                  <a:prstClr val="black"/>
                </a:solidFill>
                <a:latin typeface="Arial"/>
                <a:cs typeface="Arial"/>
              </a:rPr>
              <a:t>In </a:t>
            </a:r>
            <a:r>
              <a:rPr sz="750" spc="-38" dirty="0">
                <a:solidFill>
                  <a:prstClr val="black"/>
                </a:solidFill>
                <a:latin typeface="Arial"/>
                <a:cs typeface="Arial"/>
              </a:rPr>
              <a:t>2015, </a:t>
            </a:r>
            <a:r>
              <a:rPr sz="750" spc="-26" dirty="0">
                <a:solidFill>
                  <a:prstClr val="black"/>
                </a:solidFill>
                <a:latin typeface="Arial"/>
                <a:cs typeface="Arial"/>
              </a:rPr>
              <a:t>publisher</a:t>
            </a:r>
            <a:r>
              <a:rPr sz="750" spc="-90" dirty="0">
                <a:solidFill>
                  <a:prstClr val="black"/>
                </a:solidFill>
                <a:latin typeface="Arial"/>
                <a:cs typeface="Arial"/>
              </a:rPr>
              <a:t> </a:t>
            </a:r>
            <a:r>
              <a:rPr sz="750" spc="-38" dirty="0">
                <a:solidFill>
                  <a:prstClr val="black"/>
                </a:solidFill>
                <a:latin typeface="Arial"/>
                <a:cs typeface="Arial"/>
              </a:rPr>
              <a:t>Springer  had </a:t>
            </a:r>
            <a:r>
              <a:rPr sz="750" spc="8" dirty="0">
                <a:solidFill>
                  <a:prstClr val="black"/>
                </a:solidFill>
                <a:latin typeface="Arial"/>
                <a:cs typeface="Arial"/>
              </a:rPr>
              <a:t>to </a:t>
            </a:r>
            <a:r>
              <a:rPr sz="900" b="1" i="1" spc="-79" dirty="0">
                <a:solidFill>
                  <a:srgbClr val="1F3863"/>
                </a:solidFill>
                <a:latin typeface="Trebuchet MS"/>
                <a:cs typeface="Trebuchet MS"/>
              </a:rPr>
              <a:t>retract </a:t>
            </a:r>
            <a:r>
              <a:rPr sz="900" b="1" i="1" spc="-71" dirty="0">
                <a:solidFill>
                  <a:srgbClr val="1F3863"/>
                </a:solidFill>
                <a:latin typeface="Trebuchet MS"/>
                <a:cs typeface="Trebuchet MS"/>
              </a:rPr>
              <a:t>64  articles </a:t>
            </a:r>
            <a:r>
              <a:rPr sz="750" spc="-8" dirty="0">
                <a:solidFill>
                  <a:prstClr val="black"/>
                </a:solidFill>
                <a:latin typeface="Arial"/>
                <a:cs typeface="Arial"/>
              </a:rPr>
              <a:t>from </a:t>
            </a:r>
            <a:r>
              <a:rPr sz="750" spc="-15" dirty="0">
                <a:solidFill>
                  <a:prstClr val="black"/>
                </a:solidFill>
                <a:latin typeface="Arial"/>
                <a:cs typeface="Arial"/>
              </a:rPr>
              <a:t>its </a:t>
            </a:r>
            <a:r>
              <a:rPr sz="750" spc="-26" dirty="0">
                <a:solidFill>
                  <a:prstClr val="black"/>
                </a:solidFill>
                <a:latin typeface="Arial"/>
                <a:cs typeface="Arial"/>
              </a:rPr>
              <a:t>journals  </a:t>
            </a:r>
            <a:r>
              <a:rPr sz="750" dirty="0">
                <a:solidFill>
                  <a:prstClr val="black"/>
                </a:solidFill>
                <a:latin typeface="Arial"/>
                <a:cs typeface="Arial"/>
              </a:rPr>
              <a:t>for </a:t>
            </a:r>
            <a:r>
              <a:rPr sz="750" spc="-15" dirty="0">
                <a:solidFill>
                  <a:prstClr val="black"/>
                </a:solidFill>
                <a:latin typeface="Arial"/>
                <a:cs typeface="Arial"/>
              </a:rPr>
              <a:t>fraudulent</a:t>
            </a:r>
            <a:r>
              <a:rPr sz="750" spc="-94" dirty="0">
                <a:solidFill>
                  <a:prstClr val="black"/>
                </a:solidFill>
                <a:latin typeface="Arial"/>
                <a:cs typeface="Arial"/>
              </a:rPr>
              <a:t> </a:t>
            </a:r>
            <a:r>
              <a:rPr sz="750" spc="-26" dirty="0">
                <a:solidFill>
                  <a:prstClr val="black"/>
                </a:solidFill>
                <a:latin typeface="Arial"/>
                <a:cs typeface="Arial"/>
              </a:rPr>
              <a:t>findings</a:t>
            </a:r>
            <a:endParaRPr sz="750">
              <a:solidFill>
                <a:prstClr val="black"/>
              </a:solidFill>
              <a:latin typeface="Arial"/>
              <a:cs typeface="Arial"/>
            </a:endParaRPr>
          </a:p>
        </p:txBody>
      </p:sp>
      <p:sp>
        <p:nvSpPr>
          <p:cNvPr id="12" name="object 12"/>
          <p:cNvSpPr txBox="1"/>
          <p:nvPr/>
        </p:nvSpPr>
        <p:spPr>
          <a:xfrm>
            <a:off x="7264051" y="2257045"/>
            <a:ext cx="43339" cy="124554"/>
          </a:xfrm>
          <a:prstGeom prst="rect">
            <a:avLst/>
          </a:prstGeom>
        </p:spPr>
        <p:txBody>
          <a:bodyPr vert="horz" wrap="square" lIns="0" tIns="9049" rIns="0" bIns="0" rtlCol="0">
            <a:spAutoFit/>
          </a:bodyPr>
          <a:lstStyle/>
          <a:p>
            <a:pPr marL="9525">
              <a:spcBef>
                <a:spcPts val="71"/>
              </a:spcBef>
            </a:pPr>
            <a:r>
              <a:rPr sz="750" spc="-23" dirty="0">
                <a:solidFill>
                  <a:prstClr val="black"/>
                </a:solidFill>
                <a:latin typeface="Arial"/>
                <a:cs typeface="Arial"/>
              </a:rPr>
              <a:t>.</a:t>
            </a:r>
            <a:endParaRPr sz="750">
              <a:solidFill>
                <a:prstClr val="black"/>
              </a:solidFill>
              <a:latin typeface="Arial"/>
              <a:cs typeface="Arial"/>
            </a:endParaRPr>
          </a:p>
        </p:txBody>
      </p:sp>
      <p:sp>
        <p:nvSpPr>
          <p:cNvPr id="13" name="object 13"/>
          <p:cNvSpPr txBox="1"/>
          <p:nvPr/>
        </p:nvSpPr>
        <p:spPr>
          <a:xfrm>
            <a:off x="3996213" y="3122486"/>
            <a:ext cx="1632585" cy="586218"/>
          </a:xfrm>
          <a:prstGeom prst="rect">
            <a:avLst/>
          </a:prstGeom>
        </p:spPr>
        <p:txBody>
          <a:bodyPr vert="horz" wrap="square" lIns="0" tIns="9049" rIns="0" bIns="0" rtlCol="0">
            <a:spAutoFit/>
          </a:bodyPr>
          <a:lstStyle/>
          <a:p>
            <a:pPr marL="138589" marR="40005" indent="-129064">
              <a:spcBef>
                <a:spcPts val="71"/>
              </a:spcBef>
              <a:buFontTx/>
              <a:buChar char="-"/>
              <a:tabLst>
                <a:tab pos="138589" algn="l"/>
                <a:tab pos="139065" algn="l"/>
              </a:tabLst>
            </a:pPr>
            <a:r>
              <a:rPr sz="750" spc="-53" dirty="0">
                <a:solidFill>
                  <a:prstClr val="black"/>
                </a:solidFill>
                <a:latin typeface="Arial"/>
                <a:cs typeface="Arial"/>
              </a:rPr>
              <a:t>Track </a:t>
            </a:r>
            <a:r>
              <a:rPr sz="750" spc="-26" dirty="0">
                <a:solidFill>
                  <a:prstClr val="black"/>
                </a:solidFill>
                <a:latin typeface="Arial"/>
                <a:cs typeface="Arial"/>
              </a:rPr>
              <a:t>drug </a:t>
            </a:r>
            <a:r>
              <a:rPr sz="750" spc="-11" dirty="0">
                <a:solidFill>
                  <a:prstClr val="black"/>
                </a:solidFill>
                <a:latin typeface="Arial"/>
                <a:cs typeface="Arial"/>
              </a:rPr>
              <a:t>integrity </a:t>
            </a:r>
            <a:r>
              <a:rPr sz="750" spc="-19" dirty="0">
                <a:solidFill>
                  <a:prstClr val="black"/>
                </a:solidFill>
                <a:latin typeface="Arial"/>
                <a:cs typeface="Arial"/>
              </a:rPr>
              <a:t>all </a:t>
            </a:r>
            <a:r>
              <a:rPr sz="750" spc="-11" dirty="0">
                <a:solidFill>
                  <a:prstClr val="black"/>
                </a:solidFill>
                <a:latin typeface="Arial"/>
                <a:cs typeface="Arial"/>
              </a:rPr>
              <a:t>the </a:t>
            </a:r>
            <a:r>
              <a:rPr sz="750" spc="-38" dirty="0">
                <a:solidFill>
                  <a:prstClr val="black"/>
                </a:solidFill>
                <a:latin typeface="Arial"/>
                <a:cs typeface="Arial"/>
              </a:rPr>
              <a:t>way </a:t>
            </a:r>
            <a:r>
              <a:rPr sz="750" spc="8" dirty="0">
                <a:solidFill>
                  <a:prstClr val="black"/>
                </a:solidFill>
                <a:latin typeface="Arial"/>
                <a:cs typeface="Arial"/>
              </a:rPr>
              <a:t>to</a:t>
            </a:r>
            <a:r>
              <a:rPr sz="750" spc="-120" dirty="0">
                <a:solidFill>
                  <a:prstClr val="black"/>
                </a:solidFill>
                <a:latin typeface="Arial"/>
                <a:cs typeface="Arial"/>
              </a:rPr>
              <a:t> </a:t>
            </a:r>
            <a:r>
              <a:rPr sz="750" spc="-11" dirty="0">
                <a:solidFill>
                  <a:prstClr val="black"/>
                </a:solidFill>
                <a:latin typeface="Arial"/>
                <a:cs typeface="Arial"/>
              </a:rPr>
              <a:t>the  </a:t>
            </a:r>
            <a:r>
              <a:rPr sz="750" spc="-15" dirty="0">
                <a:solidFill>
                  <a:prstClr val="black"/>
                </a:solidFill>
                <a:latin typeface="Arial"/>
                <a:cs typeface="Arial"/>
              </a:rPr>
              <a:t>final</a:t>
            </a:r>
            <a:r>
              <a:rPr sz="750" spc="-49" dirty="0">
                <a:solidFill>
                  <a:prstClr val="black"/>
                </a:solidFill>
                <a:latin typeface="Arial"/>
                <a:cs typeface="Arial"/>
              </a:rPr>
              <a:t> </a:t>
            </a:r>
            <a:r>
              <a:rPr sz="750" spc="-11" dirty="0">
                <a:solidFill>
                  <a:prstClr val="black"/>
                </a:solidFill>
                <a:latin typeface="Arial"/>
                <a:cs typeface="Arial"/>
              </a:rPr>
              <a:t>patient</a:t>
            </a:r>
            <a:endParaRPr sz="750">
              <a:solidFill>
                <a:prstClr val="black"/>
              </a:solidFill>
              <a:latin typeface="Arial"/>
              <a:cs typeface="Arial"/>
            </a:endParaRPr>
          </a:p>
          <a:p>
            <a:pPr marL="138589" indent="-129064">
              <a:buFontTx/>
              <a:buChar char="-"/>
              <a:tabLst>
                <a:tab pos="138589" algn="l"/>
                <a:tab pos="139065" algn="l"/>
              </a:tabLst>
            </a:pPr>
            <a:r>
              <a:rPr sz="750" spc="-60" dirty="0">
                <a:solidFill>
                  <a:prstClr val="black"/>
                </a:solidFill>
                <a:latin typeface="Arial"/>
                <a:cs typeface="Arial"/>
              </a:rPr>
              <a:t>Reduce </a:t>
            </a:r>
            <a:r>
              <a:rPr sz="750" spc="-26" dirty="0">
                <a:solidFill>
                  <a:prstClr val="black"/>
                </a:solidFill>
                <a:latin typeface="Arial"/>
                <a:cs typeface="Arial"/>
              </a:rPr>
              <a:t>complexity </a:t>
            </a:r>
            <a:r>
              <a:rPr sz="750" spc="-4" dirty="0">
                <a:solidFill>
                  <a:prstClr val="black"/>
                </a:solidFill>
                <a:latin typeface="Arial"/>
                <a:cs typeface="Arial"/>
              </a:rPr>
              <a:t>of </a:t>
            </a:r>
            <a:r>
              <a:rPr sz="750" spc="-11" dirty="0">
                <a:solidFill>
                  <a:prstClr val="black"/>
                </a:solidFill>
                <a:latin typeface="Arial"/>
                <a:cs typeface="Arial"/>
              </a:rPr>
              <a:t>the </a:t>
            </a:r>
            <a:r>
              <a:rPr sz="750" spc="-34" dirty="0">
                <a:solidFill>
                  <a:prstClr val="black"/>
                </a:solidFill>
                <a:latin typeface="Arial"/>
                <a:cs typeface="Arial"/>
              </a:rPr>
              <a:t>supply</a:t>
            </a:r>
            <a:r>
              <a:rPr sz="750" spc="-105" dirty="0">
                <a:solidFill>
                  <a:prstClr val="black"/>
                </a:solidFill>
                <a:latin typeface="Arial"/>
                <a:cs typeface="Arial"/>
              </a:rPr>
              <a:t> </a:t>
            </a:r>
            <a:r>
              <a:rPr sz="750" spc="-34" dirty="0">
                <a:solidFill>
                  <a:prstClr val="black"/>
                </a:solidFill>
                <a:latin typeface="Arial"/>
                <a:cs typeface="Arial"/>
              </a:rPr>
              <a:t>chain</a:t>
            </a:r>
            <a:endParaRPr sz="750">
              <a:solidFill>
                <a:prstClr val="black"/>
              </a:solidFill>
              <a:latin typeface="Arial"/>
              <a:cs typeface="Arial"/>
            </a:endParaRPr>
          </a:p>
          <a:p>
            <a:pPr marL="138589" indent="-129064">
              <a:buFontTx/>
              <a:buChar char="-"/>
              <a:tabLst>
                <a:tab pos="138589" algn="l"/>
                <a:tab pos="139065" algn="l"/>
              </a:tabLst>
            </a:pPr>
            <a:r>
              <a:rPr sz="750" spc="-23" dirty="0">
                <a:solidFill>
                  <a:prstClr val="black"/>
                </a:solidFill>
                <a:latin typeface="Arial"/>
                <a:cs typeface="Arial"/>
              </a:rPr>
              <a:t>Automate </a:t>
            </a:r>
            <a:r>
              <a:rPr sz="750" spc="-53" dirty="0">
                <a:solidFill>
                  <a:prstClr val="black"/>
                </a:solidFill>
                <a:latin typeface="Arial"/>
                <a:cs typeface="Arial"/>
              </a:rPr>
              <a:t>processes </a:t>
            </a:r>
            <a:r>
              <a:rPr sz="750" spc="-41" dirty="0">
                <a:solidFill>
                  <a:prstClr val="black"/>
                </a:solidFill>
                <a:latin typeface="Arial"/>
                <a:cs typeface="Arial"/>
              </a:rPr>
              <a:t>using</a:t>
            </a:r>
            <a:r>
              <a:rPr sz="750" spc="-45" dirty="0">
                <a:solidFill>
                  <a:prstClr val="black"/>
                </a:solidFill>
                <a:latin typeface="Arial"/>
                <a:cs typeface="Arial"/>
              </a:rPr>
              <a:t> </a:t>
            </a:r>
            <a:r>
              <a:rPr sz="750" spc="-26" dirty="0">
                <a:solidFill>
                  <a:prstClr val="black"/>
                </a:solidFill>
                <a:latin typeface="Arial"/>
                <a:cs typeface="Arial"/>
              </a:rPr>
              <a:t>smart</a:t>
            </a:r>
            <a:endParaRPr sz="750">
              <a:solidFill>
                <a:prstClr val="black"/>
              </a:solidFill>
              <a:latin typeface="Arial"/>
              <a:cs typeface="Arial"/>
            </a:endParaRPr>
          </a:p>
          <a:p>
            <a:pPr marL="138589"/>
            <a:r>
              <a:rPr sz="750" spc="-26" dirty="0">
                <a:solidFill>
                  <a:prstClr val="black"/>
                </a:solidFill>
                <a:latin typeface="Arial"/>
                <a:cs typeface="Arial"/>
              </a:rPr>
              <a:t>contracts</a:t>
            </a:r>
            <a:endParaRPr sz="750">
              <a:solidFill>
                <a:prstClr val="black"/>
              </a:solidFill>
              <a:latin typeface="Arial"/>
              <a:cs typeface="Arial"/>
            </a:endParaRPr>
          </a:p>
        </p:txBody>
      </p:sp>
      <p:sp>
        <p:nvSpPr>
          <p:cNvPr id="14" name="object 14"/>
          <p:cNvSpPr txBox="1"/>
          <p:nvPr/>
        </p:nvSpPr>
        <p:spPr>
          <a:xfrm>
            <a:off x="6125432" y="3133534"/>
            <a:ext cx="1018223" cy="494366"/>
          </a:xfrm>
          <a:prstGeom prst="rect">
            <a:avLst/>
          </a:prstGeom>
        </p:spPr>
        <p:txBody>
          <a:bodyPr vert="horz" wrap="square" lIns="0" tIns="9525" rIns="0" bIns="0" rtlCol="0">
            <a:spAutoFit/>
          </a:bodyPr>
          <a:lstStyle/>
          <a:p>
            <a:pPr marL="9525" marR="3810">
              <a:spcBef>
                <a:spcPts val="75"/>
              </a:spcBef>
            </a:pPr>
            <a:r>
              <a:rPr sz="900" b="1" i="1" spc="-75" dirty="0">
                <a:solidFill>
                  <a:srgbClr val="1F3863"/>
                </a:solidFill>
                <a:latin typeface="Trebuchet MS"/>
                <a:cs typeface="Trebuchet MS"/>
              </a:rPr>
              <a:t>800,000 </a:t>
            </a:r>
            <a:r>
              <a:rPr sz="900" b="1" i="1" spc="-60" dirty="0">
                <a:solidFill>
                  <a:srgbClr val="1F3863"/>
                </a:solidFill>
                <a:latin typeface="Trebuchet MS"/>
                <a:cs typeface="Trebuchet MS"/>
              </a:rPr>
              <a:t>deaths </a:t>
            </a:r>
            <a:r>
              <a:rPr sz="750" i="1" spc="-41" dirty="0">
                <a:solidFill>
                  <a:prstClr val="black"/>
                </a:solidFill>
                <a:latin typeface="Trebuchet MS"/>
                <a:cs typeface="Trebuchet MS"/>
              </a:rPr>
              <a:t>due</a:t>
            </a:r>
            <a:r>
              <a:rPr sz="750" i="1" spc="-86" dirty="0">
                <a:solidFill>
                  <a:prstClr val="black"/>
                </a:solidFill>
                <a:latin typeface="Trebuchet MS"/>
                <a:cs typeface="Trebuchet MS"/>
              </a:rPr>
              <a:t> </a:t>
            </a:r>
            <a:r>
              <a:rPr sz="750" i="1" spc="-45" dirty="0">
                <a:solidFill>
                  <a:prstClr val="black"/>
                </a:solidFill>
                <a:latin typeface="Trebuchet MS"/>
                <a:cs typeface="Trebuchet MS"/>
              </a:rPr>
              <a:t>to  </a:t>
            </a:r>
            <a:r>
              <a:rPr sz="750" i="1" spc="-34" dirty="0">
                <a:solidFill>
                  <a:prstClr val="black"/>
                </a:solidFill>
                <a:latin typeface="Trebuchet MS"/>
                <a:cs typeface="Trebuchet MS"/>
              </a:rPr>
              <a:t>consumption </a:t>
            </a:r>
            <a:r>
              <a:rPr sz="750" i="1" spc="-49" dirty="0">
                <a:solidFill>
                  <a:prstClr val="black"/>
                </a:solidFill>
                <a:latin typeface="Trebuchet MS"/>
                <a:cs typeface="Trebuchet MS"/>
              </a:rPr>
              <a:t>of </a:t>
            </a:r>
            <a:r>
              <a:rPr sz="750" i="1" spc="-53" dirty="0">
                <a:solidFill>
                  <a:prstClr val="black"/>
                </a:solidFill>
                <a:latin typeface="Trebuchet MS"/>
                <a:cs typeface="Trebuchet MS"/>
              </a:rPr>
              <a:t>falsified  </a:t>
            </a:r>
            <a:r>
              <a:rPr sz="750" i="1" spc="-41" dirty="0">
                <a:solidFill>
                  <a:prstClr val="black"/>
                </a:solidFill>
                <a:latin typeface="Trebuchet MS"/>
                <a:cs typeface="Trebuchet MS"/>
              </a:rPr>
              <a:t>medicines </a:t>
            </a:r>
            <a:r>
              <a:rPr sz="750" i="1" spc="-45" dirty="0">
                <a:solidFill>
                  <a:prstClr val="black"/>
                </a:solidFill>
                <a:latin typeface="Trebuchet MS"/>
                <a:cs typeface="Trebuchet MS"/>
              </a:rPr>
              <a:t>in </a:t>
            </a:r>
            <a:r>
              <a:rPr sz="750" i="1" spc="-49" dirty="0">
                <a:solidFill>
                  <a:prstClr val="black"/>
                </a:solidFill>
                <a:latin typeface="Trebuchet MS"/>
                <a:cs typeface="Trebuchet MS"/>
              </a:rPr>
              <a:t>the </a:t>
            </a:r>
            <a:r>
              <a:rPr sz="750" i="1" spc="-45" dirty="0">
                <a:solidFill>
                  <a:prstClr val="black"/>
                </a:solidFill>
                <a:latin typeface="Trebuchet MS"/>
                <a:cs typeface="Trebuchet MS"/>
              </a:rPr>
              <a:t>world  </a:t>
            </a:r>
            <a:r>
              <a:rPr sz="750" i="1" spc="-49" dirty="0">
                <a:solidFill>
                  <a:prstClr val="black"/>
                </a:solidFill>
                <a:latin typeface="Trebuchet MS"/>
                <a:cs typeface="Trebuchet MS"/>
              </a:rPr>
              <a:t>every</a:t>
            </a:r>
            <a:r>
              <a:rPr sz="750" i="1" spc="-64" dirty="0">
                <a:solidFill>
                  <a:prstClr val="black"/>
                </a:solidFill>
                <a:latin typeface="Trebuchet MS"/>
                <a:cs typeface="Trebuchet MS"/>
              </a:rPr>
              <a:t> </a:t>
            </a:r>
            <a:r>
              <a:rPr sz="750" i="1" spc="-41" dirty="0">
                <a:solidFill>
                  <a:prstClr val="black"/>
                </a:solidFill>
                <a:latin typeface="Trebuchet MS"/>
                <a:cs typeface="Trebuchet MS"/>
              </a:rPr>
              <a:t>year</a:t>
            </a:r>
            <a:endParaRPr sz="750">
              <a:solidFill>
                <a:prstClr val="black"/>
              </a:solidFill>
              <a:latin typeface="Trebuchet MS"/>
              <a:cs typeface="Trebuchet MS"/>
            </a:endParaRPr>
          </a:p>
        </p:txBody>
      </p:sp>
      <p:sp>
        <p:nvSpPr>
          <p:cNvPr id="15" name="object 15"/>
          <p:cNvSpPr txBox="1"/>
          <p:nvPr/>
        </p:nvSpPr>
        <p:spPr>
          <a:xfrm>
            <a:off x="7262908" y="3113150"/>
            <a:ext cx="941070" cy="609782"/>
          </a:xfrm>
          <a:prstGeom prst="rect">
            <a:avLst/>
          </a:prstGeom>
        </p:spPr>
        <p:txBody>
          <a:bodyPr vert="horz" wrap="square" lIns="0" tIns="9525" rIns="0" bIns="0" rtlCol="0">
            <a:spAutoFit/>
          </a:bodyPr>
          <a:lstStyle/>
          <a:p>
            <a:pPr marL="9525" marR="3810">
              <a:spcBef>
                <a:spcPts val="75"/>
              </a:spcBef>
            </a:pPr>
            <a:r>
              <a:rPr sz="900" b="1" i="1" spc="-68" dirty="0">
                <a:solidFill>
                  <a:srgbClr val="1F3863"/>
                </a:solidFill>
                <a:latin typeface="Trebuchet MS"/>
                <a:cs typeface="Trebuchet MS"/>
              </a:rPr>
              <a:t>$100s </a:t>
            </a:r>
            <a:r>
              <a:rPr sz="900" b="1" i="1" spc="-64" dirty="0">
                <a:solidFill>
                  <a:srgbClr val="1F3863"/>
                </a:solidFill>
                <a:latin typeface="Trebuchet MS"/>
                <a:cs typeface="Trebuchet MS"/>
              </a:rPr>
              <a:t>of </a:t>
            </a:r>
            <a:r>
              <a:rPr sz="900" b="1" i="1" spc="-60" dirty="0">
                <a:solidFill>
                  <a:srgbClr val="1F3863"/>
                </a:solidFill>
                <a:latin typeface="Trebuchet MS"/>
                <a:cs typeface="Trebuchet MS"/>
              </a:rPr>
              <a:t>billions</a:t>
            </a:r>
            <a:r>
              <a:rPr sz="900" b="1" i="1" spc="-94" dirty="0">
                <a:solidFill>
                  <a:srgbClr val="1F3863"/>
                </a:solidFill>
                <a:latin typeface="Trebuchet MS"/>
                <a:cs typeface="Trebuchet MS"/>
              </a:rPr>
              <a:t> </a:t>
            </a:r>
            <a:r>
              <a:rPr sz="750" spc="-34" dirty="0">
                <a:solidFill>
                  <a:prstClr val="black"/>
                </a:solidFill>
                <a:latin typeface="Arial"/>
                <a:cs typeface="Arial"/>
              </a:rPr>
              <a:t>are  </a:t>
            </a:r>
            <a:r>
              <a:rPr sz="750" spc="-30" dirty="0">
                <a:solidFill>
                  <a:prstClr val="black"/>
                </a:solidFill>
                <a:latin typeface="Arial"/>
                <a:cs typeface="Arial"/>
              </a:rPr>
              <a:t>spent </a:t>
            </a:r>
            <a:r>
              <a:rPr sz="750" spc="-26" dirty="0">
                <a:solidFill>
                  <a:prstClr val="black"/>
                </a:solidFill>
                <a:latin typeface="Arial"/>
                <a:cs typeface="Arial"/>
              </a:rPr>
              <a:t>tackling  </a:t>
            </a:r>
            <a:r>
              <a:rPr sz="750" spc="-11" dirty="0">
                <a:solidFill>
                  <a:prstClr val="black"/>
                </a:solidFill>
                <a:latin typeface="Arial"/>
                <a:cs typeface="Arial"/>
              </a:rPr>
              <a:t>counterfeit </a:t>
            </a:r>
            <a:r>
              <a:rPr sz="750" spc="-38" dirty="0">
                <a:solidFill>
                  <a:prstClr val="black"/>
                </a:solidFill>
                <a:latin typeface="Arial"/>
                <a:cs typeface="Arial"/>
              </a:rPr>
              <a:t>drugs </a:t>
            </a:r>
            <a:r>
              <a:rPr sz="750" spc="-11" dirty="0">
                <a:solidFill>
                  <a:prstClr val="black"/>
                </a:solidFill>
                <a:latin typeface="Arial"/>
                <a:cs typeface="Arial"/>
              </a:rPr>
              <a:t>in  </a:t>
            </a:r>
            <a:r>
              <a:rPr sz="750" spc="-30" dirty="0">
                <a:solidFill>
                  <a:prstClr val="black"/>
                </a:solidFill>
                <a:latin typeface="Arial"/>
                <a:cs typeface="Arial"/>
              </a:rPr>
              <a:t>developing </a:t>
            </a:r>
            <a:r>
              <a:rPr sz="750" spc="-26" dirty="0">
                <a:solidFill>
                  <a:prstClr val="black"/>
                </a:solidFill>
                <a:latin typeface="Arial"/>
                <a:cs typeface="Arial"/>
              </a:rPr>
              <a:t>nations  </a:t>
            </a:r>
            <a:r>
              <a:rPr sz="750" spc="-30" dirty="0">
                <a:solidFill>
                  <a:prstClr val="black"/>
                </a:solidFill>
                <a:latin typeface="Arial"/>
                <a:cs typeface="Arial"/>
              </a:rPr>
              <a:t>annually</a:t>
            </a:r>
            <a:endParaRPr sz="750">
              <a:solidFill>
                <a:prstClr val="black"/>
              </a:solidFill>
              <a:latin typeface="Arial"/>
              <a:cs typeface="Arial"/>
            </a:endParaRPr>
          </a:p>
        </p:txBody>
      </p:sp>
      <p:sp>
        <p:nvSpPr>
          <p:cNvPr id="16" name="object 16"/>
          <p:cNvSpPr/>
          <p:nvPr/>
        </p:nvSpPr>
        <p:spPr>
          <a:xfrm>
            <a:off x="441198" y="4035933"/>
            <a:ext cx="342899" cy="342900"/>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17" name="object 17"/>
          <p:cNvSpPr/>
          <p:nvPr/>
        </p:nvSpPr>
        <p:spPr>
          <a:xfrm>
            <a:off x="790417" y="4492264"/>
            <a:ext cx="285974" cy="232623"/>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18" name="object 18"/>
          <p:cNvSpPr txBox="1"/>
          <p:nvPr/>
        </p:nvSpPr>
        <p:spPr>
          <a:xfrm>
            <a:off x="4001928" y="3944778"/>
            <a:ext cx="1621155" cy="817051"/>
          </a:xfrm>
          <a:prstGeom prst="rect">
            <a:avLst/>
          </a:prstGeom>
        </p:spPr>
        <p:txBody>
          <a:bodyPr vert="horz" wrap="square" lIns="0" tIns="9049" rIns="0" bIns="0" rtlCol="0">
            <a:spAutoFit/>
          </a:bodyPr>
          <a:lstStyle/>
          <a:p>
            <a:pPr marL="138589" marR="242411" indent="-129064">
              <a:spcBef>
                <a:spcPts val="71"/>
              </a:spcBef>
              <a:buFontTx/>
              <a:buChar char="-"/>
              <a:tabLst>
                <a:tab pos="138589" algn="l"/>
                <a:tab pos="139065" algn="l"/>
              </a:tabLst>
            </a:pPr>
            <a:r>
              <a:rPr sz="750" spc="-60" dirty="0">
                <a:solidFill>
                  <a:prstClr val="black"/>
                </a:solidFill>
                <a:latin typeface="Arial"/>
                <a:cs typeface="Arial"/>
              </a:rPr>
              <a:t>Reduce </a:t>
            </a:r>
            <a:r>
              <a:rPr sz="750" spc="-26" dirty="0">
                <a:solidFill>
                  <a:prstClr val="black"/>
                </a:solidFill>
                <a:latin typeface="Arial"/>
                <a:cs typeface="Arial"/>
              </a:rPr>
              <a:t>inefficiencies </a:t>
            </a:r>
            <a:r>
              <a:rPr sz="750" spc="-11" dirty="0">
                <a:solidFill>
                  <a:prstClr val="black"/>
                </a:solidFill>
                <a:latin typeface="Arial"/>
                <a:cs typeface="Arial"/>
              </a:rPr>
              <a:t>in</a:t>
            </a:r>
            <a:r>
              <a:rPr sz="750" spc="-56" dirty="0">
                <a:solidFill>
                  <a:prstClr val="black"/>
                </a:solidFill>
                <a:latin typeface="Arial"/>
                <a:cs typeface="Arial"/>
              </a:rPr>
              <a:t> </a:t>
            </a:r>
            <a:r>
              <a:rPr sz="750" spc="-23" dirty="0">
                <a:solidFill>
                  <a:prstClr val="black"/>
                </a:solidFill>
                <a:latin typeface="Arial"/>
                <a:cs typeface="Arial"/>
              </a:rPr>
              <a:t>hospital  </a:t>
            </a:r>
            <a:r>
              <a:rPr sz="750" spc="-26" dirty="0">
                <a:solidFill>
                  <a:prstClr val="black"/>
                </a:solidFill>
                <a:latin typeface="Arial"/>
                <a:cs typeface="Arial"/>
              </a:rPr>
              <a:t>operations</a:t>
            </a:r>
            <a:endParaRPr sz="750">
              <a:solidFill>
                <a:prstClr val="black"/>
              </a:solidFill>
              <a:latin typeface="Arial"/>
              <a:cs typeface="Arial"/>
            </a:endParaRPr>
          </a:p>
          <a:p>
            <a:pPr marL="138589" marR="12859" indent="-129064">
              <a:buFontTx/>
              <a:buChar char="-"/>
              <a:tabLst>
                <a:tab pos="138589" algn="l"/>
                <a:tab pos="139065" algn="l"/>
              </a:tabLst>
            </a:pPr>
            <a:r>
              <a:rPr sz="750" spc="-60" dirty="0">
                <a:solidFill>
                  <a:prstClr val="black"/>
                </a:solidFill>
                <a:latin typeface="Arial"/>
                <a:cs typeface="Arial"/>
              </a:rPr>
              <a:t>Reduce </a:t>
            </a:r>
            <a:r>
              <a:rPr sz="750" spc="-26" dirty="0">
                <a:solidFill>
                  <a:prstClr val="black"/>
                </a:solidFill>
                <a:latin typeface="Arial"/>
                <a:cs typeface="Arial"/>
              </a:rPr>
              <a:t>complexity around </a:t>
            </a:r>
            <a:r>
              <a:rPr sz="750" spc="-41" dirty="0">
                <a:solidFill>
                  <a:prstClr val="black"/>
                </a:solidFill>
                <a:latin typeface="Arial"/>
                <a:cs typeface="Arial"/>
              </a:rPr>
              <a:t>processing  </a:t>
            </a:r>
            <a:r>
              <a:rPr sz="750" spc="-34" dirty="0">
                <a:solidFill>
                  <a:prstClr val="black"/>
                </a:solidFill>
                <a:latin typeface="Arial"/>
                <a:cs typeface="Arial"/>
              </a:rPr>
              <a:t>payments </a:t>
            </a:r>
            <a:r>
              <a:rPr sz="750" spc="8" dirty="0">
                <a:solidFill>
                  <a:prstClr val="black"/>
                </a:solidFill>
                <a:latin typeface="Arial"/>
                <a:cs typeface="Arial"/>
              </a:rPr>
              <a:t>to </a:t>
            </a:r>
            <a:r>
              <a:rPr sz="750" spc="-38" dirty="0">
                <a:solidFill>
                  <a:prstClr val="black"/>
                </a:solidFill>
                <a:latin typeface="Arial"/>
                <a:cs typeface="Arial"/>
              </a:rPr>
              <a:t>and </a:t>
            </a:r>
            <a:r>
              <a:rPr sz="750" spc="-8" dirty="0">
                <a:solidFill>
                  <a:prstClr val="black"/>
                </a:solidFill>
                <a:latin typeface="Arial"/>
                <a:cs typeface="Arial"/>
              </a:rPr>
              <a:t>from different  </a:t>
            </a:r>
            <a:r>
              <a:rPr sz="750" spc="-38" dirty="0">
                <a:solidFill>
                  <a:prstClr val="black"/>
                </a:solidFill>
                <a:latin typeface="Arial"/>
                <a:cs typeface="Arial"/>
              </a:rPr>
              <a:t>insurance</a:t>
            </a:r>
            <a:r>
              <a:rPr sz="750" spc="-49" dirty="0">
                <a:solidFill>
                  <a:prstClr val="black"/>
                </a:solidFill>
                <a:latin typeface="Arial"/>
                <a:cs typeface="Arial"/>
              </a:rPr>
              <a:t> agencies</a:t>
            </a:r>
            <a:endParaRPr sz="750">
              <a:solidFill>
                <a:prstClr val="black"/>
              </a:solidFill>
              <a:latin typeface="Arial"/>
              <a:cs typeface="Arial"/>
            </a:endParaRPr>
          </a:p>
          <a:p>
            <a:pPr marL="138589" marR="3810" indent="-129064">
              <a:buFontTx/>
              <a:buChar char="-"/>
              <a:tabLst>
                <a:tab pos="138589" algn="l"/>
                <a:tab pos="139065" algn="l"/>
              </a:tabLst>
            </a:pPr>
            <a:r>
              <a:rPr sz="750" spc="-38" dirty="0">
                <a:solidFill>
                  <a:prstClr val="black"/>
                </a:solidFill>
                <a:latin typeface="Arial"/>
                <a:cs typeface="Arial"/>
              </a:rPr>
              <a:t>Provide </a:t>
            </a:r>
            <a:r>
              <a:rPr sz="750" spc="-19" dirty="0">
                <a:solidFill>
                  <a:prstClr val="black"/>
                </a:solidFill>
                <a:latin typeface="Arial"/>
                <a:cs typeface="Arial"/>
              </a:rPr>
              <a:t>immutable </a:t>
            </a:r>
            <a:r>
              <a:rPr sz="750" spc="-23" dirty="0">
                <a:solidFill>
                  <a:prstClr val="black"/>
                </a:solidFill>
                <a:latin typeface="Arial"/>
                <a:cs typeface="Arial"/>
              </a:rPr>
              <a:t>storage/ </a:t>
            </a:r>
            <a:r>
              <a:rPr sz="750" spc="-19" dirty="0">
                <a:solidFill>
                  <a:prstClr val="black"/>
                </a:solidFill>
                <a:latin typeface="Arial"/>
                <a:cs typeface="Arial"/>
              </a:rPr>
              <a:t>history</a:t>
            </a:r>
            <a:r>
              <a:rPr sz="750" spc="-86" dirty="0">
                <a:solidFill>
                  <a:prstClr val="black"/>
                </a:solidFill>
                <a:latin typeface="Arial"/>
                <a:cs typeface="Arial"/>
              </a:rPr>
              <a:t> </a:t>
            </a:r>
            <a:r>
              <a:rPr sz="750" spc="-4" dirty="0">
                <a:solidFill>
                  <a:prstClr val="black"/>
                </a:solidFill>
                <a:latin typeface="Arial"/>
                <a:cs typeface="Arial"/>
              </a:rPr>
              <a:t>of  </a:t>
            </a:r>
            <a:r>
              <a:rPr sz="750" spc="-30" dirty="0">
                <a:solidFill>
                  <a:prstClr val="black"/>
                </a:solidFill>
                <a:latin typeface="Arial"/>
                <a:cs typeface="Arial"/>
              </a:rPr>
              <a:t>transactions</a:t>
            </a:r>
            <a:endParaRPr sz="750">
              <a:solidFill>
                <a:prstClr val="black"/>
              </a:solidFill>
              <a:latin typeface="Arial"/>
              <a:cs typeface="Arial"/>
            </a:endParaRPr>
          </a:p>
        </p:txBody>
      </p:sp>
      <p:sp>
        <p:nvSpPr>
          <p:cNvPr id="19" name="object 19"/>
          <p:cNvSpPr txBox="1"/>
          <p:nvPr/>
        </p:nvSpPr>
        <p:spPr>
          <a:xfrm>
            <a:off x="6125432" y="3958780"/>
            <a:ext cx="1046798" cy="747801"/>
          </a:xfrm>
          <a:prstGeom prst="rect">
            <a:avLst/>
          </a:prstGeom>
        </p:spPr>
        <p:txBody>
          <a:bodyPr vert="horz" wrap="square" lIns="0" tIns="9049" rIns="0" bIns="0" rtlCol="0">
            <a:spAutoFit/>
          </a:bodyPr>
          <a:lstStyle/>
          <a:p>
            <a:pPr marL="9525" marR="3810">
              <a:spcBef>
                <a:spcPts val="71"/>
              </a:spcBef>
            </a:pPr>
            <a:r>
              <a:rPr sz="750" i="1" spc="-34" dirty="0">
                <a:solidFill>
                  <a:prstClr val="black"/>
                </a:solidFill>
                <a:latin typeface="Trebuchet MS"/>
                <a:cs typeface="Trebuchet MS"/>
              </a:rPr>
              <a:t>Highmark </a:t>
            </a:r>
            <a:r>
              <a:rPr sz="750" i="1" spc="-53" dirty="0">
                <a:solidFill>
                  <a:prstClr val="black"/>
                </a:solidFill>
                <a:latin typeface="Trebuchet MS"/>
                <a:cs typeface="Trebuchet MS"/>
              </a:rPr>
              <a:t>for </a:t>
            </a:r>
            <a:r>
              <a:rPr sz="750" i="1" spc="-49" dirty="0">
                <a:solidFill>
                  <a:prstClr val="black"/>
                </a:solidFill>
                <a:latin typeface="Trebuchet MS"/>
                <a:cs typeface="Trebuchet MS"/>
              </a:rPr>
              <a:t>example,</a:t>
            </a:r>
            <a:r>
              <a:rPr sz="750" i="1" spc="-150" dirty="0">
                <a:solidFill>
                  <a:prstClr val="black"/>
                </a:solidFill>
                <a:latin typeface="Trebuchet MS"/>
                <a:cs typeface="Trebuchet MS"/>
              </a:rPr>
              <a:t> </a:t>
            </a:r>
            <a:r>
              <a:rPr sz="750" i="1" spc="-49" dirty="0">
                <a:solidFill>
                  <a:prstClr val="black"/>
                </a:solidFill>
                <a:latin typeface="Trebuchet MS"/>
                <a:cs typeface="Trebuchet MS"/>
              </a:rPr>
              <a:t>the  </a:t>
            </a:r>
            <a:r>
              <a:rPr sz="750" i="1" spc="-30" dirty="0">
                <a:solidFill>
                  <a:prstClr val="black"/>
                </a:solidFill>
                <a:latin typeface="Trebuchet MS"/>
                <a:cs typeface="Trebuchet MS"/>
              </a:rPr>
              <a:t>biggest </a:t>
            </a:r>
            <a:r>
              <a:rPr sz="750" i="1" spc="-45" dirty="0">
                <a:solidFill>
                  <a:prstClr val="black"/>
                </a:solidFill>
                <a:latin typeface="Trebuchet MS"/>
                <a:cs typeface="Trebuchet MS"/>
              </a:rPr>
              <a:t>health insurer in  </a:t>
            </a:r>
            <a:r>
              <a:rPr sz="750" i="1" spc="-34" dirty="0">
                <a:solidFill>
                  <a:prstClr val="black"/>
                </a:solidFill>
                <a:latin typeface="Trebuchet MS"/>
                <a:cs typeface="Trebuchet MS"/>
              </a:rPr>
              <a:t>Pennsylvania </a:t>
            </a:r>
            <a:r>
              <a:rPr sz="900" b="1" i="1" spc="-68" dirty="0">
                <a:solidFill>
                  <a:srgbClr val="1F3863"/>
                </a:solidFill>
                <a:latin typeface="Trebuchet MS"/>
                <a:cs typeface="Trebuchet MS"/>
              </a:rPr>
              <a:t>lost </a:t>
            </a:r>
            <a:r>
              <a:rPr sz="900" b="1" i="1" spc="-71" dirty="0">
                <a:solidFill>
                  <a:srgbClr val="1F3863"/>
                </a:solidFill>
                <a:latin typeface="Trebuchet MS"/>
                <a:cs typeface="Trebuchet MS"/>
              </a:rPr>
              <a:t>$222  </a:t>
            </a:r>
            <a:r>
              <a:rPr sz="900" b="1" i="1" spc="-41" dirty="0">
                <a:solidFill>
                  <a:srgbClr val="1F3863"/>
                </a:solidFill>
                <a:latin typeface="Trebuchet MS"/>
                <a:cs typeface="Trebuchet MS"/>
              </a:rPr>
              <a:t>Million </a:t>
            </a:r>
            <a:r>
              <a:rPr sz="750" i="1" spc="-41" dirty="0">
                <a:solidFill>
                  <a:prstClr val="black"/>
                </a:solidFill>
                <a:latin typeface="Trebuchet MS"/>
                <a:cs typeface="Trebuchet MS"/>
              </a:rPr>
              <a:t>selling </a:t>
            </a:r>
            <a:r>
              <a:rPr sz="750" i="1" spc="-34" dirty="0">
                <a:solidFill>
                  <a:prstClr val="black"/>
                </a:solidFill>
                <a:latin typeface="Trebuchet MS"/>
                <a:cs typeface="Trebuchet MS"/>
              </a:rPr>
              <a:t>coverage  </a:t>
            </a:r>
            <a:r>
              <a:rPr sz="750" i="1" spc="-41" dirty="0">
                <a:solidFill>
                  <a:prstClr val="black"/>
                </a:solidFill>
                <a:latin typeface="Trebuchet MS"/>
                <a:cs typeface="Trebuchet MS"/>
              </a:rPr>
              <a:t>under </a:t>
            </a:r>
            <a:r>
              <a:rPr sz="750" i="1" spc="-49" dirty="0">
                <a:solidFill>
                  <a:prstClr val="black"/>
                </a:solidFill>
                <a:latin typeface="Trebuchet MS"/>
                <a:cs typeface="Trebuchet MS"/>
              </a:rPr>
              <a:t>the Affordable </a:t>
            </a:r>
            <a:r>
              <a:rPr sz="750" i="1" spc="-41" dirty="0">
                <a:solidFill>
                  <a:prstClr val="black"/>
                </a:solidFill>
                <a:latin typeface="Trebuchet MS"/>
                <a:cs typeface="Trebuchet MS"/>
              </a:rPr>
              <a:t>care  </a:t>
            </a:r>
            <a:r>
              <a:rPr sz="750" i="1" spc="-45" dirty="0">
                <a:solidFill>
                  <a:prstClr val="black"/>
                </a:solidFill>
                <a:latin typeface="Trebuchet MS"/>
                <a:cs typeface="Trebuchet MS"/>
              </a:rPr>
              <a:t>Act in</a:t>
            </a:r>
            <a:r>
              <a:rPr sz="750" i="1" spc="-86" dirty="0">
                <a:solidFill>
                  <a:prstClr val="black"/>
                </a:solidFill>
                <a:latin typeface="Trebuchet MS"/>
                <a:cs typeface="Trebuchet MS"/>
              </a:rPr>
              <a:t> </a:t>
            </a:r>
            <a:r>
              <a:rPr sz="750" i="1" spc="-15" dirty="0">
                <a:solidFill>
                  <a:prstClr val="black"/>
                </a:solidFill>
                <a:latin typeface="Trebuchet MS"/>
                <a:cs typeface="Trebuchet MS"/>
              </a:rPr>
              <a:t>2015</a:t>
            </a:r>
            <a:endParaRPr sz="750">
              <a:solidFill>
                <a:prstClr val="black"/>
              </a:solidFill>
              <a:latin typeface="Trebuchet MS"/>
              <a:cs typeface="Trebuchet MS"/>
            </a:endParaRPr>
          </a:p>
        </p:txBody>
      </p:sp>
      <p:sp>
        <p:nvSpPr>
          <p:cNvPr id="20" name="object 20"/>
          <p:cNvSpPr txBox="1"/>
          <p:nvPr/>
        </p:nvSpPr>
        <p:spPr>
          <a:xfrm>
            <a:off x="7262908" y="4127678"/>
            <a:ext cx="43339" cy="124554"/>
          </a:xfrm>
          <a:prstGeom prst="rect">
            <a:avLst/>
          </a:prstGeom>
        </p:spPr>
        <p:txBody>
          <a:bodyPr vert="horz" wrap="square" lIns="0" tIns="9049" rIns="0" bIns="0" rtlCol="0">
            <a:spAutoFit/>
          </a:bodyPr>
          <a:lstStyle/>
          <a:p>
            <a:pPr marL="9525">
              <a:spcBef>
                <a:spcPts val="71"/>
              </a:spcBef>
            </a:pPr>
            <a:r>
              <a:rPr sz="750" spc="-23" dirty="0">
                <a:solidFill>
                  <a:prstClr val="black"/>
                </a:solidFill>
                <a:latin typeface="Arial"/>
                <a:cs typeface="Arial"/>
              </a:rPr>
              <a:t>.</a:t>
            </a:r>
            <a:endParaRPr sz="750">
              <a:solidFill>
                <a:prstClr val="black"/>
              </a:solidFill>
              <a:latin typeface="Arial"/>
              <a:cs typeface="Arial"/>
            </a:endParaRPr>
          </a:p>
        </p:txBody>
      </p:sp>
      <p:sp>
        <p:nvSpPr>
          <p:cNvPr id="21" name="object 21"/>
          <p:cNvSpPr/>
          <p:nvPr/>
        </p:nvSpPr>
        <p:spPr>
          <a:xfrm>
            <a:off x="124586" y="2097405"/>
            <a:ext cx="8279130" cy="26194"/>
          </a:xfrm>
          <a:custGeom>
            <a:avLst/>
            <a:gdLst/>
            <a:ahLst/>
            <a:cxnLst/>
            <a:rect l="l" t="t" r="r" b="b"/>
            <a:pathLst>
              <a:path w="11038840" h="34925">
                <a:moveTo>
                  <a:pt x="0" y="34671"/>
                </a:moveTo>
                <a:lnTo>
                  <a:pt x="11038713" y="0"/>
                </a:lnTo>
              </a:path>
            </a:pathLst>
          </a:custGeom>
          <a:ln w="6095">
            <a:solidFill>
              <a:srgbClr val="3A3838"/>
            </a:solidFill>
          </a:ln>
        </p:spPr>
        <p:txBody>
          <a:bodyPr wrap="square" lIns="0" tIns="0" rIns="0" bIns="0" rtlCol="0"/>
          <a:lstStyle/>
          <a:p>
            <a:endParaRPr sz="1350">
              <a:solidFill>
                <a:prstClr val="black"/>
              </a:solidFill>
            </a:endParaRPr>
          </a:p>
        </p:txBody>
      </p:sp>
      <p:sp>
        <p:nvSpPr>
          <p:cNvPr id="22" name="object 22"/>
          <p:cNvSpPr/>
          <p:nvPr/>
        </p:nvSpPr>
        <p:spPr>
          <a:xfrm>
            <a:off x="124586" y="3000375"/>
            <a:ext cx="8279130" cy="26194"/>
          </a:xfrm>
          <a:custGeom>
            <a:avLst/>
            <a:gdLst/>
            <a:ahLst/>
            <a:cxnLst/>
            <a:rect l="l" t="t" r="r" b="b"/>
            <a:pathLst>
              <a:path w="11038840" h="34925">
                <a:moveTo>
                  <a:pt x="0" y="34670"/>
                </a:moveTo>
                <a:lnTo>
                  <a:pt x="11038713" y="0"/>
                </a:lnTo>
              </a:path>
            </a:pathLst>
          </a:custGeom>
          <a:ln w="6095">
            <a:solidFill>
              <a:srgbClr val="3A3838"/>
            </a:solidFill>
          </a:ln>
        </p:spPr>
        <p:txBody>
          <a:bodyPr wrap="square" lIns="0" tIns="0" rIns="0" bIns="0" rtlCol="0"/>
          <a:lstStyle/>
          <a:p>
            <a:endParaRPr sz="1350">
              <a:solidFill>
                <a:prstClr val="black"/>
              </a:solidFill>
            </a:endParaRPr>
          </a:p>
        </p:txBody>
      </p:sp>
      <p:sp>
        <p:nvSpPr>
          <p:cNvPr id="23" name="object 23"/>
          <p:cNvSpPr/>
          <p:nvPr/>
        </p:nvSpPr>
        <p:spPr>
          <a:xfrm>
            <a:off x="124586" y="3822192"/>
            <a:ext cx="8279130" cy="26194"/>
          </a:xfrm>
          <a:custGeom>
            <a:avLst/>
            <a:gdLst/>
            <a:ahLst/>
            <a:cxnLst/>
            <a:rect l="l" t="t" r="r" b="b"/>
            <a:pathLst>
              <a:path w="11038840" h="34925">
                <a:moveTo>
                  <a:pt x="0" y="34671"/>
                </a:moveTo>
                <a:lnTo>
                  <a:pt x="11038713" y="0"/>
                </a:lnTo>
              </a:path>
            </a:pathLst>
          </a:custGeom>
          <a:ln w="6095">
            <a:solidFill>
              <a:srgbClr val="3A3838"/>
            </a:solidFill>
          </a:ln>
        </p:spPr>
        <p:txBody>
          <a:bodyPr wrap="square" lIns="0" tIns="0" rIns="0" bIns="0" rtlCol="0"/>
          <a:lstStyle/>
          <a:p>
            <a:endParaRPr sz="1350">
              <a:solidFill>
                <a:prstClr val="black"/>
              </a:solidFill>
            </a:endParaRPr>
          </a:p>
        </p:txBody>
      </p:sp>
      <p:sp>
        <p:nvSpPr>
          <p:cNvPr id="24" name="object 24"/>
          <p:cNvSpPr/>
          <p:nvPr/>
        </p:nvSpPr>
        <p:spPr>
          <a:xfrm>
            <a:off x="1144143" y="4032503"/>
            <a:ext cx="342900" cy="342900"/>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25" name="object 25"/>
          <p:cNvSpPr txBox="1"/>
          <p:nvPr/>
        </p:nvSpPr>
        <p:spPr>
          <a:xfrm>
            <a:off x="1127569" y="3903631"/>
            <a:ext cx="370999" cy="124554"/>
          </a:xfrm>
          <a:prstGeom prst="rect">
            <a:avLst/>
          </a:prstGeom>
        </p:spPr>
        <p:txBody>
          <a:bodyPr vert="horz" wrap="square" lIns="0" tIns="9049" rIns="0" bIns="0" rtlCol="0">
            <a:spAutoFit/>
          </a:bodyPr>
          <a:lstStyle/>
          <a:p>
            <a:pPr marL="9525">
              <a:spcBef>
                <a:spcPts val="71"/>
              </a:spcBef>
            </a:pPr>
            <a:r>
              <a:rPr sz="750" b="1" spc="-83" dirty="0">
                <a:solidFill>
                  <a:prstClr val="black"/>
                </a:solidFill>
                <a:latin typeface="Arial"/>
                <a:cs typeface="Arial"/>
              </a:rPr>
              <a:t>Po</a:t>
            </a:r>
            <a:r>
              <a:rPr sz="750" b="1" spc="-68" dirty="0">
                <a:solidFill>
                  <a:prstClr val="black"/>
                </a:solidFill>
                <a:latin typeface="Arial"/>
                <a:cs typeface="Arial"/>
              </a:rPr>
              <a:t>k</a:t>
            </a:r>
            <a:r>
              <a:rPr sz="750" b="1" spc="-30" dirty="0">
                <a:solidFill>
                  <a:prstClr val="black"/>
                </a:solidFill>
                <a:latin typeface="Arial"/>
                <a:cs typeface="Arial"/>
              </a:rPr>
              <a:t>i</a:t>
            </a:r>
            <a:r>
              <a:rPr sz="750" b="1" spc="-19" dirty="0">
                <a:solidFill>
                  <a:prstClr val="black"/>
                </a:solidFill>
                <a:latin typeface="Arial"/>
                <a:cs typeface="Arial"/>
              </a:rPr>
              <a:t>t</a:t>
            </a:r>
            <a:r>
              <a:rPr sz="750" b="1" spc="-30" dirty="0">
                <a:solidFill>
                  <a:prstClr val="black"/>
                </a:solidFill>
                <a:latin typeface="Arial"/>
                <a:cs typeface="Arial"/>
              </a:rPr>
              <a:t>d</a:t>
            </a:r>
            <a:r>
              <a:rPr sz="750" b="1" spc="-60" dirty="0">
                <a:solidFill>
                  <a:prstClr val="black"/>
                </a:solidFill>
                <a:latin typeface="Arial"/>
                <a:cs typeface="Arial"/>
              </a:rPr>
              <a:t>ok</a:t>
            </a:r>
            <a:endParaRPr sz="750">
              <a:solidFill>
                <a:prstClr val="black"/>
              </a:solidFill>
              <a:latin typeface="Arial"/>
              <a:cs typeface="Arial"/>
            </a:endParaRPr>
          </a:p>
        </p:txBody>
      </p:sp>
      <p:sp>
        <p:nvSpPr>
          <p:cNvPr id="26" name="object 26"/>
          <p:cNvSpPr txBox="1"/>
          <p:nvPr/>
        </p:nvSpPr>
        <p:spPr>
          <a:xfrm>
            <a:off x="439903" y="3899345"/>
            <a:ext cx="310991" cy="124554"/>
          </a:xfrm>
          <a:prstGeom prst="rect">
            <a:avLst/>
          </a:prstGeom>
        </p:spPr>
        <p:txBody>
          <a:bodyPr vert="horz" wrap="square" lIns="0" tIns="9049" rIns="0" bIns="0" rtlCol="0">
            <a:spAutoFit/>
          </a:bodyPr>
          <a:lstStyle/>
          <a:p>
            <a:pPr marL="9525">
              <a:spcBef>
                <a:spcPts val="71"/>
              </a:spcBef>
            </a:pPr>
            <a:r>
              <a:rPr sz="750" b="1" spc="-68" dirty="0">
                <a:solidFill>
                  <a:prstClr val="black"/>
                </a:solidFill>
                <a:latin typeface="Arial"/>
                <a:cs typeface="Arial"/>
              </a:rPr>
              <a:t>Fact</a:t>
            </a:r>
            <a:r>
              <a:rPr sz="750" b="1" spc="-60" dirty="0">
                <a:solidFill>
                  <a:prstClr val="black"/>
                </a:solidFill>
                <a:latin typeface="Arial"/>
                <a:cs typeface="Arial"/>
              </a:rPr>
              <a:t>om</a:t>
            </a:r>
            <a:endParaRPr sz="750">
              <a:solidFill>
                <a:prstClr val="black"/>
              </a:solidFill>
              <a:latin typeface="Arial"/>
              <a:cs typeface="Arial"/>
            </a:endParaRPr>
          </a:p>
        </p:txBody>
      </p:sp>
      <p:sp>
        <p:nvSpPr>
          <p:cNvPr id="27" name="object 27"/>
          <p:cNvSpPr txBox="1"/>
          <p:nvPr/>
        </p:nvSpPr>
        <p:spPr>
          <a:xfrm>
            <a:off x="780059" y="4342105"/>
            <a:ext cx="296228" cy="124554"/>
          </a:xfrm>
          <a:prstGeom prst="rect">
            <a:avLst/>
          </a:prstGeom>
        </p:spPr>
        <p:txBody>
          <a:bodyPr vert="horz" wrap="square" lIns="0" tIns="9049" rIns="0" bIns="0" rtlCol="0">
            <a:spAutoFit/>
          </a:bodyPr>
          <a:lstStyle/>
          <a:p>
            <a:pPr marL="9525">
              <a:spcBef>
                <a:spcPts val="71"/>
              </a:spcBef>
            </a:pPr>
            <a:r>
              <a:rPr sz="750" b="1" spc="-83" dirty="0">
                <a:solidFill>
                  <a:prstClr val="black"/>
                </a:solidFill>
                <a:latin typeface="Arial"/>
                <a:cs typeface="Arial"/>
              </a:rPr>
              <a:t>T</a:t>
            </a:r>
            <a:r>
              <a:rPr sz="750" b="1" spc="-45" dirty="0">
                <a:solidFill>
                  <a:prstClr val="black"/>
                </a:solidFill>
                <a:latin typeface="Arial"/>
                <a:cs typeface="Arial"/>
              </a:rPr>
              <a:t>i</a:t>
            </a:r>
            <a:r>
              <a:rPr sz="750" b="1" spc="-41" dirty="0">
                <a:solidFill>
                  <a:prstClr val="black"/>
                </a:solidFill>
                <a:latin typeface="Arial"/>
                <a:cs typeface="Arial"/>
              </a:rPr>
              <a:t>e</a:t>
            </a:r>
            <a:r>
              <a:rPr sz="750" b="1" spc="-30" dirty="0">
                <a:solidFill>
                  <a:prstClr val="black"/>
                </a:solidFill>
                <a:latin typeface="Arial"/>
                <a:cs typeface="Arial"/>
              </a:rPr>
              <a:t>ri</a:t>
            </a:r>
            <a:r>
              <a:rPr sz="750" b="1" spc="-60" dirty="0">
                <a:solidFill>
                  <a:prstClr val="black"/>
                </a:solidFill>
                <a:latin typeface="Arial"/>
                <a:cs typeface="Arial"/>
              </a:rPr>
              <a:t>on</a:t>
            </a:r>
            <a:endParaRPr sz="750">
              <a:solidFill>
                <a:prstClr val="black"/>
              </a:solidFill>
              <a:latin typeface="Arial"/>
              <a:cs typeface="Arial"/>
            </a:endParaRPr>
          </a:p>
        </p:txBody>
      </p:sp>
      <p:sp>
        <p:nvSpPr>
          <p:cNvPr id="28" name="object 28"/>
          <p:cNvSpPr/>
          <p:nvPr/>
        </p:nvSpPr>
        <p:spPr>
          <a:xfrm>
            <a:off x="425195" y="3310127"/>
            <a:ext cx="342900" cy="342900"/>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29" name="object 29"/>
          <p:cNvSpPr/>
          <p:nvPr/>
        </p:nvSpPr>
        <p:spPr>
          <a:xfrm>
            <a:off x="1151438" y="3316985"/>
            <a:ext cx="335604" cy="330011"/>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30" name="object 30"/>
          <p:cNvSpPr txBox="1"/>
          <p:nvPr/>
        </p:nvSpPr>
        <p:spPr>
          <a:xfrm>
            <a:off x="390525" y="3161119"/>
            <a:ext cx="391478" cy="124554"/>
          </a:xfrm>
          <a:prstGeom prst="rect">
            <a:avLst/>
          </a:prstGeom>
        </p:spPr>
        <p:txBody>
          <a:bodyPr vert="horz" wrap="square" lIns="0" tIns="9049" rIns="0" bIns="0" rtlCol="0">
            <a:spAutoFit/>
          </a:bodyPr>
          <a:lstStyle/>
          <a:p>
            <a:pPr marL="9525">
              <a:spcBef>
                <a:spcPts val="71"/>
              </a:spcBef>
            </a:pPr>
            <a:r>
              <a:rPr sz="750" b="1" spc="-49" dirty="0">
                <a:solidFill>
                  <a:prstClr val="black"/>
                </a:solidFill>
                <a:latin typeface="Arial"/>
                <a:cs typeface="Arial"/>
              </a:rPr>
              <a:t>Stratumn</a:t>
            </a:r>
            <a:endParaRPr sz="750">
              <a:solidFill>
                <a:prstClr val="black"/>
              </a:solidFill>
              <a:latin typeface="Arial"/>
              <a:cs typeface="Arial"/>
            </a:endParaRPr>
          </a:p>
        </p:txBody>
      </p:sp>
      <p:sp>
        <p:nvSpPr>
          <p:cNvPr id="31" name="object 31"/>
          <p:cNvSpPr txBox="1"/>
          <p:nvPr/>
        </p:nvSpPr>
        <p:spPr>
          <a:xfrm>
            <a:off x="1045940" y="3159062"/>
            <a:ext cx="541020" cy="124554"/>
          </a:xfrm>
          <a:prstGeom prst="rect">
            <a:avLst/>
          </a:prstGeom>
        </p:spPr>
        <p:txBody>
          <a:bodyPr vert="horz" wrap="square" lIns="0" tIns="9049" rIns="0" bIns="0" rtlCol="0">
            <a:spAutoFit/>
          </a:bodyPr>
          <a:lstStyle/>
          <a:p>
            <a:pPr marL="9525">
              <a:spcBef>
                <a:spcPts val="71"/>
              </a:spcBef>
            </a:pPr>
            <a:r>
              <a:rPr sz="750" b="1" spc="-64" dirty="0">
                <a:solidFill>
                  <a:prstClr val="black"/>
                </a:solidFill>
                <a:latin typeface="Arial"/>
                <a:cs typeface="Arial"/>
              </a:rPr>
              <a:t>Blockpharma</a:t>
            </a:r>
            <a:endParaRPr sz="750">
              <a:solidFill>
                <a:prstClr val="black"/>
              </a:solidFill>
              <a:latin typeface="Arial"/>
              <a:cs typeface="Arial"/>
            </a:endParaRPr>
          </a:p>
        </p:txBody>
      </p:sp>
      <p:sp>
        <p:nvSpPr>
          <p:cNvPr id="32" name="object 32"/>
          <p:cNvSpPr/>
          <p:nvPr/>
        </p:nvSpPr>
        <p:spPr>
          <a:xfrm>
            <a:off x="429768" y="2288286"/>
            <a:ext cx="331469" cy="315468"/>
          </a:xfrm>
          <a:prstGeom prst="rect">
            <a:avLst/>
          </a:prstGeom>
          <a:blipFill>
            <a:blip r:embed="rId7" cstate="print"/>
            <a:stretch>
              <a:fillRect/>
            </a:stretch>
          </a:blipFill>
        </p:spPr>
        <p:txBody>
          <a:bodyPr wrap="square" lIns="0" tIns="0" rIns="0" bIns="0" rtlCol="0"/>
          <a:lstStyle/>
          <a:p>
            <a:endParaRPr sz="1350">
              <a:solidFill>
                <a:prstClr val="black"/>
              </a:solidFill>
            </a:endParaRPr>
          </a:p>
        </p:txBody>
      </p:sp>
      <p:sp>
        <p:nvSpPr>
          <p:cNvPr id="33" name="object 33"/>
          <p:cNvSpPr/>
          <p:nvPr/>
        </p:nvSpPr>
        <p:spPr>
          <a:xfrm>
            <a:off x="837818" y="2726056"/>
            <a:ext cx="238887" cy="254888"/>
          </a:xfrm>
          <a:prstGeom prst="rect">
            <a:avLst/>
          </a:prstGeom>
          <a:blipFill>
            <a:blip r:embed="rId8" cstate="print"/>
            <a:stretch>
              <a:fillRect/>
            </a:stretch>
          </a:blipFill>
        </p:spPr>
        <p:txBody>
          <a:bodyPr wrap="square" lIns="0" tIns="0" rIns="0" bIns="0" rtlCol="0"/>
          <a:lstStyle/>
          <a:p>
            <a:endParaRPr sz="1350">
              <a:solidFill>
                <a:prstClr val="black"/>
              </a:solidFill>
            </a:endParaRPr>
          </a:p>
        </p:txBody>
      </p:sp>
      <p:sp>
        <p:nvSpPr>
          <p:cNvPr id="34" name="object 34"/>
          <p:cNvSpPr txBox="1"/>
          <p:nvPr/>
        </p:nvSpPr>
        <p:spPr>
          <a:xfrm>
            <a:off x="495452" y="2149603"/>
            <a:ext cx="204788" cy="124554"/>
          </a:xfrm>
          <a:prstGeom prst="rect">
            <a:avLst/>
          </a:prstGeom>
        </p:spPr>
        <p:txBody>
          <a:bodyPr vert="horz" wrap="square" lIns="0" tIns="9049" rIns="0" bIns="0" rtlCol="0">
            <a:spAutoFit/>
          </a:bodyPr>
          <a:lstStyle/>
          <a:p>
            <a:pPr marL="9525">
              <a:spcBef>
                <a:spcPts val="71"/>
              </a:spcBef>
            </a:pPr>
            <a:r>
              <a:rPr sz="750" b="1" spc="-94" dirty="0">
                <a:solidFill>
                  <a:prstClr val="black"/>
                </a:solidFill>
                <a:latin typeface="Arial"/>
                <a:cs typeface="Arial"/>
              </a:rPr>
              <a:t>G</a:t>
            </a:r>
            <a:r>
              <a:rPr sz="750" b="1" spc="-64" dirty="0">
                <a:solidFill>
                  <a:prstClr val="black"/>
                </a:solidFill>
                <a:latin typeface="Arial"/>
                <a:cs typeface="Arial"/>
              </a:rPr>
              <a:t>e</a:t>
            </a:r>
            <a:r>
              <a:rPr sz="750" b="1" spc="-60" dirty="0">
                <a:solidFill>
                  <a:prstClr val="black"/>
                </a:solidFill>
                <a:latin typeface="Arial"/>
                <a:cs typeface="Arial"/>
              </a:rPr>
              <a:t>m</a:t>
            </a:r>
            <a:endParaRPr sz="750">
              <a:solidFill>
                <a:prstClr val="black"/>
              </a:solidFill>
              <a:latin typeface="Arial"/>
              <a:cs typeface="Arial"/>
            </a:endParaRPr>
          </a:p>
        </p:txBody>
      </p:sp>
      <p:sp>
        <p:nvSpPr>
          <p:cNvPr id="35" name="object 35"/>
          <p:cNvSpPr txBox="1"/>
          <p:nvPr/>
        </p:nvSpPr>
        <p:spPr>
          <a:xfrm>
            <a:off x="535458" y="2574988"/>
            <a:ext cx="875824" cy="124554"/>
          </a:xfrm>
          <a:prstGeom prst="rect">
            <a:avLst/>
          </a:prstGeom>
        </p:spPr>
        <p:txBody>
          <a:bodyPr vert="horz" wrap="square" lIns="0" tIns="9049" rIns="0" bIns="0" rtlCol="0">
            <a:spAutoFit/>
          </a:bodyPr>
          <a:lstStyle/>
          <a:p>
            <a:pPr marL="9525">
              <a:spcBef>
                <a:spcPts val="71"/>
              </a:spcBef>
            </a:pPr>
            <a:r>
              <a:rPr sz="750" b="1" spc="-68" dirty="0">
                <a:solidFill>
                  <a:prstClr val="black"/>
                </a:solidFill>
                <a:latin typeface="Arial"/>
                <a:cs typeface="Arial"/>
              </a:rPr>
              <a:t>Blockchain </a:t>
            </a:r>
            <a:r>
              <a:rPr sz="750" b="1" spc="-41" dirty="0">
                <a:solidFill>
                  <a:prstClr val="black"/>
                </a:solidFill>
                <a:latin typeface="Arial"/>
                <a:cs typeface="Arial"/>
              </a:rPr>
              <a:t>Health</a:t>
            </a:r>
            <a:r>
              <a:rPr sz="750" b="1" spc="-60" dirty="0">
                <a:solidFill>
                  <a:prstClr val="black"/>
                </a:solidFill>
                <a:latin typeface="Arial"/>
                <a:cs typeface="Arial"/>
              </a:rPr>
              <a:t> </a:t>
            </a:r>
            <a:r>
              <a:rPr sz="750" b="1" spc="-71" dirty="0">
                <a:solidFill>
                  <a:prstClr val="black"/>
                </a:solidFill>
                <a:latin typeface="Arial"/>
                <a:cs typeface="Arial"/>
              </a:rPr>
              <a:t>Co.</a:t>
            </a:r>
            <a:endParaRPr sz="750">
              <a:solidFill>
                <a:prstClr val="black"/>
              </a:solidFill>
              <a:latin typeface="Arial"/>
              <a:cs typeface="Arial"/>
            </a:endParaRPr>
          </a:p>
        </p:txBody>
      </p:sp>
      <p:sp>
        <p:nvSpPr>
          <p:cNvPr id="36" name="object 36"/>
          <p:cNvSpPr txBox="1"/>
          <p:nvPr/>
        </p:nvSpPr>
        <p:spPr>
          <a:xfrm>
            <a:off x="1123664" y="2130171"/>
            <a:ext cx="391001" cy="124554"/>
          </a:xfrm>
          <a:prstGeom prst="rect">
            <a:avLst/>
          </a:prstGeom>
        </p:spPr>
        <p:txBody>
          <a:bodyPr vert="horz" wrap="square" lIns="0" tIns="9049" rIns="0" bIns="0" rtlCol="0">
            <a:spAutoFit/>
          </a:bodyPr>
          <a:lstStyle/>
          <a:p>
            <a:pPr marL="9525">
              <a:spcBef>
                <a:spcPts val="71"/>
              </a:spcBef>
            </a:pPr>
            <a:r>
              <a:rPr sz="750" b="1" spc="-153" dirty="0">
                <a:solidFill>
                  <a:prstClr val="black"/>
                </a:solidFill>
                <a:latin typeface="Arial"/>
                <a:cs typeface="Arial"/>
              </a:rPr>
              <a:t>S</a:t>
            </a:r>
            <a:r>
              <a:rPr sz="750" b="1" spc="-11" dirty="0">
                <a:solidFill>
                  <a:prstClr val="black"/>
                </a:solidFill>
                <a:latin typeface="Arial"/>
                <a:cs typeface="Arial"/>
              </a:rPr>
              <a:t>t</a:t>
            </a:r>
            <a:r>
              <a:rPr sz="750" b="1" spc="-8" dirty="0">
                <a:solidFill>
                  <a:prstClr val="black"/>
                </a:solidFill>
                <a:latin typeface="Arial"/>
                <a:cs typeface="Arial"/>
              </a:rPr>
              <a:t>r</a:t>
            </a:r>
            <a:r>
              <a:rPr sz="750" b="1" spc="-30" dirty="0">
                <a:solidFill>
                  <a:prstClr val="black"/>
                </a:solidFill>
                <a:latin typeface="Arial"/>
                <a:cs typeface="Arial"/>
              </a:rPr>
              <a:t>at</a:t>
            </a:r>
            <a:r>
              <a:rPr sz="750" b="1" spc="-38" dirty="0">
                <a:solidFill>
                  <a:prstClr val="black"/>
                </a:solidFill>
                <a:latin typeface="Arial"/>
                <a:cs typeface="Arial"/>
              </a:rPr>
              <a:t>u</a:t>
            </a:r>
            <a:r>
              <a:rPr sz="750" b="1" spc="-60" dirty="0">
                <a:solidFill>
                  <a:prstClr val="black"/>
                </a:solidFill>
                <a:latin typeface="Arial"/>
                <a:cs typeface="Arial"/>
              </a:rPr>
              <a:t>mn</a:t>
            </a:r>
            <a:endParaRPr sz="750">
              <a:solidFill>
                <a:prstClr val="black"/>
              </a:solidFill>
              <a:latin typeface="Arial"/>
              <a:cs typeface="Arial"/>
            </a:endParaRPr>
          </a:p>
        </p:txBody>
      </p:sp>
      <p:sp>
        <p:nvSpPr>
          <p:cNvPr id="37" name="object 37"/>
          <p:cNvSpPr/>
          <p:nvPr/>
        </p:nvSpPr>
        <p:spPr>
          <a:xfrm>
            <a:off x="770381" y="1761362"/>
            <a:ext cx="342900" cy="342900"/>
          </a:xfrm>
          <a:prstGeom prst="rect">
            <a:avLst/>
          </a:prstGeom>
          <a:blipFill>
            <a:blip r:embed="rId9" cstate="print"/>
            <a:stretch>
              <a:fillRect/>
            </a:stretch>
          </a:blipFill>
        </p:spPr>
        <p:txBody>
          <a:bodyPr wrap="square" lIns="0" tIns="0" rIns="0" bIns="0" rtlCol="0"/>
          <a:lstStyle/>
          <a:p>
            <a:endParaRPr sz="1350">
              <a:solidFill>
                <a:prstClr val="black"/>
              </a:solidFill>
            </a:endParaRPr>
          </a:p>
        </p:txBody>
      </p:sp>
      <p:sp>
        <p:nvSpPr>
          <p:cNvPr id="38" name="object 38"/>
          <p:cNvSpPr/>
          <p:nvPr/>
        </p:nvSpPr>
        <p:spPr>
          <a:xfrm>
            <a:off x="430911" y="1433322"/>
            <a:ext cx="342900" cy="325754"/>
          </a:xfrm>
          <a:prstGeom prst="rect">
            <a:avLst/>
          </a:prstGeom>
          <a:blipFill>
            <a:blip r:embed="rId10" cstate="print"/>
            <a:stretch>
              <a:fillRect/>
            </a:stretch>
          </a:blipFill>
        </p:spPr>
        <p:txBody>
          <a:bodyPr wrap="square" lIns="0" tIns="0" rIns="0" bIns="0" rtlCol="0"/>
          <a:lstStyle/>
          <a:p>
            <a:endParaRPr sz="1350">
              <a:solidFill>
                <a:prstClr val="black"/>
              </a:solidFill>
            </a:endParaRPr>
          </a:p>
        </p:txBody>
      </p:sp>
      <p:sp>
        <p:nvSpPr>
          <p:cNvPr id="39" name="object 39"/>
          <p:cNvSpPr/>
          <p:nvPr/>
        </p:nvSpPr>
        <p:spPr>
          <a:xfrm>
            <a:off x="1113281" y="1452753"/>
            <a:ext cx="342900" cy="374904"/>
          </a:xfrm>
          <a:prstGeom prst="rect">
            <a:avLst/>
          </a:prstGeom>
          <a:blipFill>
            <a:blip r:embed="rId11" cstate="print"/>
            <a:stretch>
              <a:fillRect/>
            </a:stretch>
          </a:blipFill>
        </p:spPr>
        <p:txBody>
          <a:bodyPr wrap="square" lIns="0" tIns="0" rIns="0" bIns="0" rtlCol="0"/>
          <a:lstStyle/>
          <a:p>
            <a:endParaRPr sz="1350">
              <a:solidFill>
                <a:prstClr val="black"/>
              </a:solidFill>
            </a:endParaRPr>
          </a:p>
        </p:txBody>
      </p:sp>
      <p:sp>
        <p:nvSpPr>
          <p:cNvPr id="40" name="object 40"/>
          <p:cNvSpPr txBox="1"/>
          <p:nvPr/>
        </p:nvSpPr>
        <p:spPr>
          <a:xfrm>
            <a:off x="730453" y="1643920"/>
            <a:ext cx="445294" cy="124554"/>
          </a:xfrm>
          <a:prstGeom prst="rect">
            <a:avLst/>
          </a:prstGeom>
        </p:spPr>
        <p:txBody>
          <a:bodyPr vert="horz" wrap="square" lIns="0" tIns="9049" rIns="0" bIns="0" rtlCol="0">
            <a:spAutoFit/>
          </a:bodyPr>
          <a:lstStyle/>
          <a:p>
            <a:pPr marL="9525">
              <a:spcBef>
                <a:spcPts val="71"/>
              </a:spcBef>
            </a:pPr>
            <a:r>
              <a:rPr sz="750" b="1" spc="-49" dirty="0">
                <a:solidFill>
                  <a:prstClr val="black"/>
                </a:solidFill>
                <a:latin typeface="Arial"/>
                <a:cs typeface="Arial"/>
              </a:rPr>
              <a:t>Guardtime</a:t>
            </a:r>
            <a:endParaRPr sz="750">
              <a:solidFill>
                <a:prstClr val="black"/>
              </a:solidFill>
              <a:latin typeface="Arial"/>
              <a:cs typeface="Arial"/>
            </a:endParaRPr>
          </a:p>
        </p:txBody>
      </p:sp>
      <p:sp>
        <p:nvSpPr>
          <p:cNvPr id="48" name="object 48"/>
          <p:cNvSpPr txBox="1">
            <a:spLocks noGrp="1"/>
          </p:cNvSpPr>
          <p:nvPr>
            <p:ph type="sldNum" sz="quarter" idx="7"/>
          </p:nvPr>
        </p:nvSpPr>
        <p:spPr>
          <a:prstGeom prst="rect">
            <a:avLst/>
          </a:prstGeom>
        </p:spPr>
        <p:txBody>
          <a:bodyPr vert="horz" wrap="square" lIns="0" tIns="0" rIns="0" bIns="0" rtlCol="0">
            <a:spAutoFit/>
          </a:bodyPr>
          <a:lstStyle/>
          <a:p>
            <a:pPr marL="41433">
              <a:lnSpc>
                <a:spcPts val="1215"/>
              </a:lnSpc>
            </a:pPr>
            <a:fld id="{81D60167-4931-47E6-BA6A-407CBD079E47}" type="slidenum">
              <a:rPr spc="-60" dirty="0">
                <a:solidFill>
                  <a:prstClr val="black"/>
                </a:solidFill>
              </a:rPr>
              <a:pPr marL="41433">
                <a:lnSpc>
                  <a:spcPts val="1215"/>
                </a:lnSpc>
              </a:pPr>
              <a:t>50</a:t>
            </a:fld>
            <a:endParaRPr spc="-60" dirty="0">
              <a:solidFill>
                <a:prstClr val="black"/>
              </a:solidFill>
            </a:endParaRPr>
          </a:p>
        </p:txBody>
      </p:sp>
      <p:sp>
        <p:nvSpPr>
          <p:cNvPr id="41" name="object 41"/>
          <p:cNvSpPr txBox="1"/>
          <p:nvPr/>
        </p:nvSpPr>
        <p:spPr>
          <a:xfrm>
            <a:off x="402183" y="1287113"/>
            <a:ext cx="381476" cy="124554"/>
          </a:xfrm>
          <a:prstGeom prst="rect">
            <a:avLst/>
          </a:prstGeom>
        </p:spPr>
        <p:txBody>
          <a:bodyPr vert="horz" wrap="square" lIns="0" tIns="9049" rIns="0" bIns="0" rtlCol="0">
            <a:spAutoFit/>
          </a:bodyPr>
          <a:lstStyle/>
          <a:p>
            <a:pPr marL="9525">
              <a:spcBef>
                <a:spcPts val="71"/>
              </a:spcBef>
            </a:pPr>
            <a:r>
              <a:rPr sz="750" b="1" spc="-60" dirty="0">
                <a:solidFill>
                  <a:prstClr val="black"/>
                </a:solidFill>
                <a:latin typeface="Arial"/>
                <a:cs typeface="Arial"/>
              </a:rPr>
              <a:t>Brontech</a:t>
            </a:r>
            <a:endParaRPr sz="750">
              <a:solidFill>
                <a:prstClr val="black"/>
              </a:solidFill>
              <a:latin typeface="Arial"/>
              <a:cs typeface="Arial"/>
            </a:endParaRPr>
          </a:p>
        </p:txBody>
      </p:sp>
      <p:sp>
        <p:nvSpPr>
          <p:cNvPr id="42" name="object 42"/>
          <p:cNvSpPr txBox="1"/>
          <p:nvPr/>
        </p:nvSpPr>
        <p:spPr>
          <a:xfrm>
            <a:off x="1107852" y="1300162"/>
            <a:ext cx="342900" cy="124554"/>
          </a:xfrm>
          <a:prstGeom prst="rect">
            <a:avLst/>
          </a:prstGeom>
        </p:spPr>
        <p:txBody>
          <a:bodyPr vert="horz" wrap="square" lIns="0" tIns="9049" rIns="0" bIns="0" rtlCol="0">
            <a:spAutoFit/>
          </a:bodyPr>
          <a:lstStyle/>
          <a:p>
            <a:pPr marL="9525">
              <a:spcBef>
                <a:spcPts val="71"/>
              </a:spcBef>
            </a:pPr>
            <a:r>
              <a:rPr sz="750" b="1" spc="30" dirty="0">
                <a:solidFill>
                  <a:prstClr val="black"/>
                </a:solidFill>
                <a:latin typeface="Arial"/>
                <a:cs typeface="Arial"/>
              </a:rPr>
              <a:t>M</a:t>
            </a:r>
            <a:r>
              <a:rPr sz="750" b="1" spc="-41" dirty="0">
                <a:solidFill>
                  <a:prstClr val="black"/>
                </a:solidFill>
                <a:latin typeface="Arial"/>
                <a:cs typeface="Arial"/>
              </a:rPr>
              <a:t>e</a:t>
            </a:r>
            <a:r>
              <a:rPr sz="750" b="1" spc="-60" dirty="0">
                <a:solidFill>
                  <a:prstClr val="black"/>
                </a:solidFill>
                <a:latin typeface="Arial"/>
                <a:cs typeface="Arial"/>
              </a:rPr>
              <a:t>d</a:t>
            </a:r>
            <a:r>
              <a:rPr sz="750" b="1" spc="-124" dirty="0">
                <a:solidFill>
                  <a:prstClr val="black"/>
                </a:solidFill>
                <a:latin typeface="Arial"/>
                <a:cs typeface="Arial"/>
              </a:rPr>
              <a:t>R</a:t>
            </a:r>
            <a:r>
              <a:rPr sz="750" b="1" spc="-41" dirty="0">
                <a:solidFill>
                  <a:prstClr val="black"/>
                </a:solidFill>
                <a:latin typeface="Arial"/>
                <a:cs typeface="Arial"/>
              </a:rPr>
              <a:t>e</a:t>
            </a:r>
            <a:r>
              <a:rPr sz="750" b="1" spc="-105" dirty="0">
                <a:solidFill>
                  <a:prstClr val="black"/>
                </a:solidFill>
                <a:latin typeface="Arial"/>
                <a:cs typeface="Arial"/>
              </a:rPr>
              <a:t>c</a:t>
            </a:r>
            <a:endParaRPr sz="750">
              <a:solidFill>
                <a:prstClr val="black"/>
              </a:solidFill>
              <a:latin typeface="Arial"/>
              <a:cs typeface="Arial"/>
            </a:endParaRPr>
          </a:p>
        </p:txBody>
      </p:sp>
      <p:sp>
        <p:nvSpPr>
          <p:cNvPr id="43" name="object 43"/>
          <p:cNvSpPr txBox="1"/>
          <p:nvPr/>
        </p:nvSpPr>
        <p:spPr>
          <a:xfrm>
            <a:off x="2237612" y="945832"/>
            <a:ext cx="3149918" cy="217367"/>
          </a:xfrm>
          <a:prstGeom prst="rect">
            <a:avLst/>
          </a:prstGeom>
        </p:spPr>
        <p:txBody>
          <a:bodyPr vert="horz" wrap="square" lIns="0" tIns="9525" rIns="0" bIns="0" rtlCol="0">
            <a:spAutoFit/>
          </a:bodyPr>
          <a:lstStyle/>
          <a:p>
            <a:pPr marL="9525">
              <a:spcBef>
                <a:spcPts val="75"/>
              </a:spcBef>
              <a:tabLst>
                <a:tab pos="1916430" algn="l"/>
              </a:tabLst>
            </a:pPr>
            <a:r>
              <a:rPr sz="1350" spc="-49" dirty="0">
                <a:solidFill>
                  <a:prstClr val="black"/>
                </a:solidFill>
                <a:latin typeface="Arial"/>
                <a:cs typeface="Arial"/>
              </a:rPr>
              <a:t>Description	</a:t>
            </a:r>
            <a:r>
              <a:rPr sz="1350" spc="-86" dirty="0">
                <a:solidFill>
                  <a:prstClr val="black"/>
                </a:solidFill>
                <a:latin typeface="Arial"/>
                <a:cs typeface="Arial"/>
              </a:rPr>
              <a:t>Value</a:t>
            </a:r>
            <a:r>
              <a:rPr sz="1350" spc="-109" dirty="0">
                <a:solidFill>
                  <a:prstClr val="black"/>
                </a:solidFill>
                <a:latin typeface="Arial"/>
                <a:cs typeface="Arial"/>
              </a:rPr>
              <a:t> </a:t>
            </a:r>
            <a:r>
              <a:rPr sz="1350" spc="-45" dirty="0">
                <a:solidFill>
                  <a:prstClr val="black"/>
                </a:solidFill>
                <a:latin typeface="Arial"/>
                <a:cs typeface="Arial"/>
              </a:rPr>
              <a:t>Proposition</a:t>
            </a:r>
            <a:endParaRPr sz="1350">
              <a:solidFill>
                <a:prstClr val="black"/>
              </a:solidFill>
              <a:latin typeface="Arial"/>
              <a:cs typeface="Arial"/>
            </a:endParaRPr>
          </a:p>
        </p:txBody>
      </p:sp>
      <p:sp>
        <p:nvSpPr>
          <p:cNvPr id="44" name="object 44"/>
          <p:cNvSpPr txBox="1"/>
          <p:nvPr/>
        </p:nvSpPr>
        <p:spPr>
          <a:xfrm>
            <a:off x="2070925" y="1290065"/>
            <a:ext cx="1766411" cy="701635"/>
          </a:xfrm>
          <a:prstGeom prst="rect">
            <a:avLst/>
          </a:prstGeom>
        </p:spPr>
        <p:txBody>
          <a:bodyPr vert="horz" wrap="square" lIns="0" tIns="9049" rIns="0" bIns="0" rtlCol="0">
            <a:spAutoFit/>
          </a:bodyPr>
          <a:lstStyle/>
          <a:p>
            <a:pPr marL="9525">
              <a:spcBef>
                <a:spcPts val="71"/>
              </a:spcBef>
            </a:pPr>
            <a:r>
              <a:rPr sz="750" b="1" spc="-41" dirty="0">
                <a:solidFill>
                  <a:prstClr val="black"/>
                </a:solidFill>
                <a:latin typeface="Arial"/>
                <a:cs typeface="Arial"/>
              </a:rPr>
              <a:t>Patient Data</a:t>
            </a:r>
            <a:r>
              <a:rPr sz="750" b="1" spc="-38" dirty="0">
                <a:solidFill>
                  <a:prstClr val="black"/>
                </a:solidFill>
                <a:latin typeface="Arial"/>
                <a:cs typeface="Arial"/>
              </a:rPr>
              <a:t> </a:t>
            </a:r>
            <a:r>
              <a:rPr sz="750" b="1" spc="-45" dirty="0">
                <a:solidFill>
                  <a:prstClr val="black"/>
                </a:solidFill>
                <a:latin typeface="Arial"/>
                <a:cs typeface="Arial"/>
              </a:rPr>
              <a:t>Management</a:t>
            </a:r>
            <a:endParaRPr sz="750">
              <a:solidFill>
                <a:prstClr val="black"/>
              </a:solidFill>
              <a:latin typeface="Arial"/>
              <a:cs typeface="Arial"/>
            </a:endParaRPr>
          </a:p>
          <a:p>
            <a:pPr marL="9525" marR="3810"/>
            <a:r>
              <a:rPr sz="750" spc="-64" dirty="0">
                <a:solidFill>
                  <a:prstClr val="black"/>
                </a:solidFill>
                <a:latin typeface="Arial"/>
                <a:cs typeface="Arial"/>
              </a:rPr>
              <a:t>These </a:t>
            </a:r>
            <a:r>
              <a:rPr sz="750" spc="-41" dirty="0">
                <a:solidFill>
                  <a:prstClr val="black"/>
                </a:solidFill>
                <a:latin typeface="Arial"/>
                <a:cs typeface="Arial"/>
              </a:rPr>
              <a:t>companies </a:t>
            </a:r>
            <a:r>
              <a:rPr sz="750" spc="-15" dirty="0">
                <a:solidFill>
                  <a:prstClr val="black"/>
                </a:solidFill>
                <a:latin typeface="Arial"/>
                <a:cs typeface="Arial"/>
              </a:rPr>
              <a:t>perform </a:t>
            </a:r>
            <a:r>
              <a:rPr sz="750" spc="-60" dirty="0">
                <a:solidFill>
                  <a:prstClr val="black"/>
                </a:solidFill>
                <a:latin typeface="Arial"/>
                <a:cs typeface="Arial"/>
              </a:rPr>
              <a:t>a </a:t>
            </a:r>
            <a:r>
              <a:rPr sz="750" spc="-41" dirty="0">
                <a:solidFill>
                  <a:prstClr val="black"/>
                </a:solidFill>
                <a:latin typeface="Arial"/>
                <a:cs typeface="Arial"/>
              </a:rPr>
              <a:t>service </a:t>
            </a:r>
            <a:r>
              <a:rPr sz="750" spc="-23" dirty="0">
                <a:solidFill>
                  <a:prstClr val="black"/>
                </a:solidFill>
                <a:latin typeface="Arial"/>
                <a:cs typeface="Arial"/>
              </a:rPr>
              <a:t>similar </a:t>
            </a:r>
            <a:r>
              <a:rPr sz="750" spc="8" dirty="0">
                <a:solidFill>
                  <a:prstClr val="black"/>
                </a:solidFill>
                <a:latin typeface="Arial"/>
                <a:cs typeface="Arial"/>
              </a:rPr>
              <a:t>to  </a:t>
            </a:r>
            <a:r>
              <a:rPr sz="750" spc="-8" dirty="0">
                <a:solidFill>
                  <a:prstClr val="black"/>
                </a:solidFill>
                <a:latin typeface="Arial"/>
                <a:cs typeface="Arial"/>
              </a:rPr>
              <a:t>putting </a:t>
            </a:r>
            <a:r>
              <a:rPr sz="750" spc="-26" dirty="0">
                <a:solidFill>
                  <a:prstClr val="black"/>
                </a:solidFill>
                <a:latin typeface="Arial"/>
                <a:cs typeface="Arial"/>
              </a:rPr>
              <a:t>healthcare data on </a:t>
            </a:r>
            <a:r>
              <a:rPr sz="750" spc="-11" dirty="0">
                <a:solidFill>
                  <a:prstClr val="black"/>
                </a:solidFill>
                <a:latin typeface="Arial"/>
                <a:cs typeface="Arial"/>
              </a:rPr>
              <a:t>the </a:t>
            </a:r>
            <a:r>
              <a:rPr sz="750" spc="-26" dirty="0">
                <a:solidFill>
                  <a:prstClr val="black"/>
                </a:solidFill>
                <a:latin typeface="Arial"/>
                <a:cs typeface="Arial"/>
              </a:rPr>
              <a:t>cloud, </a:t>
            </a:r>
            <a:r>
              <a:rPr sz="750" spc="-38" dirty="0">
                <a:solidFill>
                  <a:prstClr val="black"/>
                </a:solidFill>
                <a:latin typeface="Arial"/>
                <a:cs typeface="Arial"/>
              </a:rPr>
              <a:t>except  </a:t>
            </a:r>
            <a:r>
              <a:rPr sz="750" dirty="0">
                <a:solidFill>
                  <a:prstClr val="black"/>
                </a:solidFill>
                <a:latin typeface="Arial"/>
                <a:cs typeface="Arial"/>
              </a:rPr>
              <a:t>that</a:t>
            </a:r>
            <a:r>
              <a:rPr sz="750" spc="-49" dirty="0">
                <a:solidFill>
                  <a:prstClr val="black"/>
                </a:solidFill>
                <a:latin typeface="Arial"/>
                <a:cs typeface="Arial"/>
              </a:rPr>
              <a:t> </a:t>
            </a:r>
            <a:r>
              <a:rPr sz="750" spc="-19" dirty="0">
                <a:solidFill>
                  <a:prstClr val="black"/>
                </a:solidFill>
                <a:latin typeface="Arial"/>
                <a:cs typeface="Arial"/>
              </a:rPr>
              <a:t>they</a:t>
            </a:r>
            <a:r>
              <a:rPr sz="750" spc="-38" dirty="0">
                <a:solidFill>
                  <a:prstClr val="black"/>
                </a:solidFill>
                <a:latin typeface="Arial"/>
                <a:cs typeface="Arial"/>
              </a:rPr>
              <a:t> </a:t>
            </a:r>
            <a:r>
              <a:rPr sz="750" spc="-4" dirty="0">
                <a:solidFill>
                  <a:prstClr val="black"/>
                </a:solidFill>
                <a:latin typeface="Arial"/>
                <a:cs typeface="Arial"/>
              </a:rPr>
              <a:t>put</a:t>
            </a:r>
            <a:r>
              <a:rPr sz="750" spc="-45" dirty="0">
                <a:solidFill>
                  <a:prstClr val="black"/>
                </a:solidFill>
                <a:latin typeface="Arial"/>
                <a:cs typeface="Arial"/>
              </a:rPr>
              <a:t> </a:t>
            </a:r>
            <a:r>
              <a:rPr sz="750" spc="23" dirty="0">
                <a:solidFill>
                  <a:prstClr val="black"/>
                </a:solidFill>
                <a:latin typeface="Arial"/>
                <a:cs typeface="Arial"/>
              </a:rPr>
              <a:t>it</a:t>
            </a:r>
            <a:r>
              <a:rPr sz="750" spc="-38" dirty="0">
                <a:solidFill>
                  <a:prstClr val="black"/>
                </a:solidFill>
                <a:latin typeface="Arial"/>
                <a:cs typeface="Arial"/>
              </a:rPr>
              <a:t> </a:t>
            </a:r>
            <a:r>
              <a:rPr sz="750" spc="-26" dirty="0">
                <a:solidFill>
                  <a:prstClr val="black"/>
                </a:solidFill>
                <a:latin typeface="Arial"/>
                <a:cs typeface="Arial"/>
              </a:rPr>
              <a:t>on</a:t>
            </a:r>
            <a:r>
              <a:rPr sz="750" spc="-45" dirty="0">
                <a:solidFill>
                  <a:prstClr val="black"/>
                </a:solidFill>
                <a:latin typeface="Arial"/>
                <a:cs typeface="Arial"/>
              </a:rPr>
              <a:t> </a:t>
            </a:r>
            <a:r>
              <a:rPr sz="750" spc="-11" dirty="0">
                <a:solidFill>
                  <a:prstClr val="black"/>
                </a:solidFill>
                <a:latin typeface="Arial"/>
                <a:cs typeface="Arial"/>
              </a:rPr>
              <a:t>the</a:t>
            </a:r>
            <a:r>
              <a:rPr sz="750" spc="-34" dirty="0">
                <a:solidFill>
                  <a:prstClr val="black"/>
                </a:solidFill>
                <a:latin typeface="Arial"/>
                <a:cs typeface="Arial"/>
              </a:rPr>
              <a:t> </a:t>
            </a:r>
            <a:r>
              <a:rPr sz="750" spc="-38" dirty="0">
                <a:solidFill>
                  <a:prstClr val="black"/>
                </a:solidFill>
                <a:latin typeface="Arial"/>
                <a:cs typeface="Arial"/>
              </a:rPr>
              <a:t>Blockchain</a:t>
            </a:r>
            <a:r>
              <a:rPr sz="750" spc="-45" dirty="0">
                <a:solidFill>
                  <a:prstClr val="black"/>
                </a:solidFill>
                <a:latin typeface="Arial"/>
                <a:cs typeface="Arial"/>
              </a:rPr>
              <a:t> </a:t>
            </a:r>
            <a:r>
              <a:rPr sz="750" spc="-38" dirty="0">
                <a:solidFill>
                  <a:prstClr val="black"/>
                </a:solidFill>
                <a:latin typeface="Arial"/>
                <a:cs typeface="Arial"/>
              </a:rPr>
              <a:t>and</a:t>
            </a:r>
            <a:r>
              <a:rPr sz="750" spc="-45" dirty="0">
                <a:solidFill>
                  <a:prstClr val="black"/>
                </a:solidFill>
                <a:latin typeface="Arial"/>
                <a:cs typeface="Arial"/>
              </a:rPr>
              <a:t> </a:t>
            </a:r>
            <a:r>
              <a:rPr sz="750" spc="-30" dirty="0">
                <a:solidFill>
                  <a:prstClr val="black"/>
                </a:solidFill>
                <a:latin typeface="Arial"/>
                <a:cs typeface="Arial"/>
              </a:rPr>
              <a:t>unlock  </a:t>
            </a:r>
            <a:r>
              <a:rPr sz="750" spc="-11" dirty="0">
                <a:solidFill>
                  <a:prstClr val="black"/>
                </a:solidFill>
                <a:latin typeface="Arial"/>
                <a:cs typeface="Arial"/>
              </a:rPr>
              <a:t>the </a:t>
            </a:r>
            <a:r>
              <a:rPr sz="750" spc="-19" dirty="0">
                <a:solidFill>
                  <a:prstClr val="black"/>
                </a:solidFill>
                <a:latin typeface="Arial"/>
                <a:cs typeface="Arial"/>
              </a:rPr>
              <a:t>additional </a:t>
            </a:r>
            <a:r>
              <a:rPr sz="750" spc="-23" dirty="0">
                <a:solidFill>
                  <a:prstClr val="black"/>
                </a:solidFill>
                <a:latin typeface="Arial"/>
                <a:cs typeface="Arial"/>
              </a:rPr>
              <a:t>benefits </a:t>
            </a:r>
            <a:r>
              <a:rPr sz="750" spc="-4" dirty="0">
                <a:solidFill>
                  <a:prstClr val="black"/>
                </a:solidFill>
                <a:latin typeface="Arial"/>
                <a:cs typeface="Arial"/>
              </a:rPr>
              <a:t>that </a:t>
            </a:r>
            <a:r>
              <a:rPr sz="750" spc="-41" dirty="0">
                <a:solidFill>
                  <a:prstClr val="black"/>
                </a:solidFill>
                <a:latin typeface="Arial"/>
                <a:cs typeface="Arial"/>
              </a:rPr>
              <a:t>come </a:t>
            </a:r>
            <a:r>
              <a:rPr sz="750" dirty="0">
                <a:solidFill>
                  <a:prstClr val="black"/>
                </a:solidFill>
                <a:latin typeface="Arial"/>
                <a:cs typeface="Arial"/>
              </a:rPr>
              <a:t>with </a:t>
            </a:r>
            <a:r>
              <a:rPr sz="750" spc="-11" dirty="0">
                <a:solidFill>
                  <a:prstClr val="black"/>
                </a:solidFill>
                <a:latin typeface="Arial"/>
                <a:cs typeface="Arial"/>
              </a:rPr>
              <a:t>the  </a:t>
            </a:r>
            <a:r>
              <a:rPr sz="750" spc="-41" dirty="0">
                <a:solidFill>
                  <a:prstClr val="black"/>
                </a:solidFill>
                <a:latin typeface="Arial"/>
                <a:cs typeface="Arial"/>
              </a:rPr>
              <a:t>system.</a:t>
            </a:r>
            <a:endParaRPr sz="750">
              <a:solidFill>
                <a:prstClr val="black"/>
              </a:solidFill>
              <a:latin typeface="Arial"/>
              <a:cs typeface="Arial"/>
            </a:endParaRPr>
          </a:p>
        </p:txBody>
      </p:sp>
      <p:sp>
        <p:nvSpPr>
          <p:cNvPr id="45" name="object 45"/>
          <p:cNvSpPr txBox="1"/>
          <p:nvPr/>
        </p:nvSpPr>
        <p:spPr>
          <a:xfrm>
            <a:off x="2088547" y="2229135"/>
            <a:ext cx="1717358" cy="701635"/>
          </a:xfrm>
          <a:prstGeom prst="rect">
            <a:avLst/>
          </a:prstGeom>
        </p:spPr>
        <p:txBody>
          <a:bodyPr vert="horz" wrap="square" lIns="0" tIns="9049" rIns="0" bIns="0" rtlCol="0">
            <a:spAutoFit/>
          </a:bodyPr>
          <a:lstStyle/>
          <a:p>
            <a:pPr marL="9525">
              <a:spcBef>
                <a:spcPts val="71"/>
              </a:spcBef>
            </a:pPr>
            <a:r>
              <a:rPr sz="750" b="1" spc="-71" dirty="0">
                <a:solidFill>
                  <a:prstClr val="black"/>
                </a:solidFill>
                <a:latin typeface="Arial"/>
                <a:cs typeface="Arial"/>
              </a:rPr>
              <a:t>Research </a:t>
            </a:r>
            <a:r>
              <a:rPr sz="750" b="1" spc="-56" dirty="0">
                <a:solidFill>
                  <a:prstClr val="black"/>
                </a:solidFill>
                <a:latin typeface="Arial"/>
                <a:cs typeface="Arial"/>
              </a:rPr>
              <a:t>and </a:t>
            </a:r>
            <a:r>
              <a:rPr sz="750" b="1" spc="-60" dirty="0">
                <a:solidFill>
                  <a:prstClr val="black"/>
                </a:solidFill>
                <a:latin typeface="Arial"/>
                <a:cs typeface="Arial"/>
              </a:rPr>
              <a:t>Clinical</a:t>
            </a:r>
            <a:r>
              <a:rPr sz="750" b="1" spc="-11" dirty="0">
                <a:solidFill>
                  <a:prstClr val="black"/>
                </a:solidFill>
                <a:latin typeface="Arial"/>
                <a:cs typeface="Arial"/>
              </a:rPr>
              <a:t> </a:t>
            </a:r>
            <a:r>
              <a:rPr sz="750" b="1" spc="-60" dirty="0">
                <a:solidFill>
                  <a:prstClr val="black"/>
                </a:solidFill>
                <a:latin typeface="Arial"/>
                <a:cs typeface="Arial"/>
              </a:rPr>
              <a:t>Trials</a:t>
            </a:r>
            <a:endParaRPr sz="750">
              <a:solidFill>
                <a:prstClr val="black"/>
              </a:solidFill>
              <a:latin typeface="Arial"/>
              <a:cs typeface="Arial"/>
            </a:endParaRPr>
          </a:p>
          <a:p>
            <a:pPr marL="9525" marR="3810"/>
            <a:r>
              <a:rPr sz="750" spc="-64" dirty="0">
                <a:solidFill>
                  <a:prstClr val="black"/>
                </a:solidFill>
                <a:latin typeface="Arial"/>
                <a:cs typeface="Arial"/>
              </a:rPr>
              <a:t>These </a:t>
            </a:r>
            <a:r>
              <a:rPr sz="750" spc="-41" dirty="0">
                <a:solidFill>
                  <a:prstClr val="black"/>
                </a:solidFill>
                <a:latin typeface="Arial"/>
                <a:cs typeface="Arial"/>
              </a:rPr>
              <a:t>companies </a:t>
            </a:r>
            <a:r>
              <a:rPr sz="750" spc="-11" dirty="0">
                <a:solidFill>
                  <a:prstClr val="black"/>
                </a:solidFill>
                <a:latin typeface="Arial"/>
                <a:cs typeface="Arial"/>
              </a:rPr>
              <a:t>protect the </a:t>
            </a:r>
            <a:r>
              <a:rPr sz="750" spc="-8" dirty="0">
                <a:solidFill>
                  <a:prstClr val="black"/>
                </a:solidFill>
                <a:latin typeface="Arial"/>
                <a:cs typeface="Arial"/>
              </a:rPr>
              <a:t>identity </a:t>
            </a:r>
            <a:r>
              <a:rPr sz="750" spc="-4" dirty="0">
                <a:solidFill>
                  <a:prstClr val="black"/>
                </a:solidFill>
                <a:latin typeface="Arial"/>
                <a:cs typeface="Arial"/>
              </a:rPr>
              <a:t>of  </a:t>
            </a:r>
            <a:r>
              <a:rPr sz="750" spc="-30" dirty="0">
                <a:solidFill>
                  <a:prstClr val="black"/>
                </a:solidFill>
                <a:latin typeface="Arial"/>
                <a:cs typeface="Arial"/>
              </a:rPr>
              <a:t>people </a:t>
            </a:r>
            <a:r>
              <a:rPr sz="750" spc="-26" dirty="0">
                <a:solidFill>
                  <a:prstClr val="black"/>
                </a:solidFill>
                <a:latin typeface="Arial"/>
                <a:cs typeface="Arial"/>
              </a:rPr>
              <a:t>involved </a:t>
            </a:r>
            <a:r>
              <a:rPr sz="750" spc="-11" dirty="0">
                <a:solidFill>
                  <a:prstClr val="black"/>
                </a:solidFill>
                <a:latin typeface="Arial"/>
                <a:cs typeface="Arial"/>
              </a:rPr>
              <a:t>in </a:t>
            </a:r>
            <a:r>
              <a:rPr sz="750" spc="-19" dirty="0">
                <a:solidFill>
                  <a:prstClr val="black"/>
                </a:solidFill>
                <a:latin typeface="Arial"/>
                <a:cs typeface="Arial"/>
              </a:rPr>
              <a:t>trials, </a:t>
            </a:r>
            <a:r>
              <a:rPr sz="750" spc="-34" dirty="0">
                <a:solidFill>
                  <a:prstClr val="black"/>
                </a:solidFill>
                <a:latin typeface="Arial"/>
                <a:cs typeface="Arial"/>
              </a:rPr>
              <a:t>reduce</a:t>
            </a:r>
            <a:r>
              <a:rPr sz="750" spc="-105" dirty="0">
                <a:solidFill>
                  <a:prstClr val="black"/>
                </a:solidFill>
                <a:latin typeface="Arial"/>
                <a:cs typeface="Arial"/>
              </a:rPr>
              <a:t> </a:t>
            </a:r>
            <a:r>
              <a:rPr sz="750" spc="-19" dirty="0">
                <a:solidFill>
                  <a:prstClr val="black"/>
                </a:solidFill>
                <a:latin typeface="Arial"/>
                <a:cs typeface="Arial"/>
              </a:rPr>
              <a:t>falsification  </a:t>
            </a:r>
            <a:r>
              <a:rPr sz="750" spc="-4" dirty="0">
                <a:solidFill>
                  <a:prstClr val="black"/>
                </a:solidFill>
                <a:latin typeface="Arial"/>
                <a:cs typeface="Arial"/>
              </a:rPr>
              <a:t>of </a:t>
            </a:r>
            <a:r>
              <a:rPr sz="750" spc="-30" dirty="0">
                <a:solidFill>
                  <a:prstClr val="black"/>
                </a:solidFill>
                <a:latin typeface="Arial"/>
                <a:cs typeface="Arial"/>
              </a:rPr>
              <a:t>results, </a:t>
            </a:r>
            <a:r>
              <a:rPr sz="750" spc="-38" dirty="0">
                <a:solidFill>
                  <a:prstClr val="black"/>
                </a:solidFill>
                <a:latin typeface="Arial"/>
                <a:cs typeface="Arial"/>
              </a:rPr>
              <a:t>and </a:t>
            </a:r>
            <a:r>
              <a:rPr sz="750" spc="-53" dirty="0">
                <a:solidFill>
                  <a:prstClr val="black"/>
                </a:solidFill>
                <a:latin typeface="Arial"/>
                <a:cs typeface="Arial"/>
              </a:rPr>
              <a:t>manages </a:t>
            </a:r>
            <a:r>
              <a:rPr sz="750" spc="-11" dirty="0">
                <a:solidFill>
                  <a:prstClr val="black"/>
                </a:solidFill>
                <a:latin typeface="Arial"/>
                <a:cs typeface="Arial"/>
              </a:rPr>
              <a:t>the </a:t>
            </a:r>
            <a:r>
              <a:rPr sz="750" spc="-38" dirty="0">
                <a:solidFill>
                  <a:prstClr val="black"/>
                </a:solidFill>
                <a:latin typeface="Arial"/>
                <a:cs typeface="Arial"/>
              </a:rPr>
              <a:t>thousands </a:t>
            </a:r>
            <a:r>
              <a:rPr sz="750" spc="-4" dirty="0">
                <a:solidFill>
                  <a:prstClr val="black"/>
                </a:solidFill>
                <a:latin typeface="Arial"/>
                <a:cs typeface="Arial"/>
              </a:rPr>
              <a:t>of  </a:t>
            </a:r>
            <a:r>
              <a:rPr sz="750" spc="-41" dirty="0">
                <a:solidFill>
                  <a:prstClr val="black"/>
                </a:solidFill>
                <a:latin typeface="Arial"/>
                <a:cs typeface="Arial"/>
              </a:rPr>
              <a:t>micro-processes </a:t>
            </a:r>
            <a:r>
              <a:rPr sz="750" spc="-38" dirty="0">
                <a:solidFill>
                  <a:prstClr val="black"/>
                </a:solidFill>
                <a:latin typeface="Arial"/>
                <a:cs typeface="Arial"/>
              </a:rPr>
              <a:t>and </a:t>
            </a:r>
            <a:r>
              <a:rPr sz="750" spc="-23" dirty="0">
                <a:solidFill>
                  <a:prstClr val="black"/>
                </a:solidFill>
                <a:latin typeface="Arial"/>
                <a:cs typeface="Arial"/>
              </a:rPr>
              <a:t>documentation  </a:t>
            </a:r>
            <a:r>
              <a:rPr sz="750" spc="-26" dirty="0">
                <a:solidFill>
                  <a:prstClr val="black"/>
                </a:solidFill>
                <a:latin typeface="Arial"/>
                <a:cs typeface="Arial"/>
              </a:rPr>
              <a:t>involved.</a:t>
            </a:r>
            <a:endParaRPr sz="750">
              <a:solidFill>
                <a:prstClr val="black"/>
              </a:solidFill>
              <a:latin typeface="Arial"/>
              <a:cs typeface="Arial"/>
            </a:endParaRPr>
          </a:p>
        </p:txBody>
      </p:sp>
      <p:sp>
        <p:nvSpPr>
          <p:cNvPr id="46" name="object 46"/>
          <p:cNvSpPr txBox="1"/>
          <p:nvPr/>
        </p:nvSpPr>
        <p:spPr>
          <a:xfrm>
            <a:off x="2087689" y="3055525"/>
            <a:ext cx="1681639" cy="701635"/>
          </a:xfrm>
          <a:prstGeom prst="rect">
            <a:avLst/>
          </a:prstGeom>
        </p:spPr>
        <p:txBody>
          <a:bodyPr vert="horz" wrap="square" lIns="0" tIns="9049" rIns="0" bIns="0" rtlCol="0">
            <a:spAutoFit/>
          </a:bodyPr>
          <a:lstStyle/>
          <a:p>
            <a:pPr marL="9525">
              <a:spcBef>
                <a:spcPts val="71"/>
              </a:spcBef>
            </a:pPr>
            <a:r>
              <a:rPr sz="750" b="1" spc="-68" dirty="0">
                <a:solidFill>
                  <a:prstClr val="black"/>
                </a:solidFill>
                <a:latin typeface="Arial"/>
                <a:cs typeface="Arial"/>
              </a:rPr>
              <a:t>Drug</a:t>
            </a:r>
            <a:r>
              <a:rPr sz="750" b="1" spc="-56" dirty="0">
                <a:solidFill>
                  <a:prstClr val="black"/>
                </a:solidFill>
                <a:latin typeface="Arial"/>
                <a:cs typeface="Arial"/>
              </a:rPr>
              <a:t> </a:t>
            </a:r>
            <a:r>
              <a:rPr sz="750" b="1" spc="-64" dirty="0">
                <a:solidFill>
                  <a:prstClr val="black"/>
                </a:solidFill>
                <a:latin typeface="Arial"/>
                <a:cs typeface="Arial"/>
              </a:rPr>
              <a:t>Provenance</a:t>
            </a:r>
            <a:endParaRPr sz="750">
              <a:solidFill>
                <a:prstClr val="black"/>
              </a:solidFill>
              <a:latin typeface="Arial"/>
              <a:cs typeface="Arial"/>
            </a:endParaRPr>
          </a:p>
          <a:p>
            <a:pPr marL="9525" marR="3810"/>
            <a:r>
              <a:rPr sz="750" spc="-64" dirty="0">
                <a:solidFill>
                  <a:prstClr val="black"/>
                </a:solidFill>
                <a:latin typeface="Arial"/>
                <a:cs typeface="Arial"/>
              </a:rPr>
              <a:t>These </a:t>
            </a:r>
            <a:r>
              <a:rPr sz="750" spc="-41" dirty="0">
                <a:solidFill>
                  <a:prstClr val="black"/>
                </a:solidFill>
                <a:latin typeface="Arial"/>
                <a:cs typeface="Arial"/>
              </a:rPr>
              <a:t>companies </a:t>
            </a:r>
            <a:r>
              <a:rPr sz="750" spc="-23" dirty="0">
                <a:solidFill>
                  <a:prstClr val="black"/>
                </a:solidFill>
                <a:latin typeface="Arial"/>
                <a:cs typeface="Arial"/>
              </a:rPr>
              <a:t>prevent patients </a:t>
            </a:r>
            <a:r>
              <a:rPr sz="750" spc="-11" dirty="0">
                <a:solidFill>
                  <a:prstClr val="black"/>
                </a:solidFill>
                <a:latin typeface="Arial"/>
                <a:cs typeface="Arial"/>
              </a:rPr>
              <a:t>from  </a:t>
            </a:r>
            <a:r>
              <a:rPr sz="750" spc="-38" dirty="0">
                <a:solidFill>
                  <a:prstClr val="black"/>
                </a:solidFill>
                <a:latin typeface="Arial"/>
                <a:cs typeface="Arial"/>
              </a:rPr>
              <a:t>consuming </a:t>
            </a:r>
            <a:r>
              <a:rPr sz="750" spc="-11" dirty="0">
                <a:solidFill>
                  <a:prstClr val="black"/>
                </a:solidFill>
                <a:latin typeface="Arial"/>
                <a:cs typeface="Arial"/>
              </a:rPr>
              <a:t>counterfeit </a:t>
            </a:r>
            <a:r>
              <a:rPr sz="750" spc="-38" dirty="0">
                <a:solidFill>
                  <a:prstClr val="black"/>
                </a:solidFill>
                <a:latin typeface="Arial"/>
                <a:cs typeface="Arial"/>
              </a:rPr>
              <a:t>drugs, </a:t>
            </a:r>
            <a:r>
              <a:rPr sz="750" spc="-30" dirty="0">
                <a:solidFill>
                  <a:prstClr val="black"/>
                </a:solidFill>
                <a:latin typeface="Arial"/>
                <a:cs typeface="Arial"/>
              </a:rPr>
              <a:t>by</a:t>
            </a:r>
            <a:r>
              <a:rPr sz="750" spc="-79" dirty="0">
                <a:solidFill>
                  <a:prstClr val="black"/>
                </a:solidFill>
                <a:latin typeface="Arial"/>
                <a:cs typeface="Arial"/>
              </a:rPr>
              <a:t> </a:t>
            </a:r>
            <a:r>
              <a:rPr sz="750" spc="-38" dirty="0">
                <a:solidFill>
                  <a:prstClr val="black"/>
                </a:solidFill>
                <a:latin typeface="Arial"/>
                <a:cs typeface="Arial"/>
              </a:rPr>
              <a:t>increasing  </a:t>
            </a:r>
            <a:r>
              <a:rPr sz="750" spc="-15" dirty="0">
                <a:solidFill>
                  <a:prstClr val="black"/>
                </a:solidFill>
                <a:latin typeface="Arial"/>
                <a:cs typeface="Arial"/>
              </a:rPr>
              <a:t>visibility </a:t>
            </a:r>
            <a:r>
              <a:rPr sz="750" spc="-38" dirty="0">
                <a:solidFill>
                  <a:prstClr val="black"/>
                </a:solidFill>
                <a:latin typeface="Arial"/>
                <a:cs typeface="Arial"/>
              </a:rPr>
              <a:t>and </a:t>
            </a:r>
            <a:r>
              <a:rPr sz="750" spc="-34" dirty="0">
                <a:solidFill>
                  <a:prstClr val="black"/>
                </a:solidFill>
                <a:latin typeface="Arial"/>
                <a:cs typeface="Arial"/>
              </a:rPr>
              <a:t>transparency </a:t>
            </a:r>
            <a:r>
              <a:rPr sz="750" spc="-26" dirty="0">
                <a:solidFill>
                  <a:prstClr val="black"/>
                </a:solidFill>
                <a:latin typeface="Arial"/>
                <a:cs typeface="Arial"/>
              </a:rPr>
              <a:t>thus </a:t>
            </a:r>
            <a:r>
              <a:rPr sz="750" spc="-30" dirty="0">
                <a:solidFill>
                  <a:prstClr val="black"/>
                </a:solidFill>
                <a:latin typeface="Arial"/>
                <a:cs typeface="Arial"/>
              </a:rPr>
              <a:t>reducing  </a:t>
            </a:r>
            <a:r>
              <a:rPr sz="750" spc="-15" dirty="0">
                <a:solidFill>
                  <a:prstClr val="black"/>
                </a:solidFill>
                <a:latin typeface="Arial"/>
                <a:cs typeface="Arial"/>
              </a:rPr>
              <a:t>probability </a:t>
            </a:r>
            <a:r>
              <a:rPr sz="750" spc="-4" dirty="0">
                <a:solidFill>
                  <a:prstClr val="black"/>
                </a:solidFill>
                <a:latin typeface="Arial"/>
                <a:cs typeface="Arial"/>
              </a:rPr>
              <a:t>of </a:t>
            </a:r>
            <a:r>
              <a:rPr sz="750" spc="-19" dirty="0">
                <a:solidFill>
                  <a:prstClr val="black"/>
                </a:solidFill>
                <a:latin typeface="Arial"/>
                <a:cs typeface="Arial"/>
              </a:rPr>
              <a:t>misinformation </a:t>
            </a:r>
            <a:r>
              <a:rPr sz="750" spc="-38" dirty="0">
                <a:solidFill>
                  <a:prstClr val="black"/>
                </a:solidFill>
                <a:latin typeface="Arial"/>
                <a:cs typeface="Arial"/>
              </a:rPr>
              <a:t>and </a:t>
            </a:r>
            <a:r>
              <a:rPr sz="750" spc="-26" dirty="0">
                <a:solidFill>
                  <a:prstClr val="black"/>
                </a:solidFill>
                <a:latin typeface="Arial"/>
                <a:cs typeface="Arial"/>
              </a:rPr>
              <a:t>data  </a:t>
            </a:r>
            <a:r>
              <a:rPr sz="750" spc="-38" dirty="0">
                <a:solidFill>
                  <a:prstClr val="black"/>
                </a:solidFill>
                <a:latin typeface="Arial"/>
                <a:cs typeface="Arial"/>
              </a:rPr>
              <a:t>inaccuracy </a:t>
            </a:r>
            <a:r>
              <a:rPr sz="750" spc="-11" dirty="0">
                <a:solidFill>
                  <a:prstClr val="black"/>
                </a:solidFill>
                <a:latin typeface="Arial"/>
                <a:cs typeface="Arial"/>
              </a:rPr>
              <a:t>in the </a:t>
            </a:r>
            <a:r>
              <a:rPr sz="750" spc="-34" dirty="0">
                <a:solidFill>
                  <a:prstClr val="black"/>
                </a:solidFill>
                <a:latin typeface="Arial"/>
                <a:cs typeface="Arial"/>
              </a:rPr>
              <a:t>supply</a:t>
            </a:r>
            <a:r>
              <a:rPr sz="750" spc="-127" dirty="0">
                <a:solidFill>
                  <a:prstClr val="black"/>
                </a:solidFill>
                <a:latin typeface="Arial"/>
                <a:cs typeface="Arial"/>
              </a:rPr>
              <a:t> </a:t>
            </a:r>
            <a:r>
              <a:rPr sz="750" spc="-30" dirty="0">
                <a:solidFill>
                  <a:prstClr val="black"/>
                </a:solidFill>
                <a:latin typeface="Arial"/>
                <a:cs typeface="Arial"/>
              </a:rPr>
              <a:t>chain.</a:t>
            </a:r>
            <a:endParaRPr sz="750">
              <a:solidFill>
                <a:prstClr val="black"/>
              </a:solidFill>
              <a:latin typeface="Arial"/>
              <a:cs typeface="Arial"/>
            </a:endParaRPr>
          </a:p>
        </p:txBody>
      </p:sp>
      <p:sp>
        <p:nvSpPr>
          <p:cNvPr id="47" name="object 47"/>
          <p:cNvSpPr txBox="1"/>
          <p:nvPr/>
        </p:nvSpPr>
        <p:spPr>
          <a:xfrm>
            <a:off x="2075974" y="3956875"/>
            <a:ext cx="1737836" cy="701635"/>
          </a:xfrm>
          <a:prstGeom prst="rect">
            <a:avLst/>
          </a:prstGeom>
        </p:spPr>
        <p:txBody>
          <a:bodyPr vert="horz" wrap="square" lIns="0" tIns="9049" rIns="0" bIns="0" rtlCol="0">
            <a:spAutoFit/>
          </a:bodyPr>
          <a:lstStyle/>
          <a:p>
            <a:pPr marL="9525">
              <a:spcBef>
                <a:spcPts val="71"/>
              </a:spcBef>
            </a:pPr>
            <a:r>
              <a:rPr sz="750" b="1" spc="-60" dirty="0">
                <a:solidFill>
                  <a:prstClr val="black"/>
                </a:solidFill>
                <a:latin typeface="Arial"/>
                <a:cs typeface="Arial"/>
              </a:rPr>
              <a:t>Payments, </a:t>
            </a:r>
            <a:r>
              <a:rPr sz="750" b="1" spc="-75" dirty="0">
                <a:solidFill>
                  <a:prstClr val="black"/>
                </a:solidFill>
                <a:latin typeface="Arial"/>
                <a:cs typeface="Arial"/>
              </a:rPr>
              <a:t>Claims </a:t>
            </a:r>
            <a:r>
              <a:rPr sz="750" b="1" spc="-19" dirty="0">
                <a:solidFill>
                  <a:prstClr val="black"/>
                </a:solidFill>
                <a:latin typeface="Arial"/>
                <a:cs typeface="Arial"/>
              </a:rPr>
              <a:t>&amp; </a:t>
            </a:r>
            <a:r>
              <a:rPr sz="750" b="1" spc="-41" dirty="0">
                <a:solidFill>
                  <a:prstClr val="black"/>
                </a:solidFill>
                <a:latin typeface="Arial"/>
                <a:cs typeface="Arial"/>
              </a:rPr>
              <a:t>Other</a:t>
            </a:r>
            <a:r>
              <a:rPr sz="750" b="1" spc="-135" dirty="0">
                <a:solidFill>
                  <a:prstClr val="black"/>
                </a:solidFill>
                <a:latin typeface="Arial"/>
                <a:cs typeface="Arial"/>
              </a:rPr>
              <a:t> </a:t>
            </a:r>
            <a:r>
              <a:rPr sz="750" b="1" spc="-75" dirty="0">
                <a:solidFill>
                  <a:prstClr val="black"/>
                </a:solidFill>
                <a:latin typeface="Arial"/>
                <a:cs typeface="Arial"/>
              </a:rPr>
              <a:t>Services</a:t>
            </a:r>
            <a:endParaRPr sz="750">
              <a:solidFill>
                <a:prstClr val="black"/>
              </a:solidFill>
              <a:latin typeface="Arial"/>
              <a:cs typeface="Arial"/>
            </a:endParaRPr>
          </a:p>
          <a:p>
            <a:pPr marL="9525" marR="3810"/>
            <a:r>
              <a:rPr sz="750" spc="-64" dirty="0">
                <a:solidFill>
                  <a:prstClr val="black"/>
                </a:solidFill>
                <a:latin typeface="Arial"/>
                <a:cs typeface="Arial"/>
              </a:rPr>
              <a:t>These </a:t>
            </a:r>
            <a:r>
              <a:rPr sz="750" spc="-41" dirty="0">
                <a:solidFill>
                  <a:prstClr val="black"/>
                </a:solidFill>
                <a:latin typeface="Arial"/>
                <a:cs typeface="Arial"/>
              </a:rPr>
              <a:t>companies </a:t>
            </a:r>
            <a:r>
              <a:rPr sz="750" spc="-23" dirty="0">
                <a:solidFill>
                  <a:prstClr val="black"/>
                </a:solidFill>
                <a:latin typeface="Arial"/>
                <a:cs typeface="Arial"/>
              </a:rPr>
              <a:t>provide </a:t>
            </a:r>
            <a:r>
              <a:rPr sz="750" spc="-11" dirty="0">
                <a:solidFill>
                  <a:prstClr val="black"/>
                </a:solidFill>
                <a:latin typeface="Arial"/>
                <a:cs typeface="Arial"/>
              </a:rPr>
              <a:t>other </a:t>
            </a:r>
            <a:r>
              <a:rPr sz="750" spc="-34" dirty="0">
                <a:solidFill>
                  <a:prstClr val="black"/>
                </a:solidFill>
                <a:latin typeface="Arial"/>
                <a:cs typeface="Arial"/>
              </a:rPr>
              <a:t>value-added  </a:t>
            </a:r>
            <a:r>
              <a:rPr sz="750" spc="-49" dirty="0">
                <a:solidFill>
                  <a:prstClr val="black"/>
                </a:solidFill>
                <a:latin typeface="Arial"/>
                <a:cs typeface="Arial"/>
              </a:rPr>
              <a:t>services </a:t>
            </a:r>
            <a:r>
              <a:rPr sz="750" spc="-19" dirty="0">
                <a:solidFill>
                  <a:prstClr val="black"/>
                </a:solidFill>
                <a:latin typeface="Arial"/>
                <a:cs typeface="Arial"/>
              </a:rPr>
              <a:t>like </a:t>
            </a:r>
            <a:r>
              <a:rPr sz="750" spc="-26" dirty="0">
                <a:solidFill>
                  <a:prstClr val="black"/>
                </a:solidFill>
                <a:latin typeface="Arial"/>
                <a:cs typeface="Arial"/>
              </a:rPr>
              <a:t>payment </a:t>
            </a:r>
            <a:r>
              <a:rPr sz="750" spc="-15" dirty="0">
                <a:solidFill>
                  <a:prstClr val="black"/>
                </a:solidFill>
                <a:latin typeface="Arial"/>
                <a:cs typeface="Arial"/>
              </a:rPr>
              <a:t>optimization,  </a:t>
            </a:r>
            <a:r>
              <a:rPr sz="750" spc="-38" dirty="0">
                <a:solidFill>
                  <a:prstClr val="black"/>
                </a:solidFill>
                <a:latin typeface="Arial"/>
                <a:cs typeface="Arial"/>
              </a:rPr>
              <a:t>scheduling, </a:t>
            </a:r>
            <a:r>
              <a:rPr sz="750" spc="-26" dirty="0">
                <a:solidFill>
                  <a:prstClr val="black"/>
                </a:solidFill>
                <a:latin typeface="Arial"/>
                <a:cs typeface="Arial"/>
              </a:rPr>
              <a:t>document </a:t>
            </a:r>
            <a:r>
              <a:rPr sz="750" spc="-38" dirty="0">
                <a:solidFill>
                  <a:prstClr val="black"/>
                </a:solidFill>
                <a:latin typeface="Arial"/>
                <a:cs typeface="Arial"/>
              </a:rPr>
              <a:t>management and  insurance claims </a:t>
            </a:r>
            <a:r>
              <a:rPr sz="750" spc="8" dirty="0">
                <a:solidFill>
                  <a:prstClr val="black"/>
                </a:solidFill>
                <a:latin typeface="Arial"/>
                <a:cs typeface="Arial"/>
              </a:rPr>
              <a:t>to </a:t>
            </a:r>
            <a:r>
              <a:rPr sz="750" spc="-23" dirty="0">
                <a:solidFill>
                  <a:prstClr val="black"/>
                </a:solidFill>
                <a:latin typeface="Arial"/>
                <a:cs typeface="Arial"/>
              </a:rPr>
              <a:t>improve </a:t>
            </a:r>
            <a:r>
              <a:rPr sz="750" spc="-30" dirty="0">
                <a:solidFill>
                  <a:prstClr val="black"/>
                </a:solidFill>
                <a:latin typeface="Arial"/>
                <a:cs typeface="Arial"/>
              </a:rPr>
              <a:t>efficiencies </a:t>
            </a:r>
            <a:r>
              <a:rPr sz="750" spc="-11" dirty="0">
                <a:solidFill>
                  <a:prstClr val="black"/>
                </a:solidFill>
                <a:latin typeface="Arial"/>
                <a:cs typeface="Arial"/>
              </a:rPr>
              <a:t>in  </a:t>
            </a:r>
            <a:r>
              <a:rPr sz="750" spc="-41" dirty="0">
                <a:solidFill>
                  <a:prstClr val="black"/>
                </a:solidFill>
                <a:latin typeface="Arial"/>
                <a:cs typeface="Arial"/>
              </a:rPr>
              <a:t>managing </a:t>
            </a:r>
            <a:r>
              <a:rPr sz="750" spc="-26" dirty="0">
                <a:solidFill>
                  <a:prstClr val="black"/>
                </a:solidFill>
                <a:latin typeface="Arial"/>
                <a:cs typeface="Arial"/>
              </a:rPr>
              <a:t>operations </a:t>
            </a:r>
            <a:r>
              <a:rPr sz="750" spc="-11" dirty="0">
                <a:solidFill>
                  <a:prstClr val="black"/>
                </a:solidFill>
                <a:latin typeface="Arial"/>
                <a:cs typeface="Arial"/>
              </a:rPr>
              <a:t>at</a:t>
            </a:r>
            <a:r>
              <a:rPr sz="750" spc="-68" dirty="0">
                <a:solidFill>
                  <a:prstClr val="black"/>
                </a:solidFill>
                <a:latin typeface="Arial"/>
                <a:cs typeface="Arial"/>
              </a:rPr>
              <a:t> </a:t>
            </a:r>
            <a:r>
              <a:rPr sz="750" spc="-30" dirty="0">
                <a:solidFill>
                  <a:prstClr val="black"/>
                </a:solidFill>
                <a:latin typeface="Arial"/>
                <a:cs typeface="Arial"/>
              </a:rPr>
              <a:t>hospitals.</a:t>
            </a:r>
            <a:endParaRPr sz="750">
              <a:solidFill>
                <a:prstClr val="black"/>
              </a:solidFill>
              <a:latin typeface="Arial"/>
              <a:cs typeface="Arial"/>
            </a:endParaRPr>
          </a:p>
        </p:txBody>
      </p:sp>
    </p:spTree>
    <p:extLst>
      <p:ext uri="{BB962C8B-B14F-4D97-AF65-F5344CB8AC3E}">
        <p14:creationId xmlns:p14="http://schemas.microsoft.com/office/powerpoint/2010/main" val="11827164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4795" y="300418"/>
            <a:ext cx="2320766" cy="379431"/>
          </a:xfrm>
          <a:prstGeom prst="rect">
            <a:avLst/>
          </a:prstGeom>
        </p:spPr>
        <p:txBody>
          <a:bodyPr vert="horz" wrap="square" lIns="0" tIns="10001" rIns="0" bIns="0" rtlCol="0">
            <a:spAutoFit/>
          </a:bodyPr>
          <a:lstStyle/>
          <a:p>
            <a:pPr marL="9525">
              <a:spcBef>
                <a:spcPts val="79"/>
              </a:spcBef>
            </a:pPr>
            <a:r>
              <a:rPr b="0" spc="-4" dirty="0">
                <a:solidFill>
                  <a:srgbClr val="404040"/>
                </a:solidFill>
              </a:rPr>
              <a:t>Business</a:t>
            </a:r>
            <a:r>
              <a:rPr b="0" spc="-45" dirty="0">
                <a:solidFill>
                  <a:srgbClr val="404040"/>
                </a:solidFill>
              </a:rPr>
              <a:t> </a:t>
            </a:r>
            <a:r>
              <a:rPr b="0" spc="-4" dirty="0">
                <a:solidFill>
                  <a:srgbClr val="404040"/>
                </a:solidFill>
              </a:rPr>
              <a:t>Models</a:t>
            </a:r>
          </a:p>
        </p:txBody>
      </p:sp>
      <p:sp>
        <p:nvSpPr>
          <p:cNvPr id="3" name="object 3"/>
          <p:cNvSpPr/>
          <p:nvPr/>
        </p:nvSpPr>
        <p:spPr>
          <a:xfrm>
            <a:off x="0" y="810387"/>
            <a:ext cx="8515350" cy="11430"/>
          </a:xfrm>
          <a:custGeom>
            <a:avLst/>
            <a:gdLst/>
            <a:ahLst/>
            <a:cxnLst/>
            <a:rect l="l" t="t" r="r" b="b"/>
            <a:pathLst>
              <a:path w="11353800" h="15240">
                <a:moveTo>
                  <a:pt x="0" y="15239"/>
                </a:moveTo>
                <a:lnTo>
                  <a:pt x="11353800" y="0"/>
                </a:lnTo>
              </a:path>
            </a:pathLst>
          </a:custGeom>
          <a:ln w="6096">
            <a:solidFill>
              <a:srgbClr val="3A3838"/>
            </a:solidFill>
          </a:ln>
        </p:spPr>
        <p:txBody>
          <a:bodyPr wrap="square" lIns="0" tIns="0" rIns="0" bIns="0" rtlCol="0"/>
          <a:lstStyle/>
          <a:p>
            <a:endParaRPr sz="1350">
              <a:solidFill>
                <a:prstClr val="black"/>
              </a:solidFill>
            </a:endParaRPr>
          </a:p>
        </p:txBody>
      </p:sp>
      <p:sp>
        <p:nvSpPr>
          <p:cNvPr id="4" name="object 4"/>
          <p:cNvSpPr txBox="1"/>
          <p:nvPr/>
        </p:nvSpPr>
        <p:spPr>
          <a:xfrm>
            <a:off x="586435" y="1219866"/>
            <a:ext cx="7254240" cy="2457179"/>
          </a:xfrm>
          <a:prstGeom prst="rect">
            <a:avLst/>
          </a:prstGeom>
        </p:spPr>
        <p:txBody>
          <a:bodyPr vert="horz" wrap="square" lIns="0" tIns="10001" rIns="0" bIns="0" rtlCol="0">
            <a:spAutoFit/>
          </a:bodyPr>
          <a:lstStyle/>
          <a:p>
            <a:pPr marL="9525">
              <a:spcBef>
                <a:spcPts val="79"/>
              </a:spcBef>
            </a:pPr>
            <a:r>
              <a:rPr sz="1050" b="1" spc="-60" dirty="0">
                <a:solidFill>
                  <a:srgbClr val="1F3863"/>
                </a:solidFill>
                <a:latin typeface="Arial"/>
                <a:cs typeface="Arial"/>
              </a:rPr>
              <a:t>Software </a:t>
            </a:r>
            <a:r>
              <a:rPr sz="1050" b="1" spc="-116" dirty="0">
                <a:solidFill>
                  <a:srgbClr val="1F3863"/>
                </a:solidFill>
                <a:latin typeface="Arial"/>
                <a:cs typeface="Arial"/>
              </a:rPr>
              <a:t>as </a:t>
            </a:r>
            <a:r>
              <a:rPr sz="1050" b="1" spc="-68" dirty="0">
                <a:solidFill>
                  <a:srgbClr val="1F3863"/>
                </a:solidFill>
                <a:latin typeface="Arial"/>
                <a:cs typeface="Arial"/>
              </a:rPr>
              <a:t>a </a:t>
            </a:r>
            <a:r>
              <a:rPr sz="1050" b="1" spc="-90" dirty="0">
                <a:solidFill>
                  <a:srgbClr val="1F3863"/>
                </a:solidFill>
                <a:latin typeface="Arial"/>
                <a:cs typeface="Arial"/>
              </a:rPr>
              <a:t>Service </a:t>
            </a:r>
            <a:r>
              <a:rPr sz="1050" spc="-30" dirty="0">
                <a:solidFill>
                  <a:prstClr val="black"/>
                </a:solidFill>
                <a:latin typeface="Arial"/>
                <a:cs typeface="Arial"/>
              </a:rPr>
              <a:t>- </a:t>
            </a:r>
            <a:r>
              <a:rPr sz="1050" spc="-68" dirty="0">
                <a:solidFill>
                  <a:prstClr val="black"/>
                </a:solidFill>
                <a:latin typeface="Arial"/>
                <a:cs typeface="Arial"/>
              </a:rPr>
              <a:t>Companies </a:t>
            </a:r>
            <a:r>
              <a:rPr sz="1050" spc="-64" dirty="0">
                <a:solidFill>
                  <a:prstClr val="black"/>
                </a:solidFill>
                <a:latin typeface="Arial"/>
                <a:cs typeface="Arial"/>
              </a:rPr>
              <a:t>charge </a:t>
            </a:r>
            <a:r>
              <a:rPr sz="1050" spc="-83" dirty="0">
                <a:solidFill>
                  <a:prstClr val="black"/>
                </a:solidFill>
                <a:latin typeface="Arial"/>
                <a:cs typeface="Arial"/>
              </a:rPr>
              <a:t>a </a:t>
            </a:r>
            <a:r>
              <a:rPr sz="1050" spc="-41" dirty="0">
                <a:solidFill>
                  <a:prstClr val="black"/>
                </a:solidFill>
                <a:latin typeface="Arial"/>
                <a:cs typeface="Arial"/>
              </a:rPr>
              <a:t>fee </a:t>
            </a:r>
            <a:r>
              <a:rPr sz="1050" spc="-4" dirty="0">
                <a:solidFill>
                  <a:prstClr val="black"/>
                </a:solidFill>
                <a:latin typeface="Arial"/>
                <a:cs typeface="Arial"/>
              </a:rPr>
              <a:t>for </a:t>
            </a:r>
            <a:r>
              <a:rPr sz="1050" spc="-56" dirty="0">
                <a:solidFill>
                  <a:prstClr val="black"/>
                </a:solidFill>
                <a:latin typeface="Arial"/>
                <a:cs typeface="Arial"/>
              </a:rPr>
              <a:t>using </a:t>
            </a:r>
            <a:r>
              <a:rPr sz="1050" spc="-4" dirty="0">
                <a:solidFill>
                  <a:prstClr val="black"/>
                </a:solidFill>
                <a:latin typeface="Arial"/>
                <a:cs typeface="Arial"/>
              </a:rPr>
              <a:t>their </a:t>
            </a:r>
            <a:r>
              <a:rPr sz="1050" spc="-94" dirty="0">
                <a:solidFill>
                  <a:prstClr val="black"/>
                </a:solidFill>
                <a:latin typeface="Arial"/>
                <a:cs typeface="Arial"/>
              </a:rPr>
              <a:t>API </a:t>
            </a:r>
            <a:r>
              <a:rPr sz="1050" spc="-53" dirty="0">
                <a:solidFill>
                  <a:prstClr val="black"/>
                </a:solidFill>
                <a:latin typeface="Arial"/>
                <a:cs typeface="Arial"/>
              </a:rPr>
              <a:t>and </a:t>
            </a:r>
            <a:r>
              <a:rPr sz="1050" spc="-23" dirty="0">
                <a:solidFill>
                  <a:prstClr val="black"/>
                </a:solidFill>
                <a:latin typeface="Arial"/>
                <a:cs typeface="Arial"/>
              </a:rPr>
              <a:t>infrastructure. </a:t>
            </a:r>
            <a:r>
              <a:rPr sz="1050" spc="-64" dirty="0">
                <a:solidFill>
                  <a:prstClr val="black"/>
                </a:solidFill>
                <a:latin typeface="Arial"/>
                <a:cs typeface="Arial"/>
              </a:rPr>
              <a:t>Example:</a:t>
            </a:r>
            <a:r>
              <a:rPr sz="1050" spc="-98" dirty="0">
                <a:solidFill>
                  <a:prstClr val="black"/>
                </a:solidFill>
                <a:latin typeface="Arial"/>
                <a:cs typeface="Arial"/>
              </a:rPr>
              <a:t> </a:t>
            </a:r>
            <a:r>
              <a:rPr sz="1050" spc="-34" dirty="0">
                <a:solidFill>
                  <a:prstClr val="black"/>
                </a:solidFill>
                <a:latin typeface="Arial"/>
                <a:cs typeface="Arial"/>
              </a:rPr>
              <a:t>Tierion</a:t>
            </a:r>
            <a:endParaRPr sz="1050">
              <a:solidFill>
                <a:prstClr val="black"/>
              </a:solidFill>
              <a:latin typeface="Arial"/>
              <a:cs typeface="Arial"/>
            </a:endParaRPr>
          </a:p>
          <a:p>
            <a:pPr>
              <a:spcBef>
                <a:spcPts val="8"/>
              </a:spcBef>
            </a:pPr>
            <a:endParaRPr sz="1088">
              <a:solidFill>
                <a:prstClr val="black"/>
              </a:solidFill>
              <a:latin typeface="Times New Roman"/>
              <a:cs typeface="Times New Roman"/>
            </a:endParaRPr>
          </a:p>
          <a:p>
            <a:pPr marL="9525" marR="231934"/>
            <a:r>
              <a:rPr sz="1050" b="1" spc="-83" dirty="0">
                <a:solidFill>
                  <a:srgbClr val="1F3863"/>
                </a:solidFill>
                <a:latin typeface="Arial"/>
                <a:cs typeface="Arial"/>
              </a:rPr>
              <a:t>Professional </a:t>
            </a:r>
            <a:r>
              <a:rPr sz="1050" b="1" spc="-98" dirty="0">
                <a:solidFill>
                  <a:srgbClr val="1F3863"/>
                </a:solidFill>
                <a:latin typeface="Arial"/>
                <a:cs typeface="Arial"/>
              </a:rPr>
              <a:t>Services </a:t>
            </a:r>
            <a:r>
              <a:rPr sz="1050" spc="-30" dirty="0">
                <a:solidFill>
                  <a:prstClr val="black"/>
                </a:solidFill>
                <a:latin typeface="Arial"/>
                <a:cs typeface="Arial"/>
              </a:rPr>
              <a:t>- </a:t>
            </a:r>
            <a:r>
              <a:rPr sz="1050" spc="-90" dirty="0">
                <a:solidFill>
                  <a:prstClr val="black"/>
                </a:solidFill>
                <a:latin typeface="Arial"/>
                <a:cs typeface="Arial"/>
              </a:rPr>
              <a:t>Some </a:t>
            </a:r>
            <a:r>
              <a:rPr sz="1050" spc="-56" dirty="0">
                <a:solidFill>
                  <a:prstClr val="black"/>
                </a:solidFill>
                <a:latin typeface="Arial"/>
                <a:cs typeface="Arial"/>
              </a:rPr>
              <a:t>companies </a:t>
            </a:r>
            <a:r>
              <a:rPr sz="1050" spc="-19" dirty="0">
                <a:solidFill>
                  <a:prstClr val="black"/>
                </a:solidFill>
                <a:latin typeface="Arial"/>
                <a:cs typeface="Arial"/>
              </a:rPr>
              <a:t>build </a:t>
            </a:r>
            <a:r>
              <a:rPr sz="1050" spc="-45" dirty="0">
                <a:solidFill>
                  <a:prstClr val="black"/>
                </a:solidFill>
                <a:latin typeface="Arial"/>
                <a:cs typeface="Arial"/>
              </a:rPr>
              <a:t>custom </a:t>
            </a:r>
            <a:r>
              <a:rPr sz="1050" spc="-34" dirty="0">
                <a:solidFill>
                  <a:prstClr val="black"/>
                </a:solidFill>
                <a:latin typeface="Arial"/>
                <a:cs typeface="Arial"/>
              </a:rPr>
              <a:t>projects </a:t>
            </a:r>
            <a:r>
              <a:rPr sz="1050" spc="-4" dirty="0">
                <a:solidFill>
                  <a:prstClr val="black"/>
                </a:solidFill>
                <a:latin typeface="Arial"/>
                <a:cs typeface="Arial"/>
              </a:rPr>
              <a:t>for </a:t>
            </a:r>
            <a:r>
              <a:rPr sz="1050" spc="-30" dirty="0">
                <a:solidFill>
                  <a:prstClr val="black"/>
                </a:solidFill>
                <a:latin typeface="Arial"/>
                <a:cs typeface="Arial"/>
              </a:rPr>
              <a:t>enterprise </a:t>
            </a:r>
            <a:r>
              <a:rPr sz="1050" spc="-34" dirty="0">
                <a:solidFill>
                  <a:prstClr val="black"/>
                </a:solidFill>
                <a:latin typeface="Arial"/>
                <a:cs typeface="Arial"/>
              </a:rPr>
              <a:t>clients. </a:t>
            </a:r>
            <a:r>
              <a:rPr sz="1050" spc="-41" dirty="0">
                <a:solidFill>
                  <a:prstClr val="black"/>
                </a:solidFill>
                <a:latin typeface="Arial"/>
                <a:cs typeface="Arial"/>
              </a:rPr>
              <a:t>Many existing </a:t>
            </a:r>
            <a:r>
              <a:rPr sz="1050" spc="-23" dirty="0">
                <a:solidFill>
                  <a:prstClr val="black"/>
                </a:solidFill>
                <a:latin typeface="Arial"/>
                <a:cs typeface="Arial"/>
              </a:rPr>
              <a:t>firms </a:t>
            </a:r>
            <a:r>
              <a:rPr sz="1050" spc="-68" dirty="0">
                <a:solidFill>
                  <a:prstClr val="black"/>
                </a:solidFill>
                <a:latin typeface="Arial"/>
                <a:cs typeface="Arial"/>
              </a:rPr>
              <a:t>have </a:t>
            </a:r>
            <a:r>
              <a:rPr sz="1050" spc="-56" dirty="0">
                <a:solidFill>
                  <a:prstClr val="black"/>
                </a:solidFill>
                <a:latin typeface="Arial"/>
                <a:cs typeface="Arial"/>
              </a:rPr>
              <a:t>Blockchain </a:t>
            </a:r>
            <a:r>
              <a:rPr sz="1050" spc="-38" dirty="0">
                <a:solidFill>
                  <a:prstClr val="black"/>
                </a:solidFill>
                <a:latin typeface="Arial"/>
                <a:cs typeface="Arial"/>
              </a:rPr>
              <a:t>practice  </a:t>
            </a:r>
            <a:r>
              <a:rPr sz="1050" spc="-60" dirty="0">
                <a:solidFill>
                  <a:prstClr val="black"/>
                </a:solidFill>
                <a:latin typeface="Arial"/>
                <a:cs typeface="Arial"/>
              </a:rPr>
              <a:t>areas. </a:t>
            </a:r>
            <a:r>
              <a:rPr sz="1050" spc="-71" dirty="0">
                <a:solidFill>
                  <a:prstClr val="black"/>
                </a:solidFill>
                <a:latin typeface="Arial"/>
                <a:cs typeface="Arial"/>
              </a:rPr>
              <a:t>Examples:</a:t>
            </a:r>
            <a:r>
              <a:rPr sz="1050" spc="-56" dirty="0">
                <a:solidFill>
                  <a:prstClr val="black"/>
                </a:solidFill>
                <a:latin typeface="Arial"/>
                <a:cs typeface="Arial"/>
              </a:rPr>
              <a:t> </a:t>
            </a:r>
            <a:r>
              <a:rPr sz="1050" spc="-71" dirty="0">
                <a:solidFill>
                  <a:prstClr val="black"/>
                </a:solidFill>
                <a:latin typeface="Arial"/>
                <a:cs typeface="Arial"/>
              </a:rPr>
              <a:t>Gem.</a:t>
            </a:r>
            <a:endParaRPr sz="1050">
              <a:solidFill>
                <a:prstClr val="black"/>
              </a:solidFill>
              <a:latin typeface="Arial"/>
              <a:cs typeface="Arial"/>
            </a:endParaRPr>
          </a:p>
          <a:p>
            <a:pPr>
              <a:spcBef>
                <a:spcPts val="8"/>
              </a:spcBef>
            </a:pPr>
            <a:endParaRPr sz="1088">
              <a:solidFill>
                <a:prstClr val="black"/>
              </a:solidFill>
              <a:latin typeface="Times New Roman"/>
              <a:cs typeface="Times New Roman"/>
            </a:endParaRPr>
          </a:p>
          <a:p>
            <a:pPr marL="9525">
              <a:spcBef>
                <a:spcPts val="4"/>
              </a:spcBef>
            </a:pPr>
            <a:r>
              <a:rPr sz="1050" b="1" spc="-64" dirty="0">
                <a:solidFill>
                  <a:srgbClr val="1F3863"/>
                </a:solidFill>
                <a:latin typeface="Arial"/>
                <a:cs typeface="Arial"/>
              </a:rPr>
              <a:t>Flat </a:t>
            </a:r>
            <a:r>
              <a:rPr sz="1050" b="1" spc="-116" dirty="0">
                <a:solidFill>
                  <a:srgbClr val="1F3863"/>
                </a:solidFill>
                <a:latin typeface="Arial"/>
                <a:cs typeface="Arial"/>
              </a:rPr>
              <a:t>Fees </a:t>
            </a:r>
            <a:r>
              <a:rPr sz="1050" b="1" spc="-19" dirty="0">
                <a:solidFill>
                  <a:srgbClr val="1F3863"/>
                </a:solidFill>
                <a:latin typeface="Arial"/>
                <a:cs typeface="Arial"/>
              </a:rPr>
              <a:t>&amp; </a:t>
            </a:r>
            <a:r>
              <a:rPr sz="1050" b="1" spc="-86" dirty="0">
                <a:solidFill>
                  <a:srgbClr val="1F3863"/>
                </a:solidFill>
                <a:latin typeface="Arial"/>
                <a:cs typeface="Arial"/>
              </a:rPr>
              <a:t>Transaction </a:t>
            </a:r>
            <a:r>
              <a:rPr sz="1050" b="1" spc="-116" dirty="0">
                <a:solidFill>
                  <a:srgbClr val="1F3863"/>
                </a:solidFill>
                <a:latin typeface="Arial"/>
                <a:cs typeface="Arial"/>
              </a:rPr>
              <a:t>Fees </a:t>
            </a:r>
            <a:r>
              <a:rPr sz="1050" spc="-30" dirty="0">
                <a:solidFill>
                  <a:prstClr val="black"/>
                </a:solidFill>
                <a:latin typeface="Arial"/>
                <a:cs typeface="Arial"/>
              </a:rPr>
              <a:t>- </a:t>
            </a:r>
            <a:r>
              <a:rPr sz="1050" spc="-90" dirty="0">
                <a:solidFill>
                  <a:prstClr val="black"/>
                </a:solidFill>
                <a:latin typeface="Arial"/>
                <a:cs typeface="Arial"/>
              </a:rPr>
              <a:t>Some </a:t>
            </a:r>
            <a:r>
              <a:rPr sz="1050" spc="-56" dirty="0">
                <a:solidFill>
                  <a:prstClr val="black"/>
                </a:solidFill>
                <a:latin typeface="Arial"/>
                <a:cs typeface="Arial"/>
              </a:rPr>
              <a:t>companies </a:t>
            </a:r>
            <a:r>
              <a:rPr sz="1050" spc="-19" dirty="0">
                <a:solidFill>
                  <a:prstClr val="black"/>
                </a:solidFill>
                <a:latin typeface="Arial"/>
                <a:cs typeface="Arial"/>
              </a:rPr>
              <a:t>build </a:t>
            </a:r>
            <a:r>
              <a:rPr sz="1050" spc="-53" dirty="0">
                <a:solidFill>
                  <a:prstClr val="black"/>
                </a:solidFill>
                <a:latin typeface="Arial"/>
                <a:cs typeface="Arial"/>
              </a:rPr>
              <a:t>and </a:t>
            </a:r>
            <a:r>
              <a:rPr sz="1050" spc="-26" dirty="0">
                <a:solidFill>
                  <a:prstClr val="black"/>
                </a:solidFill>
                <a:latin typeface="Arial"/>
                <a:cs typeface="Arial"/>
              </a:rPr>
              <a:t>maintain </a:t>
            </a:r>
            <a:r>
              <a:rPr sz="1050" spc="-34" dirty="0">
                <a:solidFill>
                  <a:prstClr val="black"/>
                </a:solidFill>
                <a:latin typeface="Arial"/>
                <a:cs typeface="Arial"/>
              </a:rPr>
              <a:t>networks between </a:t>
            </a:r>
            <a:r>
              <a:rPr sz="1050" spc="-83" dirty="0">
                <a:solidFill>
                  <a:prstClr val="black"/>
                </a:solidFill>
                <a:latin typeface="Arial"/>
                <a:cs typeface="Arial"/>
              </a:rPr>
              <a:t>a </a:t>
            </a:r>
            <a:r>
              <a:rPr sz="1050" spc="-30" dirty="0">
                <a:solidFill>
                  <a:prstClr val="black"/>
                </a:solidFill>
                <a:latin typeface="Arial"/>
                <a:cs typeface="Arial"/>
              </a:rPr>
              <a:t>consortium </a:t>
            </a:r>
            <a:r>
              <a:rPr sz="1050" spc="-4" dirty="0">
                <a:solidFill>
                  <a:prstClr val="black"/>
                </a:solidFill>
                <a:latin typeface="Arial"/>
                <a:cs typeface="Arial"/>
              </a:rPr>
              <a:t>of </a:t>
            </a:r>
            <a:r>
              <a:rPr sz="1050" spc="-34" dirty="0">
                <a:solidFill>
                  <a:prstClr val="black"/>
                </a:solidFill>
                <a:latin typeface="Arial"/>
                <a:cs typeface="Arial"/>
              </a:rPr>
              <a:t>partners. </a:t>
            </a:r>
            <a:r>
              <a:rPr sz="1050" spc="-75" dirty="0">
                <a:solidFill>
                  <a:prstClr val="black"/>
                </a:solidFill>
                <a:latin typeface="Arial"/>
                <a:cs typeface="Arial"/>
              </a:rPr>
              <a:t>They </a:t>
            </a:r>
            <a:r>
              <a:rPr sz="1050" spc="-68" dirty="0">
                <a:solidFill>
                  <a:prstClr val="black"/>
                </a:solidFill>
                <a:latin typeface="Arial"/>
                <a:cs typeface="Arial"/>
              </a:rPr>
              <a:t>make </a:t>
            </a:r>
            <a:r>
              <a:rPr sz="1050" spc="-49" dirty="0">
                <a:solidFill>
                  <a:prstClr val="black"/>
                </a:solidFill>
                <a:latin typeface="Arial"/>
                <a:cs typeface="Arial"/>
              </a:rPr>
              <a:t>money</a:t>
            </a:r>
            <a:r>
              <a:rPr sz="1050" spc="-199" dirty="0">
                <a:solidFill>
                  <a:prstClr val="black"/>
                </a:solidFill>
                <a:latin typeface="Arial"/>
                <a:cs typeface="Arial"/>
              </a:rPr>
              <a:t> </a:t>
            </a:r>
            <a:r>
              <a:rPr sz="1050" spc="-49" dirty="0">
                <a:solidFill>
                  <a:prstClr val="black"/>
                </a:solidFill>
                <a:latin typeface="Arial"/>
                <a:cs typeface="Arial"/>
              </a:rPr>
              <a:t>by</a:t>
            </a:r>
            <a:endParaRPr sz="1050">
              <a:solidFill>
                <a:prstClr val="black"/>
              </a:solidFill>
              <a:latin typeface="Arial"/>
              <a:cs typeface="Arial"/>
            </a:endParaRPr>
          </a:p>
          <a:p>
            <a:pPr marL="9525"/>
            <a:r>
              <a:rPr sz="1050" spc="-53" dirty="0">
                <a:solidFill>
                  <a:prstClr val="black"/>
                </a:solidFill>
                <a:latin typeface="Arial"/>
                <a:cs typeface="Arial"/>
              </a:rPr>
              <a:t>charging</a:t>
            </a:r>
            <a:r>
              <a:rPr sz="1050" spc="-41" dirty="0">
                <a:solidFill>
                  <a:prstClr val="black"/>
                </a:solidFill>
                <a:latin typeface="Arial"/>
                <a:cs typeface="Arial"/>
              </a:rPr>
              <a:t> </a:t>
            </a:r>
            <a:r>
              <a:rPr sz="1050" spc="-79" dirty="0">
                <a:solidFill>
                  <a:prstClr val="black"/>
                </a:solidFill>
                <a:latin typeface="Arial"/>
                <a:cs typeface="Arial"/>
              </a:rPr>
              <a:t>a</a:t>
            </a:r>
            <a:r>
              <a:rPr sz="1050" spc="-56" dirty="0">
                <a:solidFill>
                  <a:prstClr val="black"/>
                </a:solidFill>
                <a:latin typeface="Arial"/>
                <a:cs typeface="Arial"/>
              </a:rPr>
              <a:t> </a:t>
            </a:r>
            <a:r>
              <a:rPr sz="1050" spc="-34" dirty="0">
                <a:solidFill>
                  <a:prstClr val="black"/>
                </a:solidFill>
                <a:latin typeface="Arial"/>
                <a:cs typeface="Arial"/>
              </a:rPr>
              <a:t>subscription</a:t>
            </a:r>
            <a:r>
              <a:rPr sz="1050" spc="-53" dirty="0">
                <a:solidFill>
                  <a:prstClr val="black"/>
                </a:solidFill>
                <a:latin typeface="Arial"/>
                <a:cs typeface="Arial"/>
              </a:rPr>
              <a:t> </a:t>
            </a:r>
            <a:r>
              <a:rPr sz="1050" spc="-41" dirty="0">
                <a:solidFill>
                  <a:prstClr val="black"/>
                </a:solidFill>
                <a:latin typeface="Arial"/>
                <a:cs typeface="Arial"/>
              </a:rPr>
              <a:t>fee</a:t>
            </a:r>
            <a:r>
              <a:rPr sz="1050" spc="-60" dirty="0">
                <a:solidFill>
                  <a:prstClr val="black"/>
                </a:solidFill>
                <a:latin typeface="Arial"/>
                <a:cs typeface="Arial"/>
              </a:rPr>
              <a:t> </a:t>
            </a:r>
            <a:r>
              <a:rPr sz="1050" spc="-8" dirty="0">
                <a:solidFill>
                  <a:prstClr val="black"/>
                </a:solidFill>
                <a:latin typeface="Arial"/>
                <a:cs typeface="Arial"/>
              </a:rPr>
              <a:t>or</a:t>
            </a:r>
            <a:r>
              <a:rPr sz="1050" spc="-53" dirty="0">
                <a:solidFill>
                  <a:prstClr val="black"/>
                </a:solidFill>
                <a:latin typeface="Arial"/>
                <a:cs typeface="Arial"/>
              </a:rPr>
              <a:t> </a:t>
            </a:r>
            <a:r>
              <a:rPr sz="1050" spc="-79" dirty="0">
                <a:solidFill>
                  <a:prstClr val="black"/>
                </a:solidFill>
                <a:latin typeface="Arial"/>
                <a:cs typeface="Arial"/>
              </a:rPr>
              <a:t>a</a:t>
            </a:r>
            <a:r>
              <a:rPr sz="1050" spc="-60" dirty="0">
                <a:solidFill>
                  <a:prstClr val="black"/>
                </a:solidFill>
                <a:latin typeface="Arial"/>
                <a:cs typeface="Arial"/>
              </a:rPr>
              <a:t> </a:t>
            </a:r>
            <a:r>
              <a:rPr sz="1050" spc="-34" dirty="0">
                <a:solidFill>
                  <a:prstClr val="black"/>
                </a:solidFill>
                <a:latin typeface="Arial"/>
                <a:cs typeface="Arial"/>
              </a:rPr>
              <a:t>transaction</a:t>
            </a:r>
            <a:r>
              <a:rPr sz="1050" spc="-53" dirty="0">
                <a:solidFill>
                  <a:prstClr val="black"/>
                </a:solidFill>
                <a:latin typeface="Arial"/>
                <a:cs typeface="Arial"/>
              </a:rPr>
              <a:t> </a:t>
            </a:r>
            <a:r>
              <a:rPr sz="1050" spc="-41" dirty="0">
                <a:solidFill>
                  <a:prstClr val="black"/>
                </a:solidFill>
                <a:latin typeface="Arial"/>
                <a:cs typeface="Arial"/>
              </a:rPr>
              <a:t>fee</a:t>
            </a:r>
            <a:r>
              <a:rPr sz="1050" spc="-60" dirty="0">
                <a:solidFill>
                  <a:prstClr val="black"/>
                </a:solidFill>
                <a:latin typeface="Arial"/>
                <a:cs typeface="Arial"/>
              </a:rPr>
              <a:t> </a:t>
            </a:r>
            <a:r>
              <a:rPr sz="1050" spc="-34" dirty="0">
                <a:solidFill>
                  <a:prstClr val="black"/>
                </a:solidFill>
                <a:latin typeface="Arial"/>
                <a:cs typeface="Arial"/>
              </a:rPr>
              <a:t>on</a:t>
            </a:r>
            <a:r>
              <a:rPr sz="1050" spc="-60" dirty="0">
                <a:solidFill>
                  <a:prstClr val="black"/>
                </a:solidFill>
                <a:latin typeface="Arial"/>
                <a:cs typeface="Arial"/>
              </a:rPr>
              <a:t> </a:t>
            </a:r>
            <a:r>
              <a:rPr sz="1050" spc="-19" dirty="0">
                <a:solidFill>
                  <a:prstClr val="black"/>
                </a:solidFill>
                <a:latin typeface="Arial"/>
                <a:cs typeface="Arial"/>
              </a:rPr>
              <a:t>activity</a:t>
            </a:r>
            <a:r>
              <a:rPr sz="1050" spc="-38" dirty="0">
                <a:solidFill>
                  <a:prstClr val="black"/>
                </a:solidFill>
                <a:latin typeface="Arial"/>
                <a:cs typeface="Arial"/>
              </a:rPr>
              <a:t> </a:t>
            </a:r>
            <a:r>
              <a:rPr sz="1050" spc="-11" dirty="0">
                <a:solidFill>
                  <a:prstClr val="black"/>
                </a:solidFill>
                <a:latin typeface="Arial"/>
                <a:cs typeface="Arial"/>
              </a:rPr>
              <a:t>in</a:t>
            </a:r>
            <a:r>
              <a:rPr sz="1050" spc="-53" dirty="0">
                <a:solidFill>
                  <a:prstClr val="black"/>
                </a:solidFill>
                <a:latin typeface="Arial"/>
                <a:cs typeface="Arial"/>
              </a:rPr>
              <a:t> </a:t>
            </a:r>
            <a:r>
              <a:rPr sz="1050" spc="-15" dirty="0">
                <a:solidFill>
                  <a:prstClr val="black"/>
                </a:solidFill>
                <a:latin typeface="Arial"/>
                <a:cs typeface="Arial"/>
              </a:rPr>
              <a:t>the</a:t>
            </a:r>
            <a:r>
              <a:rPr sz="1050" spc="-53" dirty="0">
                <a:solidFill>
                  <a:prstClr val="black"/>
                </a:solidFill>
                <a:latin typeface="Arial"/>
                <a:cs typeface="Arial"/>
              </a:rPr>
              <a:t> </a:t>
            </a:r>
            <a:r>
              <a:rPr sz="1050" spc="-23" dirty="0">
                <a:solidFill>
                  <a:prstClr val="black"/>
                </a:solidFill>
                <a:latin typeface="Arial"/>
                <a:cs typeface="Arial"/>
              </a:rPr>
              <a:t>network.</a:t>
            </a:r>
            <a:r>
              <a:rPr sz="1050" spc="-53" dirty="0">
                <a:solidFill>
                  <a:prstClr val="black"/>
                </a:solidFill>
                <a:latin typeface="Arial"/>
                <a:cs typeface="Arial"/>
              </a:rPr>
              <a:t> </a:t>
            </a:r>
            <a:r>
              <a:rPr sz="1050" spc="-30" dirty="0">
                <a:solidFill>
                  <a:prstClr val="black"/>
                </a:solidFill>
                <a:latin typeface="Arial"/>
                <a:cs typeface="Arial"/>
              </a:rPr>
              <a:t>Often</a:t>
            </a:r>
            <a:r>
              <a:rPr sz="1050" spc="-60" dirty="0">
                <a:solidFill>
                  <a:prstClr val="black"/>
                </a:solidFill>
                <a:latin typeface="Arial"/>
                <a:cs typeface="Arial"/>
              </a:rPr>
              <a:t> </a:t>
            </a:r>
            <a:r>
              <a:rPr sz="1050" spc="-30" dirty="0">
                <a:solidFill>
                  <a:prstClr val="black"/>
                </a:solidFill>
                <a:latin typeface="Arial"/>
                <a:cs typeface="Arial"/>
              </a:rPr>
              <a:t>times,</a:t>
            </a:r>
            <a:r>
              <a:rPr sz="1050" spc="-49" dirty="0">
                <a:solidFill>
                  <a:prstClr val="black"/>
                </a:solidFill>
                <a:latin typeface="Arial"/>
                <a:cs typeface="Arial"/>
              </a:rPr>
              <a:t> </a:t>
            </a:r>
            <a:r>
              <a:rPr sz="1050" spc="-26" dirty="0">
                <a:solidFill>
                  <a:prstClr val="black"/>
                </a:solidFill>
                <a:latin typeface="Arial"/>
                <a:cs typeface="Arial"/>
              </a:rPr>
              <a:t>they</a:t>
            </a:r>
            <a:r>
              <a:rPr sz="1050" spc="-38" dirty="0">
                <a:solidFill>
                  <a:prstClr val="black"/>
                </a:solidFill>
                <a:latin typeface="Arial"/>
                <a:cs typeface="Arial"/>
              </a:rPr>
              <a:t> </a:t>
            </a:r>
            <a:r>
              <a:rPr sz="1050" spc="-49" dirty="0">
                <a:solidFill>
                  <a:prstClr val="black"/>
                </a:solidFill>
                <a:latin typeface="Arial"/>
                <a:cs typeface="Arial"/>
              </a:rPr>
              <a:t>are</a:t>
            </a:r>
            <a:r>
              <a:rPr sz="1050" spc="-60" dirty="0">
                <a:solidFill>
                  <a:prstClr val="black"/>
                </a:solidFill>
                <a:latin typeface="Arial"/>
                <a:cs typeface="Arial"/>
              </a:rPr>
              <a:t> </a:t>
            </a:r>
            <a:r>
              <a:rPr sz="1050" spc="-79" dirty="0">
                <a:solidFill>
                  <a:prstClr val="black"/>
                </a:solidFill>
                <a:latin typeface="Arial"/>
                <a:cs typeface="Arial"/>
              </a:rPr>
              <a:t>a</a:t>
            </a:r>
            <a:r>
              <a:rPr sz="1050" spc="-45" dirty="0">
                <a:solidFill>
                  <a:prstClr val="black"/>
                </a:solidFill>
                <a:latin typeface="Arial"/>
                <a:cs typeface="Arial"/>
              </a:rPr>
              <a:t> </a:t>
            </a:r>
            <a:r>
              <a:rPr sz="1050" spc="-11" dirty="0">
                <a:solidFill>
                  <a:prstClr val="black"/>
                </a:solidFill>
                <a:latin typeface="Arial"/>
                <a:cs typeface="Arial"/>
              </a:rPr>
              <a:t>part</a:t>
            </a:r>
            <a:r>
              <a:rPr sz="1050" spc="-53" dirty="0">
                <a:solidFill>
                  <a:prstClr val="black"/>
                </a:solidFill>
                <a:latin typeface="Arial"/>
                <a:cs typeface="Arial"/>
              </a:rPr>
              <a:t> </a:t>
            </a:r>
            <a:r>
              <a:rPr sz="1050" spc="-23" dirty="0">
                <a:solidFill>
                  <a:prstClr val="black"/>
                </a:solidFill>
                <a:latin typeface="Arial"/>
                <a:cs typeface="Arial"/>
              </a:rPr>
              <a:t>owner</a:t>
            </a:r>
            <a:r>
              <a:rPr sz="1050" spc="-71" dirty="0">
                <a:solidFill>
                  <a:prstClr val="black"/>
                </a:solidFill>
                <a:latin typeface="Arial"/>
                <a:cs typeface="Arial"/>
              </a:rPr>
              <a:t> </a:t>
            </a:r>
            <a:r>
              <a:rPr sz="1050" spc="-4" dirty="0">
                <a:solidFill>
                  <a:prstClr val="black"/>
                </a:solidFill>
                <a:latin typeface="Arial"/>
                <a:cs typeface="Arial"/>
              </a:rPr>
              <a:t>of</a:t>
            </a:r>
            <a:r>
              <a:rPr sz="1050" spc="-64" dirty="0">
                <a:solidFill>
                  <a:prstClr val="black"/>
                </a:solidFill>
                <a:latin typeface="Arial"/>
                <a:cs typeface="Arial"/>
              </a:rPr>
              <a:t> </a:t>
            </a:r>
            <a:r>
              <a:rPr sz="1050" spc="-15" dirty="0">
                <a:solidFill>
                  <a:prstClr val="black"/>
                </a:solidFill>
                <a:latin typeface="Arial"/>
                <a:cs typeface="Arial"/>
              </a:rPr>
              <a:t>the</a:t>
            </a:r>
            <a:r>
              <a:rPr sz="1050" spc="-41" dirty="0">
                <a:solidFill>
                  <a:prstClr val="black"/>
                </a:solidFill>
                <a:latin typeface="Arial"/>
                <a:cs typeface="Arial"/>
              </a:rPr>
              <a:t> </a:t>
            </a:r>
            <a:r>
              <a:rPr sz="1050" spc="-19" dirty="0">
                <a:solidFill>
                  <a:prstClr val="black"/>
                </a:solidFill>
                <a:latin typeface="Arial"/>
                <a:cs typeface="Arial"/>
              </a:rPr>
              <a:t>network.</a:t>
            </a:r>
            <a:endParaRPr sz="1050">
              <a:solidFill>
                <a:prstClr val="black"/>
              </a:solidFill>
              <a:latin typeface="Arial"/>
              <a:cs typeface="Arial"/>
            </a:endParaRPr>
          </a:p>
          <a:p>
            <a:pPr marL="9525"/>
            <a:r>
              <a:rPr sz="1050" spc="-71" dirty="0">
                <a:solidFill>
                  <a:prstClr val="black"/>
                </a:solidFill>
                <a:latin typeface="Arial"/>
                <a:cs typeface="Arial"/>
              </a:rPr>
              <a:t>Examples: </a:t>
            </a:r>
            <a:r>
              <a:rPr sz="1050" spc="-64" dirty="0">
                <a:solidFill>
                  <a:prstClr val="black"/>
                </a:solidFill>
                <a:latin typeface="Arial"/>
                <a:cs typeface="Arial"/>
              </a:rPr>
              <a:t>Chain,</a:t>
            </a:r>
            <a:r>
              <a:rPr sz="1050" spc="-34" dirty="0">
                <a:solidFill>
                  <a:prstClr val="black"/>
                </a:solidFill>
                <a:latin typeface="Arial"/>
                <a:cs typeface="Arial"/>
              </a:rPr>
              <a:t> </a:t>
            </a:r>
            <a:r>
              <a:rPr sz="1050" spc="-113" dirty="0">
                <a:solidFill>
                  <a:prstClr val="black"/>
                </a:solidFill>
                <a:latin typeface="Arial"/>
                <a:cs typeface="Arial"/>
              </a:rPr>
              <a:t>R3Cev</a:t>
            </a:r>
            <a:endParaRPr sz="1050">
              <a:solidFill>
                <a:prstClr val="black"/>
              </a:solidFill>
              <a:latin typeface="Arial"/>
              <a:cs typeface="Arial"/>
            </a:endParaRPr>
          </a:p>
          <a:p>
            <a:pPr>
              <a:spcBef>
                <a:spcPts val="8"/>
              </a:spcBef>
            </a:pPr>
            <a:endParaRPr sz="1088">
              <a:solidFill>
                <a:prstClr val="black"/>
              </a:solidFill>
              <a:latin typeface="Times New Roman"/>
              <a:cs typeface="Times New Roman"/>
            </a:endParaRPr>
          </a:p>
          <a:p>
            <a:pPr marL="9525" marR="200501">
              <a:spcBef>
                <a:spcPts val="4"/>
              </a:spcBef>
            </a:pPr>
            <a:r>
              <a:rPr sz="1050" b="1" spc="-90" dirty="0">
                <a:solidFill>
                  <a:srgbClr val="1F3863"/>
                </a:solidFill>
                <a:latin typeface="Arial"/>
                <a:cs typeface="Arial"/>
              </a:rPr>
              <a:t>Service </a:t>
            </a:r>
            <a:r>
              <a:rPr sz="1050" b="1" spc="-94" dirty="0">
                <a:solidFill>
                  <a:srgbClr val="1F3863"/>
                </a:solidFill>
                <a:latin typeface="Arial"/>
                <a:cs typeface="Arial"/>
              </a:rPr>
              <a:t>Level </a:t>
            </a:r>
            <a:r>
              <a:rPr sz="1050" b="1" spc="-83" dirty="0">
                <a:solidFill>
                  <a:srgbClr val="1F3863"/>
                </a:solidFill>
                <a:latin typeface="Arial"/>
                <a:cs typeface="Arial"/>
              </a:rPr>
              <a:t>Agreements </a:t>
            </a:r>
            <a:r>
              <a:rPr sz="1050" spc="-30" dirty="0">
                <a:solidFill>
                  <a:prstClr val="black"/>
                </a:solidFill>
                <a:latin typeface="Arial"/>
                <a:cs typeface="Arial"/>
              </a:rPr>
              <a:t>- </a:t>
            </a:r>
            <a:r>
              <a:rPr sz="1050" spc="-90" dirty="0">
                <a:solidFill>
                  <a:prstClr val="black"/>
                </a:solidFill>
                <a:latin typeface="Arial"/>
                <a:cs typeface="Arial"/>
              </a:rPr>
              <a:t>Some </a:t>
            </a:r>
            <a:r>
              <a:rPr sz="1050" spc="-71" dirty="0">
                <a:solidFill>
                  <a:prstClr val="black"/>
                </a:solidFill>
                <a:latin typeface="Arial"/>
                <a:cs typeface="Arial"/>
              </a:rPr>
              <a:t>businesses </a:t>
            </a:r>
            <a:r>
              <a:rPr sz="1050" spc="-19" dirty="0">
                <a:solidFill>
                  <a:prstClr val="black"/>
                </a:solidFill>
                <a:latin typeface="Arial"/>
                <a:cs typeface="Arial"/>
              </a:rPr>
              <a:t>build </a:t>
            </a:r>
            <a:r>
              <a:rPr sz="1050" spc="-26" dirty="0">
                <a:solidFill>
                  <a:prstClr val="black"/>
                </a:solidFill>
                <a:latin typeface="Arial"/>
                <a:cs typeface="Arial"/>
              </a:rPr>
              <a:t>platforms </a:t>
            </a:r>
            <a:r>
              <a:rPr sz="1050" spc="-53" dirty="0">
                <a:solidFill>
                  <a:prstClr val="black"/>
                </a:solidFill>
                <a:latin typeface="Arial"/>
                <a:cs typeface="Arial"/>
              </a:rPr>
              <a:t>and </a:t>
            </a:r>
            <a:r>
              <a:rPr sz="1050" spc="-34" dirty="0">
                <a:solidFill>
                  <a:prstClr val="black"/>
                </a:solidFill>
                <a:latin typeface="Arial"/>
                <a:cs typeface="Arial"/>
              </a:rPr>
              <a:t>host </a:t>
            </a:r>
            <a:r>
              <a:rPr sz="1050" spc="-23" dirty="0">
                <a:solidFill>
                  <a:prstClr val="black"/>
                </a:solidFill>
                <a:latin typeface="Arial"/>
                <a:cs typeface="Arial"/>
              </a:rPr>
              <a:t>infrastructure </a:t>
            </a:r>
            <a:r>
              <a:rPr sz="1050" spc="-4" dirty="0">
                <a:solidFill>
                  <a:prstClr val="black"/>
                </a:solidFill>
                <a:latin typeface="Arial"/>
                <a:cs typeface="Arial"/>
              </a:rPr>
              <a:t>for </a:t>
            </a:r>
            <a:r>
              <a:rPr sz="1050" spc="-30" dirty="0">
                <a:solidFill>
                  <a:prstClr val="black"/>
                </a:solidFill>
                <a:latin typeface="Arial"/>
                <a:cs typeface="Arial"/>
              </a:rPr>
              <a:t>enterprise </a:t>
            </a:r>
            <a:r>
              <a:rPr sz="1050" spc="-49" dirty="0">
                <a:solidFill>
                  <a:prstClr val="black"/>
                </a:solidFill>
                <a:latin typeface="Arial"/>
                <a:cs typeface="Arial"/>
              </a:rPr>
              <a:t>customers. </a:t>
            </a:r>
            <a:r>
              <a:rPr sz="1050" spc="-75" dirty="0">
                <a:solidFill>
                  <a:prstClr val="black"/>
                </a:solidFill>
                <a:latin typeface="Arial"/>
                <a:cs typeface="Arial"/>
              </a:rPr>
              <a:t>They </a:t>
            </a:r>
            <a:r>
              <a:rPr sz="1050" spc="-11" dirty="0">
                <a:solidFill>
                  <a:prstClr val="black"/>
                </a:solidFill>
                <a:latin typeface="Arial"/>
                <a:cs typeface="Arial"/>
              </a:rPr>
              <a:t>offer </a:t>
            </a:r>
            <a:r>
              <a:rPr sz="1050" spc="-83" dirty="0">
                <a:solidFill>
                  <a:prstClr val="black"/>
                </a:solidFill>
                <a:latin typeface="Arial"/>
                <a:cs typeface="Arial"/>
              </a:rPr>
              <a:t>a </a:t>
            </a:r>
            <a:r>
              <a:rPr sz="1050" spc="-153" dirty="0">
                <a:solidFill>
                  <a:prstClr val="black"/>
                </a:solidFill>
                <a:latin typeface="Arial"/>
                <a:cs typeface="Arial"/>
              </a:rPr>
              <a:t>SLA </a:t>
            </a:r>
            <a:r>
              <a:rPr sz="1050" spc="-4" dirty="0">
                <a:solidFill>
                  <a:prstClr val="black"/>
                </a:solidFill>
                <a:latin typeface="Arial"/>
                <a:cs typeface="Arial"/>
              </a:rPr>
              <a:t>for  </a:t>
            </a:r>
            <a:r>
              <a:rPr sz="1050" spc="-19" dirty="0">
                <a:solidFill>
                  <a:prstClr val="black"/>
                </a:solidFill>
                <a:latin typeface="Arial"/>
                <a:cs typeface="Arial"/>
              </a:rPr>
              <a:t>uptime </a:t>
            </a:r>
            <a:r>
              <a:rPr sz="1050" spc="-49" dirty="0">
                <a:solidFill>
                  <a:prstClr val="black"/>
                </a:solidFill>
                <a:latin typeface="Arial"/>
                <a:cs typeface="Arial"/>
              </a:rPr>
              <a:t>and </a:t>
            </a:r>
            <a:r>
              <a:rPr sz="1050" spc="-45" dirty="0">
                <a:solidFill>
                  <a:prstClr val="black"/>
                </a:solidFill>
                <a:latin typeface="Arial"/>
                <a:cs typeface="Arial"/>
              </a:rPr>
              <a:t>maintenance. </a:t>
            </a:r>
            <a:r>
              <a:rPr sz="1050" spc="-71" dirty="0">
                <a:solidFill>
                  <a:prstClr val="black"/>
                </a:solidFill>
                <a:latin typeface="Arial"/>
                <a:cs typeface="Arial"/>
              </a:rPr>
              <a:t>Examples: </a:t>
            </a:r>
            <a:r>
              <a:rPr sz="1050" spc="-45" dirty="0">
                <a:solidFill>
                  <a:prstClr val="black"/>
                </a:solidFill>
                <a:latin typeface="Arial"/>
                <a:cs typeface="Arial"/>
              </a:rPr>
              <a:t>Bloq,</a:t>
            </a:r>
            <a:r>
              <a:rPr sz="1050" spc="-83" dirty="0">
                <a:solidFill>
                  <a:prstClr val="black"/>
                </a:solidFill>
                <a:latin typeface="Arial"/>
                <a:cs typeface="Arial"/>
              </a:rPr>
              <a:t> </a:t>
            </a:r>
            <a:r>
              <a:rPr sz="1050" spc="-15" dirty="0">
                <a:solidFill>
                  <a:prstClr val="black"/>
                </a:solidFill>
                <a:latin typeface="Arial"/>
                <a:cs typeface="Arial"/>
              </a:rPr>
              <a:t>Microsoft</a:t>
            </a:r>
            <a:endParaRPr sz="1050">
              <a:solidFill>
                <a:prstClr val="black"/>
              </a:solidFill>
              <a:latin typeface="Arial"/>
              <a:cs typeface="Arial"/>
            </a:endParaRPr>
          </a:p>
          <a:p>
            <a:pPr>
              <a:spcBef>
                <a:spcPts val="8"/>
              </a:spcBef>
            </a:pPr>
            <a:endParaRPr sz="1088">
              <a:solidFill>
                <a:prstClr val="black"/>
              </a:solidFill>
              <a:latin typeface="Times New Roman"/>
              <a:cs typeface="Times New Roman"/>
            </a:endParaRPr>
          </a:p>
          <a:p>
            <a:pPr marL="9525" marR="63341"/>
            <a:r>
              <a:rPr sz="1050" b="1" spc="-83" dirty="0">
                <a:solidFill>
                  <a:srgbClr val="1F3863"/>
                </a:solidFill>
                <a:latin typeface="Arial"/>
                <a:cs typeface="Arial"/>
              </a:rPr>
              <a:t>Cryptocurrency </a:t>
            </a:r>
            <a:r>
              <a:rPr sz="1050" b="1" spc="-79" dirty="0">
                <a:solidFill>
                  <a:srgbClr val="1F3863"/>
                </a:solidFill>
                <a:latin typeface="Arial"/>
                <a:cs typeface="Arial"/>
              </a:rPr>
              <a:t>Speculation </a:t>
            </a:r>
            <a:r>
              <a:rPr sz="1050" spc="-30" dirty="0">
                <a:solidFill>
                  <a:prstClr val="black"/>
                </a:solidFill>
                <a:latin typeface="Arial"/>
                <a:cs typeface="Arial"/>
              </a:rPr>
              <a:t>- </a:t>
            </a:r>
            <a:r>
              <a:rPr sz="1050" spc="-90" dirty="0">
                <a:solidFill>
                  <a:prstClr val="black"/>
                </a:solidFill>
                <a:latin typeface="Arial"/>
                <a:cs typeface="Arial"/>
              </a:rPr>
              <a:t>Some </a:t>
            </a:r>
            <a:r>
              <a:rPr sz="1050" spc="-56" dirty="0">
                <a:solidFill>
                  <a:prstClr val="black"/>
                </a:solidFill>
                <a:latin typeface="Arial"/>
                <a:cs typeface="Arial"/>
              </a:rPr>
              <a:t>Blockchain companies </a:t>
            </a:r>
            <a:r>
              <a:rPr sz="1050" spc="-15" dirty="0">
                <a:solidFill>
                  <a:prstClr val="black"/>
                </a:solidFill>
                <a:latin typeface="Arial"/>
                <a:cs typeface="Arial"/>
              </a:rPr>
              <a:t>either </a:t>
            </a:r>
            <a:r>
              <a:rPr sz="1050" spc="-64" dirty="0">
                <a:solidFill>
                  <a:prstClr val="black"/>
                </a:solidFill>
                <a:latin typeface="Arial"/>
                <a:cs typeface="Arial"/>
              </a:rPr>
              <a:t>issue </a:t>
            </a:r>
            <a:r>
              <a:rPr sz="1050" spc="-4" dirty="0">
                <a:solidFill>
                  <a:prstClr val="black"/>
                </a:solidFill>
                <a:latin typeface="Arial"/>
                <a:cs typeface="Arial"/>
              </a:rPr>
              <a:t>their </a:t>
            </a:r>
            <a:r>
              <a:rPr sz="1050" spc="-23" dirty="0">
                <a:solidFill>
                  <a:prstClr val="black"/>
                </a:solidFill>
                <a:latin typeface="Arial"/>
                <a:cs typeface="Arial"/>
              </a:rPr>
              <a:t>own </a:t>
            </a:r>
            <a:r>
              <a:rPr sz="1050" spc="-34" dirty="0">
                <a:solidFill>
                  <a:prstClr val="black"/>
                </a:solidFill>
                <a:latin typeface="Arial"/>
                <a:cs typeface="Arial"/>
              </a:rPr>
              <a:t>token </a:t>
            </a:r>
            <a:r>
              <a:rPr sz="1050" spc="-8" dirty="0">
                <a:solidFill>
                  <a:prstClr val="black"/>
                </a:solidFill>
                <a:latin typeface="Arial"/>
                <a:cs typeface="Arial"/>
              </a:rPr>
              <a:t>or </a:t>
            </a:r>
            <a:r>
              <a:rPr sz="1050" spc="-15" dirty="0">
                <a:solidFill>
                  <a:prstClr val="black"/>
                </a:solidFill>
                <a:latin typeface="Arial"/>
                <a:cs typeface="Arial"/>
              </a:rPr>
              <a:t>the </a:t>
            </a:r>
            <a:r>
              <a:rPr sz="1050" spc="-49" dirty="0">
                <a:solidFill>
                  <a:prstClr val="black"/>
                </a:solidFill>
                <a:latin typeface="Arial"/>
                <a:cs typeface="Arial"/>
              </a:rPr>
              <a:t>management </a:t>
            </a:r>
            <a:r>
              <a:rPr sz="1050" spc="-45" dirty="0">
                <a:solidFill>
                  <a:prstClr val="black"/>
                </a:solidFill>
                <a:latin typeface="Arial"/>
                <a:cs typeface="Arial"/>
              </a:rPr>
              <a:t>holds </a:t>
            </a:r>
            <a:r>
              <a:rPr sz="1050" spc="-49" dirty="0">
                <a:solidFill>
                  <a:prstClr val="black"/>
                </a:solidFill>
                <a:latin typeface="Arial"/>
                <a:cs typeface="Arial"/>
              </a:rPr>
              <a:t>large </a:t>
            </a:r>
            <a:r>
              <a:rPr sz="1050" spc="-41" dirty="0">
                <a:solidFill>
                  <a:prstClr val="black"/>
                </a:solidFill>
                <a:latin typeface="Arial"/>
                <a:cs typeface="Arial"/>
              </a:rPr>
              <a:t>amounts </a:t>
            </a:r>
            <a:r>
              <a:rPr sz="1050" spc="-4" dirty="0">
                <a:solidFill>
                  <a:prstClr val="black"/>
                </a:solidFill>
                <a:latin typeface="Arial"/>
                <a:cs typeface="Arial"/>
              </a:rPr>
              <a:t>of</a:t>
            </a:r>
            <a:r>
              <a:rPr sz="1050" spc="-210" dirty="0">
                <a:solidFill>
                  <a:prstClr val="black"/>
                </a:solidFill>
                <a:latin typeface="Arial"/>
                <a:cs typeface="Arial"/>
              </a:rPr>
              <a:t> </a:t>
            </a:r>
            <a:r>
              <a:rPr sz="1050" spc="-83" dirty="0">
                <a:solidFill>
                  <a:prstClr val="black"/>
                </a:solidFill>
                <a:latin typeface="Arial"/>
                <a:cs typeface="Arial"/>
              </a:rPr>
              <a:t>a  </a:t>
            </a:r>
            <a:r>
              <a:rPr sz="1050" spc="-34" dirty="0">
                <a:solidFill>
                  <a:prstClr val="black"/>
                </a:solidFill>
                <a:latin typeface="Arial"/>
                <a:cs typeface="Arial"/>
              </a:rPr>
              <a:t>cryptocurrency </a:t>
            </a:r>
            <a:r>
              <a:rPr sz="1050" spc="-68" dirty="0">
                <a:solidFill>
                  <a:prstClr val="black"/>
                </a:solidFill>
                <a:latin typeface="Arial"/>
                <a:cs typeface="Arial"/>
              </a:rPr>
              <a:t>such </a:t>
            </a:r>
            <a:r>
              <a:rPr sz="1050" spc="-98" dirty="0">
                <a:solidFill>
                  <a:prstClr val="black"/>
                </a:solidFill>
                <a:latin typeface="Arial"/>
                <a:cs typeface="Arial"/>
              </a:rPr>
              <a:t>as </a:t>
            </a:r>
            <a:r>
              <a:rPr sz="1050" spc="-45" dirty="0">
                <a:solidFill>
                  <a:prstClr val="black"/>
                </a:solidFill>
                <a:latin typeface="Arial"/>
                <a:cs typeface="Arial"/>
              </a:rPr>
              <a:t>Ethereum. </a:t>
            </a:r>
            <a:r>
              <a:rPr sz="1050" spc="-83" dirty="0">
                <a:solidFill>
                  <a:prstClr val="black"/>
                </a:solidFill>
                <a:latin typeface="Arial"/>
                <a:cs typeface="Arial"/>
              </a:rPr>
              <a:t>These </a:t>
            </a:r>
            <a:r>
              <a:rPr sz="1050" spc="-56" dirty="0">
                <a:solidFill>
                  <a:prstClr val="black"/>
                </a:solidFill>
                <a:latin typeface="Arial"/>
                <a:cs typeface="Arial"/>
              </a:rPr>
              <a:t>companies </a:t>
            </a:r>
            <a:r>
              <a:rPr sz="1050" spc="-34" dirty="0">
                <a:solidFill>
                  <a:prstClr val="black"/>
                </a:solidFill>
                <a:latin typeface="Arial"/>
                <a:cs typeface="Arial"/>
              </a:rPr>
              <a:t>do </a:t>
            </a:r>
            <a:r>
              <a:rPr sz="1050" spc="-19" dirty="0">
                <a:solidFill>
                  <a:prstClr val="black"/>
                </a:solidFill>
                <a:latin typeface="Arial"/>
                <a:cs typeface="Arial"/>
              </a:rPr>
              <a:t>work </a:t>
            </a:r>
            <a:r>
              <a:rPr sz="1050" spc="-4" dirty="0">
                <a:solidFill>
                  <a:prstClr val="black"/>
                </a:solidFill>
                <a:latin typeface="Arial"/>
                <a:cs typeface="Arial"/>
              </a:rPr>
              <a:t>that </a:t>
            </a:r>
            <a:r>
              <a:rPr sz="1050" spc="-79" dirty="0">
                <a:solidFill>
                  <a:prstClr val="black"/>
                </a:solidFill>
                <a:latin typeface="Arial"/>
                <a:cs typeface="Arial"/>
              </a:rPr>
              <a:t>makes </a:t>
            </a:r>
            <a:r>
              <a:rPr sz="1050" spc="-15" dirty="0">
                <a:solidFill>
                  <a:prstClr val="black"/>
                </a:solidFill>
                <a:latin typeface="Arial"/>
                <a:cs typeface="Arial"/>
              </a:rPr>
              <a:t>the </a:t>
            </a:r>
            <a:r>
              <a:rPr sz="1050" spc="-34" dirty="0">
                <a:solidFill>
                  <a:prstClr val="black"/>
                </a:solidFill>
                <a:latin typeface="Arial"/>
                <a:cs typeface="Arial"/>
              </a:rPr>
              <a:t>market </a:t>
            </a:r>
            <a:r>
              <a:rPr sz="1050" spc="-49" dirty="0">
                <a:solidFill>
                  <a:prstClr val="black"/>
                </a:solidFill>
                <a:latin typeface="Arial"/>
                <a:cs typeface="Arial"/>
              </a:rPr>
              <a:t>value </a:t>
            </a:r>
            <a:r>
              <a:rPr sz="1050" dirty="0">
                <a:solidFill>
                  <a:prstClr val="black"/>
                </a:solidFill>
                <a:latin typeface="Arial"/>
                <a:cs typeface="Arial"/>
              </a:rPr>
              <a:t>of </a:t>
            </a:r>
            <a:r>
              <a:rPr sz="1050" spc="-4" dirty="0">
                <a:solidFill>
                  <a:prstClr val="black"/>
                </a:solidFill>
                <a:latin typeface="Arial"/>
                <a:cs typeface="Arial"/>
              </a:rPr>
              <a:t>their </a:t>
            </a:r>
            <a:r>
              <a:rPr sz="1050" spc="-34" dirty="0">
                <a:solidFill>
                  <a:prstClr val="black"/>
                </a:solidFill>
                <a:latin typeface="Arial"/>
                <a:cs typeface="Arial"/>
              </a:rPr>
              <a:t>token </a:t>
            </a:r>
            <a:r>
              <a:rPr sz="1050" spc="-53" dirty="0">
                <a:solidFill>
                  <a:prstClr val="black"/>
                </a:solidFill>
                <a:latin typeface="Arial"/>
                <a:cs typeface="Arial"/>
              </a:rPr>
              <a:t>increase. </a:t>
            </a:r>
            <a:r>
              <a:rPr sz="1050" spc="-75" dirty="0">
                <a:solidFill>
                  <a:prstClr val="black"/>
                </a:solidFill>
                <a:latin typeface="Arial"/>
                <a:cs typeface="Arial"/>
              </a:rPr>
              <a:t>They </a:t>
            </a:r>
            <a:r>
              <a:rPr sz="1050" spc="-19" dirty="0">
                <a:solidFill>
                  <a:prstClr val="black"/>
                </a:solidFill>
                <a:latin typeface="Arial"/>
                <a:cs typeface="Arial"/>
              </a:rPr>
              <a:t>then </a:t>
            </a:r>
            <a:r>
              <a:rPr sz="1050" spc="-45" dirty="0">
                <a:solidFill>
                  <a:prstClr val="black"/>
                </a:solidFill>
                <a:latin typeface="Arial"/>
                <a:cs typeface="Arial"/>
              </a:rPr>
              <a:t>sell </a:t>
            </a:r>
            <a:r>
              <a:rPr sz="1050" spc="-15" dirty="0">
                <a:solidFill>
                  <a:prstClr val="black"/>
                </a:solidFill>
                <a:latin typeface="Arial"/>
                <a:cs typeface="Arial"/>
              </a:rPr>
              <a:t>the  </a:t>
            </a:r>
            <a:r>
              <a:rPr sz="1050" spc="-34" dirty="0">
                <a:solidFill>
                  <a:prstClr val="black"/>
                </a:solidFill>
                <a:latin typeface="Arial"/>
                <a:cs typeface="Arial"/>
              </a:rPr>
              <a:t>token </a:t>
            </a:r>
            <a:r>
              <a:rPr sz="1050" spc="8" dirty="0">
                <a:solidFill>
                  <a:prstClr val="black"/>
                </a:solidFill>
                <a:latin typeface="Arial"/>
                <a:cs typeface="Arial"/>
              </a:rPr>
              <a:t>to </a:t>
            </a:r>
            <a:r>
              <a:rPr sz="1050" spc="-49" dirty="0">
                <a:solidFill>
                  <a:prstClr val="black"/>
                </a:solidFill>
                <a:latin typeface="Arial"/>
                <a:cs typeface="Arial"/>
              </a:rPr>
              <a:t>speculators. </a:t>
            </a:r>
            <a:r>
              <a:rPr sz="1050" spc="-71" dirty="0">
                <a:solidFill>
                  <a:prstClr val="black"/>
                </a:solidFill>
                <a:latin typeface="Arial"/>
                <a:cs typeface="Arial"/>
              </a:rPr>
              <a:t>Examples:</a:t>
            </a:r>
            <a:r>
              <a:rPr sz="1050" spc="-146" dirty="0">
                <a:solidFill>
                  <a:prstClr val="black"/>
                </a:solidFill>
                <a:latin typeface="Arial"/>
                <a:cs typeface="Arial"/>
              </a:rPr>
              <a:t> </a:t>
            </a:r>
            <a:r>
              <a:rPr sz="1050" spc="-64" dirty="0">
                <a:solidFill>
                  <a:prstClr val="black"/>
                </a:solidFill>
                <a:latin typeface="Arial"/>
                <a:cs typeface="Arial"/>
              </a:rPr>
              <a:t>Factom</a:t>
            </a:r>
            <a:endParaRPr sz="1050">
              <a:solidFill>
                <a:prstClr val="black"/>
              </a:solidFill>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41433">
              <a:lnSpc>
                <a:spcPts val="1215"/>
              </a:lnSpc>
            </a:pPr>
            <a:fld id="{81D60167-4931-47E6-BA6A-407CBD079E47}" type="slidenum">
              <a:rPr spc="-60" dirty="0">
                <a:solidFill>
                  <a:prstClr val="black"/>
                </a:solidFill>
              </a:rPr>
              <a:pPr marL="41433">
                <a:lnSpc>
                  <a:spcPts val="1215"/>
                </a:lnSpc>
              </a:pPr>
              <a:t>51</a:t>
            </a:fld>
            <a:endParaRPr spc="-60" dirty="0">
              <a:solidFill>
                <a:prstClr val="black"/>
              </a:solidFill>
            </a:endParaRPr>
          </a:p>
        </p:txBody>
      </p:sp>
    </p:spTree>
    <p:extLst>
      <p:ext uri="{BB962C8B-B14F-4D97-AF65-F5344CB8AC3E}">
        <p14:creationId xmlns:p14="http://schemas.microsoft.com/office/powerpoint/2010/main" val="8059653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41433">
              <a:lnSpc>
                <a:spcPts val="1215"/>
              </a:lnSpc>
            </a:pPr>
            <a:fld id="{81D60167-4931-47E6-BA6A-407CBD079E47}" type="slidenum">
              <a:rPr spc="-60" dirty="0">
                <a:solidFill>
                  <a:prstClr val="black"/>
                </a:solidFill>
              </a:rPr>
              <a:pPr marL="41433">
                <a:lnSpc>
                  <a:spcPts val="1215"/>
                </a:lnSpc>
              </a:pPr>
              <a:t>52</a:t>
            </a:fld>
            <a:endParaRPr spc="-60" dirty="0">
              <a:solidFill>
                <a:prstClr val="black"/>
              </a:solidFill>
            </a:endParaRPr>
          </a:p>
        </p:txBody>
      </p:sp>
      <p:sp>
        <p:nvSpPr>
          <p:cNvPr id="2" name="object 2"/>
          <p:cNvSpPr txBox="1">
            <a:spLocks noGrp="1"/>
          </p:cNvSpPr>
          <p:nvPr>
            <p:ph type="title"/>
          </p:nvPr>
        </p:nvSpPr>
        <p:spPr>
          <a:xfrm>
            <a:off x="264794" y="135826"/>
            <a:ext cx="7974330" cy="378950"/>
          </a:xfrm>
          <a:prstGeom prst="rect">
            <a:avLst/>
          </a:prstGeom>
        </p:spPr>
        <p:txBody>
          <a:bodyPr vert="horz" wrap="square" lIns="0" tIns="9525" rIns="0" bIns="0" rtlCol="0">
            <a:spAutoFit/>
          </a:bodyPr>
          <a:lstStyle/>
          <a:p>
            <a:pPr marL="9525">
              <a:spcBef>
                <a:spcPts val="75"/>
              </a:spcBef>
            </a:pPr>
            <a:r>
              <a:rPr b="0" dirty="0">
                <a:latin typeface="Arial"/>
                <a:cs typeface="Arial"/>
              </a:rPr>
              <a:t>Niche </a:t>
            </a:r>
            <a:r>
              <a:rPr b="0" spc="-4" dirty="0"/>
              <a:t>Considerations </a:t>
            </a:r>
            <a:r>
              <a:rPr b="0" dirty="0">
                <a:latin typeface="Arial"/>
                <a:cs typeface="Arial"/>
              </a:rPr>
              <a:t>for </a:t>
            </a:r>
            <a:r>
              <a:rPr b="0" spc="-4" dirty="0"/>
              <a:t>Evaluating </a:t>
            </a:r>
            <a:r>
              <a:rPr b="0" dirty="0">
                <a:latin typeface="Arial"/>
                <a:cs typeface="Arial"/>
              </a:rPr>
              <a:t>Healthcare</a:t>
            </a:r>
            <a:r>
              <a:rPr b="0" spc="-64" dirty="0"/>
              <a:t> </a:t>
            </a:r>
            <a:r>
              <a:rPr b="0" dirty="0">
                <a:latin typeface="Arial"/>
                <a:cs typeface="Arial"/>
              </a:rPr>
              <a:t>Blockchain</a:t>
            </a:r>
          </a:p>
        </p:txBody>
      </p:sp>
      <p:sp>
        <p:nvSpPr>
          <p:cNvPr id="3" name="object 3"/>
          <p:cNvSpPr txBox="1"/>
          <p:nvPr/>
        </p:nvSpPr>
        <p:spPr>
          <a:xfrm>
            <a:off x="-11811" y="465010"/>
            <a:ext cx="8539163" cy="379431"/>
          </a:xfrm>
          <a:prstGeom prst="rect">
            <a:avLst/>
          </a:prstGeom>
        </p:spPr>
        <p:txBody>
          <a:bodyPr vert="horz" wrap="square" lIns="0" tIns="10001" rIns="0" bIns="0" rtlCol="0">
            <a:spAutoFit/>
          </a:bodyPr>
          <a:lstStyle/>
          <a:p>
            <a:pPr marL="9525">
              <a:spcBef>
                <a:spcPts val="79"/>
              </a:spcBef>
              <a:tabLst>
                <a:tab pos="285750" algn="l"/>
                <a:tab pos="8529161" algn="l"/>
              </a:tabLst>
            </a:pPr>
            <a:r>
              <a:rPr sz="2400" u="heavy" dirty="0">
                <a:solidFill>
                  <a:prstClr val="black"/>
                </a:solidFill>
                <a:uFill>
                  <a:solidFill>
                    <a:srgbClr val="3A3838"/>
                  </a:solidFill>
                </a:uFill>
                <a:latin typeface="Arial"/>
                <a:cs typeface="Arial"/>
              </a:rPr>
              <a:t> 	</a:t>
            </a:r>
            <a:r>
              <a:rPr sz="2400" u="heavy" spc="-4" dirty="0">
                <a:solidFill>
                  <a:prstClr val="black"/>
                </a:solidFill>
                <a:uFill>
                  <a:solidFill>
                    <a:srgbClr val="3A3838"/>
                  </a:solidFill>
                </a:uFill>
                <a:latin typeface="Arial"/>
                <a:cs typeface="Arial"/>
              </a:rPr>
              <a:t>Opportunities	</a:t>
            </a:r>
            <a:endParaRPr sz="2400">
              <a:solidFill>
                <a:prstClr val="black"/>
              </a:solidFill>
              <a:latin typeface="Arial"/>
              <a:cs typeface="Arial"/>
            </a:endParaRPr>
          </a:p>
        </p:txBody>
      </p:sp>
      <p:sp>
        <p:nvSpPr>
          <p:cNvPr id="4" name="object 4"/>
          <p:cNvSpPr txBox="1"/>
          <p:nvPr/>
        </p:nvSpPr>
        <p:spPr>
          <a:xfrm>
            <a:off x="561289" y="1344702"/>
            <a:ext cx="7741920" cy="2345001"/>
          </a:xfrm>
          <a:prstGeom prst="rect">
            <a:avLst/>
          </a:prstGeom>
        </p:spPr>
        <p:txBody>
          <a:bodyPr vert="horz" wrap="square" lIns="0" tIns="41910" rIns="0" bIns="0" rtlCol="0">
            <a:spAutoFit/>
          </a:bodyPr>
          <a:lstStyle/>
          <a:p>
            <a:pPr marL="9525" marR="3810">
              <a:lnSpc>
                <a:spcPct val="80000"/>
              </a:lnSpc>
              <a:spcBef>
                <a:spcPts val="330"/>
              </a:spcBef>
            </a:pPr>
            <a:r>
              <a:rPr sz="1050" b="1" spc="-68" dirty="0">
                <a:solidFill>
                  <a:srgbClr val="001F5F"/>
                </a:solidFill>
                <a:latin typeface="Arial"/>
                <a:cs typeface="Arial"/>
              </a:rPr>
              <a:t>Feasibility </a:t>
            </a:r>
            <a:r>
              <a:rPr sz="1050" b="1" spc="-49" dirty="0">
                <a:solidFill>
                  <a:srgbClr val="001F5F"/>
                </a:solidFill>
                <a:latin typeface="Arial"/>
                <a:cs typeface="Arial"/>
              </a:rPr>
              <a:t>of </a:t>
            </a:r>
            <a:r>
              <a:rPr sz="1050" b="1" spc="-68" dirty="0">
                <a:solidFill>
                  <a:srgbClr val="001F5F"/>
                </a:solidFill>
                <a:latin typeface="Arial"/>
                <a:cs typeface="Arial"/>
              </a:rPr>
              <a:t>use-case/ </a:t>
            </a:r>
            <a:r>
              <a:rPr sz="1050" b="1" spc="-71" dirty="0">
                <a:solidFill>
                  <a:srgbClr val="001F5F"/>
                </a:solidFill>
                <a:latin typeface="Arial"/>
                <a:cs typeface="Arial"/>
              </a:rPr>
              <a:t>Partnership </a:t>
            </a:r>
            <a:r>
              <a:rPr sz="1050" b="1" spc="-34" dirty="0">
                <a:solidFill>
                  <a:srgbClr val="001F5F"/>
                </a:solidFill>
                <a:latin typeface="Arial"/>
                <a:cs typeface="Arial"/>
              </a:rPr>
              <a:t>with </a:t>
            </a:r>
            <a:r>
              <a:rPr sz="1050" b="1" spc="-64" dirty="0">
                <a:solidFill>
                  <a:srgbClr val="001F5F"/>
                </a:solidFill>
                <a:latin typeface="Arial"/>
                <a:cs typeface="Arial"/>
              </a:rPr>
              <a:t>healthcare </a:t>
            </a:r>
            <a:r>
              <a:rPr sz="1050" b="1" spc="-83" dirty="0">
                <a:solidFill>
                  <a:srgbClr val="001F5F"/>
                </a:solidFill>
                <a:latin typeface="Arial"/>
                <a:cs typeface="Arial"/>
              </a:rPr>
              <a:t>professionals </a:t>
            </a:r>
            <a:r>
              <a:rPr sz="1050" spc="-60" dirty="0">
                <a:solidFill>
                  <a:srgbClr val="404040"/>
                </a:solidFill>
                <a:latin typeface="Arial"/>
                <a:cs typeface="Arial"/>
              </a:rPr>
              <a:t>– </a:t>
            </a:r>
            <a:r>
              <a:rPr sz="1050" spc="-86" dirty="0">
                <a:solidFill>
                  <a:srgbClr val="404040"/>
                </a:solidFill>
                <a:latin typeface="Arial"/>
                <a:cs typeface="Arial"/>
              </a:rPr>
              <a:t>Few </a:t>
            </a:r>
            <a:r>
              <a:rPr sz="1050" spc="-30" dirty="0">
                <a:solidFill>
                  <a:srgbClr val="404040"/>
                </a:solidFill>
                <a:latin typeface="Arial"/>
                <a:cs typeface="Arial"/>
              </a:rPr>
              <a:t>notable </a:t>
            </a:r>
            <a:r>
              <a:rPr sz="1050" spc="-41" dirty="0">
                <a:solidFill>
                  <a:srgbClr val="404040"/>
                </a:solidFill>
                <a:latin typeface="Arial"/>
                <a:cs typeface="Arial"/>
              </a:rPr>
              <a:t>healthcare </a:t>
            </a:r>
            <a:r>
              <a:rPr sz="1050" spc="-49" dirty="0">
                <a:solidFill>
                  <a:srgbClr val="404040"/>
                </a:solidFill>
                <a:latin typeface="Arial"/>
                <a:cs typeface="Arial"/>
              </a:rPr>
              <a:t>professionals </a:t>
            </a:r>
            <a:r>
              <a:rPr sz="1050" spc="-68" dirty="0">
                <a:solidFill>
                  <a:srgbClr val="404040"/>
                </a:solidFill>
                <a:latin typeface="Arial"/>
                <a:cs typeface="Arial"/>
              </a:rPr>
              <a:t>have </a:t>
            </a:r>
            <a:r>
              <a:rPr sz="1050" spc="-34" dirty="0">
                <a:solidFill>
                  <a:srgbClr val="404040"/>
                </a:solidFill>
                <a:latin typeface="Arial"/>
                <a:cs typeface="Arial"/>
              </a:rPr>
              <a:t>cautioned </a:t>
            </a:r>
            <a:r>
              <a:rPr sz="1050" spc="-4" dirty="0">
                <a:solidFill>
                  <a:srgbClr val="404040"/>
                </a:solidFill>
                <a:latin typeface="Arial"/>
                <a:cs typeface="Arial"/>
              </a:rPr>
              <a:t>that </a:t>
            </a:r>
            <a:r>
              <a:rPr sz="1050" spc="-56" dirty="0">
                <a:solidFill>
                  <a:srgbClr val="404040"/>
                </a:solidFill>
                <a:latin typeface="Arial"/>
                <a:cs typeface="Arial"/>
              </a:rPr>
              <a:t>many </a:t>
            </a:r>
            <a:r>
              <a:rPr sz="1050" spc="-45" dirty="0">
                <a:solidFill>
                  <a:srgbClr val="404040"/>
                </a:solidFill>
                <a:latin typeface="Arial"/>
                <a:cs typeface="Arial"/>
              </a:rPr>
              <a:t>proposed  </a:t>
            </a:r>
            <a:r>
              <a:rPr sz="1050" spc="-56" dirty="0">
                <a:solidFill>
                  <a:srgbClr val="404040"/>
                </a:solidFill>
                <a:latin typeface="Arial"/>
                <a:cs typeface="Arial"/>
              </a:rPr>
              <a:t>Blockchain </a:t>
            </a:r>
            <a:r>
              <a:rPr sz="1050" spc="-79" dirty="0">
                <a:solidFill>
                  <a:srgbClr val="404040"/>
                </a:solidFill>
                <a:latin typeface="Arial"/>
                <a:cs typeface="Arial"/>
              </a:rPr>
              <a:t>use-cases </a:t>
            </a:r>
            <a:r>
              <a:rPr sz="1050" spc="-49" dirty="0">
                <a:solidFill>
                  <a:srgbClr val="404040"/>
                </a:solidFill>
                <a:latin typeface="Arial"/>
                <a:cs typeface="Arial"/>
              </a:rPr>
              <a:t>are </a:t>
            </a:r>
            <a:r>
              <a:rPr sz="1050" spc="-4" dirty="0">
                <a:solidFill>
                  <a:srgbClr val="404040"/>
                </a:solidFill>
                <a:latin typeface="Arial"/>
                <a:cs typeface="Arial"/>
              </a:rPr>
              <a:t>not </a:t>
            </a:r>
            <a:r>
              <a:rPr sz="1050" spc="-26" dirty="0">
                <a:solidFill>
                  <a:srgbClr val="404040"/>
                </a:solidFill>
                <a:latin typeface="Arial"/>
                <a:cs typeface="Arial"/>
              </a:rPr>
              <a:t>operationally </a:t>
            </a:r>
            <a:r>
              <a:rPr sz="1050" spc="-34" dirty="0">
                <a:solidFill>
                  <a:srgbClr val="404040"/>
                </a:solidFill>
                <a:latin typeface="Arial"/>
                <a:cs typeface="Arial"/>
              </a:rPr>
              <a:t>practical </a:t>
            </a:r>
            <a:r>
              <a:rPr sz="1050" spc="-4" dirty="0">
                <a:solidFill>
                  <a:srgbClr val="404040"/>
                </a:solidFill>
                <a:latin typeface="Arial"/>
                <a:cs typeface="Arial"/>
              </a:rPr>
              <a:t>for </a:t>
            </a:r>
            <a:r>
              <a:rPr sz="1050" spc="-34" dirty="0">
                <a:solidFill>
                  <a:srgbClr val="404040"/>
                </a:solidFill>
                <a:latin typeface="Arial"/>
                <a:cs typeface="Arial"/>
              </a:rPr>
              <a:t>industry, </a:t>
            </a:r>
            <a:r>
              <a:rPr sz="1050" spc="-4" dirty="0">
                <a:solidFill>
                  <a:srgbClr val="404040"/>
                </a:solidFill>
                <a:latin typeface="Arial"/>
                <a:cs typeface="Arial"/>
              </a:rPr>
              <a:t>or </a:t>
            </a:r>
            <a:r>
              <a:rPr sz="1050" spc="-30" dirty="0">
                <a:solidFill>
                  <a:srgbClr val="404040"/>
                </a:solidFill>
                <a:latin typeface="Arial"/>
                <a:cs typeface="Arial"/>
              </a:rPr>
              <a:t>overlook </a:t>
            </a:r>
            <a:r>
              <a:rPr sz="1050" spc="-4" dirty="0">
                <a:solidFill>
                  <a:srgbClr val="404040"/>
                </a:solidFill>
                <a:latin typeface="Arial"/>
                <a:cs typeface="Arial"/>
              </a:rPr>
              <a:t>that </a:t>
            </a:r>
            <a:r>
              <a:rPr sz="1050" spc="-41" dirty="0">
                <a:solidFill>
                  <a:srgbClr val="404040"/>
                </a:solidFill>
                <a:latin typeface="Arial"/>
                <a:cs typeface="Arial"/>
              </a:rPr>
              <a:t>hospitals </a:t>
            </a:r>
            <a:r>
              <a:rPr sz="1050" spc="-71" dirty="0">
                <a:solidFill>
                  <a:srgbClr val="404040"/>
                </a:solidFill>
                <a:latin typeface="Arial"/>
                <a:cs typeface="Arial"/>
              </a:rPr>
              <a:t>can </a:t>
            </a:r>
            <a:r>
              <a:rPr sz="1050" spc="-38" dirty="0">
                <a:solidFill>
                  <a:srgbClr val="404040"/>
                </a:solidFill>
                <a:latin typeface="Arial"/>
                <a:cs typeface="Arial"/>
              </a:rPr>
              <a:t>get </a:t>
            </a:r>
            <a:r>
              <a:rPr sz="1050" spc="-30" dirty="0">
                <a:solidFill>
                  <a:srgbClr val="404040"/>
                </a:solidFill>
                <a:latin typeface="Arial"/>
                <a:cs typeface="Arial"/>
              </a:rPr>
              <a:t>bankrupted </a:t>
            </a:r>
            <a:r>
              <a:rPr sz="1050" spc="-49" dirty="0">
                <a:solidFill>
                  <a:srgbClr val="404040"/>
                </a:solidFill>
                <a:latin typeface="Arial"/>
                <a:cs typeface="Arial"/>
              </a:rPr>
              <a:t>by </a:t>
            </a:r>
            <a:r>
              <a:rPr sz="1050" spc="-38" dirty="0">
                <a:solidFill>
                  <a:srgbClr val="404040"/>
                </a:solidFill>
                <a:latin typeface="Arial"/>
                <a:cs typeface="Arial"/>
              </a:rPr>
              <a:t>fines </a:t>
            </a:r>
            <a:r>
              <a:rPr sz="1050" spc="-26" dirty="0">
                <a:solidFill>
                  <a:srgbClr val="404040"/>
                </a:solidFill>
                <a:latin typeface="Arial"/>
                <a:cs typeface="Arial"/>
              </a:rPr>
              <a:t>relating </a:t>
            </a:r>
            <a:r>
              <a:rPr sz="1050" spc="8" dirty="0">
                <a:solidFill>
                  <a:srgbClr val="404040"/>
                </a:solidFill>
                <a:latin typeface="Arial"/>
                <a:cs typeface="Arial"/>
              </a:rPr>
              <a:t>to </a:t>
            </a:r>
            <a:r>
              <a:rPr sz="1050" spc="-68" dirty="0">
                <a:solidFill>
                  <a:srgbClr val="404040"/>
                </a:solidFill>
                <a:latin typeface="Arial"/>
                <a:cs typeface="Arial"/>
              </a:rPr>
              <a:t>careless  </a:t>
            </a:r>
            <a:r>
              <a:rPr sz="1050" spc="-56" dirty="0">
                <a:solidFill>
                  <a:srgbClr val="404040"/>
                </a:solidFill>
                <a:latin typeface="Arial"/>
                <a:cs typeface="Arial"/>
              </a:rPr>
              <a:t>exposure </a:t>
            </a:r>
            <a:r>
              <a:rPr sz="1050" dirty="0">
                <a:solidFill>
                  <a:srgbClr val="404040"/>
                </a:solidFill>
                <a:latin typeface="Arial"/>
                <a:cs typeface="Arial"/>
              </a:rPr>
              <a:t>of </a:t>
            </a:r>
            <a:r>
              <a:rPr sz="1050" spc="-19" dirty="0">
                <a:solidFill>
                  <a:srgbClr val="404040"/>
                </a:solidFill>
                <a:latin typeface="Arial"/>
                <a:cs typeface="Arial"/>
              </a:rPr>
              <a:t>patient </a:t>
            </a:r>
            <a:r>
              <a:rPr sz="1050" spc="-38" dirty="0">
                <a:solidFill>
                  <a:srgbClr val="404040"/>
                </a:solidFill>
                <a:latin typeface="Arial"/>
                <a:cs typeface="Arial"/>
              </a:rPr>
              <a:t>data. </a:t>
            </a:r>
            <a:r>
              <a:rPr sz="1050" spc="-71" dirty="0">
                <a:solidFill>
                  <a:srgbClr val="404040"/>
                </a:solidFill>
                <a:latin typeface="Arial"/>
                <a:cs typeface="Arial"/>
              </a:rPr>
              <a:t>This </a:t>
            </a:r>
            <a:r>
              <a:rPr sz="1050" spc="-53" dirty="0">
                <a:solidFill>
                  <a:srgbClr val="404040"/>
                </a:solidFill>
                <a:latin typeface="Arial"/>
                <a:cs typeface="Arial"/>
              </a:rPr>
              <a:t>mandates </a:t>
            </a:r>
            <a:r>
              <a:rPr sz="1050" spc="-4" dirty="0">
                <a:solidFill>
                  <a:srgbClr val="404040"/>
                </a:solidFill>
                <a:latin typeface="Arial"/>
                <a:cs typeface="Arial"/>
              </a:rPr>
              <a:t>that </a:t>
            </a:r>
            <a:r>
              <a:rPr sz="1050" spc="-34" dirty="0">
                <a:solidFill>
                  <a:srgbClr val="404040"/>
                </a:solidFill>
                <a:latin typeface="Arial"/>
                <a:cs typeface="Arial"/>
              </a:rPr>
              <a:t>startups </a:t>
            </a:r>
            <a:r>
              <a:rPr sz="1050" spc="-11" dirty="0">
                <a:solidFill>
                  <a:srgbClr val="404040"/>
                </a:solidFill>
                <a:latin typeface="Arial"/>
                <a:cs typeface="Arial"/>
              </a:rPr>
              <a:t>in </a:t>
            </a:r>
            <a:r>
              <a:rPr sz="1050" spc="-23" dirty="0">
                <a:solidFill>
                  <a:srgbClr val="404040"/>
                </a:solidFill>
                <a:latin typeface="Arial"/>
                <a:cs typeface="Arial"/>
              </a:rPr>
              <a:t>this </a:t>
            </a:r>
            <a:r>
              <a:rPr sz="1050" spc="-79" dirty="0">
                <a:solidFill>
                  <a:srgbClr val="404040"/>
                </a:solidFill>
                <a:latin typeface="Arial"/>
                <a:cs typeface="Arial"/>
              </a:rPr>
              <a:t>space </a:t>
            </a:r>
            <a:r>
              <a:rPr sz="1050" spc="-19" dirty="0">
                <a:solidFill>
                  <a:srgbClr val="404040"/>
                </a:solidFill>
                <a:latin typeface="Arial"/>
                <a:cs typeface="Arial"/>
              </a:rPr>
              <a:t>work </a:t>
            </a:r>
            <a:r>
              <a:rPr sz="1050" spc="-38" dirty="0">
                <a:solidFill>
                  <a:srgbClr val="404040"/>
                </a:solidFill>
                <a:latin typeface="Arial"/>
                <a:cs typeface="Arial"/>
              </a:rPr>
              <a:t>very </a:t>
            </a:r>
            <a:r>
              <a:rPr sz="1050" spc="-49" dirty="0">
                <a:solidFill>
                  <a:srgbClr val="404040"/>
                </a:solidFill>
                <a:latin typeface="Arial"/>
                <a:cs typeface="Arial"/>
              </a:rPr>
              <a:t>closely </a:t>
            </a:r>
            <a:r>
              <a:rPr sz="1050" spc="8" dirty="0">
                <a:solidFill>
                  <a:srgbClr val="404040"/>
                </a:solidFill>
                <a:latin typeface="Arial"/>
                <a:cs typeface="Arial"/>
              </a:rPr>
              <a:t>with </a:t>
            </a:r>
            <a:r>
              <a:rPr sz="1050" spc="-41" dirty="0">
                <a:solidFill>
                  <a:srgbClr val="404040"/>
                </a:solidFill>
                <a:latin typeface="Arial"/>
                <a:cs typeface="Arial"/>
              </a:rPr>
              <a:t>existing healthcare </a:t>
            </a:r>
            <a:r>
              <a:rPr sz="1050" spc="-34" dirty="0">
                <a:solidFill>
                  <a:srgbClr val="404040"/>
                </a:solidFill>
                <a:latin typeface="Arial"/>
                <a:cs typeface="Arial"/>
              </a:rPr>
              <a:t>partners </a:t>
            </a:r>
            <a:r>
              <a:rPr sz="1050" spc="8" dirty="0">
                <a:solidFill>
                  <a:srgbClr val="404040"/>
                </a:solidFill>
                <a:latin typeface="Arial"/>
                <a:cs typeface="Arial"/>
              </a:rPr>
              <a:t>to </a:t>
            </a:r>
            <a:r>
              <a:rPr sz="1050" spc="-41" dirty="0">
                <a:solidFill>
                  <a:srgbClr val="404040"/>
                </a:solidFill>
                <a:latin typeface="Arial"/>
                <a:cs typeface="Arial"/>
              </a:rPr>
              <a:t>develop feasible  </a:t>
            </a:r>
            <a:r>
              <a:rPr sz="1050" spc="-34" dirty="0">
                <a:solidFill>
                  <a:srgbClr val="404040"/>
                </a:solidFill>
                <a:latin typeface="Arial"/>
                <a:cs typeface="Arial"/>
              </a:rPr>
              <a:t>solutions.</a:t>
            </a:r>
            <a:endParaRPr sz="1050">
              <a:solidFill>
                <a:prstClr val="black"/>
              </a:solidFill>
              <a:latin typeface="Arial"/>
              <a:cs typeface="Arial"/>
            </a:endParaRPr>
          </a:p>
          <a:p>
            <a:pPr marL="9525" marR="66675">
              <a:lnSpc>
                <a:spcPct val="80000"/>
              </a:lnSpc>
              <a:spcBef>
                <a:spcPts val="746"/>
              </a:spcBef>
            </a:pPr>
            <a:r>
              <a:rPr sz="1050" b="1" spc="-113" dirty="0">
                <a:solidFill>
                  <a:srgbClr val="001F5F"/>
                </a:solidFill>
                <a:latin typeface="Arial"/>
                <a:cs typeface="Arial"/>
              </a:rPr>
              <a:t>Ecosystem</a:t>
            </a:r>
            <a:r>
              <a:rPr sz="1050" b="1" spc="-75" dirty="0">
                <a:solidFill>
                  <a:srgbClr val="001F5F"/>
                </a:solidFill>
                <a:latin typeface="Arial"/>
                <a:cs typeface="Arial"/>
              </a:rPr>
              <a:t> </a:t>
            </a:r>
            <a:r>
              <a:rPr sz="1050" spc="-60" dirty="0">
                <a:solidFill>
                  <a:srgbClr val="404040"/>
                </a:solidFill>
                <a:latin typeface="Arial"/>
                <a:cs typeface="Arial"/>
              </a:rPr>
              <a:t>–</a:t>
            </a:r>
            <a:r>
              <a:rPr sz="1050" spc="-49" dirty="0">
                <a:solidFill>
                  <a:srgbClr val="404040"/>
                </a:solidFill>
                <a:latin typeface="Arial"/>
                <a:cs typeface="Arial"/>
              </a:rPr>
              <a:t> </a:t>
            </a:r>
            <a:r>
              <a:rPr sz="1050" spc="-30" dirty="0">
                <a:solidFill>
                  <a:srgbClr val="404040"/>
                </a:solidFill>
                <a:latin typeface="Arial"/>
                <a:cs typeface="Arial"/>
              </a:rPr>
              <a:t>Although</a:t>
            </a:r>
            <a:r>
              <a:rPr sz="1050" spc="-49" dirty="0">
                <a:solidFill>
                  <a:srgbClr val="404040"/>
                </a:solidFill>
                <a:latin typeface="Arial"/>
                <a:cs typeface="Arial"/>
              </a:rPr>
              <a:t> </a:t>
            </a:r>
            <a:r>
              <a:rPr sz="1050" spc="-26" dirty="0">
                <a:solidFill>
                  <a:srgbClr val="404040"/>
                </a:solidFill>
                <a:latin typeface="Arial"/>
                <a:cs typeface="Arial"/>
              </a:rPr>
              <a:t>now</a:t>
            </a:r>
            <a:r>
              <a:rPr sz="1050" spc="-64" dirty="0">
                <a:solidFill>
                  <a:srgbClr val="404040"/>
                </a:solidFill>
                <a:latin typeface="Arial"/>
                <a:cs typeface="Arial"/>
              </a:rPr>
              <a:t> </a:t>
            </a:r>
            <a:r>
              <a:rPr sz="1050" spc="-53" dirty="0">
                <a:solidFill>
                  <a:srgbClr val="404040"/>
                </a:solidFill>
                <a:latin typeface="Arial"/>
                <a:cs typeface="Arial"/>
              </a:rPr>
              <a:t>is</a:t>
            </a:r>
            <a:r>
              <a:rPr sz="1050" spc="-49" dirty="0">
                <a:solidFill>
                  <a:srgbClr val="404040"/>
                </a:solidFill>
                <a:latin typeface="Arial"/>
                <a:cs typeface="Arial"/>
              </a:rPr>
              <a:t> </a:t>
            </a:r>
            <a:r>
              <a:rPr sz="1050" spc="-4" dirty="0">
                <a:solidFill>
                  <a:srgbClr val="404040"/>
                </a:solidFill>
                <a:latin typeface="Arial"/>
                <a:cs typeface="Arial"/>
              </a:rPr>
              <a:t>not</a:t>
            </a:r>
            <a:r>
              <a:rPr sz="1050" spc="-53" dirty="0">
                <a:solidFill>
                  <a:srgbClr val="404040"/>
                </a:solidFill>
                <a:latin typeface="Arial"/>
                <a:cs typeface="Arial"/>
              </a:rPr>
              <a:t> </a:t>
            </a:r>
            <a:r>
              <a:rPr sz="1050" spc="-15" dirty="0">
                <a:solidFill>
                  <a:srgbClr val="404040"/>
                </a:solidFill>
                <a:latin typeface="Arial"/>
                <a:cs typeface="Arial"/>
              </a:rPr>
              <a:t>the</a:t>
            </a:r>
            <a:r>
              <a:rPr sz="1050" spc="-41" dirty="0">
                <a:solidFill>
                  <a:srgbClr val="404040"/>
                </a:solidFill>
                <a:latin typeface="Arial"/>
                <a:cs typeface="Arial"/>
              </a:rPr>
              <a:t> </a:t>
            </a:r>
            <a:r>
              <a:rPr sz="1050" spc="-11" dirty="0">
                <a:solidFill>
                  <a:srgbClr val="404040"/>
                </a:solidFill>
                <a:latin typeface="Arial"/>
                <a:cs typeface="Arial"/>
              </a:rPr>
              <a:t>time</a:t>
            </a:r>
            <a:r>
              <a:rPr sz="1050" spc="-53" dirty="0">
                <a:solidFill>
                  <a:srgbClr val="404040"/>
                </a:solidFill>
                <a:latin typeface="Arial"/>
                <a:cs typeface="Arial"/>
              </a:rPr>
              <a:t> </a:t>
            </a:r>
            <a:r>
              <a:rPr sz="1050" spc="8" dirty="0">
                <a:solidFill>
                  <a:srgbClr val="404040"/>
                </a:solidFill>
                <a:latin typeface="Arial"/>
                <a:cs typeface="Arial"/>
              </a:rPr>
              <a:t>to</a:t>
            </a:r>
            <a:r>
              <a:rPr sz="1050" spc="-53" dirty="0">
                <a:solidFill>
                  <a:srgbClr val="404040"/>
                </a:solidFill>
                <a:latin typeface="Arial"/>
                <a:cs typeface="Arial"/>
              </a:rPr>
              <a:t> </a:t>
            </a:r>
            <a:r>
              <a:rPr sz="1050" spc="-11" dirty="0">
                <a:solidFill>
                  <a:srgbClr val="404040"/>
                </a:solidFill>
                <a:latin typeface="Arial"/>
                <a:cs typeface="Arial"/>
              </a:rPr>
              <a:t>worry</a:t>
            </a:r>
            <a:r>
              <a:rPr sz="1050" spc="-83" dirty="0">
                <a:solidFill>
                  <a:srgbClr val="404040"/>
                </a:solidFill>
                <a:latin typeface="Arial"/>
                <a:cs typeface="Arial"/>
              </a:rPr>
              <a:t> </a:t>
            </a:r>
            <a:r>
              <a:rPr sz="1050" spc="-26" dirty="0">
                <a:solidFill>
                  <a:srgbClr val="404040"/>
                </a:solidFill>
                <a:latin typeface="Arial"/>
                <a:cs typeface="Arial"/>
              </a:rPr>
              <a:t>about</a:t>
            </a:r>
            <a:r>
              <a:rPr sz="1050" spc="-41" dirty="0">
                <a:solidFill>
                  <a:srgbClr val="404040"/>
                </a:solidFill>
                <a:latin typeface="Arial"/>
                <a:cs typeface="Arial"/>
              </a:rPr>
              <a:t> </a:t>
            </a:r>
            <a:r>
              <a:rPr sz="1050" spc="-30" dirty="0">
                <a:solidFill>
                  <a:srgbClr val="404040"/>
                </a:solidFill>
                <a:latin typeface="Arial"/>
                <a:cs typeface="Arial"/>
              </a:rPr>
              <a:t>which</a:t>
            </a:r>
            <a:r>
              <a:rPr sz="1050" spc="-60" dirty="0">
                <a:solidFill>
                  <a:srgbClr val="404040"/>
                </a:solidFill>
                <a:latin typeface="Arial"/>
                <a:cs typeface="Arial"/>
              </a:rPr>
              <a:t> </a:t>
            </a:r>
            <a:r>
              <a:rPr sz="1050" spc="-56" dirty="0">
                <a:solidFill>
                  <a:srgbClr val="404040"/>
                </a:solidFill>
                <a:latin typeface="Arial"/>
                <a:cs typeface="Arial"/>
              </a:rPr>
              <a:t>Blockchain</a:t>
            </a:r>
            <a:r>
              <a:rPr sz="1050" spc="-53" dirty="0">
                <a:solidFill>
                  <a:srgbClr val="404040"/>
                </a:solidFill>
                <a:latin typeface="Arial"/>
                <a:cs typeface="Arial"/>
              </a:rPr>
              <a:t> </a:t>
            </a:r>
            <a:r>
              <a:rPr sz="1050" spc="-41" dirty="0">
                <a:solidFill>
                  <a:srgbClr val="404040"/>
                </a:solidFill>
                <a:latin typeface="Arial"/>
                <a:cs typeface="Arial"/>
              </a:rPr>
              <a:t>technologies</a:t>
            </a:r>
            <a:r>
              <a:rPr sz="1050" spc="-45" dirty="0">
                <a:solidFill>
                  <a:srgbClr val="404040"/>
                </a:solidFill>
                <a:latin typeface="Arial"/>
                <a:cs typeface="Arial"/>
              </a:rPr>
              <a:t> </a:t>
            </a:r>
            <a:r>
              <a:rPr sz="1050" spc="-8" dirty="0">
                <a:solidFill>
                  <a:srgbClr val="404040"/>
                </a:solidFill>
                <a:latin typeface="Arial"/>
                <a:cs typeface="Arial"/>
              </a:rPr>
              <a:t>or</a:t>
            </a:r>
            <a:r>
              <a:rPr sz="1050" spc="-60" dirty="0">
                <a:solidFill>
                  <a:srgbClr val="404040"/>
                </a:solidFill>
                <a:latin typeface="Arial"/>
                <a:cs typeface="Arial"/>
              </a:rPr>
              <a:t> </a:t>
            </a:r>
            <a:r>
              <a:rPr sz="1050" spc="-53" dirty="0">
                <a:solidFill>
                  <a:srgbClr val="404040"/>
                </a:solidFill>
                <a:latin typeface="Arial"/>
                <a:cs typeface="Arial"/>
              </a:rPr>
              <a:t>standards</a:t>
            </a:r>
            <a:r>
              <a:rPr sz="1050" spc="-45" dirty="0">
                <a:solidFill>
                  <a:srgbClr val="404040"/>
                </a:solidFill>
                <a:latin typeface="Arial"/>
                <a:cs typeface="Arial"/>
              </a:rPr>
              <a:t> </a:t>
            </a:r>
            <a:r>
              <a:rPr sz="1050" spc="4" dirty="0">
                <a:solidFill>
                  <a:srgbClr val="404040"/>
                </a:solidFill>
                <a:latin typeface="Arial"/>
                <a:cs typeface="Arial"/>
              </a:rPr>
              <a:t>will</a:t>
            </a:r>
            <a:r>
              <a:rPr sz="1050" spc="-53" dirty="0">
                <a:solidFill>
                  <a:srgbClr val="404040"/>
                </a:solidFill>
                <a:latin typeface="Arial"/>
                <a:cs typeface="Arial"/>
              </a:rPr>
              <a:t> </a:t>
            </a:r>
            <a:r>
              <a:rPr sz="1050" spc="-34" dirty="0">
                <a:solidFill>
                  <a:srgbClr val="404040"/>
                </a:solidFill>
                <a:latin typeface="Arial"/>
                <a:cs typeface="Arial"/>
              </a:rPr>
              <a:t>dominate,</a:t>
            </a:r>
            <a:r>
              <a:rPr sz="1050" spc="-53" dirty="0">
                <a:solidFill>
                  <a:srgbClr val="404040"/>
                </a:solidFill>
                <a:latin typeface="Arial"/>
                <a:cs typeface="Arial"/>
              </a:rPr>
              <a:t> </a:t>
            </a:r>
            <a:r>
              <a:rPr sz="1050" spc="-34" dirty="0">
                <a:solidFill>
                  <a:srgbClr val="404040"/>
                </a:solidFill>
                <a:latin typeface="Arial"/>
                <a:cs typeface="Arial"/>
              </a:rPr>
              <a:t>solutions</a:t>
            </a:r>
            <a:r>
              <a:rPr sz="1050" spc="-53" dirty="0">
                <a:solidFill>
                  <a:srgbClr val="404040"/>
                </a:solidFill>
                <a:latin typeface="Arial"/>
                <a:cs typeface="Arial"/>
              </a:rPr>
              <a:t> </a:t>
            </a:r>
            <a:r>
              <a:rPr sz="1050" spc="-41" dirty="0">
                <a:solidFill>
                  <a:srgbClr val="404040"/>
                </a:solidFill>
                <a:latin typeface="Arial"/>
                <a:cs typeface="Arial"/>
              </a:rPr>
              <a:t>should</a:t>
            </a:r>
            <a:r>
              <a:rPr sz="1050" spc="-53" dirty="0">
                <a:solidFill>
                  <a:srgbClr val="404040"/>
                </a:solidFill>
                <a:latin typeface="Arial"/>
                <a:cs typeface="Arial"/>
              </a:rPr>
              <a:t> </a:t>
            </a:r>
            <a:r>
              <a:rPr sz="1050" spc="-30" dirty="0">
                <a:solidFill>
                  <a:srgbClr val="404040"/>
                </a:solidFill>
                <a:latin typeface="Arial"/>
                <a:cs typeface="Arial"/>
              </a:rPr>
              <a:t>include  </a:t>
            </a:r>
            <a:r>
              <a:rPr sz="1050" spc="-41" dirty="0">
                <a:solidFill>
                  <a:srgbClr val="404040"/>
                </a:solidFill>
                <a:latin typeface="Arial"/>
                <a:cs typeface="Arial"/>
              </a:rPr>
              <a:t>abstractions </a:t>
            </a:r>
            <a:r>
              <a:rPr sz="1050" spc="-38" dirty="0">
                <a:solidFill>
                  <a:srgbClr val="404040"/>
                </a:solidFill>
                <a:latin typeface="Arial"/>
                <a:cs typeface="Arial"/>
              </a:rPr>
              <a:t>around </a:t>
            </a:r>
            <a:r>
              <a:rPr sz="1050" spc="-34" dirty="0">
                <a:solidFill>
                  <a:srgbClr val="404040"/>
                </a:solidFill>
                <a:latin typeface="Arial"/>
                <a:cs typeface="Arial"/>
              </a:rPr>
              <a:t>protocols </a:t>
            </a:r>
            <a:r>
              <a:rPr sz="1050" spc="-53" dirty="0">
                <a:solidFill>
                  <a:srgbClr val="404040"/>
                </a:solidFill>
                <a:latin typeface="Arial"/>
                <a:cs typeface="Arial"/>
              </a:rPr>
              <a:t>and </a:t>
            </a:r>
            <a:r>
              <a:rPr sz="1050" spc="-15" dirty="0">
                <a:solidFill>
                  <a:srgbClr val="404040"/>
                </a:solidFill>
                <a:latin typeface="Arial"/>
                <a:cs typeface="Arial"/>
              </a:rPr>
              <a:t>platform </a:t>
            </a:r>
            <a:r>
              <a:rPr sz="1050" spc="-38" dirty="0">
                <a:solidFill>
                  <a:srgbClr val="404040"/>
                </a:solidFill>
                <a:latin typeface="Arial"/>
                <a:cs typeface="Arial"/>
              </a:rPr>
              <a:t>features </a:t>
            </a:r>
            <a:r>
              <a:rPr sz="1050" spc="8" dirty="0">
                <a:solidFill>
                  <a:srgbClr val="404040"/>
                </a:solidFill>
                <a:latin typeface="Arial"/>
                <a:cs typeface="Arial"/>
              </a:rPr>
              <a:t>to </a:t>
            </a:r>
            <a:r>
              <a:rPr sz="1050" spc="-23" dirty="0">
                <a:solidFill>
                  <a:srgbClr val="404040"/>
                </a:solidFill>
                <a:latin typeface="Arial"/>
                <a:cs typeface="Arial"/>
              </a:rPr>
              <a:t>allow </a:t>
            </a:r>
            <a:r>
              <a:rPr sz="1050" spc="-11" dirty="0">
                <a:solidFill>
                  <a:srgbClr val="404040"/>
                </a:solidFill>
                <a:latin typeface="Arial"/>
                <a:cs typeface="Arial"/>
              </a:rPr>
              <a:t>portability </a:t>
            </a:r>
            <a:r>
              <a:rPr sz="1050" spc="-41" dirty="0">
                <a:solidFill>
                  <a:srgbClr val="404040"/>
                </a:solidFill>
                <a:latin typeface="Arial"/>
                <a:cs typeface="Arial"/>
              </a:rPr>
              <a:t>should </a:t>
            </a:r>
            <a:r>
              <a:rPr sz="1050" spc="34" dirty="0">
                <a:solidFill>
                  <a:srgbClr val="404040"/>
                </a:solidFill>
                <a:latin typeface="Arial"/>
                <a:cs typeface="Arial"/>
              </a:rPr>
              <a:t>it </a:t>
            </a:r>
            <a:r>
              <a:rPr sz="1050" spc="-34" dirty="0">
                <a:solidFill>
                  <a:srgbClr val="404040"/>
                </a:solidFill>
                <a:latin typeface="Arial"/>
                <a:cs typeface="Arial"/>
              </a:rPr>
              <a:t>eventually </a:t>
            </a:r>
            <a:r>
              <a:rPr sz="1050" spc="-56" dirty="0">
                <a:solidFill>
                  <a:srgbClr val="404040"/>
                </a:solidFill>
                <a:latin typeface="Arial"/>
                <a:cs typeface="Arial"/>
              </a:rPr>
              <a:t>become </a:t>
            </a:r>
            <a:r>
              <a:rPr sz="1050" spc="-64" dirty="0">
                <a:solidFill>
                  <a:srgbClr val="404040"/>
                </a:solidFill>
                <a:latin typeface="Arial"/>
                <a:cs typeface="Arial"/>
              </a:rPr>
              <a:t>necessary </a:t>
            </a:r>
            <a:r>
              <a:rPr sz="1050" spc="8" dirty="0">
                <a:solidFill>
                  <a:srgbClr val="404040"/>
                </a:solidFill>
                <a:latin typeface="Arial"/>
                <a:cs typeface="Arial"/>
              </a:rPr>
              <a:t>to </a:t>
            </a:r>
            <a:r>
              <a:rPr sz="1050" spc="-34" dirty="0">
                <a:solidFill>
                  <a:srgbClr val="404040"/>
                </a:solidFill>
                <a:latin typeface="Arial"/>
                <a:cs typeface="Arial"/>
              </a:rPr>
              <a:t>switch </a:t>
            </a:r>
            <a:r>
              <a:rPr sz="1050" spc="8" dirty="0">
                <a:solidFill>
                  <a:srgbClr val="404040"/>
                </a:solidFill>
                <a:latin typeface="Arial"/>
                <a:cs typeface="Arial"/>
              </a:rPr>
              <a:t>to </a:t>
            </a:r>
            <a:r>
              <a:rPr sz="1050" spc="-83" dirty="0">
                <a:solidFill>
                  <a:srgbClr val="404040"/>
                </a:solidFill>
                <a:latin typeface="Arial"/>
                <a:cs typeface="Arial"/>
              </a:rPr>
              <a:t>a </a:t>
            </a:r>
            <a:r>
              <a:rPr sz="1050" spc="-15" dirty="0">
                <a:solidFill>
                  <a:srgbClr val="404040"/>
                </a:solidFill>
                <a:latin typeface="Arial"/>
                <a:cs typeface="Arial"/>
              </a:rPr>
              <a:t>different  </a:t>
            </a:r>
            <a:r>
              <a:rPr sz="1050" spc="-45" dirty="0">
                <a:solidFill>
                  <a:srgbClr val="404040"/>
                </a:solidFill>
                <a:latin typeface="Arial"/>
                <a:cs typeface="Arial"/>
              </a:rPr>
              <a:t>standard.</a:t>
            </a:r>
            <a:endParaRPr sz="1050">
              <a:solidFill>
                <a:prstClr val="black"/>
              </a:solidFill>
              <a:latin typeface="Arial"/>
              <a:cs typeface="Arial"/>
            </a:endParaRPr>
          </a:p>
          <a:p>
            <a:pPr marL="9525" marR="208121">
              <a:lnSpc>
                <a:spcPts val="1013"/>
              </a:lnSpc>
              <a:spcBef>
                <a:spcPts val="746"/>
              </a:spcBef>
            </a:pPr>
            <a:r>
              <a:rPr sz="1050" b="1" spc="-83" dirty="0">
                <a:solidFill>
                  <a:srgbClr val="001F5F"/>
                </a:solidFill>
                <a:latin typeface="Arial"/>
                <a:cs typeface="Arial"/>
              </a:rPr>
              <a:t>Compute </a:t>
            </a:r>
            <a:r>
              <a:rPr sz="1050" b="1" spc="-94" dirty="0">
                <a:solidFill>
                  <a:srgbClr val="001F5F"/>
                </a:solidFill>
                <a:latin typeface="Arial"/>
                <a:cs typeface="Arial"/>
              </a:rPr>
              <a:t>resources </a:t>
            </a:r>
            <a:r>
              <a:rPr sz="1050" spc="-75" dirty="0">
                <a:solidFill>
                  <a:srgbClr val="404040"/>
                </a:solidFill>
                <a:latin typeface="Arial"/>
                <a:cs typeface="Arial"/>
              </a:rPr>
              <a:t>–The </a:t>
            </a:r>
            <a:r>
              <a:rPr sz="1050" spc="-30" dirty="0">
                <a:solidFill>
                  <a:srgbClr val="404040"/>
                </a:solidFill>
                <a:latin typeface="Arial"/>
                <a:cs typeface="Arial"/>
              </a:rPr>
              <a:t>computational </a:t>
            </a:r>
            <a:r>
              <a:rPr sz="1050" spc="-34" dirty="0">
                <a:solidFill>
                  <a:srgbClr val="404040"/>
                </a:solidFill>
                <a:latin typeface="Arial"/>
                <a:cs typeface="Arial"/>
              </a:rPr>
              <a:t>requirements </a:t>
            </a:r>
            <a:r>
              <a:rPr sz="1050" spc="8" dirty="0">
                <a:solidFill>
                  <a:srgbClr val="404040"/>
                </a:solidFill>
                <a:latin typeface="Arial"/>
                <a:cs typeface="Arial"/>
              </a:rPr>
              <a:t>to </a:t>
            </a:r>
            <a:r>
              <a:rPr sz="1050" spc="-19" dirty="0">
                <a:solidFill>
                  <a:srgbClr val="404040"/>
                </a:solidFill>
                <a:latin typeface="Arial"/>
                <a:cs typeface="Arial"/>
              </a:rPr>
              <a:t>run </a:t>
            </a:r>
            <a:r>
              <a:rPr sz="1050" spc="-15" dirty="0">
                <a:solidFill>
                  <a:srgbClr val="404040"/>
                </a:solidFill>
                <a:latin typeface="Arial"/>
                <a:cs typeface="Arial"/>
              </a:rPr>
              <a:t>the </a:t>
            </a:r>
            <a:r>
              <a:rPr sz="1050" spc="-53" dirty="0">
                <a:solidFill>
                  <a:srgbClr val="404040"/>
                </a:solidFill>
                <a:latin typeface="Arial"/>
                <a:cs typeface="Arial"/>
              </a:rPr>
              <a:t>blockchain’s </a:t>
            </a:r>
            <a:r>
              <a:rPr sz="1050" spc="-75" dirty="0">
                <a:solidFill>
                  <a:srgbClr val="404040"/>
                </a:solidFill>
                <a:latin typeface="Arial"/>
                <a:cs typeface="Arial"/>
              </a:rPr>
              <a:t>consensus </a:t>
            </a:r>
            <a:r>
              <a:rPr sz="1050" spc="-34" dirty="0">
                <a:solidFill>
                  <a:srgbClr val="404040"/>
                </a:solidFill>
                <a:latin typeface="Arial"/>
                <a:cs typeface="Arial"/>
              </a:rPr>
              <a:t>algorithms </a:t>
            </a:r>
            <a:r>
              <a:rPr sz="1050" spc="-60" dirty="0">
                <a:solidFill>
                  <a:srgbClr val="404040"/>
                </a:solidFill>
                <a:latin typeface="Arial"/>
                <a:cs typeface="Arial"/>
              </a:rPr>
              <a:t>consume </a:t>
            </a:r>
            <a:r>
              <a:rPr sz="1050" spc="-8" dirty="0">
                <a:solidFill>
                  <a:srgbClr val="404040"/>
                </a:solidFill>
                <a:latin typeface="Arial"/>
                <a:cs typeface="Arial"/>
              </a:rPr>
              <a:t>time </a:t>
            </a:r>
            <a:r>
              <a:rPr sz="1050" spc="-53" dirty="0">
                <a:solidFill>
                  <a:srgbClr val="404040"/>
                </a:solidFill>
                <a:latin typeface="Arial"/>
                <a:cs typeface="Arial"/>
              </a:rPr>
              <a:t>and resources. </a:t>
            </a:r>
            <a:r>
              <a:rPr sz="1050" spc="-79" dirty="0">
                <a:solidFill>
                  <a:srgbClr val="404040"/>
                </a:solidFill>
                <a:latin typeface="Arial"/>
                <a:cs typeface="Arial"/>
              </a:rPr>
              <a:t>The </a:t>
            </a:r>
            <a:r>
              <a:rPr sz="1050" spc="-38" dirty="0">
                <a:solidFill>
                  <a:srgbClr val="404040"/>
                </a:solidFill>
                <a:latin typeface="Arial"/>
                <a:cs typeface="Arial"/>
              </a:rPr>
              <a:t>very  features</a:t>
            </a:r>
            <a:r>
              <a:rPr sz="1050" spc="-49" dirty="0">
                <a:solidFill>
                  <a:srgbClr val="404040"/>
                </a:solidFill>
                <a:latin typeface="Arial"/>
                <a:cs typeface="Arial"/>
              </a:rPr>
              <a:t> </a:t>
            </a:r>
            <a:r>
              <a:rPr sz="1050" spc="-4" dirty="0">
                <a:solidFill>
                  <a:srgbClr val="404040"/>
                </a:solidFill>
                <a:latin typeface="Arial"/>
                <a:cs typeface="Arial"/>
              </a:rPr>
              <a:t>that</a:t>
            </a:r>
            <a:r>
              <a:rPr sz="1050" spc="-41" dirty="0">
                <a:solidFill>
                  <a:srgbClr val="404040"/>
                </a:solidFill>
                <a:latin typeface="Arial"/>
                <a:cs typeface="Arial"/>
              </a:rPr>
              <a:t> </a:t>
            </a:r>
            <a:r>
              <a:rPr sz="1050" spc="-19" dirty="0">
                <a:solidFill>
                  <a:srgbClr val="404040"/>
                </a:solidFill>
                <a:latin typeface="Arial"/>
                <a:cs typeface="Arial"/>
              </a:rPr>
              <a:t>protect</a:t>
            </a:r>
            <a:r>
              <a:rPr sz="1050" spc="-53" dirty="0">
                <a:solidFill>
                  <a:srgbClr val="404040"/>
                </a:solidFill>
                <a:latin typeface="Arial"/>
                <a:cs typeface="Arial"/>
              </a:rPr>
              <a:t> </a:t>
            </a:r>
            <a:r>
              <a:rPr sz="1050" spc="-56" dirty="0">
                <a:solidFill>
                  <a:srgbClr val="404040"/>
                </a:solidFill>
                <a:latin typeface="Arial"/>
                <a:cs typeface="Arial"/>
              </a:rPr>
              <a:t>Blockchain</a:t>
            </a:r>
            <a:r>
              <a:rPr sz="1050" spc="-53" dirty="0">
                <a:solidFill>
                  <a:srgbClr val="404040"/>
                </a:solidFill>
                <a:latin typeface="Arial"/>
                <a:cs typeface="Arial"/>
              </a:rPr>
              <a:t> against </a:t>
            </a:r>
            <a:r>
              <a:rPr sz="1050" spc="8" dirty="0">
                <a:solidFill>
                  <a:srgbClr val="404040"/>
                </a:solidFill>
                <a:latin typeface="Arial"/>
                <a:cs typeface="Arial"/>
              </a:rPr>
              <a:t>theft</a:t>
            </a:r>
            <a:r>
              <a:rPr sz="1050" spc="-49" dirty="0">
                <a:solidFill>
                  <a:srgbClr val="404040"/>
                </a:solidFill>
                <a:latin typeface="Arial"/>
                <a:cs typeface="Arial"/>
              </a:rPr>
              <a:t> </a:t>
            </a:r>
            <a:r>
              <a:rPr sz="1050" spc="-53" dirty="0">
                <a:solidFill>
                  <a:srgbClr val="404040"/>
                </a:solidFill>
                <a:latin typeface="Arial"/>
                <a:cs typeface="Arial"/>
              </a:rPr>
              <a:t>and</a:t>
            </a:r>
            <a:r>
              <a:rPr sz="1050" spc="-49" dirty="0">
                <a:solidFill>
                  <a:srgbClr val="404040"/>
                </a:solidFill>
                <a:latin typeface="Arial"/>
                <a:cs typeface="Arial"/>
              </a:rPr>
              <a:t> </a:t>
            </a:r>
            <a:r>
              <a:rPr sz="1050" spc="-26" dirty="0">
                <a:solidFill>
                  <a:srgbClr val="404040"/>
                </a:solidFill>
                <a:latin typeface="Arial"/>
                <a:cs typeface="Arial"/>
              </a:rPr>
              <a:t>fraud</a:t>
            </a:r>
            <a:r>
              <a:rPr sz="1050" spc="-68" dirty="0">
                <a:solidFill>
                  <a:srgbClr val="404040"/>
                </a:solidFill>
                <a:latin typeface="Arial"/>
                <a:cs typeface="Arial"/>
              </a:rPr>
              <a:t> </a:t>
            </a:r>
            <a:r>
              <a:rPr sz="1050" spc="-41" dirty="0">
                <a:solidFill>
                  <a:srgbClr val="404040"/>
                </a:solidFill>
                <a:latin typeface="Arial"/>
                <a:cs typeface="Arial"/>
              </a:rPr>
              <a:t>could</a:t>
            </a:r>
            <a:r>
              <a:rPr sz="1050" spc="-56" dirty="0">
                <a:solidFill>
                  <a:srgbClr val="404040"/>
                </a:solidFill>
                <a:latin typeface="Arial"/>
                <a:cs typeface="Arial"/>
              </a:rPr>
              <a:t> also</a:t>
            </a:r>
            <a:r>
              <a:rPr sz="1050" spc="-53" dirty="0">
                <a:solidFill>
                  <a:srgbClr val="404040"/>
                </a:solidFill>
                <a:latin typeface="Arial"/>
                <a:cs typeface="Arial"/>
              </a:rPr>
              <a:t> </a:t>
            </a:r>
            <a:r>
              <a:rPr sz="1050" spc="-26" dirty="0">
                <a:solidFill>
                  <a:srgbClr val="404040"/>
                </a:solidFill>
                <a:latin typeface="Arial"/>
                <a:cs typeface="Arial"/>
              </a:rPr>
              <a:t>drive</a:t>
            </a:r>
            <a:r>
              <a:rPr sz="1050" spc="-60" dirty="0">
                <a:solidFill>
                  <a:srgbClr val="404040"/>
                </a:solidFill>
                <a:latin typeface="Arial"/>
                <a:cs typeface="Arial"/>
              </a:rPr>
              <a:t> </a:t>
            </a:r>
            <a:r>
              <a:rPr sz="1050" spc="-45" dirty="0">
                <a:solidFill>
                  <a:srgbClr val="404040"/>
                </a:solidFill>
                <a:latin typeface="Arial"/>
                <a:cs typeface="Arial"/>
              </a:rPr>
              <a:t>overhead</a:t>
            </a:r>
            <a:r>
              <a:rPr sz="1050" spc="-53" dirty="0">
                <a:solidFill>
                  <a:srgbClr val="404040"/>
                </a:solidFill>
                <a:latin typeface="Arial"/>
                <a:cs typeface="Arial"/>
              </a:rPr>
              <a:t> </a:t>
            </a:r>
            <a:r>
              <a:rPr sz="1050" spc="19" dirty="0">
                <a:solidFill>
                  <a:srgbClr val="404040"/>
                </a:solidFill>
                <a:latin typeface="Arial"/>
                <a:cs typeface="Arial"/>
              </a:rPr>
              <a:t>if</a:t>
            </a:r>
            <a:r>
              <a:rPr sz="1050" spc="-64" dirty="0">
                <a:solidFill>
                  <a:srgbClr val="404040"/>
                </a:solidFill>
                <a:latin typeface="Arial"/>
                <a:cs typeface="Arial"/>
              </a:rPr>
              <a:t> </a:t>
            </a:r>
            <a:r>
              <a:rPr sz="1050" spc="-4" dirty="0">
                <a:solidFill>
                  <a:srgbClr val="404040"/>
                </a:solidFill>
                <a:latin typeface="Arial"/>
                <a:cs typeface="Arial"/>
              </a:rPr>
              <a:t>not</a:t>
            </a:r>
            <a:r>
              <a:rPr sz="1050" spc="-49" dirty="0">
                <a:solidFill>
                  <a:srgbClr val="404040"/>
                </a:solidFill>
                <a:latin typeface="Arial"/>
                <a:cs typeface="Arial"/>
              </a:rPr>
              <a:t> </a:t>
            </a:r>
            <a:r>
              <a:rPr sz="1050" spc="-30" dirty="0">
                <a:solidFill>
                  <a:srgbClr val="404040"/>
                </a:solidFill>
                <a:latin typeface="Arial"/>
                <a:cs typeface="Arial"/>
              </a:rPr>
              <a:t>correctly</a:t>
            </a:r>
            <a:r>
              <a:rPr sz="1050" spc="-60" dirty="0">
                <a:solidFill>
                  <a:srgbClr val="404040"/>
                </a:solidFill>
                <a:latin typeface="Arial"/>
                <a:cs typeface="Arial"/>
              </a:rPr>
              <a:t> </a:t>
            </a:r>
            <a:r>
              <a:rPr sz="1050" spc="-30" dirty="0">
                <a:solidFill>
                  <a:srgbClr val="404040"/>
                </a:solidFill>
                <a:latin typeface="Arial"/>
                <a:cs typeface="Arial"/>
              </a:rPr>
              <a:t>implemented.</a:t>
            </a:r>
            <a:endParaRPr sz="1050">
              <a:solidFill>
                <a:prstClr val="black"/>
              </a:solidFill>
              <a:latin typeface="Arial"/>
              <a:cs typeface="Arial"/>
            </a:endParaRPr>
          </a:p>
          <a:p>
            <a:pPr marL="9525" marR="148590">
              <a:lnSpc>
                <a:spcPts val="1005"/>
              </a:lnSpc>
              <a:spcBef>
                <a:spcPts val="746"/>
              </a:spcBef>
            </a:pPr>
            <a:r>
              <a:rPr sz="1050" b="1" spc="-60" dirty="0">
                <a:solidFill>
                  <a:srgbClr val="001F5F"/>
                </a:solidFill>
                <a:latin typeface="Arial"/>
                <a:cs typeface="Arial"/>
              </a:rPr>
              <a:t>Incentive</a:t>
            </a:r>
            <a:r>
              <a:rPr sz="1050" b="1" spc="-75" dirty="0">
                <a:solidFill>
                  <a:srgbClr val="001F5F"/>
                </a:solidFill>
                <a:latin typeface="Arial"/>
                <a:cs typeface="Arial"/>
              </a:rPr>
              <a:t> </a:t>
            </a:r>
            <a:r>
              <a:rPr sz="1050" b="1" spc="-49" dirty="0">
                <a:solidFill>
                  <a:srgbClr val="001F5F"/>
                </a:solidFill>
                <a:latin typeface="Arial"/>
                <a:cs typeface="Arial"/>
              </a:rPr>
              <a:t>for</a:t>
            </a:r>
            <a:r>
              <a:rPr sz="1050" b="1" spc="-56" dirty="0">
                <a:solidFill>
                  <a:srgbClr val="001F5F"/>
                </a:solidFill>
                <a:latin typeface="Arial"/>
                <a:cs typeface="Arial"/>
              </a:rPr>
              <a:t> Miners</a:t>
            </a:r>
            <a:r>
              <a:rPr sz="1050" b="1" spc="-68" dirty="0">
                <a:solidFill>
                  <a:srgbClr val="001F5F"/>
                </a:solidFill>
                <a:latin typeface="Arial"/>
                <a:cs typeface="Arial"/>
              </a:rPr>
              <a:t> </a:t>
            </a:r>
            <a:r>
              <a:rPr sz="1050" spc="-19" dirty="0">
                <a:solidFill>
                  <a:srgbClr val="404040"/>
                </a:solidFill>
                <a:latin typeface="Arial"/>
                <a:cs typeface="Arial"/>
              </a:rPr>
              <a:t>–With</a:t>
            </a:r>
            <a:r>
              <a:rPr sz="1050" spc="-45" dirty="0">
                <a:solidFill>
                  <a:srgbClr val="404040"/>
                </a:solidFill>
                <a:latin typeface="Arial"/>
                <a:cs typeface="Arial"/>
              </a:rPr>
              <a:t> </a:t>
            </a:r>
            <a:r>
              <a:rPr sz="1050" spc="-23" dirty="0">
                <a:solidFill>
                  <a:srgbClr val="404040"/>
                </a:solidFill>
                <a:latin typeface="Arial"/>
                <a:cs typeface="Arial"/>
              </a:rPr>
              <a:t>bitcoin,</a:t>
            </a:r>
            <a:r>
              <a:rPr sz="1050" spc="-49" dirty="0">
                <a:solidFill>
                  <a:srgbClr val="404040"/>
                </a:solidFill>
                <a:latin typeface="Arial"/>
                <a:cs typeface="Arial"/>
              </a:rPr>
              <a:t> </a:t>
            </a:r>
            <a:r>
              <a:rPr sz="1050" spc="-41" dirty="0">
                <a:solidFill>
                  <a:srgbClr val="404040"/>
                </a:solidFill>
                <a:latin typeface="Arial"/>
                <a:cs typeface="Arial"/>
              </a:rPr>
              <a:t>miners</a:t>
            </a:r>
            <a:r>
              <a:rPr sz="1050" spc="-49" dirty="0">
                <a:solidFill>
                  <a:srgbClr val="404040"/>
                </a:solidFill>
                <a:latin typeface="Arial"/>
                <a:cs typeface="Arial"/>
              </a:rPr>
              <a:t> </a:t>
            </a:r>
            <a:r>
              <a:rPr sz="1050" spc="-41" dirty="0">
                <a:solidFill>
                  <a:srgbClr val="404040"/>
                </a:solidFill>
                <a:latin typeface="Arial"/>
                <a:cs typeface="Arial"/>
              </a:rPr>
              <a:t>earn</a:t>
            </a:r>
            <a:r>
              <a:rPr sz="1050" spc="-56" dirty="0">
                <a:solidFill>
                  <a:srgbClr val="404040"/>
                </a:solidFill>
                <a:latin typeface="Arial"/>
                <a:cs typeface="Arial"/>
              </a:rPr>
              <a:t> </a:t>
            </a:r>
            <a:r>
              <a:rPr sz="1050" spc="-34" dirty="0">
                <a:solidFill>
                  <a:srgbClr val="404040"/>
                </a:solidFill>
                <a:latin typeface="Arial"/>
                <a:cs typeface="Arial"/>
              </a:rPr>
              <a:t>bitcoins</a:t>
            </a:r>
            <a:r>
              <a:rPr sz="1050" spc="-41" dirty="0">
                <a:solidFill>
                  <a:srgbClr val="404040"/>
                </a:solidFill>
                <a:latin typeface="Arial"/>
                <a:cs typeface="Arial"/>
              </a:rPr>
              <a:t> </a:t>
            </a:r>
            <a:r>
              <a:rPr sz="1050" spc="-4" dirty="0">
                <a:solidFill>
                  <a:srgbClr val="404040"/>
                </a:solidFill>
                <a:latin typeface="Arial"/>
                <a:cs typeface="Arial"/>
              </a:rPr>
              <a:t>for</a:t>
            </a:r>
            <a:r>
              <a:rPr sz="1050" spc="-71" dirty="0">
                <a:solidFill>
                  <a:srgbClr val="404040"/>
                </a:solidFill>
                <a:latin typeface="Arial"/>
                <a:cs typeface="Arial"/>
              </a:rPr>
              <a:t> </a:t>
            </a:r>
            <a:r>
              <a:rPr sz="1050" spc="-38" dirty="0">
                <a:solidFill>
                  <a:srgbClr val="404040"/>
                </a:solidFill>
                <a:latin typeface="Arial"/>
                <a:cs typeface="Arial"/>
              </a:rPr>
              <a:t>carrying</a:t>
            </a:r>
            <a:r>
              <a:rPr sz="1050" spc="-56" dirty="0">
                <a:solidFill>
                  <a:srgbClr val="404040"/>
                </a:solidFill>
                <a:latin typeface="Arial"/>
                <a:cs typeface="Arial"/>
              </a:rPr>
              <a:t> </a:t>
            </a:r>
            <a:r>
              <a:rPr sz="1050" spc="-4" dirty="0">
                <a:solidFill>
                  <a:srgbClr val="404040"/>
                </a:solidFill>
                <a:latin typeface="Arial"/>
                <a:cs typeface="Arial"/>
              </a:rPr>
              <a:t>out</a:t>
            </a:r>
            <a:r>
              <a:rPr sz="1050" spc="-49" dirty="0">
                <a:solidFill>
                  <a:srgbClr val="404040"/>
                </a:solidFill>
                <a:latin typeface="Arial"/>
                <a:cs typeface="Arial"/>
              </a:rPr>
              <a:t> </a:t>
            </a:r>
            <a:r>
              <a:rPr sz="1050" spc="-30" dirty="0">
                <a:solidFill>
                  <a:srgbClr val="404040"/>
                </a:solidFill>
                <a:latin typeface="Arial"/>
                <a:cs typeface="Arial"/>
              </a:rPr>
              <a:t>mining</a:t>
            </a:r>
            <a:r>
              <a:rPr sz="1050" spc="-53" dirty="0">
                <a:solidFill>
                  <a:srgbClr val="404040"/>
                </a:solidFill>
                <a:latin typeface="Arial"/>
                <a:cs typeface="Arial"/>
              </a:rPr>
              <a:t> </a:t>
            </a:r>
            <a:r>
              <a:rPr sz="1050" spc="-60" dirty="0">
                <a:solidFill>
                  <a:srgbClr val="404040"/>
                </a:solidFill>
                <a:latin typeface="Arial"/>
                <a:cs typeface="Arial"/>
              </a:rPr>
              <a:t>tasks.</a:t>
            </a:r>
            <a:r>
              <a:rPr sz="1050" spc="-56" dirty="0">
                <a:solidFill>
                  <a:srgbClr val="404040"/>
                </a:solidFill>
                <a:latin typeface="Arial"/>
                <a:cs typeface="Arial"/>
              </a:rPr>
              <a:t> </a:t>
            </a:r>
            <a:r>
              <a:rPr sz="1050" spc="-98" dirty="0">
                <a:solidFill>
                  <a:srgbClr val="404040"/>
                </a:solidFill>
                <a:latin typeface="Arial"/>
                <a:cs typeface="Arial"/>
              </a:rPr>
              <a:t>Be</a:t>
            </a:r>
            <a:r>
              <a:rPr sz="1050" spc="-53" dirty="0">
                <a:solidFill>
                  <a:srgbClr val="404040"/>
                </a:solidFill>
                <a:latin typeface="Arial"/>
                <a:cs typeface="Arial"/>
              </a:rPr>
              <a:t> </a:t>
            </a:r>
            <a:r>
              <a:rPr sz="1050" spc="-41" dirty="0">
                <a:solidFill>
                  <a:srgbClr val="404040"/>
                </a:solidFill>
                <a:latin typeface="Arial"/>
                <a:cs typeface="Arial"/>
              </a:rPr>
              <a:t>clear</a:t>
            </a:r>
            <a:r>
              <a:rPr sz="1050" spc="-53" dirty="0">
                <a:solidFill>
                  <a:srgbClr val="404040"/>
                </a:solidFill>
                <a:latin typeface="Arial"/>
                <a:cs typeface="Arial"/>
              </a:rPr>
              <a:t> </a:t>
            </a:r>
            <a:r>
              <a:rPr sz="1050" spc="-34" dirty="0">
                <a:solidFill>
                  <a:srgbClr val="404040"/>
                </a:solidFill>
                <a:latin typeface="Arial"/>
                <a:cs typeface="Arial"/>
              </a:rPr>
              <a:t>on</a:t>
            </a:r>
            <a:r>
              <a:rPr sz="1050" spc="-56" dirty="0">
                <a:solidFill>
                  <a:srgbClr val="404040"/>
                </a:solidFill>
                <a:latin typeface="Arial"/>
                <a:cs typeface="Arial"/>
              </a:rPr>
              <a:t> </a:t>
            </a:r>
            <a:r>
              <a:rPr sz="1050" spc="-15" dirty="0">
                <a:solidFill>
                  <a:srgbClr val="404040"/>
                </a:solidFill>
                <a:latin typeface="Arial"/>
                <a:cs typeface="Arial"/>
              </a:rPr>
              <a:t>the</a:t>
            </a:r>
            <a:r>
              <a:rPr sz="1050" spc="-49" dirty="0">
                <a:solidFill>
                  <a:srgbClr val="404040"/>
                </a:solidFill>
                <a:latin typeface="Arial"/>
                <a:cs typeface="Arial"/>
              </a:rPr>
              <a:t> economic</a:t>
            </a:r>
            <a:r>
              <a:rPr sz="1050" spc="-56" dirty="0">
                <a:solidFill>
                  <a:srgbClr val="404040"/>
                </a:solidFill>
                <a:latin typeface="Arial"/>
                <a:cs typeface="Arial"/>
              </a:rPr>
              <a:t> </a:t>
            </a:r>
            <a:r>
              <a:rPr sz="1050" spc="-41" dirty="0">
                <a:solidFill>
                  <a:srgbClr val="404040"/>
                </a:solidFill>
                <a:latin typeface="Arial"/>
                <a:cs typeface="Arial"/>
              </a:rPr>
              <a:t>incentives</a:t>
            </a:r>
            <a:r>
              <a:rPr sz="1050" spc="-34" dirty="0">
                <a:solidFill>
                  <a:srgbClr val="404040"/>
                </a:solidFill>
                <a:latin typeface="Arial"/>
                <a:cs typeface="Arial"/>
              </a:rPr>
              <a:t> </a:t>
            </a:r>
            <a:r>
              <a:rPr sz="1050" spc="-11" dirty="0">
                <a:solidFill>
                  <a:srgbClr val="404040"/>
                </a:solidFill>
                <a:latin typeface="Arial"/>
                <a:cs typeface="Arial"/>
              </a:rPr>
              <a:t>in</a:t>
            </a:r>
            <a:r>
              <a:rPr sz="1050" spc="-49" dirty="0">
                <a:solidFill>
                  <a:srgbClr val="404040"/>
                </a:solidFill>
                <a:latin typeface="Arial"/>
                <a:cs typeface="Arial"/>
              </a:rPr>
              <a:t> </a:t>
            </a:r>
            <a:r>
              <a:rPr sz="1050" spc="-53" dirty="0">
                <a:solidFill>
                  <a:srgbClr val="404040"/>
                </a:solidFill>
                <a:latin typeface="Arial"/>
                <a:cs typeface="Arial"/>
              </a:rPr>
              <a:t>place</a:t>
            </a:r>
            <a:r>
              <a:rPr sz="1050" spc="-49" dirty="0">
                <a:solidFill>
                  <a:srgbClr val="404040"/>
                </a:solidFill>
                <a:latin typeface="Arial"/>
                <a:cs typeface="Arial"/>
              </a:rPr>
              <a:t> </a:t>
            </a:r>
            <a:r>
              <a:rPr sz="1050" spc="8" dirty="0">
                <a:solidFill>
                  <a:srgbClr val="404040"/>
                </a:solidFill>
                <a:latin typeface="Arial"/>
                <a:cs typeface="Arial"/>
              </a:rPr>
              <a:t>to</a:t>
            </a:r>
            <a:r>
              <a:rPr sz="1050" spc="-53" dirty="0">
                <a:solidFill>
                  <a:srgbClr val="404040"/>
                </a:solidFill>
                <a:latin typeface="Arial"/>
                <a:cs typeface="Arial"/>
              </a:rPr>
              <a:t> </a:t>
            </a:r>
            <a:r>
              <a:rPr sz="1050" spc="-34" dirty="0">
                <a:solidFill>
                  <a:srgbClr val="404040"/>
                </a:solidFill>
                <a:latin typeface="Arial"/>
                <a:cs typeface="Arial"/>
              </a:rPr>
              <a:t>entice  </a:t>
            </a:r>
            <a:r>
              <a:rPr sz="1050" spc="-41" dirty="0">
                <a:solidFill>
                  <a:srgbClr val="404040"/>
                </a:solidFill>
                <a:latin typeface="Arial"/>
                <a:cs typeface="Arial"/>
              </a:rPr>
              <a:t>miners </a:t>
            </a:r>
            <a:r>
              <a:rPr sz="1050" spc="8" dirty="0">
                <a:solidFill>
                  <a:srgbClr val="404040"/>
                </a:solidFill>
                <a:latin typeface="Arial"/>
                <a:cs typeface="Arial"/>
              </a:rPr>
              <a:t>to </a:t>
            </a:r>
            <a:r>
              <a:rPr sz="1050" spc="-19" dirty="0">
                <a:solidFill>
                  <a:srgbClr val="404040"/>
                </a:solidFill>
                <a:latin typeface="Arial"/>
                <a:cs typeface="Arial"/>
              </a:rPr>
              <a:t>perform </a:t>
            </a:r>
            <a:r>
              <a:rPr sz="1050" spc="-15" dirty="0">
                <a:solidFill>
                  <a:srgbClr val="404040"/>
                </a:solidFill>
                <a:latin typeface="Arial"/>
                <a:cs typeface="Arial"/>
              </a:rPr>
              <a:t>the </a:t>
            </a:r>
            <a:r>
              <a:rPr sz="1050" spc="-34" dirty="0">
                <a:solidFill>
                  <a:srgbClr val="404040"/>
                </a:solidFill>
                <a:latin typeface="Arial"/>
                <a:cs typeface="Arial"/>
              </a:rPr>
              <a:t>mining </a:t>
            </a:r>
            <a:r>
              <a:rPr sz="1050" spc="-53" dirty="0">
                <a:solidFill>
                  <a:srgbClr val="404040"/>
                </a:solidFill>
                <a:latin typeface="Arial"/>
                <a:cs typeface="Arial"/>
              </a:rPr>
              <a:t>and </a:t>
            </a:r>
            <a:r>
              <a:rPr sz="1050" spc="-41" dirty="0">
                <a:solidFill>
                  <a:srgbClr val="404040"/>
                </a:solidFill>
                <a:latin typeface="Arial"/>
                <a:cs typeface="Arial"/>
              </a:rPr>
              <a:t>recording </a:t>
            </a:r>
            <a:r>
              <a:rPr sz="1050" spc="-60" dirty="0">
                <a:solidFill>
                  <a:srgbClr val="404040"/>
                </a:solidFill>
                <a:latin typeface="Arial"/>
                <a:cs typeface="Arial"/>
              </a:rPr>
              <a:t>tasks. </a:t>
            </a:r>
            <a:r>
              <a:rPr sz="1050" spc="-64" dirty="0">
                <a:solidFill>
                  <a:srgbClr val="404040"/>
                </a:solidFill>
                <a:latin typeface="Arial"/>
                <a:cs typeface="Arial"/>
              </a:rPr>
              <a:t>For </a:t>
            </a:r>
            <a:r>
              <a:rPr sz="1050" spc="-56" dirty="0">
                <a:solidFill>
                  <a:srgbClr val="404040"/>
                </a:solidFill>
                <a:latin typeface="Arial"/>
                <a:cs typeface="Arial"/>
              </a:rPr>
              <a:t>example </a:t>
            </a:r>
            <a:r>
              <a:rPr sz="1050" spc="8" dirty="0">
                <a:solidFill>
                  <a:srgbClr val="404040"/>
                </a:solidFill>
                <a:latin typeface="Arial"/>
                <a:cs typeface="Arial"/>
              </a:rPr>
              <a:t>with </a:t>
            </a:r>
            <a:r>
              <a:rPr sz="1050" spc="-68" dirty="0">
                <a:solidFill>
                  <a:srgbClr val="404040"/>
                </a:solidFill>
                <a:latin typeface="Arial"/>
                <a:cs typeface="Arial"/>
              </a:rPr>
              <a:t>MedRec, </a:t>
            </a:r>
            <a:r>
              <a:rPr sz="1050" spc="-11" dirty="0">
                <a:solidFill>
                  <a:srgbClr val="404040"/>
                </a:solidFill>
                <a:latin typeface="Arial"/>
                <a:cs typeface="Arial"/>
              </a:rPr>
              <a:t>the </a:t>
            </a:r>
            <a:r>
              <a:rPr sz="1050" spc="-41" dirty="0">
                <a:solidFill>
                  <a:srgbClr val="404040"/>
                </a:solidFill>
                <a:latin typeface="Arial"/>
                <a:cs typeface="Arial"/>
              </a:rPr>
              <a:t>miners </a:t>
            </a:r>
            <a:r>
              <a:rPr sz="1050" spc="-49" dirty="0">
                <a:solidFill>
                  <a:srgbClr val="404040"/>
                </a:solidFill>
                <a:latin typeface="Arial"/>
                <a:cs typeface="Arial"/>
              </a:rPr>
              <a:t>are </a:t>
            </a:r>
            <a:r>
              <a:rPr sz="1050" spc="-45" dirty="0">
                <a:solidFill>
                  <a:srgbClr val="404040"/>
                </a:solidFill>
                <a:latin typeface="Arial"/>
                <a:cs typeface="Arial"/>
              </a:rPr>
              <a:t>medical </a:t>
            </a:r>
            <a:r>
              <a:rPr sz="1050" spc="-56" dirty="0">
                <a:solidFill>
                  <a:srgbClr val="404040"/>
                </a:solidFill>
                <a:latin typeface="Arial"/>
                <a:cs typeface="Arial"/>
              </a:rPr>
              <a:t>researchers </a:t>
            </a:r>
            <a:r>
              <a:rPr sz="1050" spc="-23" dirty="0">
                <a:solidFill>
                  <a:srgbClr val="404040"/>
                </a:solidFill>
                <a:latin typeface="Arial"/>
                <a:cs typeface="Arial"/>
              </a:rPr>
              <a:t>who </a:t>
            </a:r>
            <a:r>
              <a:rPr sz="1050" spc="-49" dirty="0">
                <a:solidFill>
                  <a:srgbClr val="404040"/>
                </a:solidFill>
                <a:latin typeface="Arial"/>
                <a:cs typeface="Arial"/>
              </a:rPr>
              <a:t>are </a:t>
            </a:r>
            <a:r>
              <a:rPr sz="1050" spc="-38" dirty="0">
                <a:solidFill>
                  <a:srgbClr val="404040"/>
                </a:solidFill>
                <a:latin typeface="Arial"/>
                <a:cs typeface="Arial"/>
              </a:rPr>
              <a:t>rewarded </a:t>
            </a:r>
            <a:r>
              <a:rPr sz="1050" spc="8" dirty="0">
                <a:solidFill>
                  <a:srgbClr val="404040"/>
                </a:solidFill>
                <a:latin typeface="Arial"/>
                <a:cs typeface="Arial"/>
              </a:rPr>
              <a:t>with  </a:t>
            </a:r>
            <a:r>
              <a:rPr sz="1050" spc="-94" dirty="0">
                <a:solidFill>
                  <a:srgbClr val="404040"/>
                </a:solidFill>
                <a:latin typeface="Arial"/>
                <a:cs typeface="Arial"/>
              </a:rPr>
              <a:t>access </a:t>
            </a:r>
            <a:r>
              <a:rPr sz="1050" spc="8" dirty="0">
                <a:solidFill>
                  <a:srgbClr val="404040"/>
                </a:solidFill>
                <a:latin typeface="Arial"/>
                <a:cs typeface="Arial"/>
              </a:rPr>
              <a:t>to </a:t>
            </a:r>
            <a:r>
              <a:rPr sz="1050" spc="-56" dirty="0">
                <a:solidFill>
                  <a:srgbClr val="404040"/>
                </a:solidFill>
                <a:latin typeface="Arial"/>
                <a:cs typeface="Arial"/>
              </a:rPr>
              <a:t>census-level </a:t>
            </a:r>
            <a:r>
              <a:rPr sz="1050" spc="-41" dirty="0">
                <a:solidFill>
                  <a:srgbClr val="404040"/>
                </a:solidFill>
                <a:latin typeface="Arial"/>
                <a:cs typeface="Arial"/>
              </a:rPr>
              <a:t>data </a:t>
            </a:r>
            <a:r>
              <a:rPr sz="1050" spc="-4" dirty="0">
                <a:solidFill>
                  <a:srgbClr val="404040"/>
                </a:solidFill>
                <a:latin typeface="Arial"/>
                <a:cs typeface="Arial"/>
              </a:rPr>
              <a:t>of </a:t>
            </a:r>
            <a:r>
              <a:rPr sz="1050" spc="-15" dirty="0">
                <a:solidFill>
                  <a:srgbClr val="404040"/>
                </a:solidFill>
                <a:latin typeface="Arial"/>
                <a:cs typeface="Arial"/>
              </a:rPr>
              <a:t>the </a:t>
            </a:r>
            <a:r>
              <a:rPr sz="1050" spc="-45" dirty="0">
                <a:solidFill>
                  <a:srgbClr val="404040"/>
                </a:solidFill>
                <a:latin typeface="Arial"/>
                <a:cs typeface="Arial"/>
              </a:rPr>
              <a:t>medical</a:t>
            </a:r>
            <a:r>
              <a:rPr sz="1050" spc="-176" dirty="0">
                <a:solidFill>
                  <a:srgbClr val="404040"/>
                </a:solidFill>
                <a:latin typeface="Arial"/>
                <a:cs typeface="Arial"/>
              </a:rPr>
              <a:t> </a:t>
            </a:r>
            <a:r>
              <a:rPr sz="1050" spc="-49" dirty="0">
                <a:solidFill>
                  <a:srgbClr val="404040"/>
                </a:solidFill>
                <a:latin typeface="Arial"/>
                <a:cs typeface="Arial"/>
              </a:rPr>
              <a:t>records.</a:t>
            </a:r>
            <a:endParaRPr sz="1050">
              <a:solidFill>
                <a:prstClr val="black"/>
              </a:solidFill>
              <a:latin typeface="Arial"/>
              <a:cs typeface="Arial"/>
            </a:endParaRPr>
          </a:p>
          <a:p>
            <a:pPr marL="9525" marR="183356">
              <a:lnSpc>
                <a:spcPts val="1005"/>
              </a:lnSpc>
              <a:spcBef>
                <a:spcPts val="754"/>
              </a:spcBef>
            </a:pPr>
            <a:r>
              <a:rPr sz="1050" b="1" spc="-86" dirty="0">
                <a:solidFill>
                  <a:srgbClr val="001F5F"/>
                </a:solidFill>
                <a:latin typeface="Arial"/>
                <a:cs typeface="Arial"/>
              </a:rPr>
              <a:t>Governance </a:t>
            </a:r>
            <a:r>
              <a:rPr sz="1050" b="1" spc="-75" dirty="0">
                <a:solidFill>
                  <a:srgbClr val="001F5F"/>
                </a:solidFill>
                <a:latin typeface="Arial"/>
                <a:cs typeface="Arial"/>
              </a:rPr>
              <a:t>and </a:t>
            </a:r>
            <a:r>
              <a:rPr sz="1050" b="1" spc="-86" dirty="0">
                <a:solidFill>
                  <a:srgbClr val="001F5F"/>
                </a:solidFill>
                <a:latin typeface="Arial"/>
                <a:cs typeface="Arial"/>
              </a:rPr>
              <a:t>Standards </a:t>
            </a:r>
            <a:r>
              <a:rPr sz="1050" spc="-60" dirty="0">
                <a:solidFill>
                  <a:srgbClr val="404040"/>
                </a:solidFill>
                <a:latin typeface="Arial"/>
                <a:cs typeface="Arial"/>
              </a:rPr>
              <a:t>– There </a:t>
            </a:r>
            <a:r>
              <a:rPr sz="1050" spc="-53" dirty="0">
                <a:solidFill>
                  <a:srgbClr val="404040"/>
                </a:solidFill>
                <a:latin typeface="Arial"/>
                <a:cs typeface="Arial"/>
              </a:rPr>
              <a:t>is </a:t>
            </a:r>
            <a:r>
              <a:rPr sz="1050" spc="-56" dirty="0">
                <a:solidFill>
                  <a:srgbClr val="404040"/>
                </a:solidFill>
                <a:latin typeface="Arial"/>
                <a:cs typeface="Arial"/>
              </a:rPr>
              <a:t>an </a:t>
            </a:r>
            <a:r>
              <a:rPr sz="1050" spc="-38" dirty="0">
                <a:solidFill>
                  <a:srgbClr val="404040"/>
                </a:solidFill>
                <a:latin typeface="Arial"/>
                <a:cs typeface="Arial"/>
              </a:rPr>
              <a:t>eventual </a:t>
            </a:r>
            <a:r>
              <a:rPr sz="1050" spc="-53" dirty="0">
                <a:solidFill>
                  <a:srgbClr val="404040"/>
                </a:solidFill>
                <a:latin typeface="Arial"/>
                <a:cs typeface="Arial"/>
              </a:rPr>
              <a:t>need </a:t>
            </a:r>
            <a:r>
              <a:rPr sz="1050" spc="-4" dirty="0">
                <a:solidFill>
                  <a:srgbClr val="404040"/>
                </a:solidFill>
                <a:latin typeface="Arial"/>
                <a:cs typeface="Arial"/>
              </a:rPr>
              <a:t>for </a:t>
            </a:r>
            <a:r>
              <a:rPr sz="1050" spc="-56" dirty="0">
                <a:solidFill>
                  <a:srgbClr val="404040"/>
                </a:solidFill>
                <a:latin typeface="Arial"/>
                <a:cs typeface="Arial"/>
              </a:rPr>
              <a:t>governance </a:t>
            </a:r>
            <a:r>
              <a:rPr sz="1050" spc="-49" dirty="0">
                <a:solidFill>
                  <a:srgbClr val="404040"/>
                </a:solidFill>
                <a:latin typeface="Arial"/>
                <a:cs typeface="Arial"/>
              </a:rPr>
              <a:t>and </a:t>
            </a:r>
            <a:r>
              <a:rPr sz="1050" spc="-53" dirty="0">
                <a:solidFill>
                  <a:srgbClr val="404040"/>
                </a:solidFill>
                <a:latin typeface="Arial"/>
                <a:cs typeface="Arial"/>
              </a:rPr>
              <a:t>standards </a:t>
            </a:r>
            <a:r>
              <a:rPr sz="1050" spc="8" dirty="0">
                <a:solidFill>
                  <a:srgbClr val="404040"/>
                </a:solidFill>
                <a:latin typeface="Arial"/>
                <a:cs typeface="Arial"/>
              </a:rPr>
              <a:t>to </a:t>
            </a:r>
            <a:r>
              <a:rPr sz="1050" spc="-34" dirty="0">
                <a:solidFill>
                  <a:srgbClr val="404040"/>
                </a:solidFill>
                <a:latin typeface="Arial"/>
                <a:cs typeface="Arial"/>
              </a:rPr>
              <a:t>prevent </a:t>
            </a:r>
            <a:r>
              <a:rPr sz="1050" spc="-68" dirty="0">
                <a:solidFill>
                  <a:srgbClr val="404040"/>
                </a:solidFill>
                <a:latin typeface="Arial"/>
                <a:cs typeface="Arial"/>
              </a:rPr>
              <a:t>recklessness, </a:t>
            </a:r>
            <a:r>
              <a:rPr sz="1050" spc="-71" dirty="0">
                <a:solidFill>
                  <a:srgbClr val="404040"/>
                </a:solidFill>
                <a:latin typeface="Arial"/>
                <a:cs typeface="Arial"/>
              </a:rPr>
              <a:t>chaos </a:t>
            </a:r>
            <a:r>
              <a:rPr sz="1050" spc="-53" dirty="0">
                <a:solidFill>
                  <a:srgbClr val="404040"/>
                </a:solidFill>
                <a:latin typeface="Arial"/>
                <a:cs typeface="Arial"/>
              </a:rPr>
              <a:t>and </a:t>
            </a:r>
            <a:r>
              <a:rPr sz="1050" spc="-41" dirty="0">
                <a:solidFill>
                  <a:srgbClr val="404040"/>
                </a:solidFill>
                <a:latin typeface="Arial"/>
                <a:cs typeface="Arial"/>
              </a:rPr>
              <a:t>calamity. </a:t>
            </a:r>
            <a:r>
              <a:rPr sz="1050" spc="-68" dirty="0">
                <a:solidFill>
                  <a:srgbClr val="404040"/>
                </a:solidFill>
                <a:latin typeface="Arial"/>
                <a:cs typeface="Arial"/>
              </a:rPr>
              <a:t>For  </a:t>
            </a:r>
            <a:r>
              <a:rPr sz="1050" spc="-56" dirty="0">
                <a:solidFill>
                  <a:srgbClr val="404040"/>
                </a:solidFill>
                <a:latin typeface="Arial"/>
                <a:cs typeface="Arial"/>
              </a:rPr>
              <a:t>example </a:t>
            </a:r>
            <a:r>
              <a:rPr sz="1050" spc="-23" dirty="0">
                <a:solidFill>
                  <a:srgbClr val="404040"/>
                </a:solidFill>
                <a:latin typeface="Arial"/>
                <a:cs typeface="Arial"/>
              </a:rPr>
              <a:t>there </a:t>
            </a:r>
            <a:r>
              <a:rPr sz="1050" spc="-53" dirty="0">
                <a:solidFill>
                  <a:srgbClr val="404040"/>
                </a:solidFill>
                <a:latin typeface="Arial"/>
                <a:cs typeface="Arial"/>
              </a:rPr>
              <a:t>is </a:t>
            </a:r>
            <a:r>
              <a:rPr sz="1050" spc="-83" dirty="0">
                <a:solidFill>
                  <a:srgbClr val="404040"/>
                </a:solidFill>
                <a:latin typeface="Arial"/>
                <a:cs typeface="Arial"/>
              </a:rPr>
              <a:t>a </a:t>
            </a:r>
            <a:r>
              <a:rPr sz="1050" spc="-60" dirty="0">
                <a:solidFill>
                  <a:srgbClr val="404040"/>
                </a:solidFill>
                <a:latin typeface="Arial"/>
                <a:cs typeface="Arial"/>
              </a:rPr>
              <a:t>huge </a:t>
            </a:r>
            <a:r>
              <a:rPr sz="1050" spc="-41" dirty="0">
                <a:solidFill>
                  <a:srgbClr val="404040"/>
                </a:solidFill>
                <a:latin typeface="Arial"/>
                <a:cs typeface="Arial"/>
              </a:rPr>
              <a:t>debate </a:t>
            </a:r>
            <a:r>
              <a:rPr sz="1050" spc="-26" dirty="0">
                <a:solidFill>
                  <a:srgbClr val="404040"/>
                </a:solidFill>
                <a:latin typeface="Arial"/>
                <a:cs typeface="Arial"/>
              </a:rPr>
              <a:t>about </a:t>
            </a:r>
            <a:r>
              <a:rPr sz="1050" spc="-19" dirty="0">
                <a:solidFill>
                  <a:srgbClr val="404040"/>
                </a:solidFill>
                <a:latin typeface="Arial"/>
                <a:cs typeface="Arial"/>
              </a:rPr>
              <a:t>what </a:t>
            </a:r>
            <a:r>
              <a:rPr sz="1050" spc="-15" dirty="0">
                <a:solidFill>
                  <a:srgbClr val="404040"/>
                </a:solidFill>
                <a:latin typeface="Arial"/>
                <a:cs typeface="Arial"/>
              </a:rPr>
              <a:t>the </a:t>
            </a:r>
            <a:r>
              <a:rPr sz="1050" spc="-56" dirty="0">
                <a:solidFill>
                  <a:srgbClr val="404040"/>
                </a:solidFill>
                <a:latin typeface="Arial"/>
                <a:cs typeface="Arial"/>
              </a:rPr>
              <a:t>block-size </a:t>
            </a:r>
            <a:r>
              <a:rPr sz="1050" spc="-41" dirty="0">
                <a:solidFill>
                  <a:srgbClr val="404040"/>
                </a:solidFill>
                <a:latin typeface="Arial"/>
                <a:cs typeface="Arial"/>
              </a:rPr>
              <a:t>should </a:t>
            </a:r>
            <a:r>
              <a:rPr sz="1050" spc="-45" dirty="0">
                <a:solidFill>
                  <a:srgbClr val="404040"/>
                </a:solidFill>
                <a:latin typeface="Arial"/>
                <a:cs typeface="Arial"/>
              </a:rPr>
              <a:t>be, </a:t>
            </a:r>
            <a:r>
              <a:rPr sz="1050" spc="-53" dirty="0">
                <a:solidFill>
                  <a:srgbClr val="404040"/>
                </a:solidFill>
                <a:latin typeface="Arial"/>
                <a:cs typeface="Arial"/>
              </a:rPr>
              <a:t>and </a:t>
            </a:r>
            <a:r>
              <a:rPr sz="1050" spc="-26" dirty="0">
                <a:solidFill>
                  <a:srgbClr val="404040"/>
                </a:solidFill>
                <a:latin typeface="Arial"/>
                <a:cs typeface="Arial"/>
              </a:rPr>
              <a:t>how </a:t>
            </a:r>
            <a:r>
              <a:rPr sz="1050" spc="-23" dirty="0">
                <a:solidFill>
                  <a:srgbClr val="404040"/>
                </a:solidFill>
                <a:latin typeface="Arial"/>
                <a:cs typeface="Arial"/>
              </a:rPr>
              <a:t>this </a:t>
            </a:r>
            <a:r>
              <a:rPr sz="1050" spc="4" dirty="0">
                <a:solidFill>
                  <a:srgbClr val="404040"/>
                </a:solidFill>
                <a:latin typeface="Arial"/>
                <a:cs typeface="Arial"/>
              </a:rPr>
              <a:t>will </a:t>
            </a:r>
            <a:r>
              <a:rPr sz="1050" spc="-26" dirty="0">
                <a:solidFill>
                  <a:srgbClr val="404040"/>
                </a:solidFill>
                <a:latin typeface="Arial"/>
                <a:cs typeface="Arial"/>
              </a:rPr>
              <a:t>affect </a:t>
            </a:r>
            <a:r>
              <a:rPr sz="1050" spc="-38" dirty="0">
                <a:solidFill>
                  <a:srgbClr val="404040"/>
                </a:solidFill>
                <a:latin typeface="Arial"/>
                <a:cs typeface="Arial"/>
              </a:rPr>
              <a:t>volume </a:t>
            </a:r>
            <a:r>
              <a:rPr sz="1050" spc="-4" dirty="0">
                <a:solidFill>
                  <a:srgbClr val="404040"/>
                </a:solidFill>
                <a:latin typeface="Arial"/>
                <a:cs typeface="Arial"/>
              </a:rPr>
              <a:t>of </a:t>
            </a:r>
            <a:r>
              <a:rPr sz="1050" spc="-41" dirty="0">
                <a:solidFill>
                  <a:srgbClr val="404040"/>
                </a:solidFill>
                <a:latin typeface="Arial"/>
                <a:cs typeface="Arial"/>
              </a:rPr>
              <a:t>transactions. </a:t>
            </a:r>
            <a:r>
              <a:rPr sz="1050" spc="-105" dirty="0">
                <a:solidFill>
                  <a:srgbClr val="404040"/>
                </a:solidFill>
                <a:latin typeface="Arial"/>
                <a:cs typeface="Arial"/>
              </a:rPr>
              <a:t>W3C </a:t>
            </a:r>
            <a:r>
              <a:rPr sz="1050" spc="-41" dirty="0">
                <a:solidFill>
                  <a:srgbClr val="404040"/>
                </a:solidFill>
                <a:latin typeface="Arial"/>
                <a:cs typeface="Arial"/>
              </a:rPr>
              <a:t>Consortium </a:t>
            </a:r>
            <a:r>
              <a:rPr sz="1050" spc="-64" dirty="0">
                <a:solidFill>
                  <a:srgbClr val="404040"/>
                </a:solidFill>
                <a:latin typeface="Arial"/>
                <a:cs typeface="Arial"/>
              </a:rPr>
              <a:t>does  </a:t>
            </a:r>
            <a:r>
              <a:rPr sz="1050" spc="-23" dirty="0">
                <a:solidFill>
                  <a:srgbClr val="404040"/>
                </a:solidFill>
                <a:latin typeface="Arial"/>
                <a:cs typeface="Arial"/>
              </a:rPr>
              <a:t>this</a:t>
            </a:r>
            <a:r>
              <a:rPr sz="1050" spc="-49" dirty="0">
                <a:solidFill>
                  <a:srgbClr val="404040"/>
                </a:solidFill>
                <a:latin typeface="Arial"/>
                <a:cs typeface="Arial"/>
              </a:rPr>
              <a:t> </a:t>
            </a:r>
            <a:r>
              <a:rPr sz="1050" spc="-4" dirty="0">
                <a:solidFill>
                  <a:srgbClr val="404040"/>
                </a:solidFill>
                <a:latin typeface="Arial"/>
                <a:cs typeface="Arial"/>
              </a:rPr>
              <a:t>for</a:t>
            </a:r>
            <a:r>
              <a:rPr sz="1050" spc="-75" dirty="0">
                <a:solidFill>
                  <a:srgbClr val="404040"/>
                </a:solidFill>
                <a:latin typeface="Arial"/>
                <a:cs typeface="Arial"/>
              </a:rPr>
              <a:t> </a:t>
            </a:r>
            <a:r>
              <a:rPr sz="1050" spc="-15" dirty="0">
                <a:solidFill>
                  <a:srgbClr val="404040"/>
                </a:solidFill>
                <a:latin typeface="Arial"/>
                <a:cs typeface="Arial"/>
              </a:rPr>
              <a:t>the</a:t>
            </a:r>
            <a:r>
              <a:rPr sz="1050" spc="-56" dirty="0">
                <a:solidFill>
                  <a:srgbClr val="404040"/>
                </a:solidFill>
                <a:latin typeface="Arial"/>
                <a:cs typeface="Arial"/>
              </a:rPr>
              <a:t> </a:t>
            </a:r>
            <a:r>
              <a:rPr sz="1050" spc="-38" dirty="0">
                <a:solidFill>
                  <a:srgbClr val="404040"/>
                </a:solidFill>
                <a:latin typeface="Arial"/>
                <a:cs typeface="Arial"/>
              </a:rPr>
              <a:t>web,</a:t>
            </a:r>
            <a:r>
              <a:rPr sz="1050" spc="-56" dirty="0">
                <a:solidFill>
                  <a:srgbClr val="404040"/>
                </a:solidFill>
                <a:latin typeface="Arial"/>
                <a:cs typeface="Arial"/>
              </a:rPr>
              <a:t> </a:t>
            </a:r>
            <a:r>
              <a:rPr sz="1050" spc="-19" dirty="0">
                <a:solidFill>
                  <a:srgbClr val="404040"/>
                </a:solidFill>
                <a:latin typeface="Arial"/>
                <a:cs typeface="Arial"/>
              </a:rPr>
              <a:t>while</a:t>
            </a:r>
            <a:r>
              <a:rPr sz="1050" spc="-60" dirty="0">
                <a:solidFill>
                  <a:srgbClr val="404040"/>
                </a:solidFill>
                <a:latin typeface="Arial"/>
                <a:cs typeface="Arial"/>
              </a:rPr>
              <a:t> </a:t>
            </a:r>
            <a:r>
              <a:rPr sz="1050" spc="-15" dirty="0">
                <a:solidFill>
                  <a:srgbClr val="404040"/>
                </a:solidFill>
                <a:latin typeface="Arial"/>
                <a:cs typeface="Arial"/>
              </a:rPr>
              <a:t>Internet</a:t>
            </a:r>
            <a:r>
              <a:rPr sz="1050" spc="-34" dirty="0">
                <a:solidFill>
                  <a:srgbClr val="404040"/>
                </a:solidFill>
                <a:latin typeface="Arial"/>
                <a:cs typeface="Arial"/>
              </a:rPr>
              <a:t> </a:t>
            </a:r>
            <a:r>
              <a:rPr sz="1050" spc="-53" dirty="0">
                <a:solidFill>
                  <a:srgbClr val="404040"/>
                </a:solidFill>
                <a:latin typeface="Arial"/>
                <a:cs typeface="Arial"/>
              </a:rPr>
              <a:t>Engineering</a:t>
            </a:r>
            <a:r>
              <a:rPr sz="1050" spc="-45" dirty="0">
                <a:solidFill>
                  <a:srgbClr val="404040"/>
                </a:solidFill>
                <a:latin typeface="Arial"/>
                <a:cs typeface="Arial"/>
              </a:rPr>
              <a:t> </a:t>
            </a:r>
            <a:r>
              <a:rPr sz="1050" spc="-113" dirty="0">
                <a:solidFill>
                  <a:srgbClr val="404040"/>
                </a:solidFill>
                <a:latin typeface="Arial"/>
                <a:cs typeface="Arial"/>
              </a:rPr>
              <a:t>Task</a:t>
            </a:r>
            <a:r>
              <a:rPr sz="1050" spc="-53" dirty="0">
                <a:solidFill>
                  <a:srgbClr val="404040"/>
                </a:solidFill>
                <a:latin typeface="Arial"/>
                <a:cs typeface="Arial"/>
              </a:rPr>
              <a:t> </a:t>
            </a:r>
            <a:r>
              <a:rPr sz="1050" spc="-71" dirty="0">
                <a:solidFill>
                  <a:srgbClr val="404040"/>
                </a:solidFill>
                <a:latin typeface="Arial"/>
                <a:cs typeface="Arial"/>
              </a:rPr>
              <a:t>Force </a:t>
            </a:r>
            <a:r>
              <a:rPr sz="1050" spc="-64" dirty="0">
                <a:solidFill>
                  <a:srgbClr val="404040"/>
                </a:solidFill>
                <a:latin typeface="Arial"/>
                <a:cs typeface="Arial"/>
              </a:rPr>
              <a:t>does</a:t>
            </a:r>
            <a:r>
              <a:rPr sz="1050" spc="-56" dirty="0">
                <a:solidFill>
                  <a:srgbClr val="404040"/>
                </a:solidFill>
                <a:latin typeface="Arial"/>
                <a:cs typeface="Arial"/>
              </a:rPr>
              <a:t> </a:t>
            </a:r>
            <a:r>
              <a:rPr sz="1050" spc="-23" dirty="0">
                <a:solidFill>
                  <a:srgbClr val="404040"/>
                </a:solidFill>
                <a:latin typeface="Arial"/>
                <a:cs typeface="Arial"/>
              </a:rPr>
              <a:t>this</a:t>
            </a:r>
            <a:r>
              <a:rPr sz="1050" spc="-49" dirty="0">
                <a:solidFill>
                  <a:srgbClr val="404040"/>
                </a:solidFill>
                <a:latin typeface="Arial"/>
                <a:cs typeface="Arial"/>
              </a:rPr>
              <a:t> </a:t>
            </a:r>
            <a:r>
              <a:rPr sz="1050" spc="-4" dirty="0">
                <a:solidFill>
                  <a:srgbClr val="404040"/>
                </a:solidFill>
                <a:latin typeface="Arial"/>
                <a:cs typeface="Arial"/>
              </a:rPr>
              <a:t>for</a:t>
            </a:r>
            <a:r>
              <a:rPr sz="1050" spc="-75" dirty="0">
                <a:solidFill>
                  <a:srgbClr val="404040"/>
                </a:solidFill>
                <a:latin typeface="Arial"/>
                <a:cs typeface="Arial"/>
              </a:rPr>
              <a:t> </a:t>
            </a:r>
            <a:r>
              <a:rPr sz="1050" spc="-15" dirty="0">
                <a:solidFill>
                  <a:srgbClr val="404040"/>
                </a:solidFill>
                <a:latin typeface="Arial"/>
                <a:cs typeface="Arial"/>
              </a:rPr>
              <a:t>the</a:t>
            </a:r>
            <a:r>
              <a:rPr sz="1050" spc="-45" dirty="0">
                <a:solidFill>
                  <a:srgbClr val="404040"/>
                </a:solidFill>
                <a:latin typeface="Arial"/>
                <a:cs typeface="Arial"/>
              </a:rPr>
              <a:t> </a:t>
            </a:r>
            <a:r>
              <a:rPr sz="1050" spc="-19" dirty="0">
                <a:solidFill>
                  <a:srgbClr val="404040"/>
                </a:solidFill>
                <a:latin typeface="Arial"/>
                <a:cs typeface="Arial"/>
              </a:rPr>
              <a:t>net.</a:t>
            </a:r>
            <a:endParaRPr sz="1050">
              <a:solidFill>
                <a:prstClr val="black"/>
              </a:solidFill>
              <a:latin typeface="Arial"/>
              <a:cs typeface="Arial"/>
            </a:endParaRPr>
          </a:p>
        </p:txBody>
      </p:sp>
    </p:spTree>
    <p:extLst>
      <p:ext uri="{BB962C8B-B14F-4D97-AF65-F5344CB8AC3E}">
        <p14:creationId xmlns:p14="http://schemas.microsoft.com/office/powerpoint/2010/main" val="16810489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5401310"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90" dirty="0">
                <a:solidFill>
                  <a:srgbClr val="005DAB"/>
                </a:solidFill>
              </a:rPr>
              <a:t>Its </a:t>
            </a:r>
            <a:r>
              <a:rPr sz="2800" spc="-155" dirty="0">
                <a:solidFill>
                  <a:srgbClr val="005DAB"/>
                </a:solidFill>
              </a:rPr>
              <a:t>impact </a:t>
            </a:r>
            <a:r>
              <a:rPr sz="2800" spc="-125" dirty="0">
                <a:solidFill>
                  <a:srgbClr val="005DAB"/>
                </a:solidFill>
              </a:rPr>
              <a:t>to</a:t>
            </a:r>
            <a:r>
              <a:rPr sz="2800" spc="-434" dirty="0">
                <a:solidFill>
                  <a:srgbClr val="005DAB"/>
                </a:solidFill>
              </a:rPr>
              <a:t> </a:t>
            </a:r>
            <a:r>
              <a:rPr sz="2800" spc="-175" dirty="0">
                <a:solidFill>
                  <a:srgbClr val="005DAB"/>
                </a:solidFill>
              </a:rPr>
              <a:t>Healthcare</a:t>
            </a:r>
            <a:endParaRPr sz="2800"/>
          </a:p>
        </p:txBody>
      </p:sp>
      <p:sp>
        <p:nvSpPr>
          <p:cNvPr id="3" name="object 3"/>
          <p:cNvSpPr txBox="1"/>
          <p:nvPr/>
        </p:nvSpPr>
        <p:spPr>
          <a:xfrm>
            <a:off x="535940" y="1114336"/>
            <a:ext cx="4945380" cy="2953385"/>
          </a:xfrm>
          <a:prstGeom prst="rect">
            <a:avLst/>
          </a:prstGeom>
        </p:spPr>
        <p:txBody>
          <a:bodyPr vert="horz" wrap="square" lIns="0" tIns="74295" rIns="0" bIns="0" rtlCol="0">
            <a:spAutoFit/>
          </a:bodyPr>
          <a:lstStyle/>
          <a:p>
            <a:pPr marL="355600" indent="-342900">
              <a:spcBef>
                <a:spcPts val="585"/>
              </a:spcBef>
              <a:buClr>
                <a:srgbClr val="0087B7"/>
              </a:buClr>
              <a:buFont typeface="Wingdings"/>
              <a:buChar char=""/>
              <a:tabLst>
                <a:tab pos="354965" algn="l"/>
                <a:tab pos="355600" algn="l"/>
              </a:tabLst>
            </a:pPr>
            <a:r>
              <a:rPr sz="2000" spc="-20" dirty="0">
                <a:solidFill>
                  <a:srgbClr val="00203C"/>
                </a:solidFill>
                <a:latin typeface="Arial"/>
                <a:cs typeface="Arial"/>
              </a:rPr>
              <a:t>Identity </a:t>
            </a:r>
            <a:r>
              <a:rPr sz="2000" spc="-80" dirty="0">
                <a:solidFill>
                  <a:srgbClr val="00203C"/>
                </a:solidFill>
                <a:latin typeface="Arial"/>
                <a:cs typeface="Arial"/>
              </a:rPr>
              <a:t>Management </a:t>
            </a:r>
            <a:r>
              <a:rPr sz="2000" spc="-114" dirty="0">
                <a:solidFill>
                  <a:srgbClr val="00203C"/>
                </a:solidFill>
                <a:latin typeface="Arial"/>
                <a:cs typeface="Arial"/>
              </a:rPr>
              <a:t>– </a:t>
            </a:r>
            <a:r>
              <a:rPr sz="2000" spc="-85" dirty="0">
                <a:solidFill>
                  <a:srgbClr val="00203C"/>
                </a:solidFill>
                <a:latin typeface="Arial"/>
                <a:cs typeface="Arial"/>
              </a:rPr>
              <a:t>Patients,</a:t>
            </a:r>
            <a:r>
              <a:rPr sz="2000" spc="-204" dirty="0">
                <a:solidFill>
                  <a:srgbClr val="00203C"/>
                </a:solidFill>
                <a:latin typeface="Arial"/>
                <a:cs typeface="Arial"/>
              </a:rPr>
              <a:t> </a:t>
            </a:r>
            <a:r>
              <a:rPr sz="2000" spc="-100" dirty="0">
                <a:solidFill>
                  <a:srgbClr val="00203C"/>
                </a:solidFill>
                <a:latin typeface="Arial"/>
                <a:cs typeface="Arial"/>
              </a:rPr>
              <a:t>Providers</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60" dirty="0">
                <a:solidFill>
                  <a:srgbClr val="00203C"/>
                </a:solidFill>
                <a:latin typeface="Arial"/>
                <a:cs typeface="Arial"/>
              </a:rPr>
              <a:t>Medical </a:t>
            </a:r>
            <a:r>
              <a:rPr sz="2000" spc="-135" dirty="0">
                <a:solidFill>
                  <a:srgbClr val="00203C"/>
                </a:solidFill>
                <a:latin typeface="Arial"/>
                <a:cs typeface="Arial"/>
              </a:rPr>
              <a:t>Record</a:t>
            </a:r>
            <a:r>
              <a:rPr sz="2000" spc="-180" dirty="0">
                <a:solidFill>
                  <a:srgbClr val="00203C"/>
                </a:solidFill>
                <a:latin typeface="Arial"/>
                <a:cs typeface="Arial"/>
              </a:rPr>
              <a:t> </a:t>
            </a:r>
            <a:r>
              <a:rPr sz="2000" spc="-80" dirty="0">
                <a:solidFill>
                  <a:srgbClr val="00203C"/>
                </a:solidFill>
                <a:latin typeface="Arial"/>
                <a:cs typeface="Arial"/>
              </a:rPr>
              <a:t>Management</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60" dirty="0">
                <a:solidFill>
                  <a:srgbClr val="00203C"/>
                </a:solidFill>
                <a:latin typeface="Arial"/>
                <a:cs typeface="Arial"/>
              </a:rPr>
              <a:t>Medicaid </a:t>
            </a:r>
            <a:r>
              <a:rPr sz="2000" spc="-80" dirty="0">
                <a:solidFill>
                  <a:srgbClr val="00203C"/>
                </a:solidFill>
                <a:latin typeface="Arial"/>
                <a:cs typeface="Arial"/>
              </a:rPr>
              <a:t>Management </a:t>
            </a:r>
            <a:r>
              <a:rPr sz="2000" spc="-35" dirty="0">
                <a:solidFill>
                  <a:srgbClr val="00203C"/>
                </a:solidFill>
                <a:latin typeface="Arial"/>
                <a:cs typeface="Arial"/>
              </a:rPr>
              <a:t>Information</a:t>
            </a:r>
            <a:r>
              <a:rPr sz="2000" spc="-215" dirty="0">
                <a:solidFill>
                  <a:srgbClr val="00203C"/>
                </a:solidFill>
                <a:latin typeface="Arial"/>
                <a:cs typeface="Arial"/>
              </a:rPr>
              <a:t> </a:t>
            </a:r>
            <a:r>
              <a:rPr sz="2000" spc="-160" dirty="0">
                <a:solidFill>
                  <a:srgbClr val="00203C"/>
                </a:solidFill>
                <a:latin typeface="Arial"/>
                <a:cs typeface="Arial"/>
              </a:rPr>
              <a:t>Systems</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75" dirty="0">
                <a:solidFill>
                  <a:srgbClr val="00203C"/>
                </a:solidFill>
                <a:latin typeface="Arial"/>
                <a:cs typeface="Arial"/>
              </a:rPr>
              <a:t>Benefits</a:t>
            </a:r>
            <a:r>
              <a:rPr sz="2000" spc="-120" dirty="0">
                <a:solidFill>
                  <a:srgbClr val="00203C"/>
                </a:solidFill>
                <a:latin typeface="Arial"/>
                <a:cs typeface="Arial"/>
              </a:rPr>
              <a:t> </a:t>
            </a:r>
            <a:r>
              <a:rPr sz="2000" spc="-50" dirty="0">
                <a:solidFill>
                  <a:srgbClr val="00203C"/>
                </a:solidFill>
                <a:latin typeface="Arial"/>
                <a:cs typeface="Arial"/>
              </a:rPr>
              <a:t>Administration</a:t>
            </a:r>
            <a:endParaRPr sz="2000">
              <a:solidFill>
                <a:prstClr val="black"/>
              </a:solidFill>
              <a:latin typeface="Arial"/>
              <a:cs typeface="Arial"/>
            </a:endParaRPr>
          </a:p>
          <a:p>
            <a:pPr marL="355600" indent="-342900">
              <a:spcBef>
                <a:spcPts val="484"/>
              </a:spcBef>
              <a:buClr>
                <a:srgbClr val="0087B7"/>
              </a:buClr>
              <a:buFont typeface="Wingdings"/>
              <a:buChar char=""/>
              <a:tabLst>
                <a:tab pos="354965" algn="l"/>
                <a:tab pos="355600" algn="l"/>
              </a:tabLst>
            </a:pPr>
            <a:r>
              <a:rPr sz="2000" spc="-114" dirty="0">
                <a:solidFill>
                  <a:srgbClr val="00203C"/>
                </a:solidFill>
                <a:latin typeface="Arial"/>
                <a:cs typeface="Arial"/>
              </a:rPr>
              <a:t>Data</a:t>
            </a:r>
            <a:r>
              <a:rPr sz="2000" spc="-110" dirty="0">
                <a:solidFill>
                  <a:srgbClr val="00203C"/>
                </a:solidFill>
                <a:latin typeface="Arial"/>
                <a:cs typeface="Arial"/>
              </a:rPr>
              <a:t> </a:t>
            </a:r>
            <a:r>
              <a:rPr sz="2000" spc="-85" dirty="0">
                <a:solidFill>
                  <a:srgbClr val="00203C"/>
                </a:solidFill>
                <a:latin typeface="Arial"/>
                <a:cs typeface="Arial"/>
              </a:rPr>
              <a:t>Security</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95" dirty="0">
                <a:solidFill>
                  <a:srgbClr val="00203C"/>
                </a:solidFill>
                <a:latin typeface="Arial"/>
                <a:cs typeface="Arial"/>
              </a:rPr>
              <a:t>Reimbursement</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95" dirty="0">
                <a:solidFill>
                  <a:srgbClr val="00203C"/>
                </a:solidFill>
                <a:latin typeface="Arial"/>
                <a:cs typeface="Arial"/>
              </a:rPr>
              <a:t>Clinical Trial</a:t>
            </a:r>
            <a:r>
              <a:rPr sz="2000" spc="-120" dirty="0">
                <a:solidFill>
                  <a:srgbClr val="00203C"/>
                </a:solidFill>
                <a:latin typeface="Arial"/>
                <a:cs typeface="Arial"/>
              </a:rPr>
              <a:t> </a:t>
            </a:r>
            <a:r>
              <a:rPr sz="2000" spc="-80" dirty="0">
                <a:solidFill>
                  <a:srgbClr val="00203C"/>
                </a:solidFill>
                <a:latin typeface="Arial"/>
                <a:cs typeface="Arial"/>
              </a:rPr>
              <a:t>Management</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90" dirty="0">
                <a:solidFill>
                  <a:srgbClr val="00203C"/>
                </a:solidFill>
                <a:latin typeface="Arial"/>
                <a:cs typeface="Arial"/>
              </a:rPr>
              <a:t>Pharmaceutical</a:t>
            </a:r>
            <a:r>
              <a:rPr sz="2000" spc="-100" dirty="0">
                <a:solidFill>
                  <a:srgbClr val="00203C"/>
                </a:solidFill>
                <a:latin typeface="Arial"/>
                <a:cs typeface="Arial"/>
              </a:rPr>
              <a:t> </a:t>
            </a:r>
            <a:r>
              <a:rPr sz="2000" spc="-114" dirty="0">
                <a:solidFill>
                  <a:srgbClr val="00203C"/>
                </a:solidFill>
                <a:latin typeface="Arial"/>
                <a:cs typeface="Arial"/>
              </a:rPr>
              <a:t>Supply</a:t>
            </a:r>
            <a:endParaRPr sz="2000">
              <a:solidFill>
                <a:prstClr val="black"/>
              </a:solidFill>
              <a:latin typeface="Arial"/>
              <a:cs typeface="Arial"/>
            </a:endParaRPr>
          </a:p>
        </p:txBody>
      </p:sp>
      <p:sp>
        <p:nvSpPr>
          <p:cNvPr id="4" name="object 4"/>
          <p:cNvSpPr/>
          <p:nvPr/>
        </p:nvSpPr>
        <p:spPr>
          <a:xfrm>
            <a:off x="6947916" y="333756"/>
            <a:ext cx="2196083" cy="2290572"/>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Tree>
    <p:extLst>
      <p:ext uri="{BB962C8B-B14F-4D97-AF65-F5344CB8AC3E}">
        <p14:creationId xmlns:p14="http://schemas.microsoft.com/office/powerpoint/2010/main" val="11163321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48640" y="656970"/>
            <a:ext cx="5342255" cy="3410585"/>
          </a:xfrm>
          <a:prstGeom prst="rect">
            <a:avLst/>
          </a:prstGeom>
        </p:spPr>
        <p:txBody>
          <a:bodyPr vert="horz" wrap="square" lIns="0" tIns="0" rIns="0" bIns="0" rtlCol="0">
            <a:spAutoFit/>
          </a:bodyPr>
          <a:lstStyle/>
          <a:p>
            <a:pPr>
              <a:lnSpc>
                <a:spcPts val="2655"/>
              </a:lnSpc>
              <a:tabLst>
                <a:tab pos="1842770" algn="l"/>
              </a:tabLst>
            </a:pPr>
            <a:r>
              <a:rPr sz="2800" b="1" spc="-180" dirty="0">
                <a:solidFill>
                  <a:srgbClr val="005DAB"/>
                </a:solidFill>
                <a:latin typeface="Trebuchet MS"/>
                <a:cs typeface="Trebuchet MS"/>
              </a:rPr>
              <a:t>Blockchain:	</a:t>
            </a:r>
            <a:r>
              <a:rPr sz="2800" b="1" spc="-90" dirty="0">
                <a:solidFill>
                  <a:srgbClr val="005DAB"/>
                </a:solidFill>
                <a:latin typeface="Trebuchet MS"/>
                <a:cs typeface="Trebuchet MS"/>
              </a:rPr>
              <a:t>Its </a:t>
            </a:r>
            <a:r>
              <a:rPr sz="2800" b="1" spc="-155" dirty="0">
                <a:solidFill>
                  <a:srgbClr val="005DAB"/>
                </a:solidFill>
                <a:latin typeface="Trebuchet MS"/>
                <a:cs typeface="Trebuchet MS"/>
              </a:rPr>
              <a:t>impact in</a:t>
            </a:r>
            <a:r>
              <a:rPr sz="2800" b="1" spc="-434" dirty="0">
                <a:solidFill>
                  <a:srgbClr val="005DAB"/>
                </a:solidFill>
                <a:latin typeface="Trebuchet MS"/>
                <a:cs typeface="Trebuchet MS"/>
              </a:rPr>
              <a:t> </a:t>
            </a:r>
            <a:r>
              <a:rPr sz="2800" b="1" spc="-175" dirty="0">
                <a:solidFill>
                  <a:srgbClr val="005DAB"/>
                </a:solidFill>
                <a:latin typeface="Trebuchet MS"/>
                <a:cs typeface="Trebuchet MS"/>
              </a:rPr>
              <a:t>Healthcare</a:t>
            </a:r>
            <a:endParaRPr sz="2800">
              <a:solidFill>
                <a:prstClr val="black"/>
              </a:solidFill>
              <a:latin typeface="Trebuchet MS"/>
              <a:cs typeface="Trebuchet MS"/>
            </a:endParaRPr>
          </a:p>
          <a:p>
            <a:pPr>
              <a:spcBef>
                <a:spcPts val="1525"/>
              </a:spcBef>
              <a:tabLst>
                <a:tab pos="342265" algn="l"/>
              </a:tabLst>
            </a:pPr>
            <a:r>
              <a:rPr sz="2000" dirty="0">
                <a:solidFill>
                  <a:srgbClr val="0087B7"/>
                </a:solidFill>
                <a:latin typeface="Wingdings"/>
                <a:cs typeface="Wingdings"/>
              </a:rPr>
              <a:t></a:t>
            </a:r>
            <a:r>
              <a:rPr sz="2000" dirty="0">
                <a:solidFill>
                  <a:srgbClr val="0087B7"/>
                </a:solidFill>
                <a:latin typeface="Times New Roman"/>
                <a:cs typeface="Times New Roman"/>
              </a:rPr>
              <a:t>	</a:t>
            </a:r>
            <a:r>
              <a:rPr sz="2000" spc="-20" dirty="0">
                <a:solidFill>
                  <a:srgbClr val="00203C"/>
                </a:solidFill>
                <a:latin typeface="Arial"/>
                <a:cs typeface="Arial"/>
              </a:rPr>
              <a:t>Identity </a:t>
            </a:r>
            <a:r>
              <a:rPr sz="2000" spc="-80" dirty="0">
                <a:solidFill>
                  <a:srgbClr val="00203C"/>
                </a:solidFill>
                <a:latin typeface="Arial"/>
                <a:cs typeface="Arial"/>
              </a:rPr>
              <a:t>Management </a:t>
            </a:r>
            <a:r>
              <a:rPr sz="2000" spc="-114" dirty="0">
                <a:solidFill>
                  <a:srgbClr val="00203C"/>
                </a:solidFill>
                <a:latin typeface="Arial"/>
                <a:cs typeface="Arial"/>
              </a:rPr>
              <a:t>– </a:t>
            </a:r>
            <a:r>
              <a:rPr sz="2000" spc="-85" dirty="0">
                <a:solidFill>
                  <a:srgbClr val="00203C"/>
                </a:solidFill>
                <a:latin typeface="Arial"/>
                <a:cs typeface="Arial"/>
              </a:rPr>
              <a:t>Patients,</a:t>
            </a:r>
            <a:r>
              <a:rPr sz="2000" spc="-204" dirty="0">
                <a:solidFill>
                  <a:srgbClr val="00203C"/>
                </a:solidFill>
                <a:latin typeface="Arial"/>
                <a:cs typeface="Arial"/>
              </a:rPr>
              <a:t> </a:t>
            </a:r>
            <a:r>
              <a:rPr sz="2000" spc="-100" dirty="0">
                <a:solidFill>
                  <a:srgbClr val="00203C"/>
                </a:solidFill>
                <a:latin typeface="Arial"/>
                <a:cs typeface="Arial"/>
              </a:rPr>
              <a:t>Providers</a:t>
            </a:r>
            <a:endParaRPr sz="2000">
              <a:solidFill>
                <a:prstClr val="black"/>
              </a:solidFill>
              <a:latin typeface="Arial"/>
              <a:cs typeface="Arial"/>
            </a:endParaRPr>
          </a:p>
          <a:p>
            <a:pPr>
              <a:spcBef>
                <a:spcPts val="484"/>
              </a:spcBef>
              <a:tabLst>
                <a:tab pos="342265" algn="l"/>
              </a:tabLst>
            </a:pPr>
            <a:r>
              <a:rPr sz="2000" dirty="0">
                <a:solidFill>
                  <a:srgbClr val="0087B7"/>
                </a:solidFill>
                <a:latin typeface="Wingdings"/>
                <a:cs typeface="Wingdings"/>
              </a:rPr>
              <a:t></a:t>
            </a:r>
            <a:r>
              <a:rPr sz="2000" dirty="0">
                <a:solidFill>
                  <a:srgbClr val="0087B7"/>
                </a:solidFill>
                <a:latin typeface="Times New Roman"/>
                <a:cs typeface="Times New Roman"/>
              </a:rPr>
              <a:t>	</a:t>
            </a:r>
            <a:r>
              <a:rPr sz="2000" spc="-45" dirty="0">
                <a:solidFill>
                  <a:srgbClr val="00203C"/>
                </a:solidFill>
                <a:latin typeface="Arial"/>
                <a:cs typeface="Arial"/>
              </a:rPr>
              <a:t>Medial </a:t>
            </a:r>
            <a:r>
              <a:rPr sz="2000" spc="-135" dirty="0">
                <a:solidFill>
                  <a:srgbClr val="00203C"/>
                </a:solidFill>
                <a:latin typeface="Arial"/>
                <a:cs typeface="Arial"/>
              </a:rPr>
              <a:t>Record</a:t>
            </a:r>
            <a:r>
              <a:rPr sz="2000" spc="-190" dirty="0">
                <a:solidFill>
                  <a:srgbClr val="00203C"/>
                </a:solidFill>
                <a:latin typeface="Arial"/>
                <a:cs typeface="Arial"/>
              </a:rPr>
              <a:t> </a:t>
            </a:r>
            <a:r>
              <a:rPr sz="2000" spc="-80" dirty="0">
                <a:solidFill>
                  <a:srgbClr val="00203C"/>
                </a:solidFill>
                <a:latin typeface="Arial"/>
                <a:cs typeface="Arial"/>
              </a:rPr>
              <a:t>Management</a:t>
            </a:r>
            <a:endParaRPr sz="2000">
              <a:solidFill>
                <a:prstClr val="black"/>
              </a:solidFill>
              <a:latin typeface="Arial"/>
              <a:cs typeface="Arial"/>
            </a:endParaRPr>
          </a:p>
          <a:p>
            <a:pPr>
              <a:spcBef>
                <a:spcPts val="480"/>
              </a:spcBef>
              <a:tabLst>
                <a:tab pos="342265" algn="l"/>
              </a:tabLst>
            </a:pPr>
            <a:r>
              <a:rPr sz="2000" dirty="0">
                <a:solidFill>
                  <a:srgbClr val="0087B7"/>
                </a:solidFill>
                <a:latin typeface="Wingdings"/>
                <a:cs typeface="Wingdings"/>
              </a:rPr>
              <a:t></a:t>
            </a:r>
            <a:r>
              <a:rPr sz="2000" dirty="0">
                <a:solidFill>
                  <a:srgbClr val="0087B7"/>
                </a:solidFill>
                <a:latin typeface="Times New Roman"/>
                <a:cs typeface="Times New Roman"/>
              </a:rPr>
              <a:t>	</a:t>
            </a:r>
            <a:r>
              <a:rPr sz="2000" spc="-60" dirty="0">
                <a:solidFill>
                  <a:srgbClr val="00203C"/>
                </a:solidFill>
                <a:latin typeface="Arial"/>
                <a:cs typeface="Arial"/>
              </a:rPr>
              <a:t>Medicaid </a:t>
            </a:r>
            <a:r>
              <a:rPr sz="2000" spc="-80" dirty="0">
                <a:solidFill>
                  <a:srgbClr val="00203C"/>
                </a:solidFill>
                <a:latin typeface="Arial"/>
                <a:cs typeface="Arial"/>
              </a:rPr>
              <a:t>Management </a:t>
            </a:r>
            <a:r>
              <a:rPr sz="2000" spc="-35" dirty="0">
                <a:solidFill>
                  <a:srgbClr val="00203C"/>
                </a:solidFill>
                <a:latin typeface="Arial"/>
                <a:cs typeface="Arial"/>
              </a:rPr>
              <a:t>Information</a:t>
            </a:r>
            <a:r>
              <a:rPr sz="2000" spc="-200" dirty="0">
                <a:solidFill>
                  <a:srgbClr val="00203C"/>
                </a:solidFill>
                <a:latin typeface="Arial"/>
                <a:cs typeface="Arial"/>
              </a:rPr>
              <a:t> </a:t>
            </a:r>
            <a:r>
              <a:rPr sz="2000" spc="-160" dirty="0">
                <a:solidFill>
                  <a:srgbClr val="00203C"/>
                </a:solidFill>
                <a:latin typeface="Arial"/>
                <a:cs typeface="Arial"/>
              </a:rPr>
              <a:t>Systems</a:t>
            </a:r>
            <a:endParaRPr sz="2000">
              <a:solidFill>
                <a:prstClr val="black"/>
              </a:solidFill>
              <a:latin typeface="Arial"/>
              <a:cs typeface="Arial"/>
            </a:endParaRPr>
          </a:p>
          <a:p>
            <a:pPr>
              <a:spcBef>
                <a:spcPts val="480"/>
              </a:spcBef>
              <a:tabLst>
                <a:tab pos="342265" algn="l"/>
              </a:tabLst>
            </a:pPr>
            <a:r>
              <a:rPr sz="2000" dirty="0">
                <a:solidFill>
                  <a:srgbClr val="0087B7"/>
                </a:solidFill>
                <a:latin typeface="Wingdings"/>
                <a:cs typeface="Wingdings"/>
              </a:rPr>
              <a:t></a:t>
            </a:r>
            <a:r>
              <a:rPr sz="2000" dirty="0">
                <a:solidFill>
                  <a:srgbClr val="0087B7"/>
                </a:solidFill>
                <a:latin typeface="Times New Roman"/>
                <a:cs typeface="Times New Roman"/>
              </a:rPr>
              <a:t>	</a:t>
            </a:r>
            <a:r>
              <a:rPr sz="2000" spc="-75" dirty="0">
                <a:solidFill>
                  <a:srgbClr val="00203C"/>
                </a:solidFill>
                <a:latin typeface="Arial"/>
                <a:cs typeface="Arial"/>
              </a:rPr>
              <a:t>Benefits</a:t>
            </a:r>
            <a:r>
              <a:rPr sz="2000" spc="-120" dirty="0">
                <a:solidFill>
                  <a:srgbClr val="00203C"/>
                </a:solidFill>
                <a:latin typeface="Arial"/>
                <a:cs typeface="Arial"/>
              </a:rPr>
              <a:t> </a:t>
            </a:r>
            <a:r>
              <a:rPr sz="2000" spc="-50" dirty="0">
                <a:solidFill>
                  <a:srgbClr val="00203C"/>
                </a:solidFill>
                <a:latin typeface="Arial"/>
                <a:cs typeface="Arial"/>
              </a:rPr>
              <a:t>Administration</a:t>
            </a:r>
            <a:endParaRPr sz="2000">
              <a:solidFill>
                <a:prstClr val="black"/>
              </a:solidFill>
              <a:latin typeface="Arial"/>
              <a:cs typeface="Arial"/>
            </a:endParaRPr>
          </a:p>
          <a:p>
            <a:pPr>
              <a:spcBef>
                <a:spcPts val="480"/>
              </a:spcBef>
              <a:tabLst>
                <a:tab pos="342265" algn="l"/>
              </a:tabLst>
            </a:pPr>
            <a:r>
              <a:rPr sz="2000" dirty="0">
                <a:solidFill>
                  <a:srgbClr val="0087B7"/>
                </a:solidFill>
                <a:latin typeface="Wingdings"/>
                <a:cs typeface="Wingdings"/>
              </a:rPr>
              <a:t></a:t>
            </a:r>
            <a:r>
              <a:rPr sz="2000" dirty="0">
                <a:solidFill>
                  <a:srgbClr val="0087B7"/>
                </a:solidFill>
                <a:latin typeface="Times New Roman"/>
                <a:cs typeface="Times New Roman"/>
              </a:rPr>
              <a:t>	</a:t>
            </a:r>
            <a:r>
              <a:rPr sz="2000" spc="-114" dirty="0">
                <a:solidFill>
                  <a:srgbClr val="00203C"/>
                </a:solidFill>
                <a:latin typeface="Arial"/>
                <a:cs typeface="Arial"/>
              </a:rPr>
              <a:t>Data</a:t>
            </a:r>
            <a:r>
              <a:rPr sz="2000" spc="-110" dirty="0">
                <a:solidFill>
                  <a:srgbClr val="00203C"/>
                </a:solidFill>
                <a:latin typeface="Arial"/>
                <a:cs typeface="Arial"/>
              </a:rPr>
              <a:t> </a:t>
            </a:r>
            <a:r>
              <a:rPr sz="2000" spc="-85" dirty="0">
                <a:solidFill>
                  <a:srgbClr val="00203C"/>
                </a:solidFill>
                <a:latin typeface="Arial"/>
                <a:cs typeface="Arial"/>
              </a:rPr>
              <a:t>Security</a:t>
            </a:r>
            <a:endParaRPr sz="2000">
              <a:solidFill>
                <a:prstClr val="black"/>
              </a:solidFill>
              <a:latin typeface="Arial"/>
              <a:cs typeface="Arial"/>
            </a:endParaRPr>
          </a:p>
          <a:p>
            <a:pPr>
              <a:spcBef>
                <a:spcPts val="480"/>
              </a:spcBef>
              <a:tabLst>
                <a:tab pos="342265" algn="l"/>
              </a:tabLst>
            </a:pPr>
            <a:r>
              <a:rPr sz="2000" dirty="0">
                <a:solidFill>
                  <a:srgbClr val="0087B7"/>
                </a:solidFill>
                <a:latin typeface="Wingdings"/>
                <a:cs typeface="Wingdings"/>
              </a:rPr>
              <a:t></a:t>
            </a:r>
            <a:r>
              <a:rPr sz="2000" dirty="0">
                <a:solidFill>
                  <a:srgbClr val="0087B7"/>
                </a:solidFill>
                <a:latin typeface="Times New Roman"/>
                <a:cs typeface="Times New Roman"/>
              </a:rPr>
              <a:t>	</a:t>
            </a:r>
            <a:r>
              <a:rPr sz="2000" spc="-95" dirty="0">
                <a:solidFill>
                  <a:srgbClr val="00203C"/>
                </a:solidFill>
                <a:latin typeface="Arial"/>
                <a:cs typeface="Arial"/>
              </a:rPr>
              <a:t>Reimbursement</a:t>
            </a:r>
            <a:endParaRPr sz="2000">
              <a:solidFill>
                <a:prstClr val="black"/>
              </a:solidFill>
              <a:latin typeface="Arial"/>
              <a:cs typeface="Arial"/>
            </a:endParaRPr>
          </a:p>
          <a:p>
            <a:pPr>
              <a:spcBef>
                <a:spcPts val="480"/>
              </a:spcBef>
              <a:tabLst>
                <a:tab pos="342265" algn="l"/>
              </a:tabLst>
            </a:pPr>
            <a:r>
              <a:rPr sz="2000" dirty="0">
                <a:solidFill>
                  <a:srgbClr val="0087B7"/>
                </a:solidFill>
                <a:latin typeface="Wingdings"/>
                <a:cs typeface="Wingdings"/>
              </a:rPr>
              <a:t></a:t>
            </a:r>
            <a:r>
              <a:rPr sz="2000" dirty="0">
                <a:solidFill>
                  <a:srgbClr val="0087B7"/>
                </a:solidFill>
                <a:latin typeface="Times New Roman"/>
                <a:cs typeface="Times New Roman"/>
              </a:rPr>
              <a:t>	</a:t>
            </a:r>
            <a:r>
              <a:rPr sz="2000" spc="-95" dirty="0">
                <a:solidFill>
                  <a:srgbClr val="00203C"/>
                </a:solidFill>
                <a:latin typeface="Arial"/>
                <a:cs typeface="Arial"/>
              </a:rPr>
              <a:t>Clinical Trial</a:t>
            </a:r>
            <a:r>
              <a:rPr sz="2000" spc="-120" dirty="0">
                <a:solidFill>
                  <a:srgbClr val="00203C"/>
                </a:solidFill>
                <a:latin typeface="Arial"/>
                <a:cs typeface="Arial"/>
              </a:rPr>
              <a:t> </a:t>
            </a:r>
            <a:r>
              <a:rPr sz="2000" spc="-80" dirty="0">
                <a:solidFill>
                  <a:srgbClr val="00203C"/>
                </a:solidFill>
                <a:latin typeface="Arial"/>
                <a:cs typeface="Arial"/>
              </a:rPr>
              <a:t>Management</a:t>
            </a:r>
            <a:endParaRPr sz="2000">
              <a:solidFill>
                <a:prstClr val="black"/>
              </a:solidFill>
              <a:latin typeface="Arial"/>
              <a:cs typeface="Arial"/>
            </a:endParaRPr>
          </a:p>
          <a:p>
            <a:pPr>
              <a:spcBef>
                <a:spcPts val="484"/>
              </a:spcBef>
              <a:tabLst>
                <a:tab pos="342265" algn="l"/>
              </a:tabLst>
            </a:pPr>
            <a:r>
              <a:rPr sz="2000" dirty="0">
                <a:solidFill>
                  <a:srgbClr val="0087B7"/>
                </a:solidFill>
                <a:latin typeface="Wingdings"/>
                <a:cs typeface="Wingdings"/>
              </a:rPr>
              <a:t></a:t>
            </a:r>
            <a:r>
              <a:rPr sz="2000" dirty="0">
                <a:solidFill>
                  <a:srgbClr val="0087B7"/>
                </a:solidFill>
                <a:latin typeface="Times New Roman"/>
                <a:cs typeface="Times New Roman"/>
              </a:rPr>
              <a:t>	</a:t>
            </a:r>
            <a:r>
              <a:rPr sz="2000" spc="-90" dirty="0">
                <a:solidFill>
                  <a:srgbClr val="00203C"/>
                </a:solidFill>
                <a:latin typeface="Arial"/>
                <a:cs typeface="Arial"/>
              </a:rPr>
              <a:t>Pharmaceutical</a:t>
            </a:r>
            <a:r>
              <a:rPr sz="2000" spc="-100" dirty="0">
                <a:solidFill>
                  <a:srgbClr val="00203C"/>
                </a:solidFill>
                <a:latin typeface="Arial"/>
                <a:cs typeface="Arial"/>
              </a:rPr>
              <a:t> </a:t>
            </a:r>
            <a:r>
              <a:rPr sz="2000" spc="-114" dirty="0">
                <a:solidFill>
                  <a:srgbClr val="00203C"/>
                </a:solidFill>
                <a:latin typeface="Arial"/>
                <a:cs typeface="Arial"/>
              </a:rPr>
              <a:t>Supply</a:t>
            </a:r>
            <a:endParaRPr sz="2000">
              <a:solidFill>
                <a:prstClr val="black"/>
              </a:solidFill>
              <a:latin typeface="Arial"/>
              <a:cs typeface="Arial"/>
            </a:endParaRPr>
          </a:p>
        </p:txBody>
      </p:sp>
      <p:sp>
        <p:nvSpPr>
          <p:cNvPr id="3" name="object 3"/>
          <p:cNvSpPr/>
          <p:nvPr/>
        </p:nvSpPr>
        <p:spPr>
          <a:xfrm>
            <a:off x="6092952" y="1232916"/>
            <a:ext cx="3051047" cy="3180588"/>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4" name="object 4"/>
          <p:cNvSpPr/>
          <p:nvPr/>
        </p:nvSpPr>
        <p:spPr>
          <a:xfrm>
            <a:off x="0" y="0"/>
            <a:ext cx="9144000" cy="5143498"/>
          </a:xfrm>
          <a:prstGeom prst="rect">
            <a:avLst/>
          </a:prstGeom>
          <a:blipFill>
            <a:blip r:embed="rId3" cstate="print"/>
            <a:stretch>
              <a:fillRect/>
            </a:stretch>
          </a:blipFill>
        </p:spPr>
        <p:txBody>
          <a:bodyPr wrap="square" lIns="0" tIns="0" rIns="0" bIns="0" rtlCol="0"/>
          <a:lstStyle/>
          <a:p>
            <a:endParaRPr smtClean="0">
              <a:solidFill>
                <a:prstClr val="black"/>
              </a:solidFill>
            </a:endParaRPr>
          </a:p>
        </p:txBody>
      </p:sp>
      <p:sp>
        <p:nvSpPr>
          <p:cNvPr id="5" name="object 5"/>
          <p:cNvSpPr txBox="1"/>
          <p:nvPr/>
        </p:nvSpPr>
        <p:spPr>
          <a:xfrm>
            <a:off x="7529321" y="4911344"/>
            <a:ext cx="1543050" cy="132080"/>
          </a:xfrm>
          <a:prstGeom prst="rect">
            <a:avLst/>
          </a:prstGeom>
        </p:spPr>
        <p:txBody>
          <a:bodyPr vert="horz" wrap="square" lIns="0" tIns="12065" rIns="0" bIns="0" rtlCol="0">
            <a:spAutoFit/>
          </a:bodyPr>
          <a:lstStyle/>
          <a:p>
            <a:pPr marL="12700">
              <a:spcBef>
                <a:spcPts val="95"/>
              </a:spcBef>
            </a:pPr>
            <a:r>
              <a:rPr sz="700" b="1" spc="-50" dirty="0">
                <a:solidFill>
                  <a:srgbClr val="005DAB"/>
                </a:solidFill>
                <a:latin typeface="Trebuchet MS"/>
                <a:cs typeface="Trebuchet MS"/>
              </a:rPr>
              <a:t>Healthcare </a:t>
            </a:r>
            <a:r>
              <a:rPr sz="700" b="1" spc="-45" dirty="0">
                <a:solidFill>
                  <a:srgbClr val="005DAB"/>
                </a:solidFill>
                <a:latin typeface="Trebuchet MS"/>
                <a:cs typeface="Trebuchet MS"/>
              </a:rPr>
              <a:t>Blockchain </a:t>
            </a:r>
            <a:r>
              <a:rPr sz="700" b="1" spc="-40" dirty="0">
                <a:solidFill>
                  <a:srgbClr val="005DAB"/>
                </a:solidFill>
                <a:latin typeface="Trebuchet MS"/>
                <a:cs typeface="Trebuchet MS"/>
              </a:rPr>
              <a:t>Startup</a:t>
            </a:r>
            <a:r>
              <a:rPr sz="700" b="1" spc="-25" dirty="0">
                <a:solidFill>
                  <a:srgbClr val="005DAB"/>
                </a:solidFill>
                <a:latin typeface="Trebuchet MS"/>
                <a:cs typeface="Trebuchet MS"/>
              </a:rPr>
              <a:t> </a:t>
            </a:r>
            <a:r>
              <a:rPr sz="700" b="1" spc="-50" dirty="0">
                <a:solidFill>
                  <a:srgbClr val="005DAB"/>
                </a:solidFill>
                <a:latin typeface="Trebuchet MS"/>
                <a:cs typeface="Trebuchet MS"/>
              </a:rPr>
              <a:t>Landscape</a:t>
            </a:r>
            <a:endParaRPr sz="700">
              <a:solidFill>
                <a:prstClr val="black"/>
              </a:solidFill>
              <a:latin typeface="Trebuchet MS"/>
              <a:cs typeface="Trebuchet MS"/>
            </a:endParaRPr>
          </a:p>
        </p:txBody>
      </p:sp>
      <p:sp>
        <p:nvSpPr>
          <p:cNvPr id="6" name="object 6"/>
          <p:cNvSpPr txBox="1"/>
          <p:nvPr/>
        </p:nvSpPr>
        <p:spPr>
          <a:xfrm>
            <a:off x="78739" y="4914087"/>
            <a:ext cx="1231265" cy="132080"/>
          </a:xfrm>
          <a:prstGeom prst="rect">
            <a:avLst/>
          </a:prstGeom>
        </p:spPr>
        <p:txBody>
          <a:bodyPr vert="horz" wrap="square" lIns="0" tIns="12065" rIns="0" bIns="0" rtlCol="0">
            <a:spAutoFit/>
          </a:bodyPr>
          <a:lstStyle/>
          <a:p>
            <a:pPr marL="12700">
              <a:spcBef>
                <a:spcPts val="95"/>
              </a:spcBef>
            </a:pPr>
            <a:r>
              <a:rPr sz="700" b="1" spc="-50" dirty="0">
                <a:solidFill>
                  <a:srgbClr val="005DAB"/>
                </a:solidFill>
                <a:latin typeface="Trebuchet MS"/>
                <a:cs typeface="Trebuchet MS"/>
              </a:rPr>
              <a:t>Created </a:t>
            </a:r>
            <a:r>
              <a:rPr sz="700" b="1" spc="-40" dirty="0">
                <a:solidFill>
                  <a:srgbClr val="005DAB"/>
                </a:solidFill>
                <a:latin typeface="Trebuchet MS"/>
                <a:cs typeface="Trebuchet MS"/>
              </a:rPr>
              <a:t>by Andrea Coravos</a:t>
            </a:r>
            <a:r>
              <a:rPr sz="700" b="1" spc="-55" dirty="0">
                <a:solidFill>
                  <a:srgbClr val="005DAB"/>
                </a:solidFill>
                <a:latin typeface="Trebuchet MS"/>
                <a:cs typeface="Trebuchet MS"/>
              </a:rPr>
              <a:t> </a:t>
            </a:r>
            <a:r>
              <a:rPr sz="700" b="1" spc="-65" dirty="0">
                <a:solidFill>
                  <a:srgbClr val="005DAB"/>
                </a:solidFill>
                <a:latin typeface="Trebuchet MS"/>
                <a:cs typeface="Trebuchet MS"/>
              </a:rPr>
              <a:t>2017</a:t>
            </a:r>
            <a:endParaRPr sz="700">
              <a:solidFill>
                <a:prstClr val="black"/>
              </a:solidFill>
              <a:latin typeface="Trebuchet MS"/>
              <a:cs typeface="Trebuchet MS"/>
            </a:endParaRPr>
          </a:p>
        </p:txBody>
      </p:sp>
    </p:spTree>
    <p:extLst>
      <p:ext uri="{BB962C8B-B14F-4D97-AF65-F5344CB8AC3E}">
        <p14:creationId xmlns:p14="http://schemas.microsoft.com/office/powerpoint/2010/main" val="17764981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5795010"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100" dirty="0">
                <a:solidFill>
                  <a:srgbClr val="005DAB"/>
                </a:solidFill>
              </a:rPr>
              <a:t>What </a:t>
            </a:r>
            <a:r>
              <a:rPr sz="2800" spc="-125" dirty="0">
                <a:solidFill>
                  <a:srgbClr val="005DAB"/>
                </a:solidFill>
              </a:rPr>
              <a:t>about </a:t>
            </a:r>
            <a:r>
              <a:rPr sz="2800" spc="-165" dirty="0">
                <a:solidFill>
                  <a:srgbClr val="005DAB"/>
                </a:solidFill>
              </a:rPr>
              <a:t>public</a:t>
            </a:r>
            <a:r>
              <a:rPr sz="2800" spc="-434" dirty="0">
                <a:solidFill>
                  <a:srgbClr val="005DAB"/>
                </a:solidFill>
              </a:rPr>
              <a:t> </a:t>
            </a:r>
            <a:r>
              <a:rPr sz="2800" spc="-125" dirty="0">
                <a:solidFill>
                  <a:srgbClr val="005DAB"/>
                </a:solidFill>
              </a:rPr>
              <a:t>health?</a:t>
            </a:r>
            <a:endParaRPr sz="2800"/>
          </a:p>
        </p:txBody>
      </p:sp>
      <p:sp>
        <p:nvSpPr>
          <p:cNvPr id="3" name="object 3"/>
          <p:cNvSpPr txBox="1"/>
          <p:nvPr/>
        </p:nvSpPr>
        <p:spPr>
          <a:xfrm>
            <a:off x="535940" y="1172032"/>
            <a:ext cx="6353175" cy="3523615"/>
          </a:xfrm>
          <a:prstGeom prst="rect">
            <a:avLst/>
          </a:prstGeom>
        </p:spPr>
        <p:txBody>
          <a:bodyPr vert="horz" wrap="square" lIns="0" tIns="12700" rIns="0" bIns="0" rtlCol="0">
            <a:spAutoFit/>
          </a:bodyPr>
          <a:lstStyle/>
          <a:p>
            <a:pPr marL="355600" indent="-342900">
              <a:spcBef>
                <a:spcPts val="100"/>
              </a:spcBef>
              <a:buClr>
                <a:srgbClr val="0087B7"/>
              </a:buClr>
              <a:buFont typeface="Wingdings"/>
              <a:buChar char=""/>
              <a:tabLst>
                <a:tab pos="354965" algn="l"/>
                <a:tab pos="355600" algn="l"/>
              </a:tabLst>
            </a:pPr>
            <a:r>
              <a:rPr sz="2400" spc="-120" dirty="0">
                <a:solidFill>
                  <a:srgbClr val="00203C"/>
                </a:solidFill>
                <a:latin typeface="Arial"/>
                <a:cs typeface="Arial"/>
              </a:rPr>
              <a:t>Blockchain </a:t>
            </a:r>
            <a:r>
              <a:rPr sz="2400" spc="-85" dirty="0">
                <a:solidFill>
                  <a:srgbClr val="00203C"/>
                </a:solidFill>
                <a:latin typeface="Arial"/>
                <a:cs typeface="Arial"/>
              </a:rPr>
              <a:t>technology </a:t>
            </a:r>
            <a:r>
              <a:rPr sz="2400" spc="-155" dirty="0">
                <a:solidFill>
                  <a:srgbClr val="00203C"/>
                </a:solidFill>
                <a:latin typeface="Arial"/>
                <a:cs typeface="Arial"/>
              </a:rPr>
              <a:t>can </a:t>
            </a:r>
            <a:r>
              <a:rPr sz="2400" spc="-60" dirty="0">
                <a:solidFill>
                  <a:srgbClr val="00203C"/>
                </a:solidFill>
                <a:latin typeface="Arial"/>
                <a:cs typeface="Arial"/>
              </a:rPr>
              <a:t>impact </a:t>
            </a:r>
            <a:r>
              <a:rPr sz="2400" spc="-70" dirty="0">
                <a:solidFill>
                  <a:srgbClr val="00203C"/>
                </a:solidFill>
                <a:latin typeface="Arial"/>
                <a:cs typeface="Arial"/>
              </a:rPr>
              <a:t>public</a:t>
            </a:r>
            <a:r>
              <a:rPr sz="2400" spc="-285" dirty="0">
                <a:solidFill>
                  <a:srgbClr val="00203C"/>
                </a:solidFill>
                <a:latin typeface="Arial"/>
                <a:cs typeface="Arial"/>
              </a:rPr>
              <a:t> </a:t>
            </a:r>
            <a:r>
              <a:rPr sz="2400" spc="-55" dirty="0">
                <a:solidFill>
                  <a:srgbClr val="00203C"/>
                </a:solidFill>
                <a:latin typeface="Arial"/>
                <a:cs typeface="Arial"/>
              </a:rPr>
              <a:t>health</a:t>
            </a:r>
            <a:endParaRPr sz="2400">
              <a:solidFill>
                <a:prstClr val="black"/>
              </a:solidFill>
              <a:latin typeface="Arial"/>
              <a:cs typeface="Arial"/>
            </a:endParaRPr>
          </a:p>
          <a:p>
            <a:pPr marL="355600">
              <a:spcBef>
                <a:spcPts val="5"/>
              </a:spcBef>
            </a:pPr>
            <a:r>
              <a:rPr sz="2400" spc="-35" dirty="0">
                <a:solidFill>
                  <a:srgbClr val="00203C"/>
                </a:solidFill>
                <a:latin typeface="Arial"/>
                <a:cs typeface="Arial"/>
              </a:rPr>
              <a:t>at </a:t>
            </a:r>
            <a:r>
              <a:rPr sz="2400" spc="-125" dirty="0">
                <a:solidFill>
                  <a:srgbClr val="00203C"/>
                </a:solidFill>
                <a:latin typeface="Arial"/>
                <a:cs typeface="Arial"/>
              </a:rPr>
              <a:t>many</a:t>
            </a:r>
            <a:r>
              <a:rPr sz="2400" spc="-235" dirty="0">
                <a:solidFill>
                  <a:srgbClr val="00203C"/>
                </a:solidFill>
                <a:latin typeface="Arial"/>
                <a:cs typeface="Arial"/>
              </a:rPr>
              <a:t> </a:t>
            </a:r>
            <a:r>
              <a:rPr sz="2400" spc="-100" dirty="0">
                <a:solidFill>
                  <a:srgbClr val="00203C"/>
                </a:solidFill>
                <a:latin typeface="Arial"/>
                <a:cs typeface="Arial"/>
              </a:rPr>
              <a:t>levels:</a:t>
            </a:r>
            <a:endParaRPr sz="2400">
              <a:solidFill>
                <a:prstClr val="black"/>
              </a:solidFill>
              <a:latin typeface="Arial"/>
              <a:cs typeface="Arial"/>
            </a:endParaRPr>
          </a:p>
          <a:p>
            <a:pPr marL="756285" lvl="1" indent="-286385">
              <a:spcBef>
                <a:spcPts val="505"/>
              </a:spcBef>
              <a:buClr>
                <a:srgbClr val="3C6C2A"/>
              </a:buClr>
              <a:buFontTx/>
              <a:buChar char="–"/>
              <a:tabLst>
                <a:tab pos="756285" algn="l"/>
                <a:tab pos="756920" algn="l"/>
              </a:tabLst>
            </a:pPr>
            <a:r>
              <a:rPr sz="2000" spc="-330" dirty="0">
                <a:solidFill>
                  <a:srgbClr val="00203C"/>
                </a:solidFill>
                <a:latin typeface="Arial"/>
                <a:cs typeface="Arial"/>
              </a:rPr>
              <a:t>CDC</a:t>
            </a:r>
            <a:endParaRPr sz="2000">
              <a:solidFill>
                <a:prstClr val="black"/>
              </a:solidFill>
              <a:latin typeface="Arial"/>
              <a:cs typeface="Arial"/>
            </a:endParaRPr>
          </a:p>
          <a:p>
            <a:pPr marL="1155700" lvl="2" indent="-228600">
              <a:spcBef>
                <a:spcPts val="484"/>
              </a:spcBef>
              <a:buClr>
                <a:srgbClr val="79003B"/>
              </a:buClr>
              <a:buFontTx/>
              <a:buChar char="•"/>
              <a:tabLst>
                <a:tab pos="1155700" algn="l"/>
                <a:tab pos="1156335" algn="l"/>
              </a:tabLst>
            </a:pPr>
            <a:r>
              <a:rPr sz="2000" spc="-15" dirty="0">
                <a:solidFill>
                  <a:srgbClr val="00203C"/>
                </a:solidFill>
                <a:latin typeface="Arial"/>
                <a:cs typeface="Arial"/>
              </a:rPr>
              <a:t>Within </a:t>
            </a:r>
            <a:r>
              <a:rPr sz="2000" spc="30" dirty="0">
                <a:solidFill>
                  <a:srgbClr val="00203C"/>
                </a:solidFill>
                <a:latin typeface="Arial"/>
                <a:cs typeface="Arial"/>
              </a:rPr>
              <a:t>&amp; </a:t>
            </a:r>
            <a:r>
              <a:rPr sz="2000" spc="-60" dirty="0">
                <a:solidFill>
                  <a:srgbClr val="00203C"/>
                </a:solidFill>
                <a:latin typeface="Arial"/>
                <a:cs typeface="Arial"/>
              </a:rPr>
              <a:t>between</a:t>
            </a:r>
            <a:r>
              <a:rPr sz="2000" spc="-355" dirty="0">
                <a:solidFill>
                  <a:srgbClr val="00203C"/>
                </a:solidFill>
                <a:latin typeface="Arial"/>
                <a:cs typeface="Arial"/>
              </a:rPr>
              <a:t> </a:t>
            </a:r>
            <a:r>
              <a:rPr sz="2000" spc="-95" dirty="0">
                <a:solidFill>
                  <a:srgbClr val="00203C"/>
                </a:solidFill>
                <a:latin typeface="Arial"/>
                <a:cs typeface="Arial"/>
              </a:rPr>
              <a:t>programs</a:t>
            </a:r>
            <a:endParaRPr sz="2000">
              <a:solidFill>
                <a:prstClr val="black"/>
              </a:solidFill>
              <a:latin typeface="Arial"/>
              <a:cs typeface="Arial"/>
            </a:endParaRPr>
          </a:p>
          <a:p>
            <a:pPr marL="1612900" marR="306705" lvl="3" indent="-228600">
              <a:spcBef>
                <a:spcPts val="440"/>
              </a:spcBef>
              <a:buFontTx/>
              <a:buChar char="–"/>
              <a:tabLst>
                <a:tab pos="1613535" algn="l"/>
              </a:tabLst>
            </a:pPr>
            <a:r>
              <a:rPr spc="-120" dirty="0">
                <a:solidFill>
                  <a:srgbClr val="00203C"/>
                </a:solidFill>
                <a:latin typeface="Arial"/>
                <a:cs typeface="Arial"/>
              </a:rPr>
              <a:t>Examples: </a:t>
            </a:r>
            <a:r>
              <a:rPr spc="-60" dirty="0">
                <a:solidFill>
                  <a:srgbClr val="00203C"/>
                </a:solidFill>
                <a:latin typeface="Arial"/>
                <a:cs typeface="Arial"/>
              </a:rPr>
              <a:t>laboratory, </a:t>
            </a:r>
            <a:r>
              <a:rPr spc="-75" dirty="0">
                <a:solidFill>
                  <a:srgbClr val="00203C"/>
                </a:solidFill>
                <a:latin typeface="Arial"/>
                <a:cs typeface="Arial"/>
              </a:rPr>
              <a:t>countermeasure </a:t>
            </a:r>
            <a:r>
              <a:rPr spc="-60" dirty="0">
                <a:solidFill>
                  <a:srgbClr val="00203C"/>
                </a:solidFill>
                <a:latin typeface="Arial"/>
                <a:cs typeface="Arial"/>
              </a:rPr>
              <a:t>tracking,  </a:t>
            </a:r>
            <a:r>
              <a:rPr spc="-70" dirty="0">
                <a:solidFill>
                  <a:srgbClr val="00203C"/>
                </a:solidFill>
                <a:latin typeface="Arial"/>
                <a:cs typeface="Arial"/>
              </a:rPr>
              <a:t>surveillance </a:t>
            </a:r>
            <a:r>
              <a:rPr spc="-85" dirty="0">
                <a:solidFill>
                  <a:srgbClr val="00203C"/>
                </a:solidFill>
                <a:latin typeface="Arial"/>
                <a:cs typeface="Arial"/>
              </a:rPr>
              <a:t>and </a:t>
            </a:r>
            <a:r>
              <a:rPr spc="-25" dirty="0">
                <a:solidFill>
                  <a:srgbClr val="00203C"/>
                </a:solidFill>
                <a:latin typeface="Arial"/>
                <a:cs typeface="Arial"/>
              </a:rPr>
              <a:t>other</a:t>
            </a:r>
            <a:r>
              <a:rPr spc="-95" dirty="0">
                <a:solidFill>
                  <a:srgbClr val="00203C"/>
                </a:solidFill>
                <a:latin typeface="Arial"/>
                <a:cs typeface="Arial"/>
              </a:rPr>
              <a:t> </a:t>
            </a:r>
            <a:r>
              <a:rPr spc="-170" dirty="0">
                <a:solidFill>
                  <a:srgbClr val="00203C"/>
                </a:solidFill>
                <a:latin typeface="Arial"/>
                <a:cs typeface="Arial"/>
              </a:rPr>
              <a:t>data…</a:t>
            </a:r>
            <a:endParaRPr>
              <a:solidFill>
                <a:prstClr val="black"/>
              </a:solidFill>
              <a:latin typeface="Arial"/>
              <a:cs typeface="Arial"/>
            </a:endParaRPr>
          </a:p>
          <a:p>
            <a:pPr marL="1612900" lvl="3" indent="-228600">
              <a:spcBef>
                <a:spcPts val="430"/>
              </a:spcBef>
              <a:buFontTx/>
              <a:buChar char="–"/>
              <a:tabLst>
                <a:tab pos="1613535" algn="l"/>
              </a:tabLst>
            </a:pPr>
            <a:r>
              <a:rPr spc="-110" dirty="0">
                <a:solidFill>
                  <a:srgbClr val="00203C"/>
                </a:solidFill>
                <a:latin typeface="Arial"/>
                <a:cs typeface="Arial"/>
              </a:rPr>
              <a:t>Prototypes…</a:t>
            </a:r>
            <a:endParaRPr>
              <a:solidFill>
                <a:prstClr val="black"/>
              </a:solidFill>
              <a:latin typeface="Arial"/>
              <a:cs typeface="Arial"/>
            </a:endParaRPr>
          </a:p>
          <a:p>
            <a:pPr marL="1155700" lvl="2" indent="-228600">
              <a:spcBef>
                <a:spcPts val="475"/>
              </a:spcBef>
              <a:buClr>
                <a:srgbClr val="79003B"/>
              </a:buClr>
              <a:buFontTx/>
              <a:buChar char="•"/>
              <a:tabLst>
                <a:tab pos="1155700" algn="l"/>
                <a:tab pos="1156335" algn="l"/>
              </a:tabLst>
            </a:pPr>
            <a:r>
              <a:rPr sz="2000" spc="-85" dirty="0">
                <a:solidFill>
                  <a:srgbClr val="00203C"/>
                </a:solidFill>
                <a:latin typeface="Arial"/>
                <a:cs typeface="Arial"/>
              </a:rPr>
              <a:t>Between </a:t>
            </a:r>
            <a:r>
              <a:rPr sz="2000" spc="-95" dirty="0">
                <a:solidFill>
                  <a:srgbClr val="00203C"/>
                </a:solidFill>
                <a:latin typeface="Arial"/>
                <a:cs typeface="Arial"/>
              </a:rPr>
              <a:t>programs </a:t>
            </a:r>
            <a:r>
              <a:rPr sz="2000" spc="-90" dirty="0">
                <a:solidFill>
                  <a:srgbClr val="00203C"/>
                </a:solidFill>
                <a:latin typeface="Arial"/>
                <a:cs typeface="Arial"/>
              </a:rPr>
              <a:t>and</a:t>
            </a:r>
            <a:r>
              <a:rPr sz="2000" spc="-175" dirty="0">
                <a:solidFill>
                  <a:srgbClr val="00203C"/>
                </a:solidFill>
                <a:latin typeface="Arial"/>
                <a:cs typeface="Arial"/>
              </a:rPr>
              <a:t> </a:t>
            </a:r>
            <a:r>
              <a:rPr sz="2000" spc="-65" dirty="0">
                <a:solidFill>
                  <a:srgbClr val="00203C"/>
                </a:solidFill>
                <a:latin typeface="Arial"/>
                <a:cs typeface="Arial"/>
              </a:rPr>
              <a:t>partners</a:t>
            </a:r>
            <a:endParaRPr sz="2000">
              <a:solidFill>
                <a:prstClr val="black"/>
              </a:solidFill>
              <a:latin typeface="Arial"/>
              <a:cs typeface="Arial"/>
            </a:endParaRPr>
          </a:p>
          <a:p>
            <a:pPr marL="756285" lvl="1" indent="-286385">
              <a:spcBef>
                <a:spcPts val="480"/>
              </a:spcBef>
              <a:buClr>
                <a:srgbClr val="3C6C2A"/>
              </a:buClr>
              <a:buFontTx/>
              <a:buChar char="–"/>
              <a:tabLst>
                <a:tab pos="756285" algn="l"/>
                <a:tab pos="756920" algn="l"/>
              </a:tabLst>
            </a:pPr>
            <a:r>
              <a:rPr sz="2000" spc="-145" dirty="0">
                <a:solidFill>
                  <a:srgbClr val="00203C"/>
                </a:solidFill>
                <a:latin typeface="Arial"/>
                <a:cs typeface="Arial"/>
              </a:rPr>
              <a:t>The </a:t>
            </a:r>
            <a:r>
              <a:rPr sz="2000" spc="-35" dirty="0">
                <a:solidFill>
                  <a:srgbClr val="00203C"/>
                </a:solidFill>
                <a:latin typeface="Arial"/>
                <a:cs typeface="Arial"/>
              </a:rPr>
              <a:t>entire </a:t>
            </a:r>
            <a:r>
              <a:rPr sz="2000" spc="-95" dirty="0">
                <a:solidFill>
                  <a:srgbClr val="00203C"/>
                </a:solidFill>
                <a:latin typeface="Arial"/>
                <a:cs typeface="Arial"/>
              </a:rPr>
              <a:t>Public </a:t>
            </a:r>
            <a:r>
              <a:rPr sz="2000" spc="-70" dirty="0">
                <a:solidFill>
                  <a:srgbClr val="00203C"/>
                </a:solidFill>
                <a:latin typeface="Arial"/>
                <a:cs typeface="Arial"/>
              </a:rPr>
              <a:t>Health </a:t>
            </a:r>
            <a:r>
              <a:rPr sz="2000" spc="-75" dirty="0">
                <a:solidFill>
                  <a:srgbClr val="00203C"/>
                </a:solidFill>
                <a:latin typeface="Arial"/>
                <a:cs typeface="Arial"/>
              </a:rPr>
              <a:t>Community </a:t>
            </a:r>
            <a:r>
              <a:rPr sz="2000" spc="-150" dirty="0">
                <a:solidFill>
                  <a:srgbClr val="00203C"/>
                </a:solidFill>
                <a:latin typeface="Arial"/>
                <a:cs typeface="Arial"/>
              </a:rPr>
              <a:t>(as </a:t>
            </a:r>
            <a:r>
              <a:rPr sz="2000" spc="-155" dirty="0">
                <a:solidFill>
                  <a:srgbClr val="00203C"/>
                </a:solidFill>
                <a:latin typeface="Arial"/>
                <a:cs typeface="Arial"/>
              </a:rPr>
              <a:t>a</a:t>
            </a:r>
            <a:r>
              <a:rPr sz="2000" spc="-145" dirty="0">
                <a:solidFill>
                  <a:srgbClr val="00203C"/>
                </a:solidFill>
                <a:latin typeface="Arial"/>
                <a:cs typeface="Arial"/>
              </a:rPr>
              <a:t> </a:t>
            </a:r>
            <a:r>
              <a:rPr sz="2000" spc="-60" dirty="0">
                <a:solidFill>
                  <a:srgbClr val="00203C"/>
                </a:solidFill>
                <a:latin typeface="Arial"/>
                <a:cs typeface="Arial"/>
              </a:rPr>
              <a:t>consortium)</a:t>
            </a:r>
            <a:endParaRPr sz="2000">
              <a:solidFill>
                <a:prstClr val="black"/>
              </a:solidFill>
              <a:latin typeface="Arial"/>
              <a:cs typeface="Arial"/>
            </a:endParaRPr>
          </a:p>
          <a:p>
            <a:pPr marL="1155700" lvl="2" indent="-228600">
              <a:spcBef>
                <a:spcPts val="480"/>
              </a:spcBef>
              <a:buClr>
                <a:srgbClr val="79003B"/>
              </a:buClr>
              <a:buFontTx/>
              <a:buChar char="•"/>
              <a:tabLst>
                <a:tab pos="1155700" algn="l"/>
                <a:tab pos="1156335" algn="l"/>
              </a:tabLst>
            </a:pPr>
            <a:r>
              <a:rPr sz="2000" spc="-105" dirty="0">
                <a:solidFill>
                  <a:srgbClr val="00203C"/>
                </a:solidFill>
                <a:latin typeface="Arial"/>
                <a:cs typeface="Arial"/>
              </a:rPr>
              <a:t>Federal, </a:t>
            </a:r>
            <a:r>
              <a:rPr sz="2000" spc="-95" dirty="0">
                <a:solidFill>
                  <a:srgbClr val="00203C"/>
                </a:solidFill>
                <a:latin typeface="Arial"/>
                <a:cs typeface="Arial"/>
              </a:rPr>
              <a:t>State, </a:t>
            </a:r>
            <a:r>
              <a:rPr sz="2000" spc="-120" dirty="0">
                <a:solidFill>
                  <a:srgbClr val="00203C"/>
                </a:solidFill>
                <a:latin typeface="Arial"/>
                <a:cs typeface="Arial"/>
              </a:rPr>
              <a:t>Local, </a:t>
            </a:r>
            <a:r>
              <a:rPr sz="2000" spc="-65" dirty="0">
                <a:solidFill>
                  <a:srgbClr val="00203C"/>
                </a:solidFill>
                <a:latin typeface="Arial"/>
                <a:cs typeface="Arial"/>
              </a:rPr>
              <a:t>etc.</a:t>
            </a:r>
            <a:endParaRPr sz="2000">
              <a:solidFill>
                <a:prstClr val="black"/>
              </a:solidFill>
              <a:latin typeface="Arial"/>
              <a:cs typeface="Arial"/>
            </a:endParaRPr>
          </a:p>
        </p:txBody>
      </p:sp>
      <p:sp>
        <p:nvSpPr>
          <p:cNvPr id="4" name="object 4"/>
          <p:cNvSpPr/>
          <p:nvPr/>
        </p:nvSpPr>
        <p:spPr>
          <a:xfrm>
            <a:off x="7130795" y="1844039"/>
            <a:ext cx="2013203" cy="2100072"/>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Tree>
    <p:extLst>
      <p:ext uri="{BB962C8B-B14F-4D97-AF65-F5344CB8AC3E}">
        <p14:creationId xmlns:p14="http://schemas.microsoft.com/office/powerpoint/2010/main" val="11387922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1380" y="202818"/>
            <a:ext cx="8261350" cy="452120"/>
          </a:xfrm>
          <a:prstGeom prst="rect">
            <a:avLst/>
          </a:prstGeom>
        </p:spPr>
        <p:txBody>
          <a:bodyPr vert="horz" wrap="square" lIns="0" tIns="12065" rIns="0" bIns="0" rtlCol="0">
            <a:spAutoFit/>
          </a:bodyPr>
          <a:lstStyle/>
          <a:p>
            <a:pPr marL="12700">
              <a:lnSpc>
                <a:spcPct val="100000"/>
              </a:lnSpc>
              <a:spcBef>
                <a:spcPts val="95"/>
              </a:spcBef>
              <a:tabLst>
                <a:tab pos="4189095" algn="l"/>
              </a:tabLst>
            </a:pPr>
            <a:r>
              <a:rPr sz="2800" spc="-170" dirty="0">
                <a:solidFill>
                  <a:srgbClr val="005DAB"/>
                </a:solidFill>
              </a:rPr>
              <a:t>Blockchain </a:t>
            </a:r>
            <a:r>
              <a:rPr sz="2800" spc="-10" dirty="0">
                <a:solidFill>
                  <a:srgbClr val="005DAB"/>
                </a:solidFill>
              </a:rPr>
              <a:t>&amp;</a:t>
            </a:r>
            <a:r>
              <a:rPr sz="2800" spc="-200" dirty="0">
                <a:solidFill>
                  <a:srgbClr val="005DAB"/>
                </a:solidFill>
              </a:rPr>
              <a:t> </a:t>
            </a:r>
            <a:r>
              <a:rPr sz="2800" spc="-175" dirty="0">
                <a:solidFill>
                  <a:srgbClr val="005DAB"/>
                </a:solidFill>
              </a:rPr>
              <a:t>Public</a:t>
            </a:r>
            <a:r>
              <a:rPr sz="2800" spc="-200" dirty="0">
                <a:solidFill>
                  <a:srgbClr val="005DAB"/>
                </a:solidFill>
              </a:rPr>
              <a:t> </a:t>
            </a:r>
            <a:r>
              <a:rPr sz="2800" spc="-170" dirty="0">
                <a:solidFill>
                  <a:srgbClr val="005DAB"/>
                </a:solidFill>
              </a:rPr>
              <a:t>health:	</a:t>
            </a:r>
            <a:r>
              <a:rPr sz="2800" spc="-235" dirty="0">
                <a:solidFill>
                  <a:srgbClr val="005DAB"/>
                </a:solidFill>
              </a:rPr>
              <a:t>The </a:t>
            </a:r>
            <a:r>
              <a:rPr sz="2800" spc="-135" dirty="0">
                <a:solidFill>
                  <a:srgbClr val="005DAB"/>
                </a:solidFill>
              </a:rPr>
              <a:t>vision </a:t>
            </a:r>
            <a:r>
              <a:rPr sz="2800" spc="-165" dirty="0">
                <a:solidFill>
                  <a:srgbClr val="005DAB"/>
                </a:solidFill>
              </a:rPr>
              <a:t>hasn’t</a:t>
            </a:r>
            <a:r>
              <a:rPr sz="2800" spc="-275" dirty="0">
                <a:solidFill>
                  <a:srgbClr val="005DAB"/>
                </a:solidFill>
              </a:rPr>
              <a:t> </a:t>
            </a:r>
            <a:r>
              <a:rPr sz="2800" spc="-155" dirty="0">
                <a:solidFill>
                  <a:srgbClr val="005DAB"/>
                </a:solidFill>
              </a:rPr>
              <a:t>changed…</a:t>
            </a:r>
            <a:endParaRPr sz="2800"/>
          </a:p>
        </p:txBody>
      </p:sp>
      <p:sp>
        <p:nvSpPr>
          <p:cNvPr id="3" name="object 3"/>
          <p:cNvSpPr/>
          <p:nvPr/>
        </p:nvSpPr>
        <p:spPr>
          <a:xfrm>
            <a:off x="8164068" y="3590544"/>
            <a:ext cx="979931" cy="1021080"/>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4" name="object 4"/>
          <p:cNvSpPr/>
          <p:nvPr/>
        </p:nvSpPr>
        <p:spPr>
          <a:xfrm>
            <a:off x="0" y="4977389"/>
            <a:ext cx="6249162" cy="166109"/>
          </a:xfrm>
          <a:prstGeom prst="rect">
            <a:avLst/>
          </a:prstGeom>
          <a:blipFill>
            <a:blip r:embed="rId3" cstate="print"/>
            <a:stretch>
              <a:fillRect/>
            </a:stretch>
          </a:blipFill>
        </p:spPr>
        <p:txBody>
          <a:bodyPr wrap="square" lIns="0" tIns="0" rIns="0" bIns="0" rtlCol="0"/>
          <a:lstStyle/>
          <a:p>
            <a:endParaRPr smtClean="0">
              <a:solidFill>
                <a:prstClr val="black"/>
              </a:solidFill>
            </a:endParaRPr>
          </a:p>
        </p:txBody>
      </p:sp>
      <p:sp>
        <p:nvSpPr>
          <p:cNvPr id="5" name="object 5"/>
          <p:cNvSpPr/>
          <p:nvPr/>
        </p:nvSpPr>
        <p:spPr>
          <a:xfrm>
            <a:off x="0" y="1063752"/>
            <a:ext cx="6236208" cy="3924300"/>
          </a:xfrm>
          <a:prstGeom prst="rect">
            <a:avLst/>
          </a:prstGeom>
          <a:blipFill>
            <a:blip r:embed="rId4" cstate="print"/>
            <a:stretch>
              <a:fillRect/>
            </a:stretch>
          </a:blipFill>
        </p:spPr>
        <p:txBody>
          <a:bodyPr wrap="square" lIns="0" tIns="0" rIns="0" bIns="0" rtlCol="0"/>
          <a:lstStyle/>
          <a:p>
            <a:endParaRPr smtClean="0">
              <a:solidFill>
                <a:prstClr val="black"/>
              </a:solidFill>
            </a:endParaRPr>
          </a:p>
        </p:txBody>
      </p:sp>
      <p:sp>
        <p:nvSpPr>
          <p:cNvPr id="6" name="object 6"/>
          <p:cNvSpPr txBox="1"/>
          <p:nvPr/>
        </p:nvSpPr>
        <p:spPr>
          <a:xfrm>
            <a:off x="5179314" y="3784193"/>
            <a:ext cx="1834514" cy="269240"/>
          </a:xfrm>
          <a:prstGeom prst="rect">
            <a:avLst/>
          </a:prstGeom>
        </p:spPr>
        <p:txBody>
          <a:bodyPr vert="horz" wrap="square" lIns="0" tIns="12065" rIns="0" bIns="0" rtlCol="0">
            <a:spAutoFit/>
          </a:bodyPr>
          <a:lstStyle/>
          <a:p>
            <a:pPr marL="12700">
              <a:spcBef>
                <a:spcPts val="95"/>
              </a:spcBef>
              <a:tabLst>
                <a:tab pos="1225550" algn="l"/>
              </a:tabLst>
            </a:pPr>
            <a:r>
              <a:rPr sz="1600" b="1" spc="-135" dirty="0">
                <a:solidFill>
                  <a:srgbClr val="00203C"/>
                </a:solidFill>
                <a:latin typeface="Trebuchet MS"/>
                <a:cs typeface="Trebuchet MS"/>
              </a:rPr>
              <a:t>200</a:t>
            </a:r>
            <a:r>
              <a:rPr sz="1600" b="1" spc="-130" dirty="0">
                <a:solidFill>
                  <a:srgbClr val="00203C"/>
                </a:solidFill>
                <a:latin typeface="Trebuchet MS"/>
                <a:cs typeface="Trebuchet MS"/>
              </a:rPr>
              <a:t>8</a:t>
            </a:r>
            <a:r>
              <a:rPr sz="1600" b="1" spc="-95" dirty="0">
                <a:solidFill>
                  <a:srgbClr val="00203C"/>
                </a:solidFill>
                <a:latin typeface="Trebuchet MS"/>
                <a:cs typeface="Trebuchet MS"/>
              </a:rPr>
              <a:t> </a:t>
            </a:r>
            <a:r>
              <a:rPr sz="1600" b="1" spc="204" dirty="0">
                <a:solidFill>
                  <a:srgbClr val="00203C"/>
                </a:solidFill>
                <a:latin typeface="Trebuchet MS"/>
                <a:cs typeface="Trebuchet MS"/>
              </a:rPr>
              <a:t>–</a:t>
            </a:r>
            <a:r>
              <a:rPr sz="1600" b="1" spc="-114" dirty="0">
                <a:solidFill>
                  <a:srgbClr val="00203C"/>
                </a:solidFill>
                <a:latin typeface="Trebuchet MS"/>
                <a:cs typeface="Trebuchet MS"/>
              </a:rPr>
              <a:t> </a:t>
            </a:r>
            <a:r>
              <a:rPr sz="1600" b="1" spc="-135" dirty="0">
                <a:solidFill>
                  <a:srgbClr val="00203C"/>
                </a:solidFill>
                <a:latin typeface="Trebuchet MS"/>
                <a:cs typeface="Trebuchet MS"/>
              </a:rPr>
              <a:t>2010</a:t>
            </a:r>
            <a:r>
              <a:rPr sz="1600" b="1" spc="-150" dirty="0">
                <a:solidFill>
                  <a:srgbClr val="00203C"/>
                </a:solidFill>
                <a:latin typeface="Trebuchet MS"/>
                <a:cs typeface="Trebuchet MS"/>
              </a:rPr>
              <a:t>:</a:t>
            </a:r>
            <a:r>
              <a:rPr sz="1600" b="1" dirty="0">
                <a:solidFill>
                  <a:srgbClr val="00203C"/>
                </a:solidFill>
                <a:latin typeface="Trebuchet MS"/>
                <a:cs typeface="Trebuchet MS"/>
              </a:rPr>
              <a:t>	</a:t>
            </a:r>
            <a:r>
              <a:rPr sz="1600" b="1" spc="-85" dirty="0">
                <a:solidFill>
                  <a:srgbClr val="00203C"/>
                </a:solidFill>
                <a:latin typeface="Trebuchet MS"/>
                <a:cs typeface="Trebuchet MS"/>
              </a:rPr>
              <a:t>PH</a:t>
            </a:r>
            <a:r>
              <a:rPr sz="1600" b="1" spc="-80" dirty="0">
                <a:solidFill>
                  <a:srgbClr val="00203C"/>
                </a:solidFill>
                <a:latin typeface="Trebuchet MS"/>
                <a:cs typeface="Trebuchet MS"/>
              </a:rPr>
              <a:t>G</a:t>
            </a:r>
            <a:r>
              <a:rPr sz="1600" b="1" spc="-100" dirty="0">
                <a:solidFill>
                  <a:srgbClr val="00203C"/>
                </a:solidFill>
                <a:latin typeface="Trebuchet MS"/>
                <a:cs typeface="Trebuchet MS"/>
              </a:rPr>
              <a:t>rid</a:t>
            </a:r>
            <a:endParaRPr sz="1600">
              <a:solidFill>
                <a:prstClr val="black"/>
              </a:solidFill>
              <a:latin typeface="Trebuchet MS"/>
              <a:cs typeface="Trebuchet MS"/>
            </a:endParaRPr>
          </a:p>
        </p:txBody>
      </p:sp>
      <p:sp>
        <p:nvSpPr>
          <p:cNvPr id="7" name="object 7"/>
          <p:cNvSpPr txBox="1"/>
          <p:nvPr/>
        </p:nvSpPr>
        <p:spPr>
          <a:xfrm>
            <a:off x="4850384" y="4738827"/>
            <a:ext cx="4285615" cy="269240"/>
          </a:xfrm>
          <a:prstGeom prst="rect">
            <a:avLst/>
          </a:prstGeom>
        </p:spPr>
        <p:txBody>
          <a:bodyPr vert="horz" wrap="square" lIns="0" tIns="12065" rIns="0" bIns="0" rtlCol="0">
            <a:spAutoFit/>
          </a:bodyPr>
          <a:lstStyle/>
          <a:p>
            <a:pPr marL="12700">
              <a:spcBef>
                <a:spcPts val="95"/>
              </a:spcBef>
            </a:pPr>
            <a:r>
              <a:rPr sz="1600" spc="-90" dirty="0">
                <a:solidFill>
                  <a:srgbClr val="00203C"/>
                </a:solidFill>
                <a:latin typeface="Arial"/>
                <a:cs typeface="Arial"/>
              </a:rPr>
              <a:t>Savel,</a:t>
            </a:r>
            <a:r>
              <a:rPr sz="1600" spc="-195" dirty="0">
                <a:solidFill>
                  <a:srgbClr val="00203C"/>
                </a:solidFill>
                <a:latin typeface="Arial"/>
                <a:cs typeface="Arial"/>
              </a:rPr>
              <a:t> </a:t>
            </a:r>
            <a:r>
              <a:rPr sz="1600" spc="15" dirty="0">
                <a:solidFill>
                  <a:srgbClr val="00203C"/>
                </a:solidFill>
                <a:latin typeface="Arial"/>
                <a:cs typeface="Arial"/>
              </a:rPr>
              <a:t>et</a:t>
            </a:r>
            <a:r>
              <a:rPr sz="1600" spc="-110" dirty="0">
                <a:solidFill>
                  <a:srgbClr val="00203C"/>
                </a:solidFill>
                <a:latin typeface="Arial"/>
                <a:cs typeface="Arial"/>
              </a:rPr>
              <a:t> </a:t>
            </a:r>
            <a:r>
              <a:rPr sz="1600" spc="-60" dirty="0">
                <a:solidFill>
                  <a:srgbClr val="00203C"/>
                </a:solidFill>
                <a:latin typeface="Arial"/>
                <a:cs typeface="Arial"/>
              </a:rPr>
              <a:t>al.</a:t>
            </a:r>
            <a:r>
              <a:rPr sz="1600" spc="150" dirty="0">
                <a:solidFill>
                  <a:srgbClr val="00203C"/>
                </a:solidFill>
                <a:latin typeface="Arial"/>
                <a:cs typeface="Arial"/>
              </a:rPr>
              <a:t> </a:t>
            </a:r>
            <a:r>
              <a:rPr sz="1600" spc="25" dirty="0">
                <a:solidFill>
                  <a:srgbClr val="00203C"/>
                </a:solidFill>
                <a:latin typeface="Arial"/>
                <a:cs typeface="Arial"/>
              </a:rPr>
              <a:t>Int</a:t>
            </a:r>
            <a:r>
              <a:rPr sz="1600" spc="-85" dirty="0">
                <a:solidFill>
                  <a:srgbClr val="00203C"/>
                </a:solidFill>
                <a:latin typeface="Arial"/>
                <a:cs typeface="Arial"/>
              </a:rPr>
              <a:t> </a:t>
            </a:r>
            <a:r>
              <a:rPr sz="1600" spc="-190" dirty="0">
                <a:solidFill>
                  <a:srgbClr val="00203C"/>
                </a:solidFill>
                <a:latin typeface="Arial"/>
                <a:cs typeface="Arial"/>
              </a:rPr>
              <a:t>J</a:t>
            </a:r>
            <a:r>
              <a:rPr sz="1600" spc="-105" dirty="0">
                <a:solidFill>
                  <a:srgbClr val="00203C"/>
                </a:solidFill>
                <a:latin typeface="Arial"/>
                <a:cs typeface="Arial"/>
              </a:rPr>
              <a:t> </a:t>
            </a:r>
            <a:r>
              <a:rPr sz="1600" spc="-5" dirty="0">
                <a:solidFill>
                  <a:srgbClr val="00203C"/>
                </a:solidFill>
                <a:latin typeface="Arial"/>
                <a:cs typeface="Arial"/>
              </a:rPr>
              <a:t>Med</a:t>
            </a:r>
            <a:r>
              <a:rPr sz="1600" spc="-114" dirty="0">
                <a:solidFill>
                  <a:srgbClr val="00203C"/>
                </a:solidFill>
                <a:latin typeface="Arial"/>
                <a:cs typeface="Arial"/>
              </a:rPr>
              <a:t> </a:t>
            </a:r>
            <a:r>
              <a:rPr sz="1600" spc="-10" dirty="0">
                <a:solidFill>
                  <a:srgbClr val="00203C"/>
                </a:solidFill>
                <a:latin typeface="Arial"/>
                <a:cs typeface="Arial"/>
              </a:rPr>
              <a:t>Inform.</a:t>
            </a:r>
            <a:r>
              <a:rPr sz="1600" spc="-200" dirty="0">
                <a:solidFill>
                  <a:srgbClr val="00203C"/>
                </a:solidFill>
                <a:latin typeface="Arial"/>
                <a:cs typeface="Arial"/>
              </a:rPr>
              <a:t> </a:t>
            </a:r>
            <a:r>
              <a:rPr sz="1600" spc="-45" dirty="0">
                <a:solidFill>
                  <a:srgbClr val="00203C"/>
                </a:solidFill>
                <a:latin typeface="Arial"/>
                <a:cs typeface="Arial"/>
              </a:rPr>
              <a:t>2010</a:t>
            </a:r>
            <a:r>
              <a:rPr sz="1600" spc="-95" dirty="0">
                <a:solidFill>
                  <a:srgbClr val="00203C"/>
                </a:solidFill>
                <a:latin typeface="Arial"/>
                <a:cs typeface="Arial"/>
              </a:rPr>
              <a:t> </a:t>
            </a:r>
            <a:r>
              <a:rPr sz="1600" spc="-55" dirty="0">
                <a:solidFill>
                  <a:srgbClr val="00203C"/>
                </a:solidFill>
                <a:latin typeface="Arial"/>
                <a:cs typeface="Arial"/>
              </a:rPr>
              <a:t>Jul;79(7):523-9</a:t>
            </a:r>
            <a:endParaRPr sz="1600">
              <a:solidFill>
                <a:prstClr val="black"/>
              </a:solidFill>
              <a:latin typeface="Arial"/>
              <a:cs typeface="Arial"/>
            </a:endParaRPr>
          </a:p>
        </p:txBody>
      </p:sp>
      <p:sp>
        <p:nvSpPr>
          <p:cNvPr id="8" name="object 8"/>
          <p:cNvSpPr txBox="1"/>
          <p:nvPr/>
        </p:nvSpPr>
        <p:spPr>
          <a:xfrm>
            <a:off x="5262753" y="866393"/>
            <a:ext cx="3657600" cy="833119"/>
          </a:xfrm>
          <a:prstGeom prst="rect">
            <a:avLst/>
          </a:prstGeom>
        </p:spPr>
        <p:txBody>
          <a:bodyPr vert="horz" wrap="square" lIns="0" tIns="62865" rIns="0" bIns="0" rtlCol="0">
            <a:spAutoFit/>
          </a:bodyPr>
          <a:lstStyle/>
          <a:p>
            <a:pPr marL="12700" marR="5080">
              <a:lnSpc>
                <a:spcPts val="3000"/>
              </a:lnSpc>
              <a:spcBef>
                <a:spcPts val="495"/>
              </a:spcBef>
            </a:pPr>
            <a:r>
              <a:rPr sz="2800" b="1" spc="-130" dirty="0">
                <a:solidFill>
                  <a:srgbClr val="005DAB"/>
                </a:solidFill>
                <a:latin typeface="Trebuchet MS"/>
                <a:cs typeface="Trebuchet MS"/>
              </a:rPr>
              <a:t>…but </a:t>
            </a:r>
            <a:r>
              <a:rPr sz="2800" b="1" spc="-170" dirty="0">
                <a:solidFill>
                  <a:srgbClr val="005DAB"/>
                </a:solidFill>
                <a:latin typeface="Trebuchet MS"/>
                <a:cs typeface="Trebuchet MS"/>
              </a:rPr>
              <a:t>the </a:t>
            </a:r>
            <a:r>
              <a:rPr sz="2800" b="1" spc="-160" dirty="0">
                <a:solidFill>
                  <a:srgbClr val="005DAB"/>
                </a:solidFill>
                <a:latin typeface="Trebuchet MS"/>
                <a:cs typeface="Trebuchet MS"/>
              </a:rPr>
              <a:t>technology</a:t>
            </a:r>
            <a:r>
              <a:rPr sz="2800" b="1" spc="-335" dirty="0">
                <a:solidFill>
                  <a:srgbClr val="005DAB"/>
                </a:solidFill>
                <a:latin typeface="Trebuchet MS"/>
                <a:cs typeface="Trebuchet MS"/>
              </a:rPr>
              <a:t> </a:t>
            </a:r>
            <a:r>
              <a:rPr sz="2800" b="1" spc="-125" dirty="0">
                <a:solidFill>
                  <a:srgbClr val="005DAB"/>
                </a:solidFill>
                <a:latin typeface="Trebuchet MS"/>
                <a:cs typeface="Trebuchet MS"/>
              </a:rPr>
              <a:t>has  </a:t>
            </a:r>
            <a:r>
              <a:rPr sz="2800" b="1" spc="-160" dirty="0">
                <a:solidFill>
                  <a:srgbClr val="005DAB"/>
                </a:solidFill>
                <a:latin typeface="Trebuchet MS"/>
                <a:cs typeface="Trebuchet MS"/>
              </a:rPr>
              <a:t>dramatically</a:t>
            </a:r>
            <a:r>
              <a:rPr sz="2800" b="1" spc="-190" dirty="0">
                <a:solidFill>
                  <a:srgbClr val="005DAB"/>
                </a:solidFill>
                <a:latin typeface="Trebuchet MS"/>
                <a:cs typeface="Trebuchet MS"/>
              </a:rPr>
              <a:t> </a:t>
            </a:r>
            <a:r>
              <a:rPr sz="2800" b="1" spc="-165" dirty="0">
                <a:solidFill>
                  <a:srgbClr val="005DAB"/>
                </a:solidFill>
                <a:latin typeface="Trebuchet MS"/>
                <a:cs typeface="Trebuchet MS"/>
              </a:rPr>
              <a:t>matured</a:t>
            </a:r>
            <a:endParaRPr sz="2800">
              <a:solidFill>
                <a:prstClr val="black"/>
              </a:solidFill>
              <a:latin typeface="Trebuchet MS"/>
              <a:cs typeface="Trebuchet MS"/>
            </a:endParaRPr>
          </a:p>
        </p:txBody>
      </p:sp>
    </p:spTree>
    <p:extLst>
      <p:ext uri="{BB962C8B-B14F-4D97-AF65-F5344CB8AC3E}">
        <p14:creationId xmlns:p14="http://schemas.microsoft.com/office/powerpoint/2010/main" val="13064618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5795010"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100" dirty="0">
                <a:solidFill>
                  <a:srgbClr val="005DAB"/>
                </a:solidFill>
              </a:rPr>
              <a:t>What </a:t>
            </a:r>
            <a:r>
              <a:rPr sz="2800" spc="-125" dirty="0">
                <a:solidFill>
                  <a:srgbClr val="005DAB"/>
                </a:solidFill>
              </a:rPr>
              <a:t>about </a:t>
            </a:r>
            <a:r>
              <a:rPr sz="2800" spc="-165" dirty="0">
                <a:solidFill>
                  <a:srgbClr val="005DAB"/>
                </a:solidFill>
              </a:rPr>
              <a:t>public</a:t>
            </a:r>
            <a:r>
              <a:rPr sz="2800" spc="-434" dirty="0">
                <a:solidFill>
                  <a:srgbClr val="005DAB"/>
                </a:solidFill>
              </a:rPr>
              <a:t> </a:t>
            </a:r>
            <a:r>
              <a:rPr sz="2800" spc="-125" dirty="0">
                <a:solidFill>
                  <a:srgbClr val="005DAB"/>
                </a:solidFill>
              </a:rPr>
              <a:t>health?</a:t>
            </a:r>
            <a:endParaRPr sz="2800"/>
          </a:p>
        </p:txBody>
      </p:sp>
      <p:sp>
        <p:nvSpPr>
          <p:cNvPr id="3" name="object 3"/>
          <p:cNvSpPr txBox="1"/>
          <p:nvPr/>
        </p:nvSpPr>
        <p:spPr>
          <a:xfrm>
            <a:off x="535940" y="1172032"/>
            <a:ext cx="6544309" cy="2529840"/>
          </a:xfrm>
          <a:prstGeom prst="rect">
            <a:avLst/>
          </a:prstGeom>
        </p:spPr>
        <p:txBody>
          <a:bodyPr vert="horz" wrap="square" lIns="0" tIns="12700" rIns="0" bIns="0" rtlCol="0">
            <a:spAutoFit/>
          </a:bodyPr>
          <a:lstStyle/>
          <a:p>
            <a:pPr marL="355600" indent="-342900">
              <a:spcBef>
                <a:spcPts val="100"/>
              </a:spcBef>
              <a:buClr>
                <a:srgbClr val="0087B7"/>
              </a:buClr>
              <a:buFont typeface="Wingdings"/>
              <a:buChar char=""/>
              <a:tabLst>
                <a:tab pos="354965" algn="l"/>
                <a:tab pos="355600" algn="l"/>
              </a:tabLst>
            </a:pPr>
            <a:r>
              <a:rPr sz="2400" spc="-120" dirty="0">
                <a:solidFill>
                  <a:srgbClr val="00203C"/>
                </a:solidFill>
                <a:latin typeface="Arial"/>
                <a:cs typeface="Arial"/>
              </a:rPr>
              <a:t>Blockchain </a:t>
            </a:r>
            <a:r>
              <a:rPr sz="2400" spc="-85" dirty="0">
                <a:solidFill>
                  <a:srgbClr val="00203C"/>
                </a:solidFill>
                <a:latin typeface="Arial"/>
                <a:cs typeface="Arial"/>
              </a:rPr>
              <a:t>technology </a:t>
            </a:r>
            <a:r>
              <a:rPr sz="2400" spc="-155" dirty="0">
                <a:solidFill>
                  <a:srgbClr val="00203C"/>
                </a:solidFill>
                <a:latin typeface="Arial"/>
                <a:cs typeface="Arial"/>
              </a:rPr>
              <a:t>can </a:t>
            </a:r>
            <a:r>
              <a:rPr sz="2400" spc="-60" dirty="0">
                <a:solidFill>
                  <a:srgbClr val="00203C"/>
                </a:solidFill>
                <a:latin typeface="Arial"/>
                <a:cs typeface="Arial"/>
              </a:rPr>
              <a:t>impact </a:t>
            </a:r>
            <a:r>
              <a:rPr sz="2400" spc="-70" dirty="0">
                <a:solidFill>
                  <a:srgbClr val="00203C"/>
                </a:solidFill>
                <a:latin typeface="Arial"/>
                <a:cs typeface="Arial"/>
              </a:rPr>
              <a:t>public </a:t>
            </a:r>
            <a:r>
              <a:rPr sz="2400" spc="-55" dirty="0">
                <a:solidFill>
                  <a:srgbClr val="00203C"/>
                </a:solidFill>
                <a:latin typeface="Arial"/>
                <a:cs typeface="Arial"/>
              </a:rPr>
              <a:t>health</a:t>
            </a:r>
            <a:r>
              <a:rPr sz="2400" spc="-350" dirty="0">
                <a:solidFill>
                  <a:srgbClr val="00203C"/>
                </a:solidFill>
                <a:latin typeface="Arial"/>
                <a:cs typeface="Arial"/>
              </a:rPr>
              <a:t> </a:t>
            </a:r>
            <a:r>
              <a:rPr sz="2400" spc="-35" dirty="0">
                <a:solidFill>
                  <a:srgbClr val="00203C"/>
                </a:solidFill>
                <a:latin typeface="Arial"/>
                <a:cs typeface="Arial"/>
              </a:rPr>
              <a:t>at</a:t>
            </a:r>
            <a:endParaRPr sz="2400">
              <a:solidFill>
                <a:prstClr val="black"/>
              </a:solidFill>
              <a:latin typeface="Arial"/>
              <a:cs typeface="Arial"/>
            </a:endParaRPr>
          </a:p>
          <a:p>
            <a:pPr marL="355600">
              <a:spcBef>
                <a:spcPts val="5"/>
              </a:spcBef>
            </a:pPr>
            <a:r>
              <a:rPr sz="2400" spc="-130" dirty="0">
                <a:solidFill>
                  <a:srgbClr val="00203C"/>
                </a:solidFill>
                <a:latin typeface="Arial"/>
                <a:cs typeface="Arial"/>
              </a:rPr>
              <a:t>even </a:t>
            </a:r>
            <a:r>
              <a:rPr sz="2400" spc="-75" dirty="0">
                <a:solidFill>
                  <a:srgbClr val="00203C"/>
                </a:solidFill>
                <a:latin typeface="Arial"/>
                <a:cs typeface="Arial"/>
              </a:rPr>
              <a:t>more </a:t>
            </a:r>
            <a:r>
              <a:rPr sz="2400" spc="-110" dirty="0">
                <a:solidFill>
                  <a:srgbClr val="00203C"/>
                </a:solidFill>
                <a:latin typeface="Arial"/>
                <a:cs typeface="Arial"/>
              </a:rPr>
              <a:t>levels </a:t>
            </a:r>
            <a:r>
              <a:rPr sz="2400" spc="-50" dirty="0">
                <a:solidFill>
                  <a:srgbClr val="00203C"/>
                </a:solidFill>
                <a:latin typeface="Arial"/>
                <a:cs typeface="Arial"/>
              </a:rPr>
              <a:t>(in</a:t>
            </a:r>
            <a:r>
              <a:rPr sz="2400" spc="-190" dirty="0">
                <a:solidFill>
                  <a:srgbClr val="00203C"/>
                </a:solidFill>
                <a:latin typeface="Arial"/>
                <a:cs typeface="Arial"/>
              </a:rPr>
              <a:t> </a:t>
            </a:r>
            <a:r>
              <a:rPr sz="2400" spc="-30" dirty="0">
                <a:solidFill>
                  <a:srgbClr val="00203C"/>
                </a:solidFill>
                <a:latin typeface="Arial"/>
                <a:cs typeface="Arial"/>
              </a:rPr>
              <a:t>time):</a:t>
            </a:r>
            <a:endParaRPr sz="2400">
              <a:solidFill>
                <a:prstClr val="black"/>
              </a:solidFill>
              <a:latin typeface="Arial"/>
              <a:cs typeface="Arial"/>
            </a:endParaRPr>
          </a:p>
          <a:p>
            <a:pPr marL="756285" lvl="1" indent="-286385">
              <a:spcBef>
                <a:spcPts val="505"/>
              </a:spcBef>
              <a:buClr>
                <a:srgbClr val="3C6C2A"/>
              </a:buClr>
              <a:buFontTx/>
              <a:buChar char="–"/>
              <a:tabLst>
                <a:tab pos="756285" algn="l"/>
                <a:tab pos="756920" algn="l"/>
              </a:tabLst>
            </a:pPr>
            <a:r>
              <a:rPr sz="2000" spc="-95" dirty="0">
                <a:solidFill>
                  <a:srgbClr val="00203C"/>
                </a:solidFill>
                <a:latin typeface="Arial"/>
                <a:cs typeface="Arial"/>
              </a:rPr>
              <a:t>Public </a:t>
            </a:r>
            <a:r>
              <a:rPr sz="2000" spc="-70" dirty="0">
                <a:solidFill>
                  <a:srgbClr val="00203C"/>
                </a:solidFill>
                <a:latin typeface="Arial"/>
                <a:cs typeface="Arial"/>
              </a:rPr>
              <a:t>Health </a:t>
            </a:r>
            <a:r>
              <a:rPr sz="2000" spc="215" dirty="0">
                <a:solidFill>
                  <a:srgbClr val="00203C"/>
                </a:solidFill>
                <a:latin typeface="Arial"/>
                <a:cs typeface="Arial"/>
              </a:rPr>
              <a:t>/</a:t>
            </a:r>
            <a:r>
              <a:rPr sz="2000" spc="-165" dirty="0">
                <a:solidFill>
                  <a:srgbClr val="00203C"/>
                </a:solidFill>
                <a:latin typeface="Arial"/>
                <a:cs typeface="Arial"/>
              </a:rPr>
              <a:t> </a:t>
            </a:r>
            <a:r>
              <a:rPr sz="2000" spc="-95" dirty="0">
                <a:solidFill>
                  <a:srgbClr val="00203C"/>
                </a:solidFill>
                <a:latin typeface="Arial"/>
                <a:cs typeface="Arial"/>
              </a:rPr>
              <a:t>Clinical </a:t>
            </a:r>
            <a:r>
              <a:rPr sz="2000" spc="-85" dirty="0">
                <a:solidFill>
                  <a:srgbClr val="00203C"/>
                </a:solidFill>
                <a:latin typeface="Arial"/>
                <a:cs typeface="Arial"/>
              </a:rPr>
              <a:t>Healthcare </a:t>
            </a:r>
            <a:r>
              <a:rPr sz="2000" spc="-160" dirty="0">
                <a:solidFill>
                  <a:srgbClr val="00203C"/>
                </a:solidFill>
                <a:latin typeface="Arial"/>
                <a:cs typeface="Arial"/>
              </a:rPr>
              <a:t>Exchange</a:t>
            </a:r>
            <a:endParaRPr sz="2000">
              <a:solidFill>
                <a:prstClr val="black"/>
              </a:solidFill>
              <a:latin typeface="Arial"/>
              <a:cs typeface="Arial"/>
            </a:endParaRPr>
          </a:p>
          <a:p>
            <a:pPr marL="756285" lvl="1" indent="-286385">
              <a:spcBef>
                <a:spcPts val="484"/>
              </a:spcBef>
              <a:buClr>
                <a:srgbClr val="3C6C2A"/>
              </a:buClr>
              <a:buFontTx/>
              <a:buChar char="–"/>
              <a:tabLst>
                <a:tab pos="756285" algn="l"/>
                <a:tab pos="756920" algn="l"/>
              </a:tabLst>
            </a:pPr>
            <a:r>
              <a:rPr sz="2000" spc="-70" dirty="0">
                <a:solidFill>
                  <a:srgbClr val="00203C"/>
                </a:solidFill>
                <a:latin typeface="Arial"/>
                <a:cs typeface="Arial"/>
              </a:rPr>
              <a:t>Health </a:t>
            </a:r>
            <a:r>
              <a:rPr sz="2000" spc="-105" dirty="0">
                <a:solidFill>
                  <a:srgbClr val="00203C"/>
                </a:solidFill>
                <a:latin typeface="Arial"/>
                <a:cs typeface="Arial"/>
              </a:rPr>
              <a:t>research</a:t>
            </a:r>
            <a:r>
              <a:rPr sz="2000" spc="-120" dirty="0">
                <a:solidFill>
                  <a:srgbClr val="00203C"/>
                </a:solidFill>
                <a:latin typeface="Arial"/>
                <a:cs typeface="Arial"/>
              </a:rPr>
              <a:t> </a:t>
            </a:r>
            <a:r>
              <a:rPr sz="2000" spc="-80" dirty="0">
                <a:solidFill>
                  <a:srgbClr val="00203C"/>
                </a:solidFill>
                <a:latin typeface="Arial"/>
                <a:cs typeface="Arial"/>
              </a:rPr>
              <a:t>data</a:t>
            </a:r>
            <a:endParaRPr sz="2000">
              <a:solidFill>
                <a:prstClr val="black"/>
              </a:solidFill>
              <a:latin typeface="Arial"/>
              <a:cs typeface="Arial"/>
            </a:endParaRPr>
          </a:p>
          <a:p>
            <a:pPr marL="756285" marR="452120" lvl="1" indent="-286385">
              <a:spcBef>
                <a:spcPts val="480"/>
              </a:spcBef>
              <a:buClr>
                <a:srgbClr val="3C6C2A"/>
              </a:buClr>
              <a:buFontTx/>
              <a:buChar char="–"/>
              <a:tabLst>
                <a:tab pos="756285" algn="l"/>
                <a:tab pos="756920" algn="l"/>
              </a:tabLst>
            </a:pPr>
            <a:r>
              <a:rPr sz="2000" spc="-95" dirty="0">
                <a:solidFill>
                  <a:srgbClr val="00203C"/>
                </a:solidFill>
                <a:latin typeface="Arial"/>
                <a:cs typeface="Arial"/>
              </a:rPr>
              <a:t>Connections </a:t>
            </a:r>
            <a:r>
              <a:rPr sz="2000" spc="15" dirty="0">
                <a:solidFill>
                  <a:srgbClr val="00203C"/>
                </a:solidFill>
                <a:latin typeface="Arial"/>
                <a:cs typeface="Arial"/>
              </a:rPr>
              <a:t>to </a:t>
            </a:r>
            <a:r>
              <a:rPr sz="2000" spc="-20" dirty="0">
                <a:solidFill>
                  <a:srgbClr val="00203C"/>
                </a:solidFill>
                <a:latin typeface="Arial"/>
                <a:cs typeface="Arial"/>
              </a:rPr>
              <a:t>other</a:t>
            </a:r>
            <a:r>
              <a:rPr sz="2000" spc="-400" dirty="0">
                <a:solidFill>
                  <a:srgbClr val="00203C"/>
                </a:solidFill>
                <a:latin typeface="Arial"/>
                <a:cs typeface="Arial"/>
              </a:rPr>
              <a:t> </a:t>
            </a:r>
            <a:r>
              <a:rPr sz="2000" spc="-50" dirty="0">
                <a:solidFill>
                  <a:srgbClr val="00203C"/>
                </a:solidFill>
                <a:latin typeface="Arial"/>
                <a:cs typeface="Arial"/>
              </a:rPr>
              <a:t>health </a:t>
            </a:r>
            <a:r>
              <a:rPr sz="2000" spc="-90" dirty="0">
                <a:solidFill>
                  <a:srgbClr val="00203C"/>
                </a:solidFill>
                <a:latin typeface="Arial"/>
                <a:cs typeface="Arial"/>
              </a:rPr>
              <a:t>and </a:t>
            </a:r>
            <a:r>
              <a:rPr sz="2000" spc="-55" dirty="0">
                <a:solidFill>
                  <a:srgbClr val="00203C"/>
                </a:solidFill>
                <a:latin typeface="Arial"/>
                <a:cs typeface="Arial"/>
              </a:rPr>
              <a:t>non-health related  </a:t>
            </a:r>
            <a:r>
              <a:rPr sz="2000" spc="-90" dirty="0">
                <a:solidFill>
                  <a:srgbClr val="00203C"/>
                </a:solidFill>
                <a:latin typeface="Arial"/>
                <a:cs typeface="Arial"/>
              </a:rPr>
              <a:t>blockchains:</a:t>
            </a:r>
            <a:endParaRPr sz="2000">
              <a:solidFill>
                <a:prstClr val="black"/>
              </a:solidFill>
              <a:latin typeface="Arial"/>
              <a:cs typeface="Arial"/>
            </a:endParaRPr>
          </a:p>
          <a:p>
            <a:pPr marL="1155700" lvl="2" indent="-228600">
              <a:spcBef>
                <a:spcPts val="480"/>
              </a:spcBef>
              <a:buClr>
                <a:srgbClr val="79003B"/>
              </a:buClr>
              <a:buFontTx/>
              <a:buChar char="•"/>
              <a:tabLst>
                <a:tab pos="1155700" algn="l"/>
                <a:tab pos="1156335" algn="l"/>
              </a:tabLst>
            </a:pPr>
            <a:r>
              <a:rPr sz="2000" spc="-95" dirty="0">
                <a:solidFill>
                  <a:srgbClr val="00203C"/>
                </a:solidFill>
                <a:latin typeface="Arial"/>
                <a:cs typeface="Arial"/>
              </a:rPr>
              <a:t>Financial, </a:t>
            </a:r>
            <a:r>
              <a:rPr sz="2000" spc="-70" dirty="0">
                <a:solidFill>
                  <a:srgbClr val="00203C"/>
                </a:solidFill>
                <a:latin typeface="Arial"/>
                <a:cs typeface="Arial"/>
              </a:rPr>
              <a:t>pharmaceutical, </a:t>
            </a:r>
            <a:r>
              <a:rPr sz="2000" spc="-40" dirty="0">
                <a:solidFill>
                  <a:srgbClr val="00203C"/>
                </a:solidFill>
                <a:latin typeface="Arial"/>
                <a:cs typeface="Arial"/>
              </a:rPr>
              <a:t>food </a:t>
            </a:r>
            <a:r>
              <a:rPr sz="2000" spc="-85" dirty="0">
                <a:solidFill>
                  <a:srgbClr val="00203C"/>
                </a:solidFill>
                <a:latin typeface="Arial"/>
                <a:cs typeface="Arial"/>
              </a:rPr>
              <a:t>supply</a:t>
            </a:r>
            <a:r>
              <a:rPr sz="2000" spc="-270" dirty="0">
                <a:solidFill>
                  <a:srgbClr val="00203C"/>
                </a:solidFill>
                <a:latin typeface="Arial"/>
                <a:cs typeface="Arial"/>
              </a:rPr>
              <a:t> </a:t>
            </a:r>
            <a:r>
              <a:rPr sz="2000" spc="-95" dirty="0">
                <a:solidFill>
                  <a:srgbClr val="00203C"/>
                </a:solidFill>
                <a:latin typeface="Arial"/>
                <a:cs typeface="Arial"/>
              </a:rPr>
              <a:t>blockchains</a:t>
            </a:r>
            <a:endParaRPr sz="2000">
              <a:solidFill>
                <a:prstClr val="black"/>
              </a:solidFill>
              <a:latin typeface="Arial"/>
              <a:cs typeface="Arial"/>
            </a:endParaRPr>
          </a:p>
        </p:txBody>
      </p:sp>
      <p:sp>
        <p:nvSpPr>
          <p:cNvPr id="4" name="object 4"/>
          <p:cNvSpPr/>
          <p:nvPr/>
        </p:nvSpPr>
        <p:spPr>
          <a:xfrm>
            <a:off x="7130795" y="1844039"/>
            <a:ext cx="2013203" cy="2100072"/>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Tree>
    <p:extLst>
      <p:ext uri="{BB962C8B-B14F-4D97-AF65-F5344CB8AC3E}">
        <p14:creationId xmlns:p14="http://schemas.microsoft.com/office/powerpoint/2010/main" val="18311194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5795010"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100" dirty="0">
                <a:solidFill>
                  <a:srgbClr val="005DAB"/>
                </a:solidFill>
              </a:rPr>
              <a:t>What </a:t>
            </a:r>
            <a:r>
              <a:rPr sz="2800" spc="-125" dirty="0">
                <a:solidFill>
                  <a:srgbClr val="005DAB"/>
                </a:solidFill>
              </a:rPr>
              <a:t>about </a:t>
            </a:r>
            <a:r>
              <a:rPr sz="2800" spc="-165" dirty="0">
                <a:solidFill>
                  <a:srgbClr val="005DAB"/>
                </a:solidFill>
              </a:rPr>
              <a:t>public</a:t>
            </a:r>
            <a:r>
              <a:rPr sz="2800" spc="-434" dirty="0">
                <a:solidFill>
                  <a:srgbClr val="005DAB"/>
                </a:solidFill>
              </a:rPr>
              <a:t> </a:t>
            </a:r>
            <a:r>
              <a:rPr sz="2800" spc="-125" dirty="0">
                <a:solidFill>
                  <a:srgbClr val="005DAB"/>
                </a:solidFill>
              </a:rPr>
              <a:t>health?</a:t>
            </a:r>
            <a:endParaRPr sz="2800"/>
          </a:p>
        </p:txBody>
      </p:sp>
      <p:sp>
        <p:nvSpPr>
          <p:cNvPr id="3" name="object 3"/>
          <p:cNvSpPr txBox="1"/>
          <p:nvPr/>
        </p:nvSpPr>
        <p:spPr>
          <a:xfrm>
            <a:off x="535940" y="1172032"/>
            <a:ext cx="6671309" cy="2975610"/>
          </a:xfrm>
          <a:prstGeom prst="rect">
            <a:avLst/>
          </a:prstGeom>
        </p:spPr>
        <p:txBody>
          <a:bodyPr vert="horz" wrap="square" lIns="0" tIns="12700" rIns="0" bIns="0" rtlCol="0">
            <a:spAutoFit/>
          </a:bodyPr>
          <a:lstStyle/>
          <a:p>
            <a:pPr marL="355600" indent="-342900">
              <a:spcBef>
                <a:spcPts val="100"/>
              </a:spcBef>
              <a:buClr>
                <a:srgbClr val="0087B7"/>
              </a:buClr>
              <a:buFont typeface="Wingdings"/>
              <a:buChar char=""/>
              <a:tabLst>
                <a:tab pos="354965" algn="l"/>
                <a:tab pos="355600" algn="l"/>
              </a:tabLst>
            </a:pPr>
            <a:r>
              <a:rPr sz="2400" spc="-90" dirty="0">
                <a:solidFill>
                  <a:srgbClr val="00203C"/>
                </a:solidFill>
                <a:latin typeface="Arial"/>
                <a:cs typeface="Arial"/>
              </a:rPr>
              <a:t>Many </a:t>
            </a:r>
            <a:r>
              <a:rPr sz="2400" spc="-165" dirty="0">
                <a:solidFill>
                  <a:srgbClr val="00203C"/>
                </a:solidFill>
                <a:latin typeface="Arial"/>
                <a:cs typeface="Arial"/>
              </a:rPr>
              <a:t>use </a:t>
            </a:r>
            <a:r>
              <a:rPr sz="2400" spc="-210" dirty="0">
                <a:solidFill>
                  <a:srgbClr val="00203C"/>
                </a:solidFill>
                <a:latin typeface="Arial"/>
                <a:cs typeface="Arial"/>
              </a:rPr>
              <a:t>cases </a:t>
            </a:r>
            <a:r>
              <a:rPr sz="2400" spc="20" dirty="0">
                <a:solidFill>
                  <a:srgbClr val="00203C"/>
                </a:solidFill>
                <a:latin typeface="Arial"/>
                <a:cs typeface="Arial"/>
              </a:rPr>
              <a:t>to </a:t>
            </a:r>
            <a:r>
              <a:rPr sz="2400" spc="-105" dirty="0">
                <a:solidFill>
                  <a:srgbClr val="00203C"/>
                </a:solidFill>
                <a:latin typeface="Arial"/>
                <a:cs typeface="Arial"/>
              </a:rPr>
              <a:t>consider </a:t>
            </a:r>
            <a:r>
              <a:rPr sz="2400" spc="-5" dirty="0">
                <a:solidFill>
                  <a:srgbClr val="00203C"/>
                </a:solidFill>
                <a:latin typeface="Arial"/>
                <a:cs typeface="Arial"/>
              </a:rPr>
              <a:t>(with </a:t>
            </a:r>
            <a:r>
              <a:rPr sz="2400" spc="-95" dirty="0">
                <a:solidFill>
                  <a:srgbClr val="00203C"/>
                </a:solidFill>
                <a:latin typeface="Arial"/>
                <a:cs typeface="Arial"/>
              </a:rPr>
              <a:t>varying </a:t>
            </a:r>
            <a:r>
              <a:rPr sz="2400" spc="-110" dirty="0">
                <a:solidFill>
                  <a:srgbClr val="00203C"/>
                </a:solidFill>
                <a:latin typeface="Arial"/>
                <a:cs typeface="Arial"/>
              </a:rPr>
              <a:t>levels</a:t>
            </a:r>
            <a:r>
              <a:rPr sz="2400" spc="-420" dirty="0">
                <a:solidFill>
                  <a:srgbClr val="00203C"/>
                </a:solidFill>
                <a:latin typeface="Arial"/>
                <a:cs typeface="Arial"/>
              </a:rPr>
              <a:t> </a:t>
            </a:r>
            <a:r>
              <a:rPr sz="2400" spc="-10" dirty="0">
                <a:solidFill>
                  <a:srgbClr val="00203C"/>
                </a:solidFill>
                <a:latin typeface="Arial"/>
                <a:cs typeface="Arial"/>
              </a:rPr>
              <a:t>of</a:t>
            </a:r>
            <a:endParaRPr sz="2400">
              <a:solidFill>
                <a:prstClr val="black"/>
              </a:solidFill>
              <a:latin typeface="Arial"/>
              <a:cs typeface="Arial"/>
            </a:endParaRPr>
          </a:p>
          <a:p>
            <a:pPr marL="355600">
              <a:spcBef>
                <a:spcPts val="5"/>
              </a:spcBef>
            </a:pPr>
            <a:r>
              <a:rPr sz="2400" spc="-5" dirty="0">
                <a:solidFill>
                  <a:srgbClr val="00203C"/>
                </a:solidFill>
                <a:latin typeface="Arial"/>
                <a:cs typeface="Arial"/>
              </a:rPr>
              <a:t>effort </a:t>
            </a:r>
            <a:r>
              <a:rPr sz="2400" spc="35" dirty="0">
                <a:solidFill>
                  <a:srgbClr val="00203C"/>
                </a:solidFill>
                <a:latin typeface="Arial"/>
                <a:cs typeface="Arial"/>
              </a:rPr>
              <a:t>&amp; </a:t>
            </a:r>
            <a:r>
              <a:rPr sz="2400" spc="-105" dirty="0">
                <a:solidFill>
                  <a:srgbClr val="00203C"/>
                </a:solidFill>
                <a:latin typeface="Arial"/>
                <a:cs typeface="Arial"/>
              </a:rPr>
              <a:t>numbers </a:t>
            </a:r>
            <a:r>
              <a:rPr sz="2400" spc="-5" dirty="0">
                <a:solidFill>
                  <a:srgbClr val="00203C"/>
                </a:solidFill>
                <a:latin typeface="Arial"/>
                <a:cs typeface="Arial"/>
              </a:rPr>
              <a:t>of</a:t>
            </a:r>
            <a:r>
              <a:rPr sz="2400" spc="-455" dirty="0">
                <a:solidFill>
                  <a:srgbClr val="00203C"/>
                </a:solidFill>
                <a:latin typeface="Arial"/>
                <a:cs typeface="Arial"/>
              </a:rPr>
              <a:t> </a:t>
            </a:r>
            <a:r>
              <a:rPr sz="2400" spc="-110" dirty="0">
                <a:solidFill>
                  <a:srgbClr val="00203C"/>
                </a:solidFill>
                <a:latin typeface="Arial"/>
                <a:cs typeface="Arial"/>
              </a:rPr>
              <a:t>stakeholders)</a:t>
            </a:r>
            <a:endParaRPr sz="2400">
              <a:solidFill>
                <a:prstClr val="black"/>
              </a:solidFill>
              <a:latin typeface="Arial"/>
              <a:cs typeface="Arial"/>
            </a:endParaRPr>
          </a:p>
          <a:p>
            <a:pPr marL="756285" lvl="1" indent="-286385">
              <a:spcBef>
                <a:spcPts val="505"/>
              </a:spcBef>
              <a:buClr>
                <a:srgbClr val="3C6C2A"/>
              </a:buClr>
              <a:buFontTx/>
              <a:buChar char="–"/>
              <a:tabLst>
                <a:tab pos="756285" algn="l"/>
                <a:tab pos="756920" algn="l"/>
              </a:tabLst>
            </a:pPr>
            <a:r>
              <a:rPr sz="2000" spc="-95" dirty="0">
                <a:solidFill>
                  <a:srgbClr val="00203C"/>
                </a:solidFill>
                <a:latin typeface="Arial"/>
                <a:cs typeface="Arial"/>
              </a:rPr>
              <a:t>Surveillance </a:t>
            </a:r>
            <a:r>
              <a:rPr sz="2000" spc="215" dirty="0">
                <a:solidFill>
                  <a:srgbClr val="00203C"/>
                </a:solidFill>
                <a:latin typeface="Arial"/>
                <a:cs typeface="Arial"/>
              </a:rPr>
              <a:t>/</a:t>
            </a:r>
            <a:r>
              <a:rPr sz="2000" spc="-110" dirty="0">
                <a:solidFill>
                  <a:srgbClr val="00203C"/>
                </a:solidFill>
                <a:latin typeface="Arial"/>
                <a:cs typeface="Arial"/>
              </a:rPr>
              <a:t> </a:t>
            </a:r>
            <a:r>
              <a:rPr sz="2000" spc="-25" dirty="0">
                <a:solidFill>
                  <a:srgbClr val="00203C"/>
                </a:solidFill>
                <a:latin typeface="Arial"/>
                <a:cs typeface="Arial"/>
              </a:rPr>
              <a:t>Monitoring</a:t>
            </a:r>
            <a:endParaRPr sz="2000">
              <a:solidFill>
                <a:prstClr val="black"/>
              </a:solidFill>
              <a:latin typeface="Arial"/>
              <a:cs typeface="Arial"/>
            </a:endParaRPr>
          </a:p>
          <a:p>
            <a:pPr marL="1155700" marR="5080" lvl="2" indent="-228600" algn="just">
              <a:spcBef>
                <a:spcPts val="445"/>
              </a:spcBef>
              <a:buClr>
                <a:srgbClr val="79003B"/>
              </a:buClr>
              <a:buFontTx/>
              <a:buChar char="•"/>
              <a:tabLst>
                <a:tab pos="1156335" algn="l"/>
              </a:tabLst>
            </a:pPr>
            <a:r>
              <a:rPr spc="-105" dirty="0">
                <a:solidFill>
                  <a:srgbClr val="00203C"/>
                </a:solidFill>
                <a:latin typeface="Arial"/>
                <a:cs typeface="Arial"/>
              </a:rPr>
              <a:t>Event </a:t>
            </a:r>
            <a:r>
              <a:rPr spc="-45" dirty="0">
                <a:solidFill>
                  <a:srgbClr val="00203C"/>
                </a:solidFill>
                <a:latin typeface="Arial"/>
                <a:cs typeface="Arial"/>
              </a:rPr>
              <a:t>detection, situational </a:t>
            </a:r>
            <a:r>
              <a:rPr spc="-105" dirty="0">
                <a:solidFill>
                  <a:srgbClr val="00203C"/>
                </a:solidFill>
                <a:latin typeface="Arial"/>
                <a:cs typeface="Arial"/>
              </a:rPr>
              <a:t>awareness, </a:t>
            </a:r>
            <a:r>
              <a:rPr spc="-30" dirty="0">
                <a:solidFill>
                  <a:srgbClr val="00203C"/>
                </a:solidFill>
                <a:latin typeface="Arial"/>
                <a:cs typeface="Arial"/>
              </a:rPr>
              <a:t>notifiable </a:t>
            </a:r>
            <a:r>
              <a:rPr spc="-40" dirty="0">
                <a:solidFill>
                  <a:srgbClr val="00203C"/>
                </a:solidFill>
                <a:latin typeface="Arial"/>
                <a:cs typeface="Arial"/>
              </a:rPr>
              <a:t>condition  </a:t>
            </a:r>
            <a:r>
              <a:rPr spc="-35" dirty="0">
                <a:solidFill>
                  <a:srgbClr val="00203C"/>
                </a:solidFill>
                <a:latin typeface="Arial"/>
                <a:cs typeface="Arial"/>
              </a:rPr>
              <a:t>reporting, </a:t>
            </a:r>
            <a:r>
              <a:rPr spc="-70" dirty="0">
                <a:solidFill>
                  <a:srgbClr val="00203C"/>
                </a:solidFill>
                <a:latin typeface="Arial"/>
                <a:cs typeface="Arial"/>
              </a:rPr>
              <a:t>surveillance </a:t>
            </a:r>
            <a:r>
              <a:rPr spc="195" dirty="0">
                <a:solidFill>
                  <a:srgbClr val="00203C"/>
                </a:solidFill>
                <a:latin typeface="Arial"/>
                <a:cs typeface="Arial"/>
              </a:rPr>
              <a:t>/</a:t>
            </a:r>
            <a:r>
              <a:rPr spc="-250" dirty="0">
                <a:solidFill>
                  <a:srgbClr val="00203C"/>
                </a:solidFill>
                <a:latin typeface="Arial"/>
                <a:cs typeface="Arial"/>
              </a:rPr>
              <a:t> </a:t>
            </a:r>
            <a:r>
              <a:rPr spc="-30" dirty="0">
                <a:solidFill>
                  <a:srgbClr val="00203C"/>
                </a:solidFill>
                <a:latin typeface="Arial"/>
                <a:cs typeface="Arial"/>
              </a:rPr>
              <a:t>vital </a:t>
            </a:r>
            <a:r>
              <a:rPr spc="-65" dirty="0">
                <a:solidFill>
                  <a:srgbClr val="00203C"/>
                </a:solidFill>
                <a:latin typeface="Arial"/>
                <a:cs typeface="Arial"/>
              </a:rPr>
              <a:t>statistics, </a:t>
            </a:r>
            <a:r>
              <a:rPr spc="-90" dirty="0">
                <a:solidFill>
                  <a:srgbClr val="00203C"/>
                </a:solidFill>
                <a:latin typeface="Arial"/>
                <a:cs typeface="Arial"/>
              </a:rPr>
              <a:t>specimen </a:t>
            </a:r>
            <a:r>
              <a:rPr spc="-65" dirty="0">
                <a:solidFill>
                  <a:srgbClr val="00203C"/>
                </a:solidFill>
                <a:latin typeface="Arial"/>
                <a:cs typeface="Arial"/>
              </a:rPr>
              <a:t>tracking </a:t>
            </a:r>
            <a:r>
              <a:rPr spc="195" dirty="0">
                <a:solidFill>
                  <a:srgbClr val="00203C"/>
                </a:solidFill>
                <a:latin typeface="Arial"/>
                <a:cs typeface="Arial"/>
              </a:rPr>
              <a:t>/  </a:t>
            </a:r>
            <a:r>
              <a:rPr spc="-65" dirty="0">
                <a:solidFill>
                  <a:srgbClr val="00203C"/>
                </a:solidFill>
                <a:latin typeface="Arial"/>
                <a:cs typeface="Arial"/>
              </a:rPr>
              <a:t>results </a:t>
            </a:r>
            <a:r>
              <a:rPr spc="-35" dirty="0">
                <a:solidFill>
                  <a:srgbClr val="00203C"/>
                </a:solidFill>
                <a:latin typeface="Arial"/>
                <a:cs typeface="Arial"/>
              </a:rPr>
              <a:t>reporting, </a:t>
            </a:r>
            <a:r>
              <a:rPr spc="-55" dirty="0">
                <a:solidFill>
                  <a:srgbClr val="00203C"/>
                </a:solidFill>
                <a:latin typeface="Arial"/>
                <a:cs typeface="Arial"/>
              </a:rPr>
              <a:t>outbreak</a:t>
            </a:r>
            <a:r>
              <a:rPr spc="-170" dirty="0">
                <a:solidFill>
                  <a:srgbClr val="00203C"/>
                </a:solidFill>
                <a:latin typeface="Arial"/>
                <a:cs typeface="Arial"/>
              </a:rPr>
              <a:t> </a:t>
            </a:r>
            <a:r>
              <a:rPr spc="-80" dirty="0">
                <a:solidFill>
                  <a:srgbClr val="00203C"/>
                </a:solidFill>
                <a:latin typeface="Arial"/>
                <a:cs typeface="Arial"/>
              </a:rPr>
              <a:t>management</a:t>
            </a:r>
            <a:endParaRPr>
              <a:solidFill>
                <a:prstClr val="black"/>
              </a:solidFill>
              <a:latin typeface="Arial"/>
              <a:cs typeface="Arial"/>
            </a:endParaRPr>
          </a:p>
          <a:p>
            <a:pPr marL="756285" lvl="1" indent="-286385">
              <a:spcBef>
                <a:spcPts val="470"/>
              </a:spcBef>
              <a:buClr>
                <a:srgbClr val="3C6C2A"/>
              </a:buClr>
              <a:buFontTx/>
              <a:buChar char="–"/>
              <a:tabLst>
                <a:tab pos="756285" algn="l"/>
                <a:tab pos="756920" algn="l"/>
              </a:tabLst>
            </a:pPr>
            <a:r>
              <a:rPr sz="2000" spc="-50" dirty="0">
                <a:solidFill>
                  <a:srgbClr val="00203C"/>
                </a:solidFill>
                <a:latin typeface="Arial"/>
                <a:cs typeface="Arial"/>
              </a:rPr>
              <a:t>Interventions</a:t>
            </a:r>
            <a:endParaRPr sz="2000">
              <a:solidFill>
                <a:prstClr val="black"/>
              </a:solidFill>
              <a:latin typeface="Arial"/>
              <a:cs typeface="Arial"/>
            </a:endParaRPr>
          </a:p>
          <a:p>
            <a:pPr marL="1155700" marR="281940" lvl="2" indent="-228600">
              <a:spcBef>
                <a:spcPts val="445"/>
              </a:spcBef>
              <a:buClr>
                <a:srgbClr val="79003B"/>
              </a:buClr>
              <a:buFontTx/>
              <a:buChar char="•"/>
              <a:tabLst>
                <a:tab pos="1155700" algn="l"/>
                <a:tab pos="1156335" algn="l"/>
              </a:tabLst>
            </a:pPr>
            <a:r>
              <a:rPr spc="-145" dirty="0">
                <a:solidFill>
                  <a:srgbClr val="00203C"/>
                </a:solidFill>
                <a:latin typeface="Arial"/>
                <a:cs typeface="Arial"/>
              </a:rPr>
              <a:t>Response </a:t>
            </a:r>
            <a:r>
              <a:rPr spc="-80" dirty="0">
                <a:solidFill>
                  <a:srgbClr val="00203C"/>
                </a:solidFill>
                <a:latin typeface="Arial"/>
                <a:cs typeface="Arial"/>
              </a:rPr>
              <a:t>management, </a:t>
            </a:r>
            <a:r>
              <a:rPr spc="-40" dirty="0">
                <a:solidFill>
                  <a:srgbClr val="00203C"/>
                </a:solidFill>
                <a:latin typeface="Arial"/>
                <a:cs typeface="Arial"/>
              </a:rPr>
              <a:t>inventory </a:t>
            </a:r>
            <a:r>
              <a:rPr spc="-55" dirty="0">
                <a:solidFill>
                  <a:srgbClr val="00203C"/>
                </a:solidFill>
                <a:latin typeface="Arial"/>
                <a:cs typeface="Arial"/>
              </a:rPr>
              <a:t>allocation </a:t>
            </a:r>
            <a:r>
              <a:rPr spc="-85" dirty="0">
                <a:solidFill>
                  <a:srgbClr val="00203C"/>
                </a:solidFill>
                <a:latin typeface="Arial"/>
                <a:cs typeface="Arial"/>
              </a:rPr>
              <a:t>and </a:t>
            </a:r>
            <a:r>
              <a:rPr spc="-45" dirty="0">
                <a:solidFill>
                  <a:srgbClr val="00203C"/>
                </a:solidFill>
                <a:latin typeface="Arial"/>
                <a:cs typeface="Arial"/>
              </a:rPr>
              <a:t>distro.,  </a:t>
            </a:r>
            <a:r>
              <a:rPr spc="-85" dirty="0">
                <a:solidFill>
                  <a:srgbClr val="00203C"/>
                </a:solidFill>
                <a:latin typeface="Arial"/>
                <a:cs typeface="Arial"/>
              </a:rPr>
              <a:t>resource </a:t>
            </a:r>
            <a:r>
              <a:rPr spc="-30" dirty="0">
                <a:solidFill>
                  <a:srgbClr val="00203C"/>
                </a:solidFill>
                <a:latin typeface="Arial"/>
                <a:cs typeface="Arial"/>
              </a:rPr>
              <a:t>utilization </a:t>
            </a:r>
            <a:r>
              <a:rPr spc="-85" dirty="0">
                <a:solidFill>
                  <a:srgbClr val="00203C"/>
                </a:solidFill>
                <a:latin typeface="Arial"/>
                <a:cs typeface="Arial"/>
              </a:rPr>
              <a:t>(hosp. </a:t>
            </a:r>
            <a:r>
              <a:rPr spc="-95" dirty="0">
                <a:solidFill>
                  <a:srgbClr val="00203C"/>
                </a:solidFill>
                <a:latin typeface="Arial"/>
                <a:cs typeface="Arial"/>
              </a:rPr>
              <a:t>beds,</a:t>
            </a:r>
            <a:r>
              <a:rPr spc="-155" dirty="0">
                <a:solidFill>
                  <a:srgbClr val="00203C"/>
                </a:solidFill>
                <a:latin typeface="Arial"/>
                <a:cs typeface="Arial"/>
              </a:rPr>
              <a:t> </a:t>
            </a:r>
            <a:r>
              <a:rPr spc="-55" dirty="0">
                <a:solidFill>
                  <a:srgbClr val="00203C"/>
                </a:solidFill>
                <a:latin typeface="Arial"/>
                <a:cs typeface="Arial"/>
              </a:rPr>
              <a:t>etc.)</a:t>
            </a:r>
            <a:endParaRPr>
              <a:solidFill>
                <a:prstClr val="black"/>
              </a:solidFill>
              <a:latin typeface="Arial"/>
              <a:cs typeface="Arial"/>
            </a:endParaRPr>
          </a:p>
        </p:txBody>
      </p:sp>
      <p:sp>
        <p:nvSpPr>
          <p:cNvPr id="4" name="object 4"/>
          <p:cNvSpPr/>
          <p:nvPr/>
        </p:nvSpPr>
        <p:spPr>
          <a:xfrm>
            <a:off x="7822692" y="0"/>
            <a:ext cx="1321307" cy="1376172"/>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Tree>
    <p:extLst>
      <p:ext uri="{BB962C8B-B14F-4D97-AF65-F5344CB8AC3E}">
        <p14:creationId xmlns:p14="http://schemas.microsoft.com/office/powerpoint/2010/main" val="366358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5795010"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100" dirty="0">
                <a:solidFill>
                  <a:srgbClr val="005DAB"/>
                </a:solidFill>
              </a:rPr>
              <a:t>What </a:t>
            </a:r>
            <a:r>
              <a:rPr sz="2800" spc="-125" dirty="0">
                <a:solidFill>
                  <a:srgbClr val="005DAB"/>
                </a:solidFill>
              </a:rPr>
              <a:t>about </a:t>
            </a:r>
            <a:r>
              <a:rPr sz="2800" spc="-165" dirty="0">
                <a:solidFill>
                  <a:srgbClr val="005DAB"/>
                </a:solidFill>
              </a:rPr>
              <a:t>public</a:t>
            </a:r>
            <a:r>
              <a:rPr sz="2800" spc="-434" dirty="0">
                <a:solidFill>
                  <a:srgbClr val="005DAB"/>
                </a:solidFill>
              </a:rPr>
              <a:t> </a:t>
            </a:r>
            <a:r>
              <a:rPr sz="2800" spc="-125" dirty="0">
                <a:solidFill>
                  <a:srgbClr val="005DAB"/>
                </a:solidFill>
              </a:rPr>
              <a:t>health?</a:t>
            </a:r>
            <a:endParaRPr sz="2800"/>
          </a:p>
        </p:txBody>
      </p:sp>
      <p:sp>
        <p:nvSpPr>
          <p:cNvPr id="3" name="object 3"/>
          <p:cNvSpPr txBox="1"/>
          <p:nvPr/>
        </p:nvSpPr>
        <p:spPr>
          <a:xfrm>
            <a:off x="535940" y="1172032"/>
            <a:ext cx="6849109" cy="2701290"/>
          </a:xfrm>
          <a:prstGeom prst="rect">
            <a:avLst/>
          </a:prstGeom>
        </p:spPr>
        <p:txBody>
          <a:bodyPr vert="horz" wrap="square" lIns="0" tIns="12700" rIns="0" bIns="0" rtlCol="0">
            <a:spAutoFit/>
          </a:bodyPr>
          <a:lstStyle/>
          <a:p>
            <a:pPr marL="355600" indent="-342900">
              <a:spcBef>
                <a:spcPts val="100"/>
              </a:spcBef>
              <a:buClr>
                <a:srgbClr val="0087B7"/>
              </a:buClr>
              <a:buFont typeface="Wingdings"/>
              <a:buChar char=""/>
              <a:tabLst>
                <a:tab pos="354965" algn="l"/>
                <a:tab pos="355600" algn="l"/>
              </a:tabLst>
            </a:pPr>
            <a:r>
              <a:rPr sz="2400" spc="-90" dirty="0">
                <a:solidFill>
                  <a:srgbClr val="00203C"/>
                </a:solidFill>
                <a:latin typeface="Arial"/>
                <a:cs typeface="Arial"/>
              </a:rPr>
              <a:t>Many </a:t>
            </a:r>
            <a:r>
              <a:rPr sz="2400" spc="-165" dirty="0">
                <a:solidFill>
                  <a:srgbClr val="00203C"/>
                </a:solidFill>
                <a:latin typeface="Arial"/>
                <a:cs typeface="Arial"/>
              </a:rPr>
              <a:t>use </a:t>
            </a:r>
            <a:r>
              <a:rPr sz="2400" spc="-210" dirty="0">
                <a:solidFill>
                  <a:srgbClr val="00203C"/>
                </a:solidFill>
                <a:latin typeface="Arial"/>
                <a:cs typeface="Arial"/>
              </a:rPr>
              <a:t>cases </a:t>
            </a:r>
            <a:r>
              <a:rPr sz="2400" spc="20" dirty="0">
                <a:solidFill>
                  <a:srgbClr val="00203C"/>
                </a:solidFill>
                <a:latin typeface="Arial"/>
                <a:cs typeface="Arial"/>
              </a:rPr>
              <a:t>to </a:t>
            </a:r>
            <a:r>
              <a:rPr sz="2400" spc="-105" dirty="0">
                <a:solidFill>
                  <a:srgbClr val="00203C"/>
                </a:solidFill>
                <a:latin typeface="Arial"/>
                <a:cs typeface="Arial"/>
              </a:rPr>
              <a:t>consider </a:t>
            </a:r>
            <a:r>
              <a:rPr sz="2400" spc="-5" dirty="0">
                <a:solidFill>
                  <a:srgbClr val="00203C"/>
                </a:solidFill>
                <a:latin typeface="Arial"/>
                <a:cs typeface="Arial"/>
              </a:rPr>
              <a:t>(with </a:t>
            </a:r>
            <a:r>
              <a:rPr sz="2400" spc="-95" dirty="0">
                <a:solidFill>
                  <a:srgbClr val="00203C"/>
                </a:solidFill>
                <a:latin typeface="Arial"/>
                <a:cs typeface="Arial"/>
              </a:rPr>
              <a:t>varying </a:t>
            </a:r>
            <a:r>
              <a:rPr sz="2400" spc="-110" dirty="0">
                <a:solidFill>
                  <a:srgbClr val="00203C"/>
                </a:solidFill>
                <a:latin typeface="Arial"/>
                <a:cs typeface="Arial"/>
              </a:rPr>
              <a:t>levels</a:t>
            </a:r>
            <a:r>
              <a:rPr sz="2400" spc="-420" dirty="0">
                <a:solidFill>
                  <a:srgbClr val="00203C"/>
                </a:solidFill>
                <a:latin typeface="Arial"/>
                <a:cs typeface="Arial"/>
              </a:rPr>
              <a:t> </a:t>
            </a:r>
            <a:r>
              <a:rPr sz="2400" spc="-10" dirty="0">
                <a:solidFill>
                  <a:srgbClr val="00203C"/>
                </a:solidFill>
                <a:latin typeface="Arial"/>
                <a:cs typeface="Arial"/>
              </a:rPr>
              <a:t>of</a:t>
            </a:r>
            <a:endParaRPr sz="2400">
              <a:solidFill>
                <a:prstClr val="black"/>
              </a:solidFill>
              <a:latin typeface="Arial"/>
              <a:cs typeface="Arial"/>
            </a:endParaRPr>
          </a:p>
          <a:p>
            <a:pPr marL="355600">
              <a:spcBef>
                <a:spcPts val="5"/>
              </a:spcBef>
            </a:pPr>
            <a:r>
              <a:rPr sz="2400" spc="-5" dirty="0">
                <a:solidFill>
                  <a:srgbClr val="00203C"/>
                </a:solidFill>
                <a:latin typeface="Arial"/>
                <a:cs typeface="Arial"/>
              </a:rPr>
              <a:t>effort </a:t>
            </a:r>
            <a:r>
              <a:rPr sz="2400" spc="35" dirty="0">
                <a:solidFill>
                  <a:srgbClr val="00203C"/>
                </a:solidFill>
                <a:latin typeface="Arial"/>
                <a:cs typeface="Arial"/>
              </a:rPr>
              <a:t>&amp; </a:t>
            </a:r>
            <a:r>
              <a:rPr sz="2400" spc="-105" dirty="0">
                <a:solidFill>
                  <a:srgbClr val="00203C"/>
                </a:solidFill>
                <a:latin typeface="Arial"/>
                <a:cs typeface="Arial"/>
              </a:rPr>
              <a:t>numbers </a:t>
            </a:r>
            <a:r>
              <a:rPr sz="2400" spc="-5" dirty="0">
                <a:solidFill>
                  <a:srgbClr val="00203C"/>
                </a:solidFill>
                <a:latin typeface="Arial"/>
                <a:cs typeface="Arial"/>
              </a:rPr>
              <a:t>of</a:t>
            </a:r>
            <a:r>
              <a:rPr sz="2400" spc="-455" dirty="0">
                <a:solidFill>
                  <a:srgbClr val="00203C"/>
                </a:solidFill>
                <a:latin typeface="Arial"/>
                <a:cs typeface="Arial"/>
              </a:rPr>
              <a:t> </a:t>
            </a:r>
            <a:r>
              <a:rPr sz="2400" spc="-110" dirty="0">
                <a:solidFill>
                  <a:srgbClr val="00203C"/>
                </a:solidFill>
                <a:latin typeface="Arial"/>
                <a:cs typeface="Arial"/>
              </a:rPr>
              <a:t>stakeholders)</a:t>
            </a:r>
            <a:endParaRPr sz="2400">
              <a:solidFill>
                <a:prstClr val="black"/>
              </a:solidFill>
              <a:latin typeface="Arial"/>
              <a:cs typeface="Arial"/>
            </a:endParaRPr>
          </a:p>
          <a:p>
            <a:pPr marL="756285" lvl="1" indent="-286385">
              <a:spcBef>
                <a:spcPts val="505"/>
              </a:spcBef>
              <a:buClr>
                <a:srgbClr val="3C6C2A"/>
              </a:buClr>
              <a:buFontTx/>
              <a:buChar char="–"/>
              <a:tabLst>
                <a:tab pos="756285" algn="l"/>
                <a:tab pos="756920" algn="l"/>
              </a:tabLst>
            </a:pPr>
            <a:r>
              <a:rPr sz="2000" spc="-75" dirty="0">
                <a:solidFill>
                  <a:srgbClr val="00203C"/>
                </a:solidFill>
                <a:latin typeface="Arial"/>
                <a:cs typeface="Arial"/>
              </a:rPr>
              <a:t>Prevention</a:t>
            </a:r>
            <a:endParaRPr sz="2000">
              <a:solidFill>
                <a:prstClr val="black"/>
              </a:solidFill>
              <a:latin typeface="Arial"/>
              <a:cs typeface="Arial"/>
            </a:endParaRPr>
          </a:p>
          <a:p>
            <a:pPr marL="1155700" marR="5080" lvl="2" indent="-228600">
              <a:spcBef>
                <a:spcPts val="445"/>
              </a:spcBef>
              <a:buClr>
                <a:srgbClr val="79003B"/>
              </a:buClr>
              <a:buFontTx/>
              <a:buChar char="•"/>
              <a:tabLst>
                <a:tab pos="1155700" algn="l"/>
                <a:tab pos="1156335" algn="l"/>
              </a:tabLst>
            </a:pPr>
            <a:r>
              <a:rPr spc="-85" dirty="0">
                <a:solidFill>
                  <a:srgbClr val="00203C"/>
                </a:solidFill>
                <a:latin typeface="Arial"/>
                <a:cs typeface="Arial"/>
              </a:rPr>
              <a:t>Vaccination </a:t>
            </a:r>
            <a:r>
              <a:rPr spc="-100" dirty="0">
                <a:solidFill>
                  <a:srgbClr val="00203C"/>
                </a:solidFill>
                <a:latin typeface="Arial"/>
                <a:cs typeface="Arial"/>
              </a:rPr>
              <a:t>campaigns, </a:t>
            </a:r>
            <a:r>
              <a:rPr spc="-85" dirty="0">
                <a:solidFill>
                  <a:srgbClr val="00203C"/>
                </a:solidFill>
                <a:latin typeface="Arial"/>
                <a:cs typeface="Arial"/>
              </a:rPr>
              <a:t>wellness programs, </a:t>
            </a:r>
            <a:r>
              <a:rPr spc="-45" dirty="0">
                <a:solidFill>
                  <a:srgbClr val="00203C"/>
                </a:solidFill>
                <a:latin typeface="Arial"/>
                <a:cs typeface="Arial"/>
              </a:rPr>
              <a:t>health </a:t>
            </a:r>
            <a:r>
              <a:rPr spc="-110" dirty="0">
                <a:solidFill>
                  <a:srgbClr val="00203C"/>
                </a:solidFill>
                <a:latin typeface="Arial"/>
                <a:cs typeface="Arial"/>
              </a:rPr>
              <a:t>awareness  </a:t>
            </a:r>
            <a:r>
              <a:rPr spc="-105" dirty="0">
                <a:solidFill>
                  <a:srgbClr val="00203C"/>
                </a:solidFill>
                <a:latin typeface="Arial"/>
                <a:cs typeface="Arial"/>
              </a:rPr>
              <a:t>campaigns</a:t>
            </a:r>
            <a:endParaRPr>
              <a:solidFill>
                <a:prstClr val="black"/>
              </a:solidFill>
              <a:latin typeface="Arial"/>
              <a:cs typeface="Arial"/>
            </a:endParaRPr>
          </a:p>
          <a:p>
            <a:pPr marL="756285" lvl="1" indent="-286385">
              <a:spcBef>
                <a:spcPts val="470"/>
              </a:spcBef>
              <a:buClr>
                <a:srgbClr val="3C6C2A"/>
              </a:buClr>
              <a:buFontTx/>
              <a:buChar char="–"/>
              <a:tabLst>
                <a:tab pos="756285" algn="l"/>
                <a:tab pos="756920" algn="l"/>
              </a:tabLst>
            </a:pPr>
            <a:r>
              <a:rPr sz="2000" spc="-80" dirty="0">
                <a:solidFill>
                  <a:srgbClr val="00203C"/>
                </a:solidFill>
                <a:latin typeface="Arial"/>
                <a:cs typeface="Arial"/>
              </a:rPr>
              <a:t>Communication </a:t>
            </a:r>
            <a:r>
              <a:rPr sz="2000" spc="215" dirty="0">
                <a:solidFill>
                  <a:srgbClr val="00203C"/>
                </a:solidFill>
                <a:latin typeface="Arial"/>
                <a:cs typeface="Arial"/>
              </a:rPr>
              <a:t>/</a:t>
            </a:r>
            <a:r>
              <a:rPr sz="2000" spc="-185" dirty="0">
                <a:solidFill>
                  <a:srgbClr val="00203C"/>
                </a:solidFill>
                <a:latin typeface="Arial"/>
                <a:cs typeface="Arial"/>
              </a:rPr>
              <a:t> </a:t>
            </a:r>
            <a:r>
              <a:rPr sz="2000" spc="-45" dirty="0">
                <a:solidFill>
                  <a:srgbClr val="00203C"/>
                </a:solidFill>
                <a:latin typeface="Arial"/>
                <a:cs typeface="Arial"/>
              </a:rPr>
              <a:t>Alerting</a:t>
            </a:r>
            <a:endParaRPr sz="2000">
              <a:solidFill>
                <a:prstClr val="black"/>
              </a:solidFill>
              <a:latin typeface="Arial"/>
              <a:cs typeface="Arial"/>
            </a:endParaRPr>
          </a:p>
          <a:p>
            <a:pPr marL="1155700" lvl="2" indent="-228600">
              <a:spcBef>
                <a:spcPts val="440"/>
              </a:spcBef>
              <a:buClr>
                <a:srgbClr val="79003B"/>
              </a:buClr>
              <a:buFontTx/>
              <a:buChar char="•"/>
              <a:tabLst>
                <a:tab pos="1155700" algn="l"/>
                <a:tab pos="1156335" algn="l"/>
              </a:tabLst>
            </a:pPr>
            <a:r>
              <a:rPr spc="-65" dirty="0">
                <a:solidFill>
                  <a:srgbClr val="00203C"/>
                </a:solidFill>
                <a:latin typeface="Arial"/>
                <a:cs typeface="Arial"/>
              </a:rPr>
              <a:t>Health </a:t>
            </a:r>
            <a:r>
              <a:rPr spc="-40" dirty="0">
                <a:solidFill>
                  <a:srgbClr val="00203C"/>
                </a:solidFill>
                <a:latin typeface="Arial"/>
                <a:cs typeface="Arial"/>
              </a:rPr>
              <a:t>alerting, </a:t>
            </a:r>
            <a:r>
              <a:rPr spc="-80" dirty="0">
                <a:solidFill>
                  <a:srgbClr val="00203C"/>
                </a:solidFill>
                <a:latin typeface="Arial"/>
                <a:cs typeface="Arial"/>
              </a:rPr>
              <a:t>decision </a:t>
            </a:r>
            <a:r>
              <a:rPr spc="-45" dirty="0">
                <a:solidFill>
                  <a:srgbClr val="00203C"/>
                </a:solidFill>
                <a:latin typeface="Arial"/>
                <a:cs typeface="Arial"/>
              </a:rPr>
              <a:t>support, </a:t>
            </a:r>
            <a:r>
              <a:rPr spc="-55" dirty="0">
                <a:solidFill>
                  <a:srgbClr val="00203C"/>
                </a:solidFill>
                <a:latin typeface="Arial"/>
                <a:cs typeface="Arial"/>
              </a:rPr>
              <a:t>public</a:t>
            </a:r>
            <a:r>
              <a:rPr spc="-190" dirty="0">
                <a:solidFill>
                  <a:srgbClr val="00203C"/>
                </a:solidFill>
                <a:latin typeface="Arial"/>
                <a:cs typeface="Arial"/>
              </a:rPr>
              <a:t> </a:t>
            </a:r>
            <a:r>
              <a:rPr spc="-70" dirty="0">
                <a:solidFill>
                  <a:srgbClr val="00203C"/>
                </a:solidFill>
                <a:latin typeface="Arial"/>
                <a:cs typeface="Arial"/>
              </a:rPr>
              <a:t>communications,</a:t>
            </a:r>
            <a:endParaRPr>
              <a:solidFill>
                <a:prstClr val="black"/>
              </a:solidFill>
              <a:latin typeface="Arial"/>
              <a:cs typeface="Arial"/>
            </a:endParaRPr>
          </a:p>
          <a:p>
            <a:pPr marL="1155700">
              <a:spcBef>
                <a:spcPts val="5"/>
              </a:spcBef>
            </a:pPr>
            <a:r>
              <a:rPr spc="-45" dirty="0">
                <a:solidFill>
                  <a:srgbClr val="00203C"/>
                </a:solidFill>
                <a:latin typeface="Arial"/>
                <a:cs typeface="Arial"/>
              </a:rPr>
              <a:t>health </a:t>
            </a:r>
            <a:r>
              <a:rPr spc="-40" dirty="0">
                <a:solidFill>
                  <a:srgbClr val="00203C"/>
                </a:solidFill>
                <a:latin typeface="Arial"/>
                <a:cs typeface="Arial"/>
              </a:rPr>
              <a:t>training </a:t>
            </a:r>
            <a:r>
              <a:rPr spc="-85" dirty="0">
                <a:solidFill>
                  <a:srgbClr val="00203C"/>
                </a:solidFill>
                <a:latin typeface="Arial"/>
                <a:cs typeface="Arial"/>
              </a:rPr>
              <a:t>and</a:t>
            </a:r>
            <a:r>
              <a:rPr spc="-165" dirty="0">
                <a:solidFill>
                  <a:srgbClr val="00203C"/>
                </a:solidFill>
                <a:latin typeface="Arial"/>
                <a:cs typeface="Arial"/>
              </a:rPr>
              <a:t> </a:t>
            </a:r>
            <a:r>
              <a:rPr spc="-75" dirty="0">
                <a:solidFill>
                  <a:srgbClr val="00203C"/>
                </a:solidFill>
                <a:latin typeface="Arial"/>
                <a:cs typeface="Arial"/>
              </a:rPr>
              <a:t>communications</a:t>
            </a:r>
            <a:endParaRPr>
              <a:solidFill>
                <a:prstClr val="black"/>
              </a:solidFill>
              <a:latin typeface="Arial"/>
              <a:cs typeface="Arial"/>
            </a:endParaRPr>
          </a:p>
        </p:txBody>
      </p:sp>
      <p:sp>
        <p:nvSpPr>
          <p:cNvPr id="4" name="object 4"/>
          <p:cNvSpPr/>
          <p:nvPr/>
        </p:nvSpPr>
        <p:spPr>
          <a:xfrm>
            <a:off x="7822692" y="0"/>
            <a:ext cx="1321307" cy="1376172"/>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Tree>
    <p:extLst>
      <p:ext uri="{BB962C8B-B14F-4D97-AF65-F5344CB8AC3E}">
        <p14:creationId xmlns:p14="http://schemas.microsoft.com/office/powerpoint/2010/main" val="1558744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590800" y="819150"/>
            <a:ext cx="3886200" cy="3803650"/>
          </a:xfrm>
        </p:spPr>
      </p:pic>
      <p:sp>
        <p:nvSpPr>
          <p:cNvPr id="2" name="Title 1"/>
          <p:cNvSpPr>
            <a:spLocks noGrp="1"/>
          </p:cNvSpPr>
          <p:nvPr>
            <p:ph type="title" idx="4294967295"/>
          </p:nvPr>
        </p:nvSpPr>
        <p:spPr>
          <a:xfrm>
            <a:off x="1143001" y="133350"/>
            <a:ext cx="7391400" cy="553998"/>
          </a:xfrm>
        </p:spPr>
        <p:txBody>
          <a:bodyPr/>
          <a:lstStyle/>
          <a:p>
            <a:r>
              <a:rPr lang="en-US" sz="3600" dirty="0" smtClean="0">
                <a:latin typeface="+mn-lt"/>
              </a:rPr>
              <a:t>Use case 0: </a:t>
            </a:r>
            <a:r>
              <a:rPr lang="en-US" sz="3600" dirty="0" err="1" smtClean="0">
                <a:latin typeface="+mn-lt"/>
              </a:rPr>
              <a:t>Blockchain</a:t>
            </a:r>
            <a:r>
              <a:rPr lang="en-US" sz="3600" dirty="0" smtClean="0">
                <a:latin typeface="+mn-lt"/>
              </a:rPr>
              <a:t> Bitcoin Features</a:t>
            </a:r>
            <a:endParaRPr lang="en-US" sz="3600" dirty="0">
              <a:latin typeface="+mn-lt"/>
            </a:endParaRPr>
          </a:p>
        </p:txBody>
      </p:sp>
    </p:spTree>
    <p:extLst>
      <p:ext uri="{BB962C8B-B14F-4D97-AF65-F5344CB8AC3E}">
        <p14:creationId xmlns:p14="http://schemas.microsoft.com/office/powerpoint/2010/main" val="6588259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1925"/>
            <a:ext cx="7837042" cy="461665"/>
          </a:xfrm>
        </p:spPr>
        <p:txBody>
          <a:bodyPr/>
          <a:lstStyle/>
          <a:p>
            <a:r>
              <a:rPr lang="en-US" dirty="0" smtClean="0"/>
              <a:t>Case Study 6: </a:t>
            </a:r>
            <a:r>
              <a:rPr lang="en-US" dirty="0" err="1" smtClean="0"/>
              <a:t>Blockchain</a:t>
            </a:r>
            <a:r>
              <a:rPr lang="en-US" dirty="0" smtClean="0"/>
              <a:t> in Automotive</a:t>
            </a:r>
            <a:endParaRPr lang="en-US" dirty="0"/>
          </a:p>
        </p:txBody>
      </p:sp>
      <p:sp>
        <p:nvSpPr>
          <p:cNvPr id="3" name="object 7"/>
          <p:cNvSpPr txBox="1"/>
          <p:nvPr/>
        </p:nvSpPr>
        <p:spPr>
          <a:xfrm>
            <a:off x="929586" y="1023747"/>
            <a:ext cx="5852213" cy="5768887"/>
          </a:xfrm>
          <a:prstGeom prst="rect">
            <a:avLst/>
          </a:prstGeom>
        </p:spPr>
        <p:txBody>
          <a:bodyPr vert="horz" wrap="square" lIns="0" tIns="9525" rIns="0" bIns="0" rtlCol="0">
            <a:spAutoFit/>
          </a:bodyPr>
          <a:lstStyle/>
          <a:p>
            <a:pPr marL="9525" marR="3810">
              <a:spcBef>
                <a:spcPts val="75"/>
              </a:spcBef>
            </a:pPr>
            <a:r>
              <a:rPr sz="2700" spc="23" dirty="0" smtClean="0">
                <a:solidFill>
                  <a:prstClr val="black"/>
                </a:solidFill>
                <a:latin typeface="Arial"/>
                <a:cs typeface="Arial"/>
              </a:rPr>
              <a:t>Blockchains </a:t>
            </a:r>
            <a:r>
              <a:rPr sz="2700" spc="15" dirty="0" smtClean="0">
                <a:solidFill>
                  <a:prstClr val="black"/>
                </a:solidFill>
                <a:latin typeface="Arial"/>
                <a:cs typeface="Arial"/>
              </a:rPr>
              <a:t>c</a:t>
            </a:r>
            <a:r>
              <a:rPr lang="en-US" sz="2700" spc="15" dirty="0" smtClean="0">
                <a:solidFill>
                  <a:prstClr val="black"/>
                </a:solidFill>
                <a:latin typeface="Arial"/>
                <a:cs typeface="Arial"/>
              </a:rPr>
              <a:t>ould</a:t>
            </a:r>
            <a:r>
              <a:rPr sz="2700" spc="15" dirty="0" smtClean="0">
                <a:solidFill>
                  <a:prstClr val="black"/>
                </a:solidFill>
                <a:latin typeface="Arial"/>
                <a:cs typeface="Arial"/>
              </a:rPr>
              <a:t> </a:t>
            </a:r>
            <a:r>
              <a:rPr sz="2700" spc="23" dirty="0" smtClean="0">
                <a:solidFill>
                  <a:prstClr val="black"/>
                </a:solidFill>
                <a:latin typeface="Arial"/>
                <a:cs typeface="Arial"/>
              </a:rPr>
              <a:t>be </a:t>
            </a:r>
            <a:r>
              <a:rPr sz="2700" spc="8" dirty="0" smtClean="0">
                <a:solidFill>
                  <a:prstClr val="black"/>
                </a:solidFill>
                <a:latin typeface="Arial"/>
                <a:cs typeface="Arial"/>
              </a:rPr>
              <a:t>used</a:t>
            </a:r>
            <a:r>
              <a:rPr sz="2700" spc="-94" dirty="0" smtClean="0">
                <a:solidFill>
                  <a:prstClr val="black"/>
                </a:solidFill>
                <a:latin typeface="Arial"/>
                <a:cs typeface="Arial"/>
              </a:rPr>
              <a:t> </a:t>
            </a:r>
            <a:r>
              <a:rPr lang="en-US" sz="2700" spc="-4" dirty="0" smtClean="0">
                <a:solidFill>
                  <a:prstClr val="black"/>
                </a:solidFill>
                <a:latin typeface="Arial"/>
                <a:cs typeface="Arial"/>
              </a:rPr>
              <a:t>to: </a:t>
            </a:r>
            <a:endParaRPr sz="2700" dirty="0" smtClean="0">
              <a:solidFill>
                <a:prstClr val="black"/>
              </a:solidFill>
              <a:latin typeface="Arial"/>
              <a:cs typeface="Arial"/>
            </a:endParaRPr>
          </a:p>
          <a:p>
            <a:pPr>
              <a:spcBef>
                <a:spcPts val="8"/>
              </a:spcBef>
            </a:pPr>
            <a:endParaRPr sz="3525" dirty="0" smtClean="0">
              <a:solidFill>
                <a:prstClr val="black"/>
              </a:solidFill>
              <a:latin typeface="Times New Roman"/>
              <a:cs typeface="Times New Roman"/>
            </a:endParaRPr>
          </a:p>
          <a:p>
            <a:pPr marL="352425" indent="-342900">
              <a:buFontTx/>
              <a:buChar char="•"/>
              <a:tabLst>
                <a:tab pos="351949" algn="l"/>
                <a:tab pos="352425" algn="l"/>
              </a:tabLst>
            </a:pPr>
            <a:r>
              <a:rPr lang="en-US" sz="2400" dirty="0" smtClean="0"/>
              <a:t>Share </a:t>
            </a:r>
            <a:r>
              <a:rPr lang="en-US" sz="2400" dirty="0"/>
              <a:t>data on vehicles and their owners, manufacturers and dealers in a secure </a:t>
            </a:r>
            <a:r>
              <a:rPr lang="en-US" sz="2400" dirty="0" smtClean="0"/>
              <a:t>way</a:t>
            </a:r>
          </a:p>
          <a:p>
            <a:pPr marL="352425" indent="-342900">
              <a:buFontTx/>
              <a:buChar char="•"/>
              <a:tabLst>
                <a:tab pos="351949" algn="l"/>
                <a:tab pos="352425" algn="l"/>
              </a:tabLst>
            </a:pPr>
            <a:r>
              <a:rPr lang="en-US" sz="2400" dirty="0" err="1" smtClean="0"/>
              <a:t>Monetise</a:t>
            </a:r>
            <a:r>
              <a:rPr lang="en-US" sz="2400" dirty="0" smtClean="0"/>
              <a:t> </a:t>
            </a:r>
            <a:r>
              <a:rPr lang="en-US" sz="2400" dirty="0"/>
              <a:t>that data and derive more value from vehicles by increasing </a:t>
            </a:r>
            <a:r>
              <a:rPr lang="en-US" sz="2400" dirty="0" err="1"/>
              <a:t>utilisation</a:t>
            </a:r>
            <a:r>
              <a:rPr lang="en-US" sz="2400" dirty="0"/>
              <a:t> and selling unused space through car sharing </a:t>
            </a:r>
            <a:endParaRPr lang="en-US" sz="2400" b="1" dirty="0"/>
          </a:p>
          <a:p>
            <a:pPr marL="352425" indent="-342900">
              <a:buFontTx/>
              <a:buChar char="•"/>
              <a:tabLst>
                <a:tab pos="351949" algn="l"/>
                <a:tab pos="352425" algn="l"/>
              </a:tabLst>
            </a:pPr>
            <a:r>
              <a:rPr lang="en-US" sz="2400" dirty="0" smtClean="0"/>
              <a:t>Link </a:t>
            </a:r>
            <a:r>
              <a:rPr lang="en-US" sz="2400" dirty="0"/>
              <a:t>data held by different businesses across the industry including manufacturers, dealers, auto finance providers and insurers </a:t>
            </a:r>
            <a:endParaRPr lang="en-US" sz="2400" b="1" dirty="0"/>
          </a:p>
          <a:p>
            <a:pPr marL="352425" indent="-342900">
              <a:buFontTx/>
              <a:buChar char="•"/>
              <a:tabLst>
                <a:tab pos="351949" algn="l"/>
                <a:tab pos="352425" algn="l"/>
              </a:tabLst>
            </a:pPr>
            <a:r>
              <a:rPr lang="en-US" sz="2400" dirty="0" smtClean="0"/>
              <a:t>Enable </a:t>
            </a:r>
            <a:r>
              <a:rPr lang="en-US" sz="2400" dirty="0" err="1" smtClean="0"/>
              <a:t>consumerstosavemoneythrough</a:t>
            </a:r>
            <a:r>
              <a:rPr lang="en-US" sz="2400" dirty="0" smtClean="0"/>
              <a:t> </a:t>
            </a:r>
            <a:r>
              <a:rPr lang="en-US" sz="2400" dirty="0"/>
              <a:t>‘pay as you go’ access to mobility and cheaper insurance based on usage and accurate data. </a:t>
            </a:r>
            <a:endParaRPr lang="en-US" sz="2400" b="1" dirty="0"/>
          </a:p>
          <a:p>
            <a:pPr marL="352425" indent="-342900">
              <a:buFontTx/>
              <a:buChar char="•"/>
              <a:tabLst>
                <a:tab pos="351949" algn="l"/>
                <a:tab pos="352425" algn="l"/>
              </a:tabLst>
            </a:pPr>
            <a:endParaRPr sz="2400" dirty="0" smtClean="0">
              <a:solidFill>
                <a:prstClr val="black"/>
              </a:solidFill>
              <a:latin typeface="Arial"/>
              <a:cs typeface="Arial"/>
            </a:endParaRPr>
          </a:p>
        </p:txBody>
      </p:sp>
    </p:spTree>
    <p:extLst>
      <p:ext uri="{BB962C8B-B14F-4D97-AF65-F5344CB8AC3E}">
        <p14:creationId xmlns:p14="http://schemas.microsoft.com/office/powerpoint/2010/main" val="5871185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0" y="0"/>
            <a:ext cx="6590774" cy="5143500"/>
          </a:xfrm>
          <a:prstGeom prst="rect">
            <a:avLst/>
          </a:prstGeom>
        </p:spPr>
      </p:pic>
      <p:sp>
        <p:nvSpPr>
          <p:cNvPr id="3" name="Rectangle 2"/>
          <p:cNvSpPr/>
          <p:nvPr/>
        </p:nvSpPr>
        <p:spPr>
          <a:xfrm>
            <a:off x="3429000" y="4781550"/>
            <a:ext cx="5791200" cy="400110"/>
          </a:xfrm>
          <a:prstGeom prst="rect">
            <a:avLst/>
          </a:prstGeom>
        </p:spPr>
        <p:txBody>
          <a:bodyPr wrap="square">
            <a:spAutoFit/>
          </a:bodyPr>
          <a:lstStyle/>
          <a:p>
            <a:r>
              <a:rPr lang="en-US" sz="1000" dirty="0"/>
              <a:t>https://www2.deloitte.com/content/dam/Deloitte/</a:t>
            </a:r>
            <a:r>
              <a:rPr lang="en-US" sz="1000" dirty="0" err="1"/>
              <a:t>cn</a:t>
            </a:r>
            <a:r>
              <a:rPr lang="en-US" sz="1000" dirty="0"/>
              <a:t>/Documents/consumer-business/deloitte-cn-consumer-blockchain-in-the-automotive-industry-en-180809.pdf</a:t>
            </a:r>
          </a:p>
        </p:txBody>
      </p:sp>
    </p:spTree>
    <p:extLst>
      <p:ext uri="{BB962C8B-B14F-4D97-AF65-F5344CB8AC3E}">
        <p14:creationId xmlns:p14="http://schemas.microsoft.com/office/powerpoint/2010/main" val="11208250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513647" cy="5143500"/>
          </a:xfrm>
          <a:custGeom>
            <a:avLst/>
            <a:gdLst/>
            <a:ahLst/>
            <a:cxnLst/>
            <a:rect l="l" t="t" r="r" b="b"/>
            <a:pathLst>
              <a:path w="3351529" h="6858000">
                <a:moveTo>
                  <a:pt x="0" y="6858000"/>
                </a:moveTo>
                <a:lnTo>
                  <a:pt x="3351060" y="6858000"/>
                </a:lnTo>
                <a:lnTo>
                  <a:pt x="3351060" y="0"/>
                </a:lnTo>
                <a:lnTo>
                  <a:pt x="0" y="0"/>
                </a:lnTo>
                <a:lnTo>
                  <a:pt x="0" y="6858000"/>
                </a:lnTo>
                <a:close/>
              </a:path>
            </a:pathLst>
          </a:custGeom>
          <a:solidFill>
            <a:srgbClr val="F0F2F9"/>
          </a:solidFill>
        </p:spPr>
        <p:txBody>
          <a:bodyPr wrap="square" lIns="0" tIns="0" rIns="0" bIns="0" rtlCol="0"/>
          <a:lstStyle/>
          <a:p>
            <a:endParaRPr sz="1350">
              <a:solidFill>
                <a:prstClr val="black"/>
              </a:solidFill>
            </a:endParaRPr>
          </a:p>
        </p:txBody>
      </p:sp>
      <p:sp>
        <p:nvSpPr>
          <p:cNvPr id="3" name="object 3"/>
          <p:cNvSpPr/>
          <p:nvPr/>
        </p:nvSpPr>
        <p:spPr>
          <a:xfrm>
            <a:off x="2513295" y="0"/>
            <a:ext cx="6630829" cy="5143500"/>
          </a:xfrm>
          <a:custGeom>
            <a:avLst/>
            <a:gdLst/>
            <a:ahLst/>
            <a:cxnLst/>
            <a:rect l="l" t="t" r="r" b="b"/>
            <a:pathLst>
              <a:path w="8841105" h="6858000">
                <a:moveTo>
                  <a:pt x="0" y="6858000"/>
                </a:moveTo>
                <a:lnTo>
                  <a:pt x="8840939" y="6858000"/>
                </a:lnTo>
                <a:lnTo>
                  <a:pt x="8840939" y="0"/>
                </a:lnTo>
                <a:lnTo>
                  <a:pt x="0" y="0"/>
                </a:lnTo>
                <a:lnTo>
                  <a:pt x="0" y="6858000"/>
                </a:lnTo>
                <a:close/>
              </a:path>
            </a:pathLst>
          </a:custGeom>
          <a:solidFill>
            <a:srgbClr val="BF091F"/>
          </a:solidFill>
        </p:spPr>
        <p:txBody>
          <a:bodyPr wrap="square" lIns="0" tIns="0" rIns="0" bIns="0" rtlCol="0"/>
          <a:lstStyle/>
          <a:p>
            <a:endParaRPr sz="1350">
              <a:solidFill>
                <a:prstClr val="black"/>
              </a:solidFill>
            </a:endParaRPr>
          </a:p>
        </p:txBody>
      </p:sp>
      <p:sp>
        <p:nvSpPr>
          <p:cNvPr id="4" name="object 4"/>
          <p:cNvSpPr/>
          <p:nvPr/>
        </p:nvSpPr>
        <p:spPr>
          <a:xfrm>
            <a:off x="297180" y="297180"/>
            <a:ext cx="8574786" cy="457657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5" name="object 5"/>
          <p:cNvSpPr/>
          <p:nvPr/>
        </p:nvSpPr>
        <p:spPr>
          <a:xfrm>
            <a:off x="476250" y="475408"/>
            <a:ext cx="8191500" cy="4192905"/>
          </a:xfrm>
          <a:custGeom>
            <a:avLst/>
            <a:gdLst/>
            <a:ahLst/>
            <a:cxnLst/>
            <a:rect l="l" t="t" r="r" b="b"/>
            <a:pathLst>
              <a:path w="10922000" h="5590540">
                <a:moveTo>
                  <a:pt x="0" y="5590247"/>
                </a:moveTo>
                <a:lnTo>
                  <a:pt x="10922000" y="5590247"/>
                </a:lnTo>
                <a:lnTo>
                  <a:pt x="10922000" y="0"/>
                </a:lnTo>
                <a:lnTo>
                  <a:pt x="0" y="0"/>
                </a:lnTo>
                <a:lnTo>
                  <a:pt x="0" y="5590247"/>
                </a:lnTo>
                <a:close/>
              </a:path>
            </a:pathLst>
          </a:custGeom>
          <a:solidFill>
            <a:srgbClr val="F6F9FF"/>
          </a:solidFill>
        </p:spPr>
        <p:txBody>
          <a:bodyPr wrap="square" lIns="0" tIns="0" rIns="0" bIns="0" rtlCol="0"/>
          <a:lstStyle/>
          <a:p>
            <a:endParaRPr sz="1350">
              <a:solidFill>
                <a:prstClr val="black"/>
              </a:solidFill>
            </a:endParaRPr>
          </a:p>
        </p:txBody>
      </p:sp>
      <p:sp>
        <p:nvSpPr>
          <p:cNvPr id="6" name="object 6"/>
          <p:cNvSpPr txBox="1">
            <a:spLocks noGrp="1"/>
          </p:cNvSpPr>
          <p:nvPr>
            <p:ph type="title"/>
          </p:nvPr>
        </p:nvSpPr>
        <p:spPr>
          <a:xfrm>
            <a:off x="1864033" y="2335911"/>
            <a:ext cx="5371148" cy="377989"/>
          </a:xfrm>
          <a:prstGeom prst="rect">
            <a:avLst/>
          </a:prstGeom>
        </p:spPr>
        <p:txBody>
          <a:bodyPr vert="horz" wrap="square" lIns="0" tIns="8573" rIns="0" bIns="0" rtlCol="0">
            <a:spAutoFit/>
          </a:bodyPr>
          <a:lstStyle/>
          <a:p>
            <a:pPr marL="9525">
              <a:spcBef>
                <a:spcPts val="68"/>
              </a:spcBef>
            </a:pPr>
            <a:r>
              <a:rPr sz="2400" b="1" spc="11" dirty="0"/>
              <a:t>What </a:t>
            </a:r>
            <a:r>
              <a:rPr sz="2400" b="1" spc="-8" dirty="0"/>
              <a:t>would </a:t>
            </a:r>
            <a:r>
              <a:rPr sz="2400" b="1" spc="-49" dirty="0"/>
              <a:t>you </a:t>
            </a:r>
            <a:r>
              <a:rPr sz="2400" b="1" spc="-8" dirty="0"/>
              <a:t>do </a:t>
            </a:r>
            <a:r>
              <a:rPr sz="2400" b="1" spc="8" dirty="0"/>
              <a:t>with </a:t>
            </a:r>
            <a:r>
              <a:rPr sz="2400" b="1" spc="-19" dirty="0"/>
              <a:t>Blockchain?</a:t>
            </a:r>
            <a:endParaRPr sz="2400"/>
          </a:p>
        </p:txBody>
      </p:sp>
    </p:spTree>
    <p:extLst>
      <p:ext uri="{BB962C8B-B14F-4D97-AF65-F5344CB8AC3E}">
        <p14:creationId xmlns:p14="http://schemas.microsoft.com/office/powerpoint/2010/main" val="12223203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6647" y="161924"/>
            <a:ext cx="7473791" cy="471764"/>
          </a:xfrm>
          <a:prstGeom prst="rect">
            <a:avLst/>
          </a:prstGeom>
        </p:spPr>
        <p:txBody>
          <a:bodyPr vert="horz" wrap="square" lIns="0" tIns="10001" rIns="0" bIns="0" rtlCol="0">
            <a:spAutoFit/>
          </a:bodyPr>
          <a:lstStyle/>
          <a:p>
            <a:pPr marL="9525">
              <a:spcBef>
                <a:spcPts val="79"/>
              </a:spcBef>
            </a:pPr>
            <a:r>
              <a:rPr spc="71" dirty="0"/>
              <a:t>Predictive </a:t>
            </a:r>
            <a:r>
              <a:rPr spc="60" dirty="0"/>
              <a:t>maintenance </a:t>
            </a:r>
            <a:r>
              <a:rPr spc="71" dirty="0"/>
              <a:t>and </a:t>
            </a:r>
            <a:r>
              <a:rPr spc="90" dirty="0"/>
              <a:t>tracking</a:t>
            </a:r>
            <a:r>
              <a:rPr spc="-255" dirty="0"/>
              <a:t> </a:t>
            </a:r>
            <a:r>
              <a:rPr spc="90" dirty="0"/>
              <a:t>parts</a:t>
            </a:r>
          </a:p>
        </p:txBody>
      </p:sp>
      <p:sp>
        <p:nvSpPr>
          <p:cNvPr id="3" name="object 3"/>
          <p:cNvSpPr/>
          <p:nvPr/>
        </p:nvSpPr>
        <p:spPr>
          <a:xfrm>
            <a:off x="1808226" y="772668"/>
            <a:ext cx="6019037" cy="4009644"/>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4" name="object 4"/>
          <p:cNvSpPr/>
          <p:nvPr/>
        </p:nvSpPr>
        <p:spPr>
          <a:xfrm>
            <a:off x="1787575" y="750675"/>
            <a:ext cx="5925941" cy="3917375"/>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5" name="object 5"/>
          <p:cNvSpPr/>
          <p:nvPr/>
        </p:nvSpPr>
        <p:spPr>
          <a:xfrm>
            <a:off x="1784004" y="747103"/>
            <a:ext cx="5933123" cy="3924776"/>
          </a:xfrm>
          <a:custGeom>
            <a:avLst/>
            <a:gdLst/>
            <a:ahLst/>
            <a:cxnLst/>
            <a:rect l="l" t="t" r="r" b="b"/>
            <a:pathLst>
              <a:path w="7910830" h="5233035">
                <a:moveTo>
                  <a:pt x="0" y="0"/>
                </a:moveTo>
                <a:lnTo>
                  <a:pt x="7910784" y="0"/>
                </a:lnTo>
                <a:lnTo>
                  <a:pt x="7910784" y="5232692"/>
                </a:lnTo>
                <a:lnTo>
                  <a:pt x="0" y="5232692"/>
                </a:lnTo>
                <a:lnTo>
                  <a:pt x="0" y="0"/>
                </a:lnTo>
                <a:close/>
              </a:path>
            </a:pathLst>
          </a:custGeom>
          <a:ln w="9525">
            <a:solidFill>
              <a:srgbClr val="595959"/>
            </a:solidFill>
          </a:ln>
        </p:spPr>
        <p:txBody>
          <a:bodyPr wrap="square" lIns="0" tIns="0" rIns="0" bIns="0" rtlCol="0"/>
          <a:lstStyle/>
          <a:p>
            <a:endParaRPr sz="1350">
              <a:solidFill>
                <a:prstClr val="black"/>
              </a:solidFill>
            </a:endParaRPr>
          </a:p>
        </p:txBody>
      </p:sp>
      <p:sp>
        <p:nvSpPr>
          <p:cNvPr id="6" name="object 6"/>
          <p:cNvSpPr txBox="1"/>
          <p:nvPr/>
        </p:nvSpPr>
        <p:spPr>
          <a:xfrm>
            <a:off x="866646" y="4921377"/>
            <a:ext cx="4031933" cy="183705"/>
          </a:xfrm>
          <a:prstGeom prst="rect">
            <a:avLst/>
          </a:prstGeom>
        </p:spPr>
        <p:txBody>
          <a:bodyPr vert="horz" wrap="square" lIns="0" tIns="10478" rIns="0" bIns="0" rtlCol="0">
            <a:spAutoFit/>
          </a:bodyPr>
          <a:lstStyle/>
          <a:p>
            <a:pPr marL="9525">
              <a:spcBef>
                <a:spcPts val="83"/>
              </a:spcBef>
            </a:pPr>
            <a:r>
              <a:rPr sz="1125" i="1" u="sng" spc="15" dirty="0">
                <a:solidFill>
                  <a:srgbClr val="0000FF"/>
                </a:solidFill>
                <a:uFill>
                  <a:solidFill>
                    <a:srgbClr val="0000FF"/>
                  </a:solidFill>
                </a:uFill>
                <a:latin typeface="Arial"/>
                <a:cs typeface="Arial"/>
              </a:rPr>
              <a:t>https://blogs.sap.com/2017/09/09/digital-twin-implementation/</a:t>
            </a:r>
            <a:endParaRPr sz="1125">
              <a:solidFill>
                <a:prstClr val="black"/>
              </a:solidFill>
              <a:latin typeface="Arial"/>
              <a:cs typeface="Arial"/>
            </a:endParaRPr>
          </a:p>
        </p:txBody>
      </p:sp>
    </p:spTree>
    <p:extLst>
      <p:ext uri="{BB962C8B-B14F-4D97-AF65-F5344CB8AC3E}">
        <p14:creationId xmlns:p14="http://schemas.microsoft.com/office/powerpoint/2010/main" val="7102779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6646" y="161924"/>
            <a:ext cx="6251734" cy="471764"/>
          </a:xfrm>
          <a:prstGeom prst="rect">
            <a:avLst/>
          </a:prstGeom>
        </p:spPr>
        <p:txBody>
          <a:bodyPr vert="horz" wrap="square" lIns="0" tIns="10001" rIns="0" bIns="0" rtlCol="0">
            <a:spAutoFit/>
          </a:bodyPr>
          <a:lstStyle/>
          <a:p>
            <a:pPr marL="9525">
              <a:spcBef>
                <a:spcPts val="79"/>
              </a:spcBef>
            </a:pPr>
            <a:r>
              <a:rPr spc="41" dirty="0"/>
              <a:t>Data </a:t>
            </a:r>
            <a:r>
              <a:rPr spc="79" dirty="0"/>
              <a:t>reconciliation </a:t>
            </a:r>
            <a:r>
              <a:rPr spc="71" dirty="0"/>
              <a:t>and</a:t>
            </a:r>
            <a:r>
              <a:rPr spc="-172" dirty="0"/>
              <a:t> </a:t>
            </a:r>
            <a:r>
              <a:rPr spc="75" dirty="0"/>
              <a:t>settlements</a:t>
            </a:r>
          </a:p>
        </p:txBody>
      </p:sp>
      <p:sp>
        <p:nvSpPr>
          <p:cNvPr id="3" name="object 3"/>
          <p:cNvSpPr/>
          <p:nvPr/>
        </p:nvSpPr>
        <p:spPr>
          <a:xfrm>
            <a:off x="2944367" y="772668"/>
            <a:ext cx="2862072" cy="3979926"/>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4" name="object 4"/>
          <p:cNvSpPr/>
          <p:nvPr/>
        </p:nvSpPr>
        <p:spPr>
          <a:xfrm>
            <a:off x="2923079" y="750677"/>
            <a:ext cx="2769174" cy="3889104"/>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5" name="object 5"/>
          <p:cNvSpPr/>
          <p:nvPr/>
        </p:nvSpPr>
        <p:spPr>
          <a:xfrm>
            <a:off x="2919508" y="747103"/>
            <a:ext cx="2776538" cy="3896678"/>
          </a:xfrm>
          <a:custGeom>
            <a:avLst/>
            <a:gdLst/>
            <a:ahLst/>
            <a:cxnLst/>
            <a:rect l="l" t="t" r="r" b="b"/>
            <a:pathLst>
              <a:path w="3702050" h="5195570">
                <a:moveTo>
                  <a:pt x="0" y="0"/>
                </a:moveTo>
                <a:lnTo>
                  <a:pt x="3701762" y="0"/>
                </a:lnTo>
                <a:lnTo>
                  <a:pt x="3701762" y="5195002"/>
                </a:lnTo>
                <a:lnTo>
                  <a:pt x="0" y="5195002"/>
                </a:lnTo>
                <a:lnTo>
                  <a:pt x="0" y="0"/>
                </a:lnTo>
                <a:close/>
              </a:path>
            </a:pathLst>
          </a:custGeom>
          <a:ln w="9525">
            <a:solidFill>
              <a:srgbClr val="595959"/>
            </a:solidFill>
          </a:ln>
        </p:spPr>
        <p:txBody>
          <a:bodyPr wrap="square" lIns="0" tIns="0" rIns="0" bIns="0" rtlCol="0"/>
          <a:lstStyle/>
          <a:p>
            <a:endParaRPr sz="1350">
              <a:solidFill>
                <a:prstClr val="black"/>
              </a:solidFill>
            </a:endParaRPr>
          </a:p>
        </p:txBody>
      </p:sp>
      <p:sp>
        <p:nvSpPr>
          <p:cNvPr id="6" name="object 6"/>
          <p:cNvSpPr txBox="1"/>
          <p:nvPr/>
        </p:nvSpPr>
        <p:spPr>
          <a:xfrm>
            <a:off x="866647" y="4921377"/>
            <a:ext cx="2591276" cy="183705"/>
          </a:xfrm>
          <a:prstGeom prst="rect">
            <a:avLst/>
          </a:prstGeom>
        </p:spPr>
        <p:txBody>
          <a:bodyPr vert="horz" wrap="square" lIns="0" tIns="10478" rIns="0" bIns="0" rtlCol="0">
            <a:spAutoFit/>
          </a:bodyPr>
          <a:lstStyle/>
          <a:p>
            <a:pPr marL="9525">
              <a:spcBef>
                <a:spcPts val="83"/>
              </a:spcBef>
            </a:pPr>
            <a:r>
              <a:rPr sz="1125" i="1" u="sng" spc="23" dirty="0">
                <a:solidFill>
                  <a:srgbClr val="0000FF"/>
                </a:solidFill>
                <a:uFill>
                  <a:solidFill>
                    <a:srgbClr val="0000FF"/>
                  </a:solidFill>
                </a:uFill>
                <a:latin typeface="Arial"/>
                <a:cs typeface="Arial"/>
              </a:rPr>
              <a:t>https:</a:t>
            </a:r>
            <a:r>
              <a:rPr sz="1125" i="1" u="sng" spc="23" dirty="0">
                <a:solidFill>
                  <a:srgbClr val="0000FF"/>
                </a:solidFill>
                <a:uFill>
                  <a:solidFill>
                    <a:srgbClr val="0000FF"/>
                  </a:solidFill>
                </a:uFill>
                <a:latin typeface="Arial"/>
                <a:cs typeface="Arial"/>
                <a:hlinkClick r:id="rId4"/>
              </a:rPr>
              <a:t>//w</a:t>
            </a:r>
            <a:r>
              <a:rPr sz="1125" i="1" u="sng" spc="23" dirty="0">
                <a:solidFill>
                  <a:srgbClr val="0000FF"/>
                </a:solidFill>
                <a:uFill>
                  <a:solidFill>
                    <a:srgbClr val="0000FF"/>
                  </a:solidFill>
                </a:uFill>
                <a:latin typeface="Arial"/>
                <a:cs typeface="Arial"/>
              </a:rPr>
              <a:t>ww</a:t>
            </a:r>
            <a:r>
              <a:rPr sz="1125" i="1" u="sng" spc="23" dirty="0">
                <a:solidFill>
                  <a:srgbClr val="0000FF"/>
                </a:solidFill>
                <a:uFill>
                  <a:solidFill>
                    <a:srgbClr val="0000FF"/>
                  </a:solidFill>
                </a:uFill>
                <a:latin typeface="Arial"/>
                <a:cs typeface="Arial"/>
                <a:hlinkClick r:id="rId4"/>
              </a:rPr>
              <a:t>.bis.org/cpmi/publ/d157.pdf</a:t>
            </a:r>
            <a:endParaRPr sz="1125">
              <a:solidFill>
                <a:prstClr val="black"/>
              </a:solidFill>
              <a:latin typeface="Arial"/>
              <a:cs typeface="Arial"/>
            </a:endParaRPr>
          </a:p>
        </p:txBody>
      </p:sp>
    </p:spTree>
    <p:extLst>
      <p:ext uri="{BB962C8B-B14F-4D97-AF65-F5344CB8AC3E}">
        <p14:creationId xmlns:p14="http://schemas.microsoft.com/office/powerpoint/2010/main" val="19273788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6647" y="161924"/>
            <a:ext cx="2195036" cy="471764"/>
          </a:xfrm>
          <a:prstGeom prst="rect">
            <a:avLst/>
          </a:prstGeom>
        </p:spPr>
        <p:txBody>
          <a:bodyPr vert="horz" wrap="square" lIns="0" tIns="10001" rIns="0" bIns="0" rtlCol="0">
            <a:spAutoFit/>
          </a:bodyPr>
          <a:lstStyle/>
          <a:p>
            <a:pPr marL="9525">
              <a:spcBef>
                <a:spcPts val="79"/>
              </a:spcBef>
            </a:pPr>
            <a:r>
              <a:rPr spc="53" dirty="0"/>
              <a:t>Fund</a:t>
            </a:r>
            <a:r>
              <a:rPr spc="-56" dirty="0"/>
              <a:t> </a:t>
            </a:r>
            <a:r>
              <a:rPr spc="53" dirty="0"/>
              <a:t>raising</a:t>
            </a:r>
          </a:p>
        </p:txBody>
      </p:sp>
      <p:sp>
        <p:nvSpPr>
          <p:cNvPr id="3" name="object 3"/>
          <p:cNvSpPr/>
          <p:nvPr/>
        </p:nvSpPr>
        <p:spPr>
          <a:xfrm>
            <a:off x="1901952" y="772668"/>
            <a:ext cx="5474969" cy="4087368"/>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4" name="object 4"/>
          <p:cNvSpPr/>
          <p:nvPr/>
        </p:nvSpPr>
        <p:spPr>
          <a:xfrm>
            <a:off x="1880797" y="750676"/>
            <a:ext cx="5382406" cy="3995555"/>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5" name="object 5"/>
          <p:cNvSpPr/>
          <p:nvPr/>
        </p:nvSpPr>
        <p:spPr>
          <a:xfrm>
            <a:off x="1877225" y="747103"/>
            <a:ext cx="5389721" cy="4002881"/>
          </a:xfrm>
          <a:custGeom>
            <a:avLst/>
            <a:gdLst/>
            <a:ahLst/>
            <a:cxnLst/>
            <a:rect l="l" t="t" r="r" b="b"/>
            <a:pathLst>
              <a:path w="7186295" h="5337175">
                <a:moveTo>
                  <a:pt x="0" y="0"/>
                </a:moveTo>
                <a:lnTo>
                  <a:pt x="7186074" y="0"/>
                </a:lnTo>
                <a:lnTo>
                  <a:pt x="7186074" y="5336943"/>
                </a:lnTo>
                <a:lnTo>
                  <a:pt x="0" y="5336943"/>
                </a:lnTo>
                <a:lnTo>
                  <a:pt x="0" y="0"/>
                </a:lnTo>
                <a:close/>
              </a:path>
            </a:pathLst>
          </a:custGeom>
          <a:ln w="9525">
            <a:solidFill>
              <a:srgbClr val="595959"/>
            </a:solidFill>
          </a:ln>
        </p:spPr>
        <p:txBody>
          <a:bodyPr wrap="square" lIns="0" tIns="0" rIns="0" bIns="0" rtlCol="0"/>
          <a:lstStyle/>
          <a:p>
            <a:endParaRPr sz="1350">
              <a:solidFill>
                <a:prstClr val="black"/>
              </a:solidFill>
            </a:endParaRPr>
          </a:p>
        </p:txBody>
      </p:sp>
      <p:sp>
        <p:nvSpPr>
          <p:cNvPr id="6" name="object 6"/>
          <p:cNvSpPr/>
          <p:nvPr/>
        </p:nvSpPr>
        <p:spPr>
          <a:xfrm>
            <a:off x="677389" y="5092007"/>
            <a:ext cx="8449151" cy="0"/>
          </a:xfrm>
          <a:custGeom>
            <a:avLst/>
            <a:gdLst/>
            <a:ahLst/>
            <a:cxnLst/>
            <a:rect l="l" t="t" r="r" b="b"/>
            <a:pathLst>
              <a:path w="11265535">
                <a:moveTo>
                  <a:pt x="0" y="0"/>
                </a:moveTo>
                <a:lnTo>
                  <a:pt x="11265409" y="0"/>
                </a:lnTo>
              </a:path>
            </a:pathLst>
          </a:custGeom>
          <a:ln w="9143">
            <a:solidFill>
              <a:srgbClr val="0000FF"/>
            </a:solidFill>
          </a:ln>
        </p:spPr>
        <p:txBody>
          <a:bodyPr wrap="square" lIns="0" tIns="0" rIns="0" bIns="0" rtlCol="0"/>
          <a:lstStyle/>
          <a:p>
            <a:endParaRPr sz="1350">
              <a:solidFill>
                <a:prstClr val="black"/>
              </a:solidFill>
            </a:endParaRPr>
          </a:p>
        </p:txBody>
      </p:sp>
      <p:sp>
        <p:nvSpPr>
          <p:cNvPr id="7" name="object 7"/>
          <p:cNvSpPr txBox="1"/>
          <p:nvPr/>
        </p:nvSpPr>
        <p:spPr>
          <a:xfrm>
            <a:off x="667863" y="4921377"/>
            <a:ext cx="8469154" cy="183705"/>
          </a:xfrm>
          <a:prstGeom prst="rect">
            <a:avLst/>
          </a:prstGeom>
        </p:spPr>
        <p:txBody>
          <a:bodyPr vert="horz" wrap="square" lIns="0" tIns="10478" rIns="0" bIns="0" rtlCol="0">
            <a:spAutoFit/>
          </a:bodyPr>
          <a:lstStyle/>
          <a:p>
            <a:pPr marL="9525">
              <a:spcBef>
                <a:spcPts val="83"/>
              </a:spcBef>
            </a:pPr>
            <a:r>
              <a:rPr sz="1125" i="1" spc="11" dirty="0">
                <a:solidFill>
                  <a:srgbClr val="0000FF"/>
                </a:solidFill>
                <a:latin typeface="Arial"/>
                <a:cs typeface="Arial"/>
              </a:rPr>
              <a:t>https:</a:t>
            </a:r>
            <a:r>
              <a:rPr sz="1125" i="1" spc="11" dirty="0">
                <a:solidFill>
                  <a:srgbClr val="0000FF"/>
                </a:solidFill>
                <a:latin typeface="Arial"/>
                <a:cs typeface="Arial"/>
                <a:hlinkClick r:id="rId4"/>
              </a:rPr>
              <a:t>//w</a:t>
            </a:r>
            <a:r>
              <a:rPr sz="1125" i="1" spc="11" dirty="0">
                <a:solidFill>
                  <a:srgbClr val="0000FF"/>
                </a:solidFill>
                <a:latin typeface="Arial"/>
                <a:cs typeface="Arial"/>
              </a:rPr>
              <a:t>ww</a:t>
            </a:r>
            <a:r>
              <a:rPr sz="1125" i="1" spc="11" dirty="0">
                <a:solidFill>
                  <a:srgbClr val="0000FF"/>
                </a:solidFill>
                <a:latin typeface="Arial"/>
                <a:cs typeface="Arial"/>
                <a:hlinkClick r:id="rId4"/>
              </a:rPr>
              <a:t>.forbes.com/sites/eidoo/2017/11/17/crypto-startups-managing-icos-and-fundraising-on-the-blockchain/#79cd5b046025</a:t>
            </a:r>
            <a:endParaRPr sz="1125">
              <a:solidFill>
                <a:prstClr val="black"/>
              </a:solidFill>
              <a:latin typeface="Arial"/>
              <a:cs typeface="Arial"/>
            </a:endParaRPr>
          </a:p>
        </p:txBody>
      </p:sp>
    </p:spTree>
    <p:extLst>
      <p:ext uri="{BB962C8B-B14F-4D97-AF65-F5344CB8AC3E}">
        <p14:creationId xmlns:p14="http://schemas.microsoft.com/office/powerpoint/2010/main" val="8124459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96695" y="864109"/>
            <a:ext cx="4741164" cy="2500883"/>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3" name="object 3"/>
          <p:cNvSpPr/>
          <p:nvPr/>
        </p:nvSpPr>
        <p:spPr>
          <a:xfrm>
            <a:off x="942503" y="809472"/>
            <a:ext cx="4648952" cy="2408492"/>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4" name="object 4"/>
          <p:cNvSpPr/>
          <p:nvPr/>
        </p:nvSpPr>
        <p:spPr>
          <a:xfrm>
            <a:off x="938931" y="805901"/>
            <a:ext cx="4656296" cy="2416016"/>
          </a:xfrm>
          <a:custGeom>
            <a:avLst/>
            <a:gdLst/>
            <a:ahLst/>
            <a:cxnLst/>
            <a:rect l="l" t="t" r="r" b="b"/>
            <a:pathLst>
              <a:path w="6208395" h="3221354">
                <a:moveTo>
                  <a:pt x="0" y="0"/>
                </a:moveTo>
                <a:lnTo>
                  <a:pt x="6208133" y="0"/>
                </a:lnTo>
                <a:lnTo>
                  <a:pt x="6208133" y="3220851"/>
                </a:lnTo>
                <a:lnTo>
                  <a:pt x="0" y="3220851"/>
                </a:lnTo>
                <a:lnTo>
                  <a:pt x="0" y="0"/>
                </a:lnTo>
                <a:close/>
              </a:path>
            </a:pathLst>
          </a:custGeom>
          <a:ln w="9525">
            <a:solidFill>
              <a:srgbClr val="595959"/>
            </a:solidFill>
          </a:ln>
        </p:spPr>
        <p:txBody>
          <a:bodyPr wrap="square" lIns="0" tIns="0" rIns="0" bIns="0" rtlCol="0"/>
          <a:lstStyle/>
          <a:p>
            <a:endParaRPr sz="1350">
              <a:solidFill>
                <a:prstClr val="black"/>
              </a:solidFill>
            </a:endParaRPr>
          </a:p>
        </p:txBody>
      </p:sp>
      <p:sp>
        <p:nvSpPr>
          <p:cNvPr id="5" name="object 5"/>
          <p:cNvSpPr txBox="1"/>
          <p:nvPr/>
        </p:nvSpPr>
        <p:spPr>
          <a:xfrm>
            <a:off x="866646" y="4928236"/>
            <a:ext cx="3939064" cy="183705"/>
          </a:xfrm>
          <a:prstGeom prst="rect">
            <a:avLst/>
          </a:prstGeom>
        </p:spPr>
        <p:txBody>
          <a:bodyPr vert="horz" wrap="square" lIns="0" tIns="10478" rIns="0" bIns="0" rtlCol="0">
            <a:spAutoFit/>
          </a:bodyPr>
          <a:lstStyle/>
          <a:p>
            <a:pPr marL="9525">
              <a:spcBef>
                <a:spcPts val="83"/>
              </a:spcBef>
            </a:pPr>
            <a:r>
              <a:rPr sz="1125" i="1" u="sng" spc="4" dirty="0">
                <a:solidFill>
                  <a:srgbClr val="0000FF"/>
                </a:solidFill>
                <a:uFill>
                  <a:solidFill>
                    <a:srgbClr val="0000FF"/>
                  </a:solidFill>
                </a:uFill>
                <a:latin typeface="Arial"/>
                <a:cs typeface="Arial"/>
                <a:hlinkClick r:id="rId4"/>
              </a:rPr>
              <a:t>http://europa.eu/rapid/press-release_MEMO-17-4943_en.htm</a:t>
            </a:r>
            <a:endParaRPr sz="1125">
              <a:solidFill>
                <a:prstClr val="black"/>
              </a:solidFill>
              <a:latin typeface="Arial"/>
              <a:cs typeface="Arial"/>
            </a:endParaRPr>
          </a:p>
        </p:txBody>
      </p:sp>
      <p:sp>
        <p:nvSpPr>
          <p:cNvPr id="6" name="object 6"/>
          <p:cNvSpPr/>
          <p:nvPr/>
        </p:nvSpPr>
        <p:spPr>
          <a:xfrm>
            <a:off x="2409444" y="2713482"/>
            <a:ext cx="6565392" cy="1943100"/>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7" name="object 7"/>
          <p:cNvSpPr/>
          <p:nvPr/>
        </p:nvSpPr>
        <p:spPr>
          <a:xfrm>
            <a:off x="2355209" y="2658682"/>
            <a:ext cx="6472475" cy="1851470"/>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8" name="object 8"/>
          <p:cNvSpPr/>
          <p:nvPr/>
        </p:nvSpPr>
        <p:spPr>
          <a:xfrm>
            <a:off x="2351636" y="2655113"/>
            <a:ext cx="6479858" cy="1858804"/>
          </a:xfrm>
          <a:custGeom>
            <a:avLst/>
            <a:gdLst/>
            <a:ahLst/>
            <a:cxnLst/>
            <a:rect l="l" t="t" r="r" b="b"/>
            <a:pathLst>
              <a:path w="8639810" h="2478404">
                <a:moveTo>
                  <a:pt x="0" y="0"/>
                </a:moveTo>
                <a:lnTo>
                  <a:pt x="8639504" y="0"/>
                </a:lnTo>
                <a:lnTo>
                  <a:pt x="8639504" y="2478151"/>
                </a:lnTo>
                <a:lnTo>
                  <a:pt x="0" y="2478151"/>
                </a:lnTo>
                <a:lnTo>
                  <a:pt x="0" y="0"/>
                </a:lnTo>
                <a:close/>
              </a:path>
            </a:pathLst>
          </a:custGeom>
          <a:ln w="9525">
            <a:solidFill>
              <a:srgbClr val="595959"/>
            </a:solidFill>
          </a:ln>
        </p:spPr>
        <p:txBody>
          <a:bodyPr wrap="square" lIns="0" tIns="0" rIns="0" bIns="0" rtlCol="0"/>
          <a:lstStyle/>
          <a:p>
            <a:endParaRPr sz="1350">
              <a:solidFill>
                <a:prstClr val="black"/>
              </a:solidFill>
            </a:endParaRPr>
          </a:p>
        </p:txBody>
      </p:sp>
      <p:sp>
        <p:nvSpPr>
          <p:cNvPr id="9" name="object 9"/>
          <p:cNvSpPr txBox="1">
            <a:spLocks noGrp="1"/>
          </p:cNvSpPr>
          <p:nvPr>
            <p:ph type="title"/>
          </p:nvPr>
        </p:nvSpPr>
        <p:spPr>
          <a:xfrm>
            <a:off x="838200" y="121444"/>
            <a:ext cx="8136636" cy="440986"/>
          </a:xfrm>
          <a:prstGeom prst="rect">
            <a:avLst/>
          </a:prstGeom>
        </p:spPr>
        <p:txBody>
          <a:bodyPr vert="horz" wrap="square" lIns="0" tIns="10001" rIns="0" bIns="0" rtlCol="0">
            <a:spAutoFit/>
          </a:bodyPr>
          <a:lstStyle/>
          <a:p>
            <a:pPr marL="483394">
              <a:spcBef>
                <a:spcPts val="79"/>
              </a:spcBef>
            </a:pPr>
            <a:r>
              <a:rPr sz="2800" spc="60" dirty="0"/>
              <a:t>Digital </a:t>
            </a:r>
            <a:r>
              <a:rPr sz="2800" spc="53" dirty="0"/>
              <a:t>Asset </a:t>
            </a:r>
            <a:r>
              <a:rPr sz="2800" spc="64" dirty="0"/>
              <a:t>Management </a:t>
            </a:r>
            <a:r>
              <a:rPr sz="2800" spc="-56" dirty="0"/>
              <a:t>&amp; </a:t>
            </a:r>
            <a:r>
              <a:rPr sz="2800" spc="68" dirty="0"/>
              <a:t>Software</a:t>
            </a:r>
            <a:r>
              <a:rPr sz="2800" spc="-143" dirty="0"/>
              <a:t> </a:t>
            </a:r>
            <a:r>
              <a:rPr sz="2800" spc="53" dirty="0"/>
              <a:t>Piracy</a:t>
            </a:r>
          </a:p>
        </p:txBody>
      </p:sp>
    </p:spTree>
    <p:extLst>
      <p:ext uri="{BB962C8B-B14F-4D97-AF65-F5344CB8AC3E}">
        <p14:creationId xmlns:p14="http://schemas.microsoft.com/office/powerpoint/2010/main" val="10784069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5054" y="338328"/>
            <a:ext cx="6553962" cy="4350258"/>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3" name="object 3"/>
          <p:cNvSpPr/>
          <p:nvPr/>
        </p:nvSpPr>
        <p:spPr>
          <a:xfrm>
            <a:off x="1540240" y="303547"/>
            <a:ext cx="6475752" cy="4272200"/>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Tree>
    <p:extLst>
      <p:ext uri="{BB962C8B-B14F-4D97-AF65-F5344CB8AC3E}">
        <p14:creationId xmlns:p14="http://schemas.microsoft.com/office/powerpoint/2010/main" val="239809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6647" y="161924"/>
            <a:ext cx="4812506" cy="471764"/>
          </a:xfrm>
          <a:prstGeom prst="rect">
            <a:avLst/>
          </a:prstGeom>
        </p:spPr>
        <p:txBody>
          <a:bodyPr vert="horz" wrap="square" lIns="0" tIns="10001" rIns="0" bIns="0" rtlCol="0">
            <a:spAutoFit/>
          </a:bodyPr>
          <a:lstStyle/>
          <a:p>
            <a:pPr marL="9525">
              <a:spcBef>
                <a:spcPts val="79"/>
              </a:spcBef>
            </a:pPr>
            <a:r>
              <a:rPr spc="68" dirty="0"/>
              <a:t>Many </a:t>
            </a:r>
            <a:r>
              <a:rPr spc="86" dirty="0"/>
              <a:t>Blockchain</a:t>
            </a:r>
            <a:r>
              <a:rPr spc="-109" dirty="0"/>
              <a:t> </a:t>
            </a:r>
            <a:r>
              <a:rPr spc="60" dirty="0"/>
              <a:t>initiatives</a:t>
            </a:r>
          </a:p>
        </p:txBody>
      </p:sp>
      <p:sp>
        <p:nvSpPr>
          <p:cNvPr id="3" name="object 3"/>
          <p:cNvSpPr txBox="1"/>
          <p:nvPr/>
        </p:nvSpPr>
        <p:spPr>
          <a:xfrm>
            <a:off x="866646" y="4921377"/>
            <a:ext cx="5188268" cy="183705"/>
          </a:xfrm>
          <a:prstGeom prst="rect">
            <a:avLst/>
          </a:prstGeom>
        </p:spPr>
        <p:txBody>
          <a:bodyPr vert="horz" wrap="square" lIns="0" tIns="10478" rIns="0" bIns="0" rtlCol="0">
            <a:spAutoFit/>
          </a:bodyPr>
          <a:lstStyle/>
          <a:p>
            <a:pPr marL="9525">
              <a:spcBef>
                <a:spcPts val="83"/>
              </a:spcBef>
            </a:pPr>
            <a:r>
              <a:rPr sz="1125" i="1" u="sng" spc="15" dirty="0">
                <a:solidFill>
                  <a:srgbClr val="0000FF"/>
                </a:solidFill>
                <a:uFill>
                  <a:solidFill>
                    <a:srgbClr val="0000FF"/>
                  </a:solidFill>
                </a:uFill>
                <a:latin typeface="Arial"/>
                <a:cs typeface="Arial"/>
              </a:rPr>
              <a:t>https://techcrunch.com/2017/10/16/mapping-the-blockchain-project-ecosystem/</a:t>
            </a:r>
            <a:endParaRPr sz="1125">
              <a:solidFill>
                <a:prstClr val="black"/>
              </a:solidFill>
              <a:latin typeface="Arial"/>
              <a:cs typeface="Arial"/>
            </a:endParaRPr>
          </a:p>
        </p:txBody>
      </p:sp>
      <p:sp>
        <p:nvSpPr>
          <p:cNvPr id="4" name="object 4"/>
          <p:cNvSpPr/>
          <p:nvPr/>
        </p:nvSpPr>
        <p:spPr>
          <a:xfrm>
            <a:off x="1351025" y="882395"/>
            <a:ext cx="6933438" cy="351358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5" name="object 5"/>
          <p:cNvSpPr/>
          <p:nvPr/>
        </p:nvSpPr>
        <p:spPr>
          <a:xfrm>
            <a:off x="1330023" y="861286"/>
            <a:ext cx="6841836" cy="3420923"/>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6" name="object 6"/>
          <p:cNvSpPr/>
          <p:nvPr/>
        </p:nvSpPr>
        <p:spPr>
          <a:xfrm>
            <a:off x="1326451" y="857717"/>
            <a:ext cx="6849428" cy="3428524"/>
          </a:xfrm>
          <a:custGeom>
            <a:avLst/>
            <a:gdLst/>
            <a:ahLst/>
            <a:cxnLst/>
            <a:rect l="l" t="t" r="r" b="b"/>
            <a:pathLst>
              <a:path w="9132570" h="4571365">
                <a:moveTo>
                  <a:pt x="0" y="0"/>
                </a:moveTo>
                <a:lnTo>
                  <a:pt x="9131975" y="0"/>
                </a:lnTo>
                <a:lnTo>
                  <a:pt x="9131975" y="4570752"/>
                </a:lnTo>
                <a:lnTo>
                  <a:pt x="0" y="4570752"/>
                </a:lnTo>
                <a:lnTo>
                  <a:pt x="0" y="0"/>
                </a:lnTo>
                <a:close/>
              </a:path>
            </a:pathLst>
          </a:custGeom>
          <a:ln w="9525">
            <a:solidFill>
              <a:srgbClr val="595959"/>
            </a:solidFill>
          </a:ln>
        </p:spPr>
        <p:txBody>
          <a:bodyPr wrap="square" lIns="0" tIns="0" rIns="0" bIns="0" rtlCol="0"/>
          <a:lstStyle/>
          <a:p>
            <a:endParaRPr sz="1350">
              <a:solidFill>
                <a:prstClr val="black"/>
              </a:solidFill>
            </a:endParaRPr>
          </a:p>
        </p:txBody>
      </p:sp>
    </p:spTree>
    <p:extLst>
      <p:ext uri="{BB962C8B-B14F-4D97-AF65-F5344CB8AC3E}">
        <p14:creationId xmlns:p14="http://schemas.microsoft.com/office/powerpoint/2010/main" val="14678300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35758" y="381762"/>
            <a:ext cx="4814316" cy="4453128"/>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3" name="object 3"/>
          <p:cNvSpPr/>
          <p:nvPr/>
        </p:nvSpPr>
        <p:spPr>
          <a:xfrm>
            <a:off x="2614488" y="359767"/>
            <a:ext cx="4722619" cy="4362134"/>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4" name="object 4"/>
          <p:cNvSpPr/>
          <p:nvPr/>
        </p:nvSpPr>
        <p:spPr>
          <a:xfrm>
            <a:off x="2610917" y="356197"/>
            <a:ext cx="4730115" cy="4369594"/>
          </a:xfrm>
          <a:custGeom>
            <a:avLst/>
            <a:gdLst/>
            <a:ahLst/>
            <a:cxnLst/>
            <a:rect l="l" t="t" r="r" b="b"/>
            <a:pathLst>
              <a:path w="6306820" h="5826125">
                <a:moveTo>
                  <a:pt x="0" y="0"/>
                </a:moveTo>
                <a:lnTo>
                  <a:pt x="6306353" y="0"/>
                </a:lnTo>
                <a:lnTo>
                  <a:pt x="6306353" y="5825713"/>
                </a:lnTo>
                <a:lnTo>
                  <a:pt x="0" y="5825713"/>
                </a:lnTo>
                <a:lnTo>
                  <a:pt x="0" y="0"/>
                </a:lnTo>
                <a:close/>
              </a:path>
            </a:pathLst>
          </a:custGeom>
          <a:ln w="9525">
            <a:solidFill>
              <a:srgbClr val="595959"/>
            </a:solidFill>
          </a:ln>
        </p:spPr>
        <p:txBody>
          <a:bodyPr wrap="square" lIns="0" tIns="0" rIns="0" bIns="0" rtlCol="0"/>
          <a:lstStyle/>
          <a:p>
            <a:endParaRPr sz="1350">
              <a:solidFill>
                <a:prstClr val="black"/>
              </a:solidFill>
            </a:endParaRPr>
          </a:p>
        </p:txBody>
      </p:sp>
      <p:sp>
        <p:nvSpPr>
          <p:cNvPr id="5" name="object 5"/>
          <p:cNvSpPr txBox="1"/>
          <p:nvPr/>
        </p:nvSpPr>
        <p:spPr>
          <a:xfrm>
            <a:off x="866646" y="4925949"/>
            <a:ext cx="7174230" cy="183705"/>
          </a:xfrm>
          <a:prstGeom prst="rect">
            <a:avLst/>
          </a:prstGeom>
        </p:spPr>
        <p:txBody>
          <a:bodyPr vert="horz" wrap="square" lIns="0" tIns="10478" rIns="0" bIns="0" rtlCol="0">
            <a:spAutoFit/>
          </a:bodyPr>
          <a:lstStyle/>
          <a:p>
            <a:pPr marL="9525">
              <a:spcBef>
                <a:spcPts val="83"/>
              </a:spcBef>
            </a:pPr>
            <a:r>
              <a:rPr sz="1125" i="1" u="sng" spc="8" dirty="0">
                <a:solidFill>
                  <a:srgbClr val="0000FF"/>
                </a:solidFill>
                <a:uFill>
                  <a:solidFill>
                    <a:srgbClr val="0000FF"/>
                  </a:solidFill>
                </a:uFill>
                <a:latin typeface="Arial"/>
                <a:cs typeface="Arial"/>
                <a:hlinkClick r:id="rId4"/>
              </a:rPr>
              <a:t>www.bloomberg.com/news/features/2015-09-01/blythe-masters-tells-banks-the-blockchain-changes-everything</a:t>
            </a:r>
            <a:endParaRPr sz="1125">
              <a:solidFill>
                <a:prstClr val="black"/>
              </a:solidFill>
              <a:latin typeface="Arial"/>
              <a:cs typeface="Arial"/>
            </a:endParaRPr>
          </a:p>
        </p:txBody>
      </p:sp>
      <p:sp>
        <p:nvSpPr>
          <p:cNvPr id="6" name="object 6"/>
          <p:cNvSpPr txBox="1">
            <a:spLocks noGrp="1"/>
          </p:cNvSpPr>
          <p:nvPr>
            <p:ph type="title"/>
          </p:nvPr>
        </p:nvSpPr>
        <p:spPr>
          <a:xfrm>
            <a:off x="866646" y="161924"/>
            <a:ext cx="1157764" cy="471764"/>
          </a:xfrm>
          <a:prstGeom prst="rect">
            <a:avLst/>
          </a:prstGeom>
        </p:spPr>
        <p:txBody>
          <a:bodyPr vert="horz" wrap="square" lIns="0" tIns="10001" rIns="0" bIns="0" rtlCol="0">
            <a:spAutoFit/>
          </a:bodyPr>
          <a:lstStyle/>
          <a:p>
            <a:pPr marL="9525">
              <a:spcBef>
                <a:spcPts val="79"/>
              </a:spcBef>
            </a:pPr>
            <a:r>
              <a:rPr spc="64" dirty="0"/>
              <a:t>Fu</a:t>
            </a:r>
            <a:r>
              <a:rPr spc="30" dirty="0"/>
              <a:t>t</a:t>
            </a:r>
            <a:r>
              <a:rPr spc="68" dirty="0"/>
              <a:t>u</a:t>
            </a:r>
            <a:r>
              <a:rPr spc="41" dirty="0"/>
              <a:t>r</a:t>
            </a:r>
            <a:r>
              <a:rPr dirty="0"/>
              <a:t>e</a:t>
            </a:r>
          </a:p>
        </p:txBody>
      </p:sp>
    </p:spTree>
    <p:extLst>
      <p:ext uri="{BB962C8B-B14F-4D97-AF65-F5344CB8AC3E}">
        <p14:creationId xmlns:p14="http://schemas.microsoft.com/office/powerpoint/2010/main" val="1674661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mn-lt"/>
              </a:rPr>
              <a:t>Distributed </a:t>
            </a:r>
            <a:r>
              <a:rPr lang="en-US" sz="4000" dirty="0">
                <a:latin typeface="+mn-lt"/>
              </a:rPr>
              <a:t>Public </a:t>
            </a:r>
            <a:r>
              <a:rPr lang="en-US" sz="4000" dirty="0" smtClean="0">
                <a:latin typeface="+mn-lt"/>
              </a:rPr>
              <a:t>Ledger</a:t>
            </a:r>
            <a:endParaRPr lang="en-US" sz="4000" dirty="0">
              <a:latin typeface="+mn-lt"/>
            </a:endParaRPr>
          </a:p>
        </p:txBody>
      </p:sp>
      <p:sp>
        <p:nvSpPr>
          <p:cNvPr id="3" name="Content Placeholder 2"/>
          <p:cNvSpPr>
            <a:spLocks noGrp="1"/>
          </p:cNvSpPr>
          <p:nvPr>
            <p:ph idx="1"/>
          </p:nvPr>
        </p:nvSpPr>
        <p:spPr/>
        <p:txBody>
          <a:bodyPr>
            <a:normAutofit/>
          </a:bodyPr>
          <a:lstStyle/>
          <a:p>
            <a:r>
              <a:rPr lang="en-US" sz="1600" dirty="0"/>
              <a:t>Every single person on the network has a copy of the ledger. There is no single centralized original copy. Ledger here means the copy of all the transactions that ever happened</a:t>
            </a:r>
            <a:r>
              <a:rPr lang="en-US" sz="1600" dirty="0" smtClean="0"/>
              <a:t>. </a:t>
            </a:r>
            <a:r>
              <a:rPr lang="en-US" sz="1600" dirty="0" err="1"/>
              <a:t>Blockchain</a:t>
            </a:r>
            <a:r>
              <a:rPr lang="en-US" sz="1600" dirty="0"/>
              <a:t> is a distributed database that stores all the </a:t>
            </a:r>
            <a:r>
              <a:rPr lang="en-US" sz="1600" dirty="0" smtClean="0"/>
              <a:t>transactions </a:t>
            </a:r>
            <a:r>
              <a:rPr lang="en-US" sz="1600" dirty="0"/>
              <a:t>that have ever happened in the history of </a:t>
            </a:r>
            <a:r>
              <a:rPr lang="en-US" sz="1600" dirty="0" smtClean="0"/>
              <a:t>specific application, i.e. Bitcoin. </a:t>
            </a:r>
            <a:r>
              <a:rPr lang="en-US" sz="1600" dirty="0"/>
              <a:t>This ensures that no one person can make changes to the ledger because everyone else will immediately flag it as corrupt.</a:t>
            </a:r>
          </a:p>
          <a:p>
            <a:r>
              <a:rPr lang="en-US" sz="1600" dirty="0"/>
              <a:t/>
            </a:r>
            <a:br>
              <a:rPr lang="en-US" sz="1600" dirty="0"/>
            </a:br>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495550"/>
            <a:ext cx="6629400" cy="2527942"/>
          </a:xfrm>
          <a:prstGeom prst="rect">
            <a:avLst/>
          </a:prstGeom>
        </p:spPr>
      </p:pic>
    </p:spTree>
    <p:extLst>
      <p:ext uri="{BB962C8B-B14F-4D97-AF65-F5344CB8AC3E}">
        <p14:creationId xmlns:p14="http://schemas.microsoft.com/office/powerpoint/2010/main" val="179626696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6646" y="161924"/>
            <a:ext cx="2053114" cy="471764"/>
          </a:xfrm>
          <a:prstGeom prst="rect">
            <a:avLst/>
          </a:prstGeom>
        </p:spPr>
        <p:txBody>
          <a:bodyPr vert="horz" wrap="square" lIns="0" tIns="10001" rIns="0" bIns="0" rtlCol="0">
            <a:spAutoFit/>
          </a:bodyPr>
          <a:lstStyle/>
          <a:p>
            <a:pPr marL="9525">
              <a:spcBef>
                <a:spcPts val="79"/>
              </a:spcBef>
            </a:pPr>
            <a:r>
              <a:rPr spc="64" dirty="0"/>
              <a:t>Whitepaper</a:t>
            </a:r>
          </a:p>
        </p:txBody>
      </p:sp>
      <p:sp>
        <p:nvSpPr>
          <p:cNvPr id="3" name="object 3"/>
          <p:cNvSpPr/>
          <p:nvPr/>
        </p:nvSpPr>
        <p:spPr>
          <a:xfrm>
            <a:off x="3042666" y="779525"/>
            <a:ext cx="3326130" cy="4037076"/>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4" name="object 4"/>
          <p:cNvSpPr/>
          <p:nvPr/>
        </p:nvSpPr>
        <p:spPr>
          <a:xfrm>
            <a:off x="3014862" y="750705"/>
            <a:ext cx="3237776" cy="3959954"/>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5" name="object 5"/>
          <p:cNvSpPr txBox="1"/>
          <p:nvPr/>
        </p:nvSpPr>
        <p:spPr>
          <a:xfrm>
            <a:off x="866646" y="4921377"/>
            <a:ext cx="6042184" cy="183705"/>
          </a:xfrm>
          <a:prstGeom prst="rect">
            <a:avLst/>
          </a:prstGeom>
        </p:spPr>
        <p:txBody>
          <a:bodyPr vert="horz" wrap="square" lIns="0" tIns="10478" rIns="0" bIns="0" rtlCol="0">
            <a:spAutoFit/>
          </a:bodyPr>
          <a:lstStyle/>
          <a:p>
            <a:pPr marL="9525">
              <a:spcBef>
                <a:spcPts val="83"/>
              </a:spcBef>
            </a:pPr>
            <a:r>
              <a:rPr sz="1125" i="1" u="sng" spc="4" dirty="0">
                <a:solidFill>
                  <a:srgbClr val="0000FF"/>
                </a:solidFill>
                <a:uFill>
                  <a:solidFill>
                    <a:srgbClr val="0000FF"/>
                  </a:solidFill>
                </a:uFill>
                <a:latin typeface="Arial"/>
                <a:cs typeface="Arial"/>
              </a:rPr>
              <a:t>https:</a:t>
            </a:r>
            <a:r>
              <a:rPr sz="1125" i="1" u="sng" spc="4" dirty="0">
                <a:solidFill>
                  <a:srgbClr val="0000FF"/>
                </a:solidFill>
                <a:uFill>
                  <a:solidFill>
                    <a:srgbClr val="0000FF"/>
                  </a:solidFill>
                </a:uFill>
                <a:latin typeface="Arial"/>
                <a:cs typeface="Arial"/>
                <a:hlinkClick r:id="rId4"/>
              </a:rPr>
              <a:t>//w</a:t>
            </a:r>
            <a:r>
              <a:rPr sz="1125" i="1" u="sng" spc="4" dirty="0">
                <a:solidFill>
                  <a:srgbClr val="0000FF"/>
                </a:solidFill>
                <a:uFill>
                  <a:solidFill>
                    <a:srgbClr val="0000FF"/>
                  </a:solidFill>
                </a:uFill>
                <a:latin typeface="Arial"/>
                <a:cs typeface="Arial"/>
              </a:rPr>
              <a:t>ww</a:t>
            </a:r>
            <a:r>
              <a:rPr sz="1125" i="1" u="sng" spc="4" dirty="0">
                <a:solidFill>
                  <a:srgbClr val="0000FF"/>
                </a:solidFill>
                <a:uFill>
                  <a:solidFill>
                    <a:srgbClr val="0000FF"/>
                  </a:solidFill>
                </a:uFill>
                <a:latin typeface="Arial"/>
                <a:cs typeface="Arial"/>
                <a:hlinkClick r:id="rId4"/>
              </a:rPr>
              <a:t>.slideshare.net/QuantUniversity/blockchain-for-business-a-quantuniversity-briefing</a:t>
            </a:r>
            <a:endParaRPr sz="1125" dirty="0">
              <a:solidFill>
                <a:prstClr val="black"/>
              </a:solidFill>
              <a:latin typeface="Arial"/>
              <a:cs typeface="Arial"/>
            </a:endParaRPr>
          </a:p>
        </p:txBody>
      </p:sp>
    </p:spTree>
    <p:extLst>
      <p:ext uri="{BB962C8B-B14F-4D97-AF65-F5344CB8AC3E}">
        <p14:creationId xmlns:p14="http://schemas.microsoft.com/office/powerpoint/2010/main" val="1108783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Hash Encryption</a:t>
            </a:r>
            <a:endParaRPr lang="en-US" sz="4000" dirty="0">
              <a:latin typeface="+mn-lt"/>
            </a:endParaRPr>
          </a:p>
        </p:txBody>
      </p:sp>
      <p:sp>
        <p:nvSpPr>
          <p:cNvPr id="3" name="Content Placeholder 2"/>
          <p:cNvSpPr>
            <a:spLocks noGrp="1"/>
          </p:cNvSpPr>
          <p:nvPr>
            <p:ph idx="1"/>
          </p:nvPr>
        </p:nvSpPr>
        <p:spPr/>
        <p:txBody>
          <a:bodyPr>
            <a:normAutofit/>
          </a:bodyPr>
          <a:lstStyle/>
          <a:p>
            <a:r>
              <a:rPr lang="en-US" sz="1600" dirty="0"/>
              <a:t>Everything stored on the </a:t>
            </a:r>
            <a:r>
              <a:rPr lang="en-US" sz="1600" dirty="0" err="1"/>
              <a:t>Blockchain</a:t>
            </a:r>
            <a:r>
              <a:rPr lang="en-US" sz="1600" dirty="0"/>
              <a:t> is </a:t>
            </a:r>
            <a:r>
              <a:rPr lang="en-US" sz="1600" b="1" dirty="0"/>
              <a:t>encrypted</a:t>
            </a:r>
            <a:r>
              <a:rPr lang="en-US" sz="1600" dirty="0"/>
              <a:t>. This way, everyone is able to see all the transactions but at the same time no one will know which of those accounts belongs to you</a:t>
            </a:r>
            <a:r>
              <a:rPr lang="en-US" sz="1600" dirty="0" smtClean="0"/>
              <a:t>. </a:t>
            </a:r>
            <a:r>
              <a:rPr lang="en-US" sz="1600" dirty="0"/>
              <a:t>Isn’t this exactly what we expect a banking system to be?</a:t>
            </a:r>
            <a:r>
              <a:rPr lang="en-US" sz="1600" dirty="0" smtClean="0"/>
              <a:t> </a:t>
            </a:r>
            <a:r>
              <a:rPr lang="en-US" sz="1600" dirty="0"/>
              <a:t/>
            </a:r>
            <a:br>
              <a:rPr lang="en-US" sz="1600" dirty="0"/>
            </a:br>
            <a:endParaRPr lang="en-US" sz="1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136" y="1962150"/>
            <a:ext cx="8001000" cy="2971800"/>
          </a:xfrm>
          <a:prstGeom prst="rect">
            <a:avLst/>
          </a:prstGeom>
        </p:spPr>
      </p:pic>
    </p:spTree>
    <p:extLst>
      <p:ext uri="{BB962C8B-B14F-4D97-AF65-F5344CB8AC3E}">
        <p14:creationId xmlns:p14="http://schemas.microsoft.com/office/powerpoint/2010/main" val="1694712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1"/>
            <a:ext cx="8229600" cy="533400"/>
          </a:xfrm>
        </p:spPr>
        <p:txBody>
          <a:bodyPr>
            <a:noAutofit/>
          </a:bodyPr>
          <a:lstStyle/>
          <a:p>
            <a:r>
              <a:rPr lang="en-US" sz="4000" dirty="0" smtClean="0">
                <a:latin typeface="+mn-lt"/>
              </a:rPr>
              <a:t>Proof of Work</a:t>
            </a:r>
            <a:endParaRPr lang="en-US" sz="4000" dirty="0">
              <a:latin typeface="+mn-lt"/>
            </a:endParaRPr>
          </a:p>
        </p:txBody>
      </p:sp>
      <p:sp>
        <p:nvSpPr>
          <p:cNvPr id="3" name="Content Placeholder 2"/>
          <p:cNvSpPr>
            <a:spLocks noGrp="1"/>
          </p:cNvSpPr>
          <p:nvPr>
            <p:ph idx="1"/>
          </p:nvPr>
        </p:nvSpPr>
        <p:spPr>
          <a:xfrm>
            <a:off x="457200" y="819150"/>
            <a:ext cx="8229600" cy="3394472"/>
          </a:xfrm>
        </p:spPr>
        <p:txBody>
          <a:bodyPr>
            <a:normAutofit/>
          </a:bodyPr>
          <a:lstStyle/>
          <a:p>
            <a:r>
              <a:rPr lang="en-US" sz="1200" b="1" dirty="0"/>
              <a:t>Proof of Work </a:t>
            </a:r>
            <a:r>
              <a:rPr lang="en-US" sz="1200" dirty="0"/>
              <a:t>is a concept invented in Bitcoin </a:t>
            </a:r>
            <a:r>
              <a:rPr lang="en-US" sz="1200" dirty="0" err="1"/>
              <a:t>Blockchain</a:t>
            </a:r>
            <a:r>
              <a:rPr lang="en-US" sz="1200" dirty="0"/>
              <a:t> where in the miners (special users of Bitcoin) will validate transactions by solving a </a:t>
            </a:r>
            <a:r>
              <a:rPr lang="en-US" sz="1200" b="1" dirty="0"/>
              <a:t>complex mathematical puzzle </a:t>
            </a:r>
            <a:r>
              <a:rPr lang="en-US" sz="1200" dirty="0"/>
              <a:t>called </a:t>
            </a:r>
            <a:r>
              <a:rPr lang="en-US" sz="1200" b="1" dirty="0"/>
              <a:t>Proof of Work</a:t>
            </a:r>
            <a:r>
              <a:rPr lang="en-US" sz="1200" dirty="0"/>
              <a:t>. Technically, there is a hash target value designated to every block before time.</a:t>
            </a:r>
          </a:p>
          <a:p>
            <a:r>
              <a:rPr lang="en-US" sz="1200" dirty="0"/>
              <a:t>Miners club together a set of unverified Bitcoin transactions (around 250) into one block, compute its hash and then begin a race to find a specific set of characters called </a:t>
            </a:r>
            <a:r>
              <a:rPr lang="en-US" sz="1200" b="1" dirty="0"/>
              <a:t>Nonce</a:t>
            </a:r>
            <a:r>
              <a:rPr lang="en-US" sz="1200" dirty="0"/>
              <a:t>.</a:t>
            </a:r>
          </a:p>
          <a:p>
            <a:r>
              <a:rPr lang="en-US" sz="1200" dirty="0"/>
              <a:t>The total hash obtained from the hash of the previous block, transaction data and the </a:t>
            </a:r>
            <a:r>
              <a:rPr lang="en-US" sz="1200" b="1" dirty="0"/>
              <a:t>nonce</a:t>
            </a:r>
            <a:r>
              <a:rPr lang="en-US" sz="1200" dirty="0"/>
              <a:t> has to match the final pre-assigned target hash value. It is this </a:t>
            </a:r>
            <a:r>
              <a:rPr lang="en-US" sz="1200" b="1" dirty="0"/>
              <a:t>Nonce</a:t>
            </a:r>
            <a:r>
              <a:rPr lang="en-US" sz="1200" dirty="0"/>
              <a:t> which is </a:t>
            </a:r>
            <a:r>
              <a:rPr lang="en-US" sz="1200" b="1" dirty="0"/>
              <a:t>computationally extensive</a:t>
            </a:r>
            <a:r>
              <a:rPr lang="en-US" sz="1200" dirty="0"/>
              <a:t>. Only people with huge computational computing power and electricity are able to solve it in 10 minutes on average</a:t>
            </a:r>
            <a:r>
              <a:rPr lang="en-US" sz="1200" dirty="0" smtClean="0"/>
              <a:t>.</a:t>
            </a:r>
            <a:r>
              <a:rPr lang="en-US" sz="1200" dirty="0"/>
              <a:t/>
            </a:r>
            <a:br>
              <a:rPr lang="en-US" sz="1200" dirty="0"/>
            </a:br>
            <a:endParaRPr lang="en-US" sz="1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2419350"/>
            <a:ext cx="7391400" cy="2514600"/>
          </a:xfrm>
          <a:prstGeom prst="rect">
            <a:avLst/>
          </a:prstGeom>
        </p:spPr>
      </p:pic>
    </p:spTree>
    <p:extLst>
      <p:ext uri="{BB962C8B-B14F-4D97-AF65-F5344CB8AC3E}">
        <p14:creationId xmlns:p14="http://schemas.microsoft.com/office/powerpoint/2010/main" val="958452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10205</TotalTime>
  <Words>4631</Words>
  <Application>Microsoft Macintosh PowerPoint</Application>
  <PresentationFormat>On-screen Show (16:9)</PresentationFormat>
  <Paragraphs>424</Paragraphs>
  <Slides>70</Slides>
  <Notes>2</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70</vt:i4>
      </vt:variant>
    </vt:vector>
  </HeadingPairs>
  <TitlesOfParts>
    <vt:vector size="86" baseType="lpstr">
      <vt:lpstr>Calibri</vt:lpstr>
      <vt:lpstr>Open Sans</vt:lpstr>
      <vt:lpstr>Times New Roman</vt:lpstr>
      <vt:lpstr>Trebuchet MS</vt:lpstr>
      <vt:lpstr>Verdana</vt:lpstr>
      <vt:lpstr>Wingdings</vt:lpstr>
      <vt:lpstr>新細明體</vt:lpstr>
      <vt:lpstr>Arial</vt:lpstr>
      <vt:lpstr>自訂設計</vt:lpstr>
      <vt:lpstr>1_自訂設計</vt:lpstr>
      <vt:lpstr>2_自訂設計</vt:lpstr>
      <vt:lpstr>3_自訂設計</vt:lpstr>
      <vt:lpstr>1_Office Theme</vt:lpstr>
      <vt:lpstr>2_Office Theme</vt:lpstr>
      <vt:lpstr>7_Office Theme</vt:lpstr>
      <vt:lpstr>10_Office Theme</vt:lpstr>
      <vt:lpstr>Blockchain and  Distributed Ledger Technology (DLT) </vt:lpstr>
      <vt:lpstr>Case Study of Blockchain</vt:lpstr>
      <vt:lpstr>What is Blockchain?</vt:lpstr>
      <vt:lpstr>What is Blockchain?</vt:lpstr>
      <vt:lpstr>Key aspects of Blockchain</vt:lpstr>
      <vt:lpstr>Use case 0: Blockchain Bitcoin Features</vt:lpstr>
      <vt:lpstr>Distributed Public Ledger</vt:lpstr>
      <vt:lpstr>Hash Encryption</vt:lpstr>
      <vt:lpstr>Proof of Work</vt:lpstr>
      <vt:lpstr>Incentive Validation</vt:lpstr>
      <vt:lpstr>Case study 1: Global food supply chain</vt:lpstr>
      <vt:lpstr>Why Blockchain for Food Supply Chain</vt:lpstr>
      <vt:lpstr>Cost Saving by Adoption of Blockchain  in Food Supply Chain</vt:lpstr>
      <vt:lpstr>Tracing Mexican mangoes in the US</vt:lpstr>
      <vt:lpstr>Tokenized financial transactions will enable us to equally integrate supply chain participants, authorities, and consumers into the process.  </vt:lpstr>
      <vt:lpstr>PowerPoint Presentation</vt:lpstr>
      <vt:lpstr>Food Supply Chain</vt:lpstr>
      <vt:lpstr>Food Supply Chain: Startup ICO</vt:lpstr>
      <vt:lpstr>Case study 2 : Trucking industry</vt:lpstr>
      <vt:lpstr>Why need blockchain for trucking industry?</vt:lpstr>
      <vt:lpstr>Prerequisite </vt:lpstr>
      <vt:lpstr>Case study 3: Flight insurance</vt:lpstr>
      <vt:lpstr>All-Blockchain Insurer: for insurance-only and ecosystem blockchains</vt:lpstr>
      <vt:lpstr>PowerPoint Presentation</vt:lpstr>
      <vt:lpstr>Customer Onboarding Process</vt:lpstr>
      <vt:lpstr>Underwriting Process</vt:lpstr>
      <vt:lpstr>Claim Process</vt:lpstr>
      <vt:lpstr>Reinsurance Policy</vt:lpstr>
      <vt:lpstr>Customer Onboarding Process (using Blockchain)</vt:lpstr>
      <vt:lpstr>Underwritting Process (using Blockchain)</vt:lpstr>
      <vt:lpstr>Claim Process (using Blockchain)</vt:lpstr>
      <vt:lpstr>Reinsurance Process (using Blockchain)</vt:lpstr>
      <vt:lpstr>Concern for the adoption of blockchain adoption in the insurance industry  </vt:lpstr>
      <vt:lpstr>Startup</vt:lpstr>
      <vt:lpstr>Case study 4: Trading and Settlement</vt:lpstr>
      <vt:lpstr>What is Clearing and Settlement?</vt:lpstr>
      <vt:lpstr>Simple Settlement and Clearing</vt:lpstr>
      <vt:lpstr>Credit Card Transaction</vt:lpstr>
      <vt:lpstr>Securities Clearing and Settlement</vt:lpstr>
      <vt:lpstr>Fundamentals</vt:lpstr>
      <vt:lpstr>Financial Application of Blockchain </vt:lpstr>
      <vt:lpstr>Smart Contracts</vt:lpstr>
      <vt:lpstr>How Smart Contracts Work</vt:lpstr>
      <vt:lpstr>Stock/Securities Exchange</vt:lpstr>
      <vt:lpstr>Case study 5: Blockchain in Healthcare</vt:lpstr>
      <vt:lpstr>Status of Blockchain in Healthcare</vt:lpstr>
      <vt:lpstr>Blockchain Value Propositions for Healthcare</vt:lpstr>
      <vt:lpstr>10 Notable Healthcare Companies Built on Blockchain</vt:lpstr>
      <vt:lpstr>10 Notable Healthcare Companies Built on Blockchain</vt:lpstr>
      <vt:lpstr>Classifying Companies by Value</vt:lpstr>
      <vt:lpstr>Business Models</vt:lpstr>
      <vt:lpstr>Niche Considerations for Evaluating Healthcare Blockchain</vt:lpstr>
      <vt:lpstr>Blockchain: Its impact to Healthcare</vt:lpstr>
      <vt:lpstr>PowerPoint Presentation</vt:lpstr>
      <vt:lpstr>Blockchain: What about public health?</vt:lpstr>
      <vt:lpstr>Blockchain &amp; Public health: The vision hasn’t changed…</vt:lpstr>
      <vt:lpstr>Blockchain: What about public health?</vt:lpstr>
      <vt:lpstr>Blockchain: What about public health?</vt:lpstr>
      <vt:lpstr>Blockchain: What about public health?</vt:lpstr>
      <vt:lpstr>Case Study 6: Blockchain in Automotive</vt:lpstr>
      <vt:lpstr>PowerPoint Presentation</vt:lpstr>
      <vt:lpstr>What would you do with Blockchain?</vt:lpstr>
      <vt:lpstr>Predictive maintenance and tracking parts</vt:lpstr>
      <vt:lpstr>Data reconciliation and settlements</vt:lpstr>
      <vt:lpstr>Fund raising</vt:lpstr>
      <vt:lpstr>Digital Asset Management &amp; Software Piracy</vt:lpstr>
      <vt:lpstr>PowerPoint Presentation</vt:lpstr>
      <vt:lpstr>Many Blockchain initiatives</vt:lpstr>
      <vt:lpstr>Future</vt:lpstr>
      <vt:lpstr>Whitepaper</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Industrial Revolution(s)?</dc:title>
  <cp:lastModifiedBy>Microsoft Office User</cp:lastModifiedBy>
  <cp:revision>101</cp:revision>
  <dcterms:created xsi:type="dcterms:W3CDTF">2018-09-08T01:40:03Z</dcterms:created>
  <dcterms:modified xsi:type="dcterms:W3CDTF">2018-09-26T03:15:07Z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2018-05-31T00:00:00Z</vt:filetime>
  </property>
  <property fmtid="{D5CDD505-2E9C-101B-9397-08002B2CF9AE}" pid="3" name="Creator">
    <vt:lpwstr>Microsoft® PowerPoint® 2013</vt:lpwstr>
  </property>
  <property fmtid="{D5CDD505-2E9C-101B-9397-08002B2CF9AE}" pid="4" name="LastSaved">
    <vt:filetime>2018-09-08T00:00:00Z</vt:filetime>
  </property>
</Properties>
</file>