
<file path=[Content_Types].xml><?xml version="1.0" encoding="utf-8"?>
<Types xmlns="http://schemas.openxmlformats.org/package/2006/content-types">
  <Default Extension="xml" ContentType="application/xml"/>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5" r:id="rId2"/>
    <p:sldMasterId id="2147483704" r:id="rId3"/>
    <p:sldMasterId id="2147483724" r:id="rId4"/>
    <p:sldMasterId id="2147483756" r:id="rId5"/>
    <p:sldMasterId id="2147483786" r:id="rId6"/>
    <p:sldMasterId id="2147483792" r:id="rId7"/>
    <p:sldMasterId id="2147483804" r:id="rId8"/>
    <p:sldMasterId id="2147483810" r:id="rId9"/>
    <p:sldMasterId id="2147483816" r:id="rId10"/>
    <p:sldMasterId id="2147483822" r:id="rId11"/>
  </p:sldMasterIdLst>
  <p:notesMasterIdLst>
    <p:notesMasterId r:id="rId117"/>
  </p:notesMasterIdLst>
  <p:sldIdLst>
    <p:sldId id="281" r:id="rId12"/>
    <p:sldId id="462" r:id="rId13"/>
    <p:sldId id="463" r:id="rId14"/>
    <p:sldId id="464" r:id="rId15"/>
    <p:sldId id="465" r:id="rId16"/>
    <p:sldId id="466" r:id="rId17"/>
    <p:sldId id="467" r:id="rId18"/>
    <p:sldId id="468" r:id="rId19"/>
    <p:sldId id="469" r:id="rId20"/>
    <p:sldId id="470" r:id="rId21"/>
    <p:sldId id="471" r:id="rId22"/>
    <p:sldId id="474" r:id="rId23"/>
    <p:sldId id="472" r:id="rId24"/>
    <p:sldId id="475" r:id="rId25"/>
    <p:sldId id="476" r:id="rId26"/>
    <p:sldId id="473" r:id="rId27"/>
    <p:sldId id="479" r:id="rId28"/>
    <p:sldId id="480" r:id="rId29"/>
    <p:sldId id="481" r:id="rId30"/>
    <p:sldId id="482" r:id="rId31"/>
    <p:sldId id="483" r:id="rId32"/>
    <p:sldId id="484" r:id="rId33"/>
    <p:sldId id="485" r:id="rId34"/>
    <p:sldId id="486" r:id="rId35"/>
    <p:sldId id="487" r:id="rId36"/>
    <p:sldId id="488" r:id="rId37"/>
    <p:sldId id="489" r:id="rId38"/>
    <p:sldId id="490" r:id="rId39"/>
    <p:sldId id="491" r:id="rId40"/>
    <p:sldId id="492" r:id="rId41"/>
    <p:sldId id="493" r:id="rId42"/>
    <p:sldId id="494" r:id="rId43"/>
    <p:sldId id="495" r:id="rId44"/>
    <p:sldId id="496" r:id="rId45"/>
    <p:sldId id="497" r:id="rId46"/>
    <p:sldId id="500" r:id="rId47"/>
    <p:sldId id="501" r:id="rId48"/>
    <p:sldId id="499" r:id="rId49"/>
    <p:sldId id="502" r:id="rId50"/>
    <p:sldId id="504" r:id="rId51"/>
    <p:sldId id="505" r:id="rId52"/>
    <p:sldId id="503" r:id="rId53"/>
    <p:sldId id="429" r:id="rId54"/>
    <p:sldId id="370" r:id="rId55"/>
    <p:sldId id="435" r:id="rId56"/>
    <p:sldId id="422" r:id="rId57"/>
    <p:sldId id="445" r:id="rId58"/>
    <p:sldId id="446" r:id="rId59"/>
    <p:sldId id="447" r:id="rId60"/>
    <p:sldId id="448" r:id="rId61"/>
    <p:sldId id="449" r:id="rId62"/>
    <p:sldId id="450" r:id="rId63"/>
    <p:sldId id="451" r:id="rId64"/>
    <p:sldId id="452" r:id="rId65"/>
    <p:sldId id="384" r:id="rId66"/>
    <p:sldId id="385" r:id="rId67"/>
    <p:sldId id="386" r:id="rId68"/>
    <p:sldId id="387" r:id="rId69"/>
    <p:sldId id="388" r:id="rId70"/>
    <p:sldId id="389" r:id="rId71"/>
    <p:sldId id="390" r:id="rId72"/>
    <p:sldId id="391" r:id="rId73"/>
    <p:sldId id="392" r:id="rId74"/>
    <p:sldId id="393" r:id="rId75"/>
    <p:sldId id="394" r:id="rId76"/>
    <p:sldId id="395" r:id="rId77"/>
    <p:sldId id="396" r:id="rId78"/>
    <p:sldId id="397" r:id="rId79"/>
    <p:sldId id="398" r:id="rId80"/>
    <p:sldId id="399" r:id="rId81"/>
    <p:sldId id="400" r:id="rId82"/>
    <p:sldId id="401" r:id="rId83"/>
    <p:sldId id="402" r:id="rId84"/>
    <p:sldId id="403" r:id="rId85"/>
    <p:sldId id="404" r:id="rId86"/>
    <p:sldId id="405" r:id="rId87"/>
    <p:sldId id="406" r:id="rId88"/>
    <p:sldId id="407" r:id="rId89"/>
    <p:sldId id="408" r:id="rId90"/>
    <p:sldId id="409" r:id="rId91"/>
    <p:sldId id="410" r:id="rId92"/>
    <p:sldId id="411" r:id="rId93"/>
    <p:sldId id="412" r:id="rId94"/>
    <p:sldId id="414" r:id="rId95"/>
    <p:sldId id="424" r:id="rId96"/>
    <p:sldId id="425" r:id="rId97"/>
    <p:sldId id="426" r:id="rId98"/>
    <p:sldId id="427" r:id="rId99"/>
    <p:sldId id="428" r:id="rId100"/>
    <p:sldId id="431" r:id="rId101"/>
    <p:sldId id="432" r:id="rId102"/>
    <p:sldId id="433" r:id="rId103"/>
    <p:sldId id="434" r:id="rId104"/>
    <p:sldId id="436" r:id="rId105"/>
    <p:sldId id="437" r:id="rId106"/>
    <p:sldId id="438" r:id="rId107"/>
    <p:sldId id="439" r:id="rId108"/>
    <p:sldId id="440" r:id="rId109"/>
    <p:sldId id="441" r:id="rId110"/>
    <p:sldId id="442" r:id="rId111"/>
    <p:sldId id="444" r:id="rId112"/>
    <p:sldId id="454" r:id="rId113"/>
    <p:sldId id="283" r:id="rId114"/>
    <p:sldId id="285" r:id="rId115"/>
    <p:sldId id="286" r:id="rId11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320"/>
    <p:restoredTop sz="95192"/>
  </p:normalViewPr>
  <p:slideViewPr>
    <p:cSldViewPr>
      <p:cViewPr>
        <p:scale>
          <a:sx n="222" d="100"/>
          <a:sy n="222" d="100"/>
        </p:scale>
        <p:origin x="1216" y="-168"/>
      </p:cViewPr>
      <p:guideLst>
        <p:guide orient="horz" pos="2880"/>
        <p:guide pos="2160"/>
      </p:guideLst>
    </p:cSldViewPr>
  </p:slideViewPr>
  <p:notesTextViewPr>
    <p:cViewPr>
      <p:scale>
        <a:sx n="100" d="100"/>
        <a:sy n="100" d="100"/>
      </p:scale>
      <p:origin x="0" y="0"/>
    </p:cViewPr>
  </p:notesTextViewPr>
  <p:sorterViewPr>
    <p:cViewPr>
      <p:scale>
        <a:sx n="195" d="100"/>
        <a:sy n="195"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Relationship Id="rId63" Type="http://schemas.openxmlformats.org/officeDocument/2006/relationships/slide" Target="slides/slide52.xml"/><Relationship Id="rId64" Type="http://schemas.openxmlformats.org/officeDocument/2006/relationships/slide" Target="slides/slide53.xml"/><Relationship Id="rId65" Type="http://schemas.openxmlformats.org/officeDocument/2006/relationships/slide" Target="slides/slide54.xml"/><Relationship Id="rId66" Type="http://schemas.openxmlformats.org/officeDocument/2006/relationships/slide" Target="slides/slide55.xml"/><Relationship Id="rId67" Type="http://schemas.openxmlformats.org/officeDocument/2006/relationships/slide" Target="slides/slide56.xml"/><Relationship Id="rId68" Type="http://schemas.openxmlformats.org/officeDocument/2006/relationships/slide" Target="slides/slide57.xml"/><Relationship Id="rId69" Type="http://schemas.openxmlformats.org/officeDocument/2006/relationships/slide" Target="slides/slide58.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90" Type="http://schemas.openxmlformats.org/officeDocument/2006/relationships/slide" Target="slides/slide79.xml"/><Relationship Id="rId91" Type="http://schemas.openxmlformats.org/officeDocument/2006/relationships/slide" Target="slides/slide80.xml"/><Relationship Id="rId92" Type="http://schemas.openxmlformats.org/officeDocument/2006/relationships/slide" Target="slides/slide81.xml"/><Relationship Id="rId93" Type="http://schemas.openxmlformats.org/officeDocument/2006/relationships/slide" Target="slides/slide82.xml"/><Relationship Id="rId94" Type="http://schemas.openxmlformats.org/officeDocument/2006/relationships/slide" Target="slides/slide83.xml"/><Relationship Id="rId95" Type="http://schemas.openxmlformats.org/officeDocument/2006/relationships/slide" Target="slides/slide84.xml"/><Relationship Id="rId96" Type="http://schemas.openxmlformats.org/officeDocument/2006/relationships/slide" Target="slides/slide85.xml"/><Relationship Id="rId101" Type="http://schemas.openxmlformats.org/officeDocument/2006/relationships/slide" Target="slides/slide90.xml"/><Relationship Id="rId102" Type="http://schemas.openxmlformats.org/officeDocument/2006/relationships/slide" Target="slides/slide91.xml"/><Relationship Id="rId103" Type="http://schemas.openxmlformats.org/officeDocument/2006/relationships/slide" Target="slides/slide92.xml"/><Relationship Id="rId104" Type="http://schemas.openxmlformats.org/officeDocument/2006/relationships/slide" Target="slides/slide93.xml"/><Relationship Id="rId105" Type="http://schemas.openxmlformats.org/officeDocument/2006/relationships/slide" Target="slides/slide94.xml"/><Relationship Id="rId106" Type="http://schemas.openxmlformats.org/officeDocument/2006/relationships/slide" Target="slides/slide95.xml"/><Relationship Id="rId107" Type="http://schemas.openxmlformats.org/officeDocument/2006/relationships/slide" Target="slides/slide96.xml"/><Relationship Id="rId108" Type="http://schemas.openxmlformats.org/officeDocument/2006/relationships/slide" Target="slides/slide97.xml"/><Relationship Id="rId109" Type="http://schemas.openxmlformats.org/officeDocument/2006/relationships/slide" Target="slides/slide98.xml"/><Relationship Id="rId97" Type="http://schemas.openxmlformats.org/officeDocument/2006/relationships/slide" Target="slides/slide86.xml"/><Relationship Id="rId98" Type="http://schemas.openxmlformats.org/officeDocument/2006/relationships/slide" Target="slides/slide87.xml"/><Relationship Id="rId99" Type="http://schemas.openxmlformats.org/officeDocument/2006/relationships/slide" Target="slides/slide88.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00" Type="http://schemas.openxmlformats.org/officeDocument/2006/relationships/slide" Target="slides/slide89.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70" Type="http://schemas.openxmlformats.org/officeDocument/2006/relationships/slide" Target="slides/slide59.xml"/><Relationship Id="rId71" Type="http://schemas.openxmlformats.org/officeDocument/2006/relationships/slide" Target="slides/slide60.xml"/><Relationship Id="rId72" Type="http://schemas.openxmlformats.org/officeDocument/2006/relationships/slide" Target="slides/slide61.xml"/><Relationship Id="rId73" Type="http://schemas.openxmlformats.org/officeDocument/2006/relationships/slide" Target="slides/slide62.xml"/><Relationship Id="rId74" Type="http://schemas.openxmlformats.org/officeDocument/2006/relationships/slide" Target="slides/slide63.xml"/><Relationship Id="rId75" Type="http://schemas.openxmlformats.org/officeDocument/2006/relationships/slide" Target="slides/slide64.xml"/><Relationship Id="rId76" Type="http://schemas.openxmlformats.org/officeDocument/2006/relationships/slide" Target="slides/slide65.xml"/><Relationship Id="rId77" Type="http://schemas.openxmlformats.org/officeDocument/2006/relationships/slide" Target="slides/slide66.xml"/><Relationship Id="rId78" Type="http://schemas.openxmlformats.org/officeDocument/2006/relationships/slide" Target="slides/slide67.xml"/><Relationship Id="rId79" Type="http://schemas.openxmlformats.org/officeDocument/2006/relationships/slide" Target="slides/slide68.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110" Type="http://schemas.openxmlformats.org/officeDocument/2006/relationships/slide" Target="slides/slide99.xml"/><Relationship Id="rId111" Type="http://schemas.openxmlformats.org/officeDocument/2006/relationships/slide" Target="slides/slide100.xml"/><Relationship Id="rId112" Type="http://schemas.openxmlformats.org/officeDocument/2006/relationships/slide" Target="slides/slide101.xml"/><Relationship Id="rId113" Type="http://schemas.openxmlformats.org/officeDocument/2006/relationships/slide" Target="slides/slide102.xml"/><Relationship Id="rId114" Type="http://schemas.openxmlformats.org/officeDocument/2006/relationships/slide" Target="slides/slide103.xml"/><Relationship Id="rId115" Type="http://schemas.openxmlformats.org/officeDocument/2006/relationships/slide" Target="slides/slide104.xml"/><Relationship Id="rId116" Type="http://schemas.openxmlformats.org/officeDocument/2006/relationships/slide" Target="slides/slide105.xml"/><Relationship Id="rId117" Type="http://schemas.openxmlformats.org/officeDocument/2006/relationships/notesMaster" Target="notesMasters/notesMaster1.xml"/><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80" Type="http://schemas.openxmlformats.org/officeDocument/2006/relationships/slide" Target="slides/slide69.xml"/><Relationship Id="rId81" Type="http://schemas.openxmlformats.org/officeDocument/2006/relationships/slide" Target="slides/slide70.xml"/><Relationship Id="rId82" Type="http://schemas.openxmlformats.org/officeDocument/2006/relationships/slide" Target="slides/slide71.xml"/><Relationship Id="rId83" Type="http://schemas.openxmlformats.org/officeDocument/2006/relationships/slide" Target="slides/slide72.xml"/><Relationship Id="rId84" Type="http://schemas.openxmlformats.org/officeDocument/2006/relationships/slide" Target="slides/slide73.xml"/><Relationship Id="rId85" Type="http://schemas.openxmlformats.org/officeDocument/2006/relationships/slide" Target="slides/slide74.xml"/><Relationship Id="rId86" Type="http://schemas.openxmlformats.org/officeDocument/2006/relationships/slide" Target="slides/slide75.xml"/><Relationship Id="rId87" Type="http://schemas.openxmlformats.org/officeDocument/2006/relationships/slide" Target="slides/slide76.xml"/><Relationship Id="rId88" Type="http://schemas.openxmlformats.org/officeDocument/2006/relationships/slide" Target="slides/slide77.xml"/><Relationship Id="rId89"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81819FF5-EE3A-B04C-91C1-7964E25DA501}" type="datetimeFigureOut">
              <a:rPr lang="en-US" smtClean="0"/>
              <a:t>10/4/18</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99A31B52-33DB-8740-A0DF-E586AC71C085}" type="slidenum">
              <a:rPr lang="en-US" smtClean="0"/>
              <a:t>‹#›</a:t>
            </a:fld>
            <a:endParaRPr lang="en-US"/>
          </a:p>
        </p:txBody>
      </p:sp>
    </p:spTree>
    <p:extLst>
      <p:ext uri="{BB962C8B-B14F-4D97-AF65-F5344CB8AC3E}">
        <p14:creationId xmlns:p14="http://schemas.microsoft.com/office/powerpoint/2010/main" val="85248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solidFill>
                  <a:srgbClr val="000000"/>
                </a:solidFill>
              </a:rPr>
              <a:pPr>
                <a:defRPr/>
              </a:pPr>
              <a:t>1</a:t>
            </a:fld>
            <a:endParaRPr lang="en-US" altLang="zh-TW">
              <a:solidFill>
                <a:srgbClr val="000000"/>
              </a:solidFill>
            </a:endParaRPr>
          </a:p>
        </p:txBody>
      </p:sp>
    </p:spTree>
    <p:extLst>
      <p:ext uri="{BB962C8B-B14F-4D97-AF65-F5344CB8AC3E}">
        <p14:creationId xmlns:p14="http://schemas.microsoft.com/office/powerpoint/2010/main" val="33307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solidFill>
                  <a:srgbClr val="000000"/>
                </a:solidFill>
              </a:rPr>
              <a:pPr>
                <a:defRPr/>
              </a:pPr>
              <a:t>104</a:t>
            </a:fld>
            <a:endParaRPr lang="en-US" altLang="zh-TW">
              <a:solidFill>
                <a:srgbClr val="000000"/>
              </a:solidFill>
            </a:endParaRPr>
          </a:p>
        </p:txBody>
      </p:sp>
    </p:spTree>
    <p:extLst>
      <p:ext uri="{BB962C8B-B14F-4D97-AF65-F5344CB8AC3E}">
        <p14:creationId xmlns:p14="http://schemas.microsoft.com/office/powerpoint/2010/main" val="161028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solidFill>
                  <a:srgbClr val="000000"/>
                </a:solidFill>
              </a:rPr>
              <a:pPr>
                <a:defRPr/>
              </a:pPr>
              <a:t>105</a:t>
            </a:fld>
            <a:endParaRPr lang="en-US" altLang="zh-TW">
              <a:solidFill>
                <a:srgbClr val="000000"/>
              </a:solidFill>
            </a:endParaRPr>
          </a:p>
        </p:txBody>
      </p:sp>
    </p:spTree>
    <p:extLst>
      <p:ext uri="{BB962C8B-B14F-4D97-AF65-F5344CB8AC3E}">
        <p14:creationId xmlns:p14="http://schemas.microsoft.com/office/powerpoint/2010/main" val="136072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Master" Target="../slideMasters/slideMaster5.xml"/><Relationship Id="rId2" Type="http://schemas.openxmlformats.org/officeDocument/2006/relationships/image" Target="../media/image10.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Master" Target="../slideMasters/slideMaster8.xml"/><Relationship Id="rId2"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Master" Target="../slideMasters/slideMaster9.xml"/><Relationship Id="rId2" Type="http://schemas.openxmlformats.org/officeDocument/2006/relationships/image" Target="../media/image10.jp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Master" Target="../slideMasters/slideMaster10.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4"/>
            <a:ext cx="7772400" cy="51552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51552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53573" y="1247736"/>
            <a:ext cx="6436854" cy="350545"/>
          </a:xfrm>
        </p:spPr>
        <p:txBody>
          <a:bodyPr lIns="0" tIns="0" rIns="0" bIns="0"/>
          <a:lstStyle>
            <a:lvl1pPr>
              <a:defRPr sz="2278" b="1" i="0">
                <a:solidFill>
                  <a:srgbClr val="00B4DF"/>
                </a:solidFill>
                <a:latin typeface="Verdana"/>
                <a:cs typeface="Verdana"/>
              </a:defRPr>
            </a:lvl1pPr>
          </a:lstStyle>
          <a:p>
            <a:endParaRPr/>
          </a:p>
        </p:txBody>
      </p:sp>
      <p:sp>
        <p:nvSpPr>
          <p:cNvPr id="3" name="Holder 3"/>
          <p:cNvSpPr>
            <a:spLocks noGrp="1"/>
          </p:cNvSpPr>
          <p:nvPr>
            <p:ph type="body" idx="1"/>
          </p:nvPr>
        </p:nvSpPr>
        <p:spPr>
          <a:xfrm>
            <a:off x="2234741" y="1689539"/>
            <a:ext cx="5333819" cy="350545"/>
          </a:xfrm>
        </p:spPr>
        <p:txBody>
          <a:bodyPr lIns="0" tIns="0" rIns="0" bIns="0"/>
          <a:lstStyle>
            <a:lvl1pPr>
              <a:defRPr sz="2278" b="1" i="0">
                <a:solidFill>
                  <a:srgbClr val="00B4DF"/>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6967" y="566865"/>
            <a:ext cx="7724074" cy="0"/>
          </a:xfrm>
          <a:custGeom>
            <a:avLst/>
            <a:gdLst/>
            <a:ahLst/>
            <a:cxnLst/>
            <a:rect l="l" t="t" r="r" b="b"/>
            <a:pathLst>
              <a:path w="9032875">
                <a:moveTo>
                  <a:pt x="0" y="0"/>
                </a:moveTo>
                <a:lnTo>
                  <a:pt x="9032748" y="0"/>
                </a:lnTo>
              </a:path>
            </a:pathLst>
          </a:custGeom>
          <a:ln w="25400">
            <a:solidFill>
              <a:srgbClr val="00B4DF"/>
            </a:solidFill>
          </a:ln>
        </p:spPr>
        <p:txBody>
          <a:bodyPr wrap="square" lIns="0" tIns="0" rIns="0" bIns="0" rtlCol="0"/>
          <a:lstStyle/>
          <a:p>
            <a:endParaRPr sz="1224" smtClean="0">
              <a:solidFill>
                <a:prstClr val="black"/>
              </a:solidFill>
            </a:endParaRPr>
          </a:p>
        </p:txBody>
      </p:sp>
      <p:sp>
        <p:nvSpPr>
          <p:cNvPr id="17" name="bk object 17"/>
          <p:cNvSpPr/>
          <p:nvPr/>
        </p:nvSpPr>
        <p:spPr>
          <a:xfrm>
            <a:off x="713994" y="4772827"/>
            <a:ext cx="402530" cy="168016"/>
          </a:xfrm>
          <a:prstGeom prst="rect">
            <a:avLst/>
          </a:prstGeom>
          <a:blipFill>
            <a:blip r:embed="rId2" cstate="print"/>
            <a:stretch>
              <a:fillRect/>
            </a:stretch>
          </a:blipFill>
        </p:spPr>
        <p:txBody>
          <a:bodyPr wrap="square" lIns="0" tIns="0" rIns="0" bIns="0" rtlCol="0"/>
          <a:lstStyle/>
          <a:p>
            <a:endParaRPr sz="1224" smtClean="0">
              <a:solidFill>
                <a:prstClr val="black"/>
              </a:solidFill>
            </a:endParaRPr>
          </a:p>
        </p:txBody>
      </p:sp>
      <p:sp>
        <p:nvSpPr>
          <p:cNvPr id="2" name="Holder 2"/>
          <p:cNvSpPr>
            <a:spLocks noGrp="1"/>
          </p:cNvSpPr>
          <p:nvPr>
            <p:ph type="title"/>
          </p:nvPr>
        </p:nvSpPr>
        <p:spPr>
          <a:xfrm>
            <a:off x="1353573" y="1247736"/>
            <a:ext cx="6436854" cy="350545"/>
          </a:xfrm>
        </p:spPr>
        <p:txBody>
          <a:bodyPr lIns="0" tIns="0" rIns="0" bIns="0"/>
          <a:lstStyle>
            <a:lvl1pPr>
              <a:defRPr sz="2278" b="1" i="0">
                <a:solidFill>
                  <a:srgbClr val="00B4DF"/>
                </a:solidFill>
                <a:latin typeface="Verdana"/>
                <a:cs typeface="Verdana"/>
              </a:defRPr>
            </a:lvl1pPr>
          </a:lstStyle>
          <a:p>
            <a:endParaRPr/>
          </a:p>
        </p:txBody>
      </p:sp>
      <p:sp>
        <p:nvSpPr>
          <p:cNvPr id="3" name="Holder 3"/>
          <p:cNvSpPr>
            <a:spLocks noGrp="1"/>
          </p:cNvSpPr>
          <p:nvPr>
            <p:ph sz="half" idx="2"/>
          </p:nvPr>
        </p:nvSpPr>
        <p:spPr>
          <a:xfrm>
            <a:off x="701981" y="1177949"/>
            <a:ext cx="3311170" cy="115096"/>
          </a:xfrm>
          <a:prstGeom prst="rect">
            <a:avLst/>
          </a:prstGeom>
        </p:spPr>
        <p:txBody>
          <a:bodyPr wrap="square" lIns="0" tIns="0" rIns="0" bIns="0">
            <a:spAutoFit/>
          </a:bodyPr>
          <a:lstStyle>
            <a:lvl1pPr>
              <a:defRPr sz="748" b="0" i="0">
                <a:solidFill>
                  <a:srgbClr val="231F20"/>
                </a:solidFill>
                <a:latin typeface="Verdana"/>
                <a:cs typeface="Verdana"/>
              </a:defRPr>
            </a:lvl1pPr>
          </a:lstStyle>
          <a:p>
            <a:endParaRPr/>
          </a:p>
        </p:txBody>
      </p:sp>
      <p:sp>
        <p:nvSpPr>
          <p:cNvPr id="4" name="Holder 4"/>
          <p:cNvSpPr>
            <a:spLocks noGrp="1"/>
          </p:cNvSpPr>
          <p:nvPr>
            <p:ph sz="half" idx="3"/>
          </p:nvPr>
        </p:nvSpPr>
        <p:spPr>
          <a:xfrm>
            <a:off x="4709160" y="1183005"/>
            <a:ext cx="3977640" cy="51552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53573" y="1247736"/>
            <a:ext cx="6436854" cy="350545"/>
          </a:xfrm>
        </p:spPr>
        <p:txBody>
          <a:bodyPr lIns="0" tIns="0" rIns="0" bIns="0"/>
          <a:lstStyle>
            <a:lvl1pPr>
              <a:defRPr sz="2278" b="1" i="0">
                <a:solidFill>
                  <a:srgbClr val="00B4DF"/>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dirty="0"/>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9" y="1184292"/>
            <a:ext cx="7970981" cy="2609273"/>
          </a:xfrm>
          <a:prstGeom prst="rect">
            <a:avLst/>
          </a:prstGeom>
        </p:spPr>
        <p:txBody>
          <a:bodyPr>
            <a:normAutofit/>
          </a:bodyPr>
          <a:lstStyle>
            <a:lvl1pPr marL="144018" indent="-144018">
              <a:lnSpc>
                <a:spcPct val="100000"/>
              </a:lnSpc>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15819" y="429002"/>
            <a:ext cx="7970983" cy="603250"/>
          </a:xfrm>
          <a:prstGeom prst="rect">
            <a:avLst/>
          </a:prstGeom>
        </p:spPr>
        <p:txBody>
          <a:bodyPr/>
          <a:lstStyle>
            <a:lvl1pPr>
              <a:defRPr>
                <a:solidFill>
                  <a:srgbClr val="7D0849"/>
                </a:solidFill>
              </a:defRPr>
            </a:lvl1pPr>
          </a:lstStyle>
          <a:p>
            <a:r>
              <a:rPr lang="en-US" dirty="0"/>
              <a:t>Click to edit Master title style</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457700" y="0"/>
            <a:ext cx="12383" cy="5143500"/>
          </a:xfrm>
          <a:custGeom>
            <a:avLst/>
            <a:gdLst/>
            <a:ahLst/>
            <a:cxnLst/>
            <a:rect l="l" t="t" r="r" b="b"/>
            <a:pathLst>
              <a:path w="16510" h="6858000">
                <a:moveTo>
                  <a:pt x="16383" y="0"/>
                </a:moveTo>
                <a:lnTo>
                  <a:pt x="0" y="6857999"/>
                </a:lnTo>
              </a:path>
            </a:pathLst>
          </a:custGeom>
          <a:ln w="6096">
            <a:solidFill>
              <a:srgbClr val="000000"/>
            </a:solidFill>
          </a:ln>
        </p:spPr>
        <p:txBody>
          <a:bodyPr wrap="square" lIns="0" tIns="0" rIns="0" bIns="0" rtlCol="0"/>
          <a:lstStyle/>
          <a:p>
            <a:endParaRPr sz="1350" smtClean="0">
              <a:solidFill>
                <a:prstClr val="black"/>
              </a:solidFill>
            </a:endParaRPr>
          </a:p>
        </p:txBody>
      </p:sp>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4616" y="412623"/>
            <a:ext cx="1114425" cy="307466"/>
          </a:xfrm>
          <a:prstGeom prst="rect">
            <a:avLst/>
          </a:prstGeom>
          <a:blipFill>
            <a:blip r:embed="rId2" cstate="print"/>
            <a:stretch>
              <a:fillRect/>
            </a:stretch>
          </a:blipFill>
        </p:spPr>
        <p:txBody>
          <a:bodyPr wrap="square" lIns="0" tIns="0" rIns="0" bIns="0" rtlCol="0"/>
          <a:lstStyle/>
          <a:p>
            <a:endParaRPr sz="1350" smtClean="0">
              <a:solidFill>
                <a:prstClr val="black"/>
              </a:solidFill>
            </a:endParaRPr>
          </a:p>
        </p:txBody>
      </p:sp>
      <p:sp>
        <p:nvSpPr>
          <p:cNvPr id="17" name="bk object 17"/>
          <p:cNvSpPr/>
          <p:nvPr/>
        </p:nvSpPr>
        <p:spPr>
          <a:xfrm>
            <a:off x="4816601" y="366903"/>
            <a:ext cx="457200" cy="450342"/>
          </a:xfrm>
          <a:prstGeom prst="rect">
            <a:avLst/>
          </a:prstGeom>
          <a:blipFill>
            <a:blip r:embed="rId3" cstate="print"/>
            <a:stretch>
              <a:fillRect/>
            </a:stretch>
          </a:blipFill>
        </p:spPr>
        <p:txBody>
          <a:bodyPr wrap="square" lIns="0" tIns="0" rIns="0" bIns="0" rtlCol="0"/>
          <a:lstStyle/>
          <a:p>
            <a:endParaRPr sz="1350" smtClean="0">
              <a:solidFill>
                <a:prstClr val="black"/>
              </a:solidFill>
            </a:endParaRPr>
          </a:p>
        </p:txBody>
      </p:sp>
      <p:sp>
        <p:nvSpPr>
          <p:cNvPr id="18" name="bk object 18"/>
          <p:cNvSpPr/>
          <p:nvPr/>
        </p:nvSpPr>
        <p:spPr>
          <a:xfrm>
            <a:off x="5377815" y="578359"/>
            <a:ext cx="792098" cy="125729"/>
          </a:xfrm>
          <a:prstGeom prst="rect">
            <a:avLst/>
          </a:prstGeom>
          <a:blipFill>
            <a:blip r:embed="rId4" cstate="print"/>
            <a:stretch>
              <a:fillRect/>
            </a:stretch>
          </a:blipFill>
        </p:spPr>
        <p:txBody>
          <a:bodyPr wrap="square" lIns="0" tIns="0" rIns="0" bIns="0" rtlCol="0"/>
          <a:lstStyle/>
          <a:p>
            <a:endParaRPr sz="1350" smtClean="0">
              <a:solidFill>
                <a:prstClr val="black"/>
              </a:solidFill>
            </a:endParaRPr>
          </a:p>
        </p:txBody>
      </p:sp>
      <p:sp>
        <p:nvSpPr>
          <p:cNvPr id="19" name="bk object 19"/>
          <p:cNvSpPr/>
          <p:nvPr/>
        </p:nvSpPr>
        <p:spPr>
          <a:xfrm>
            <a:off x="4457700" y="0"/>
            <a:ext cx="12383" cy="5143500"/>
          </a:xfrm>
          <a:custGeom>
            <a:avLst/>
            <a:gdLst/>
            <a:ahLst/>
            <a:cxnLst/>
            <a:rect l="l" t="t" r="r" b="b"/>
            <a:pathLst>
              <a:path w="16510" h="6858000">
                <a:moveTo>
                  <a:pt x="16383" y="0"/>
                </a:moveTo>
                <a:lnTo>
                  <a:pt x="0" y="6857999"/>
                </a:lnTo>
              </a:path>
            </a:pathLst>
          </a:custGeom>
          <a:ln w="6096">
            <a:solidFill>
              <a:srgbClr val="000000"/>
            </a:solidFill>
          </a:ln>
        </p:spPr>
        <p:txBody>
          <a:bodyPr wrap="square" lIns="0" tIns="0" rIns="0" bIns="0" rtlCol="0"/>
          <a:lstStyle/>
          <a:p>
            <a:endParaRPr sz="1350"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FFC00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FFC000"/>
                </a:solidFill>
                <a:latin typeface="Trebuchet MS"/>
                <a:cs typeface="Trebuchet MS"/>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FFC00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FFC00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FFC000"/>
                </a:solidFill>
                <a:latin typeface="Trebuchet MS"/>
                <a:cs typeface="Trebuchet MS"/>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FFC00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457700" y="0"/>
            <a:ext cx="12383" cy="5143500"/>
          </a:xfrm>
          <a:custGeom>
            <a:avLst/>
            <a:gdLst/>
            <a:ahLst/>
            <a:cxnLst/>
            <a:rect l="l" t="t" r="r" b="b"/>
            <a:pathLst>
              <a:path w="16510" h="6858000">
                <a:moveTo>
                  <a:pt x="16383" y="0"/>
                </a:moveTo>
                <a:lnTo>
                  <a:pt x="0" y="6857999"/>
                </a:lnTo>
              </a:path>
            </a:pathLst>
          </a:custGeom>
          <a:ln w="6096">
            <a:solidFill>
              <a:srgbClr val="000000"/>
            </a:solidFill>
          </a:ln>
        </p:spPr>
        <p:txBody>
          <a:bodyPr wrap="square" lIns="0" tIns="0" rIns="0" bIns="0" rtlCol="0"/>
          <a:lstStyle/>
          <a:p>
            <a:endParaRPr sz="1350" smtClean="0">
              <a:solidFill>
                <a:prstClr val="black"/>
              </a:solidFill>
            </a:endParaRPr>
          </a:p>
        </p:txBody>
      </p:sp>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4616" y="412623"/>
            <a:ext cx="1114425" cy="307466"/>
          </a:xfrm>
          <a:prstGeom prst="rect">
            <a:avLst/>
          </a:prstGeom>
          <a:blipFill>
            <a:blip r:embed="rId2" cstate="print"/>
            <a:stretch>
              <a:fillRect/>
            </a:stretch>
          </a:blipFill>
        </p:spPr>
        <p:txBody>
          <a:bodyPr wrap="square" lIns="0" tIns="0" rIns="0" bIns="0" rtlCol="0"/>
          <a:lstStyle/>
          <a:p>
            <a:endParaRPr sz="1350" smtClean="0">
              <a:solidFill>
                <a:prstClr val="black"/>
              </a:solidFill>
            </a:endParaRPr>
          </a:p>
        </p:txBody>
      </p:sp>
      <p:sp>
        <p:nvSpPr>
          <p:cNvPr id="17" name="bk object 17"/>
          <p:cNvSpPr/>
          <p:nvPr/>
        </p:nvSpPr>
        <p:spPr>
          <a:xfrm>
            <a:off x="4816601" y="366903"/>
            <a:ext cx="457200" cy="450342"/>
          </a:xfrm>
          <a:prstGeom prst="rect">
            <a:avLst/>
          </a:prstGeom>
          <a:blipFill>
            <a:blip r:embed="rId3" cstate="print"/>
            <a:stretch>
              <a:fillRect/>
            </a:stretch>
          </a:blipFill>
        </p:spPr>
        <p:txBody>
          <a:bodyPr wrap="square" lIns="0" tIns="0" rIns="0" bIns="0" rtlCol="0"/>
          <a:lstStyle/>
          <a:p>
            <a:endParaRPr sz="1350" smtClean="0">
              <a:solidFill>
                <a:prstClr val="black"/>
              </a:solidFill>
            </a:endParaRPr>
          </a:p>
        </p:txBody>
      </p:sp>
      <p:sp>
        <p:nvSpPr>
          <p:cNvPr id="18" name="bk object 18"/>
          <p:cNvSpPr/>
          <p:nvPr/>
        </p:nvSpPr>
        <p:spPr>
          <a:xfrm>
            <a:off x="5377815" y="578359"/>
            <a:ext cx="792098" cy="125729"/>
          </a:xfrm>
          <a:prstGeom prst="rect">
            <a:avLst/>
          </a:prstGeom>
          <a:blipFill>
            <a:blip r:embed="rId4" cstate="print"/>
            <a:stretch>
              <a:fillRect/>
            </a:stretch>
          </a:blipFill>
        </p:spPr>
        <p:txBody>
          <a:bodyPr wrap="square" lIns="0" tIns="0" rIns="0" bIns="0" rtlCol="0"/>
          <a:lstStyle/>
          <a:p>
            <a:endParaRPr sz="1350" smtClean="0">
              <a:solidFill>
                <a:prstClr val="black"/>
              </a:solidFill>
            </a:endParaRPr>
          </a:p>
        </p:txBody>
      </p:sp>
      <p:sp>
        <p:nvSpPr>
          <p:cNvPr id="19" name="bk object 19"/>
          <p:cNvSpPr/>
          <p:nvPr/>
        </p:nvSpPr>
        <p:spPr>
          <a:xfrm>
            <a:off x="4457700" y="0"/>
            <a:ext cx="12383" cy="5143500"/>
          </a:xfrm>
          <a:custGeom>
            <a:avLst/>
            <a:gdLst/>
            <a:ahLst/>
            <a:cxnLst/>
            <a:rect l="l" t="t" r="r" b="b"/>
            <a:pathLst>
              <a:path w="16510" h="6858000">
                <a:moveTo>
                  <a:pt x="16383" y="0"/>
                </a:moveTo>
                <a:lnTo>
                  <a:pt x="0" y="6857999"/>
                </a:lnTo>
              </a:path>
            </a:pathLst>
          </a:custGeom>
          <a:ln w="6096">
            <a:solidFill>
              <a:srgbClr val="000000"/>
            </a:solidFill>
          </a:ln>
        </p:spPr>
        <p:txBody>
          <a:bodyPr wrap="square" lIns="0" tIns="0" rIns="0" bIns="0" rtlCol="0"/>
          <a:lstStyle/>
          <a:p>
            <a:endParaRPr sz="1350"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457700" y="0"/>
            <a:ext cx="12383" cy="5143500"/>
          </a:xfrm>
          <a:custGeom>
            <a:avLst/>
            <a:gdLst/>
            <a:ahLst/>
            <a:cxnLst/>
            <a:rect l="l" t="t" r="r" b="b"/>
            <a:pathLst>
              <a:path w="16510" h="6858000">
                <a:moveTo>
                  <a:pt x="16383" y="0"/>
                </a:moveTo>
                <a:lnTo>
                  <a:pt x="0" y="6857999"/>
                </a:lnTo>
              </a:path>
            </a:pathLst>
          </a:custGeom>
          <a:ln w="6096">
            <a:solidFill>
              <a:srgbClr val="000000"/>
            </a:solidFill>
          </a:ln>
        </p:spPr>
        <p:txBody>
          <a:bodyPr wrap="square" lIns="0" tIns="0" rIns="0" bIns="0" rtlCol="0"/>
          <a:lstStyle/>
          <a:p>
            <a:endParaRPr sz="1350" smtClean="0">
              <a:solidFill>
                <a:prstClr val="black"/>
              </a:solidFill>
            </a:endParaRPr>
          </a:p>
        </p:txBody>
      </p:sp>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4616" y="412623"/>
            <a:ext cx="1114425" cy="307466"/>
          </a:xfrm>
          <a:prstGeom prst="rect">
            <a:avLst/>
          </a:prstGeom>
          <a:blipFill>
            <a:blip r:embed="rId2" cstate="print"/>
            <a:stretch>
              <a:fillRect/>
            </a:stretch>
          </a:blipFill>
        </p:spPr>
        <p:txBody>
          <a:bodyPr wrap="square" lIns="0" tIns="0" rIns="0" bIns="0" rtlCol="0"/>
          <a:lstStyle/>
          <a:p>
            <a:endParaRPr sz="1350" smtClean="0">
              <a:solidFill>
                <a:prstClr val="black"/>
              </a:solidFill>
            </a:endParaRPr>
          </a:p>
        </p:txBody>
      </p:sp>
      <p:sp>
        <p:nvSpPr>
          <p:cNvPr id="17" name="bk object 17"/>
          <p:cNvSpPr/>
          <p:nvPr/>
        </p:nvSpPr>
        <p:spPr>
          <a:xfrm>
            <a:off x="4816601" y="366903"/>
            <a:ext cx="457200" cy="450342"/>
          </a:xfrm>
          <a:prstGeom prst="rect">
            <a:avLst/>
          </a:prstGeom>
          <a:blipFill>
            <a:blip r:embed="rId3" cstate="print"/>
            <a:stretch>
              <a:fillRect/>
            </a:stretch>
          </a:blipFill>
        </p:spPr>
        <p:txBody>
          <a:bodyPr wrap="square" lIns="0" tIns="0" rIns="0" bIns="0" rtlCol="0"/>
          <a:lstStyle/>
          <a:p>
            <a:endParaRPr sz="1350" smtClean="0">
              <a:solidFill>
                <a:prstClr val="black"/>
              </a:solidFill>
            </a:endParaRPr>
          </a:p>
        </p:txBody>
      </p:sp>
      <p:sp>
        <p:nvSpPr>
          <p:cNvPr id="18" name="bk object 18"/>
          <p:cNvSpPr/>
          <p:nvPr/>
        </p:nvSpPr>
        <p:spPr>
          <a:xfrm>
            <a:off x="5377815" y="578359"/>
            <a:ext cx="792098" cy="125729"/>
          </a:xfrm>
          <a:prstGeom prst="rect">
            <a:avLst/>
          </a:prstGeom>
          <a:blipFill>
            <a:blip r:embed="rId4" cstate="print"/>
            <a:stretch>
              <a:fillRect/>
            </a:stretch>
          </a:blipFill>
        </p:spPr>
        <p:txBody>
          <a:bodyPr wrap="square" lIns="0" tIns="0" rIns="0" bIns="0" rtlCol="0"/>
          <a:lstStyle/>
          <a:p>
            <a:endParaRPr sz="1350" smtClean="0">
              <a:solidFill>
                <a:prstClr val="black"/>
              </a:solidFill>
            </a:endParaRPr>
          </a:p>
        </p:txBody>
      </p:sp>
      <p:sp>
        <p:nvSpPr>
          <p:cNvPr id="19" name="bk object 19"/>
          <p:cNvSpPr/>
          <p:nvPr/>
        </p:nvSpPr>
        <p:spPr>
          <a:xfrm>
            <a:off x="4457700" y="0"/>
            <a:ext cx="12383" cy="5143500"/>
          </a:xfrm>
          <a:custGeom>
            <a:avLst/>
            <a:gdLst/>
            <a:ahLst/>
            <a:cxnLst/>
            <a:rect l="l" t="t" r="r" b="b"/>
            <a:pathLst>
              <a:path w="16510" h="6858000">
                <a:moveTo>
                  <a:pt x="16383" y="0"/>
                </a:moveTo>
                <a:lnTo>
                  <a:pt x="0" y="6857999"/>
                </a:lnTo>
              </a:path>
            </a:pathLst>
          </a:custGeom>
          <a:ln w="6096">
            <a:solidFill>
              <a:srgbClr val="000000"/>
            </a:solidFill>
          </a:ln>
        </p:spPr>
        <p:txBody>
          <a:bodyPr wrap="square" lIns="0" tIns="0" rIns="0" bIns="0" rtlCol="0"/>
          <a:lstStyle/>
          <a:p>
            <a:endParaRPr sz="1350"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457700" y="0"/>
            <a:ext cx="12383" cy="5143500"/>
          </a:xfrm>
          <a:custGeom>
            <a:avLst/>
            <a:gdLst/>
            <a:ahLst/>
            <a:cxnLst/>
            <a:rect l="l" t="t" r="r" b="b"/>
            <a:pathLst>
              <a:path w="16510" h="6858000">
                <a:moveTo>
                  <a:pt x="16383" y="0"/>
                </a:moveTo>
                <a:lnTo>
                  <a:pt x="0" y="6857999"/>
                </a:lnTo>
              </a:path>
            </a:pathLst>
          </a:custGeom>
          <a:ln w="6096">
            <a:solidFill>
              <a:srgbClr val="000000"/>
            </a:solidFill>
          </a:ln>
        </p:spPr>
        <p:txBody>
          <a:bodyPr wrap="square" lIns="0" tIns="0" rIns="0" bIns="0" rtlCol="0"/>
          <a:lstStyle/>
          <a:p>
            <a:endParaRPr sz="1350" smtClean="0">
              <a:solidFill>
                <a:prstClr val="black"/>
              </a:solidFill>
            </a:endParaRPr>
          </a:p>
        </p:txBody>
      </p:sp>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4616" y="412623"/>
            <a:ext cx="1114425" cy="307466"/>
          </a:xfrm>
          <a:prstGeom prst="rect">
            <a:avLst/>
          </a:prstGeom>
          <a:blipFill>
            <a:blip r:embed="rId2" cstate="print"/>
            <a:stretch>
              <a:fillRect/>
            </a:stretch>
          </a:blipFill>
        </p:spPr>
        <p:txBody>
          <a:bodyPr wrap="square" lIns="0" tIns="0" rIns="0" bIns="0" rtlCol="0"/>
          <a:lstStyle/>
          <a:p>
            <a:endParaRPr sz="1350" smtClean="0">
              <a:solidFill>
                <a:prstClr val="black"/>
              </a:solidFill>
            </a:endParaRPr>
          </a:p>
        </p:txBody>
      </p:sp>
      <p:sp>
        <p:nvSpPr>
          <p:cNvPr id="17" name="bk object 17"/>
          <p:cNvSpPr/>
          <p:nvPr/>
        </p:nvSpPr>
        <p:spPr>
          <a:xfrm>
            <a:off x="4816601" y="366903"/>
            <a:ext cx="457200" cy="450342"/>
          </a:xfrm>
          <a:prstGeom prst="rect">
            <a:avLst/>
          </a:prstGeom>
          <a:blipFill>
            <a:blip r:embed="rId3" cstate="print"/>
            <a:stretch>
              <a:fillRect/>
            </a:stretch>
          </a:blipFill>
        </p:spPr>
        <p:txBody>
          <a:bodyPr wrap="square" lIns="0" tIns="0" rIns="0" bIns="0" rtlCol="0"/>
          <a:lstStyle/>
          <a:p>
            <a:endParaRPr sz="1350" smtClean="0">
              <a:solidFill>
                <a:prstClr val="black"/>
              </a:solidFill>
            </a:endParaRPr>
          </a:p>
        </p:txBody>
      </p:sp>
      <p:sp>
        <p:nvSpPr>
          <p:cNvPr id="18" name="bk object 18"/>
          <p:cNvSpPr/>
          <p:nvPr/>
        </p:nvSpPr>
        <p:spPr>
          <a:xfrm>
            <a:off x="5377815" y="578359"/>
            <a:ext cx="792098" cy="125729"/>
          </a:xfrm>
          <a:prstGeom prst="rect">
            <a:avLst/>
          </a:prstGeom>
          <a:blipFill>
            <a:blip r:embed="rId4" cstate="print"/>
            <a:stretch>
              <a:fillRect/>
            </a:stretch>
          </a:blipFill>
        </p:spPr>
        <p:txBody>
          <a:bodyPr wrap="square" lIns="0" tIns="0" rIns="0" bIns="0" rtlCol="0"/>
          <a:lstStyle/>
          <a:p>
            <a:endParaRPr sz="1350" smtClean="0">
              <a:solidFill>
                <a:prstClr val="black"/>
              </a:solidFill>
            </a:endParaRPr>
          </a:p>
        </p:txBody>
      </p:sp>
      <p:sp>
        <p:nvSpPr>
          <p:cNvPr id="19" name="bk object 19"/>
          <p:cNvSpPr/>
          <p:nvPr/>
        </p:nvSpPr>
        <p:spPr>
          <a:xfrm>
            <a:off x="4457700" y="0"/>
            <a:ext cx="12383" cy="5143500"/>
          </a:xfrm>
          <a:custGeom>
            <a:avLst/>
            <a:gdLst/>
            <a:ahLst/>
            <a:cxnLst/>
            <a:rect l="l" t="t" r="r" b="b"/>
            <a:pathLst>
              <a:path w="16510" h="6858000">
                <a:moveTo>
                  <a:pt x="16383" y="0"/>
                </a:moveTo>
                <a:lnTo>
                  <a:pt x="0" y="6857999"/>
                </a:lnTo>
              </a:path>
            </a:pathLst>
          </a:custGeom>
          <a:ln w="6096">
            <a:solidFill>
              <a:srgbClr val="000000"/>
            </a:solidFill>
          </a:ln>
        </p:spPr>
        <p:txBody>
          <a:bodyPr wrap="square" lIns="0" tIns="0" rIns="0" bIns="0" rtlCol="0"/>
          <a:lstStyle/>
          <a:p>
            <a:endParaRPr sz="1350"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theme" Target="../theme/theme10.xml"/><Relationship Id="rId1" Type="http://schemas.openxmlformats.org/officeDocument/2006/relationships/slideLayout" Target="../slideLayouts/slideLayout95.xml"/><Relationship Id="rId2"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theme" Target="../theme/theme11.xml"/><Relationship Id="rId1" Type="http://schemas.openxmlformats.org/officeDocument/2006/relationships/slideLayout" Target="../slideLayouts/slideLayout100.xml"/><Relationship Id="rId2"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slideLayout" Target="../slideLayouts/slideLayout50.xml"/><Relationship Id="rId18" Type="http://schemas.openxmlformats.org/officeDocument/2006/relationships/slideLayout" Target="../slideLayouts/slideLayout51.xml"/><Relationship Id="rId19" Type="http://schemas.openxmlformats.org/officeDocument/2006/relationships/theme" Target="../theme/theme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slideLayout" Target="../slideLayouts/slideLayout69.xml"/><Relationship Id="rId19" Type="http://schemas.openxmlformats.org/officeDocument/2006/relationships/theme" Target="../theme/theme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theme" Target="../theme/theme5.xml"/><Relationship Id="rId1" Type="http://schemas.openxmlformats.org/officeDocument/2006/relationships/slideLayout" Target="../slideLayouts/slideLayout70.xml"/><Relationship Id="rId2"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theme" Target="../theme/theme6.xml"/><Relationship Id="rId7" Type="http://schemas.openxmlformats.org/officeDocument/2006/relationships/image" Target="../media/image13.png"/><Relationship Id="rId1" Type="http://schemas.openxmlformats.org/officeDocument/2006/relationships/slideLayout" Target="../slideLayouts/slideLayout75.xml"/><Relationship Id="rId2"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theme" Target="../theme/theme7.xml"/><Relationship Id="rId7" Type="http://schemas.openxmlformats.org/officeDocument/2006/relationships/image" Target="../media/image13.png"/><Relationship Id="rId1" Type="http://schemas.openxmlformats.org/officeDocument/2006/relationships/slideLayout" Target="../slideLayouts/slideLayout80.xml"/><Relationship Id="rId2"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theme" Target="../theme/theme8.xml"/><Relationship Id="rId1" Type="http://schemas.openxmlformats.org/officeDocument/2006/relationships/slideLayout" Target="../slideLayouts/slideLayout85.xml"/><Relationship Id="rId2"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2018/10/4</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6847496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 id="2147483681" r:id="rId14"/>
    <p:sldLayoutId id="2147483682" r:id="rId15"/>
    <p:sldLayoutId id="2147483683" r:id="rId16"/>
    <p:sldLayoutId id="2147483684"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492443"/>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514197" y="1101357"/>
            <a:ext cx="811560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a:xfrm>
            <a:off x="8165973" y="4889716"/>
            <a:ext cx="214313" cy="153888"/>
          </a:xfrm>
          <a:prstGeom prst="rect">
            <a:avLst/>
          </a:prstGeom>
        </p:spPr>
        <p:txBody>
          <a:bodyPr wrap="square" lIns="0" tIns="0" rIns="0" bIns="0">
            <a:spAutoFit/>
          </a:bodyPr>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extLst>
      <p:ext uri="{BB962C8B-B14F-4D97-AF65-F5344CB8AC3E}">
        <p14:creationId xmlns:p14="http://schemas.microsoft.com/office/powerpoint/2010/main" val="34946352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7945" y="566865"/>
            <a:ext cx="7724074" cy="0"/>
          </a:xfrm>
          <a:custGeom>
            <a:avLst/>
            <a:gdLst/>
            <a:ahLst/>
            <a:cxnLst/>
            <a:rect l="l" t="t" r="r" b="b"/>
            <a:pathLst>
              <a:path w="9032875">
                <a:moveTo>
                  <a:pt x="0" y="0"/>
                </a:moveTo>
                <a:lnTo>
                  <a:pt x="9032748" y="0"/>
                </a:lnTo>
              </a:path>
            </a:pathLst>
          </a:custGeom>
          <a:ln w="25400">
            <a:solidFill>
              <a:srgbClr val="00B4DF"/>
            </a:solidFill>
          </a:ln>
        </p:spPr>
        <p:txBody>
          <a:bodyPr wrap="square" lIns="0" tIns="0" rIns="0" bIns="0" rtlCol="0"/>
          <a:lstStyle/>
          <a:p>
            <a:endParaRPr sz="1224" smtClean="0">
              <a:solidFill>
                <a:prstClr val="black"/>
              </a:solidFill>
            </a:endParaRPr>
          </a:p>
        </p:txBody>
      </p:sp>
      <p:sp>
        <p:nvSpPr>
          <p:cNvPr id="2" name="Holder 2"/>
          <p:cNvSpPr>
            <a:spLocks noGrp="1"/>
          </p:cNvSpPr>
          <p:nvPr>
            <p:ph type="title"/>
          </p:nvPr>
        </p:nvSpPr>
        <p:spPr>
          <a:xfrm>
            <a:off x="1353573" y="1247736"/>
            <a:ext cx="6436854" cy="515526"/>
          </a:xfrm>
          <a:prstGeom prst="rect">
            <a:avLst/>
          </a:prstGeom>
        </p:spPr>
        <p:txBody>
          <a:bodyPr wrap="square" lIns="0" tIns="0" rIns="0" bIns="0">
            <a:spAutoFit/>
          </a:bodyPr>
          <a:lstStyle>
            <a:lvl1pPr>
              <a:defRPr sz="3350" b="1" i="0">
                <a:solidFill>
                  <a:srgbClr val="00B4DF"/>
                </a:solidFill>
                <a:latin typeface="Verdana"/>
                <a:cs typeface="Verdana"/>
              </a:defRPr>
            </a:lvl1pPr>
          </a:lstStyle>
          <a:p>
            <a:endParaRPr/>
          </a:p>
        </p:txBody>
      </p:sp>
      <p:sp>
        <p:nvSpPr>
          <p:cNvPr id="3" name="Holder 3"/>
          <p:cNvSpPr>
            <a:spLocks noGrp="1"/>
          </p:cNvSpPr>
          <p:nvPr>
            <p:ph type="body" idx="1"/>
          </p:nvPr>
        </p:nvSpPr>
        <p:spPr>
          <a:xfrm>
            <a:off x="2234741" y="1689539"/>
            <a:ext cx="5333819" cy="515526"/>
          </a:xfrm>
          <a:prstGeom prst="rect">
            <a:avLst/>
          </a:prstGeom>
        </p:spPr>
        <p:txBody>
          <a:bodyPr wrap="square" lIns="0" tIns="0" rIns="0" bIns="0">
            <a:spAutoFit/>
          </a:bodyPr>
          <a:lstStyle>
            <a:lvl1pPr>
              <a:defRPr sz="3350" b="1" i="0">
                <a:solidFill>
                  <a:srgbClr val="00B4DF"/>
                </a:solidFill>
                <a:latin typeface="Verdana"/>
                <a:cs typeface="Verdana"/>
              </a:defRPr>
            </a:lvl1pPr>
          </a:lstStyle>
          <a:p>
            <a:endParaRPr/>
          </a:p>
        </p:txBody>
      </p:sp>
      <p:sp>
        <p:nvSpPr>
          <p:cNvPr id="4" name="Holder 4"/>
          <p:cNvSpPr>
            <a:spLocks noGrp="1"/>
          </p:cNvSpPr>
          <p:nvPr>
            <p:ph type="ftr" sz="quarter" idx="5"/>
          </p:nvPr>
        </p:nvSpPr>
        <p:spPr>
          <a:xfrm>
            <a:off x="3108960" y="4783454"/>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4"/>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a:xfrm>
            <a:off x="6583680" y="4783454"/>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4127955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txStyles>
    <p:titleStyle>
      <a:lvl1pPr>
        <a:defRPr>
          <a:latin typeface="+mj-lt"/>
          <a:ea typeface="+mj-ea"/>
          <a:cs typeface="+mj-cs"/>
        </a:defRPr>
      </a:lvl1pPr>
    </p:titleStyle>
    <p:body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bodyStyle>
    <p:other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2018/10/4</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6384331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 id="2147483701" r:id="rId14"/>
    <p:sldLayoutId id="2147483702" r:id="rId15"/>
    <p:sldLayoutId id="2147483703" r:id="rId16"/>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2018/10/4</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48582223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2018/10/4</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12183772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3" r:id="rId1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492443"/>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514197" y="1101357"/>
            <a:ext cx="811560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a:xfrm>
            <a:off x="8165973" y="4889716"/>
            <a:ext cx="214313" cy="153888"/>
          </a:xfrm>
          <a:prstGeom prst="rect">
            <a:avLst/>
          </a:prstGeom>
        </p:spPr>
        <p:txBody>
          <a:bodyPr wrap="square" lIns="0" tIns="0" rIns="0" bIns="0">
            <a:spAutoFit/>
          </a:bodyPr>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extLst>
      <p:ext uri="{BB962C8B-B14F-4D97-AF65-F5344CB8AC3E}">
        <p14:creationId xmlns:p14="http://schemas.microsoft.com/office/powerpoint/2010/main" val="11930271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013964"/>
            <a:ext cx="9144000" cy="129533"/>
          </a:xfrm>
          <a:prstGeom prst="rect">
            <a:avLst/>
          </a:prstGeom>
          <a:blipFill>
            <a:blip r:embed="rId7" cstate="print"/>
            <a:stretch>
              <a:fillRect/>
            </a:stretch>
          </a:blip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3501389" y="667258"/>
            <a:ext cx="2141220" cy="345440"/>
          </a:xfrm>
          <a:prstGeom prst="rect">
            <a:avLst/>
          </a:prstGeom>
        </p:spPr>
        <p:txBody>
          <a:bodyPr wrap="square" lIns="0" tIns="0" rIns="0" bIns="0">
            <a:spAutoFit/>
          </a:bodyPr>
          <a:lstStyle>
            <a:lvl1pPr>
              <a:defRPr sz="2100" b="1" i="0">
                <a:solidFill>
                  <a:srgbClr val="FFC000"/>
                </a:solidFill>
                <a:latin typeface="Trebuchet MS"/>
                <a:cs typeface="Trebuchet MS"/>
              </a:defRPr>
            </a:lvl1pPr>
          </a:lstStyle>
          <a:p>
            <a:endParaRPr/>
          </a:p>
        </p:txBody>
      </p:sp>
      <p:sp>
        <p:nvSpPr>
          <p:cNvPr id="3" name="Holder 3"/>
          <p:cNvSpPr>
            <a:spLocks noGrp="1"/>
          </p:cNvSpPr>
          <p:nvPr>
            <p:ph type="body" idx="1"/>
          </p:nvPr>
        </p:nvSpPr>
        <p:spPr>
          <a:xfrm>
            <a:off x="1618234" y="1158621"/>
            <a:ext cx="5907531" cy="2811779"/>
          </a:xfrm>
          <a:prstGeom prst="rect">
            <a:avLst/>
          </a:prstGeom>
        </p:spPr>
        <p:txBody>
          <a:bodyPr wrap="square" lIns="0" tIns="0" rIns="0" bIns="0">
            <a:spAutoFit/>
          </a:bodyPr>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5130804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013964"/>
            <a:ext cx="9144000" cy="129533"/>
          </a:xfrm>
          <a:prstGeom prst="rect">
            <a:avLst/>
          </a:prstGeom>
          <a:blipFill>
            <a:blip r:embed="rId7" cstate="print"/>
            <a:stretch>
              <a:fillRect/>
            </a:stretch>
          </a:blip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3501389" y="667258"/>
            <a:ext cx="2141220" cy="345440"/>
          </a:xfrm>
          <a:prstGeom prst="rect">
            <a:avLst/>
          </a:prstGeom>
        </p:spPr>
        <p:txBody>
          <a:bodyPr wrap="square" lIns="0" tIns="0" rIns="0" bIns="0">
            <a:spAutoFit/>
          </a:bodyPr>
          <a:lstStyle>
            <a:lvl1pPr>
              <a:defRPr sz="2100" b="1" i="0">
                <a:solidFill>
                  <a:srgbClr val="FFC000"/>
                </a:solidFill>
                <a:latin typeface="Trebuchet MS"/>
                <a:cs typeface="Trebuchet MS"/>
              </a:defRPr>
            </a:lvl1pPr>
          </a:lstStyle>
          <a:p>
            <a:endParaRPr/>
          </a:p>
        </p:txBody>
      </p:sp>
      <p:sp>
        <p:nvSpPr>
          <p:cNvPr id="3" name="Holder 3"/>
          <p:cNvSpPr>
            <a:spLocks noGrp="1"/>
          </p:cNvSpPr>
          <p:nvPr>
            <p:ph type="body" idx="1"/>
          </p:nvPr>
        </p:nvSpPr>
        <p:spPr>
          <a:xfrm>
            <a:off x="1618234" y="1158621"/>
            <a:ext cx="5907531" cy="2811779"/>
          </a:xfrm>
          <a:prstGeom prst="rect">
            <a:avLst/>
          </a:prstGeom>
        </p:spPr>
        <p:txBody>
          <a:bodyPr wrap="square" lIns="0" tIns="0" rIns="0" bIns="0">
            <a:spAutoFit/>
          </a:bodyPr>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550721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492443"/>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514197" y="1101357"/>
            <a:ext cx="811560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a:xfrm>
            <a:off x="8165973" y="4889716"/>
            <a:ext cx="214313" cy="153888"/>
          </a:xfrm>
          <a:prstGeom prst="rect">
            <a:avLst/>
          </a:prstGeom>
        </p:spPr>
        <p:txBody>
          <a:bodyPr wrap="square" lIns="0" tIns="0" rIns="0" bIns="0">
            <a:spAutoFit/>
          </a:bodyPr>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extLst>
      <p:ext uri="{BB962C8B-B14F-4D97-AF65-F5344CB8AC3E}">
        <p14:creationId xmlns:p14="http://schemas.microsoft.com/office/powerpoint/2010/main" val="21872860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492443"/>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514197" y="1101357"/>
            <a:ext cx="811560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6" name="Holder 6"/>
          <p:cNvSpPr>
            <a:spLocks noGrp="1"/>
          </p:cNvSpPr>
          <p:nvPr>
            <p:ph type="sldNum" sz="quarter" idx="7"/>
          </p:nvPr>
        </p:nvSpPr>
        <p:spPr>
          <a:xfrm>
            <a:off x="8165973" y="4889716"/>
            <a:ext cx="214313" cy="153888"/>
          </a:xfrm>
          <a:prstGeom prst="rect">
            <a:avLst/>
          </a:prstGeom>
        </p:spPr>
        <p:txBody>
          <a:bodyPr wrap="square" lIns="0" tIns="0" rIns="0" bIns="0">
            <a:spAutoFit/>
          </a:bodyPr>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extLst>
      <p:ext uri="{BB962C8B-B14F-4D97-AF65-F5344CB8AC3E}">
        <p14:creationId xmlns:p14="http://schemas.microsoft.com/office/powerpoint/2010/main" val="109677772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youtube.com/watch?v=SSo_EIwHSd4" TargetMode="External"/><Relationship Id="rId4" Type="http://schemas.openxmlformats.org/officeDocument/2006/relationships/hyperlink" Target="https://www.youtube.com/watch?v=qOVAbKKSH10&amp;t=277s" TargetMode="External"/><Relationship Id="rId1" Type="http://schemas.openxmlformats.org/officeDocument/2006/relationships/slideLayout" Target="../slideLayouts/slideLayout19.xml"/><Relationship Id="rId2" Type="http://schemas.openxmlformats.org/officeDocument/2006/relationships/hyperlink" Target="https://www.youtube.com/watch?v=3xGLc-zz9cA"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ethereum.org/" TargetMode="External"/><Relationship Id="rId4" Type="http://schemas.openxmlformats.org/officeDocument/2006/relationships/hyperlink" Target="https://github.com/blockchain" TargetMode="External"/><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hyperlink" Target="https://cyber.stanford.edu/bpase1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s://www.mckinsey.com/industries/financial-services/our-insights/blockchain-in-insurance-opportunity-or-threat" TargetMode="External"/><Relationship Id="rId3" Type="http://schemas.openxmlformats.org/officeDocument/2006/relationships/hyperlink" Target="https://www.mckinsey.com/business-functions/digital-mckinsey/our-insights/using-blockchain-to-improve-data-management-in-the-public-secto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mckinsey.com/business-functions/digital-mckinsey/our-insights/blockchain-beyond-the-hype-what-is-the-strategic-business-valu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49.jpg"/><Relationship Id="rId1" Type="http://schemas.openxmlformats.org/officeDocument/2006/relationships/slideLayout" Target="../slideLayouts/slideLayout71.xm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jpg"/><Relationship Id="rId9" Type="http://schemas.openxmlformats.org/officeDocument/2006/relationships/image" Target="../media/image46.png"/><Relationship Id="rId10"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101.xml"/><Relationship Id="rId2"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 Id="rId9" Type="http://schemas.openxmlformats.org/officeDocument/2006/relationships/image" Target="../media/image60.png"/><Relationship Id="rId1" Type="http://schemas.openxmlformats.org/officeDocument/2006/relationships/slideLayout" Target="../slideLayouts/slideLayout104.xml"/><Relationship Id="rId2"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0.png"/><Relationship Id="rId1" Type="http://schemas.openxmlformats.org/officeDocument/2006/relationships/slideLayout" Target="../slideLayouts/slideLayout101.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hyperlink" Target="http://gendal.me/2015/07/23/bitcoin-and-blockchain-two-revolutions-for-the-price-of-one/" TargetMode="External"/><Relationship Id="rId4" Type="http://schemas.openxmlformats.org/officeDocument/2006/relationships/hyperlink" Target="http://www.eba.europa.eu/documents/10180/657547/EBA-Op-2014-08+Opinion+on+Virtual+Currencies.pdf" TargetMode="External"/><Relationship Id="rId1" Type="http://schemas.openxmlformats.org/officeDocument/2006/relationships/slideLayout" Target="../slideLayouts/slideLayout101.xml"/><Relationship Id="rId2" Type="http://schemas.openxmlformats.org/officeDocument/2006/relationships/image" Target="../media/image14.png"/></Relationships>
</file>

<file path=ppt/slides/_rels/slide52.xml.rels><?xml version="1.0" encoding="UTF-8" standalone="yes"?>
<Relationships xmlns="http://schemas.openxmlformats.org/package/2006/relationships"><Relationship Id="rId46" Type="http://schemas.openxmlformats.org/officeDocument/2006/relationships/image" Target="../media/image108.png"/><Relationship Id="rId47" Type="http://schemas.openxmlformats.org/officeDocument/2006/relationships/image" Target="../media/image109.png"/><Relationship Id="rId20" Type="http://schemas.openxmlformats.org/officeDocument/2006/relationships/image" Target="../media/image82.png"/><Relationship Id="rId21" Type="http://schemas.openxmlformats.org/officeDocument/2006/relationships/image" Target="../media/image83.png"/><Relationship Id="rId22" Type="http://schemas.openxmlformats.org/officeDocument/2006/relationships/image" Target="../media/image84.png"/><Relationship Id="rId23" Type="http://schemas.openxmlformats.org/officeDocument/2006/relationships/image" Target="../media/image85.png"/><Relationship Id="rId24" Type="http://schemas.openxmlformats.org/officeDocument/2006/relationships/image" Target="../media/image86.png"/><Relationship Id="rId25" Type="http://schemas.openxmlformats.org/officeDocument/2006/relationships/image" Target="../media/image87.png"/><Relationship Id="rId26" Type="http://schemas.openxmlformats.org/officeDocument/2006/relationships/image" Target="../media/image88.png"/><Relationship Id="rId27" Type="http://schemas.openxmlformats.org/officeDocument/2006/relationships/image" Target="../media/image89.png"/><Relationship Id="rId28" Type="http://schemas.openxmlformats.org/officeDocument/2006/relationships/image" Target="../media/image90.png"/><Relationship Id="rId29" Type="http://schemas.openxmlformats.org/officeDocument/2006/relationships/image" Target="../media/image91.png"/><Relationship Id="rId1" Type="http://schemas.openxmlformats.org/officeDocument/2006/relationships/slideLayout" Target="../slideLayouts/slideLayout104.xml"/><Relationship Id="rId2" Type="http://schemas.openxmlformats.org/officeDocument/2006/relationships/image" Target="../media/image14.png"/><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30" Type="http://schemas.openxmlformats.org/officeDocument/2006/relationships/image" Target="../media/image92.png"/><Relationship Id="rId31" Type="http://schemas.openxmlformats.org/officeDocument/2006/relationships/image" Target="../media/image93.png"/><Relationship Id="rId32" Type="http://schemas.openxmlformats.org/officeDocument/2006/relationships/image" Target="../media/image94.png"/><Relationship Id="rId9" Type="http://schemas.openxmlformats.org/officeDocument/2006/relationships/image" Target="../media/image71.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33" Type="http://schemas.openxmlformats.org/officeDocument/2006/relationships/image" Target="../media/image95.png"/><Relationship Id="rId34" Type="http://schemas.openxmlformats.org/officeDocument/2006/relationships/image" Target="../media/image96.png"/><Relationship Id="rId35" Type="http://schemas.openxmlformats.org/officeDocument/2006/relationships/image" Target="../media/image97.png"/><Relationship Id="rId36" Type="http://schemas.openxmlformats.org/officeDocument/2006/relationships/image" Target="../media/image98.png"/><Relationship Id="rId10" Type="http://schemas.openxmlformats.org/officeDocument/2006/relationships/image" Target="../media/image72.png"/><Relationship Id="rId11" Type="http://schemas.openxmlformats.org/officeDocument/2006/relationships/image" Target="../media/image73.png"/><Relationship Id="rId12" Type="http://schemas.openxmlformats.org/officeDocument/2006/relationships/image" Target="../media/image74.png"/><Relationship Id="rId13" Type="http://schemas.openxmlformats.org/officeDocument/2006/relationships/image" Target="../media/image75.png"/><Relationship Id="rId14" Type="http://schemas.openxmlformats.org/officeDocument/2006/relationships/image" Target="../media/image76.png"/><Relationship Id="rId15" Type="http://schemas.openxmlformats.org/officeDocument/2006/relationships/image" Target="../media/image77.png"/><Relationship Id="rId16" Type="http://schemas.openxmlformats.org/officeDocument/2006/relationships/image" Target="../media/image78.png"/><Relationship Id="rId17" Type="http://schemas.openxmlformats.org/officeDocument/2006/relationships/image" Target="../media/image79.png"/><Relationship Id="rId18" Type="http://schemas.openxmlformats.org/officeDocument/2006/relationships/image" Target="../media/image80.png"/><Relationship Id="rId19" Type="http://schemas.openxmlformats.org/officeDocument/2006/relationships/image" Target="../media/image81.png"/><Relationship Id="rId37" Type="http://schemas.openxmlformats.org/officeDocument/2006/relationships/image" Target="../media/image99.png"/><Relationship Id="rId38" Type="http://schemas.openxmlformats.org/officeDocument/2006/relationships/image" Target="../media/image100.png"/><Relationship Id="rId39" Type="http://schemas.openxmlformats.org/officeDocument/2006/relationships/image" Target="../media/image101.png"/><Relationship Id="rId40" Type="http://schemas.openxmlformats.org/officeDocument/2006/relationships/image" Target="../media/image102.png"/><Relationship Id="rId41" Type="http://schemas.openxmlformats.org/officeDocument/2006/relationships/image" Target="../media/image103.png"/><Relationship Id="rId42" Type="http://schemas.openxmlformats.org/officeDocument/2006/relationships/image" Target="../media/image104.png"/><Relationship Id="rId43" Type="http://schemas.openxmlformats.org/officeDocument/2006/relationships/image" Target="../media/image105.png"/><Relationship Id="rId44" Type="http://schemas.openxmlformats.org/officeDocument/2006/relationships/image" Target="../media/image106.png"/><Relationship Id="rId45" Type="http://schemas.openxmlformats.org/officeDocument/2006/relationships/image" Target="../media/image107.png"/></Relationships>
</file>

<file path=ppt/slides/_rels/slide53.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 Id="rId8" Type="http://schemas.openxmlformats.org/officeDocument/2006/relationships/image" Target="../media/image115.png"/><Relationship Id="rId9" Type="http://schemas.openxmlformats.org/officeDocument/2006/relationships/image" Target="../media/image116.png"/><Relationship Id="rId10" Type="http://schemas.openxmlformats.org/officeDocument/2006/relationships/image" Target="../media/image117.png"/><Relationship Id="rId1" Type="http://schemas.openxmlformats.org/officeDocument/2006/relationships/slideLayout" Target="../slideLayouts/slideLayout104.xml"/><Relationship Id="rId2"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119.png"/><Relationship Id="rId5" Type="http://schemas.openxmlformats.org/officeDocument/2006/relationships/image" Target="../media/image120.png"/><Relationship Id="rId6" Type="http://schemas.openxmlformats.org/officeDocument/2006/relationships/image" Target="../media/image121.png"/><Relationship Id="rId7" Type="http://schemas.openxmlformats.org/officeDocument/2006/relationships/image" Target="../media/image122.png"/><Relationship Id="rId8" Type="http://schemas.openxmlformats.org/officeDocument/2006/relationships/image" Target="../media/image123.png"/><Relationship Id="rId9" Type="http://schemas.openxmlformats.org/officeDocument/2006/relationships/image" Target="../media/image124.png"/><Relationship Id="rId1" Type="http://schemas.openxmlformats.org/officeDocument/2006/relationships/slideLayout" Target="../slideLayouts/slideLayout104.xml"/><Relationship Id="rId2"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2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25.jpg"/><Relationship Id="rId3" Type="http://schemas.openxmlformats.org/officeDocument/2006/relationships/hyperlink" Target="https://www.youtube.com/watch?v=r43LhSUUGTQ"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2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125.jpg"/></Relationships>
</file>

<file path=ppt/slides/_rels/slide59.xml.rels><?xml version="1.0" encoding="UTF-8" standalone="yes"?>
<Relationships xmlns="http://schemas.openxmlformats.org/package/2006/relationships"><Relationship Id="rId3" Type="http://schemas.openxmlformats.org/officeDocument/2006/relationships/image" Target="../media/image128.png"/><Relationship Id="rId4" Type="http://schemas.openxmlformats.org/officeDocument/2006/relationships/image" Target="../media/image129.png"/><Relationship Id="rId5" Type="http://schemas.openxmlformats.org/officeDocument/2006/relationships/image" Target="../media/image130.png"/><Relationship Id="rId1" Type="http://schemas.openxmlformats.org/officeDocument/2006/relationships/slideLayout" Target="../slideLayouts/slideLayout76.xml"/><Relationship Id="rId2" Type="http://schemas.openxmlformats.org/officeDocument/2006/relationships/image" Target="../media/image1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31.jpg"/></Relationships>
</file>

<file path=ppt/slides/_rels/slide61.xml.rels><?xml version="1.0" encoding="UTF-8" standalone="yes"?>
<Relationships xmlns="http://schemas.openxmlformats.org/package/2006/relationships"><Relationship Id="rId3" Type="http://schemas.openxmlformats.org/officeDocument/2006/relationships/image" Target="../media/image132.png"/><Relationship Id="rId4" Type="http://schemas.openxmlformats.org/officeDocument/2006/relationships/image" Target="../media/image133.jpg"/><Relationship Id="rId5" Type="http://schemas.openxmlformats.org/officeDocument/2006/relationships/image" Target="../media/image134.png"/><Relationship Id="rId6" Type="http://schemas.openxmlformats.org/officeDocument/2006/relationships/image" Target="../media/image135.jpg"/><Relationship Id="rId1" Type="http://schemas.openxmlformats.org/officeDocument/2006/relationships/slideLayout" Target="../slideLayouts/slideLayout76.xml"/><Relationship Id="rId2" Type="http://schemas.openxmlformats.org/officeDocument/2006/relationships/hyperlink" Target="https://emerging.digital.gov/blockchain-program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36.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3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13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4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3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39.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141.jpg"/><Relationship Id="rId3" Type="http://schemas.openxmlformats.org/officeDocument/2006/relationships/image" Target="../media/image14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4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4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4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46.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47.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48.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49.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50.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46.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5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46.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15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image" Target="../media/image153.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image" Target="../media/image154.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5.xml.rels><?xml version="1.0" encoding="UTF-8" standalone="yes"?>
<Relationships xmlns="http://schemas.openxmlformats.org/package/2006/relationships"><Relationship Id="rId3" Type="http://schemas.openxmlformats.org/officeDocument/2006/relationships/image" Target="../media/image156.jpg"/><Relationship Id="rId4" Type="http://schemas.openxmlformats.org/officeDocument/2006/relationships/image" Target="../media/image157.jpg"/><Relationship Id="rId5" Type="http://schemas.openxmlformats.org/officeDocument/2006/relationships/image" Target="../media/image158.jpg"/><Relationship Id="rId1" Type="http://schemas.openxmlformats.org/officeDocument/2006/relationships/slideLayout" Target="../slideLayouts/slideLayout86.xml"/><Relationship Id="rId2" Type="http://schemas.openxmlformats.org/officeDocument/2006/relationships/image" Target="../media/image155.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9.xml.rels><?xml version="1.0" encoding="UTF-8" standalone="yes"?>
<Relationships xmlns="http://schemas.openxmlformats.org/package/2006/relationships"><Relationship Id="rId3" Type="http://schemas.openxmlformats.org/officeDocument/2006/relationships/image" Target="../media/image160.png"/><Relationship Id="rId4" Type="http://schemas.openxmlformats.org/officeDocument/2006/relationships/image" Target="../media/image161.png"/><Relationship Id="rId1" Type="http://schemas.openxmlformats.org/officeDocument/2006/relationships/slideLayout" Target="../slideLayouts/slideLayout96.xml"/><Relationship Id="rId2" Type="http://schemas.openxmlformats.org/officeDocument/2006/relationships/image" Target="../media/image15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63.jpg"/><Relationship Id="rId4" Type="http://schemas.openxmlformats.org/officeDocument/2006/relationships/image" Target="../media/image164.png"/><Relationship Id="rId5" Type="http://schemas.openxmlformats.org/officeDocument/2006/relationships/image" Target="../media/image165.jpg"/><Relationship Id="rId6" Type="http://schemas.openxmlformats.org/officeDocument/2006/relationships/image" Target="../media/image166.png"/><Relationship Id="rId7" Type="http://schemas.openxmlformats.org/officeDocument/2006/relationships/image" Target="../media/image167.jpg"/><Relationship Id="rId8" Type="http://schemas.openxmlformats.org/officeDocument/2006/relationships/image" Target="../media/image168.png"/><Relationship Id="rId9" Type="http://schemas.openxmlformats.org/officeDocument/2006/relationships/image" Target="../media/image169.jpg"/><Relationship Id="rId1" Type="http://schemas.openxmlformats.org/officeDocument/2006/relationships/slideLayout" Target="../slideLayouts/slideLayout98.xml"/><Relationship Id="rId2" Type="http://schemas.openxmlformats.org/officeDocument/2006/relationships/image" Target="../media/image16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image" Target="../media/image170.png"/><Relationship Id="rId3" Type="http://schemas.openxmlformats.org/officeDocument/2006/relationships/image" Target="../media/image171.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image" Target="../media/image172.png"/><Relationship Id="rId3" Type="http://schemas.openxmlformats.org/officeDocument/2006/relationships/image" Target="../media/image173.png"/></Relationships>
</file>

<file path=ppt/slides/_rels/slide93.xml.rels><?xml version="1.0" encoding="UTF-8" standalone="yes"?>
<Relationships xmlns="http://schemas.openxmlformats.org/package/2006/relationships"><Relationship Id="rId3" Type="http://schemas.openxmlformats.org/officeDocument/2006/relationships/image" Target="../media/image175.jpg"/><Relationship Id="rId4" Type="http://schemas.openxmlformats.org/officeDocument/2006/relationships/hyperlink" Target="http://www.pcmag.com/article/351486/blockchain-the-invisible-technology-thats-changing-the-wor" TargetMode="External"/><Relationship Id="rId1" Type="http://schemas.openxmlformats.org/officeDocument/2006/relationships/slideLayout" Target="../slideLayouts/slideLayout96.xml"/><Relationship Id="rId2" Type="http://schemas.openxmlformats.org/officeDocument/2006/relationships/image" Target="../media/image17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76.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7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1597819"/>
            <a:ext cx="6858000" cy="1102519"/>
          </a:xfrm>
        </p:spPr>
        <p:txBody>
          <a:bodyPr>
            <a:normAutofit/>
          </a:bodyPr>
          <a:lstStyle/>
          <a:p>
            <a:r>
              <a:rPr lang="en-US" altLang="zh-TW" dirty="0" err="1" smtClean="0"/>
              <a:t>Blockchain</a:t>
            </a:r>
            <a:r>
              <a:rPr lang="en-US" altLang="zh-TW" dirty="0" smtClean="0"/>
              <a:t> and </a:t>
            </a:r>
            <a:br>
              <a:rPr lang="en-US" altLang="zh-TW" dirty="0" smtClean="0"/>
            </a:br>
            <a:r>
              <a:rPr lang="en-US" altLang="zh-TW" dirty="0" smtClean="0"/>
              <a:t>Distributed </a:t>
            </a:r>
            <a:r>
              <a:rPr lang="en-US" altLang="zh-TW" dirty="0"/>
              <a:t>Ledger Technology (DLT) </a:t>
            </a:r>
            <a:endParaRPr lang="en-US" altLang="zh-TW" dirty="0" smtClean="0">
              <a:solidFill>
                <a:srgbClr val="173CD7"/>
              </a:solidFill>
            </a:endParaRPr>
          </a:p>
        </p:txBody>
      </p:sp>
      <p:sp>
        <p:nvSpPr>
          <p:cNvPr id="2051" name="Text Box 4"/>
          <p:cNvSpPr txBox="1">
            <a:spLocks noChangeArrowheads="1"/>
          </p:cNvSpPr>
          <p:nvPr/>
        </p:nvSpPr>
        <p:spPr bwMode="auto">
          <a:xfrm>
            <a:off x="2452122" y="3706417"/>
            <a:ext cx="4099264" cy="507831"/>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n-US" altLang="zh-TW" sz="1350" dirty="0">
                <a:solidFill>
                  <a:prstClr val="black"/>
                </a:solidFill>
                <a:latin typeface="Arial" pitchFamily="34" charset="0"/>
              </a:rPr>
              <a:t>http://</a:t>
            </a:r>
            <a:r>
              <a:rPr kumimoji="1" lang="en-US" altLang="zh-TW" sz="1350" dirty="0" err="1">
                <a:solidFill>
                  <a:prstClr val="black"/>
                </a:solidFill>
                <a:latin typeface="Arial" pitchFamily="34" charset="0"/>
              </a:rPr>
              <a:t>danieleewww.yolasite.com</a:t>
            </a:r>
            <a:r>
              <a:rPr kumimoji="1" lang="en-US" altLang="zh-TW" sz="1350" dirty="0">
                <a:solidFill>
                  <a:prstClr val="black"/>
                </a:solidFill>
                <a:latin typeface="Arial" pitchFamily="34" charset="0"/>
              </a:rPr>
              <a:t>/2018-mgb070.php</a:t>
            </a:r>
          </a:p>
          <a:p>
            <a:pPr algn="ctr" fontAlgn="base">
              <a:spcBef>
                <a:spcPct val="0"/>
              </a:spcBef>
              <a:spcAft>
                <a:spcPct val="0"/>
              </a:spcAft>
            </a:pPr>
            <a:r>
              <a:rPr kumimoji="1" lang="en-US" altLang="zh-TW" sz="1350" dirty="0" err="1">
                <a:solidFill>
                  <a:prstClr val="black"/>
                </a:solidFill>
                <a:latin typeface="Arial" pitchFamily="34" charset="0"/>
              </a:rPr>
              <a:t>danieleewww@gmail.com</a:t>
            </a:r>
            <a:endParaRPr kumimoji="1" lang="en-US" altLang="zh-TW" sz="1350" dirty="0">
              <a:solidFill>
                <a:prstClr val="black"/>
              </a:solidFill>
              <a:latin typeface="Arial" pitchFamily="34" charset="0"/>
            </a:endParaRPr>
          </a:p>
        </p:txBody>
      </p:sp>
      <p:sp>
        <p:nvSpPr>
          <p:cNvPr id="2052" name="Text Box 5"/>
          <p:cNvSpPr txBox="1">
            <a:spLocks noChangeArrowheads="1"/>
          </p:cNvSpPr>
          <p:nvPr/>
        </p:nvSpPr>
        <p:spPr bwMode="auto">
          <a:xfrm>
            <a:off x="3437335" y="3274219"/>
            <a:ext cx="2275110" cy="369332"/>
          </a:xfrm>
          <a:prstGeom prst="rect">
            <a:avLst/>
          </a:prstGeom>
          <a:noFill/>
          <a:ln w="9525">
            <a:noFill/>
            <a:miter lim="800000"/>
            <a:headEnd/>
            <a:tailEnd/>
          </a:ln>
        </p:spPr>
        <p:txBody>
          <a:bodyPr wrap="none">
            <a:spAutoFit/>
          </a:bodyPr>
          <a:lstStyle/>
          <a:p>
            <a:pPr fontAlgn="base">
              <a:spcBef>
                <a:spcPct val="0"/>
              </a:spcBef>
              <a:spcAft>
                <a:spcPct val="0"/>
              </a:spcAft>
            </a:pPr>
            <a:r>
              <a:rPr kumimoji="1" lang="en-US" altLang="zh-TW">
                <a:solidFill>
                  <a:prstClr val="black"/>
                </a:solidFill>
                <a:latin typeface="Arial" pitchFamily="34" charset="0"/>
              </a:rPr>
              <a:t>Daniel Hao Tien Lee</a:t>
            </a:r>
          </a:p>
        </p:txBody>
      </p:sp>
    </p:spTree>
    <p:extLst>
      <p:ext uri="{BB962C8B-B14F-4D97-AF65-F5344CB8AC3E}">
        <p14:creationId xmlns:p14="http://schemas.microsoft.com/office/powerpoint/2010/main" val="222856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6945719" cy="5143500"/>
          </a:xfrm>
          <a:prstGeom prst="rect">
            <a:avLst/>
          </a:prstGeom>
        </p:spPr>
      </p:pic>
    </p:spTree>
    <p:extLst>
      <p:ext uri="{BB962C8B-B14F-4D97-AF65-F5344CB8AC3E}">
        <p14:creationId xmlns:p14="http://schemas.microsoft.com/office/powerpoint/2010/main" val="2862931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 Peer-Confirming System</a:t>
            </a:r>
            <a:endParaRPr lang="en-US" dirty="0"/>
          </a:p>
        </p:txBody>
      </p:sp>
      <p:sp>
        <p:nvSpPr>
          <p:cNvPr id="3" name="Content Placeholder 2"/>
          <p:cNvSpPr>
            <a:spLocks noGrp="1"/>
          </p:cNvSpPr>
          <p:nvPr>
            <p:ph idx="1"/>
          </p:nvPr>
        </p:nvSpPr>
        <p:spPr>
          <a:xfrm>
            <a:off x="427008" y="1072934"/>
            <a:ext cx="8229600" cy="3394472"/>
          </a:xfrm>
        </p:spPr>
        <p:txBody>
          <a:bodyPr>
            <a:normAutofit fontScale="70000" lnSpcReduction="20000"/>
          </a:bodyPr>
          <a:lstStyle/>
          <a:p>
            <a:r>
              <a:rPr lang="en-US" dirty="0"/>
              <a:t>Instead of having mining firms confirming transactions via proof of work, DAG exercises the transactions made by users to confirm each other’s transactions. As DAG is a peer-confirming system, it can address some limitations of </a:t>
            </a:r>
            <a:r>
              <a:rPr lang="en-US" dirty="0" err="1"/>
              <a:t>blockchain</a:t>
            </a:r>
            <a:r>
              <a:rPr lang="en-US" dirty="0"/>
              <a:t> technology, for example</a:t>
            </a:r>
            <a:r>
              <a:rPr lang="en-US" dirty="0" smtClean="0"/>
              <a:t>:</a:t>
            </a:r>
          </a:p>
          <a:p>
            <a:pPr lvl="1"/>
            <a:r>
              <a:rPr lang="en-US" dirty="0"/>
              <a:t>Improved Reliability – The DAG system provides multiple confirmations of transactions. This leads to an improved level of security and decreased possibility of double-spending, compared to transactions made on the </a:t>
            </a:r>
            <a:r>
              <a:rPr lang="en-US" dirty="0" err="1"/>
              <a:t>blockchain</a:t>
            </a:r>
            <a:r>
              <a:rPr lang="en-US" dirty="0" smtClean="0"/>
              <a:t>.</a:t>
            </a:r>
          </a:p>
          <a:p>
            <a:pPr lvl="1"/>
            <a:r>
              <a:rPr lang="en-US" dirty="0" smtClean="0"/>
              <a:t>Simplified </a:t>
            </a:r>
            <a:r>
              <a:rPr lang="en-US" dirty="0"/>
              <a:t>Mining – </a:t>
            </a:r>
            <a:r>
              <a:rPr lang="en-US" dirty="0" err="1"/>
              <a:t>Blockchain</a:t>
            </a:r>
            <a:r>
              <a:rPr lang="en-US" dirty="0"/>
              <a:t> cryptocurrency (Bitcoin) mining has led to an oligopoly issue. Much of mining power is sent to mining pools and by joining it, miners considerably increase their chance of profitability. This leads to a centralization which directly breaks the main principle of cryptocurrencies</a:t>
            </a:r>
            <a:r>
              <a:rPr lang="en-US" dirty="0" smtClean="0"/>
              <a:t>. --- Disrupt centralization of mining issue!</a:t>
            </a:r>
          </a:p>
          <a:p>
            <a:pPr lvl="1"/>
            <a:r>
              <a:rPr lang="en-US" dirty="0" err="1" smtClean="0"/>
              <a:t>Blockchain</a:t>
            </a:r>
            <a:r>
              <a:rPr lang="en-US" dirty="0" smtClean="0"/>
              <a:t>-free </a:t>
            </a:r>
            <a:r>
              <a:rPr lang="en-US" dirty="0"/>
              <a:t>solutions such as DAG solve this issue.  DAG presents less power in a technological sense to miners as individual transactions are coupled with the speed at which transactions are processed</a:t>
            </a:r>
            <a:r>
              <a:rPr lang="en-US" dirty="0" smtClean="0"/>
              <a:t>.</a:t>
            </a:r>
          </a:p>
          <a:p>
            <a:pPr lvl="1"/>
            <a:r>
              <a:rPr lang="en-US" dirty="0" smtClean="0"/>
              <a:t>Increased </a:t>
            </a:r>
            <a:r>
              <a:rPr lang="en-US" dirty="0"/>
              <a:t>Speed – low speed challenges are said to be solved by DAG by confirming transactions on a transaction to transaction basis instead of a block to block basis.</a:t>
            </a:r>
          </a:p>
        </p:txBody>
      </p:sp>
    </p:spTree>
    <p:extLst>
      <p:ext uri="{BB962C8B-B14F-4D97-AF65-F5344CB8AC3E}">
        <p14:creationId xmlns:p14="http://schemas.microsoft.com/office/powerpoint/2010/main" val="20382049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DAG as </a:t>
            </a:r>
            <a:r>
              <a:rPr lang="en-US" dirty="0" err="1" smtClean="0"/>
              <a:t>Blockless</a:t>
            </a:r>
            <a:r>
              <a:rPr lang="en-US" dirty="0" smtClean="0"/>
              <a:t> Distributed Ledgers for </a:t>
            </a:r>
            <a:r>
              <a:rPr lang="en-US" dirty="0" err="1" smtClean="0"/>
              <a:t>IoT</a:t>
            </a:r>
            <a:endParaRPr lang="en-US" dirty="0"/>
          </a:p>
        </p:txBody>
      </p:sp>
      <p:sp>
        <p:nvSpPr>
          <p:cNvPr id="3" name="Content Placeholder 2"/>
          <p:cNvSpPr>
            <a:spLocks noGrp="1"/>
          </p:cNvSpPr>
          <p:nvPr>
            <p:ph idx="1"/>
          </p:nvPr>
        </p:nvSpPr>
        <p:spPr/>
        <p:txBody>
          <a:bodyPr/>
          <a:lstStyle/>
          <a:p>
            <a:r>
              <a:rPr lang="en-US" dirty="0" smtClean="0"/>
              <a:t>IOAT: use a mechanism called “Tangle” </a:t>
            </a:r>
            <a:r>
              <a:rPr lang="en-US" dirty="0"/>
              <a:t>whose mission is to be the backbone of </a:t>
            </a:r>
            <a:r>
              <a:rPr lang="en-US" dirty="0" err="1"/>
              <a:t>IoT</a:t>
            </a:r>
            <a:r>
              <a:rPr lang="en-US" dirty="0"/>
              <a:t> and to accelerate the proliferation of “The Economy of Things” concept in the market</a:t>
            </a:r>
            <a:r>
              <a:rPr lang="en-US" dirty="0" smtClean="0"/>
              <a:t>. </a:t>
            </a:r>
            <a:r>
              <a:rPr lang="mr-IN" dirty="0" smtClean="0"/>
              <a:t>–</a:t>
            </a:r>
            <a:r>
              <a:rPr lang="en-US" dirty="0" smtClean="0"/>
              <a:t> offer zero </a:t>
            </a:r>
            <a:r>
              <a:rPr lang="en-US" dirty="0"/>
              <a:t>transaction fees https://</a:t>
            </a:r>
            <a:r>
              <a:rPr lang="en-US" dirty="0" err="1"/>
              <a:t>www.iota.org</a:t>
            </a:r>
            <a:r>
              <a:rPr lang="en-US"/>
              <a:t>/</a:t>
            </a:r>
            <a:endParaRPr lang="en-US" dirty="0" smtClean="0"/>
          </a:p>
          <a:p>
            <a:r>
              <a:rPr lang="en-US" dirty="0" err="1" smtClean="0"/>
              <a:t>ByteBall</a:t>
            </a:r>
            <a:r>
              <a:rPr lang="en-US" dirty="0" smtClean="0"/>
              <a:t>: </a:t>
            </a:r>
            <a:r>
              <a:rPr lang="en-US" dirty="0"/>
              <a:t>non-</a:t>
            </a:r>
            <a:r>
              <a:rPr lang="en-US" dirty="0" err="1"/>
              <a:t>blockchain</a:t>
            </a:r>
            <a:r>
              <a:rPr lang="en-US" dirty="0"/>
              <a:t> smart payments network</a:t>
            </a:r>
            <a:endParaRPr lang="en-US" dirty="0" smtClean="0"/>
          </a:p>
          <a:p>
            <a:r>
              <a:rPr lang="en-US" dirty="0" err="1" smtClean="0"/>
              <a:t>DagCoin</a:t>
            </a:r>
            <a:r>
              <a:rPr lang="en-US" dirty="0" smtClean="0"/>
              <a:t>: </a:t>
            </a:r>
            <a:r>
              <a:rPr lang="en-US" dirty="0"/>
              <a:t>fastest and scalable network with very low transaction fees</a:t>
            </a:r>
          </a:p>
        </p:txBody>
      </p:sp>
    </p:spTree>
    <p:extLst>
      <p:ext uri="{BB962C8B-B14F-4D97-AF65-F5344CB8AC3E}">
        <p14:creationId xmlns:p14="http://schemas.microsoft.com/office/powerpoint/2010/main" val="14943499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DAG as </a:t>
            </a:r>
            <a:r>
              <a:rPr lang="en-US" dirty="0" err="1" smtClean="0"/>
              <a:t>Blockless</a:t>
            </a:r>
            <a:r>
              <a:rPr lang="en-US" dirty="0" smtClean="0"/>
              <a:t> Distributed Ledgers for </a:t>
            </a:r>
            <a:r>
              <a:rPr lang="en-US" dirty="0" err="1" smtClean="0"/>
              <a:t>IoT</a:t>
            </a:r>
            <a:endParaRPr lang="en-US" dirty="0"/>
          </a:p>
        </p:txBody>
      </p:sp>
      <p:sp>
        <p:nvSpPr>
          <p:cNvPr id="3" name="Content Placeholder 2"/>
          <p:cNvSpPr>
            <a:spLocks noGrp="1"/>
          </p:cNvSpPr>
          <p:nvPr>
            <p:ph idx="1"/>
          </p:nvPr>
        </p:nvSpPr>
        <p:spPr/>
        <p:txBody>
          <a:bodyPr/>
          <a:lstStyle/>
          <a:p>
            <a:r>
              <a:rPr lang="en-US" dirty="0" smtClean="0"/>
              <a:t>IOAT: use a mechanism called “Tangle” </a:t>
            </a:r>
            <a:r>
              <a:rPr lang="en-US" dirty="0"/>
              <a:t>whose mission is to be the backbone of </a:t>
            </a:r>
            <a:r>
              <a:rPr lang="en-US" dirty="0" err="1"/>
              <a:t>IoT</a:t>
            </a:r>
            <a:r>
              <a:rPr lang="en-US" dirty="0"/>
              <a:t> and to accelerate the proliferation of “The Economy of Things” concept in the market</a:t>
            </a:r>
            <a:r>
              <a:rPr lang="en-US" dirty="0" smtClean="0"/>
              <a:t>. </a:t>
            </a:r>
            <a:r>
              <a:rPr lang="mr-IN" dirty="0" smtClean="0"/>
              <a:t>–</a:t>
            </a:r>
            <a:r>
              <a:rPr lang="en-US" dirty="0" smtClean="0"/>
              <a:t> offer zero </a:t>
            </a:r>
            <a:r>
              <a:rPr lang="en-US" dirty="0"/>
              <a:t>transaction fees https://</a:t>
            </a:r>
            <a:r>
              <a:rPr lang="en-US" dirty="0" err="1"/>
              <a:t>www.iota.org</a:t>
            </a:r>
            <a:r>
              <a:rPr lang="en-US"/>
              <a:t>/</a:t>
            </a:r>
            <a:endParaRPr lang="en-US" dirty="0" smtClean="0"/>
          </a:p>
          <a:p>
            <a:r>
              <a:rPr lang="en-US" dirty="0" err="1" smtClean="0"/>
              <a:t>ByteBall</a:t>
            </a:r>
            <a:r>
              <a:rPr lang="en-US" dirty="0" smtClean="0"/>
              <a:t>: </a:t>
            </a:r>
            <a:r>
              <a:rPr lang="en-US" dirty="0"/>
              <a:t>non-</a:t>
            </a:r>
            <a:r>
              <a:rPr lang="en-US" dirty="0" err="1"/>
              <a:t>blockchain</a:t>
            </a:r>
            <a:r>
              <a:rPr lang="en-US" dirty="0"/>
              <a:t> smart payments network</a:t>
            </a:r>
            <a:endParaRPr lang="en-US" dirty="0" smtClean="0"/>
          </a:p>
          <a:p>
            <a:r>
              <a:rPr lang="en-US" dirty="0" err="1" smtClean="0"/>
              <a:t>DagCoin</a:t>
            </a:r>
            <a:r>
              <a:rPr lang="en-US" dirty="0" smtClean="0"/>
              <a:t>: </a:t>
            </a:r>
            <a:r>
              <a:rPr lang="en-US" dirty="0"/>
              <a:t>fastest and scalable network with very low transaction fees</a:t>
            </a:r>
          </a:p>
        </p:txBody>
      </p:sp>
    </p:spTree>
    <p:extLst>
      <p:ext uri="{BB962C8B-B14F-4D97-AF65-F5344CB8AC3E}">
        <p14:creationId xmlns:p14="http://schemas.microsoft.com/office/powerpoint/2010/main" val="5067150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What is </a:t>
            </a:r>
            <a:r>
              <a:rPr kumimoji="1" lang="en-US" altLang="zh-CN" dirty="0" err="1" smtClean="0"/>
              <a:t>Blockchain</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a:hlinkClick r:id="rId2"/>
              </a:rPr>
              <a:t>https://www.youtube.com/watch?v=3xGLc-zz9cA</a:t>
            </a:r>
          </a:p>
          <a:p>
            <a:r>
              <a:rPr kumimoji="1" lang="en-US" altLang="zh-CN" dirty="0" smtClean="0">
                <a:hlinkClick r:id="rId2"/>
              </a:rPr>
              <a:t>https</a:t>
            </a:r>
            <a:r>
              <a:rPr kumimoji="1" lang="en-US" altLang="zh-CN" dirty="0">
                <a:hlinkClick r:id="rId2"/>
              </a:rPr>
              <a:t>://</a:t>
            </a:r>
            <a:r>
              <a:rPr kumimoji="1" lang="en-US" altLang="zh-CN" dirty="0" smtClean="0">
                <a:hlinkClick r:id="rId2"/>
              </a:rPr>
              <a:t>www.youtube.com/watch?v=3xGLc-zz9cA</a:t>
            </a:r>
            <a:endParaRPr kumimoji="1" lang="en-US" altLang="zh-CN" dirty="0"/>
          </a:p>
          <a:p>
            <a:r>
              <a:rPr kumimoji="1" lang="en-US" altLang="zh-CN" dirty="0" smtClean="0">
                <a:hlinkClick r:id="rId3"/>
              </a:rPr>
              <a:t>https</a:t>
            </a:r>
            <a:r>
              <a:rPr kumimoji="1" lang="en-US" altLang="zh-CN" dirty="0">
                <a:hlinkClick r:id="rId3"/>
              </a:rPr>
              <a:t>://</a:t>
            </a:r>
            <a:r>
              <a:rPr kumimoji="1" lang="en-US" altLang="zh-CN" dirty="0" smtClean="0">
                <a:hlinkClick r:id="rId3"/>
              </a:rPr>
              <a:t>www.youtube.com/watch?v=SSo_EIwHSd4</a:t>
            </a:r>
            <a:endParaRPr kumimoji="1" lang="en-US" altLang="zh-CN" dirty="0" smtClean="0"/>
          </a:p>
          <a:p>
            <a:r>
              <a:rPr kumimoji="1" lang="en-US" altLang="zh-CN" dirty="0">
                <a:hlinkClick r:id="rId4"/>
              </a:rPr>
              <a:t>https://</a:t>
            </a:r>
            <a:r>
              <a:rPr kumimoji="1" lang="en-US" altLang="zh-CN" dirty="0" smtClean="0">
                <a:hlinkClick r:id="rId4"/>
              </a:rPr>
              <a:t>www.youtube.com/watch?v=qOVAbKKSH10&amp;t=277s</a:t>
            </a:r>
            <a:endParaRPr kumimoji="1" lang="en-US" altLang="zh-CN" dirty="0" smtClean="0"/>
          </a:p>
          <a:p>
            <a:endParaRPr kumimoji="1" lang="en-US" altLang="zh-CN" dirty="0" smtClean="0"/>
          </a:p>
          <a:p>
            <a:endParaRPr kumimoji="1" lang="zh-CN" altLang="en-US" dirty="0"/>
          </a:p>
        </p:txBody>
      </p:sp>
    </p:spTree>
    <p:extLst>
      <p:ext uri="{BB962C8B-B14F-4D97-AF65-F5344CB8AC3E}">
        <p14:creationId xmlns:p14="http://schemas.microsoft.com/office/powerpoint/2010/main" val="13169289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Learning </a:t>
            </a:r>
            <a:r>
              <a:rPr lang="en-US" altLang="zh-TW" dirty="0" err="1" smtClean="0"/>
              <a:t>Blockchain</a:t>
            </a:r>
            <a:r>
              <a:rPr lang="en-US" altLang="zh-TW" dirty="0" smtClean="0"/>
              <a:t> by Doing</a:t>
            </a:r>
            <a:endParaRPr lang="zh-TW" altLang="en-US" dirty="0"/>
          </a:p>
        </p:txBody>
      </p:sp>
      <p:sp>
        <p:nvSpPr>
          <p:cNvPr id="3" name="內容版面配置區 2"/>
          <p:cNvSpPr>
            <a:spLocks noGrp="1"/>
          </p:cNvSpPr>
          <p:nvPr>
            <p:ph idx="1"/>
          </p:nvPr>
        </p:nvSpPr>
        <p:spPr/>
        <p:txBody>
          <a:bodyPr>
            <a:normAutofit/>
          </a:bodyPr>
          <a:lstStyle/>
          <a:p>
            <a:r>
              <a:rPr lang="en-US" altLang="zh-TW" dirty="0">
                <a:hlinkClick r:id="rId3"/>
              </a:rPr>
              <a:t>https://www.youtube.com/watch?v=zVqczFZr124</a:t>
            </a:r>
          </a:p>
          <a:p>
            <a:r>
              <a:rPr lang="en-US" altLang="zh-TW" dirty="0" smtClean="0">
                <a:hlinkClick r:id="rId3"/>
              </a:rPr>
              <a:t>https</a:t>
            </a:r>
            <a:r>
              <a:rPr lang="en-US" altLang="zh-TW" dirty="0">
                <a:hlinkClick r:id="rId3"/>
              </a:rPr>
              <a:t>://www.ethereum.org/</a:t>
            </a:r>
            <a:r>
              <a:rPr lang="en-US" altLang="zh-TW" dirty="0"/>
              <a:t> </a:t>
            </a:r>
            <a:endParaRPr lang="en-US" altLang="zh-TW" dirty="0" smtClean="0"/>
          </a:p>
          <a:p>
            <a:r>
              <a:rPr lang="en-US" altLang="zh-TW" dirty="0">
                <a:hlinkClick r:id="rId4"/>
              </a:rPr>
              <a:t>https://</a:t>
            </a:r>
            <a:r>
              <a:rPr lang="en-US" altLang="zh-TW" dirty="0" smtClean="0">
                <a:hlinkClick r:id="rId4"/>
              </a:rPr>
              <a:t>github.com/blockchain</a:t>
            </a:r>
            <a:endParaRPr lang="en-US" altLang="zh-TW" dirty="0" smtClean="0"/>
          </a:p>
          <a:p>
            <a:endParaRPr lang="en-US" altLang="zh-TW" dirty="0"/>
          </a:p>
        </p:txBody>
      </p:sp>
    </p:spTree>
    <p:extLst>
      <p:ext uri="{BB962C8B-B14F-4D97-AF65-F5344CB8AC3E}">
        <p14:creationId xmlns:p14="http://schemas.microsoft.com/office/powerpoint/2010/main" val="11053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normAutofit/>
          </a:bodyPr>
          <a:lstStyle/>
          <a:p>
            <a:r>
              <a:rPr lang="en-US" altLang="zh-TW" dirty="0">
                <a:hlinkClick r:id="rId3"/>
              </a:rPr>
              <a:t>https://</a:t>
            </a:r>
            <a:r>
              <a:rPr lang="en-US" altLang="zh-TW" dirty="0" smtClean="0">
                <a:hlinkClick r:id="rId3"/>
              </a:rPr>
              <a:t>cyber.stanford.edu/bpase18</a:t>
            </a:r>
            <a:endParaRPr lang="en-US" altLang="zh-TW" dirty="0" smtClean="0"/>
          </a:p>
          <a:p>
            <a:endParaRPr lang="en-US" altLang="zh-TW" dirty="0"/>
          </a:p>
        </p:txBody>
      </p:sp>
    </p:spTree>
    <p:extLst>
      <p:ext uri="{BB962C8B-B14F-4D97-AF65-F5344CB8AC3E}">
        <p14:creationId xmlns:p14="http://schemas.microsoft.com/office/powerpoint/2010/main" val="14793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Case of Permissioned </a:t>
            </a:r>
            <a:r>
              <a:rPr lang="en-US" dirty="0" err="1" smtClean="0"/>
              <a:t>Blockchain</a:t>
            </a:r>
            <a:endParaRPr lang="en-US" dirty="0"/>
          </a:p>
        </p:txBody>
      </p:sp>
      <p:sp>
        <p:nvSpPr>
          <p:cNvPr id="3" name="Content Placeholder 2"/>
          <p:cNvSpPr>
            <a:spLocks noGrp="1"/>
          </p:cNvSpPr>
          <p:nvPr>
            <p:ph idx="1"/>
          </p:nvPr>
        </p:nvSpPr>
        <p:spPr/>
        <p:txBody>
          <a:bodyPr/>
          <a:lstStyle/>
          <a:p>
            <a:r>
              <a:rPr lang="en-US" dirty="0"/>
              <a:t>Australian Securities Exchange, for which a </a:t>
            </a:r>
            <a:r>
              <a:rPr lang="en-US" dirty="0" err="1"/>
              <a:t>blockchain</a:t>
            </a:r>
            <a:r>
              <a:rPr lang="en-US" dirty="0"/>
              <a:t> system is being deployed for equities clearing to reduce back-office reconciliation work for its member brokers</a:t>
            </a:r>
            <a:r>
              <a:rPr lang="en-US" dirty="0" smtClean="0"/>
              <a:t>.</a:t>
            </a:r>
            <a:r>
              <a:rPr lang="en-US" baseline="30000" dirty="0" smtClean="0"/>
              <a:t> </a:t>
            </a:r>
          </a:p>
          <a:p>
            <a:r>
              <a:rPr lang="en-US" dirty="0" smtClean="0"/>
              <a:t>IBM </a:t>
            </a:r>
            <a:r>
              <a:rPr lang="en-US" dirty="0"/>
              <a:t>and Maersk Line, the world’s largest shipping company, are establishing a joint venture to bring to market a </a:t>
            </a:r>
            <a:r>
              <a:rPr lang="en-US" dirty="0" err="1"/>
              <a:t>blockchain</a:t>
            </a:r>
            <a:r>
              <a:rPr lang="en-US" dirty="0"/>
              <a:t> trade platform. The platform’s aim is to provide the users and actors involved in global shipping transactions with a secure, real-time exchange of supply-chain data and paperwork</a:t>
            </a:r>
            <a:r>
              <a:rPr lang="en-US" dirty="0" smtClean="0"/>
              <a:t>.</a:t>
            </a:r>
            <a:endParaRPr lang="en-US" dirty="0"/>
          </a:p>
        </p:txBody>
      </p:sp>
    </p:spTree>
    <p:extLst>
      <p:ext uri="{BB962C8B-B14F-4D97-AF65-F5344CB8AC3E}">
        <p14:creationId xmlns:p14="http://schemas.microsoft.com/office/powerpoint/2010/main" val="136526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49"/>
            <a:ext cx="8229600" cy="548879"/>
          </a:xfrm>
        </p:spPr>
        <p:txBody>
          <a:bodyPr>
            <a:normAutofit fontScale="90000"/>
          </a:bodyPr>
          <a:lstStyle/>
          <a:p>
            <a:pPr algn="l"/>
            <a:r>
              <a:rPr lang="en-US" dirty="0"/>
              <a:t>In the short term, </a:t>
            </a:r>
            <a:r>
              <a:rPr lang="en-US" dirty="0" err="1"/>
              <a:t>blockchain’s</a:t>
            </a:r>
            <a:r>
              <a:rPr lang="en-US" dirty="0"/>
              <a:t> strategic value is mainly in cost reduction</a:t>
            </a:r>
            <a:br>
              <a:rPr lang="en-US" dirty="0"/>
            </a:br>
            <a:endParaRPr lang="en-US" dirty="0"/>
          </a:p>
        </p:txBody>
      </p:sp>
      <p:sp>
        <p:nvSpPr>
          <p:cNvPr id="3" name="Content Placeholder 2"/>
          <p:cNvSpPr>
            <a:spLocks noGrp="1"/>
          </p:cNvSpPr>
          <p:nvPr>
            <p:ph idx="1"/>
          </p:nvPr>
        </p:nvSpPr>
        <p:spPr/>
        <p:txBody>
          <a:bodyPr/>
          <a:lstStyle/>
          <a:p>
            <a:r>
              <a:rPr lang="en-US" dirty="0" err="1"/>
              <a:t>Blockchain</a:t>
            </a:r>
            <a:r>
              <a:rPr lang="en-US" dirty="0"/>
              <a:t> might have the disruptive potential to be the basis of new operating models, but its initial impact will be to drive </a:t>
            </a:r>
            <a:r>
              <a:rPr lang="en-US" i="1" dirty="0">
                <a:solidFill>
                  <a:srgbClr val="0432FF"/>
                </a:solidFill>
              </a:rPr>
              <a:t>operational efficiencies</a:t>
            </a:r>
            <a:r>
              <a:rPr lang="en-US" dirty="0"/>
              <a:t>. Cost can be taken out of existing processes by removing intermediaries or the administrative effort of </a:t>
            </a:r>
            <a:r>
              <a:rPr lang="en-US" i="1" dirty="0">
                <a:solidFill>
                  <a:srgbClr val="0432FF"/>
                </a:solidFill>
              </a:rPr>
              <a:t>record keeping and transaction reconciliation</a:t>
            </a:r>
            <a:r>
              <a:rPr lang="en-US" dirty="0"/>
              <a:t>. This can shift the flow of value by capturing lost revenues and creating new revenues for </a:t>
            </a:r>
            <a:r>
              <a:rPr lang="en-US" dirty="0" err="1"/>
              <a:t>blockchain</a:t>
            </a:r>
            <a:r>
              <a:rPr lang="en-US" dirty="0"/>
              <a:t>-service providers. </a:t>
            </a:r>
          </a:p>
        </p:txBody>
      </p:sp>
    </p:spTree>
    <p:extLst>
      <p:ext uri="{BB962C8B-B14F-4D97-AF65-F5344CB8AC3E}">
        <p14:creationId xmlns:p14="http://schemas.microsoft.com/office/powerpoint/2010/main" val="181092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4267200" cy="857250"/>
          </a:xfrm>
        </p:spPr>
        <p:txBody>
          <a:bodyPr/>
          <a:lstStyle/>
          <a:p>
            <a:r>
              <a:rPr lang="en-US" dirty="0" smtClean="0"/>
              <a:t>Strategic Business Value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11730"/>
            <a:ext cx="4191240" cy="5143500"/>
          </a:xfrm>
          <a:prstGeom prst="rect">
            <a:avLst/>
          </a:prstGeom>
        </p:spPr>
      </p:pic>
      <p:sp>
        <p:nvSpPr>
          <p:cNvPr id="6" name="Rectangle 5"/>
          <p:cNvSpPr/>
          <p:nvPr/>
        </p:nvSpPr>
        <p:spPr>
          <a:xfrm>
            <a:off x="457200" y="1070058"/>
            <a:ext cx="4572000" cy="646331"/>
          </a:xfrm>
          <a:prstGeom prst="rect">
            <a:avLst/>
          </a:prstGeom>
        </p:spPr>
        <p:txBody>
          <a:bodyPr>
            <a:spAutoFit/>
          </a:bodyPr>
          <a:lstStyle/>
          <a:p>
            <a:r>
              <a:rPr lang="en-US" sz="1200" dirty="0"/>
              <a:t>https://</a:t>
            </a:r>
            <a:r>
              <a:rPr lang="en-US" sz="1200" dirty="0" err="1"/>
              <a:t>www.mckinsey.com</a:t>
            </a:r>
            <a:r>
              <a:rPr lang="en-US" sz="1200" dirty="0"/>
              <a:t>/business-functions/digital-</a:t>
            </a:r>
            <a:r>
              <a:rPr lang="en-US" sz="1200" dirty="0" err="1"/>
              <a:t>mckinsey</a:t>
            </a:r>
            <a:r>
              <a:rPr lang="en-US" sz="1200" dirty="0"/>
              <a:t>/our-insights/</a:t>
            </a:r>
            <a:r>
              <a:rPr lang="en-US" sz="1200" dirty="0" err="1"/>
              <a:t>blockchain</a:t>
            </a:r>
            <a:r>
              <a:rPr lang="en-US" sz="1200" dirty="0"/>
              <a:t>-beyond-the-hype-what-is-the-strategic-business-value</a:t>
            </a:r>
          </a:p>
        </p:txBody>
      </p:sp>
    </p:spTree>
    <p:extLst>
      <p:ext uri="{BB962C8B-B14F-4D97-AF65-F5344CB8AC3E}">
        <p14:creationId xmlns:p14="http://schemas.microsoft.com/office/powerpoint/2010/main" val="17348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r>
              <a:rPr lang="mr-IN" dirty="0" smtClean="0"/>
              <a:t>…</a:t>
            </a:r>
            <a:endParaRPr lang="en-US" dirty="0"/>
          </a:p>
        </p:txBody>
      </p:sp>
      <p:sp>
        <p:nvSpPr>
          <p:cNvPr id="3" name="Content Placeholder 2"/>
          <p:cNvSpPr>
            <a:spLocks noGrp="1"/>
          </p:cNvSpPr>
          <p:nvPr>
            <p:ph idx="1"/>
          </p:nvPr>
        </p:nvSpPr>
        <p:spPr/>
        <p:txBody>
          <a:bodyPr>
            <a:normAutofit fontScale="55000" lnSpcReduction="20000"/>
          </a:bodyPr>
          <a:lstStyle/>
          <a:p>
            <a:r>
              <a:rPr lang="en-US" dirty="0"/>
              <a:t>Certain industries’ fundamental functions are inherently more suited to </a:t>
            </a:r>
            <a:r>
              <a:rPr lang="en-US" dirty="0" err="1"/>
              <a:t>blockchain</a:t>
            </a:r>
            <a:r>
              <a:rPr lang="en-US" dirty="0"/>
              <a:t> solutions, with the following sectors capturing the greatest value: </a:t>
            </a:r>
            <a:r>
              <a:rPr lang="en-US" i="1" dirty="0">
                <a:solidFill>
                  <a:srgbClr val="0432FF"/>
                </a:solidFill>
              </a:rPr>
              <a:t>financial services, government, and healthcare</a:t>
            </a:r>
            <a:r>
              <a:rPr lang="en-US" dirty="0"/>
              <a:t>. Financial services’ core functions of </a:t>
            </a:r>
            <a:r>
              <a:rPr lang="en-US" i="1" dirty="0">
                <a:solidFill>
                  <a:srgbClr val="0432FF"/>
                </a:solidFill>
              </a:rPr>
              <a:t>verifying</a:t>
            </a:r>
            <a:r>
              <a:rPr lang="en-US" dirty="0"/>
              <a:t> and </a:t>
            </a:r>
            <a:r>
              <a:rPr lang="en-US" i="1" dirty="0">
                <a:hlinkClick r:id="rId2"/>
              </a:rPr>
              <a:t>transferring financial information and assets</a:t>
            </a:r>
            <a:r>
              <a:rPr lang="en-US" dirty="0"/>
              <a:t> very closely align with </a:t>
            </a:r>
            <a:r>
              <a:rPr lang="en-US" dirty="0" err="1"/>
              <a:t>blockchain’s</a:t>
            </a:r>
            <a:r>
              <a:rPr lang="en-US" dirty="0"/>
              <a:t> core transformative impact. Major current pain points, particularly in </a:t>
            </a:r>
            <a:r>
              <a:rPr lang="en-US" i="1" dirty="0">
                <a:solidFill>
                  <a:srgbClr val="0432FF"/>
                </a:solidFill>
              </a:rPr>
              <a:t>cross-border payments and trade finance</a:t>
            </a:r>
            <a:r>
              <a:rPr lang="en-US" dirty="0"/>
              <a:t>, can be solved by </a:t>
            </a:r>
            <a:r>
              <a:rPr lang="en-US" dirty="0" err="1"/>
              <a:t>blockchain</a:t>
            </a:r>
            <a:r>
              <a:rPr lang="en-US" dirty="0"/>
              <a:t>-based solutions, which reduce the number of necessary intermediaries and are geographically agnostic. Further savings can be realized in capital markets post-trade settlement and in regulatory reporting. </a:t>
            </a:r>
            <a:endParaRPr lang="en-US" dirty="0" smtClean="0"/>
          </a:p>
          <a:p>
            <a:r>
              <a:rPr lang="en-US" dirty="0"/>
              <a:t>As with banks, governments’ key record-keeping and verifying functions can be enabled by </a:t>
            </a:r>
            <a:r>
              <a:rPr lang="en-US" dirty="0" err="1"/>
              <a:t>blockchain</a:t>
            </a:r>
            <a:r>
              <a:rPr lang="en-US" dirty="0"/>
              <a:t> infrastructure to achieve large administrative savings</a:t>
            </a:r>
            <a:r>
              <a:rPr lang="en-US" dirty="0" smtClean="0"/>
              <a:t>.</a:t>
            </a:r>
          </a:p>
          <a:p>
            <a:r>
              <a:rPr lang="en-US" i="1" dirty="0">
                <a:hlinkClick r:id="rId3"/>
              </a:rPr>
              <a:t>Public data</a:t>
            </a:r>
            <a:r>
              <a:rPr lang="en-US" dirty="0"/>
              <a:t> is often </a:t>
            </a:r>
            <a:r>
              <a:rPr lang="en-US" dirty="0" err="1"/>
              <a:t>siloed</a:t>
            </a:r>
            <a:r>
              <a:rPr lang="en-US" dirty="0"/>
              <a:t> as well as opaque among government agencies and across businesses, citizens, and watchdogs. In dealing with data from birth certificates to taxes, </a:t>
            </a:r>
            <a:r>
              <a:rPr lang="en-US" dirty="0" err="1"/>
              <a:t>blockchain</a:t>
            </a:r>
            <a:r>
              <a:rPr lang="en-US" dirty="0"/>
              <a:t>-based records and smart contracts can simplify interactions with citizens while increasing data security</a:t>
            </a:r>
            <a:r>
              <a:rPr lang="en-US" dirty="0" smtClean="0"/>
              <a:t>.</a:t>
            </a:r>
          </a:p>
          <a:p>
            <a:r>
              <a:rPr lang="en-US" dirty="0"/>
              <a:t>Within healthcare, </a:t>
            </a:r>
            <a:r>
              <a:rPr lang="en-US" dirty="0" err="1"/>
              <a:t>blockchain</a:t>
            </a:r>
            <a:r>
              <a:rPr lang="en-US" dirty="0"/>
              <a:t> could be the key to unlocking the value of data availability and exchange across providers, patients, insurers, and researchers. </a:t>
            </a:r>
            <a:endParaRPr lang="en-US" dirty="0" smtClean="0"/>
          </a:p>
          <a:p>
            <a:r>
              <a:rPr lang="en-US" dirty="0" err="1"/>
              <a:t>Blockchain</a:t>
            </a:r>
            <a:r>
              <a:rPr lang="en-US" dirty="0"/>
              <a:t>-based healthcare records can not only facilitate increased administrative efficiency, but also give researchers access to the historical, non–patient-identifiable data sets crucial for advancements in medical research. </a:t>
            </a:r>
            <a:r>
              <a:rPr lang="en-US" i="1" dirty="0">
                <a:solidFill>
                  <a:srgbClr val="0432FF"/>
                </a:solidFill>
              </a:rPr>
              <a:t>Smart contracts </a:t>
            </a:r>
            <a:r>
              <a:rPr lang="en-US" dirty="0"/>
              <a:t>could give patients more control over their data and even the ability to commercialize data access. For example, patients could charge pharmaceutical companies to access or use their data in drug research. </a:t>
            </a:r>
          </a:p>
        </p:txBody>
      </p:sp>
    </p:spTree>
    <p:extLst>
      <p:ext uri="{BB962C8B-B14F-4D97-AF65-F5344CB8AC3E}">
        <p14:creationId xmlns:p14="http://schemas.microsoft.com/office/powerpoint/2010/main" val="11072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9350"/>
            <a:ext cx="7772400" cy="280988"/>
          </a:xfrm>
        </p:spPr>
        <p:txBody>
          <a:bodyPr>
            <a:noAutofit/>
          </a:bodyPr>
          <a:lstStyle/>
          <a:p>
            <a:pPr algn="l"/>
            <a:r>
              <a:rPr lang="en-US" sz="2400" dirty="0"/>
              <a:t>Over time, the value of </a:t>
            </a:r>
            <a:r>
              <a:rPr lang="en-US" sz="2400" dirty="0" err="1"/>
              <a:t>blockchain</a:t>
            </a:r>
            <a:r>
              <a:rPr lang="en-US" sz="2400" dirty="0"/>
              <a:t> will shift from driving cost reduction to enabling entirely new business models and revenue streams. One of the most promising and transformative use cases is the creation of a distributed, </a:t>
            </a:r>
            <a:r>
              <a:rPr lang="en-US" sz="2400" i="1" dirty="0">
                <a:solidFill>
                  <a:srgbClr val="0432FF"/>
                </a:solidFill>
              </a:rPr>
              <a:t>secure digital identity—for both consumer identity and the commercial know-your-customer process</a:t>
            </a:r>
            <a:r>
              <a:rPr lang="en-US" sz="2400" dirty="0"/>
              <a:t>—and the services associated with it. However, the new business models this would create are a longer-term possibility due to current feasibility constraints.</a:t>
            </a:r>
          </a:p>
        </p:txBody>
      </p:sp>
    </p:spTree>
    <p:extLst>
      <p:ext uri="{BB962C8B-B14F-4D97-AF65-F5344CB8AC3E}">
        <p14:creationId xmlns:p14="http://schemas.microsoft.com/office/powerpoint/2010/main" val="202191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57150"/>
            <a:ext cx="4277412" cy="5086350"/>
          </a:xfrm>
          <a:prstGeom prst="rect">
            <a:avLst/>
          </a:prstGeom>
        </p:spPr>
      </p:pic>
      <p:sp>
        <p:nvSpPr>
          <p:cNvPr id="5" name="Title 1"/>
          <p:cNvSpPr txBox="1">
            <a:spLocks/>
          </p:cNvSpPr>
          <p:nvPr/>
        </p:nvSpPr>
        <p:spPr>
          <a:xfrm>
            <a:off x="468554" y="2114550"/>
            <a:ext cx="3722446" cy="396479"/>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2400" dirty="0"/>
              <a:t/>
            </a:r>
            <a:br>
              <a:rPr lang="en-US" sz="2400" dirty="0"/>
            </a:br>
            <a:endParaRPr lang="en-US" sz="2400" dirty="0"/>
          </a:p>
        </p:txBody>
      </p:sp>
    </p:spTree>
    <p:extLst>
      <p:ext uri="{BB962C8B-B14F-4D97-AF65-F5344CB8AC3E}">
        <p14:creationId xmlns:p14="http://schemas.microsoft.com/office/powerpoint/2010/main" val="158027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Feasibility at scale is likely to be </a:t>
            </a:r>
            <a:br>
              <a:rPr lang="en-US" dirty="0"/>
            </a:br>
            <a:r>
              <a:rPr lang="en-US" dirty="0"/>
              <a:t>three to five years away</a:t>
            </a:r>
          </a:p>
        </p:txBody>
      </p:sp>
      <p:sp>
        <p:nvSpPr>
          <p:cNvPr id="3" name="Content Placeholder 2"/>
          <p:cNvSpPr>
            <a:spLocks noGrp="1"/>
          </p:cNvSpPr>
          <p:nvPr>
            <p:ph idx="1"/>
          </p:nvPr>
        </p:nvSpPr>
        <p:spPr/>
        <p:txBody>
          <a:bodyPr>
            <a:normAutofit fontScale="62500" lnSpcReduction="20000"/>
          </a:bodyPr>
          <a:lstStyle/>
          <a:p>
            <a:r>
              <a:rPr lang="en-US" dirty="0"/>
              <a:t>Common standards are </a:t>
            </a:r>
            <a:r>
              <a:rPr lang="en-US" dirty="0" smtClean="0"/>
              <a:t>essential for examples</a:t>
            </a:r>
          </a:p>
          <a:p>
            <a:pPr lvl="1"/>
            <a:r>
              <a:rPr lang="en-US" dirty="0"/>
              <a:t>R3 consortium </a:t>
            </a:r>
            <a:r>
              <a:rPr lang="en-US" dirty="0" smtClean="0"/>
              <a:t>for global bank</a:t>
            </a:r>
          </a:p>
          <a:p>
            <a:pPr lvl="1"/>
            <a:r>
              <a:rPr lang="en-US" dirty="0"/>
              <a:t>US Securities and Exchange Commission’s recognition of ICOs as securities brought ICOs under the agency’s regulation and into the mainstream.</a:t>
            </a:r>
            <a:endParaRPr lang="en-US" dirty="0" smtClean="0"/>
          </a:p>
          <a:p>
            <a:r>
              <a:rPr lang="en-US" dirty="0"/>
              <a:t>Technology must advance </a:t>
            </a:r>
            <a:endParaRPr lang="en-US" dirty="0" smtClean="0"/>
          </a:p>
          <a:p>
            <a:pPr lvl="1"/>
            <a:r>
              <a:rPr lang="en-US" dirty="0" smtClean="0"/>
              <a:t>Power </a:t>
            </a:r>
            <a:r>
              <a:rPr lang="en-US" dirty="0"/>
              <a:t>consumption </a:t>
            </a:r>
            <a:endParaRPr lang="en-US" dirty="0" smtClean="0"/>
          </a:p>
          <a:p>
            <a:pPr lvl="1"/>
            <a:r>
              <a:rPr lang="en-US" dirty="0" smtClean="0"/>
              <a:t>Transaction speed</a:t>
            </a:r>
          </a:p>
          <a:p>
            <a:r>
              <a:rPr lang="en-US" dirty="0"/>
              <a:t>Assets must be able to be </a:t>
            </a:r>
            <a:r>
              <a:rPr lang="en-US" dirty="0" smtClean="0"/>
              <a:t>digitized</a:t>
            </a:r>
          </a:p>
          <a:p>
            <a:pPr lvl="1"/>
            <a:r>
              <a:rPr lang="en-US" dirty="0" smtClean="0"/>
              <a:t>Digitized asset and equity</a:t>
            </a:r>
          </a:p>
          <a:p>
            <a:pPr lvl="1"/>
            <a:r>
              <a:rPr lang="en-US" dirty="0" smtClean="0"/>
              <a:t>Secure tagging system with </a:t>
            </a:r>
            <a:r>
              <a:rPr lang="en-US" dirty="0" err="1" smtClean="0"/>
              <a:t>IoT</a:t>
            </a:r>
            <a:r>
              <a:rPr lang="en-US" dirty="0" smtClean="0"/>
              <a:t> and Biometrics</a:t>
            </a:r>
          </a:p>
          <a:p>
            <a:r>
              <a:rPr lang="en-US" dirty="0"/>
              <a:t>The coopetition paradox must be </a:t>
            </a:r>
            <a:r>
              <a:rPr lang="en-US" dirty="0" smtClean="0"/>
              <a:t>resolved</a:t>
            </a:r>
          </a:p>
          <a:p>
            <a:pPr lvl="1"/>
            <a:r>
              <a:rPr lang="en-US" dirty="0" err="1"/>
              <a:t>Blockchain’s</a:t>
            </a:r>
            <a:r>
              <a:rPr lang="en-US" dirty="0"/>
              <a:t> major advantage is the network effect, but while the potential benefits increase with the size of the network, so does the coordination complexity. For example, a </a:t>
            </a:r>
            <a:r>
              <a:rPr lang="en-US" dirty="0" err="1"/>
              <a:t>blockchain</a:t>
            </a:r>
            <a:r>
              <a:rPr lang="en-US" dirty="0"/>
              <a:t> solution for digital media, licenses, and royalty payments would require a massive amount of coordination across the various producers and consumers of digital content</a:t>
            </a:r>
            <a:r>
              <a:rPr lang="en-US" dirty="0" smtClean="0"/>
              <a:t>.</a:t>
            </a:r>
          </a:p>
          <a:p>
            <a:pPr lvl="1"/>
            <a:r>
              <a:rPr lang="en-US" dirty="0"/>
              <a:t>Natural competitors need to cooperate, and it is resolving this coopetition paradox that is proving the hardest element to solve in the path to adoption at scale.</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07851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Blockchain</a:t>
            </a:r>
            <a:r>
              <a:rPr lang="en-US" dirty="0" smtClean="0"/>
              <a:t>: Basics</a:t>
            </a:r>
            <a:endParaRPr lang="en-US" dirty="0"/>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609600" y="4552950"/>
            <a:ext cx="6462347" cy="307777"/>
          </a:xfrm>
          <a:prstGeom prst="rect">
            <a:avLst/>
          </a:prstGeom>
        </p:spPr>
        <p:txBody>
          <a:bodyPr wrap="none">
            <a:spAutoFit/>
          </a:bodyPr>
          <a:lstStyle/>
          <a:p>
            <a:r>
              <a:rPr lang="en-US" sz="1400" dirty="0" smtClean="0"/>
              <a:t>Slide materials: courtesy of </a:t>
            </a:r>
            <a:r>
              <a:rPr lang="en-US" sz="1400" dirty="0" err="1" smtClean="0"/>
              <a:t>Bikramaditya</a:t>
            </a:r>
            <a:r>
              <a:rPr lang="en-US" sz="1400" dirty="0" smtClean="0"/>
              <a:t> </a:t>
            </a:r>
            <a:r>
              <a:rPr lang="en-US" sz="1400" dirty="0" err="1" smtClean="0"/>
              <a:t>Singhal</a:t>
            </a:r>
            <a:r>
              <a:rPr lang="en-US" sz="1400" dirty="0" smtClean="0"/>
              <a:t>, “Beginning </a:t>
            </a:r>
            <a:r>
              <a:rPr lang="en-US" sz="1400" dirty="0" err="1" smtClean="0"/>
              <a:t>Blockchain</a:t>
            </a:r>
            <a:r>
              <a:rPr lang="en-US" sz="1400" dirty="0" smtClean="0"/>
              <a:t>”, </a:t>
            </a:r>
            <a:r>
              <a:rPr lang="en-US" sz="1400" dirty="0" err="1" smtClean="0"/>
              <a:t>Apress</a:t>
            </a:r>
            <a:r>
              <a:rPr lang="en-US" sz="1400" dirty="0" smtClean="0"/>
              <a:t> 2018</a:t>
            </a:r>
            <a:endParaRPr lang="en-US" sz="1400" dirty="0"/>
          </a:p>
        </p:txBody>
      </p:sp>
    </p:spTree>
    <p:extLst>
      <p:ext uri="{BB962C8B-B14F-4D97-AF65-F5344CB8AC3E}">
        <p14:creationId xmlns:p14="http://schemas.microsoft.com/office/powerpoint/2010/main" val="1233805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384571"/>
          </a:xfrm>
        </p:spPr>
        <p:txBody>
          <a:bodyPr>
            <a:normAutofit fontScale="90000"/>
          </a:bodyPr>
          <a:lstStyle/>
          <a:p>
            <a:r>
              <a:rPr lang="en-US" dirty="0"/>
              <a:t>Transaction through an intermediary vs. </a:t>
            </a:r>
            <a:r>
              <a:rPr lang="en-US" dirty="0" smtClean="0"/>
              <a:t/>
            </a:r>
            <a:br>
              <a:rPr lang="en-US" dirty="0" smtClean="0"/>
            </a:br>
            <a:r>
              <a:rPr lang="en-US" dirty="0" smtClean="0"/>
              <a:t>peer-to-peer </a:t>
            </a:r>
            <a:r>
              <a:rPr lang="en-US" dirty="0"/>
              <a:t>transaction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1123950"/>
            <a:ext cx="6705600" cy="4019550"/>
          </a:xfrm>
          <a:prstGeom prst="rect">
            <a:avLst/>
          </a:prstGeom>
        </p:spPr>
      </p:pic>
    </p:spTree>
    <p:extLst>
      <p:ext uri="{BB962C8B-B14F-4D97-AF65-F5344CB8AC3E}">
        <p14:creationId xmlns:p14="http://schemas.microsoft.com/office/powerpoint/2010/main" val="88516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Headline of </a:t>
            </a:r>
            <a:r>
              <a:rPr lang="en-US" dirty="0" err="1" smtClean="0"/>
              <a:t>Blockchain</a:t>
            </a:r>
            <a:r>
              <a:rPr lang="en-US" dirty="0" smtClean="0"/>
              <a:t> 2018</a:t>
            </a:r>
            <a:br>
              <a:rPr lang="en-US" dirty="0" smtClean="0"/>
            </a:br>
            <a:r>
              <a:rPr lang="en-US" dirty="0" smtClean="0"/>
              <a:t>(</a:t>
            </a:r>
            <a:r>
              <a:rPr lang="en-US" i="1" dirty="0" smtClean="0">
                <a:solidFill>
                  <a:srgbClr val="0432FF"/>
                </a:solidFill>
              </a:rPr>
              <a:t>Internet of Value</a:t>
            </a:r>
            <a:r>
              <a:rPr lang="en-US" dirty="0" smtClean="0"/>
              <a:t>)</a:t>
            </a:r>
            <a:endParaRPr lang="en-US" dirty="0"/>
          </a:p>
        </p:txBody>
      </p:sp>
      <p:sp>
        <p:nvSpPr>
          <p:cNvPr id="3" name="Text Placeholder 2"/>
          <p:cNvSpPr>
            <a:spLocks noGrp="1"/>
          </p:cNvSpPr>
          <p:nvPr>
            <p:ph type="body" idx="1"/>
          </p:nvPr>
        </p:nvSpPr>
        <p:spPr>
          <a:xfrm>
            <a:off x="722313" y="1123950"/>
            <a:ext cx="7772400" cy="2181225"/>
          </a:xfrm>
        </p:spPr>
        <p:txBody>
          <a:bodyPr>
            <a:normAutofit fontScale="92500" lnSpcReduction="10000"/>
          </a:bodyPr>
          <a:lstStyle/>
          <a:p>
            <a:r>
              <a:rPr lang="en-US" dirty="0" err="1">
                <a:solidFill>
                  <a:schemeClr val="tx1"/>
                </a:solidFill>
              </a:rPr>
              <a:t>Blockchain</a:t>
            </a:r>
            <a:r>
              <a:rPr lang="en-US" dirty="0">
                <a:solidFill>
                  <a:schemeClr val="tx1"/>
                </a:solidFill>
              </a:rPr>
              <a:t> was a priority topic at </a:t>
            </a:r>
            <a:r>
              <a:rPr lang="en-US" dirty="0" smtClean="0">
                <a:solidFill>
                  <a:schemeClr val="tx1"/>
                </a:solidFill>
              </a:rPr>
              <a:t>Davos 2018; </a:t>
            </a:r>
            <a:r>
              <a:rPr lang="en-US" dirty="0">
                <a:solidFill>
                  <a:schemeClr val="tx1"/>
                </a:solidFill>
              </a:rPr>
              <a:t>a World Economic Forum survey suggested that 10 percent of global GDP will be stored on </a:t>
            </a:r>
            <a:r>
              <a:rPr lang="en-US" dirty="0" err="1">
                <a:solidFill>
                  <a:schemeClr val="tx1"/>
                </a:solidFill>
              </a:rPr>
              <a:t>blockchain</a:t>
            </a:r>
            <a:r>
              <a:rPr lang="en-US" dirty="0">
                <a:solidFill>
                  <a:schemeClr val="tx1"/>
                </a:solidFill>
              </a:rPr>
              <a:t> by 2027</a:t>
            </a:r>
            <a:r>
              <a:rPr lang="en-US" dirty="0" smtClean="0">
                <a:solidFill>
                  <a:schemeClr val="tx1"/>
                </a:solidFill>
              </a:rPr>
              <a:t>. Multiple </a:t>
            </a:r>
            <a:r>
              <a:rPr lang="en-US" dirty="0">
                <a:solidFill>
                  <a:schemeClr val="tx1"/>
                </a:solidFill>
              </a:rPr>
              <a:t>governments have published reports on the potential implications of </a:t>
            </a:r>
            <a:r>
              <a:rPr lang="en-US" dirty="0" err="1">
                <a:solidFill>
                  <a:schemeClr val="tx1"/>
                </a:solidFill>
              </a:rPr>
              <a:t>blockchain</a:t>
            </a:r>
            <a:r>
              <a:rPr lang="en-US" dirty="0">
                <a:solidFill>
                  <a:schemeClr val="tx1"/>
                </a:solidFill>
              </a:rPr>
              <a:t>, and the past two years alone have seen more than half a million new publications on and 3.7 million Google search results for </a:t>
            </a:r>
            <a:r>
              <a:rPr lang="en-US" dirty="0" err="1">
                <a:solidFill>
                  <a:schemeClr val="tx1"/>
                </a:solidFill>
              </a:rPr>
              <a:t>blockchain</a:t>
            </a:r>
            <a:r>
              <a:rPr lang="en-US" dirty="0" smtClean="0">
                <a:solidFill>
                  <a:schemeClr val="tx1"/>
                </a:solidFill>
              </a:rPr>
              <a:t>.</a:t>
            </a:r>
          </a:p>
          <a:p>
            <a:r>
              <a:rPr lang="en-US" dirty="0">
                <a:solidFill>
                  <a:schemeClr val="tx1"/>
                </a:solidFill>
              </a:rPr>
              <a:t>Most tellingly, large investments in </a:t>
            </a:r>
            <a:r>
              <a:rPr lang="en-US" dirty="0" err="1">
                <a:solidFill>
                  <a:schemeClr val="tx1"/>
                </a:solidFill>
              </a:rPr>
              <a:t>blockchain</a:t>
            </a:r>
            <a:r>
              <a:rPr lang="en-US" dirty="0">
                <a:solidFill>
                  <a:schemeClr val="tx1"/>
                </a:solidFill>
              </a:rPr>
              <a:t> are being made. Venture-capital funding for </a:t>
            </a:r>
            <a:r>
              <a:rPr lang="en-US" dirty="0" err="1">
                <a:solidFill>
                  <a:schemeClr val="tx1"/>
                </a:solidFill>
              </a:rPr>
              <a:t>blockchain</a:t>
            </a:r>
            <a:r>
              <a:rPr lang="en-US" dirty="0">
                <a:solidFill>
                  <a:schemeClr val="tx1"/>
                </a:solidFill>
              </a:rPr>
              <a:t> start-ups consistently grew and were up to $1 billion in 2017</a:t>
            </a:r>
            <a:r>
              <a:rPr lang="en-US" dirty="0" smtClean="0">
                <a:solidFill>
                  <a:schemeClr val="tx1"/>
                </a:solidFill>
              </a:rPr>
              <a:t>. The </a:t>
            </a:r>
            <a:r>
              <a:rPr lang="en-US" dirty="0" err="1">
                <a:solidFill>
                  <a:schemeClr val="tx1"/>
                </a:solidFill>
              </a:rPr>
              <a:t>blockchain</a:t>
            </a:r>
            <a:r>
              <a:rPr lang="en-US" dirty="0">
                <a:solidFill>
                  <a:schemeClr val="tx1"/>
                </a:solidFill>
              </a:rPr>
              <a:t>-specific investment model of initial coin offerings (ICOs), the sale of cryptocurrency tokens in a new venture, has skyrocketed to $5 billion. Leading technology players are also heavily investing in </a:t>
            </a:r>
            <a:r>
              <a:rPr lang="en-US" dirty="0" err="1">
                <a:solidFill>
                  <a:schemeClr val="tx1"/>
                </a:solidFill>
              </a:rPr>
              <a:t>blockchain</a:t>
            </a:r>
            <a:r>
              <a:rPr lang="en-US" dirty="0">
                <a:solidFill>
                  <a:schemeClr val="tx1"/>
                </a:solidFill>
              </a:rPr>
              <a:t>: IBM has more than 1,000 staff and $200 million invested in the </a:t>
            </a:r>
            <a:r>
              <a:rPr lang="en-US" dirty="0" err="1">
                <a:solidFill>
                  <a:schemeClr val="tx1"/>
                </a:solidFill>
              </a:rPr>
              <a:t>blockchain</a:t>
            </a:r>
            <a:r>
              <a:rPr lang="en-US" dirty="0">
                <a:solidFill>
                  <a:schemeClr val="tx1"/>
                </a:solidFill>
              </a:rPr>
              <a:t>-powered Internet of Things (</a:t>
            </a:r>
            <a:r>
              <a:rPr lang="en-US" dirty="0" err="1">
                <a:solidFill>
                  <a:schemeClr val="tx1"/>
                </a:solidFill>
              </a:rPr>
              <a:t>IoT</a:t>
            </a:r>
            <a:r>
              <a:rPr lang="en-US" dirty="0" smtClean="0">
                <a:solidFill>
                  <a:schemeClr val="tx1"/>
                </a:solidFill>
              </a:rPr>
              <a:t>).</a:t>
            </a:r>
          </a:p>
          <a:p>
            <a:r>
              <a:rPr lang="en-US" dirty="0">
                <a:solidFill>
                  <a:schemeClr val="tx1"/>
                </a:solidFill>
              </a:rPr>
              <a:t>Despite the hype, </a:t>
            </a:r>
            <a:r>
              <a:rPr lang="en-US" dirty="0" err="1">
                <a:solidFill>
                  <a:schemeClr val="tx1"/>
                </a:solidFill>
              </a:rPr>
              <a:t>blockchain</a:t>
            </a:r>
            <a:r>
              <a:rPr lang="en-US" dirty="0">
                <a:solidFill>
                  <a:schemeClr val="tx1"/>
                </a:solidFill>
              </a:rPr>
              <a:t> is still an </a:t>
            </a:r>
            <a:r>
              <a:rPr lang="en-US" i="1" dirty="0">
                <a:solidFill>
                  <a:srgbClr val="0432FF"/>
                </a:solidFill>
              </a:rPr>
              <a:t>immature</a:t>
            </a:r>
            <a:r>
              <a:rPr lang="en-US" dirty="0">
                <a:solidFill>
                  <a:schemeClr val="tx1"/>
                </a:solidFill>
              </a:rPr>
              <a:t> technology</a:t>
            </a:r>
          </a:p>
        </p:txBody>
      </p:sp>
      <p:sp>
        <p:nvSpPr>
          <p:cNvPr id="4" name="Rectangle 3"/>
          <p:cNvSpPr/>
          <p:nvPr/>
        </p:nvSpPr>
        <p:spPr>
          <a:xfrm>
            <a:off x="722313" y="4248150"/>
            <a:ext cx="7659687" cy="246221"/>
          </a:xfrm>
          <a:prstGeom prst="rect">
            <a:avLst/>
          </a:prstGeom>
        </p:spPr>
        <p:txBody>
          <a:bodyPr wrap="square">
            <a:spAutoFit/>
          </a:bodyPr>
          <a:lstStyle/>
          <a:p>
            <a:r>
              <a:rPr lang="en-US" sz="1000" dirty="0"/>
              <a:t>https://</a:t>
            </a:r>
            <a:r>
              <a:rPr lang="en-US" sz="1000" dirty="0" err="1"/>
              <a:t>www.mckinsey.com</a:t>
            </a:r>
            <a:r>
              <a:rPr lang="en-US" sz="1000" dirty="0"/>
              <a:t>/business-functions/digital-</a:t>
            </a:r>
            <a:r>
              <a:rPr lang="en-US" sz="1000" dirty="0" err="1"/>
              <a:t>mckinsey</a:t>
            </a:r>
            <a:r>
              <a:rPr lang="en-US" sz="1000" dirty="0"/>
              <a:t>/our-insights/</a:t>
            </a:r>
            <a:r>
              <a:rPr lang="en-US" sz="1000" dirty="0" err="1"/>
              <a:t>blockchain</a:t>
            </a:r>
            <a:r>
              <a:rPr lang="en-US" sz="1000" dirty="0"/>
              <a:t>-beyond-the-hype-what-is-the-strategic-business-value</a:t>
            </a:r>
          </a:p>
        </p:txBody>
      </p:sp>
    </p:spTree>
    <p:extLst>
      <p:ext uri="{BB962C8B-B14F-4D97-AF65-F5344CB8AC3E}">
        <p14:creationId xmlns:p14="http://schemas.microsoft.com/office/powerpoint/2010/main" val="1422390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49"/>
            <a:ext cx="8229600" cy="625079"/>
          </a:xfrm>
        </p:spPr>
        <p:txBody>
          <a:bodyPr>
            <a:normAutofit fontScale="90000"/>
          </a:bodyPr>
          <a:lstStyle/>
          <a:p>
            <a:r>
              <a:rPr lang="en-US" dirty="0"/>
              <a:t>Stocks trading through an intermediary </a:t>
            </a:r>
            <a:r>
              <a:rPr lang="en-US" dirty="0" smtClean="0"/>
              <a:t/>
            </a:r>
            <a:br>
              <a:rPr lang="en-US" dirty="0" smtClean="0"/>
            </a:br>
            <a:r>
              <a:rPr lang="en-US" dirty="0" smtClean="0"/>
              <a:t>clearing </a:t>
            </a:r>
            <a:r>
              <a:rPr lang="en-US" dirty="0"/>
              <a:t>house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1063228"/>
            <a:ext cx="7924800" cy="4080272"/>
          </a:xfrm>
          <a:prstGeom prst="rect">
            <a:avLst/>
          </a:prstGeom>
        </p:spPr>
      </p:pic>
      <p:sp>
        <p:nvSpPr>
          <p:cNvPr id="5" name="Rectangle 4"/>
          <p:cNvSpPr/>
          <p:nvPr/>
        </p:nvSpPr>
        <p:spPr>
          <a:xfrm>
            <a:off x="2286000" y="2180034"/>
            <a:ext cx="4876800" cy="923330"/>
          </a:xfrm>
          <a:prstGeom prst="rect">
            <a:avLst/>
          </a:prstGeom>
        </p:spPr>
        <p:txBody>
          <a:bodyPr wrap="square">
            <a:spAutoFit/>
          </a:bodyPr>
          <a:lstStyle/>
          <a:p>
            <a:r>
              <a:rPr lang="en-US" i="1" dirty="0">
                <a:solidFill>
                  <a:schemeClr val="bg1">
                    <a:lumMod val="75000"/>
                  </a:schemeClr>
                </a:solidFill>
                <a:latin typeface="HjfmxfQqsngkLcfxhlUtopiaStd" charset="0"/>
              </a:rPr>
              <a:t>A typical stock transaction happens in seconds, but its settlement takes weeks. Is it desirable in this digital age? </a:t>
            </a:r>
            <a:endParaRPr lang="en-US" i="1" dirty="0">
              <a:solidFill>
                <a:schemeClr val="bg1">
                  <a:lumMod val="75000"/>
                </a:schemeClr>
              </a:solidFill>
            </a:endParaRPr>
          </a:p>
        </p:txBody>
      </p:sp>
    </p:spTree>
    <p:extLst>
      <p:ext uri="{BB962C8B-B14F-4D97-AF65-F5344CB8AC3E}">
        <p14:creationId xmlns:p14="http://schemas.microsoft.com/office/powerpoint/2010/main" val="1447142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a:t>Peer-to-peer stock trading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742950"/>
            <a:ext cx="5387207" cy="4400549"/>
          </a:xfrm>
          <a:prstGeom prst="rect">
            <a:avLst/>
          </a:prstGeom>
        </p:spPr>
      </p:pic>
    </p:spTree>
    <p:extLst>
      <p:ext uri="{BB962C8B-B14F-4D97-AF65-F5344CB8AC3E}">
        <p14:creationId xmlns:p14="http://schemas.microsoft.com/office/powerpoint/2010/main" val="1178229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a:t>
            </a:r>
            <a:r>
              <a:rPr lang="en-US" dirty="0" err="1" smtClean="0"/>
              <a:t>Blockchain</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Blockchain</a:t>
            </a:r>
            <a:r>
              <a:rPr lang="en-US" dirty="0"/>
              <a:t> is a </a:t>
            </a:r>
            <a:r>
              <a:rPr lang="en-US" b="1" i="1" dirty="0"/>
              <a:t>peer-to-peer</a:t>
            </a:r>
            <a:r>
              <a:rPr lang="en-US" dirty="0"/>
              <a:t> system of transacting values with no trusted third parties in between. </a:t>
            </a:r>
          </a:p>
          <a:p>
            <a:r>
              <a:rPr lang="en-US" dirty="0"/>
              <a:t>It is a </a:t>
            </a:r>
            <a:r>
              <a:rPr lang="en-US" b="1" i="1" dirty="0"/>
              <a:t>shared, decentralized, and open ledger </a:t>
            </a:r>
            <a:r>
              <a:rPr lang="en-US" dirty="0"/>
              <a:t>of transactions. This ledger database is replicated across a large number of nodes. </a:t>
            </a:r>
          </a:p>
          <a:p>
            <a:r>
              <a:rPr lang="en-US" dirty="0"/>
              <a:t>This ledger database is an </a:t>
            </a:r>
            <a:r>
              <a:rPr lang="en-US" b="1" i="1" dirty="0"/>
              <a:t>append-only database and cannot be changed or altered</a:t>
            </a:r>
            <a:r>
              <a:rPr lang="en-US" dirty="0"/>
              <a:t>. It means that every entry is a permanent entry. Any new entry on it gets reflected on all copies of the databases hosted on different nodes. </a:t>
            </a:r>
          </a:p>
          <a:p>
            <a:r>
              <a:rPr lang="en-US" dirty="0"/>
              <a:t>There is </a:t>
            </a:r>
            <a:r>
              <a:rPr lang="en-US" b="1" i="1" dirty="0"/>
              <a:t>no need for trusted third parties </a:t>
            </a:r>
            <a:r>
              <a:rPr lang="en-US" dirty="0"/>
              <a:t>to serve as intermediaries to verify, secure, and settle the transactions. </a:t>
            </a:r>
          </a:p>
          <a:p>
            <a:r>
              <a:rPr lang="en-US" dirty="0"/>
              <a:t>It is another </a:t>
            </a:r>
            <a:r>
              <a:rPr lang="en-US" b="1" i="1" dirty="0"/>
              <a:t>layer on top of the Internet and can coexist</a:t>
            </a:r>
            <a:r>
              <a:rPr lang="en-US" dirty="0"/>
              <a:t> with other Internet technologies. </a:t>
            </a:r>
          </a:p>
          <a:p>
            <a:r>
              <a:rPr lang="en-US" dirty="0"/>
              <a:t>Just the way TCP/IP was designed to achieve an open system, </a:t>
            </a:r>
            <a:r>
              <a:rPr lang="en-US" dirty="0" err="1"/>
              <a:t>blockchain</a:t>
            </a:r>
            <a:r>
              <a:rPr lang="en-US" dirty="0"/>
              <a:t> technology was designed to enable </a:t>
            </a:r>
            <a:r>
              <a:rPr lang="en-US" b="1" i="1" dirty="0"/>
              <a:t>true decentralization</a:t>
            </a:r>
            <a:r>
              <a:rPr lang="en-US" dirty="0"/>
              <a:t>. In an effort to do so, the creators of Bitcoin open-sourced it so it could inspire many decentralized applications. </a:t>
            </a:r>
          </a:p>
        </p:txBody>
      </p:sp>
    </p:spTree>
    <p:extLst>
      <p:ext uri="{BB962C8B-B14F-4D97-AF65-F5344CB8AC3E}">
        <p14:creationId xmlns:p14="http://schemas.microsoft.com/office/powerpoint/2010/main" val="117251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685800"/>
          </a:xfrm>
        </p:spPr>
        <p:txBody>
          <a:bodyPr>
            <a:normAutofit/>
          </a:bodyPr>
          <a:lstStyle/>
          <a:p>
            <a:r>
              <a:rPr lang="en-US" dirty="0"/>
              <a:t>The </a:t>
            </a:r>
            <a:r>
              <a:rPr lang="en-US" dirty="0" err="1"/>
              <a:t>blockchain</a:t>
            </a:r>
            <a:r>
              <a:rPr lang="en-US" dirty="0"/>
              <a:t> data structure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628447"/>
            <a:ext cx="9144000" cy="1968056"/>
          </a:xfrm>
          <a:prstGeom prst="rect">
            <a:avLst/>
          </a:prstGeom>
        </p:spPr>
      </p:pic>
      <p:sp>
        <p:nvSpPr>
          <p:cNvPr id="5" name="Rectangle 4"/>
          <p:cNvSpPr/>
          <p:nvPr/>
        </p:nvSpPr>
        <p:spPr>
          <a:xfrm>
            <a:off x="1219200" y="895350"/>
            <a:ext cx="7162800" cy="1754326"/>
          </a:xfrm>
          <a:prstGeom prst="rect">
            <a:avLst/>
          </a:prstGeom>
        </p:spPr>
        <p:txBody>
          <a:bodyPr wrap="square">
            <a:spAutoFit/>
          </a:bodyPr>
          <a:lstStyle/>
          <a:p>
            <a:r>
              <a:rPr lang="en-US" dirty="0">
                <a:latin typeface="HjfmxfQqsngkLcfxhlUtopiaStd" charset="0"/>
              </a:rPr>
              <a:t>Every node on the </a:t>
            </a:r>
            <a:r>
              <a:rPr lang="en-US" dirty="0" err="1">
                <a:latin typeface="HjfmxfQqsngkLcfxhlUtopiaStd" charset="0"/>
              </a:rPr>
              <a:t>blockchain</a:t>
            </a:r>
            <a:r>
              <a:rPr lang="en-US" dirty="0">
                <a:latin typeface="HjfmxfQqsngkLcfxhlUtopiaStd" charset="0"/>
              </a:rPr>
              <a:t> network has an identical copy of the </a:t>
            </a:r>
            <a:r>
              <a:rPr lang="en-US" dirty="0" err="1">
                <a:latin typeface="HjfmxfQqsngkLcfxhlUtopiaStd" charset="0"/>
              </a:rPr>
              <a:t>blockchain</a:t>
            </a:r>
            <a:r>
              <a:rPr lang="en-US" dirty="0">
                <a:latin typeface="HjfmxfQqsngkLcfxhlUtopiaStd" charset="0"/>
              </a:rPr>
              <a:t> </a:t>
            </a:r>
            <a:r>
              <a:rPr lang="en-US" dirty="0" smtClean="0">
                <a:latin typeface="HjfmxfQqsngkLcfxhlUtopiaStd" charset="0"/>
              </a:rPr>
              <a:t>as shown, </a:t>
            </a:r>
            <a:r>
              <a:rPr lang="en-US" dirty="0">
                <a:latin typeface="HjfmxfQqsngkLcfxhlUtopiaStd" charset="0"/>
              </a:rPr>
              <a:t>where every block is a collection of transactions, hence the name. As you can see, there are two major parts in every block. The “header” part links back to the previous block in the chain. What it means is that every block header contains the hash of the previous block so that no one can alter any transaction in the previous block. </a:t>
            </a:r>
            <a:endParaRPr lang="en-US" dirty="0"/>
          </a:p>
        </p:txBody>
      </p:sp>
    </p:spTree>
    <p:extLst>
      <p:ext uri="{BB962C8B-B14F-4D97-AF65-F5344CB8AC3E}">
        <p14:creationId xmlns:p14="http://schemas.microsoft.com/office/powerpoint/2010/main" val="34056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613171"/>
          </a:xfrm>
        </p:spPr>
        <p:txBody>
          <a:bodyPr>
            <a:noAutofit/>
          </a:bodyPr>
          <a:lstStyle/>
          <a:p>
            <a:pPr algn="l"/>
            <a:r>
              <a:rPr lang="en-US" sz="2400" dirty="0" smtClean="0"/>
              <a:t>Practical Example: </a:t>
            </a:r>
            <a:r>
              <a:rPr lang="en-US" sz="2400" dirty="0"/>
              <a:t>Assume that there are three candidates—Alice, Bob, and Charlie—who are doing some monetary transactions among each other on a </a:t>
            </a:r>
            <a:r>
              <a:rPr lang="en-US" sz="2400" dirty="0" err="1"/>
              <a:t>blockchain</a:t>
            </a:r>
            <a:r>
              <a:rPr lang="en-US" sz="2400" dirty="0"/>
              <a:t> network. </a:t>
            </a:r>
            <a:br>
              <a:rPr lang="en-US" sz="2400" dirty="0"/>
            </a:br>
            <a:endParaRPr lang="en-US" sz="2400" dirty="0"/>
          </a:p>
        </p:txBody>
      </p:sp>
      <p:sp>
        <p:nvSpPr>
          <p:cNvPr id="3" name="Content Placeholder 2"/>
          <p:cNvSpPr>
            <a:spLocks noGrp="1"/>
          </p:cNvSpPr>
          <p:nvPr>
            <p:ph idx="1"/>
          </p:nvPr>
        </p:nvSpPr>
        <p:spPr/>
        <p:txBody>
          <a:bodyPr/>
          <a:lstStyle/>
          <a:p>
            <a:r>
              <a:rPr lang="mr-IN" b="1" dirty="0"/>
              <a:t>Step-1: </a:t>
            </a:r>
            <a:r>
              <a:rPr lang="en-US" dirty="0"/>
              <a:t>Let us assume that Alice had $50 with her, which is the genesis of all transactions and every node is aware of it, as shown in </a:t>
            </a:r>
            <a:r>
              <a:rPr lang="en-US" dirty="0" smtClean="0"/>
              <a:t>Figure (</a:t>
            </a:r>
            <a:r>
              <a:rPr lang="en-US" b="1" i="1" dirty="0"/>
              <a:t>The genesis </a:t>
            </a:r>
            <a:r>
              <a:rPr lang="en-US" b="1" i="1" dirty="0" smtClean="0"/>
              <a:t>block</a:t>
            </a:r>
            <a:r>
              <a:rPr lang="en-US" dirty="0" smtClean="0"/>
              <a:t>). </a:t>
            </a:r>
            <a:endParaRPr lang="en-US" dirty="0"/>
          </a:p>
          <a:p>
            <a:endParaRPr lang="mr-IN"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394395"/>
            <a:ext cx="6096000" cy="2259559"/>
          </a:xfrm>
          <a:prstGeom prst="rect">
            <a:avLst/>
          </a:prstGeom>
        </p:spPr>
      </p:pic>
    </p:spTree>
    <p:extLst>
      <p:ext uri="{BB962C8B-B14F-4D97-AF65-F5344CB8AC3E}">
        <p14:creationId xmlns:p14="http://schemas.microsoft.com/office/powerpoint/2010/main" val="86277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775473"/>
          </a:xfrm>
        </p:spPr>
        <p:txBody>
          <a:bodyPr/>
          <a:lstStyle/>
          <a:p>
            <a:r>
              <a:rPr lang="mr-IN" b="1" dirty="0"/>
              <a:t>Step-2: </a:t>
            </a:r>
            <a:r>
              <a:rPr lang="en-US" dirty="0"/>
              <a:t>Alice makes a transaction by paying $20 to Bob. Observe how the </a:t>
            </a:r>
            <a:r>
              <a:rPr lang="en-US" dirty="0" err="1"/>
              <a:t>blockchain</a:t>
            </a:r>
            <a:r>
              <a:rPr lang="en-US" dirty="0"/>
              <a:t> gets updated at each node, as shown in </a:t>
            </a:r>
            <a:r>
              <a:rPr lang="en-US" dirty="0" smtClean="0"/>
              <a:t>Figure (The first transaction). </a:t>
            </a:r>
            <a:endParaRPr lang="en-US" dirty="0"/>
          </a:p>
          <a:p>
            <a:endParaRPr lang="mr-IN"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38350"/>
            <a:ext cx="7543800" cy="3438086"/>
          </a:xfrm>
          <a:prstGeom prst="rect">
            <a:avLst/>
          </a:prstGeom>
        </p:spPr>
      </p:pic>
    </p:spTree>
    <p:extLst>
      <p:ext uri="{BB962C8B-B14F-4D97-AF65-F5344CB8AC3E}">
        <p14:creationId xmlns:p14="http://schemas.microsoft.com/office/powerpoint/2010/main" val="1657861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775473"/>
          </a:xfrm>
        </p:spPr>
        <p:txBody>
          <a:bodyPr/>
          <a:lstStyle/>
          <a:p>
            <a:r>
              <a:rPr lang="mr-IN" b="1" dirty="0"/>
              <a:t>Step-3: </a:t>
            </a:r>
            <a:r>
              <a:rPr lang="en-US" dirty="0"/>
              <a:t>Bob makes another transaction by paying $10 to Charlie and the </a:t>
            </a:r>
            <a:r>
              <a:rPr lang="en-US" dirty="0" err="1"/>
              <a:t>blockchain</a:t>
            </a:r>
            <a:r>
              <a:rPr lang="en-US" dirty="0"/>
              <a:t> gets updated as shown in Figure </a:t>
            </a:r>
            <a:r>
              <a:rPr lang="en-US" dirty="0" smtClean="0"/>
              <a:t>(The second transaction). </a:t>
            </a:r>
            <a:endParaRPr lang="en-US" dirty="0"/>
          </a:p>
          <a:p>
            <a:endParaRPr lang="en-US" dirty="0"/>
          </a:p>
          <a:p>
            <a:endParaRPr lang="mr-IN"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07152"/>
            <a:ext cx="7772400" cy="3415317"/>
          </a:xfrm>
          <a:prstGeom prst="rect">
            <a:avLst/>
          </a:prstGeom>
        </p:spPr>
      </p:pic>
      <p:sp>
        <p:nvSpPr>
          <p:cNvPr id="6" name="Rectangle 5"/>
          <p:cNvSpPr/>
          <p:nvPr/>
        </p:nvSpPr>
        <p:spPr>
          <a:xfrm>
            <a:off x="2667000" y="2876550"/>
            <a:ext cx="3429000" cy="1815882"/>
          </a:xfrm>
          <a:prstGeom prst="rect">
            <a:avLst/>
          </a:prstGeom>
        </p:spPr>
        <p:txBody>
          <a:bodyPr wrap="square">
            <a:spAutoFit/>
          </a:bodyPr>
          <a:lstStyle/>
          <a:p>
            <a:r>
              <a:rPr lang="en-US" sz="1600" i="1" dirty="0">
                <a:solidFill>
                  <a:schemeClr val="bg1">
                    <a:lumMod val="75000"/>
                  </a:schemeClr>
                </a:solidFill>
                <a:latin typeface="HjfmxfQqsngkLcfxhlUtopiaStd" charset="0"/>
              </a:rPr>
              <a:t>Please note that the transaction data in the blocks is immutable. All transactions are fully irreversible. Any change would result in a new transaction, which would get validated by all contributing nodes. Every node has its own copy of </a:t>
            </a:r>
            <a:r>
              <a:rPr lang="en-US" sz="1600" i="1" dirty="0" err="1">
                <a:solidFill>
                  <a:schemeClr val="bg1">
                    <a:lumMod val="75000"/>
                  </a:schemeClr>
                </a:solidFill>
                <a:latin typeface="HjfmxfQqsngkLcfxhlUtopiaStd" charset="0"/>
              </a:rPr>
              <a:t>blockchain</a:t>
            </a:r>
            <a:r>
              <a:rPr lang="en-US" sz="1600" i="1" dirty="0">
                <a:solidFill>
                  <a:schemeClr val="bg1">
                    <a:lumMod val="75000"/>
                  </a:schemeClr>
                </a:solidFill>
                <a:latin typeface="HjfmxfQqsngkLcfxhlUtopiaStd" charset="0"/>
              </a:rPr>
              <a:t>. </a:t>
            </a:r>
            <a:endParaRPr lang="en-US" sz="1600" i="1" dirty="0">
              <a:solidFill>
                <a:schemeClr val="bg1">
                  <a:lumMod val="75000"/>
                </a:schemeClr>
              </a:solidFill>
            </a:endParaRPr>
          </a:p>
        </p:txBody>
      </p:sp>
    </p:spTree>
    <p:extLst>
      <p:ext uri="{BB962C8B-B14F-4D97-AF65-F5344CB8AC3E}">
        <p14:creationId xmlns:p14="http://schemas.microsoft.com/office/powerpoint/2010/main" val="1915515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mr-IN" dirty="0" smtClean="0"/>
              <a:t>…</a:t>
            </a:r>
            <a:r>
              <a:rPr lang="en-US" dirty="0" smtClean="0"/>
              <a:t>.</a:t>
            </a:r>
            <a:endParaRPr lang="en-US" dirty="0"/>
          </a:p>
        </p:txBody>
      </p:sp>
      <p:sp>
        <p:nvSpPr>
          <p:cNvPr id="3" name="Content Placeholder 2"/>
          <p:cNvSpPr>
            <a:spLocks noGrp="1"/>
          </p:cNvSpPr>
          <p:nvPr>
            <p:ph idx="1"/>
          </p:nvPr>
        </p:nvSpPr>
        <p:spPr/>
        <p:txBody>
          <a:bodyPr/>
          <a:lstStyle/>
          <a:p>
            <a:r>
              <a:rPr lang="en-US" dirty="0"/>
              <a:t>If there are many questions popping up in your mind, such as “</a:t>
            </a:r>
            <a:r>
              <a:rPr lang="en-US" dirty="0" smtClean="0"/>
              <a:t>What if </a:t>
            </a:r>
            <a:r>
              <a:rPr lang="en-US" dirty="0"/>
              <a:t>Alice pays the same amount to Dave to double-spend the same amount, or what if she is making a payment without having enough funds in her account?,” “How is the security ensured?,” </a:t>
            </a:r>
          </a:p>
          <a:p>
            <a:endParaRPr lang="en-US" dirty="0"/>
          </a:p>
        </p:txBody>
      </p:sp>
    </p:spTree>
    <p:extLst>
      <p:ext uri="{BB962C8B-B14F-4D97-AF65-F5344CB8AC3E}">
        <p14:creationId xmlns:p14="http://schemas.microsoft.com/office/powerpoint/2010/main" val="344571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304800"/>
          </a:xfrm>
        </p:spPr>
        <p:txBody>
          <a:bodyPr>
            <a:normAutofit fontScale="90000"/>
          </a:bodyPr>
          <a:lstStyle/>
          <a:p>
            <a:r>
              <a:rPr lang="en-US"/>
              <a:t>A distributed system with centralized control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76350"/>
            <a:ext cx="7391400" cy="3867150"/>
          </a:xfrm>
          <a:prstGeom prst="rect">
            <a:avLst/>
          </a:prstGeom>
        </p:spPr>
      </p:pic>
    </p:spTree>
    <p:extLst>
      <p:ext uri="{BB962C8B-B14F-4D97-AF65-F5344CB8AC3E}">
        <p14:creationId xmlns:p14="http://schemas.microsoft.com/office/powerpoint/2010/main" val="1891145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1950"/>
            <a:ext cx="8229600" cy="460771"/>
          </a:xfrm>
        </p:spPr>
        <p:txBody>
          <a:bodyPr>
            <a:normAutofit fontScale="90000"/>
          </a:bodyPr>
          <a:lstStyle/>
          <a:p>
            <a:r>
              <a:rPr lang="en-US"/>
              <a:t>A centralized system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50"/>
            <a:ext cx="6400800" cy="4400550"/>
          </a:xfrm>
          <a:prstGeom prst="rect">
            <a:avLst/>
          </a:prstGeom>
        </p:spPr>
      </p:pic>
      <p:sp>
        <p:nvSpPr>
          <p:cNvPr id="5" name="Rectangle 4"/>
          <p:cNvSpPr/>
          <p:nvPr/>
        </p:nvSpPr>
        <p:spPr>
          <a:xfrm>
            <a:off x="5410200" y="865822"/>
            <a:ext cx="3733800" cy="1477328"/>
          </a:xfrm>
          <a:prstGeom prst="rect">
            <a:avLst/>
          </a:prstGeom>
        </p:spPr>
        <p:txBody>
          <a:bodyPr wrap="square">
            <a:spAutoFit/>
          </a:bodyPr>
          <a:lstStyle/>
          <a:p>
            <a:pPr>
              <a:buFont typeface="Arial" charset="0"/>
              <a:buChar char="•"/>
            </a:pPr>
            <a:r>
              <a:rPr lang="en-US" dirty="0">
                <a:latin typeface="HjfmxfQqsngkLcfxhlUtopiaStd" charset="0"/>
              </a:rPr>
              <a:t>Trust issues </a:t>
            </a:r>
          </a:p>
          <a:p>
            <a:pPr>
              <a:buFont typeface="Arial" charset="0"/>
              <a:buChar char="•"/>
            </a:pPr>
            <a:r>
              <a:rPr lang="en-US" dirty="0">
                <a:latin typeface="HjfmxfQqsngkLcfxhlUtopiaStd" charset="0"/>
              </a:rPr>
              <a:t>Security issue </a:t>
            </a:r>
          </a:p>
          <a:p>
            <a:pPr>
              <a:buFont typeface="Arial" charset="0"/>
              <a:buChar char="•"/>
            </a:pPr>
            <a:r>
              <a:rPr lang="en-US" dirty="0">
                <a:latin typeface="HjfmxfQqsngkLcfxhlUtopiaStd" charset="0"/>
              </a:rPr>
              <a:t>Privacy issue—data sale privacy is being undermined </a:t>
            </a:r>
          </a:p>
          <a:p>
            <a:pPr>
              <a:buFont typeface="Arial" charset="0"/>
              <a:buChar char="•"/>
            </a:pPr>
            <a:r>
              <a:rPr lang="en-US" dirty="0">
                <a:latin typeface="HjfmxfQqsngkLcfxhlUtopiaStd" charset="0"/>
              </a:rPr>
              <a:t>Cost and time factor for transactions </a:t>
            </a:r>
            <a:endParaRPr lang="en-US" dirty="0">
              <a:effectLst/>
              <a:latin typeface="HjfmxfQqsngkLcfxhlUtopiaStd" charset="0"/>
            </a:endParaRPr>
          </a:p>
        </p:txBody>
      </p:sp>
    </p:spTree>
    <p:extLst>
      <p:ext uri="{BB962C8B-B14F-4D97-AF65-F5344CB8AC3E}">
        <p14:creationId xmlns:p14="http://schemas.microsoft.com/office/powerpoint/2010/main" val="77503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hlinkClick r:id="rId2"/>
              </a:rPr>
              <a:t>Blockchain</a:t>
            </a:r>
            <a:r>
              <a:rPr lang="en-US" dirty="0">
                <a:hlinkClick r:id="rId2"/>
              </a:rPr>
              <a:t> opportunities by industrial sector</a:t>
            </a:r>
            <a:r>
              <a:rPr lang="en-US" dirty="0"/>
              <a:t>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544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14" y="285750"/>
            <a:ext cx="8229600" cy="457200"/>
          </a:xfrm>
        </p:spPr>
        <p:txBody>
          <a:bodyPr>
            <a:normAutofit fontScale="90000"/>
          </a:bodyPr>
          <a:lstStyle/>
          <a:p>
            <a:r>
              <a:rPr lang="en-US"/>
              <a:t>A decentralized system </a:t>
            </a:r>
            <a:br>
              <a:rPr lang="en-US"/>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42950"/>
            <a:ext cx="5486400" cy="4080271"/>
          </a:xfrm>
          <a:prstGeom prst="rect">
            <a:avLst/>
          </a:prstGeom>
        </p:spPr>
      </p:pic>
      <p:sp>
        <p:nvSpPr>
          <p:cNvPr id="5" name="Rectangle 4"/>
          <p:cNvSpPr/>
          <p:nvPr/>
        </p:nvSpPr>
        <p:spPr>
          <a:xfrm>
            <a:off x="5410200" y="585424"/>
            <a:ext cx="3657600" cy="1754326"/>
          </a:xfrm>
          <a:prstGeom prst="rect">
            <a:avLst/>
          </a:prstGeom>
        </p:spPr>
        <p:txBody>
          <a:bodyPr wrap="square">
            <a:spAutoFit/>
          </a:bodyPr>
          <a:lstStyle/>
          <a:p>
            <a:pPr>
              <a:buFont typeface="Arial" charset="0"/>
              <a:buChar char="•"/>
            </a:pPr>
            <a:r>
              <a:rPr lang="en-US" dirty="0">
                <a:latin typeface="HjfmxfQqsngkLcfxhlUtopiaStd" charset="0"/>
              </a:rPr>
              <a:t>Elimination of intermediaries </a:t>
            </a:r>
          </a:p>
          <a:p>
            <a:pPr>
              <a:buFont typeface="Arial" charset="0"/>
              <a:buChar char="•"/>
            </a:pPr>
            <a:r>
              <a:rPr lang="en-US" dirty="0">
                <a:latin typeface="HjfmxfQqsngkLcfxhlUtopiaStd" charset="0"/>
              </a:rPr>
              <a:t>Easier and genuine verification of transactions </a:t>
            </a:r>
          </a:p>
          <a:p>
            <a:pPr>
              <a:buFont typeface="Arial" charset="0"/>
              <a:buChar char="•"/>
            </a:pPr>
            <a:r>
              <a:rPr lang="en-US" dirty="0">
                <a:latin typeface="HjfmxfQqsngkLcfxhlUtopiaStd" charset="0"/>
              </a:rPr>
              <a:t>Increased security with lower cost </a:t>
            </a:r>
          </a:p>
          <a:p>
            <a:pPr>
              <a:buFont typeface="Arial" charset="0"/>
              <a:buChar char="•"/>
            </a:pPr>
            <a:r>
              <a:rPr lang="en-US" dirty="0">
                <a:latin typeface="HjfmxfQqsngkLcfxhlUtopiaStd" charset="0"/>
              </a:rPr>
              <a:t>Greater transparency </a:t>
            </a:r>
          </a:p>
          <a:p>
            <a:pPr>
              <a:buFont typeface="Arial" charset="0"/>
              <a:buChar char="•"/>
            </a:pPr>
            <a:r>
              <a:rPr lang="en-US" dirty="0">
                <a:latin typeface="HjfmxfQqsngkLcfxhlUtopiaStd" charset="0"/>
              </a:rPr>
              <a:t>Decentralized and immutable </a:t>
            </a:r>
            <a:endParaRPr lang="en-US" dirty="0">
              <a:effectLst/>
              <a:latin typeface="HjfmxfQqsngkLcfxhlUtopiaStd" charset="0"/>
            </a:endParaRPr>
          </a:p>
        </p:txBody>
      </p:sp>
    </p:spTree>
    <p:extLst>
      <p:ext uri="{BB962C8B-B14F-4D97-AF65-F5344CB8AC3E}">
        <p14:creationId xmlns:p14="http://schemas.microsoft.com/office/powerpoint/2010/main" val="85142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460771"/>
          </a:xfrm>
        </p:spPr>
        <p:txBody>
          <a:bodyPr>
            <a:normAutofit fontScale="90000"/>
          </a:bodyPr>
          <a:lstStyle/>
          <a:p>
            <a:r>
              <a:rPr lang="en-US"/>
              <a:t>A decentralized and peer-to-peer system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742950"/>
            <a:ext cx="7772401" cy="4400550"/>
          </a:xfrm>
          <a:prstGeom prst="rect">
            <a:avLst/>
          </a:prstGeom>
        </p:spPr>
      </p:pic>
    </p:spTree>
    <p:extLst>
      <p:ext uri="{BB962C8B-B14F-4D97-AF65-F5344CB8AC3E}">
        <p14:creationId xmlns:p14="http://schemas.microsoft.com/office/powerpoint/2010/main" val="1273791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384571"/>
          </a:xfrm>
        </p:spPr>
        <p:txBody>
          <a:bodyPr>
            <a:normAutofit fontScale="90000"/>
          </a:bodyPr>
          <a:lstStyle/>
          <a:p>
            <a:r>
              <a:rPr lang="en-US" dirty="0"/>
              <a:t>Various layers of </a:t>
            </a:r>
            <a:r>
              <a:rPr lang="en-US" dirty="0" err="1"/>
              <a:t>blockchain</a:t>
            </a:r>
            <a:r>
              <a:rPr lang="en-US" dirty="0"/>
              <a:t>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71550"/>
            <a:ext cx="5029200" cy="3659065"/>
          </a:xfrm>
          <a:prstGeom prst="rect">
            <a:avLst/>
          </a:prstGeom>
        </p:spPr>
      </p:pic>
      <p:sp>
        <p:nvSpPr>
          <p:cNvPr id="5" name="Rectangle 4"/>
          <p:cNvSpPr/>
          <p:nvPr/>
        </p:nvSpPr>
        <p:spPr>
          <a:xfrm>
            <a:off x="5105400" y="514350"/>
            <a:ext cx="4038600" cy="1169551"/>
          </a:xfrm>
          <a:prstGeom prst="rect">
            <a:avLst/>
          </a:prstGeom>
        </p:spPr>
        <p:txBody>
          <a:bodyPr wrap="square">
            <a:spAutoFit/>
          </a:bodyPr>
          <a:lstStyle/>
          <a:p>
            <a:r>
              <a:rPr lang="en-US" sz="1000" dirty="0" smtClean="0">
                <a:latin typeface="HjfmxfQqsngkLcfxhlUtopiaStd" charset="0"/>
              </a:rPr>
              <a:t>Application layer </a:t>
            </a:r>
            <a:r>
              <a:rPr lang="en-US" sz="1000" dirty="0">
                <a:latin typeface="HjfmxfQqsngkLcfxhlUtopiaStd" charset="0"/>
              </a:rPr>
              <a:t>is the layer where you code up the desired functionalities</a:t>
            </a:r>
            <a:br>
              <a:rPr lang="en-US" sz="1000" dirty="0">
                <a:latin typeface="HjfmxfQqsngkLcfxhlUtopiaStd" charset="0"/>
              </a:rPr>
            </a:br>
            <a:r>
              <a:rPr lang="en-US" sz="1000" dirty="0">
                <a:latin typeface="HjfmxfQqsngkLcfxhlUtopiaStd" charset="0"/>
              </a:rPr>
              <a:t>and make an application out of it for the end users. It usually involves</a:t>
            </a:r>
            <a:br>
              <a:rPr lang="en-US" sz="1000" dirty="0">
                <a:latin typeface="HjfmxfQqsngkLcfxhlUtopiaStd" charset="0"/>
              </a:rPr>
            </a:br>
            <a:r>
              <a:rPr lang="en-US" sz="1000" dirty="0">
                <a:latin typeface="HjfmxfQqsngkLcfxhlUtopiaStd" charset="0"/>
              </a:rPr>
              <a:t>a traditional tech stack for software development such as client-side programming constructs, scripting, APIs, development frameworks, etc. For the applications that treat </a:t>
            </a:r>
            <a:r>
              <a:rPr lang="en-US" sz="1000" dirty="0" err="1">
                <a:latin typeface="HjfmxfQqsngkLcfxhlUtopiaStd" charset="0"/>
              </a:rPr>
              <a:t>blockchain</a:t>
            </a:r>
            <a:r>
              <a:rPr lang="en-US" sz="1000" dirty="0">
                <a:latin typeface="HjfmxfQqsngkLcfxhlUtopiaStd" charset="0"/>
              </a:rPr>
              <a:t> as a backend, those applications might need to be hosted on some web servers and that might require web application development, server-side programming, and APIs, etc. </a:t>
            </a:r>
            <a:endParaRPr lang="en-US" sz="1000" dirty="0"/>
          </a:p>
        </p:txBody>
      </p:sp>
      <p:sp>
        <p:nvSpPr>
          <p:cNvPr id="6" name="Rectangle 5"/>
          <p:cNvSpPr/>
          <p:nvPr/>
        </p:nvSpPr>
        <p:spPr>
          <a:xfrm>
            <a:off x="5105400" y="1694277"/>
            <a:ext cx="4038600" cy="707886"/>
          </a:xfrm>
          <a:prstGeom prst="rect">
            <a:avLst/>
          </a:prstGeom>
        </p:spPr>
        <p:txBody>
          <a:bodyPr wrap="square">
            <a:spAutoFit/>
          </a:bodyPr>
          <a:lstStyle/>
          <a:p>
            <a:r>
              <a:rPr lang="en-US" sz="1000" dirty="0">
                <a:latin typeface="HjfmxfQqsngkLcfxhlUtopiaStd" charset="0"/>
              </a:rPr>
              <a:t>The Execution Layer is where the executions of instructions ordered by the Application Layer take place on all the nodes in a </a:t>
            </a:r>
            <a:r>
              <a:rPr lang="en-US" sz="1000" dirty="0" err="1">
                <a:latin typeface="HjfmxfQqsngkLcfxhlUtopiaStd" charset="0"/>
              </a:rPr>
              <a:t>blockchain</a:t>
            </a:r>
            <a:r>
              <a:rPr lang="en-US" sz="1000" dirty="0">
                <a:latin typeface="HjfmxfQqsngkLcfxhlUtopiaStd" charset="0"/>
              </a:rPr>
              <a:t> network. The instructions could be simple instructions or a set of multiple instructions in the form of a </a:t>
            </a:r>
            <a:r>
              <a:rPr lang="en-US" sz="1000" i="1" dirty="0">
                <a:latin typeface="MywvttDvjqbdGjpyqnUtopiaStd" charset="0"/>
              </a:rPr>
              <a:t>smart contract</a:t>
            </a:r>
            <a:r>
              <a:rPr lang="en-US" sz="1000" dirty="0">
                <a:latin typeface="HjfmxfQqsngkLcfxhlUtopiaStd" charset="0"/>
              </a:rPr>
              <a:t>. </a:t>
            </a:r>
            <a:endParaRPr lang="en-US" sz="1000" dirty="0"/>
          </a:p>
        </p:txBody>
      </p:sp>
      <p:sp>
        <p:nvSpPr>
          <p:cNvPr id="7" name="Rectangle 6"/>
          <p:cNvSpPr/>
          <p:nvPr/>
        </p:nvSpPr>
        <p:spPr>
          <a:xfrm>
            <a:off x="5135592" y="2343150"/>
            <a:ext cx="4008408" cy="1015663"/>
          </a:xfrm>
          <a:prstGeom prst="rect">
            <a:avLst/>
          </a:prstGeom>
        </p:spPr>
        <p:txBody>
          <a:bodyPr wrap="square">
            <a:spAutoFit/>
          </a:bodyPr>
          <a:lstStyle/>
          <a:p>
            <a:r>
              <a:rPr lang="en-US" sz="1000" dirty="0">
                <a:latin typeface="HjfmxfQqsngkLcfxhlUtopiaStd" charset="0"/>
              </a:rPr>
              <a:t>The Semantic Layer is a logical layer because there is an orderliness in the transactions and blocks. A transaction, whether valid or invalid, has a set of instructions that gets through the Execution Layer but gets validated</a:t>
            </a:r>
            <a:br>
              <a:rPr lang="en-US" sz="1000" dirty="0">
                <a:latin typeface="HjfmxfQqsngkLcfxhlUtopiaStd" charset="0"/>
              </a:rPr>
            </a:br>
            <a:r>
              <a:rPr lang="en-US" sz="1000" dirty="0">
                <a:latin typeface="HjfmxfQqsngkLcfxhlUtopiaStd" charset="0"/>
              </a:rPr>
              <a:t>in the Semantic Layer. If it is Bitcoin, then whether one is spending a legitimate transaction, whether it is a double-spend attack, whether one is authorized to make this transaction, etc., are validated in this layer. </a:t>
            </a:r>
            <a:endParaRPr lang="en-US" sz="1000" dirty="0"/>
          </a:p>
        </p:txBody>
      </p:sp>
      <p:sp>
        <p:nvSpPr>
          <p:cNvPr id="8" name="Rectangle 7"/>
          <p:cNvSpPr/>
          <p:nvPr/>
        </p:nvSpPr>
        <p:spPr>
          <a:xfrm>
            <a:off x="5135592" y="3257550"/>
            <a:ext cx="4008408" cy="1015663"/>
          </a:xfrm>
          <a:prstGeom prst="rect">
            <a:avLst/>
          </a:prstGeom>
        </p:spPr>
        <p:txBody>
          <a:bodyPr wrap="square">
            <a:spAutoFit/>
          </a:bodyPr>
          <a:lstStyle/>
          <a:p>
            <a:r>
              <a:rPr lang="en-US" sz="1000" dirty="0">
                <a:latin typeface="HjfmxfQqsngkLcfxhlUtopiaStd" charset="0"/>
              </a:rPr>
              <a:t>The previous layers were more of an individual phenomenon: not much coordination with other nodes in the system. The Propagation Layer is the peer-to-peer communication layer that allows the nodes to discover each other, and talk and sync with each other with respect to the current state of </a:t>
            </a:r>
            <a:r>
              <a:rPr lang="en-US" sz="1000" dirty="0"/>
              <a:t>the network. </a:t>
            </a:r>
          </a:p>
          <a:p>
            <a:endParaRPr lang="en-US" sz="1000" dirty="0"/>
          </a:p>
        </p:txBody>
      </p:sp>
      <p:sp>
        <p:nvSpPr>
          <p:cNvPr id="9" name="Rectangle 8"/>
          <p:cNvSpPr/>
          <p:nvPr/>
        </p:nvSpPr>
        <p:spPr>
          <a:xfrm>
            <a:off x="5124091" y="4018062"/>
            <a:ext cx="4019909" cy="861774"/>
          </a:xfrm>
          <a:prstGeom prst="rect">
            <a:avLst/>
          </a:prstGeom>
        </p:spPr>
        <p:txBody>
          <a:bodyPr wrap="square">
            <a:spAutoFit/>
          </a:bodyPr>
          <a:lstStyle/>
          <a:p>
            <a:r>
              <a:rPr lang="en-US" sz="1000" dirty="0">
                <a:latin typeface="HjfmxfQqsngkLcfxhlUtopiaStd" charset="0"/>
              </a:rPr>
              <a:t>The Consensus Layer is usually the base layer for most of the </a:t>
            </a:r>
            <a:r>
              <a:rPr lang="en-US" sz="1000" dirty="0" err="1">
                <a:latin typeface="HjfmxfQqsngkLcfxhlUtopiaStd" charset="0"/>
              </a:rPr>
              <a:t>blockchain</a:t>
            </a:r>
            <a:r>
              <a:rPr lang="en-US" sz="1000" dirty="0">
                <a:latin typeface="HjfmxfQqsngkLcfxhlUtopiaStd" charset="0"/>
              </a:rPr>
              <a:t> systems. The primary purpose of this layer is to get all the nodes to agree on one consistent state of the ledger. There could be different ways of achieving consensus among the nodes, depending on the use case. Safety and security of the </a:t>
            </a:r>
            <a:r>
              <a:rPr lang="en-US" sz="1000" dirty="0" err="1">
                <a:latin typeface="HjfmxfQqsngkLcfxhlUtopiaStd" charset="0"/>
              </a:rPr>
              <a:t>blockchain</a:t>
            </a:r>
            <a:r>
              <a:rPr lang="en-US" sz="1000" dirty="0">
                <a:latin typeface="HjfmxfQqsngkLcfxhlUtopiaStd" charset="0"/>
              </a:rPr>
              <a:t> is </a:t>
            </a:r>
            <a:r>
              <a:rPr lang="en-US" sz="1000" dirty="0" err="1">
                <a:latin typeface="HjfmxfQqsngkLcfxhlUtopiaStd" charset="0"/>
              </a:rPr>
              <a:t>accertained</a:t>
            </a:r>
            <a:r>
              <a:rPr lang="en-US" sz="1000" dirty="0">
                <a:latin typeface="HjfmxfQqsngkLcfxhlUtopiaStd" charset="0"/>
              </a:rPr>
              <a:t> in this layer. </a:t>
            </a:r>
            <a:endParaRPr lang="en-US" sz="1000" dirty="0"/>
          </a:p>
        </p:txBody>
      </p:sp>
    </p:spTree>
    <p:extLst>
      <p:ext uri="{BB962C8B-B14F-4D97-AF65-F5344CB8AC3E}">
        <p14:creationId xmlns:p14="http://schemas.microsoft.com/office/powerpoint/2010/main" val="1694884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Blockchain</a:t>
            </a:r>
            <a:r>
              <a:rPr lang="en-US" dirty="0" smtClean="0"/>
              <a:t>: friction removal</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 the 1990s, mass adoption of the Internet changed the way people did business. It removed friction from creation and distribution of information. This paved the way for new markets, more opportunities, and possibilities. Similarly, </a:t>
            </a:r>
            <a:r>
              <a:rPr lang="en-US" dirty="0" err="1"/>
              <a:t>blockchain</a:t>
            </a:r>
            <a:r>
              <a:rPr lang="en-US" dirty="0"/>
              <a:t> is here today to take the Internet to a whole new level by removing friction along three key areas: Control, Trust, and Value. </a:t>
            </a:r>
          </a:p>
          <a:p>
            <a:r>
              <a:rPr lang="en-US" b="1" dirty="0"/>
              <a:t>Control</a:t>
            </a:r>
            <a:r>
              <a:rPr lang="en-US" dirty="0"/>
              <a:t>: </a:t>
            </a:r>
            <a:r>
              <a:rPr lang="en-US" dirty="0" err="1"/>
              <a:t>Blockchain</a:t>
            </a:r>
            <a:r>
              <a:rPr lang="en-US" dirty="0"/>
              <a:t> enabled distribution of the control by making the system decentralized. </a:t>
            </a:r>
          </a:p>
          <a:p>
            <a:r>
              <a:rPr lang="en-US" b="1" dirty="0"/>
              <a:t>Trust</a:t>
            </a:r>
            <a:r>
              <a:rPr lang="en-US" dirty="0"/>
              <a:t>: </a:t>
            </a:r>
            <a:r>
              <a:rPr lang="en-US" dirty="0" err="1"/>
              <a:t>Blockchain</a:t>
            </a:r>
            <a:r>
              <a:rPr lang="en-US" dirty="0"/>
              <a:t> is an immutable, tamper-resistant ledger. It gives a single, shared source of truth to all nodes, making the system trustless. What it means is that trust is no longer needed to transact with any unknown person or entity and is inherent by design. </a:t>
            </a:r>
          </a:p>
          <a:p>
            <a:r>
              <a:rPr lang="en-US" b="1" dirty="0"/>
              <a:t>Value</a:t>
            </a:r>
            <a:r>
              <a:rPr lang="en-US" dirty="0"/>
              <a:t>: </a:t>
            </a:r>
            <a:r>
              <a:rPr lang="en-US" dirty="0" err="1"/>
              <a:t>Blockchain</a:t>
            </a:r>
            <a:r>
              <a:rPr lang="en-US" dirty="0"/>
              <a:t> enables exchange of value in any form. One can issue and transfer assets without central entities or intermediaries. </a:t>
            </a:r>
          </a:p>
          <a:p>
            <a:endParaRPr lang="en-US" dirty="0"/>
          </a:p>
        </p:txBody>
      </p:sp>
    </p:spTree>
    <p:extLst>
      <p:ext uri="{BB962C8B-B14F-4D97-AF65-F5344CB8AC3E}">
        <p14:creationId xmlns:p14="http://schemas.microsoft.com/office/powerpoint/2010/main" val="1019519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a:t>
            </a:r>
            <a:r>
              <a:rPr lang="en-US" dirty="0" err="1" smtClean="0"/>
              <a:t>Blockchain</a:t>
            </a:r>
            <a:r>
              <a:rPr lang="en-US" dirty="0" smtClean="0"/>
              <a:t> Works!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613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Blockchain</a:t>
            </a:r>
            <a:r>
              <a:rPr lang="en-US" dirty="0"/>
              <a:t> at its core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63228"/>
            <a:ext cx="6096000" cy="4080271"/>
          </a:xfrm>
          <a:prstGeom prst="rect">
            <a:avLst/>
          </a:prstGeom>
        </p:spPr>
      </p:pic>
    </p:spTree>
    <p:extLst>
      <p:ext uri="{BB962C8B-B14F-4D97-AF65-F5344CB8AC3E}">
        <p14:creationId xmlns:p14="http://schemas.microsoft.com/office/powerpoint/2010/main" val="358559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smtClean="0"/>
              <a:t>Cryptography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66750"/>
            <a:ext cx="6019800" cy="4552950"/>
          </a:xfrm>
          <a:prstGeom prst="rect">
            <a:avLst/>
          </a:prstGeom>
        </p:spPr>
      </p:pic>
      <p:sp>
        <p:nvSpPr>
          <p:cNvPr id="5" name="Rectangle 4"/>
          <p:cNvSpPr/>
          <p:nvPr/>
        </p:nvSpPr>
        <p:spPr>
          <a:xfrm>
            <a:off x="5981700" y="541496"/>
            <a:ext cx="2895600" cy="3600986"/>
          </a:xfrm>
          <a:prstGeom prst="rect">
            <a:avLst/>
          </a:prstGeom>
        </p:spPr>
        <p:txBody>
          <a:bodyPr wrap="square">
            <a:spAutoFit/>
          </a:bodyPr>
          <a:lstStyle/>
          <a:p>
            <a:pPr>
              <a:buFont typeface="Arial" charset="0"/>
              <a:buChar char="•"/>
            </a:pPr>
            <a:r>
              <a:rPr lang="en-US" sz="1200" b="1" dirty="0">
                <a:latin typeface="FplblkNnygxxNffctkUtopiaStd" charset="0"/>
              </a:rPr>
              <a:t>Confidentiality: </a:t>
            </a:r>
            <a:r>
              <a:rPr lang="en-US" sz="1200" dirty="0">
                <a:latin typeface="HfljhrXgxsbhRxsqvwUtopiaStd" charset="0"/>
              </a:rPr>
              <a:t>Only the intended or authorized recipient can understand the message. It can also be referred to as privacy or secrecy. </a:t>
            </a:r>
          </a:p>
          <a:p>
            <a:pPr>
              <a:buFont typeface="Arial" charset="0"/>
              <a:buChar char="•"/>
            </a:pPr>
            <a:r>
              <a:rPr lang="en-US" sz="1200" b="1" dirty="0">
                <a:latin typeface="FplblkNnygxxNffctkUtopiaStd" charset="0"/>
              </a:rPr>
              <a:t>Data Integrity: </a:t>
            </a:r>
            <a:r>
              <a:rPr lang="en-US" sz="1200" dirty="0">
                <a:latin typeface="HfljhrXgxsbhRxsqvwUtopiaStd" charset="0"/>
              </a:rPr>
              <a:t>Data cannot be forged or modified by an adversary intentionally or by unintended/accidental errors. Though data integrity cannot prevent the alteration of data, it can provide a means of detecting whether the data was modified. </a:t>
            </a:r>
          </a:p>
          <a:p>
            <a:pPr>
              <a:buFont typeface="Arial" charset="0"/>
              <a:buChar char="•"/>
            </a:pPr>
            <a:r>
              <a:rPr lang="en-US" sz="1200" b="1" dirty="0">
                <a:latin typeface="FplblkNnygxxNffctkUtopiaStd" charset="0"/>
              </a:rPr>
              <a:t>Authentication: </a:t>
            </a:r>
            <a:r>
              <a:rPr lang="en-US" sz="1200" dirty="0">
                <a:latin typeface="HfljhrXgxsbhRxsqvwUtopiaStd" charset="0"/>
              </a:rPr>
              <a:t>The authenticity of the sender is assured and verifiable by the receiver. </a:t>
            </a:r>
          </a:p>
          <a:p>
            <a:pPr>
              <a:buFont typeface="Arial" charset="0"/>
              <a:buChar char="•"/>
            </a:pPr>
            <a:r>
              <a:rPr lang="en-US" sz="1200" b="1" dirty="0">
                <a:latin typeface="FplblkNnygxxNffctkUtopiaStd" charset="0"/>
              </a:rPr>
              <a:t>Non-repudiation: </a:t>
            </a:r>
            <a:r>
              <a:rPr lang="en-US" sz="1200" dirty="0">
                <a:latin typeface="HfljhrXgxsbhRxsqvwUtopiaStd" charset="0"/>
              </a:rPr>
              <a:t>The sender, after sending a message, cannot deny later that they sent the message. This means that an entity (a person or a system) cannot refuse the ownership of a previous commitment or an action. </a:t>
            </a:r>
            <a:endParaRPr lang="en-US" sz="1200" dirty="0">
              <a:effectLst/>
              <a:latin typeface="HfljhrXgxsbhRxsqvwUtopiaStd" charset="0"/>
            </a:endParaRPr>
          </a:p>
        </p:txBody>
      </p:sp>
      <p:sp>
        <p:nvSpPr>
          <p:cNvPr id="6" name="Rectangle 5"/>
          <p:cNvSpPr/>
          <p:nvPr/>
        </p:nvSpPr>
        <p:spPr>
          <a:xfrm>
            <a:off x="4191000" y="4142482"/>
            <a:ext cx="4572000" cy="1077218"/>
          </a:xfrm>
          <a:prstGeom prst="rect">
            <a:avLst/>
          </a:prstGeom>
        </p:spPr>
        <p:txBody>
          <a:bodyPr wrap="square">
            <a:spAutoFit/>
          </a:bodyPr>
          <a:lstStyle/>
          <a:p>
            <a:r>
              <a:rPr lang="en-US" sz="1600" dirty="0"/>
              <a:t>Symmetric key cryptography is referred to as private key cryptography</a:t>
            </a:r>
          </a:p>
          <a:p>
            <a:r>
              <a:rPr lang="en-US" sz="1600" dirty="0"/>
              <a:t>Asymmetric key cryptography is called public key cryptography.  </a:t>
            </a:r>
          </a:p>
        </p:txBody>
      </p:sp>
    </p:spTree>
    <p:extLst>
      <p:ext uri="{BB962C8B-B14F-4D97-AF65-F5344CB8AC3E}">
        <p14:creationId xmlns:p14="http://schemas.microsoft.com/office/powerpoint/2010/main" val="1812856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a:t>Digital Signature Algorithm (DSA)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50"/>
            <a:ext cx="5562600" cy="4400550"/>
          </a:xfrm>
          <a:prstGeom prst="rect">
            <a:avLst/>
          </a:prstGeom>
        </p:spPr>
      </p:pic>
      <p:sp>
        <p:nvSpPr>
          <p:cNvPr id="5" name="Rectangle 4"/>
          <p:cNvSpPr/>
          <p:nvPr/>
        </p:nvSpPr>
        <p:spPr>
          <a:xfrm>
            <a:off x="5486400" y="918302"/>
            <a:ext cx="3657600" cy="4031873"/>
          </a:xfrm>
          <a:prstGeom prst="rect">
            <a:avLst/>
          </a:prstGeom>
        </p:spPr>
        <p:txBody>
          <a:bodyPr wrap="square">
            <a:spAutoFit/>
          </a:bodyPr>
          <a:lstStyle/>
          <a:p>
            <a:r>
              <a:rPr lang="en-US" sz="1600" dirty="0">
                <a:latin typeface="HfljhrXgxsbhRxsqvwUtopiaStd" charset="0"/>
              </a:rPr>
              <a:t>DSA provides the following security properties: </a:t>
            </a:r>
            <a:endParaRPr lang="en-US" sz="1600" dirty="0"/>
          </a:p>
          <a:p>
            <a:pPr>
              <a:buFont typeface="Arial" charset="0"/>
              <a:buChar char="•"/>
            </a:pPr>
            <a:r>
              <a:rPr lang="en-US" sz="1600" dirty="0">
                <a:latin typeface="HfljhrXgxsbhRxsqvwUtopiaStd" charset="0"/>
              </a:rPr>
              <a:t>Authenticity: Signed by private key and verified by public key </a:t>
            </a:r>
          </a:p>
          <a:p>
            <a:pPr>
              <a:buFont typeface="Arial" charset="0"/>
              <a:buChar char="•"/>
            </a:pPr>
            <a:r>
              <a:rPr lang="en-US" sz="1600" dirty="0">
                <a:latin typeface="HfljhrXgxsbhRxsqvwUtopiaStd" charset="0"/>
              </a:rPr>
              <a:t>Data integrity: Hashes will not match if the data is altered. </a:t>
            </a:r>
          </a:p>
          <a:p>
            <a:pPr>
              <a:buFont typeface="Arial" charset="0"/>
              <a:buChar char="•"/>
            </a:pPr>
            <a:r>
              <a:rPr lang="en-US" sz="1600" dirty="0">
                <a:latin typeface="HfljhrXgxsbhRxsqvwUtopiaStd" charset="0"/>
              </a:rPr>
              <a:t>Non-repudiation: Since the sender signed it, they cannot deny later that they did not send the message. Non-repudiation is a property that is most desirable in situations where there are chances of a dispute over the exchange of data. For example, once an order is placed electronically, a purchaser cannot deny the purchase order if non-repudiation is enabled in such a situation. </a:t>
            </a:r>
            <a:endParaRPr lang="en-US" sz="1600" dirty="0">
              <a:effectLst/>
              <a:latin typeface="HfljhrXgxsbhRxsqvwUtopiaStd" charset="0"/>
            </a:endParaRPr>
          </a:p>
        </p:txBody>
      </p:sp>
    </p:spTree>
    <p:extLst>
      <p:ext uri="{BB962C8B-B14F-4D97-AF65-F5344CB8AC3E}">
        <p14:creationId xmlns:p14="http://schemas.microsoft.com/office/powerpoint/2010/main" val="1534573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65571"/>
          </a:xfrm>
        </p:spPr>
        <p:txBody>
          <a:bodyPr>
            <a:normAutofit fontScale="90000"/>
          </a:bodyPr>
          <a:lstStyle/>
          <a:p>
            <a:r>
              <a:rPr lang="en-US" dirty="0" smtClean="0"/>
              <a:t>Game Theory: Byzantine </a:t>
            </a:r>
            <a:r>
              <a:rPr lang="en-US" dirty="0"/>
              <a:t>army attacking the city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3950"/>
            <a:ext cx="5410200" cy="4019550"/>
          </a:xfrm>
          <a:prstGeom prst="rect">
            <a:avLst/>
          </a:prstGeom>
        </p:spPr>
      </p:pic>
      <p:sp>
        <p:nvSpPr>
          <p:cNvPr id="5" name="Rectangle 4"/>
          <p:cNvSpPr/>
          <p:nvPr/>
        </p:nvSpPr>
        <p:spPr>
          <a:xfrm>
            <a:off x="4876800" y="1809750"/>
            <a:ext cx="4267200" cy="1200329"/>
          </a:xfrm>
          <a:prstGeom prst="rect">
            <a:avLst/>
          </a:prstGeom>
        </p:spPr>
        <p:txBody>
          <a:bodyPr wrap="square">
            <a:spAutoFit/>
          </a:bodyPr>
          <a:lstStyle/>
          <a:p>
            <a:r>
              <a:rPr lang="en-US" dirty="0">
                <a:latin typeface="HfljhrXgxsbhRxsqvwUtopiaStd" charset="0"/>
              </a:rPr>
              <a:t>The Byzantine Generals’ </a:t>
            </a:r>
            <a:r>
              <a:rPr lang="en-US">
                <a:latin typeface="HfljhrXgxsbhRxsqvwUtopiaStd" charset="0"/>
              </a:rPr>
              <a:t>Problem </a:t>
            </a:r>
            <a:r>
              <a:rPr lang="en-US" smtClean="0">
                <a:latin typeface="HfljhrXgxsbhRxsqvwUtopiaStd" charset="0"/>
              </a:rPr>
              <a:t>is </a:t>
            </a:r>
            <a:r>
              <a:rPr lang="en-US" dirty="0">
                <a:latin typeface="HfljhrXgxsbhRxsqvwUtopiaStd" charset="0"/>
              </a:rPr>
              <a:t>widely used in distributed storage solutions and data centers to maintain data consistency across computing nodes. </a:t>
            </a:r>
            <a:endParaRPr lang="en-US" dirty="0"/>
          </a:p>
        </p:txBody>
      </p:sp>
    </p:spTree>
    <p:extLst>
      <p:ext uri="{BB962C8B-B14F-4D97-AF65-F5344CB8AC3E}">
        <p14:creationId xmlns:p14="http://schemas.microsoft.com/office/powerpoint/2010/main" val="322481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smtClean="0"/>
              <a:t>Computer Science Engineering</a:t>
            </a:r>
            <a:endParaRPr lang="en-US" dirty="0"/>
          </a:p>
        </p:txBody>
      </p:sp>
      <p:sp>
        <p:nvSpPr>
          <p:cNvPr id="3" name="Content Placeholder 2"/>
          <p:cNvSpPr>
            <a:spLocks noGrp="1"/>
          </p:cNvSpPr>
          <p:nvPr>
            <p:ph idx="1"/>
          </p:nvPr>
        </p:nvSpPr>
        <p:spPr>
          <a:xfrm>
            <a:off x="454325" y="819150"/>
            <a:ext cx="8229600" cy="1676400"/>
          </a:xfrm>
        </p:spPr>
        <p:txBody>
          <a:bodyPr>
            <a:noAutofit/>
          </a:bodyPr>
          <a:lstStyle/>
          <a:p>
            <a:r>
              <a:rPr lang="en-US" sz="1400" dirty="0" err="1" smtClean="0"/>
              <a:t>Blockchain</a:t>
            </a:r>
            <a:r>
              <a:rPr lang="en-US" sz="1400" dirty="0" smtClean="0"/>
              <a:t>: </a:t>
            </a:r>
            <a:r>
              <a:rPr lang="en-US" sz="1400" dirty="0" err="1"/>
              <a:t>blockchain</a:t>
            </a:r>
            <a:r>
              <a:rPr lang="en-US" sz="1400" dirty="0"/>
              <a:t> is actually a </a:t>
            </a:r>
            <a:r>
              <a:rPr lang="en-US" sz="1400" dirty="0" err="1"/>
              <a:t>blockchain</a:t>
            </a:r>
            <a:r>
              <a:rPr lang="en-US" sz="1400" dirty="0"/>
              <a:t> data structure; in the sense that it is a chain of blocks linked together</a:t>
            </a:r>
            <a:r>
              <a:rPr lang="en-US" sz="1400" dirty="0" smtClean="0"/>
              <a:t>.</a:t>
            </a:r>
          </a:p>
          <a:p>
            <a:r>
              <a:rPr lang="en-US" sz="1400" dirty="0" smtClean="0"/>
              <a:t>Hash </a:t>
            </a:r>
            <a:r>
              <a:rPr lang="en-US" sz="1400" dirty="0" err="1" smtClean="0"/>
              <a:t>pointeris</a:t>
            </a:r>
            <a:r>
              <a:rPr lang="en-US" sz="1400" dirty="0" smtClean="0"/>
              <a:t> </a:t>
            </a:r>
            <a:r>
              <a:rPr lang="en-US" sz="1400" dirty="0"/>
              <a:t>the basic building block of </a:t>
            </a:r>
            <a:r>
              <a:rPr lang="en-US" sz="1400" dirty="0" err="1"/>
              <a:t>blockchain</a:t>
            </a:r>
            <a:r>
              <a:rPr lang="en-US" sz="1400" dirty="0"/>
              <a:t> data structure. </a:t>
            </a:r>
            <a:r>
              <a:rPr lang="en-US" sz="1400" dirty="0" smtClean="0"/>
              <a:t>Hash </a:t>
            </a:r>
            <a:r>
              <a:rPr lang="en-US" sz="1400" dirty="0"/>
              <a:t>pointers point to the previous data block and provide a way to verify that the data has not been tampered with. </a:t>
            </a:r>
            <a:endParaRPr lang="en-US" sz="1400" dirty="0" smtClean="0"/>
          </a:p>
          <a:p>
            <a:r>
              <a:rPr lang="en-US" sz="1400" dirty="0"/>
              <a:t>The purpose of the hash pointer is to build a tamper resistant </a:t>
            </a:r>
            <a:r>
              <a:rPr lang="en-US" sz="1400" dirty="0" err="1"/>
              <a:t>blockchain</a:t>
            </a:r>
            <a:r>
              <a:rPr lang="en-US" sz="1400" dirty="0"/>
              <a:t> that can be considered as a single source of truth. How does </a:t>
            </a:r>
            <a:r>
              <a:rPr lang="en-US" sz="1400" dirty="0" err="1"/>
              <a:t>blockchain</a:t>
            </a:r>
            <a:r>
              <a:rPr lang="en-US" sz="1400" dirty="0"/>
              <a:t> achieve this objective? The way it works is that the hash of the previous block is stored in the current block header, and the hash of the current block with its block header will be stored in the next block’s header. </a:t>
            </a:r>
            <a:br>
              <a:rPr lang="en-US" sz="1400" dirty="0"/>
            </a:br>
            <a:endParaRPr lang="en-US" sz="1400" dirty="0"/>
          </a:p>
          <a:p>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9221"/>
            <a:ext cx="9144000" cy="1953846"/>
          </a:xfrm>
          <a:prstGeom prst="rect">
            <a:avLst/>
          </a:prstGeom>
        </p:spPr>
      </p:pic>
    </p:spTree>
    <p:extLst>
      <p:ext uri="{BB962C8B-B14F-4D97-AF65-F5344CB8AC3E}">
        <p14:creationId xmlns:p14="http://schemas.microsoft.com/office/powerpoint/2010/main" val="41088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Value of </a:t>
            </a:r>
            <a:r>
              <a:rPr lang="en-US" dirty="0" err="1" smtClean="0"/>
              <a:t>Blockchain</a:t>
            </a:r>
            <a:endParaRPr lang="en-US" dirty="0"/>
          </a:p>
        </p:txBody>
      </p:sp>
      <p:sp>
        <p:nvSpPr>
          <p:cNvPr id="3" name="Content Placeholder 2"/>
          <p:cNvSpPr>
            <a:spLocks noGrp="1"/>
          </p:cNvSpPr>
          <p:nvPr>
            <p:ph idx="1"/>
          </p:nvPr>
        </p:nvSpPr>
        <p:spPr/>
        <p:txBody>
          <a:bodyPr>
            <a:normAutofit/>
          </a:bodyPr>
          <a:lstStyle/>
          <a:p>
            <a:r>
              <a:rPr lang="en-US" dirty="0" err="1" smtClean="0"/>
              <a:t>Blockchain</a:t>
            </a:r>
            <a:r>
              <a:rPr lang="en-US" dirty="0" smtClean="0"/>
              <a:t> </a:t>
            </a:r>
            <a:r>
              <a:rPr lang="en-US" dirty="0"/>
              <a:t>does not have to be a </a:t>
            </a:r>
            <a:r>
              <a:rPr lang="en-US" i="1" dirty="0" err="1">
                <a:solidFill>
                  <a:srgbClr val="0432FF"/>
                </a:solidFill>
              </a:rPr>
              <a:t>disintermediator</a:t>
            </a:r>
            <a:r>
              <a:rPr lang="en-US" dirty="0"/>
              <a:t> to generate value, a fact that encourages </a:t>
            </a:r>
            <a:r>
              <a:rPr lang="en-US" i="1" dirty="0">
                <a:solidFill>
                  <a:srgbClr val="0432FF"/>
                </a:solidFill>
              </a:rPr>
              <a:t>permissioned</a:t>
            </a:r>
            <a:r>
              <a:rPr lang="en-US" dirty="0"/>
              <a:t> commercial applications.</a:t>
            </a:r>
          </a:p>
          <a:p>
            <a:r>
              <a:rPr lang="en-US" dirty="0" err="1"/>
              <a:t>Blockchain’s</a:t>
            </a:r>
            <a:r>
              <a:rPr lang="en-US" dirty="0"/>
              <a:t> short-term value will be predominantly in reducing cost before creating transformative business models.</a:t>
            </a:r>
          </a:p>
          <a:p>
            <a:r>
              <a:rPr lang="en-US" dirty="0" err="1"/>
              <a:t>Blockchain</a:t>
            </a:r>
            <a:r>
              <a:rPr lang="en-US" dirty="0"/>
              <a:t> is still three to five years away from feasibility at scale, primarily because of the difficulty of resolving the “coopetition” paradox to establish common standards.</a:t>
            </a:r>
          </a:p>
          <a:p>
            <a:endParaRPr lang="en-US" dirty="0"/>
          </a:p>
        </p:txBody>
      </p:sp>
      <p:sp>
        <p:nvSpPr>
          <p:cNvPr id="4" name="Rectangle 3"/>
          <p:cNvSpPr/>
          <p:nvPr/>
        </p:nvSpPr>
        <p:spPr>
          <a:xfrm>
            <a:off x="838200" y="4408379"/>
            <a:ext cx="4572000" cy="646331"/>
          </a:xfrm>
          <a:prstGeom prst="rect">
            <a:avLst/>
          </a:prstGeom>
        </p:spPr>
        <p:txBody>
          <a:bodyPr>
            <a:spAutoFit/>
          </a:bodyPr>
          <a:lstStyle/>
          <a:p>
            <a:r>
              <a:rPr lang="en-US" sz="1200" dirty="0"/>
              <a:t>https://</a:t>
            </a:r>
            <a:r>
              <a:rPr lang="en-US" sz="1200" dirty="0" err="1"/>
              <a:t>www.mckinsey.com</a:t>
            </a:r>
            <a:r>
              <a:rPr lang="en-US" sz="1200" dirty="0"/>
              <a:t>/business-functions/digital-</a:t>
            </a:r>
            <a:r>
              <a:rPr lang="en-US" sz="1200" dirty="0" err="1"/>
              <a:t>mckinsey</a:t>
            </a:r>
            <a:r>
              <a:rPr lang="en-US" sz="1200" dirty="0"/>
              <a:t>/our-insights/</a:t>
            </a:r>
            <a:r>
              <a:rPr lang="en-US" sz="1200" dirty="0" err="1"/>
              <a:t>blockchain</a:t>
            </a:r>
            <a:r>
              <a:rPr lang="en-US" sz="1200" dirty="0"/>
              <a:t>-beyond-the-hype-what-is-the-strategic-business-value</a:t>
            </a:r>
          </a:p>
        </p:txBody>
      </p:sp>
    </p:spTree>
    <p:extLst>
      <p:ext uri="{BB962C8B-B14F-4D97-AF65-F5344CB8AC3E}">
        <p14:creationId xmlns:p14="http://schemas.microsoft.com/office/powerpoint/2010/main" val="1614200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Merkle</a:t>
            </a:r>
            <a:r>
              <a:rPr lang="en-US" dirty="0" smtClean="0"/>
              <a:t> Binary Tree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6423"/>
            <a:ext cx="4648200" cy="3684305"/>
          </a:xfrm>
          <a:prstGeom prst="rect">
            <a:avLst/>
          </a:prstGeom>
        </p:spPr>
      </p:pic>
      <p:sp>
        <p:nvSpPr>
          <p:cNvPr id="5" name="Rectangle 4"/>
          <p:cNvSpPr/>
          <p:nvPr/>
        </p:nvSpPr>
        <p:spPr>
          <a:xfrm>
            <a:off x="4635260" y="1200150"/>
            <a:ext cx="4419600" cy="3108543"/>
          </a:xfrm>
          <a:prstGeom prst="rect">
            <a:avLst/>
          </a:prstGeom>
        </p:spPr>
        <p:txBody>
          <a:bodyPr wrap="square">
            <a:spAutoFit/>
          </a:bodyPr>
          <a:lstStyle/>
          <a:p>
            <a:r>
              <a:rPr lang="en-US" sz="1400" dirty="0">
                <a:latin typeface="HfljhrXgxsbhRxsqvwUtopiaStd" charset="0"/>
              </a:rPr>
              <a:t>Similar to the hash pointer data structure, the </a:t>
            </a:r>
            <a:r>
              <a:rPr lang="en-US" sz="1400" dirty="0" err="1">
                <a:latin typeface="HfljhrXgxsbhRxsqvwUtopiaStd" charset="0"/>
              </a:rPr>
              <a:t>Merkle</a:t>
            </a:r>
            <a:r>
              <a:rPr lang="en-US" sz="1400" dirty="0">
                <a:latin typeface="HfljhrXgxsbhRxsqvwUtopiaStd" charset="0"/>
              </a:rPr>
              <a:t> tree is also tamper-proof. Tampering at any level in the tree would not match with the hash stored at one level up in the hierarchy, and also till the root node. It is really difficult for an adversary to change all the hashes in the entire tree.</a:t>
            </a:r>
            <a:br>
              <a:rPr lang="en-US" sz="1400" dirty="0">
                <a:latin typeface="HfljhrXgxsbhRxsqvwUtopiaStd" charset="0"/>
              </a:rPr>
            </a:br>
            <a:r>
              <a:rPr lang="en-US" sz="1400" dirty="0">
                <a:latin typeface="HfljhrXgxsbhRxsqvwUtopiaStd" charset="0"/>
              </a:rPr>
              <a:t>It also ensures the integrity of the order of transactions. If you change just the order of the transactions, then also the hashes in the tree till the </a:t>
            </a:r>
            <a:r>
              <a:rPr lang="en-US" sz="1400" dirty="0" err="1">
                <a:latin typeface="HfljhrXgxsbhRxsqvwUtopiaStd" charset="0"/>
              </a:rPr>
              <a:t>Merkle</a:t>
            </a:r>
            <a:r>
              <a:rPr lang="en-US" sz="1400" dirty="0">
                <a:latin typeface="HfljhrXgxsbhRxsqvwUtopiaStd" charset="0"/>
              </a:rPr>
              <a:t> root will change</a:t>
            </a:r>
            <a:r>
              <a:rPr lang="en-US" sz="1400" dirty="0" smtClean="0">
                <a:latin typeface="HfljhrXgxsbhRxsqvwUtopiaStd" charset="0"/>
              </a:rPr>
              <a:t>.</a:t>
            </a:r>
          </a:p>
          <a:p>
            <a:r>
              <a:rPr lang="en-US" sz="1400" dirty="0" smtClean="0"/>
              <a:t>As discussed</a:t>
            </a:r>
            <a:r>
              <a:rPr lang="en-US" sz="1400" dirty="0"/>
              <a:t>, if we were to find a transaction through its hash, or check if a transaction had happened in the past, how would we get to that transaction? The only way is to keep traversing till you encounter the exact block that matches the hash of the transaction. This is a case where a </a:t>
            </a:r>
            <a:r>
              <a:rPr lang="en-US" sz="1400" dirty="0" err="1"/>
              <a:t>Merkle</a:t>
            </a:r>
            <a:r>
              <a:rPr lang="en-US" sz="1400" dirty="0"/>
              <a:t> tree can help a great deal. </a:t>
            </a:r>
            <a:endParaRPr lang="en-US" sz="1400" dirty="0" smtClean="0"/>
          </a:p>
        </p:txBody>
      </p:sp>
    </p:spTree>
    <p:extLst>
      <p:ext uri="{BB962C8B-B14F-4D97-AF65-F5344CB8AC3E}">
        <p14:creationId xmlns:p14="http://schemas.microsoft.com/office/powerpoint/2010/main" val="826699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in </a:t>
            </a:r>
            <a:r>
              <a:rPr lang="en-US" dirty="0" err="1" smtClean="0"/>
              <a:t>Merkle</a:t>
            </a:r>
            <a:r>
              <a:rPr lang="en-US" dirty="0" smtClean="0"/>
              <a:t> tree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0"/>
            <a:ext cx="5334000" cy="3762958"/>
          </a:xfrm>
          <a:prstGeom prst="rect">
            <a:avLst/>
          </a:prstGeom>
        </p:spPr>
      </p:pic>
      <p:sp>
        <p:nvSpPr>
          <p:cNvPr id="5" name="Rectangle 4"/>
          <p:cNvSpPr/>
          <p:nvPr/>
        </p:nvSpPr>
        <p:spPr>
          <a:xfrm>
            <a:off x="5410200" y="807804"/>
            <a:ext cx="3733800" cy="4154984"/>
          </a:xfrm>
          <a:prstGeom prst="rect">
            <a:avLst/>
          </a:prstGeom>
        </p:spPr>
        <p:txBody>
          <a:bodyPr wrap="square">
            <a:spAutoFit/>
          </a:bodyPr>
          <a:lstStyle/>
          <a:p>
            <a:r>
              <a:rPr lang="en-US" sz="1200" dirty="0" err="1"/>
              <a:t>Merkle</a:t>
            </a:r>
            <a:r>
              <a:rPr lang="en-US" sz="1200" dirty="0"/>
              <a:t> trees provide a very efficient way to verify if a specific transaction belongs to a particular block. If there are “n” transactions in a </a:t>
            </a:r>
            <a:r>
              <a:rPr lang="en-US" sz="1200" dirty="0" err="1"/>
              <a:t>Merkle</a:t>
            </a:r>
            <a:r>
              <a:rPr lang="en-US" sz="1200" dirty="0"/>
              <a:t> tree (leaf items), then this verification takes just Log (n) time</a:t>
            </a:r>
            <a:r>
              <a:rPr lang="en-US" sz="1200" dirty="0" smtClean="0"/>
              <a:t>.</a:t>
            </a:r>
          </a:p>
          <a:p>
            <a:r>
              <a:rPr lang="en-US" sz="1200" dirty="0"/>
              <a:t>To verify if a transaction or any other leaf item belongs to a </a:t>
            </a:r>
            <a:r>
              <a:rPr lang="en-US" sz="1200" dirty="0" err="1"/>
              <a:t>Merkle</a:t>
            </a:r>
            <a:r>
              <a:rPr lang="en-US" sz="1200" dirty="0"/>
              <a:t> tree, we do not need all items and the whole tree. Rather, a subset of it is needed as we can see in the diagram in </a:t>
            </a:r>
            <a:r>
              <a:rPr lang="en-US" sz="1200" dirty="0" smtClean="0"/>
              <a:t>Figure left. </a:t>
            </a:r>
            <a:r>
              <a:rPr lang="en-US" sz="1200" dirty="0"/>
              <a:t>One can just start with the transaction to verify along with its sibling (it is a binary tree so there would be one sibling leaf item), calculate the hash of those two, and </a:t>
            </a:r>
            <a:r>
              <a:rPr lang="en-US" sz="1200" dirty="0" smtClean="0"/>
              <a:t>see if </a:t>
            </a:r>
            <a:r>
              <a:rPr lang="en-US" sz="1200" dirty="0"/>
              <a:t>it matches their parent hash. Then continue with that parent hash and its sibling at that level and hash them together to get their parent hash. Continuing this process all the way to the top root hash is the quickest possible way for transaction verification (just Log (n) time for n items). In the figure, only the solid rectangles are required and the dotted rectangles can be just computed, provided the solid rectangle data. Since there are eight transaction elements (n = 8), only three computations (log2 8 = 3) would be required for verification. </a:t>
            </a:r>
          </a:p>
          <a:p>
            <a:r>
              <a:rPr lang="en-US" sz="1200" dirty="0" smtClean="0"/>
              <a:t> </a:t>
            </a:r>
            <a:endParaRPr lang="en-US" sz="1200" dirty="0"/>
          </a:p>
        </p:txBody>
      </p:sp>
    </p:spTree>
    <p:extLst>
      <p:ext uri="{BB962C8B-B14F-4D97-AF65-F5344CB8AC3E}">
        <p14:creationId xmlns:p14="http://schemas.microsoft.com/office/powerpoint/2010/main" val="755033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smtClean="0"/>
              <a:t>Summary of </a:t>
            </a:r>
            <a:r>
              <a:rPr lang="en-US" dirty="0" err="1" smtClean="0"/>
              <a:t>Blockchain</a:t>
            </a:r>
            <a:r>
              <a:rPr lang="en-US" dirty="0" smtClean="0"/>
              <a:t> Basics</a:t>
            </a:r>
            <a:endParaRPr lang="en-US" dirty="0"/>
          </a:p>
        </p:txBody>
      </p:sp>
      <p:sp>
        <p:nvSpPr>
          <p:cNvPr id="3" name="Content Placeholder 2"/>
          <p:cNvSpPr>
            <a:spLocks noGrp="1"/>
          </p:cNvSpPr>
          <p:nvPr>
            <p:ph idx="1"/>
          </p:nvPr>
        </p:nvSpPr>
        <p:spPr>
          <a:xfrm>
            <a:off x="457200" y="895350"/>
            <a:ext cx="8229600" cy="3428999"/>
          </a:xfrm>
        </p:spPr>
        <p:txBody>
          <a:bodyPr>
            <a:noAutofit/>
          </a:bodyPr>
          <a:lstStyle/>
          <a:p>
            <a:r>
              <a:rPr lang="en-US" sz="1600" dirty="0"/>
              <a:t>Cryptographic functions are </a:t>
            </a:r>
            <a:r>
              <a:rPr lang="en-US" sz="1600" b="1" i="1" dirty="0"/>
              <a:t>one-way and cannot be inverted</a:t>
            </a:r>
            <a:r>
              <a:rPr lang="en-US" sz="1600" dirty="0"/>
              <a:t>. They are </a:t>
            </a:r>
            <a:r>
              <a:rPr lang="en-US" sz="1600" b="1" i="1" dirty="0"/>
              <a:t>deterministic</a:t>
            </a:r>
            <a:r>
              <a:rPr lang="en-US" sz="1600" dirty="0"/>
              <a:t> and produce the same output for a given input. Any changes to the input would produce a completely different output when hashed again. </a:t>
            </a:r>
          </a:p>
          <a:p>
            <a:r>
              <a:rPr lang="en-US" sz="1600" dirty="0"/>
              <a:t>Using public key cryptography, digital signatures are possible. It helps in verifying the authenticity of the person/entity that has signed. </a:t>
            </a:r>
            <a:r>
              <a:rPr lang="en-US" sz="1600" b="1" i="1" dirty="0"/>
              <a:t>Considering the private key is kept confidential, it is not feasible to forge a signature with someone else’s identity. </a:t>
            </a:r>
            <a:r>
              <a:rPr lang="en-US" sz="1600" dirty="0"/>
              <a:t>Also, if someone has signed on any document or a transaction, they cannot later deny they did not. </a:t>
            </a:r>
          </a:p>
          <a:p>
            <a:r>
              <a:rPr lang="en-US" sz="1600" dirty="0"/>
              <a:t>Using game theoretic principles and best practices, robust systems can be designed that can sustain in most of the odd situations. Systems that can face the Byzantine Generals’ Problem need to be handled properly. Our approach to any system design should be such that the </a:t>
            </a:r>
            <a:r>
              <a:rPr lang="en-US" sz="1600" b="1" i="1" dirty="0"/>
              <a:t>participants play by the rules to get the maximum payoff; deviating from the protocol should not really benefit them. </a:t>
            </a:r>
          </a:p>
          <a:p>
            <a:r>
              <a:rPr lang="en-US" sz="1600" dirty="0"/>
              <a:t>The </a:t>
            </a:r>
            <a:r>
              <a:rPr lang="en-US" sz="1600" dirty="0" err="1"/>
              <a:t>blockchain</a:t>
            </a:r>
            <a:r>
              <a:rPr lang="en-US" sz="1600" dirty="0"/>
              <a:t> data structure, by using the </a:t>
            </a:r>
            <a:r>
              <a:rPr lang="en-US" sz="1600" b="1" i="1" dirty="0"/>
              <a:t>cryptographic hashes, provides a tamper resistant </a:t>
            </a:r>
            <a:r>
              <a:rPr lang="en-US" sz="1600" dirty="0"/>
              <a:t>chain of blocks. The usage of </a:t>
            </a:r>
            <a:r>
              <a:rPr lang="en-US" sz="1600" b="1" i="1" dirty="0" err="1"/>
              <a:t>Merkle</a:t>
            </a:r>
            <a:r>
              <a:rPr lang="en-US" sz="1600" b="1" i="1" dirty="0"/>
              <a:t> trees makes the transaction verification easier and faster. </a:t>
            </a:r>
          </a:p>
        </p:txBody>
      </p:sp>
    </p:spTree>
    <p:extLst>
      <p:ext uri="{BB962C8B-B14F-4D97-AF65-F5344CB8AC3E}">
        <p14:creationId xmlns:p14="http://schemas.microsoft.com/office/powerpoint/2010/main" val="1908137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Overview of </a:t>
            </a:r>
            <a:r>
              <a:rPr lang="en-US" sz="4000" dirty="0" err="1" smtClean="0"/>
              <a:t>Blockchain</a:t>
            </a:r>
            <a:endParaRPr lang="en-US" sz="4000" dirty="0"/>
          </a:p>
        </p:txBody>
      </p:sp>
    </p:spTree>
    <p:extLst>
      <p:ext uri="{BB962C8B-B14F-4D97-AF65-F5344CB8AC3E}">
        <p14:creationId xmlns:p14="http://schemas.microsoft.com/office/powerpoint/2010/main" val="920129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380" y="246469"/>
            <a:ext cx="7583805" cy="379431"/>
          </a:xfrm>
          <a:prstGeom prst="rect">
            <a:avLst/>
          </a:prstGeom>
        </p:spPr>
        <p:txBody>
          <a:bodyPr vert="horz" wrap="square" lIns="0" tIns="10001" rIns="0" bIns="0" rtlCol="0">
            <a:spAutoFit/>
          </a:bodyPr>
          <a:lstStyle/>
          <a:p>
            <a:pPr marL="9525">
              <a:spcBef>
                <a:spcPts val="79"/>
              </a:spcBef>
            </a:pPr>
            <a:r>
              <a:rPr b="0" dirty="0">
                <a:latin typeface="Arial"/>
                <a:cs typeface="Arial"/>
              </a:rPr>
              <a:t>Next </a:t>
            </a:r>
            <a:r>
              <a:rPr b="0" spc="-4" dirty="0"/>
              <a:t>Level </a:t>
            </a:r>
            <a:r>
              <a:rPr b="0" dirty="0">
                <a:latin typeface="Arial"/>
                <a:cs typeface="Arial"/>
              </a:rPr>
              <a:t>of </a:t>
            </a:r>
            <a:r>
              <a:rPr b="0" spc="-4" dirty="0"/>
              <a:t>Information </a:t>
            </a:r>
            <a:r>
              <a:rPr b="0" spc="-11" dirty="0"/>
              <a:t>Transfer </a:t>
            </a:r>
            <a:r>
              <a:rPr b="0" spc="-4" dirty="0"/>
              <a:t>Evolution:</a:t>
            </a:r>
            <a:r>
              <a:rPr b="0" spc="-101" dirty="0"/>
              <a:t> </a:t>
            </a:r>
            <a:r>
              <a:rPr b="0" dirty="0">
                <a:latin typeface="Arial"/>
                <a:cs typeface="Arial"/>
              </a:rPr>
              <a:t>Blockchain</a:t>
            </a:r>
          </a:p>
        </p:txBody>
      </p:sp>
      <p:sp>
        <p:nvSpPr>
          <p:cNvPr id="3" name="object 3"/>
          <p:cNvSpPr txBox="1"/>
          <p:nvPr/>
        </p:nvSpPr>
        <p:spPr>
          <a:xfrm>
            <a:off x="5714620" y="1071563"/>
            <a:ext cx="1949291" cy="818012"/>
          </a:xfrm>
          <a:prstGeom prst="rect">
            <a:avLst/>
          </a:prstGeom>
        </p:spPr>
        <p:txBody>
          <a:bodyPr vert="horz" wrap="square" lIns="0" tIns="10001" rIns="0" bIns="0" rtlCol="0">
            <a:spAutoFit/>
          </a:bodyPr>
          <a:lstStyle/>
          <a:p>
            <a:pPr marL="224314" marR="3810" indent="-214789">
              <a:spcBef>
                <a:spcPts val="79"/>
              </a:spcBef>
              <a:buFontTx/>
              <a:buChar char="•"/>
              <a:tabLst>
                <a:tab pos="224314" algn="l"/>
                <a:tab pos="224790" algn="l"/>
              </a:tabLst>
            </a:pPr>
            <a:r>
              <a:rPr sz="1050" spc="-60" dirty="0">
                <a:solidFill>
                  <a:srgbClr val="404040"/>
                </a:solidFill>
                <a:latin typeface="Arial"/>
                <a:cs typeface="Arial"/>
              </a:rPr>
              <a:t>Firms </a:t>
            </a:r>
            <a:r>
              <a:rPr sz="1050" spc="-23" dirty="0">
                <a:solidFill>
                  <a:srgbClr val="404040"/>
                </a:solidFill>
                <a:latin typeface="Arial"/>
                <a:cs typeface="Arial"/>
              </a:rPr>
              <a:t>who </a:t>
            </a:r>
            <a:r>
              <a:rPr sz="1050" spc="-34" dirty="0">
                <a:solidFill>
                  <a:srgbClr val="404040"/>
                </a:solidFill>
                <a:latin typeface="Arial"/>
                <a:cs typeface="Arial"/>
              </a:rPr>
              <a:t>adopted </a:t>
            </a:r>
            <a:r>
              <a:rPr sz="1050" spc="-83" dirty="0">
                <a:solidFill>
                  <a:srgbClr val="404040"/>
                </a:solidFill>
                <a:latin typeface="Arial"/>
                <a:cs typeface="Arial"/>
              </a:rPr>
              <a:t>IT </a:t>
            </a:r>
            <a:r>
              <a:rPr sz="1050" spc="-64" dirty="0">
                <a:solidFill>
                  <a:srgbClr val="404040"/>
                </a:solidFill>
                <a:latin typeface="Arial"/>
                <a:cs typeface="Arial"/>
              </a:rPr>
              <a:t>became </a:t>
            </a:r>
            <a:r>
              <a:rPr sz="1050" spc="-64" dirty="0">
                <a:solidFill>
                  <a:srgbClr val="1F3863"/>
                </a:solidFill>
                <a:latin typeface="Arial"/>
                <a:cs typeface="Arial"/>
              </a:rPr>
              <a:t> </a:t>
            </a:r>
            <a:r>
              <a:rPr sz="1050" b="1" spc="-68" dirty="0">
                <a:solidFill>
                  <a:srgbClr val="1F3863"/>
                </a:solidFill>
                <a:latin typeface="Arial"/>
                <a:cs typeface="Arial"/>
              </a:rPr>
              <a:t>more </a:t>
            </a:r>
            <a:r>
              <a:rPr sz="1050" b="1" spc="-53" dirty="0">
                <a:solidFill>
                  <a:srgbClr val="1F3863"/>
                </a:solidFill>
                <a:latin typeface="Arial"/>
                <a:cs typeface="Arial"/>
              </a:rPr>
              <a:t>efficient </a:t>
            </a:r>
            <a:r>
              <a:rPr sz="1050" spc="-15" dirty="0">
                <a:solidFill>
                  <a:srgbClr val="404040"/>
                </a:solidFill>
                <a:latin typeface="Arial"/>
                <a:cs typeface="Arial"/>
              </a:rPr>
              <a:t>at</a:t>
            </a:r>
            <a:r>
              <a:rPr sz="1050" spc="-101" dirty="0">
                <a:solidFill>
                  <a:srgbClr val="404040"/>
                </a:solidFill>
                <a:latin typeface="Arial"/>
                <a:cs typeface="Arial"/>
              </a:rPr>
              <a:t> </a:t>
            </a:r>
            <a:r>
              <a:rPr sz="1050" spc="-49" dirty="0">
                <a:solidFill>
                  <a:srgbClr val="404040"/>
                </a:solidFill>
                <a:latin typeface="Arial"/>
                <a:cs typeface="Arial"/>
              </a:rPr>
              <a:t>accomplishing  </a:t>
            </a:r>
            <a:r>
              <a:rPr sz="1050" spc="-30" dirty="0">
                <a:solidFill>
                  <a:srgbClr val="404040"/>
                </a:solidFill>
                <a:latin typeface="Arial"/>
                <a:cs typeface="Arial"/>
              </a:rPr>
              <a:t>normal </a:t>
            </a:r>
            <a:r>
              <a:rPr sz="1050" spc="-68" dirty="0">
                <a:solidFill>
                  <a:srgbClr val="404040"/>
                </a:solidFill>
                <a:latin typeface="Arial"/>
                <a:cs typeface="Arial"/>
              </a:rPr>
              <a:t>business </a:t>
            </a:r>
            <a:r>
              <a:rPr sz="1050" spc="-60" dirty="0">
                <a:solidFill>
                  <a:srgbClr val="404040"/>
                </a:solidFill>
                <a:latin typeface="Arial"/>
                <a:cs typeface="Arial"/>
              </a:rPr>
              <a:t>tasks, </a:t>
            </a:r>
            <a:r>
              <a:rPr sz="1050" spc="-41" dirty="0">
                <a:solidFill>
                  <a:srgbClr val="404040"/>
                </a:solidFill>
                <a:latin typeface="Arial"/>
                <a:cs typeface="Arial"/>
              </a:rPr>
              <a:t>leading  </a:t>
            </a:r>
            <a:r>
              <a:rPr sz="1050" spc="8" dirty="0">
                <a:solidFill>
                  <a:srgbClr val="404040"/>
                </a:solidFill>
                <a:latin typeface="Arial"/>
                <a:cs typeface="Arial"/>
              </a:rPr>
              <a:t>to </a:t>
            </a:r>
            <a:r>
              <a:rPr sz="1050" b="1" spc="-53" dirty="0">
                <a:solidFill>
                  <a:srgbClr val="1F3863"/>
                </a:solidFill>
                <a:latin typeface="Arial"/>
                <a:cs typeface="Arial"/>
              </a:rPr>
              <a:t>linear </a:t>
            </a:r>
            <a:r>
              <a:rPr sz="1050" spc="-30" dirty="0">
                <a:solidFill>
                  <a:srgbClr val="404040"/>
                </a:solidFill>
                <a:latin typeface="Arial"/>
                <a:cs typeface="Arial"/>
              </a:rPr>
              <a:t>improvement </a:t>
            </a:r>
            <a:r>
              <a:rPr sz="1050" spc="-34" dirty="0">
                <a:solidFill>
                  <a:srgbClr val="404040"/>
                </a:solidFill>
                <a:latin typeface="Arial"/>
                <a:cs typeface="Arial"/>
              </a:rPr>
              <a:t>on  </a:t>
            </a:r>
            <a:r>
              <a:rPr sz="1050" spc="-23" dirty="0">
                <a:solidFill>
                  <a:srgbClr val="404040"/>
                </a:solidFill>
                <a:latin typeface="Arial"/>
                <a:cs typeface="Arial"/>
              </a:rPr>
              <a:t>productivity.</a:t>
            </a:r>
            <a:endParaRPr sz="1050">
              <a:solidFill>
                <a:prstClr val="black"/>
              </a:solidFill>
              <a:latin typeface="Arial"/>
              <a:cs typeface="Arial"/>
            </a:endParaRPr>
          </a:p>
        </p:txBody>
      </p:sp>
      <p:sp>
        <p:nvSpPr>
          <p:cNvPr id="4" name="object 4"/>
          <p:cNvSpPr txBox="1"/>
          <p:nvPr/>
        </p:nvSpPr>
        <p:spPr>
          <a:xfrm>
            <a:off x="5714619" y="2031873"/>
            <a:ext cx="1994535" cy="1787508"/>
          </a:xfrm>
          <a:prstGeom prst="rect">
            <a:avLst/>
          </a:prstGeom>
        </p:spPr>
        <p:txBody>
          <a:bodyPr vert="horz" wrap="square" lIns="0" tIns="10001" rIns="0" bIns="0" rtlCol="0">
            <a:spAutoFit/>
          </a:bodyPr>
          <a:lstStyle/>
          <a:p>
            <a:pPr marL="224314" marR="3810" indent="-214789">
              <a:spcBef>
                <a:spcPts val="79"/>
              </a:spcBef>
              <a:buFontTx/>
              <a:buChar char="•"/>
              <a:tabLst>
                <a:tab pos="224314" algn="l"/>
                <a:tab pos="224790" algn="l"/>
              </a:tabLst>
            </a:pPr>
            <a:r>
              <a:rPr sz="1050" spc="-60" dirty="0">
                <a:solidFill>
                  <a:srgbClr val="404040"/>
                </a:solidFill>
                <a:latin typeface="Arial"/>
                <a:cs typeface="Arial"/>
              </a:rPr>
              <a:t>Firms </a:t>
            </a:r>
            <a:r>
              <a:rPr sz="1050" spc="-4" dirty="0">
                <a:solidFill>
                  <a:srgbClr val="404040"/>
                </a:solidFill>
                <a:latin typeface="Arial"/>
                <a:cs typeface="Arial"/>
              </a:rPr>
              <a:t>that </a:t>
            </a:r>
            <a:r>
              <a:rPr sz="1050" spc="-11" dirty="0">
                <a:solidFill>
                  <a:srgbClr val="404040"/>
                </a:solidFill>
                <a:latin typeface="Arial"/>
                <a:cs typeface="Arial"/>
              </a:rPr>
              <a:t>fully </a:t>
            </a:r>
            <a:r>
              <a:rPr sz="1050" spc="-53" dirty="0">
                <a:solidFill>
                  <a:srgbClr val="404040"/>
                </a:solidFill>
                <a:latin typeface="Arial"/>
                <a:cs typeface="Arial"/>
              </a:rPr>
              <a:t>embraced </a:t>
            </a:r>
            <a:r>
              <a:rPr sz="1050" spc="-15" dirty="0">
                <a:solidFill>
                  <a:srgbClr val="404040"/>
                </a:solidFill>
                <a:latin typeface="Arial"/>
                <a:cs typeface="Arial"/>
              </a:rPr>
              <a:t>the  </a:t>
            </a:r>
            <a:r>
              <a:rPr sz="1050" spc="-11" dirty="0">
                <a:solidFill>
                  <a:srgbClr val="404040"/>
                </a:solidFill>
                <a:latin typeface="Arial"/>
                <a:cs typeface="Arial"/>
              </a:rPr>
              <a:t>internet </a:t>
            </a:r>
            <a:r>
              <a:rPr sz="1050" spc="-49" dirty="0">
                <a:solidFill>
                  <a:srgbClr val="404040"/>
                </a:solidFill>
                <a:latin typeface="Arial"/>
                <a:cs typeface="Arial"/>
              </a:rPr>
              <a:t>era </a:t>
            </a:r>
            <a:r>
              <a:rPr sz="1050" spc="-41" dirty="0">
                <a:solidFill>
                  <a:srgbClr val="404040"/>
                </a:solidFill>
                <a:latin typeface="Arial"/>
                <a:cs typeface="Arial"/>
              </a:rPr>
              <a:t>drove </a:t>
            </a:r>
            <a:r>
              <a:rPr sz="1050" spc="-26" dirty="0">
                <a:solidFill>
                  <a:srgbClr val="404040"/>
                </a:solidFill>
                <a:latin typeface="Arial"/>
                <a:cs typeface="Arial"/>
              </a:rPr>
              <a:t>down  </a:t>
            </a:r>
            <a:r>
              <a:rPr sz="1050" spc="-11" dirty="0">
                <a:solidFill>
                  <a:srgbClr val="404040"/>
                </a:solidFill>
                <a:latin typeface="Arial"/>
                <a:cs typeface="Arial"/>
              </a:rPr>
              <a:t>distribution </a:t>
            </a:r>
            <a:r>
              <a:rPr sz="1050" spc="-45" dirty="0">
                <a:solidFill>
                  <a:srgbClr val="404040"/>
                </a:solidFill>
                <a:latin typeface="Arial"/>
                <a:cs typeface="Arial"/>
              </a:rPr>
              <a:t>cost, </a:t>
            </a:r>
            <a:r>
              <a:rPr sz="1050" spc="-53" dirty="0">
                <a:solidFill>
                  <a:srgbClr val="404040"/>
                </a:solidFill>
                <a:latin typeface="Arial"/>
                <a:cs typeface="Arial"/>
              </a:rPr>
              <a:t>and </a:t>
            </a:r>
            <a:r>
              <a:rPr sz="1050" spc="-53" dirty="0">
                <a:solidFill>
                  <a:srgbClr val="1F3863"/>
                </a:solidFill>
                <a:latin typeface="Arial"/>
                <a:cs typeface="Arial"/>
              </a:rPr>
              <a:t> </a:t>
            </a:r>
            <a:r>
              <a:rPr sz="1050" b="1" spc="-60" dirty="0">
                <a:solidFill>
                  <a:srgbClr val="1F3863"/>
                </a:solidFill>
                <a:latin typeface="Arial"/>
                <a:cs typeface="Arial"/>
              </a:rPr>
              <a:t>fundamentally </a:t>
            </a:r>
            <a:r>
              <a:rPr sz="1050" b="1" spc="-98" dirty="0">
                <a:solidFill>
                  <a:srgbClr val="1F3863"/>
                </a:solidFill>
                <a:latin typeface="Arial"/>
                <a:cs typeface="Arial"/>
              </a:rPr>
              <a:t>changed </a:t>
            </a:r>
            <a:r>
              <a:rPr sz="1050" spc="-15" dirty="0">
                <a:solidFill>
                  <a:srgbClr val="404040"/>
                </a:solidFill>
                <a:latin typeface="Arial"/>
                <a:cs typeface="Arial"/>
              </a:rPr>
              <a:t>the </a:t>
            </a:r>
            <a:r>
              <a:rPr sz="1050" spc="-56" dirty="0">
                <a:solidFill>
                  <a:srgbClr val="404040"/>
                </a:solidFill>
                <a:latin typeface="Arial"/>
                <a:cs typeface="Arial"/>
              </a:rPr>
              <a:t>way  </a:t>
            </a:r>
            <a:r>
              <a:rPr sz="1050" spc="-68" dirty="0">
                <a:solidFill>
                  <a:srgbClr val="404040"/>
                </a:solidFill>
                <a:latin typeface="Arial"/>
                <a:cs typeface="Arial"/>
              </a:rPr>
              <a:t>business </a:t>
            </a:r>
            <a:r>
              <a:rPr sz="1050" spc="-71" dirty="0">
                <a:solidFill>
                  <a:srgbClr val="404040"/>
                </a:solidFill>
                <a:latin typeface="Arial"/>
                <a:cs typeface="Arial"/>
              </a:rPr>
              <a:t>was </a:t>
            </a:r>
            <a:r>
              <a:rPr sz="1050" spc="-41" dirty="0">
                <a:solidFill>
                  <a:srgbClr val="404040"/>
                </a:solidFill>
                <a:latin typeface="Arial"/>
                <a:cs typeface="Arial"/>
              </a:rPr>
              <a:t>conducted,  </a:t>
            </a:r>
            <a:r>
              <a:rPr sz="1050" spc="-30" dirty="0">
                <a:solidFill>
                  <a:srgbClr val="404040"/>
                </a:solidFill>
                <a:latin typeface="Arial"/>
                <a:cs typeface="Arial"/>
              </a:rPr>
              <a:t>allowing </a:t>
            </a:r>
            <a:r>
              <a:rPr sz="1050" spc="-19" dirty="0">
                <a:solidFill>
                  <a:srgbClr val="404040"/>
                </a:solidFill>
                <a:latin typeface="Arial"/>
                <a:cs typeface="Arial"/>
              </a:rPr>
              <a:t>them </a:t>
            </a:r>
            <a:r>
              <a:rPr sz="1050" spc="-53" dirty="0">
                <a:solidFill>
                  <a:srgbClr val="404040"/>
                </a:solidFill>
                <a:latin typeface="Arial"/>
                <a:cs typeface="Arial"/>
              </a:rPr>
              <a:t>reach </a:t>
            </a:r>
            <a:r>
              <a:rPr sz="1050" spc="-53" dirty="0">
                <a:solidFill>
                  <a:srgbClr val="1F3863"/>
                </a:solidFill>
                <a:latin typeface="Arial"/>
                <a:cs typeface="Arial"/>
              </a:rPr>
              <a:t> </a:t>
            </a:r>
            <a:r>
              <a:rPr sz="1050" b="1" spc="-64" dirty="0">
                <a:solidFill>
                  <a:srgbClr val="1F3863"/>
                </a:solidFill>
                <a:latin typeface="Arial"/>
                <a:cs typeface="Arial"/>
              </a:rPr>
              <a:t>exponential </a:t>
            </a:r>
            <a:r>
              <a:rPr sz="1050" spc="-71" dirty="0">
                <a:solidFill>
                  <a:srgbClr val="404040"/>
                </a:solidFill>
                <a:latin typeface="Arial"/>
                <a:cs typeface="Arial"/>
              </a:rPr>
              <a:t>scale </a:t>
            </a:r>
            <a:r>
              <a:rPr sz="1050" spc="-49" dirty="0">
                <a:solidFill>
                  <a:srgbClr val="404040"/>
                </a:solidFill>
                <a:latin typeface="Arial"/>
                <a:cs typeface="Arial"/>
              </a:rPr>
              <a:t>and </a:t>
            </a:r>
            <a:r>
              <a:rPr sz="1050" spc="-26" dirty="0">
                <a:solidFill>
                  <a:srgbClr val="404040"/>
                </a:solidFill>
                <a:latin typeface="Arial"/>
                <a:cs typeface="Arial"/>
              </a:rPr>
              <a:t>drive </a:t>
            </a:r>
            <a:r>
              <a:rPr sz="1050" spc="-4" dirty="0">
                <a:solidFill>
                  <a:srgbClr val="404040"/>
                </a:solidFill>
                <a:latin typeface="Arial"/>
                <a:cs typeface="Arial"/>
              </a:rPr>
              <a:t>out  </a:t>
            </a:r>
            <a:r>
              <a:rPr sz="1050" spc="-15" dirty="0">
                <a:solidFill>
                  <a:srgbClr val="404040"/>
                </a:solidFill>
                <a:latin typeface="Arial"/>
                <a:cs typeface="Arial"/>
              </a:rPr>
              <a:t>other </a:t>
            </a:r>
            <a:r>
              <a:rPr sz="1050" spc="-19" dirty="0">
                <a:solidFill>
                  <a:srgbClr val="404040"/>
                </a:solidFill>
                <a:latin typeface="Arial"/>
                <a:cs typeface="Arial"/>
              </a:rPr>
              <a:t>competition. </a:t>
            </a:r>
            <a:r>
              <a:rPr sz="1050" spc="-68" dirty="0" smtClean="0">
                <a:solidFill>
                  <a:srgbClr val="404040"/>
                </a:solidFill>
                <a:latin typeface="Arial"/>
                <a:cs typeface="Arial"/>
              </a:rPr>
              <a:t>Facebook</a:t>
            </a:r>
            <a:r>
              <a:rPr sz="1050" spc="-68" dirty="0">
                <a:solidFill>
                  <a:srgbClr val="404040"/>
                </a:solidFill>
                <a:latin typeface="Arial"/>
                <a:cs typeface="Arial"/>
              </a:rPr>
              <a:t>, </a:t>
            </a:r>
            <a:r>
              <a:rPr sz="1050" spc="-64" dirty="0">
                <a:solidFill>
                  <a:srgbClr val="404040"/>
                </a:solidFill>
                <a:latin typeface="Arial"/>
                <a:cs typeface="Arial"/>
              </a:rPr>
              <a:t>Amazon, </a:t>
            </a:r>
            <a:r>
              <a:rPr sz="1050" spc="-19" dirty="0">
                <a:solidFill>
                  <a:srgbClr val="404040"/>
                </a:solidFill>
                <a:latin typeface="Arial"/>
                <a:cs typeface="Arial"/>
              </a:rPr>
              <a:t>Netflix,  </a:t>
            </a:r>
            <a:r>
              <a:rPr sz="1050" spc="-64" dirty="0">
                <a:solidFill>
                  <a:srgbClr val="404040"/>
                </a:solidFill>
                <a:latin typeface="Arial"/>
                <a:cs typeface="Arial"/>
              </a:rPr>
              <a:t>Google </a:t>
            </a:r>
            <a:r>
              <a:rPr sz="1050" spc="-60" dirty="0">
                <a:solidFill>
                  <a:srgbClr val="404040"/>
                </a:solidFill>
                <a:latin typeface="Arial"/>
                <a:cs typeface="Arial"/>
              </a:rPr>
              <a:t>– </a:t>
            </a:r>
            <a:r>
              <a:rPr sz="1050" spc="-56" dirty="0">
                <a:solidFill>
                  <a:srgbClr val="404040"/>
                </a:solidFill>
                <a:latin typeface="Arial"/>
                <a:cs typeface="Arial"/>
              </a:rPr>
              <a:t>companies </a:t>
            </a:r>
            <a:r>
              <a:rPr sz="1050" spc="-49" dirty="0">
                <a:solidFill>
                  <a:srgbClr val="404040"/>
                </a:solidFill>
                <a:latin typeface="Arial"/>
                <a:cs typeface="Arial"/>
              </a:rPr>
              <a:t>are  </a:t>
            </a:r>
            <a:r>
              <a:rPr sz="1050" spc="-64" dirty="0">
                <a:solidFill>
                  <a:srgbClr val="404040"/>
                </a:solidFill>
                <a:latin typeface="Arial"/>
                <a:cs typeface="Arial"/>
              </a:rPr>
              <a:t>examples </a:t>
            </a:r>
            <a:r>
              <a:rPr sz="1050" spc="-4" dirty="0">
                <a:solidFill>
                  <a:srgbClr val="404040"/>
                </a:solidFill>
                <a:latin typeface="Arial"/>
                <a:cs typeface="Arial"/>
              </a:rPr>
              <a:t>of </a:t>
            </a:r>
            <a:r>
              <a:rPr sz="1050" spc="-64" dirty="0">
                <a:solidFill>
                  <a:srgbClr val="404040"/>
                </a:solidFill>
                <a:latin typeface="Arial"/>
                <a:cs typeface="Arial"/>
              </a:rPr>
              <a:t>successful </a:t>
            </a:r>
            <a:r>
              <a:rPr sz="1050" spc="-23" dirty="0">
                <a:solidFill>
                  <a:srgbClr val="404040"/>
                </a:solidFill>
                <a:latin typeface="Arial"/>
                <a:cs typeface="Arial"/>
              </a:rPr>
              <a:t>firms  </a:t>
            </a:r>
            <a:r>
              <a:rPr sz="1050" spc="-38" dirty="0">
                <a:solidFill>
                  <a:srgbClr val="404040"/>
                </a:solidFill>
                <a:latin typeface="Arial"/>
                <a:cs typeface="Arial"/>
              </a:rPr>
              <a:t>here.</a:t>
            </a:r>
            <a:endParaRPr sz="1050" dirty="0">
              <a:solidFill>
                <a:prstClr val="black"/>
              </a:solidFill>
              <a:latin typeface="Arial"/>
              <a:cs typeface="Arial"/>
            </a:endParaRPr>
          </a:p>
        </p:txBody>
      </p:sp>
      <p:sp>
        <p:nvSpPr>
          <p:cNvPr id="6" name="object 6"/>
          <p:cNvSpPr/>
          <p:nvPr/>
        </p:nvSpPr>
        <p:spPr>
          <a:xfrm>
            <a:off x="3689603" y="4122800"/>
            <a:ext cx="201168" cy="201168"/>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7" name="object 7"/>
          <p:cNvSpPr/>
          <p:nvPr/>
        </p:nvSpPr>
        <p:spPr>
          <a:xfrm>
            <a:off x="3985642" y="4122800"/>
            <a:ext cx="206882" cy="208026"/>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8" name="object 8"/>
          <p:cNvSpPr/>
          <p:nvPr/>
        </p:nvSpPr>
        <p:spPr>
          <a:xfrm>
            <a:off x="3672458" y="4374260"/>
            <a:ext cx="218313" cy="218313"/>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9" name="object 9"/>
          <p:cNvSpPr/>
          <p:nvPr/>
        </p:nvSpPr>
        <p:spPr>
          <a:xfrm>
            <a:off x="3944492" y="4343400"/>
            <a:ext cx="275463" cy="275463"/>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10" name="object 10"/>
          <p:cNvSpPr/>
          <p:nvPr/>
        </p:nvSpPr>
        <p:spPr>
          <a:xfrm>
            <a:off x="2665094" y="4158997"/>
            <a:ext cx="238887" cy="173735"/>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11" name="object 11"/>
          <p:cNvSpPr/>
          <p:nvPr/>
        </p:nvSpPr>
        <p:spPr>
          <a:xfrm>
            <a:off x="2947798" y="4160519"/>
            <a:ext cx="268604" cy="164592"/>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12" name="object 12"/>
          <p:cNvSpPr/>
          <p:nvPr/>
        </p:nvSpPr>
        <p:spPr>
          <a:xfrm>
            <a:off x="1687067" y="4115942"/>
            <a:ext cx="402336" cy="236601"/>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graphicFrame>
        <p:nvGraphicFramePr>
          <p:cNvPr id="13" name="object 13"/>
          <p:cNvGraphicFramePr>
            <a:graphicFrameLocks noGrp="1"/>
          </p:cNvGraphicFramePr>
          <p:nvPr/>
        </p:nvGraphicFramePr>
        <p:xfrm>
          <a:off x="1209293" y="1405890"/>
          <a:ext cx="4214812" cy="2388393"/>
        </p:xfrm>
        <a:graphic>
          <a:graphicData uri="http://schemas.openxmlformats.org/drawingml/2006/table">
            <a:tbl>
              <a:tblPr firstRow="1" bandRow="1">
                <a:tableStyleId>{2D5ABB26-0587-4C30-8999-92F81FD0307C}</a:tableStyleId>
              </a:tblPr>
              <a:tblGrid>
                <a:gridCol w="701993"/>
                <a:gridCol w="702945"/>
                <a:gridCol w="701992"/>
                <a:gridCol w="702945"/>
                <a:gridCol w="701992"/>
                <a:gridCol w="702945"/>
              </a:tblGrid>
              <a:tr h="340519">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r>
              <a:tr h="341471">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r>
              <a:tr h="341471">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r>
              <a:tr h="341471">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r>
              <a:tr h="340519">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r>
              <a:tr h="341471">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r>
              <a:tr h="341471">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r>
            </a:tbl>
          </a:graphicData>
        </a:graphic>
      </p:graphicFrame>
      <p:sp>
        <p:nvSpPr>
          <p:cNvPr id="14" name="object 14"/>
          <p:cNvSpPr/>
          <p:nvPr/>
        </p:nvSpPr>
        <p:spPr>
          <a:xfrm>
            <a:off x="1633823" y="1613916"/>
            <a:ext cx="3371850" cy="1980724"/>
          </a:xfrm>
          <a:custGeom>
            <a:avLst/>
            <a:gdLst/>
            <a:ahLst/>
            <a:cxnLst/>
            <a:rect l="l" t="t" r="r" b="b"/>
            <a:pathLst>
              <a:path w="4495800" h="2640965">
                <a:moveTo>
                  <a:pt x="0" y="2640457"/>
                </a:moveTo>
                <a:lnTo>
                  <a:pt x="48603" y="2628069"/>
                </a:lnTo>
                <a:lnTo>
                  <a:pt x="97524" y="2616016"/>
                </a:lnTo>
                <a:lnTo>
                  <a:pt x="146745" y="2604278"/>
                </a:lnTo>
                <a:lnTo>
                  <a:pt x="196248" y="2592837"/>
                </a:lnTo>
                <a:lnTo>
                  <a:pt x="246016" y="2581675"/>
                </a:lnTo>
                <a:lnTo>
                  <a:pt x="296032" y="2570774"/>
                </a:lnTo>
                <a:lnTo>
                  <a:pt x="346279" y="2560116"/>
                </a:lnTo>
                <a:lnTo>
                  <a:pt x="396739" y="2549682"/>
                </a:lnTo>
                <a:lnTo>
                  <a:pt x="447395" y="2539454"/>
                </a:lnTo>
                <a:lnTo>
                  <a:pt x="498230" y="2529414"/>
                </a:lnTo>
                <a:lnTo>
                  <a:pt x="549227" y="2519544"/>
                </a:lnTo>
                <a:lnTo>
                  <a:pt x="600367" y="2509826"/>
                </a:lnTo>
                <a:lnTo>
                  <a:pt x="651634" y="2500241"/>
                </a:lnTo>
                <a:lnTo>
                  <a:pt x="703011" y="2490771"/>
                </a:lnTo>
                <a:lnTo>
                  <a:pt x="754480" y="2481399"/>
                </a:lnTo>
                <a:lnTo>
                  <a:pt x="806025" y="2472105"/>
                </a:lnTo>
                <a:lnTo>
                  <a:pt x="857627" y="2462872"/>
                </a:lnTo>
                <a:lnTo>
                  <a:pt x="909269" y="2453681"/>
                </a:lnTo>
                <a:lnTo>
                  <a:pt x="960934" y="2444515"/>
                </a:lnTo>
                <a:lnTo>
                  <a:pt x="1012606" y="2435354"/>
                </a:lnTo>
                <a:lnTo>
                  <a:pt x="1064265" y="2426182"/>
                </a:lnTo>
                <a:lnTo>
                  <a:pt x="1115896" y="2416979"/>
                </a:lnTo>
                <a:lnTo>
                  <a:pt x="1167481" y="2407728"/>
                </a:lnTo>
                <a:lnTo>
                  <a:pt x="1219003" y="2398410"/>
                </a:lnTo>
                <a:lnTo>
                  <a:pt x="1270444" y="2389007"/>
                </a:lnTo>
                <a:lnTo>
                  <a:pt x="1321788" y="2379501"/>
                </a:lnTo>
                <a:lnTo>
                  <a:pt x="1373016" y="2369874"/>
                </a:lnTo>
                <a:lnTo>
                  <a:pt x="1424111" y="2360107"/>
                </a:lnTo>
                <a:lnTo>
                  <a:pt x="1475057" y="2350182"/>
                </a:lnTo>
                <a:lnTo>
                  <a:pt x="1525836" y="2340082"/>
                </a:lnTo>
                <a:lnTo>
                  <a:pt x="1576430" y="2329787"/>
                </a:lnTo>
                <a:lnTo>
                  <a:pt x="1626823" y="2319280"/>
                </a:lnTo>
                <a:lnTo>
                  <a:pt x="1676997" y="2308543"/>
                </a:lnTo>
                <a:lnTo>
                  <a:pt x="1726934" y="2297557"/>
                </a:lnTo>
                <a:lnTo>
                  <a:pt x="1776618" y="2286304"/>
                </a:lnTo>
                <a:lnTo>
                  <a:pt x="1826032" y="2274766"/>
                </a:lnTo>
                <a:lnTo>
                  <a:pt x="1875157" y="2262925"/>
                </a:lnTo>
                <a:lnTo>
                  <a:pt x="1923977" y="2250763"/>
                </a:lnTo>
                <a:lnTo>
                  <a:pt x="1972474" y="2238260"/>
                </a:lnTo>
                <a:lnTo>
                  <a:pt x="2020631" y="2225400"/>
                </a:lnTo>
                <a:lnTo>
                  <a:pt x="2068431" y="2212164"/>
                </a:lnTo>
                <a:lnTo>
                  <a:pt x="2115857" y="2198534"/>
                </a:lnTo>
                <a:lnTo>
                  <a:pt x="2162890" y="2184491"/>
                </a:lnTo>
                <a:lnTo>
                  <a:pt x="2209515" y="2170018"/>
                </a:lnTo>
                <a:lnTo>
                  <a:pt x="2255713" y="2155095"/>
                </a:lnTo>
                <a:lnTo>
                  <a:pt x="2301468" y="2139706"/>
                </a:lnTo>
                <a:lnTo>
                  <a:pt x="2346761" y="2123832"/>
                </a:lnTo>
                <a:lnTo>
                  <a:pt x="2391576" y="2107454"/>
                </a:lnTo>
                <a:lnTo>
                  <a:pt x="2435896" y="2090554"/>
                </a:lnTo>
                <a:lnTo>
                  <a:pt x="2479703" y="2073115"/>
                </a:lnTo>
                <a:lnTo>
                  <a:pt x="2522980" y="2055118"/>
                </a:lnTo>
                <a:lnTo>
                  <a:pt x="2565709" y="2036544"/>
                </a:lnTo>
                <a:lnTo>
                  <a:pt x="2607873" y="2017376"/>
                </a:lnTo>
                <a:lnTo>
                  <a:pt x="2649456" y="1997596"/>
                </a:lnTo>
                <a:lnTo>
                  <a:pt x="2690439" y="1977185"/>
                </a:lnTo>
                <a:lnTo>
                  <a:pt x="2730806" y="1956125"/>
                </a:lnTo>
                <a:lnTo>
                  <a:pt x="2770539" y="1934397"/>
                </a:lnTo>
                <a:lnTo>
                  <a:pt x="2809621" y="1911985"/>
                </a:lnTo>
                <a:lnTo>
                  <a:pt x="2852438" y="1886163"/>
                </a:lnTo>
                <a:lnTo>
                  <a:pt x="2894448" y="1859492"/>
                </a:lnTo>
                <a:lnTo>
                  <a:pt x="2935674" y="1831996"/>
                </a:lnTo>
                <a:lnTo>
                  <a:pt x="2976141" y="1803700"/>
                </a:lnTo>
                <a:lnTo>
                  <a:pt x="3015873" y="1774630"/>
                </a:lnTo>
                <a:lnTo>
                  <a:pt x="3054893" y="1744811"/>
                </a:lnTo>
                <a:lnTo>
                  <a:pt x="3093226" y="1714269"/>
                </a:lnTo>
                <a:lnTo>
                  <a:pt x="3130895" y="1683027"/>
                </a:lnTo>
                <a:lnTo>
                  <a:pt x="3167924" y="1651112"/>
                </a:lnTo>
                <a:lnTo>
                  <a:pt x="3204339" y="1618550"/>
                </a:lnTo>
                <a:lnTo>
                  <a:pt x="3240161" y="1585364"/>
                </a:lnTo>
                <a:lnTo>
                  <a:pt x="3275416" y="1551581"/>
                </a:lnTo>
                <a:lnTo>
                  <a:pt x="3310128" y="1517225"/>
                </a:lnTo>
                <a:lnTo>
                  <a:pt x="3344319" y="1482322"/>
                </a:lnTo>
                <a:lnTo>
                  <a:pt x="3378015" y="1446897"/>
                </a:lnTo>
                <a:lnTo>
                  <a:pt x="3411240" y="1410976"/>
                </a:lnTo>
                <a:lnTo>
                  <a:pt x="3444016" y="1374583"/>
                </a:lnTo>
                <a:lnTo>
                  <a:pt x="3476369" y="1337744"/>
                </a:lnTo>
                <a:lnTo>
                  <a:pt x="3508322" y="1300485"/>
                </a:lnTo>
                <a:lnTo>
                  <a:pt x="3539899" y="1262829"/>
                </a:lnTo>
                <a:lnTo>
                  <a:pt x="3571125" y="1224803"/>
                </a:lnTo>
                <a:lnTo>
                  <a:pt x="3602022" y="1186432"/>
                </a:lnTo>
                <a:lnTo>
                  <a:pt x="3632616" y="1147741"/>
                </a:lnTo>
                <a:lnTo>
                  <a:pt x="3662930" y="1108756"/>
                </a:lnTo>
                <a:lnTo>
                  <a:pt x="3692988" y="1069501"/>
                </a:lnTo>
                <a:lnTo>
                  <a:pt x="3722814" y="1030001"/>
                </a:lnTo>
                <a:lnTo>
                  <a:pt x="3752432" y="990283"/>
                </a:lnTo>
                <a:lnTo>
                  <a:pt x="3781866" y="950371"/>
                </a:lnTo>
                <a:lnTo>
                  <a:pt x="3811140" y="910290"/>
                </a:lnTo>
                <a:lnTo>
                  <a:pt x="3840278" y="870067"/>
                </a:lnTo>
                <a:lnTo>
                  <a:pt x="3869304" y="829725"/>
                </a:lnTo>
                <a:lnTo>
                  <a:pt x="3898242" y="789291"/>
                </a:lnTo>
                <a:lnTo>
                  <a:pt x="3927115" y="748789"/>
                </a:lnTo>
                <a:lnTo>
                  <a:pt x="3955949" y="708244"/>
                </a:lnTo>
                <a:lnTo>
                  <a:pt x="3984766" y="667683"/>
                </a:lnTo>
                <a:lnTo>
                  <a:pt x="4013591" y="627130"/>
                </a:lnTo>
                <a:lnTo>
                  <a:pt x="4042448" y="586611"/>
                </a:lnTo>
                <a:lnTo>
                  <a:pt x="4071361" y="546150"/>
                </a:lnTo>
                <a:lnTo>
                  <a:pt x="4100353" y="505773"/>
                </a:lnTo>
                <a:lnTo>
                  <a:pt x="4129449" y="465505"/>
                </a:lnTo>
                <a:lnTo>
                  <a:pt x="4158673" y="425372"/>
                </a:lnTo>
                <a:lnTo>
                  <a:pt x="4188049" y="385399"/>
                </a:lnTo>
                <a:lnTo>
                  <a:pt x="4217600" y="345610"/>
                </a:lnTo>
                <a:lnTo>
                  <a:pt x="4247350" y="306032"/>
                </a:lnTo>
                <a:lnTo>
                  <a:pt x="4277325" y="266689"/>
                </a:lnTo>
                <a:lnTo>
                  <a:pt x="4307546" y="227606"/>
                </a:lnTo>
                <a:lnTo>
                  <a:pt x="4338040" y="188810"/>
                </a:lnTo>
                <a:lnTo>
                  <a:pt x="4368829" y="150324"/>
                </a:lnTo>
                <a:lnTo>
                  <a:pt x="4399937" y="112176"/>
                </a:lnTo>
                <a:lnTo>
                  <a:pt x="4431389" y="74388"/>
                </a:lnTo>
                <a:lnTo>
                  <a:pt x="4463208" y="36988"/>
                </a:lnTo>
                <a:lnTo>
                  <a:pt x="4495419" y="0"/>
                </a:lnTo>
              </a:path>
            </a:pathLst>
          </a:custGeom>
          <a:ln w="18288">
            <a:solidFill>
              <a:srgbClr val="7E7E7E"/>
            </a:solidFill>
          </a:ln>
        </p:spPr>
        <p:txBody>
          <a:bodyPr wrap="square" lIns="0" tIns="0" rIns="0" bIns="0" rtlCol="0"/>
          <a:lstStyle/>
          <a:p>
            <a:endParaRPr sz="1350">
              <a:solidFill>
                <a:prstClr val="black"/>
              </a:solidFill>
            </a:endParaRPr>
          </a:p>
        </p:txBody>
      </p:sp>
      <p:sp>
        <p:nvSpPr>
          <p:cNvPr id="15" name="object 15"/>
          <p:cNvSpPr txBox="1"/>
          <p:nvPr/>
        </p:nvSpPr>
        <p:spPr>
          <a:xfrm>
            <a:off x="1229678" y="1125913"/>
            <a:ext cx="911066" cy="224165"/>
          </a:xfrm>
          <a:prstGeom prst="rect">
            <a:avLst/>
          </a:prstGeom>
        </p:spPr>
        <p:txBody>
          <a:bodyPr vert="horz" wrap="square" lIns="0" tIns="10478" rIns="0" bIns="0" rtlCol="0">
            <a:spAutoFit/>
          </a:bodyPr>
          <a:lstStyle/>
          <a:p>
            <a:pPr marL="9525">
              <a:spcBef>
                <a:spcPts val="83"/>
              </a:spcBef>
            </a:pPr>
            <a:r>
              <a:rPr sz="1388" b="1" spc="-86" dirty="0">
                <a:solidFill>
                  <a:srgbClr val="404040"/>
                </a:solidFill>
                <a:latin typeface="Arial"/>
                <a:cs typeface="Arial"/>
              </a:rPr>
              <a:t>Productivity</a:t>
            </a:r>
            <a:endParaRPr sz="1388">
              <a:solidFill>
                <a:prstClr val="black"/>
              </a:solidFill>
              <a:latin typeface="Arial"/>
              <a:cs typeface="Arial"/>
            </a:endParaRPr>
          </a:p>
        </p:txBody>
      </p:sp>
      <p:sp>
        <p:nvSpPr>
          <p:cNvPr id="16" name="object 16"/>
          <p:cNvSpPr txBox="1"/>
          <p:nvPr/>
        </p:nvSpPr>
        <p:spPr>
          <a:xfrm>
            <a:off x="1691259" y="3896582"/>
            <a:ext cx="337661" cy="171201"/>
          </a:xfrm>
          <a:prstGeom prst="rect">
            <a:avLst/>
          </a:prstGeom>
        </p:spPr>
        <p:txBody>
          <a:bodyPr vert="horz" wrap="square" lIns="0" tIns="9525" rIns="0" bIns="0" rtlCol="0">
            <a:spAutoFit/>
          </a:bodyPr>
          <a:lstStyle/>
          <a:p>
            <a:pPr marL="9525">
              <a:spcBef>
                <a:spcPts val="75"/>
              </a:spcBef>
            </a:pPr>
            <a:r>
              <a:rPr sz="1050" spc="-165" dirty="0">
                <a:solidFill>
                  <a:srgbClr val="404040"/>
                </a:solidFill>
                <a:latin typeface="Arial"/>
                <a:cs typeface="Arial"/>
              </a:rPr>
              <a:t>P</a:t>
            </a:r>
            <a:r>
              <a:rPr sz="1050" spc="-4" dirty="0">
                <a:solidFill>
                  <a:srgbClr val="404040"/>
                </a:solidFill>
                <a:latin typeface="Arial"/>
                <a:cs typeface="Arial"/>
              </a:rPr>
              <a:t>r</a:t>
            </a:r>
            <a:r>
              <a:rPr sz="1050" spc="-64" dirty="0">
                <a:solidFill>
                  <a:srgbClr val="404040"/>
                </a:solidFill>
                <a:latin typeface="Arial"/>
                <a:cs typeface="Arial"/>
              </a:rPr>
              <a:t>e</a:t>
            </a:r>
            <a:r>
              <a:rPr sz="1050" spc="-30" dirty="0">
                <a:solidFill>
                  <a:srgbClr val="404040"/>
                </a:solidFill>
                <a:latin typeface="Arial"/>
                <a:cs typeface="Arial"/>
              </a:rPr>
              <a:t>-</a:t>
            </a:r>
            <a:r>
              <a:rPr sz="1050" spc="-86" dirty="0">
                <a:solidFill>
                  <a:srgbClr val="404040"/>
                </a:solidFill>
                <a:latin typeface="Arial"/>
                <a:cs typeface="Arial"/>
              </a:rPr>
              <a:t>IT</a:t>
            </a:r>
            <a:endParaRPr sz="1050">
              <a:solidFill>
                <a:prstClr val="black"/>
              </a:solidFill>
              <a:latin typeface="Arial"/>
              <a:cs typeface="Arial"/>
            </a:endParaRPr>
          </a:p>
        </p:txBody>
      </p:sp>
      <p:sp>
        <p:nvSpPr>
          <p:cNvPr id="17" name="object 17"/>
          <p:cNvSpPr txBox="1"/>
          <p:nvPr/>
        </p:nvSpPr>
        <p:spPr>
          <a:xfrm>
            <a:off x="2861500" y="3896582"/>
            <a:ext cx="117158" cy="171201"/>
          </a:xfrm>
          <a:prstGeom prst="rect">
            <a:avLst/>
          </a:prstGeom>
        </p:spPr>
        <p:txBody>
          <a:bodyPr vert="horz" wrap="square" lIns="0" tIns="9525" rIns="0" bIns="0" rtlCol="0">
            <a:spAutoFit/>
          </a:bodyPr>
          <a:lstStyle/>
          <a:p>
            <a:pPr marL="9525">
              <a:spcBef>
                <a:spcPts val="75"/>
              </a:spcBef>
            </a:pPr>
            <a:r>
              <a:rPr sz="1050" spc="-86" dirty="0">
                <a:solidFill>
                  <a:srgbClr val="404040"/>
                </a:solidFill>
                <a:latin typeface="Arial"/>
                <a:cs typeface="Arial"/>
              </a:rPr>
              <a:t>IT</a:t>
            </a:r>
            <a:endParaRPr sz="1050">
              <a:solidFill>
                <a:prstClr val="black"/>
              </a:solidFill>
              <a:latin typeface="Arial"/>
              <a:cs typeface="Arial"/>
            </a:endParaRPr>
          </a:p>
        </p:txBody>
      </p:sp>
      <p:sp>
        <p:nvSpPr>
          <p:cNvPr id="18" name="object 18"/>
          <p:cNvSpPr txBox="1"/>
          <p:nvPr/>
        </p:nvSpPr>
        <p:spPr>
          <a:xfrm>
            <a:off x="3740659" y="3896582"/>
            <a:ext cx="457676" cy="171201"/>
          </a:xfrm>
          <a:prstGeom prst="rect">
            <a:avLst/>
          </a:prstGeom>
        </p:spPr>
        <p:txBody>
          <a:bodyPr vert="horz" wrap="square" lIns="0" tIns="9525" rIns="0" bIns="0" rtlCol="0">
            <a:spAutoFit/>
          </a:bodyPr>
          <a:lstStyle/>
          <a:p>
            <a:pPr marL="9525">
              <a:spcBef>
                <a:spcPts val="75"/>
              </a:spcBef>
            </a:pPr>
            <a:r>
              <a:rPr sz="1050" spc="-38" dirty="0">
                <a:solidFill>
                  <a:srgbClr val="404040"/>
                </a:solidFill>
                <a:latin typeface="Arial"/>
                <a:cs typeface="Arial"/>
              </a:rPr>
              <a:t>I</a:t>
            </a:r>
            <a:r>
              <a:rPr sz="1050" spc="-49" dirty="0">
                <a:solidFill>
                  <a:srgbClr val="404040"/>
                </a:solidFill>
                <a:latin typeface="Arial"/>
                <a:cs typeface="Arial"/>
              </a:rPr>
              <a:t>n</a:t>
            </a:r>
            <a:r>
              <a:rPr sz="1050" spc="49" dirty="0">
                <a:solidFill>
                  <a:srgbClr val="404040"/>
                </a:solidFill>
                <a:latin typeface="Arial"/>
                <a:cs typeface="Arial"/>
              </a:rPr>
              <a:t>t</a:t>
            </a:r>
            <a:r>
              <a:rPr sz="1050" spc="-26" dirty="0">
                <a:solidFill>
                  <a:srgbClr val="404040"/>
                </a:solidFill>
                <a:latin typeface="Arial"/>
                <a:cs typeface="Arial"/>
              </a:rPr>
              <a:t>er</a:t>
            </a:r>
            <a:r>
              <a:rPr sz="1050" spc="-34" dirty="0">
                <a:solidFill>
                  <a:srgbClr val="404040"/>
                </a:solidFill>
                <a:latin typeface="Arial"/>
                <a:cs typeface="Arial"/>
              </a:rPr>
              <a:t>n</a:t>
            </a:r>
            <a:r>
              <a:rPr sz="1050" spc="-71" dirty="0">
                <a:solidFill>
                  <a:srgbClr val="404040"/>
                </a:solidFill>
                <a:latin typeface="Arial"/>
                <a:cs typeface="Arial"/>
              </a:rPr>
              <a:t>e</a:t>
            </a:r>
            <a:r>
              <a:rPr sz="1050" spc="60" dirty="0">
                <a:solidFill>
                  <a:srgbClr val="404040"/>
                </a:solidFill>
                <a:latin typeface="Arial"/>
                <a:cs typeface="Arial"/>
              </a:rPr>
              <a:t>t</a:t>
            </a:r>
            <a:endParaRPr sz="1050">
              <a:solidFill>
                <a:prstClr val="black"/>
              </a:solidFill>
              <a:latin typeface="Arial"/>
              <a:cs typeface="Arial"/>
            </a:endParaRPr>
          </a:p>
        </p:txBody>
      </p:sp>
      <p:sp>
        <p:nvSpPr>
          <p:cNvPr id="19" name="object 19"/>
          <p:cNvSpPr txBox="1"/>
          <p:nvPr/>
        </p:nvSpPr>
        <p:spPr>
          <a:xfrm>
            <a:off x="4653248" y="3911441"/>
            <a:ext cx="597694" cy="171201"/>
          </a:xfrm>
          <a:prstGeom prst="rect">
            <a:avLst/>
          </a:prstGeom>
        </p:spPr>
        <p:txBody>
          <a:bodyPr vert="horz" wrap="square" lIns="0" tIns="9525" rIns="0" bIns="0" rtlCol="0">
            <a:spAutoFit/>
          </a:bodyPr>
          <a:lstStyle/>
          <a:p>
            <a:pPr marL="9525">
              <a:spcBef>
                <a:spcPts val="75"/>
              </a:spcBef>
            </a:pPr>
            <a:r>
              <a:rPr sz="1050" spc="-56" dirty="0">
                <a:solidFill>
                  <a:srgbClr val="404040"/>
                </a:solidFill>
                <a:latin typeface="Arial"/>
                <a:cs typeface="Arial"/>
              </a:rPr>
              <a:t>Blockchain</a:t>
            </a:r>
            <a:endParaRPr sz="1050">
              <a:solidFill>
                <a:prstClr val="black"/>
              </a:solidFill>
              <a:latin typeface="Arial"/>
              <a:cs typeface="Arial"/>
            </a:endParaRPr>
          </a:p>
        </p:txBody>
      </p:sp>
      <p:sp>
        <p:nvSpPr>
          <p:cNvPr id="20" name="object 20"/>
          <p:cNvSpPr/>
          <p:nvPr/>
        </p:nvSpPr>
        <p:spPr>
          <a:xfrm>
            <a:off x="1837945" y="3441574"/>
            <a:ext cx="129158" cy="144017"/>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21" name="object 21"/>
          <p:cNvSpPr/>
          <p:nvPr/>
        </p:nvSpPr>
        <p:spPr>
          <a:xfrm>
            <a:off x="2943225" y="3218689"/>
            <a:ext cx="129159" cy="144017"/>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3971925" y="2729484"/>
            <a:ext cx="130302" cy="144017"/>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23" name="object 23"/>
          <p:cNvSpPr/>
          <p:nvPr/>
        </p:nvSpPr>
        <p:spPr>
          <a:xfrm>
            <a:off x="4919472" y="1539620"/>
            <a:ext cx="129158" cy="144018"/>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25" name="object 25"/>
          <p:cNvSpPr/>
          <p:nvPr/>
        </p:nvSpPr>
        <p:spPr>
          <a:xfrm>
            <a:off x="4877181" y="4098798"/>
            <a:ext cx="221741" cy="221742"/>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41910">
              <a:lnSpc>
                <a:spcPts val="1215"/>
              </a:lnSpc>
            </a:pPr>
            <a:fld id="{81D60167-4931-47E6-BA6A-407CBD079E47}" type="slidenum">
              <a:rPr spc="-60" dirty="0">
                <a:solidFill>
                  <a:prstClr val="black"/>
                </a:solidFill>
              </a:rPr>
              <a:pPr marL="41910">
                <a:lnSpc>
                  <a:spcPts val="1215"/>
                </a:lnSpc>
              </a:pPr>
              <a:t>44</a:t>
            </a:fld>
            <a:endParaRPr spc="-60" dirty="0">
              <a:solidFill>
                <a:prstClr val="black"/>
              </a:solidFill>
            </a:endParaRPr>
          </a:p>
        </p:txBody>
      </p:sp>
    </p:spTree>
    <p:extLst>
      <p:ext uri="{BB962C8B-B14F-4D97-AF65-F5344CB8AC3E}">
        <p14:creationId xmlns:p14="http://schemas.microsoft.com/office/powerpoint/2010/main" val="153271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
            </a:r>
            <a:r>
              <a:rPr lang="en-US" dirty="0" err="1" smtClean="0"/>
              <a:t>Blockchain</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1200150"/>
            <a:ext cx="8001000" cy="3733800"/>
          </a:xfrm>
          <a:prstGeom prst="rect">
            <a:avLst/>
          </a:prstGeom>
        </p:spPr>
      </p:pic>
    </p:spTree>
    <p:extLst>
      <p:ext uri="{BB962C8B-B14F-4D97-AF65-F5344CB8AC3E}">
        <p14:creationId xmlns:p14="http://schemas.microsoft.com/office/powerpoint/2010/main" val="58031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Blockchain</a:t>
            </a:r>
            <a:r>
              <a:rPr lang="en-US" dirty="0" smtClean="0"/>
              <a:t> Cost Saving Laws</a:t>
            </a:r>
            <a:endParaRPr lang="en-US" dirty="0"/>
          </a:p>
        </p:txBody>
      </p:sp>
      <p:sp>
        <p:nvSpPr>
          <p:cNvPr id="3" name="Content Placeholder 2"/>
          <p:cNvSpPr>
            <a:spLocks noGrp="1"/>
          </p:cNvSpPr>
          <p:nvPr>
            <p:ph idx="1"/>
          </p:nvPr>
        </p:nvSpPr>
        <p:spPr/>
        <p:txBody>
          <a:bodyPr>
            <a:normAutofit lnSpcReduction="10000"/>
          </a:bodyPr>
          <a:lstStyle/>
          <a:p>
            <a:r>
              <a:rPr lang="en-US" dirty="0" err="1"/>
              <a:t>Blockchain</a:t>
            </a:r>
            <a:r>
              <a:rPr lang="en-US" dirty="0"/>
              <a:t> solution is expected to be cost effective and reduce operational cost generally on the long run including for the insurance industry when compared to centralized solution as it supports three downward sloping exponential cost </a:t>
            </a:r>
            <a:r>
              <a:rPr lang="en-US" dirty="0" smtClean="0"/>
              <a:t>curves</a:t>
            </a:r>
            <a:endParaRPr lang="en-US" dirty="0"/>
          </a:p>
          <a:p>
            <a:pPr lvl="1"/>
            <a:r>
              <a:rPr lang="en-US" dirty="0" smtClean="0"/>
              <a:t>Moore’s </a:t>
            </a:r>
            <a:r>
              <a:rPr lang="en-US" dirty="0"/>
              <a:t>law (cost of processing digital information, i.e. speed, halves every 18 months</a:t>
            </a:r>
            <a:r>
              <a:rPr lang="en-US" dirty="0" smtClean="0"/>
              <a:t>)</a:t>
            </a:r>
          </a:p>
          <a:p>
            <a:pPr lvl="1"/>
            <a:r>
              <a:rPr lang="en-US" dirty="0" err="1" smtClean="0"/>
              <a:t>Kryder’s</a:t>
            </a:r>
            <a:r>
              <a:rPr lang="en-US" dirty="0" smtClean="0"/>
              <a:t> </a:t>
            </a:r>
            <a:r>
              <a:rPr lang="en-US" dirty="0"/>
              <a:t>Law (cost of storing digital information, i.e. memory, halves every 12 months) </a:t>
            </a:r>
            <a:endParaRPr lang="en-US" dirty="0" smtClean="0"/>
          </a:p>
          <a:p>
            <a:pPr lvl="1"/>
            <a:r>
              <a:rPr lang="en-US" dirty="0" smtClean="0"/>
              <a:t>Nielsen’s </a:t>
            </a:r>
            <a:r>
              <a:rPr lang="en-US" dirty="0"/>
              <a:t>Law (cost of shipping digital information, i.e. bandwidth, halves every 24 </a:t>
            </a:r>
            <a:r>
              <a:rPr lang="en-US" dirty="0" smtClean="0"/>
              <a:t>months</a:t>
            </a:r>
            <a:r>
              <a:rPr lang="en-US" dirty="0"/>
              <a:t>) </a:t>
            </a:r>
          </a:p>
          <a:p>
            <a:endParaRPr lang="en-US" dirty="0"/>
          </a:p>
        </p:txBody>
      </p:sp>
    </p:spTree>
    <p:extLst>
      <p:ext uri="{BB962C8B-B14F-4D97-AF65-F5344CB8AC3E}">
        <p14:creationId xmlns:p14="http://schemas.microsoft.com/office/powerpoint/2010/main" val="2006668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3573" y="4772827"/>
            <a:ext cx="320149" cy="168016"/>
          </a:xfrm>
          <a:prstGeom prst="rect">
            <a:avLst/>
          </a:prstGeom>
          <a:blipFill>
            <a:blip r:embed="rId2" cstate="print"/>
            <a:stretch>
              <a:fillRect/>
            </a:stretch>
          </a:blipFill>
        </p:spPr>
        <p:txBody>
          <a:bodyPr wrap="square" lIns="0" tIns="0" rIns="0" bIns="0" rtlCol="0"/>
          <a:lstStyle/>
          <a:p>
            <a:endParaRPr sz="1224">
              <a:solidFill>
                <a:prstClr val="black"/>
              </a:solidFill>
            </a:endParaRPr>
          </a:p>
        </p:txBody>
      </p:sp>
      <p:sp>
        <p:nvSpPr>
          <p:cNvPr id="3" name="object 3"/>
          <p:cNvSpPr txBox="1"/>
          <p:nvPr/>
        </p:nvSpPr>
        <p:spPr>
          <a:xfrm>
            <a:off x="2455002" y="4790236"/>
            <a:ext cx="357583" cy="123817"/>
          </a:xfrm>
          <a:prstGeom prst="rect">
            <a:avLst/>
          </a:prstGeom>
        </p:spPr>
        <p:txBody>
          <a:bodyPr vert="horz" wrap="square" lIns="0" tIns="8637" rIns="0" bIns="0" rtlCol="0">
            <a:spAutoFit/>
          </a:bodyPr>
          <a:lstStyle/>
          <a:p>
            <a:pPr marL="8637">
              <a:spcBef>
                <a:spcPts val="68"/>
              </a:spcBef>
            </a:pPr>
            <a:r>
              <a:rPr sz="748" spc="3" dirty="0">
                <a:solidFill>
                  <a:srgbClr val="838383"/>
                </a:solidFill>
                <a:latin typeface="Verdana"/>
                <a:cs typeface="Verdana"/>
              </a:rPr>
              <a:t>PAGE</a:t>
            </a:r>
            <a:r>
              <a:rPr sz="748" spc="-92" dirty="0">
                <a:solidFill>
                  <a:srgbClr val="838383"/>
                </a:solidFill>
                <a:latin typeface="Verdana"/>
                <a:cs typeface="Verdana"/>
              </a:rPr>
              <a:t> </a:t>
            </a:r>
            <a:r>
              <a:rPr sz="748" spc="-61" dirty="0">
                <a:solidFill>
                  <a:srgbClr val="838383"/>
                </a:solidFill>
                <a:latin typeface="Verdana"/>
                <a:cs typeface="Verdana"/>
              </a:rPr>
              <a:t>8</a:t>
            </a:r>
            <a:endParaRPr sz="748">
              <a:solidFill>
                <a:prstClr val="black"/>
              </a:solidFill>
              <a:latin typeface="Verdana"/>
              <a:cs typeface="Verdana"/>
            </a:endParaRPr>
          </a:p>
        </p:txBody>
      </p:sp>
      <p:sp>
        <p:nvSpPr>
          <p:cNvPr id="4" name="object 4"/>
          <p:cNvSpPr/>
          <p:nvPr/>
        </p:nvSpPr>
        <p:spPr>
          <a:xfrm>
            <a:off x="2380808"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5" name="object 5"/>
          <p:cNvSpPr/>
          <p:nvPr/>
        </p:nvSpPr>
        <p:spPr>
          <a:xfrm>
            <a:off x="1956891"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6" name="object 6"/>
          <p:cNvSpPr txBox="1"/>
          <p:nvPr/>
        </p:nvSpPr>
        <p:spPr>
          <a:xfrm>
            <a:off x="2049741" y="4790236"/>
            <a:ext cx="232343" cy="123817"/>
          </a:xfrm>
          <a:prstGeom prst="rect">
            <a:avLst/>
          </a:prstGeom>
        </p:spPr>
        <p:txBody>
          <a:bodyPr vert="horz" wrap="square" lIns="0" tIns="8637" rIns="0" bIns="0" rtlCol="0">
            <a:spAutoFit/>
          </a:bodyPr>
          <a:lstStyle/>
          <a:p>
            <a:pPr marL="8637">
              <a:spcBef>
                <a:spcPts val="68"/>
              </a:spcBef>
            </a:pPr>
            <a:r>
              <a:rPr sz="748" spc="-71" dirty="0">
                <a:solidFill>
                  <a:srgbClr val="838383"/>
                </a:solidFill>
                <a:latin typeface="Verdana"/>
                <a:cs typeface="Verdana"/>
              </a:rPr>
              <a:t>L</a:t>
            </a:r>
            <a:r>
              <a:rPr sz="748" spc="20" dirty="0">
                <a:solidFill>
                  <a:srgbClr val="838383"/>
                </a:solidFill>
                <a:latin typeface="Verdana"/>
                <a:cs typeface="Verdana"/>
              </a:rPr>
              <a:t>A</a:t>
            </a:r>
            <a:r>
              <a:rPr sz="748" spc="-116" dirty="0">
                <a:solidFill>
                  <a:srgbClr val="838383"/>
                </a:solidFill>
                <a:latin typeface="Verdana"/>
                <a:cs typeface="Verdana"/>
              </a:rPr>
              <a:t>BS</a:t>
            </a:r>
            <a:endParaRPr sz="748">
              <a:solidFill>
                <a:prstClr val="black"/>
              </a:solidFill>
              <a:latin typeface="Verdana"/>
              <a:cs typeface="Verdana"/>
            </a:endParaRPr>
          </a:p>
        </p:txBody>
      </p:sp>
      <p:sp>
        <p:nvSpPr>
          <p:cNvPr id="7" name="object 7"/>
          <p:cNvSpPr txBox="1"/>
          <p:nvPr/>
        </p:nvSpPr>
        <p:spPr>
          <a:xfrm>
            <a:off x="1524077" y="1443272"/>
            <a:ext cx="5421620" cy="1780386"/>
          </a:xfrm>
          <a:prstGeom prst="rect">
            <a:avLst/>
          </a:prstGeom>
        </p:spPr>
        <p:txBody>
          <a:bodyPr vert="horz" wrap="square" lIns="0" tIns="7774" rIns="0" bIns="0" rtlCol="0">
            <a:spAutoFit/>
          </a:bodyPr>
          <a:lstStyle/>
          <a:p>
            <a:pPr marL="8637" marR="131718">
              <a:lnSpc>
                <a:spcPct val="127699"/>
              </a:lnSpc>
              <a:spcBef>
                <a:spcPts val="61"/>
              </a:spcBef>
            </a:pPr>
            <a:r>
              <a:rPr sz="748" b="1" spc="-102" dirty="0">
                <a:solidFill>
                  <a:prstClr val="black"/>
                </a:solidFill>
                <a:latin typeface="Verdana"/>
                <a:cs typeface="Verdana"/>
              </a:rPr>
              <a:t>The </a:t>
            </a:r>
            <a:r>
              <a:rPr sz="748" b="1" spc="-41" dirty="0">
                <a:solidFill>
                  <a:prstClr val="black"/>
                </a:solidFill>
                <a:latin typeface="Verdana"/>
                <a:cs typeface="Verdana"/>
              </a:rPr>
              <a:t>blockchain </a:t>
            </a:r>
            <a:r>
              <a:rPr sz="748" b="1" spc="-95" dirty="0">
                <a:solidFill>
                  <a:prstClr val="black"/>
                </a:solidFill>
                <a:latin typeface="Verdana"/>
                <a:cs typeface="Verdana"/>
              </a:rPr>
              <a:t>is </a:t>
            </a:r>
            <a:r>
              <a:rPr sz="748" b="1" spc="-7" dirty="0">
                <a:solidFill>
                  <a:prstClr val="black"/>
                </a:solidFill>
                <a:latin typeface="Verdana"/>
                <a:cs typeface="Verdana"/>
              </a:rPr>
              <a:t>a </a:t>
            </a:r>
            <a:r>
              <a:rPr sz="748" b="1" spc="-44" dirty="0">
                <a:solidFill>
                  <a:prstClr val="black"/>
                </a:solidFill>
                <a:latin typeface="Verdana"/>
                <a:cs typeface="Verdana"/>
              </a:rPr>
              <a:t>global </a:t>
            </a:r>
            <a:r>
              <a:rPr sz="748" b="1" spc="-78" dirty="0">
                <a:solidFill>
                  <a:prstClr val="black"/>
                </a:solidFill>
                <a:latin typeface="Verdana"/>
                <a:cs typeface="Verdana"/>
              </a:rPr>
              <a:t>distributed </a:t>
            </a:r>
            <a:r>
              <a:rPr sz="748" b="1" spc="-54" dirty="0">
                <a:solidFill>
                  <a:prstClr val="black"/>
                </a:solidFill>
                <a:latin typeface="Verdana"/>
                <a:cs typeface="Verdana"/>
              </a:rPr>
              <a:t>ledger, </a:t>
            </a:r>
            <a:r>
              <a:rPr sz="748" b="1" spc="-71" dirty="0">
                <a:solidFill>
                  <a:prstClr val="black"/>
                </a:solidFill>
                <a:latin typeface="Verdana"/>
                <a:cs typeface="Verdana"/>
              </a:rPr>
              <a:t>which </a:t>
            </a:r>
            <a:r>
              <a:rPr sz="748" b="1" spc="-65" dirty="0">
                <a:solidFill>
                  <a:prstClr val="black"/>
                </a:solidFill>
                <a:latin typeface="Verdana"/>
                <a:cs typeface="Verdana"/>
              </a:rPr>
              <a:t>facilitates </a:t>
            </a:r>
            <a:r>
              <a:rPr sz="748" b="1" spc="-75" dirty="0">
                <a:solidFill>
                  <a:prstClr val="black"/>
                </a:solidFill>
                <a:latin typeface="Verdana"/>
                <a:cs typeface="Verdana"/>
              </a:rPr>
              <a:t>the </a:t>
            </a:r>
            <a:r>
              <a:rPr sz="748" b="1" spc="-68" dirty="0">
                <a:solidFill>
                  <a:prstClr val="black"/>
                </a:solidFill>
                <a:latin typeface="Verdana"/>
                <a:cs typeface="Verdana"/>
              </a:rPr>
              <a:t>movement </a:t>
            </a:r>
            <a:r>
              <a:rPr sz="748" b="1" spc="-71" dirty="0">
                <a:solidFill>
                  <a:prstClr val="black"/>
                </a:solidFill>
                <a:latin typeface="Verdana"/>
                <a:cs typeface="Verdana"/>
              </a:rPr>
              <a:t>of </a:t>
            </a:r>
            <a:r>
              <a:rPr sz="748" b="1" spc="-85" dirty="0">
                <a:solidFill>
                  <a:prstClr val="black"/>
                </a:solidFill>
                <a:latin typeface="Verdana"/>
                <a:cs typeface="Verdana"/>
              </a:rPr>
              <a:t>assets </a:t>
            </a:r>
            <a:r>
              <a:rPr sz="748" b="1" spc="-65" dirty="0">
                <a:solidFill>
                  <a:prstClr val="black"/>
                </a:solidFill>
                <a:latin typeface="Verdana"/>
                <a:cs typeface="Verdana"/>
              </a:rPr>
              <a:t>across </a:t>
            </a:r>
            <a:r>
              <a:rPr sz="748" b="1" spc="-71" dirty="0">
                <a:solidFill>
                  <a:prstClr val="black"/>
                </a:solidFill>
                <a:latin typeface="Verdana"/>
                <a:cs typeface="Verdana"/>
              </a:rPr>
              <a:t>the </a:t>
            </a:r>
            <a:r>
              <a:rPr sz="748" b="1" spc="-82" dirty="0">
                <a:solidFill>
                  <a:prstClr val="black"/>
                </a:solidFill>
                <a:latin typeface="Verdana"/>
                <a:cs typeface="Verdana"/>
              </a:rPr>
              <a:t>world in </a:t>
            </a:r>
            <a:r>
              <a:rPr sz="748" b="1" spc="-58" dirty="0">
                <a:solidFill>
                  <a:prstClr val="black"/>
                </a:solidFill>
                <a:latin typeface="Verdana"/>
                <a:cs typeface="Verdana"/>
              </a:rPr>
              <a:t>seconds,  </a:t>
            </a:r>
            <a:r>
              <a:rPr sz="748" b="1" spc="-102" dirty="0">
                <a:solidFill>
                  <a:prstClr val="black"/>
                </a:solidFill>
                <a:latin typeface="Verdana"/>
                <a:cs typeface="Verdana"/>
              </a:rPr>
              <a:t>with </a:t>
            </a:r>
            <a:r>
              <a:rPr sz="748" b="1" spc="-65" dirty="0">
                <a:solidFill>
                  <a:prstClr val="black"/>
                </a:solidFill>
                <a:latin typeface="Verdana"/>
                <a:cs typeface="Verdana"/>
              </a:rPr>
              <a:t>only </a:t>
            </a:r>
            <a:r>
              <a:rPr sz="748" b="1" spc="-7" dirty="0">
                <a:solidFill>
                  <a:prstClr val="black"/>
                </a:solidFill>
                <a:latin typeface="Verdana"/>
                <a:cs typeface="Verdana"/>
              </a:rPr>
              <a:t>a </a:t>
            </a:r>
            <a:r>
              <a:rPr sz="748" b="1" spc="-71" dirty="0">
                <a:solidFill>
                  <a:prstClr val="black"/>
                </a:solidFill>
                <a:latin typeface="Verdana"/>
                <a:cs typeface="Verdana"/>
              </a:rPr>
              <a:t>minimal </a:t>
            </a:r>
            <a:r>
              <a:rPr sz="748" b="1" spc="-68" dirty="0">
                <a:solidFill>
                  <a:prstClr val="black"/>
                </a:solidFill>
                <a:latin typeface="Verdana"/>
                <a:cs typeface="Verdana"/>
              </a:rPr>
              <a:t>transaction </a:t>
            </a:r>
            <a:r>
              <a:rPr sz="748" b="1" spc="-54" dirty="0">
                <a:solidFill>
                  <a:prstClr val="black"/>
                </a:solidFill>
                <a:latin typeface="Verdana"/>
                <a:cs typeface="Verdana"/>
              </a:rPr>
              <a:t>fee. </a:t>
            </a:r>
            <a:r>
              <a:rPr sz="748" b="1" spc="-88" dirty="0">
                <a:solidFill>
                  <a:prstClr val="black"/>
                </a:solidFill>
                <a:latin typeface="Verdana"/>
                <a:cs typeface="Verdana"/>
              </a:rPr>
              <a:t>These </a:t>
            </a:r>
            <a:r>
              <a:rPr sz="748" b="1" spc="-85" dirty="0">
                <a:solidFill>
                  <a:prstClr val="black"/>
                </a:solidFill>
                <a:latin typeface="Verdana"/>
                <a:cs typeface="Verdana"/>
              </a:rPr>
              <a:t>assets </a:t>
            </a:r>
            <a:r>
              <a:rPr sz="748" b="1" spc="-20" dirty="0">
                <a:solidFill>
                  <a:prstClr val="black"/>
                </a:solidFill>
                <a:latin typeface="Verdana"/>
                <a:cs typeface="Verdana"/>
              </a:rPr>
              <a:t>can </a:t>
            </a:r>
            <a:r>
              <a:rPr sz="748" b="1" spc="-27" dirty="0">
                <a:solidFill>
                  <a:prstClr val="black"/>
                </a:solidFill>
                <a:latin typeface="Verdana"/>
                <a:cs typeface="Verdana"/>
              </a:rPr>
              <a:t>be </a:t>
            </a:r>
            <a:r>
              <a:rPr sz="748" b="1" spc="-48" dirty="0">
                <a:solidFill>
                  <a:prstClr val="black"/>
                </a:solidFill>
                <a:latin typeface="Verdana"/>
                <a:cs typeface="Verdana"/>
              </a:rPr>
              <a:t>any </a:t>
            </a:r>
            <a:r>
              <a:rPr sz="748" b="1" spc="-58" dirty="0">
                <a:solidFill>
                  <a:prstClr val="black"/>
                </a:solidFill>
                <a:latin typeface="Verdana"/>
                <a:cs typeface="Verdana"/>
              </a:rPr>
              <a:t>type </a:t>
            </a:r>
            <a:r>
              <a:rPr sz="748" b="1" spc="-71" dirty="0">
                <a:solidFill>
                  <a:prstClr val="black"/>
                </a:solidFill>
                <a:latin typeface="Verdana"/>
                <a:cs typeface="Verdana"/>
              </a:rPr>
              <a:t>of </a:t>
            </a:r>
            <a:r>
              <a:rPr sz="748" b="1" spc="-54" dirty="0">
                <a:solidFill>
                  <a:prstClr val="black"/>
                </a:solidFill>
                <a:latin typeface="Verdana"/>
                <a:cs typeface="Verdana"/>
              </a:rPr>
              <a:t>value, </a:t>
            </a:r>
            <a:r>
              <a:rPr sz="748" b="1" spc="-58" dirty="0">
                <a:solidFill>
                  <a:prstClr val="black"/>
                </a:solidFill>
                <a:latin typeface="Verdana"/>
                <a:cs typeface="Verdana"/>
              </a:rPr>
              <a:t>as long </a:t>
            </a:r>
            <a:r>
              <a:rPr sz="748" b="1" spc="-61" dirty="0">
                <a:solidFill>
                  <a:prstClr val="black"/>
                </a:solidFill>
                <a:latin typeface="Verdana"/>
                <a:cs typeface="Verdana"/>
              </a:rPr>
              <a:t>as </a:t>
            </a:r>
            <a:r>
              <a:rPr sz="748" b="1" spc="-68" dirty="0">
                <a:solidFill>
                  <a:prstClr val="black"/>
                </a:solidFill>
                <a:latin typeface="Verdana"/>
                <a:cs typeface="Verdana"/>
              </a:rPr>
              <a:t>they </a:t>
            </a:r>
            <a:r>
              <a:rPr sz="748" b="1" spc="-17" dirty="0">
                <a:solidFill>
                  <a:prstClr val="black"/>
                </a:solidFill>
                <a:latin typeface="Verdana"/>
                <a:cs typeface="Verdana"/>
              </a:rPr>
              <a:t>can </a:t>
            </a:r>
            <a:r>
              <a:rPr sz="748" b="1" spc="-24" dirty="0">
                <a:solidFill>
                  <a:prstClr val="black"/>
                </a:solidFill>
                <a:latin typeface="Verdana"/>
                <a:cs typeface="Verdana"/>
              </a:rPr>
              <a:t>be </a:t>
            </a:r>
            <a:r>
              <a:rPr sz="748" b="1" spc="-68" dirty="0">
                <a:solidFill>
                  <a:prstClr val="black"/>
                </a:solidFill>
                <a:latin typeface="Verdana"/>
                <a:cs typeface="Verdana"/>
              </a:rPr>
              <a:t>represented  </a:t>
            </a:r>
            <a:r>
              <a:rPr sz="748" b="1" spc="-61" dirty="0">
                <a:solidFill>
                  <a:prstClr val="black"/>
                </a:solidFill>
                <a:latin typeface="Verdana"/>
                <a:cs typeface="Verdana"/>
              </a:rPr>
              <a:t>digitally.</a:t>
            </a:r>
            <a:endParaRPr sz="748">
              <a:solidFill>
                <a:prstClr val="black"/>
              </a:solidFill>
              <a:latin typeface="Verdana"/>
              <a:cs typeface="Verdana"/>
            </a:endParaRPr>
          </a:p>
          <a:p>
            <a:pPr marL="8637" marR="75144">
              <a:lnSpc>
                <a:spcPct val="127800"/>
              </a:lnSpc>
              <a:spcBef>
                <a:spcPts val="31"/>
              </a:spcBef>
            </a:pPr>
            <a:r>
              <a:rPr sz="748" spc="-7" dirty="0">
                <a:solidFill>
                  <a:prstClr val="black"/>
                </a:solidFill>
                <a:latin typeface="Verdana"/>
                <a:cs typeface="Verdana"/>
              </a:rPr>
              <a:t>Up</a:t>
            </a:r>
            <a:r>
              <a:rPr sz="748" spc="-58" dirty="0">
                <a:solidFill>
                  <a:prstClr val="black"/>
                </a:solidFill>
                <a:latin typeface="Verdana"/>
                <a:cs typeface="Verdana"/>
              </a:rPr>
              <a:t> </a:t>
            </a:r>
            <a:r>
              <a:rPr sz="748" spc="-41" dirty="0">
                <a:solidFill>
                  <a:prstClr val="black"/>
                </a:solidFill>
                <a:latin typeface="Verdana"/>
                <a:cs typeface="Verdana"/>
              </a:rPr>
              <a:t>until</a:t>
            </a:r>
            <a:r>
              <a:rPr sz="748" spc="-51" dirty="0">
                <a:solidFill>
                  <a:prstClr val="black"/>
                </a:solidFill>
                <a:latin typeface="Verdana"/>
                <a:cs typeface="Verdana"/>
              </a:rPr>
              <a:t> </a:t>
            </a:r>
            <a:r>
              <a:rPr sz="748" spc="-20" dirty="0">
                <a:solidFill>
                  <a:prstClr val="black"/>
                </a:solidFill>
                <a:latin typeface="Verdana"/>
                <a:cs typeface="Verdana"/>
              </a:rPr>
              <a:t>Bitcoin</a:t>
            </a:r>
            <a:r>
              <a:rPr sz="748" spc="-58" dirty="0">
                <a:solidFill>
                  <a:prstClr val="black"/>
                </a:solidFill>
                <a:latin typeface="Verdana"/>
                <a:cs typeface="Verdana"/>
              </a:rPr>
              <a:t> </a:t>
            </a:r>
            <a:r>
              <a:rPr sz="748" spc="27" dirty="0">
                <a:solidFill>
                  <a:prstClr val="black"/>
                </a:solidFill>
                <a:latin typeface="Verdana"/>
                <a:cs typeface="Verdana"/>
              </a:rPr>
              <a:t>and</a:t>
            </a:r>
            <a:r>
              <a:rPr sz="748" spc="-54" dirty="0">
                <a:solidFill>
                  <a:prstClr val="black"/>
                </a:solidFill>
                <a:latin typeface="Verdana"/>
                <a:cs typeface="Verdana"/>
              </a:rPr>
              <a:t> </a:t>
            </a:r>
            <a:r>
              <a:rPr sz="748" spc="-68" dirty="0">
                <a:solidFill>
                  <a:prstClr val="black"/>
                </a:solidFill>
                <a:latin typeface="Verdana"/>
                <a:cs typeface="Verdana"/>
              </a:rPr>
              <a:t>its</a:t>
            </a:r>
            <a:r>
              <a:rPr sz="748" spc="-54" dirty="0">
                <a:solidFill>
                  <a:prstClr val="black"/>
                </a:solidFill>
                <a:latin typeface="Verdana"/>
                <a:cs typeface="Verdana"/>
              </a:rPr>
              <a:t> </a:t>
            </a:r>
            <a:r>
              <a:rPr sz="748" spc="-24" dirty="0">
                <a:solidFill>
                  <a:prstClr val="black"/>
                </a:solidFill>
                <a:latin typeface="Verdana"/>
                <a:cs typeface="Verdana"/>
              </a:rPr>
              <a:t>distributed</a:t>
            </a:r>
            <a:r>
              <a:rPr sz="748" spc="-58" dirty="0">
                <a:solidFill>
                  <a:prstClr val="black"/>
                </a:solidFill>
                <a:latin typeface="Verdana"/>
                <a:cs typeface="Verdana"/>
              </a:rPr>
              <a:t> </a:t>
            </a:r>
            <a:r>
              <a:rPr sz="748" dirty="0">
                <a:solidFill>
                  <a:prstClr val="black"/>
                </a:solidFill>
                <a:latin typeface="Verdana"/>
                <a:cs typeface="Verdana"/>
              </a:rPr>
              <a:t>ledger</a:t>
            </a:r>
            <a:r>
              <a:rPr sz="748" spc="-54" dirty="0">
                <a:solidFill>
                  <a:prstClr val="black"/>
                </a:solidFill>
                <a:latin typeface="Verdana"/>
                <a:cs typeface="Verdana"/>
              </a:rPr>
              <a:t> </a:t>
            </a:r>
            <a:r>
              <a:rPr sz="748" spc="-14" dirty="0">
                <a:solidFill>
                  <a:prstClr val="black"/>
                </a:solidFill>
                <a:latin typeface="Verdana"/>
                <a:cs typeface="Verdana"/>
              </a:rPr>
              <a:t>was</a:t>
            </a:r>
            <a:r>
              <a:rPr sz="748" spc="-51" dirty="0">
                <a:solidFill>
                  <a:prstClr val="black"/>
                </a:solidFill>
                <a:latin typeface="Verdana"/>
                <a:cs typeface="Verdana"/>
              </a:rPr>
              <a:t> </a:t>
            </a:r>
            <a:r>
              <a:rPr sz="748" spc="-14" dirty="0">
                <a:solidFill>
                  <a:prstClr val="black"/>
                </a:solidFill>
                <a:latin typeface="Verdana"/>
                <a:cs typeface="Verdana"/>
              </a:rPr>
              <a:t>invented,</a:t>
            </a:r>
            <a:r>
              <a:rPr sz="748" spc="-58" dirty="0">
                <a:solidFill>
                  <a:prstClr val="black"/>
                </a:solidFill>
                <a:latin typeface="Verdana"/>
                <a:cs typeface="Verdana"/>
              </a:rPr>
              <a:t> </a:t>
            </a:r>
            <a:r>
              <a:rPr sz="748" spc="-10" dirty="0">
                <a:solidFill>
                  <a:prstClr val="black"/>
                </a:solidFill>
                <a:latin typeface="Verdana"/>
                <a:cs typeface="Verdana"/>
              </a:rPr>
              <a:t>digital</a:t>
            </a:r>
            <a:r>
              <a:rPr sz="748" spc="-51" dirty="0">
                <a:solidFill>
                  <a:prstClr val="black"/>
                </a:solidFill>
                <a:latin typeface="Verdana"/>
                <a:cs typeface="Verdana"/>
              </a:rPr>
              <a:t> </a:t>
            </a:r>
            <a:r>
              <a:rPr sz="748" spc="-14" dirty="0">
                <a:solidFill>
                  <a:prstClr val="black"/>
                </a:solidFill>
                <a:latin typeface="Verdana"/>
                <a:cs typeface="Verdana"/>
              </a:rPr>
              <a:t>currencies</a:t>
            </a:r>
            <a:r>
              <a:rPr sz="748" spc="-51" dirty="0">
                <a:solidFill>
                  <a:prstClr val="black"/>
                </a:solidFill>
                <a:latin typeface="Verdana"/>
                <a:cs typeface="Verdana"/>
              </a:rPr>
              <a:t> </a:t>
            </a:r>
            <a:r>
              <a:rPr sz="748" spc="-3" dirty="0">
                <a:solidFill>
                  <a:prstClr val="black"/>
                </a:solidFill>
                <a:latin typeface="Verdana"/>
                <a:cs typeface="Verdana"/>
              </a:rPr>
              <a:t>were</a:t>
            </a:r>
            <a:r>
              <a:rPr sz="748" spc="-54" dirty="0">
                <a:solidFill>
                  <a:prstClr val="black"/>
                </a:solidFill>
                <a:latin typeface="Verdana"/>
                <a:cs typeface="Verdana"/>
              </a:rPr>
              <a:t> </a:t>
            </a:r>
            <a:r>
              <a:rPr sz="748" spc="-10" dirty="0">
                <a:solidFill>
                  <a:prstClr val="black"/>
                </a:solidFill>
                <a:latin typeface="Verdana"/>
                <a:cs typeface="Verdana"/>
              </a:rPr>
              <a:t>seen</a:t>
            </a:r>
            <a:r>
              <a:rPr sz="748" spc="-58" dirty="0">
                <a:solidFill>
                  <a:prstClr val="black"/>
                </a:solidFill>
                <a:latin typeface="Verdana"/>
                <a:cs typeface="Verdana"/>
              </a:rPr>
              <a:t> </a:t>
            </a:r>
            <a:r>
              <a:rPr sz="748" spc="-20" dirty="0">
                <a:solidFill>
                  <a:prstClr val="black"/>
                </a:solidFill>
                <a:latin typeface="Verdana"/>
                <a:cs typeface="Verdana"/>
              </a:rPr>
              <a:t>as</a:t>
            </a:r>
            <a:r>
              <a:rPr sz="748" spc="-51" dirty="0">
                <a:solidFill>
                  <a:prstClr val="black"/>
                </a:solidFill>
                <a:latin typeface="Verdana"/>
                <a:cs typeface="Verdana"/>
              </a:rPr>
              <a:t> </a:t>
            </a:r>
            <a:r>
              <a:rPr sz="748" spc="-10" dirty="0">
                <a:solidFill>
                  <a:prstClr val="black"/>
                </a:solidFill>
                <a:latin typeface="Verdana"/>
                <a:cs typeface="Verdana"/>
              </a:rPr>
              <a:t>unfeasible</a:t>
            </a:r>
            <a:r>
              <a:rPr sz="748" spc="-54" dirty="0">
                <a:solidFill>
                  <a:prstClr val="black"/>
                </a:solidFill>
                <a:latin typeface="Verdana"/>
                <a:cs typeface="Verdana"/>
              </a:rPr>
              <a:t> </a:t>
            </a:r>
            <a:r>
              <a:rPr sz="748" spc="17" dirty="0">
                <a:solidFill>
                  <a:prstClr val="black"/>
                </a:solidFill>
                <a:latin typeface="Verdana"/>
                <a:cs typeface="Verdana"/>
              </a:rPr>
              <a:t>due</a:t>
            </a:r>
            <a:r>
              <a:rPr sz="748" spc="-54" dirty="0">
                <a:solidFill>
                  <a:prstClr val="black"/>
                </a:solidFill>
                <a:latin typeface="Verdana"/>
                <a:cs typeface="Verdana"/>
              </a:rPr>
              <a:t> </a:t>
            </a:r>
            <a:r>
              <a:rPr sz="748" spc="-3" dirty="0">
                <a:solidFill>
                  <a:prstClr val="black"/>
                </a:solidFill>
                <a:latin typeface="Verdana"/>
                <a:cs typeface="Verdana"/>
              </a:rPr>
              <a:t>to</a:t>
            </a:r>
            <a:r>
              <a:rPr sz="748" spc="-61" dirty="0">
                <a:solidFill>
                  <a:prstClr val="black"/>
                </a:solidFill>
                <a:latin typeface="Verdana"/>
                <a:cs typeface="Verdana"/>
              </a:rPr>
              <a:t> </a:t>
            </a:r>
            <a:r>
              <a:rPr sz="748" spc="-7" dirty="0">
                <a:solidFill>
                  <a:prstClr val="black"/>
                </a:solidFill>
                <a:latin typeface="Verdana"/>
                <a:cs typeface="Verdana"/>
              </a:rPr>
              <a:t>the</a:t>
            </a:r>
            <a:r>
              <a:rPr sz="748" spc="-51" dirty="0">
                <a:solidFill>
                  <a:prstClr val="black"/>
                </a:solidFill>
                <a:latin typeface="Verdana"/>
                <a:cs typeface="Verdana"/>
              </a:rPr>
              <a:t> </a:t>
            </a:r>
            <a:r>
              <a:rPr sz="748" spc="-17" dirty="0">
                <a:solidFill>
                  <a:prstClr val="black"/>
                </a:solidFill>
                <a:latin typeface="Verdana"/>
                <a:cs typeface="Verdana"/>
              </a:rPr>
              <a:t>relative  </a:t>
            </a:r>
            <a:r>
              <a:rPr sz="748" spc="10" dirty="0">
                <a:solidFill>
                  <a:prstClr val="black"/>
                </a:solidFill>
                <a:latin typeface="Verdana"/>
                <a:cs typeface="Verdana"/>
              </a:rPr>
              <a:t>ease </a:t>
            </a:r>
            <a:r>
              <a:rPr sz="748" spc="3" dirty="0">
                <a:solidFill>
                  <a:prstClr val="black"/>
                </a:solidFill>
                <a:latin typeface="Verdana"/>
                <a:cs typeface="Verdana"/>
              </a:rPr>
              <a:t>of </a:t>
            </a:r>
            <a:r>
              <a:rPr sz="748" dirty="0">
                <a:solidFill>
                  <a:prstClr val="black"/>
                </a:solidFill>
                <a:latin typeface="Verdana"/>
                <a:cs typeface="Verdana"/>
              </a:rPr>
              <a:t>which </a:t>
            </a:r>
            <a:r>
              <a:rPr sz="748" spc="-14" dirty="0">
                <a:solidFill>
                  <a:prstClr val="black"/>
                </a:solidFill>
                <a:latin typeface="Verdana"/>
                <a:cs typeface="Verdana"/>
              </a:rPr>
              <a:t>digital </a:t>
            </a:r>
            <a:r>
              <a:rPr sz="748" spc="-20" dirty="0">
                <a:solidFill>
                  <a:prstClr val="black"/>
                </a:solidFill>
                <a:latin typeface="Verdana"/>
                <a:cs typeface="Verdana"/>
              </a:rPr>
              <a:t>information </a:t>
            </a:r>
            <a:r>
              <a:rPr sz="748" spc="44" dirty="0">
                <a:solidFill>
                  <a:prstClr val="black"/>
                </a:solidFill>
                <a:latin typeface="Verdana"/>
                <a:cs typeface="Verdana"/>
              </a:rPr>
              <a:t>can </a:t>
            </a:r>
            <a:r>
              <a:rPr sz="748" spc="41" dirty="0">
                <a:solidFill>
                  <a:prstClr val="black"/>
                </a:solidFill>
                <a:latin typeface="Verdana"/>
                <a:cs typeface="Verdana"/>
              </a:rPr>
              <a:t>be </a:t>
            </a:r>
            <a:r>
              <a:rPr sz="748" spc="17" dirty="0">
                <a:solidFill>
                  <a:prstClr val="black"/>
                </a:solidFill>
                <a:latin typeface="Verdana"/>
                <a:cs typeface="Verdana"/>
              </a:rPr>
              <a:t>copied. </a:t>
            </a:r>
            <a:r>
              <a:rPr sz="748" spc="-78" dirty="0">
                <a:solidFill>
                  <a:prstClr val="black"/>
                </a:solidFill>
                <a:latin typeface="Verdana"/>
                <a:cs typeface="Verdana"/>
              </a:rPr>
              <a:t>This </a:t>
            </a:r>
            <a:r>
              <a:rPr sz="748" spc="-82" dirty="0">
                <a:solidFill>
                  <a:prstClr val="black"/>
                </a:solidFill>
                <a:latin typeface="Verdana"/>
                <a:cs typeface="Verdana"/>
              </a:rPr>
              <a:t>is </a:t>
            </a:r>
            <a:r>
              <a:rPr sz="748" spc="-10" dirty="0">
                <a:solidFill>
                  <a:prstClr val="black"/>
                </a:solidFill>
                <a:latin typeface="Verdana"/>
                <a:cs typeface="Verdana"/>
              </a:rPr>
              <a:t>know </a:t>
            </a:r>
            <a:r>
              <a:rPr sz="748" spc="-20" dirty="0">
                <a:solidFill>
                  <a:prstClr val="black"/>
                </a:solidFill>
                <a:latin typeface="Verdana"/>
                <a:cs typeface="Verdana"/>
              </a:rPr>
              <a:t>as </a:t>
            </a:r>
            <a:r>
              <a:rPr sz="748" spc="-7" dirty="0">
                <a:solidFill>
                  <a:prstClr val="black"/>
                </a:solidFill>
                <a:latin typeface="Verdana"/>
                <a:cs typeface="Verdana"/>
              </a:rPr>
              <a:t>the </a:t>
            </a:r>
            <a:r>
              <a:rPr sz="748" spc="3" dirty="0">
                <a:solidFill>
                  <a:prstClr val="black"/>
                </a:solidFill>
                <a:latin typeface="Verdana"/>
                <a:cs typeface="Verdana"/>
              </a:rPr>
              <a:t>“double-spend” </a:t>
            </a:r>
            <a:r>
              <a:rPr sz="748" spc="-3" dirty="0">
                <a:solidFill>
                  <a:prstClr val="black"/>
                </a:solidFill>
                <a:latin typeface="Verdana"/>
                <a:cs typeface="Verdana"/>
              </a:rPr>
              <a:t>problem </a:t>
            </a:r>
            <a:r>
              <a:rPr sz="748" spc="-7" dirty="0">
                <a:solidFill>
                  <a:prstClr val="black"/>
                </a:solidFill>
                <a:latin typeface="Verdana"/>
                <a:cs typeface="Verdana"/>
              </a:rPr>
              <a:t>where </a:t>
            </a:r>
            <a:r>
              <a:rPr sz="748" spc="44" dirty="0">
                <a:solidFill>
                  <a:prstClr val="black"/>
                </a:solidFill>
                <a:latin typeface="Verdana"/>
                <a:cs typeface="Verdana"/>
              </a:rPr>
              <a:t>each  </a:t>
            </a:r>
            <a:r>
              <a:rPr sz="748" spc="-10" dirty="0">
                <a:solidFill>
                  <a:prstClr val="black"/>
                </a:solidFill>
                <a:latin typeface="Verdana"/>
                <a:cs typeface="Verdana"/>
              </a:rPr>
              <a:t>transaction</a:t>
            </a:r>
            <a:r>
              <a:rPr sz="748" spc="-65" dirty="0">
                <a:solidFill>
                  <a:prstClr val="black"/>
                </a:solidFill>
                <a:latin typeface="Verdana"/>
                <a:cs typeface="Verdana"/>
              </a:rPr>
              <a:t> </a:t>
            </a:r>
            <a:r>
              <a:rPr sz="748" spc="-24" dirty="0">
                <a:solidFill>
                  <a:prstClr val="black"/>
                </a:solidFill>
                <a:latin typeface="Verdana"/>
                <a:cs typeface="Verdana"/>
              </a:rPr>
              <a:t>carries</a:t>
            </a:r>
            <a:r>
              <a:rPr sz="748" spc="-54" dirty="0">
                <a:solidFill>
                  <a:prstClr val="black"/>
                </a:solidFill>
                <a:latin typeface="Verdana"/>
                <a:cs typeface="Verdana"/>
              </a:rPr>
              <a:t> </a:t>
            </a:r>
            <a:r>
              <a:rPr sz="748" spc="61" dirty="0">
                <a:solidFill>
                  <a:prstClr val="black"/>
                </a:solidFill>
                <a:latin typeface="Verdana"/>
                <a:cs typeface="Verdana"/>
              </a:rPr>
              <a:t>a</a:t>
            </a:r>
            <a:r>
              <a:rPr sz="748" spc="-58" dirty="0">
                <a:solidFill>
                  <a:prstClr val="black"/>
                </a:solidFill>
                <a:latin typeface="Verdana"/>
                <a:cs typeface="Verdana"/>
              </a:rPr>
              <a:t> </a:t>
            </a:r>
            <a:r>
              <a:rPr sz="748" spc="-82" dirty="0">
                <a:solidFill>
                  <a:prstClr val="black"/>
                </a:solidFill>
                <a:latin typeface="Verdana"/>
                <a:cs typeface="Verdana"/>
              </a:rPr>
              <a:t>risk</a:t>
            </a:r>
            <a:r>
              <a:rPr sz="748" spc="-58" dirty="0">
                <a:solidFill>
                  <a:prstClr val="black"/>
                </a:solidFill>
                <a:latin typeface="Verdana"/>
                <a:cs typeface="Verdana"/>
              </a:rPr>
              <a:t> </a:t>
            </a:r>
            <a:r>
              <a:rPr sz="748" spc="3" dirty="0">
                <a:solidFill>
                  <a:prstClr val="black"/>
                </a:solidFill>
                <a:latin typeface="Verdana"/>
                <a:cs typeface="Verdana"/>
              </a:rPr>
              <a:t>of</a:t>
            </a:r>
            <a:r>
              <a:rPr sz="748" spc="-61" dirty="0">
                <a:solidFill>
                  <a:prstClr val="black"/>
                </a:solidFill>
                <a:latin typeface="Verdana"/>
                <a:cs typeface="Verdana"/>
              </a:rPr>
              <a:t> </a:t>
            </a:r>
            <a:r>
              <a:rPr sz="748" spc="-7" dirty="0">
                <a:solidFill>
                  <a:prstClr val="black"/>
                </a:solidFill>
                <a:latin typeface="Verdana"/>
                <a:cs typeface="Verdana"/>
              </a:rPr>
              <a:t>the</a:t>
            </a:r>
            <a:r>
              <a:rPr sz="748" spc="-54" dirty="0">
                <a:solidFill>
                  <a:prstClr val="black"/>
                </a:solidFill>
                <a:latin typeface="Verdana"/>
                <a:cs typeface="Verdana"/>
              </a:rPr>
              <a:t> </a:t>
            </a:r>
            <a:r>
              <a:rPr sz="748" spc="-10" dirty="0">
                <a:solidFill>
                  <a:prstClr val="black"/>
                </a:solidFill>
                <a:latin typeface="Verdana"/>
                <a:cs typeface="Verdana"/>
              </a:rPr>
              <a:t>holder</a:t>
            </a:r>
            <a:r>
              <a:rPr sz="748" spc="-54" dirty="0">
                <a:solidFill>
                  <a:prstClr val="black"/>
                </a:solidFill>
                <a:latin typeface="Verdana"/>
                <a:cs typeface="Verdana"/>
              </a:rPr>
              <a:t> </a:t>
            </a:r>
            <a:r>
              <a:rPr sz="748" spc="-10" dirty="0">
                <a:solidFill>
                  <a:prstClr val="black"/>
                </a:solidFill>
                <a:latin typeface="Verdana"/>
                <a:cs typeface="Verdana"/>
              </a:rPr>
              <a:t>sending</a:t>
            </a:r>
            <a:r>
              <a:rPr sz="748" spc="-68" dirty="0">
                <a:solidFill>
                  <a:prstClr val="black"/>
                </a:solidFill>
                <a:latin typeface="Verdana"/>
                <a:cs typeface="Verdana"/>
              </a:rPr>
              <a:t> </a:t>
            </a:r>
            <a:r>
              <a:rPr sz="748" spc="61" dirty="0">
                <a:solidFill>
                  <a:prstClr val="black"/>
                </a:solidFill>
                <a:latin typeface="Verdana"/>
                <a:cs typeface="Verdana"/>
              </a:rPr>
              <a:t>a</a:t>
            </a:r>
            <a:r>
              <a:rPr sz="748" spc="-54" dirty="0">
                <a:solidFill>
                  <a:prstClr val="black"/>
                </a:solidFill>
                <a:latin typeface="Verdana"/>
                <a:cs typeface="Verdana"/>
              </a:rPr>
              <a:t> </a:t>
            </a:r>
            <a:r>
              <a:rPr sz="748" spc="34" dirty="0">
                <a:solidFill>
                  <a:prstClr val="black"/>
                </a:solidFill>
                <a:latin typeface="Verdana"/>
                <a:cs typeface="Verdana"/>
              </a:rPr>
              <a:t>copy</a:t>
            </a:r>
            <a:r>
              <a:rPr sz="748" spc="-61" dirty="0">
                <a:solidFill>
                  <a:prstClr val="black"/>
                </a:solidFill>
                <a:latin typeface="Verdana"/>
                <a:cs typeface="Verdana"/>
              </a:rPr>
              <a:t> </a:t>
            </a:r>
            <a:r>
              <a:rPr sz="748" spc="3" dirty="0">
                <a:solidFill>
                  <a:prstClr val="black"/>
                </a:solidFill>
                <a:latin typeface="Verdana"/>
                <a:cs typeface="Verdana"/>
              </a:rPr>
              <a:t>of</a:t>
            </a:r>
            <a:r>
              <a:rPr sz="748" spc="-58" dirty="0">
                <a:solidFill>
                  <a:prstClr val="black"/>
                </a:solidFill>
                <a:latin typeface="Verdana"/>
                <a:cs typeface="Verdana"/>
              </a:rPr>
              <a:t> </a:t>
            </a:r>
            <a:r>
              <a:rPr sz="748" spc="-7" dirty="0">
                <a:solidFill>
                  <a:prstClr val="black"/>
                </a:solidFill>
                <a:latin typeface="Verdana"/>
                <a:cs typeface="Verdana"/>
              </a:rPr>
              <a:t>the</a:t>
            </a:r>
            <a:r>
              <a:rPr sz="748" spc="-54" dirty="0">
                <a:solidFill>
                  <a:prstClr val="black"/>
                </a:solidFill>
                <a:latin typeface="Verdana"/>
                <a:cs typeface="Verdana"/>
              </a:rPr>
              <a:t> </a:t>
            </a:r>
            <a:r>
              <a:rPr sz="748" spc="-10" dirty="0">
                <a:solidFill>
                  <a:prstClr val="black"/>
                </a:solidFill>
                <a:latin typeface="Verdana"/>
                <a:cs typeface="Verdana"/>
              </a:rPr>
              <a:t>digital</a:t>
            </a:r>
            <a:r>
              <a:rPr sz="748" spc="-54" dirty="0">
                <a:solidFill>
                  <a:prstClr val="black"/>
                </a:solidFill>
                <a:latin typeface="Verdana"/>
                <a:cs typeface="Verdana"/>
              </a:rPr>
              <a:t> </a:t>
            </a:r>
            <a:r>
              <a:rPr sz="748" spc="14" dirty="0">
                <a:solidFill>
                  <a:prstClr val="black"/>
                </a:solidFill>
                <a:latin typeface="Verdana"/>
                <a:cs typeface="Verdana"/>
              </a:rPr>
              <a:t>coin</a:t>
            </a:r>
            <a:r>
              <a:rPr sz="748" spc="-58" dirty="0">
                <a:solidFill>
                  <a:prstClr val="black"/>
                </a:solidFill>
                <a:latin typeface="Verdana"/>
                <a:cs typeface="Verdana"/>
              </a:rPr>
              <a:t> </a:t>
            </a:r>
            <a:r>
              <a:rPr sz="748" spc="-3" dirty="0">
                <a:solidFill>
                  <a:prstClr val="black"/>
                </a:solidFill>
                <a:latin typeface="Verdana"/>
                <a:cs typeface="Verdana"/>
              </a:rPr>
              <a:t>to</a:t>
            </a:r>
            <a:r>
              <a:rPr sz="748" spc="-65" dirty="0">
                <a:solidFill>
                  <a:prstClr val="black"/>
                </a:solidFill>
                <a:latin typeface="Verdana"/>
                <a:cs typeface="Verdana"/>
              </a:rPr>
              <a:t> </a:t>
            </a:r>
            <a:r>
              <a:rPr sz="748" spc="-7" dirty="0">
                <a:solidFill>
                  <a:prstClr val="black"/>
                </a:solidFill>
                <a:latin typeface="Verdana"/>
                <a:cs typeface="Verdana"/>
              </a:rPr>
              <a:t>the</a:t>
            </a:r>
            <a:r>
              <a:rPr sz="748" spc="-54" dirty="0">
                <a:solidFill>
                  <a:prstClr val="black"/>
                </a:solidFill>
                <a:latin typeface="Verdana"/>
                <a:cs typeface="Verdana"/>
              </a:rPr>
              <a:t> </a:t>
            </a:r>
            <a:r>
              <a:rPr sz="748" dirty="0">
                <a:solidFill>
                  <a:prstClr val="black"/>
                </a:solidFill>
                <a:latin typeface="Verdana"/>
                <a:cs typeface="Verdana"/>
              </a:rPr>
              <a:t>merchant</a:t>
            </a:r>
            <a:r>
              <a:rPr sz="748" spc="-61" dirty="0">
                <a:solidFill>
                  <a:prstClr val="black"/>
                </a:solidFill>
                <a:latin typeface="Verdana"/>
                <a:cs typeface="Verdana"/>
              </a:rPr>
              <a:t> </a:t>
            </a:r>
            <a:r>
              <a:rPr sz="748" spc="-17" dirty="0">
                <a:solidFill>
                  <a:prstClr val="black"/>
                </a:solidFill>
                <a:latin typeface="Verdana"/>
                <a:cs typeface="Verdana"/>
              </a:rPr>
              <a:t>while</a:t>
            </a:r>
            <a:r>
              <a:rPr sz="748" spc="-54" dirty="0">
                <a:solidFill>
                  <a:prstClr val="black"/>
                </a:solidFill>
                <a:latin typeface="Verdana"/>
                <a:cs typeface="Verdana"/>
              </a:rPr>
              <a:t> </a:t>
            </a:r>
            <a:r>
              <a:rPr sz="748" spc="-17" dirty="0">
                <a:solidFill>
                  <a:prstClr val="black"/>
                </a:solidFill>
                <a:latin typeface="Verdana"/>
                <a:cs typeface="Verdana"/>
              </a:rPr>
              <a:t>retaining</a:t>
            </a:r>
            <a:r>
              <a:rPr sz="748" spc="-58" dirty="0">
                <a:solidFill>
                  <a:prstClr val="black"/>
                </a:solidFill>
                <a:latin typeface="Verdana"/>
                <a:cs typeface="Verdana"/>
              </a:rPr>
              <a:t> </a:t>
            </a:r>
            <a:r>
              <a:rPr sz="748" spc="-7" dirty="0">
                <a:solidFill>
                  <a:prstClr val="black"/>
                </a:solidFill>
                <a:latin typeface="Verdana"/>
                <a:cs typeface="Verdana"/>
              </a:rPr>
              <a:t>the</a:t>
            </a:r>
            <a:r>
              <a:rPr sz="748" spc="-58" dirty="0">
                <a:solidFill>
                  <a:prstClr val="black"/>
                </a:solidFill>
                <a:latin typeface="Verdana"/>
                <a:cs typeface="Verdana"/>
              </a:rPr>
              <a:t> </a:t>
            </a:r>
            <a:r>
              <a:rPr sz="748" spc="-27" dirty="0">
                <a:solidFill>
                  <a:prstClr val="black"/>
                </a:solidFill>
                <a:latin typeface="Verdana"/>
                <a:cs typeface="Verdana"/>
              </a:rPr>
              <a:t>original.  </a:t>
            </a:r>
            <a:r>
              <a:rPr sz="748" spc="-41" dirty="0">
                <a:solidFill>
                  <a:prstClr val="black"/>
                </a:solidFill>
                <a:latin typeface="Verdana"/>
                <a:cs typeface="Verdana"/>
              </a:rPr>
              <a:t>The </a:t>
            </a:r>
            <a:r>
              <a:rPr sz="748" spc="-17" dirty="0">
                <a:solidFill>
                  <a:prstClr val="black"/>
                </a:solidFill>
                <a:latin typeface="Verdana"/>
                <a:cs typeface="Verdana"/>
              </a:rPr>
              <a:t>traditional </a:t>
            </a:r>
            <a:r>
              <a:rPr sz="748" spc="7" dirty="0">
                <a:solidFill>
                  <a:prstClr val="black"/>
                </a:solidFill>
                <a:latin typeface="Verdana"/>
                <a:cs typeface="Verdana"/>
              </a:rPr>
              <a:t>way </a:t>
            </a:r>
            <a:r>
              <a:rPr sz="748" spc="3" dirty="0">
                <a:solidFill>
                  <a:prstClr val="black"/>
                </a:solidFill>
                <a:latin typeface="Verdana"/>
                <a:cs typeface="Verdana"/>
              </a:rPr>
              <a:t>of </a:t>
            </a:r>
            <a:r>
              <a:rPr sz="748" spc="-17" dirty="0">
                <a:solidFill>
                  <a:prstClr val="black"/>
                </a:solidFill>
                <a:latin typeface="Verdana"/>
                <a:cs typeface="Verdana"/>
              </a:rPr>
              <a:t>mitigating </a:t>
            </a:r>
            <a:r>
              <a:rPr sz="748" spc="-54" dirty="0">
                <a:solidFill>
                  <a:prstClr val="black"/>
                </a:solidFill>
                <a:latin typeface="Verdana"/>
                <a:cs typeface="Verdana"/>
              </a:rPr>
              <a:t>this </a:t>
            </a:r>
            <a:r>
              <a:rPr sz="748" spc="-82" dirty="0">
                <a:solidFill>
                  <a:prstClr val="black"/>
                </a:solidFill>
                <a:latin typeface="Verdana"/>
                <a:cs typeface="Verdana"/>
              </a:rPr>
              <a:t>risk </a:t>
            </a:r>
            <a:r>
              <a:rPr sz="748" spc="-17" dirty="0">
                <a:solidFill>
                  <a:prstClr val="black"/>
                </a:solidFill>
                <a:latin typeface="Verdana"/>
                <a:cs typeface="Verdana"/>
              </a:rPr>
              <a:t>has </a:t>
            </a:r>
            <a:r>
              <a:rPr sz="748" spc="27" dirty="0">
                <a:solidFill>
                  <a:prstClr val="black"/>
                </a:solidFill>
                <a:latin typeface="Verdana"/>
                <a:cs typeface="Verdana"/>
              </a:rPr>
              <a:t>been </a:t>
            </a:r>
            <a:r>
              <a:rPr sz="748" spc="-3" dirty="0">
                <a:solidFill>
                  <a:prstClr val="black"/>
                </a:solidFill>
                <a:latin typeface="Verdana"/>
                <a:cs typeface="Verdana"/>
              </a:rPr>
              <a:t>to </a:t>
            </a:r>
            <a:r>
              <a:rPr sz="748" spc="10" dirty="0">
                <a:solidFill>
                  <a:prstClr val="black"/>
                </a:solidFill>
                <a:latin typeface="Verdana"/>
                <a:cs typeface="Verdana"/>
              </a:rPr>
              <a:t>have </a:t>
            </a:r>
            <a:r>
              <a:rPr sz="748" spc="61" dirty="0">
                <a:solidFill>
                  <a:prstClr val="black"/>
                </a:solidFill>
                <a:latin typeface="Verdana"/>
                <a:cs typeface="Verdana"/>
              </a:rPr>
              <a:t>a </a:t>
            </a:r>
            <a:r>
              <a:rPr sz="748" spc="-34" dirty="0">
                <a:solidFill>
                  <a:prstClr val="black"/>
                </a:solidFill>
                <a:latin typeface="Verdana"/>
                <a:cs typeface="Verdana"/>
              </a:rPr>
              <a:t>trusted third </a:t>
            </a:r>
            <a:r>
              <a:rPr sz="748" spc="-27" dirty="0">
                <a:solidFill>
                  <a:prstClr val="black"/>
                </a:solidFill>
                <a:latin typeface="Verdana"/>
                <a:cs typeface="Verdana"/>
              </a:rPr>
              <a:t>party, </a:t>
            </a:r>
            <a:r>
              <a:rPr sz="748" spc="-10" dirty="0">
                <a:solidFill>
                  <a:prstClr val="black"/>
                </a:solidFill>
                <a:latin typeface="Verdana"/>
                <a:cs typeface="Verdana"/>
              </a:rPr>
              <a:t>such </a:t>
            </a:r>
            <a:r>
              <a:rPr sz="748" spc="-24" dirty="0">
                <a:solidFill>
                  <a:prstClr val="black"/>
                </a:solidFill>
                <a:latin typeface="Verdana"/>
                <a:cs typeface="Verdana"/>
              </a:rPr>
              <a:t>as </a:t>
            </a:r>
            <a:r>
              <a:rPr sz="748" spc="61" dirty="0">
                <a:solidFill>
                  <a:prstClr val="black"/>
                </a:solidFill>
                <a:latin typeface="Verdana"/>
                <a:cs typeface="Verdana"/>
              </a:rPr>
              <a:t>a </a:t>
            </a:r>
            <a:r>
              <a:rPr sz="748" spc="-10" dirty="0">
                <a:solidFill>
                  <a:prstClr val="black"/>
                </a:solidFill>
                <a:latin typeface="Verdana"/>
                <a:cs typeface="Verdana"/>
              </a:rPr>
              <a:t>bank, </a:t>
            </a:r>
            <a:r>
              <a:rPr sz="748" spc="-3" dirty="0">
                <a:solidFill>
                  <a:prstClr val="black"/>
                </a:solidFill>
                <a:latin typeface="Verdana"/>
                <a:cs typeface="Verdana"/>
              </a:rPr>
              <a:t>to </a:t>
            </a:r>
            <a:r>
              <a:rPr sz="748" spc="37" dirty="0">
                <a:solidFill>
                  <a:prstClr val="black"/>
                </a:solidFill>
                <a:latin typeface="Verdana"/>
                <a:cs typeface="Verdana"/>
              </a:rPr>
              <a:t>act </a:t>
            </a:r>
            <a:r>
              <a:rPr sz="748" spc="-20" dirty="0">
                <a:solidFill>
                  <a:prstClr val="black"/>
                </a:solidFill>
                <a:latin typeface="Verdana"/>
                <a:cs typeface="Verdana"/>
              </a:rPr>
              <a:t>as </a:t>
            </a:r>
            <a:r>
              <a:rPr sz="748" spc="61" dirty="0">
                <a:solidFill>
                  <a:prstClr val="black"/>
                </a:solidFill>
                <a:latin typeface="Verdana"/>
                <a:cs typeface="Verdana"/>
              </a:rPr>
              <a:t>a  </a:t>
            </a:r>
            <a:r>
              <a:rPr sz="748" spc="-10" dirty="0">
                <a:solidFill>
                  <a:prstClr val="black"/>
                </a:solidFill>
                <a:latin typeface="Verdana"/>
                <a:cs typeface="Verdana"/>
              </a:rPr>
              <a:t>centralised</a:t>
            </a:r>
            <a:r>
              <a:rPr sz="748" spc="-58" dirty="0">
                <a:solidFill>
                  <a:prstClr val="black"/>
                </a:solidFill>
                <a:latin typeface="Verdana"/>
                <a:cs typeface="Verdana"/>
              </a:rPr>
              <a:t> </a:t>
            </a:r>
            <a:r>
              <a:rPr sz="748" spc="-27" dirty="0">
                <a:solidFill>
                  <a:prstClr val="black"/>
                </a:solidFill>
                <a:latin typeface="Verdana"/>
                <a:cs typeface="Verdana"/>
              </a:rPr>
              <a:t>authority</a:t>
            </a:r>
            <a:r>
              <a:rPr sz="748" spc="-65" dirty="0">
                <a:solidFill>
                  <a:prstClr val="black"/>
                </a:solidFill>
                <a:latin typeface="Verdana"/>
                <a:cs typeface="Verdana"/>
              </a:rPr>
              <a:t> </a:t>
            </a:r>
            <a:r>
              <a:rPr sz="748" spc="3" dirty="0">
                <a:solidFill>
                  <a:prstClr val="black"/>
                </a:solidFill>
                <a:latin typeface="Verdana"/>
                <a:cs typeface="Verdana"/>
              </a:rPr>
              <a:t>keeping</a:t>
            </a:r>
            <a:r>
              <a:rPr sz="748" spc="-61" dirty="0">
                <a:solidFill>
                  <a:prstClr val="black"/>
                </a:solidFill>
                <a:latin typeface="Verdana"/>
                <a:cs typeface="Verdana"/>
              </a:rPr>
              <a:t> </a:t>
            </a:r>
            <a:r>
              <a:rPr sz="748" spc="-10" dirty="0">
                <a:solidFill>
                  <a:prstClr val="black"/>
                </a:solidFill>
                <a:latin typeface="Verdana"/>
                <a:cs typeface="Verdana"/>
              </a:rPr>
              <a:t>track</a:t>
            </a:r>
            <a:r>
              <a:rPr sz="748" spc="-61" dirty="0">
                <a:solidFill>
                  <a:prstClr val="black"/>
                </a:solidFill>
                <a:latin typeface="Verdana"/>
                <a:cs typeface="Verdana"/>
              </a:rPr>
              <a:t> </a:t>
            </a:r>
            <a:r>
              <a:rPr sz="748" spc="3" dirty="0">
                <a:solidFill>
                  <a:prstClr val="black"/>
                </a:solidFill>
                <a:latin typeface="Verdana"/>
                <a:cs typeface="Verdana"/>
              </a:rPr>
              <a:t>of</a:t>
            </a:r>
            <a:r>
              <a:rPr sz="748" spc="-61" dirty="0">
                <a:solidFill>
                  <a:prstClr val="black"/>
                </a:solidFill>
                <a:latin typeface="Verdana"/>
                <a:cs typeface="Verdana"/>
              </a:rPr>
              <a:t> </a:t>
            </a:r>
            <a:r>
              <a:rPr sz="748" spc="-20" dirty="0">
                <a:solidFill>
                  <a:prstClr val="black"/>
                </a:solidFill>
                <a:latin typeface="Verdana"/>
                <a:cs typeface="Verdana"/>
              </a:rPr>
              <a:t>all</a:t>
            </a:r>
            <a:r>
              <a:rPr sz="748" spc="-54" dirty="0">
                <a:solidFill>
                  <a:prstClr val="black"/>
                </a:solidFill>
                <a:latin typeface="Verdana"/>
                <a:cs typeface="Verdana"/>
              </a:rPr>
              <a:t> </a:t>
            </a:r>
            <a:r>
              <a:rPr sz="748" spc="-24" dirty="0">
                <a:solidFill>
                  <a:prstClr val="black"/>
                </a:solidFill>
                <a:latin typeface="Verdana"/>
                <a:cs typeface="Verdana"/>
              </a:rPr>
              <a:t>transactions.</a:t>
            </a:r>
            <a:endParaRPr sz="748">
              <a:solidFill>
                <a:prstClr val="black"/>
              </a:solidFill>
              <a:latin typeface="Verdana"/>
              <a:cs typeface="Verdana"/>
            </a:endParaRPr>
          </a:p>
          <a:p>
            <a:pPr>
              <a:spcBef>
                <a:spcPts val="10"/>
              </a:spcBef>
            </a:pPr>
            <a:endParaRPr sz="986">
              <a:solidFill>
                <a:prstClr val="black"/>
              </a:solidFill>
              <a:latin typeface="Times New Roman"/>
              <a:cs typeface="Times New Roman"/>
            </a:endParaRPr>
          </a:p>
          <a:p>
            <a:pPr marL="8637" marR="3455">
              <a:lnSpc>
                <a:spcPct val="127699"/>
              </a:lnSpc>
            </a:pPr>
            <a:r>
              <a:rPr sz="748" spc="-20" dirty="0">
                <a:solidFill>
                  <a:prstClr val="black"/>
                </a:solidFill>
                <a:latin typeface="Verdana"/>
                <a:cs typeface="Verdana"/>
              </a:rPr>
              <a:t>Bitcoin has </a:t>
            </a:r>
            <a:r>
              <a:rPr sz="748" spc="-24" dirty="0">
                <a:solidFill>
                  <a:prstClr val="black"/>
                </a:solidFill>
                <a:latin typeface="Verdana"/>
                <a:cs typeface="Verdana"/>
              </a:rPr>
              <a:t>shifted </a:t>
            </a:r>
            <a:r>
              <a:rPr sz="748" spc="-58" dirty="0">
                <a:solidFill>
                  <a:prstClr val="black"/>
                </a:solidFill>
                <a:latin typeface="Verdana"/>
                <a:cs typeface="Verdana"/>
              </a:rPr>
              <a:t>this </a:t>
            </a:r>
            <a:r>
              <a:rPr sz="748" spc="-34" dirty="0">
                <a:solidFill>
                  <a:prstClr val="black"/>
                </a:solidFill>
                <a:latin typeface="Verdana"/>
                <a:cs typeface="Verdana"/>
              </a:rPr>
              <a:t>responsibility </a:t>
            </a:r>
            <a:r>
              <a:rPr sz="748" spc="-3" dirty="0">
                <a:solidFill>
                  <a:prstClr val="black"/>
                </a:solidFill>
                <a:latin typeface="Verdana"/>
                <a:cs typeface="Verdana"/>
              </a:rPr>
              <a:t>to </a:t>
            </a:r>
            <a:r>
              <a:rPr sz="748" spc="61" dirty="0">
                <a:solidFill>
                  <a:prstClr val="black"/>
                </a:solidFill>
                <a:latin typeface="Verdana"/>
                <a:cs typeface="Verdana"/>
              </a:rPr>
              <a:t>a </a:t>
            </a:r>
            <a:r>
              <a:rPr sz="748" dirty="0">
                <a:solidFill>
                  <a:prstClr val="black"/>
                </a:solidFill>
                <a:latin typeface="Verdana"/>
                <a:cs typeface="Verdana"/>
              </a:rPr>
              <a:t>whole </a:t>
            </a:r>
            <a:r>
              <a:rPr sz="748" spc="-27" dirty="0">
                <a:solidFill>
                  <a:prstClr val="black"/>
                </a:solidFill>
                <a:latin typeface="Verdana"/>
                <a:cs typeface="Verdana"/>
              </a:rPr>
              <a:t>network. </a:t>
            </a:r>
            <a:r>
              <a:rPr sz="748" spc="-54" dirty="0">
                <a:solidFill>
                  <a:prstClr val="black"/>
                </a:solidFill>
                <a:latin typeface="Verdana"/>
                <a:cs typeface="Verdana"/>
              </a:rPr>
              <a:t>To </a:t>
            </a:r>
            <a:r>
              <a:rPr sz="748" spc="20" dirty="0">
                <a:solidFill>
                  <a:prstClr val="black"/>
                </a:solidFill>
                <a:latin typeface="Verdana"/>
                <a:cs typeface="Verdana"/>
              </a:rPr>
              <a:t>exchange </a:t>
            </a:r>
            <a:r>
              <a:rPr sz="748" spc="-20" dirty="0">
                <a:solidFill>
                  <a:prstClr val="black"/>
                </a:solidFill>
                <a:latin typeface="Verdana"/>
                <a:cs typeface="Verdana"/>
              </a:rPr>
              <a:t>ownership </a:t>
            </a:r>
            <a:r>
              <a:rPr sz="748" dirty="0">
                <a:solidFill>
                  <a:prstClr val="black"/>
                </a:solidFill>
                <a:latin typeface="Verdana"/>
                <a:cs typeface="Verdana"/>
              </a:rPr>
              <a:t>of </a:t>
            </a:r>
            <a:r>
              <a:rPr sz="748" spc="61" dirty="0">
                <a:solidFill>
                  <a:prstClr val="black"/>
                </a:solidFill>
                <a:latin typeface="Verdana"/>
                <a:cs typeface="Verdana"/>
              </a:rPr>
              <a:t>a </a:t>
            </a:r>
            <a:r>
              <a:rPr sz="748" spc="-14" dirty="0">
                <a:solidFill>
                  <a:prstClr val="black"/>
                </a:solidFill>
                <a:latin typeface="Verdana"/>
                <a:cs typeface="Verdana"/>
              </a:rPr>
              <a:t>digital </a:t>
            </a:r>
            <a:r>
              <a:rPr sz="748" spc="-3" dirty="0">
                <a:solidFill>
                  <a:prstClr val="black"/>
                </a:solidFill>
                <a:latin typeface="Verdana"/>
                <a:cs typeface="Verdana"/>
              </a:rPr>
              <a:t>coin, </a:t>
            </a:r>
            <a:r>
              <a:rPr sz="748" spc="61" dirty="0">
                <a:solidFill>
                  <a:prstClr val="black"/>
                </a:solidFill>
                <a:latin typeface="Verdana"/>
                <a:cs typeface="Verdana"/>
              </a:rPr>
              <a:t>a </a:t>
            </a:r>
            <a:r>
              <a:rPr sz="748" spc="-10" dirty="0">
                <a:solidFill>
                  <a:prstClr val="black"/>
                </a:solidFill>
                <a:latin typeface="Verdana"/>
                <a:cs typeface="Verdana"/>
              </a:rPr>
              <a:t>centralised  </a:t>
            </a:r>
            <a:r>
              <a:rPr sz="748" spc="17" dirty="0">
                <a:solidFill>
                  <a:prstClr val="black"/>
                </a:solidFill>
                <a:latin typeface="Verdana"/>
                <a:cs typeface="Verdana"/>
              </a:rPr>
              <a:t>database</a:t>
            </a:r>
            <a:r>
              <a:rPr sz="748" spc="-51" dirty="0">
                <a:solidFill>
                  <a:prstClr val="black"/>
                </a:solidFill>
                <a:latin typeface="Verdana"/>
                <a:cs typeface="Verdana"/>
              </a:rPr>
              <a:t> </a:t>
            </a:r>
            <a:r>
              <a:rPr sz="748" spc="-78" dirty="0">
                <a:solidFill>
                  <a:prstClr val="black"/>
                </a:solidFill>
                <a:latin typeface="Verdana"/>
                <a:cs typeface="Verdana"/>
              </a:rPr>
              <a:t>is</a:t>
            </a:r>
            <a:r>
              <a:rPr sz="748" spc="-51" dirty="0">
                <a:solidFill>
                  <a:prstClr val="black"/>
                </a:solidFill>
                <a:latin typeface="Verdana"/>
                <a:cs typeface="Verdana"/>
              </a:rPr>
              <a:t> </a:t>
            </a:r>
            <a:r>
              <a:rPr sz="748" spc="10" dirty="0">
                <a:solidFill>
                  <a:prstClr val="black"/>
                </a:solidFill>
                <a:latin typeface="Verdana"/>
                <a:cs typeface="Verdana"/>
              </a:rPr>
              <a:t>no</a:t>
            </a:r>
            <a:r>
              <a:rPr sz="748" spc="-58" dirty="0">
                <a:solidFill>
                  <a:prstClr val="black"/>
                </a:solidFill>
                <a:latin typeface="Verdana"/>
                <a:cs typeface="Verdana"/>
              </a:rPr>
              <a:t> </a:t>
            </a:r>
            <a:r>
              <a:rPr sz="748" spc="-10" dirty="0">
                <a:solidFill>
                  <a:prstClr val="black"/>
                </a:solidFill>
                <a:latin typeface="Verdana"/>
                <a:cs typeface="Verdana"/>
              </a:rPr>
              <a:t>longer</a:t>
            </a:r>
            <a:r>
              <a:rPr sz="748" spc="-51" dirty="0">
                <a:solidFill>
                  <a:prstClr val="black"/>
                </a:solidFill>
                <a:latin typeface="Verdana"/>
                <a:cs typeface="Verdana"/>
              </a:rPr>
              <a:t> </a:t>
            </a:r>
            <a:r>
              <a:rPr sz="748" spc="-20" dirty="0">
                <a:solidFill>
                  <a:prstClr val="black"/>
                </a:solidFill>
                <a:latin typeface="Verdana"/>
                <a:cs typeface="Verdana"/>
              </a:rPr>
              <a:t>required.</a:t>
            </a:r>
            <a:r>
              <a:rPr sz="748" spc="-65" dirty="0">
                <a:solidFill>
                  <a:prstClr val="black"/>
                </a:solidFill>
                <a:latin typeface="Verdana"/>
                <a:cs typeface="Verdana"/>
              </a:rPr>
              <a:t> </a:t>
            </a:r>
            <a:r>
              <a:rPr sz="748" spc="-31" dirty="0">
                <a:solidFill>
                  <a:prstClr val="black"/>
                </a:solidFill>
                <a:latin typeface="Verdana"/>
                <a:cs typeface="Verdana"/>
              </a:rPr>
              <a:t>Instead,</a:t>
            </a:r>
            <a:r>
              <a:rPr sz="748" spc="-58" dirty="0">
                <a:solidFill>
                  <a:prstClr val="black"/>
                </a:solidFill>
                <a:latin typeface="Verdana"/>
                <a:cs typeface="Verdana"/>
              </a:rPr>
              <a:t> </a:t>
            </a:r>
            <a:r>
              <a:rPr sz="748" spc="61" dirty="0">
                <a:solidFill>
                  <a:prstClr val="black"/>
                </a:solidFill>
                <a:latin typeface="Verdana"/>
                <a:cs typeface="Verdana"/>
              </a:rPr>
              <a:t>a</a:t>
            </a:r>
            <a:r>
              <a:rPr sz="748" spc="-51" dirty="0">
                <a:solidFill>
                  <a:prstClr val="black"/>
                </a:solidFill>
                <a:latin typeface="Verdana"/>
                <a:cs typeface="Verdana"/>
              </a:rPr>
              <a:t> </a:t>
            </a:r>
            <a:r>
              <a:rPr sz="748" spc="-24" dirty="0">
                <a:solidFill>
                  <a:prstClr val="black"/>
                </a:solidFill>
                <a:latin typeface="Verdana"/>
                <a:cs typeface="Verdana"/>
              </a:rPr>
              <a:t>distributed</a:t>
            </a:r>
            <a:r>
              <a:rPr sz="748" spc="-61" dirty="0">
                <a:solidFill>
                  <a:prstClr val="black"/>
                </a:solidFill>
                <a:latin typeface="Verdana"/>
                <a:cs typeface="Verdana"/>
              </a:rPr>
              <a:t> </a:t>
            </a:r>
            <a:r>
              <a:rPr sz="748" dirty="0">
                <a:solidFill>
                  <a:prstClr val="black"/>
                </a:solidFill>
                <a:latin typeface="Verdana"/>
                <a:cs typeface="Verdana"/>
              </a:rPr>
              <a:t>ledger</a:t>
            </a:r>
            <a:r>
              <a:rPr sz="748" spc="-48" dirty="0">
                <a:solidFill>
                  <a:prstClr val="black"/>
                </a:solidFill>
                <a:latin typeface="Verdana"/>
                <a:cs typeface="Verdana"/>
              </a:rPr>
              <a:t> </a:t>
            </a:r>
            <a:r>
              <a:rPr sz="748" spc="-10" dirty="0">
                <a:solidFill>
                  <a:prstClr val="black"/>
                </a:solidFill>
                <a:latin typeface="Verdana"/>
                <a:cs typeface="Verdana"/>
              </a:rPr>
              <a:t>keeps</a:t>
            </a:r>
            <a:r>
              <a:rPr sz="748" spc="-51" dirty="0">
                <a:solidFill>
                  <a:prstClr val="black"/>
                </a:solidFill>
                <a:latin typeface="Verdana"/>
                <a:cs typeface="Verdana"/>
              </a:rPr>
              <a:t> </a:t>
            </a:r>
            <a:r>
              <a:rPr sz="748" spc="61" dirty="0">
                <a:solidFill>
                  <a:prstClr val="black"/>
                </a:solidFill>
                <a:latin typeface="Verdana"/>
                <a:cs typeface="Verdana"/>
              </a:rPr>
              <a:t>a</a:t>
            </a:r>
            <a:r>
              <a:rPr sz="748" spc="-61" dirty="0">
                <a:solidFill>
                  <a:prstClr val="black"/>
                </a:solidFill>
                <a:latin typeface="Verdana"/>
                <a:cs typeface="Verdana"/>
              </a:rPr>
              <a:t> </a:t>
            </a:r>
            <a:r>
              <a:rPr sz="748" spc="-48" dirty="0">
                <a:solidFill>
                  <a:prstClr val="black"/>
                </a:solidFill>
                <a:latin typeface="Verdana"/>
                <a:cs typeface="Verdana"/>
              </a:rPr>
              <a:t>history</a:t>
            </a:r>
            <a:r>
              <a:rPr sz="748" spc="-54" dirty="0">
                <a:solidFill>
                  <a:prstClr val="black"/>
                </a:solidFill>
                <a:latin typeface="Verdana"/>
                <a:cs typeface="Verdana"/>
              </a:rPr>
              <a:t> </a:t>
            </a:r>
            <a:r>
              <a:rPr sz="748" spc="3" dirty="0">
                <a:solidFill>
                  <a:prstClr val="black"/>
                </a:solidFill>
                <a:latin typeface="Verdana"/>
                <a:cs typeface="Verdana"/>
              </a:rPr>
              <a:t>of</a:t>
            </a:r>
            <a:r>
              <a:rPr sz="748" spc="-54" dirty="0">
                <a:solidFill>
                  <a:prstClr val="black"/>
                </a:solidFill>
                <a:latin typeface="Verdana"/>
                <a:cs typeface="Verdana"/>
              </a:rPr>
              <a:t> </a:t>
            </a:r>
            <a:r>
              <a:rPr sz="748" spc="-20" dirty="0">
                <a:solidFill>
                  <a:prstClr val="black"/>
                </a:solidFill>
                <a:latin typeface="Verdana"/>
                <a:cs typeface="Verdana"/>
              </a:rPr>
              <a:t>all</a:t>
            </a:r>
            <a:r>
              <a:rPr sz="748" spc="-51" dirty="0">
                <a:solidFill>
                  <a:prstClr val="black"/>
                </a:solidFill>
                <a:latin typeface="Verdana"/>
                <a:cs typeface="Verdana"/>
              </a:rPr>
              <a:t> </a:t>
            </a:r>
            <a:r>
              <a:rPr sz="748" spc="-24" dirty="0">
                <a:solidFill>
                  <a:prstClr val="black"/>
                </a:solidFill>
                <a:latin typeface="Verdana"/>
                <a:cs typeface="Verdana"/>
              </a:rPr>
              <a:t>transactions,</a:t>
            </a:r>
            <a:r>
              <a:rPr sz="748" spc="-54" dirty="0">
                <a:solidFill>
                  <a:prstClr val="black"/>
                </a:solidFill>
                <a:latin typeface="Verdana"/>
                <a:cs typeface="Verdana"/>
              </a:rPr>
              <a:t> </a:t>
            </a:r>
            <a:r>
              <a:rPr sz="748" spc="27" dirty="0">
                <a:solidFill>
                  <a:prstClr val="black"/>
                </a:solidFill>
                <a:latin typeface="Verdana"/>
                <a:cs typeface="Verdana"/>
              </a:rPr>
              <a:t>and</a:t>
            </a:r>
            <a:r>
              <a:rPr sz="748" spc="-51" dirty="0">
                <a:solidFill>
                  <a:prstClr val="black"/>
                </a:solidFill>
                <a:latin typeface="Verdana"/>
                <a:cs typeface="Verdana"/>
              </a:rPr>
              <a:t> </a:t>
            </a:r>
            <a:r>
              <a:rPr sz="748" spc="-31" dirty="0">
                <a:solidFill>
                  <a:prstClr val="black"/>
                </a:solidFill>
                <a:latin typeface="Verdana"/>
                <a:cs typeface="Verdana"/>
              </a:rPr>
              <a:t>requires</a:t>
            </a:r>
            <a:r>
              <a:rPr sz="748" spc="-51" dirty="0">
                <a:solidFill>
                  <a:prstClr val="black"/>
                </a:solidFill>
                <a:latin typeface="Verdana"/>
                <a:cs typeface="Verdana"/>
              </a:rPr>
              <a:t> </a:t>
            </a:r>
            <a:r>
              <a:rPr sz="748" spc="-7" dirty="0">
                <a:solidFill>
                  <a:prstClr val="black"/>
                </a:solidFill>
                <a:latin typeface="Verdana"/>
                <a:cs typeface="Verdana"/>
              </a:rPr>
              <a:t>validation  </a:t>
            </a:r>
            <a:r>
              <a:rPr sz="748" spc="-27" dirty="0">
                <a:solidFill>
                  <a:prstClr val="black"/>
                </a:solidFill>
                <a:latin typeface="Verdana"/>
                <a:cs typeface="Verdana"/>
              </a:rPr>
              <a:t>from</a:t>
            </a:r>
            <a:r>
              <a:rPr sz="748" spc="-68" dirty="0">
                <a:solidFill>
                  <a:prstClr val="black"/>
                </a:solidFill>
                <a:latin typeface="Verdana"/>
                <a:cs typeface="Verdana"/>
              </a:rPr>
              <a:t> </a:t>
            </a:r>
            <a:r>
              <a:rPr sz="748" spc="-65" dirty="0">
                <a:solidFill>
                  <a:prstClr val="black"/>
                </a:solidFill>
                <a:latin typeface="Verdana"/>
                <a:cs typeface="Verdana"/>
              </a:rPr>
              <a:t>its</a:t>
            </a:r>
            <a:r>
              <a:rPr sz="748" spc="-58" dirty="0">
                <a:solidFill>
                  <a:prstClr val="black"/>
                </a:solidFill>
                <a:latin typeface="Verdana"/>
                <a:cs typeface="Verdana"/>
              </a:rPr>
              <a:t> users </a:t>
            </a:r>
            <a:r>
              <a:rPr sz="748" spc="-3" dirty="0">
                <a:solidFill>
                  <a:prstClr val="black"/>
                </a:solidFill>
                <a:latin typeface="Verdana"/>
                <a:cs typeface="Verdana"/>
              </a:rPr>
              <a:t>to</a:t>
            </a:r>
            <a:r>
              <a:rPr sz="748" spc="-65" dirty="0">
                <a:solidFill>
                  <a:prstClr val="black"/>
                </a:solidFill>
                <a:latin typeface="Verdana"/>
                <a:cs typeface="Verdana"/>
              </a:rPr>
              <a:t> </a:t>
            </a:r>
            <a:r>
              <a:rPr sz="748" spc="-37" dirty="0">
                <a:solidFill>
                  <a:prstClr val="black"/>
                </a:solidFill>
                <a:latin typeface="Verdana"/>
                <a:cs typeface="Verdana"/>
              </a:rPr>
              <a:t>verify</a:t>
            </a:r>
            <a:r>
              <a:rPr sz="748" spc="-61" dirty="0">
                <a:solidFill>
                  <a:prstClr val="black"/>
                </a:solidFill>
                <a:latin typeface="Verdana"/>
                <a:cs typeface="Verdana"/>
              </a:rPr>
              <a:t> </a:t>
            </a:r>
            <a:r>
              <a:rPr sz="748" spc="44" dirty="0">
                <a:solidFill>
                  <a:prstClr val="black"/>
                </a:solidFill>
                <a:latin typeface="Verdana"/>
                <a:cs typeface="Verdana"/>
              </a:rPr>
              <a:t>each</a:t>
            </a:r>
            <a:r>
              <a:rPr sz="748" spc="-61" dirty="0">
                <a:solidFill>
                  <a:prstClr val="black"/>
                </a:solidFill>
                <a:latin typeface="Verdana"/>
                <a:cs typeface="Verdana"/>
              </a:rPr>
              <a:t> </a:t>
            </a:r>
            <a:r>
              <a:rPr sz="748" spc="31" dirty="0">
                <a:solidFill>
                  <a:prstClr val="black"/>
                </a:solidFill>
                <a:latin typeface="Verdana"/>
                <a:cs typeface="Verdana"/>
              </a:rPr>
              <a:t>change</a:t>
            </a:r>
            <a:r>
              <a:rPr sz="748" spc="-58" dirty="0">
                <a:solidFill>
                  <a:prstClr val="black"/>
                </a:solidFill>
                <a:latin typeface="Verdana"/>
                <a:cs typeface="Verdana"/>
              </a:rPr>
              <a:t> </a:t>
            </a:r>
            <a:r>
              <a:rPr sz="748" spc="3" dirty="0">
                <a:solidFill>
                  <a:prstClr val="black"/>
                </a:solidFill>
                <a:latin typeface="Verdana"/>
                <a:cs typeface="Verdana"/>
              </a:rPr>
              <a:t>of</a:t>
            </a:r>
            <a:r>
              <a:rPr sz="748" spc="-61" dirty="0">
                <a:solidFill>
                  <a:prstClr val="black"/>
                </a:solidFill>
                <a:latin typeface="Verdana"/>
                <a:cs typeface="Verdana"/>
              </a:rPr>
              <a:t> </a:t>
            </a:r>
            <a:r>
              <a:rPr sz="748" spc="-24" dirty="0">
                <a:solidFill>
                  <a:prstClr val="black"/>
                </a:solidFill>
                <a:latin typeface="Verdana"/>
                <a:cs typeface="Verdana"/>
              </a:rPr>
              <a:t>ownership.</a:t>
            </a:r>
            <a:endParaRPr sz="748">
              <a:solidFill>
                <a:prstClr val="black"/>
              </a:solidFill>
              <a:latin typeface="Verdana"/>
              <a:cs typeface="Verdana"/>
            </a:endParaRPr>
          </a:p>
        </p:txBody>
      </p:sp>
      <p:sp>
        <p:nvSpPr>
          <p:cNvPr id="8" name="object 8"/>
          <p:cNvSpPr/>
          <p:nvPr/>
        </p:nvSpPr>
        <p:spPr>
          <a:xfrm>
            <a:off x="4006418" y="4123879"/>
            <a:ext cx="430347" cy="291052"/>
          </a:xfrm>
          <a:prstGeom prst="rect">
            <a:avLst/>
          </a:prstGeom>
          <a:blipFill>
            <a:blip r:embed="rId3" cstate="print"/>
            <a:stretch>
              <a:fillRect/>
            </a:stretch>
          </a:blipFill>
        </p:spPr>
        <p:txBody>
          <a:bodyPr wrap="square" lIns="0" tIns="0" rIns="0" bIns="0" rtlCol="0"/>
          <a:lstStyle/>
          <a:p>
            <a:endParaRPr sz="1224">
              <a:solidFill>
                <a:prstClr val="black"/>
              </a:solidFill>
            </a:endParaRPr>
          </a:p>
        </p:txBody>
      </p:sp>
      <p:sp>
        <p:nvSpPr>
          <p:cNvPr id="9" name="object 9"/>
          <p:cNvSpPr/>
          <p:nvPr/>
        </p:nvSpPr>
        <p:spPr>
          <a:xfrm>
            <a:off x="4036801" y="4486149"/>
            <a:ext cx="121786" cy="0"/>
          </a:xfrm>
          <a:custGeom>
            <a:avLst/>
            <a:gdLst/>
            <a:ahLst/>
            <a:cxnLst/>
            <a:rect l="l" t="t" r="r" b="b"/>
            <a:pathLst>
              <a:path w="179070">
                <a:moveTo>
                  <a:pt x="0" y="0"/>
                </a:moveTo>
                <a:lnTo>
                  <a:pt x="178926" y="0"/>
                </a:lnTo>
              </a:path>
            </a:pathLst>
          </a:custGeom>
          <a:ln w="17828">
            <a:solidFill>
              <a:srgbClr val="00ACD4"/>
            </a:solidFill>
          </a:ln>
        </p:spPr>
        <p:txBody>
          <a:bodyPr wrap="square" lIns="0" tIns="0" rIns="0" bIns="0" rtlCol="0"/>
          <a:lstStyle/>
          <a:p>
            <a:endParaRPr sz="1224">
              <a:solidFill>
                <a:prstClr val="black"/>
              </a:solidFill>
            </a:endParaRPr>
          </a:p>
        </p:txBody>
      </p:sp>
      <p:sp>
        <p:nvSpPr>
          <p:cNvPr id="10" name="object 10"/>
          <p:cNvSpPr/>
          <p:nvPr/>
        </p:nvSpPr>
        <p:spPr>
          <a:xfrm>
            <a:off x="4036802" y="4510405"/>
            <a:ext cx="59597" cy="12524"/>
          </a:xfrm>
          <a:custGeom>
            <a:avLst/>
            <a:gdLst/>
            <a:ahLst/>
            <a:cxnLst/>
            <a:rect l="l" t="t" r="r" b="b"/>
            <a:pathLst>
              <a:path w="87629" h="18415">
                <a:moveTo>
                  <a:pt x="83237" y="0"/>
                </a:moveTo>
                <a:lnTo>
                  <a:pt x="4075" y="0"/>
                </a:lnTo>
                <a:lnTo>
                  <a:pt x="0" y="3987"/>
                </a:lnTo>
                <a:lnTo>
                  <a:pt x="0" y="13841"/>
                </a:lnTo>
                <a:lnTo>
                  <a:pt x="4075" y="17828"/>
                </a:lnTo>
                <a:lnTo>
                  <a:pt x="83237" y="17828"/>
                </a:lnTo>
                <a:lnTo>
                  <a:pt x="87237" y="13841"/>
                </a:lnTo>
                <a:lnTo>
                  <a:pt x="87237" y="3987"/>
                </a:lnTo>
                <a:lnTo>
                  <a:pt x="83237" y="0"/>
                </a:lnTo>
                <a:close/>
              </a:path>
            </a:pathLst>
          </a:custGeom>
          <a:solidFill>
            <a:srgbClr val="00ACD4"/>
          </a:solidFill>
        </p:spPr>
        <p:txBody>
          <a:bodyPr wrap="square" lIns="0" tIns="0" rIns="0" bIns="0" rtlCol="0"/>
          <a:lstStyle/>
          <a:p>
            <a:endParaRPr sz="1224">
              <a:solidFill>
                <a:prstClr val="black"/>
              </a:solidFill>
            </a:endParaRPr>
          </a:p>
        </p:txBody>
      </p:sp>
      <p:sp>
        <p:nvSpPr>
          <p:cNvPr id="11" name="object 11"/>
          <p:cNvSpPr/>
          <p:nvPr/>
        </p:nvSpPr>
        <p:spPr>
          <a:xfrm>
            <a:off x="4222337" y="4463413"/>
            <a:ext cx="182678" cy="44049"/>
          </a:xfrm>
          <a:custGeom>
            <a:avLst/>
            <a:gdLst/>
            <a:ahLst/>
            <a:cxnLst/>
            <a:rect l="l" t="t" r="r" b="b"/>
            <a:pathLst>
              <a:path w="268604" h="64770">
                <a:moveTo>
                  <a:pt x="259371" y="0"/>
                </a:moveTo>
                <a:lnTo>
                  <a:pt x="8980" y="0"/>
                </a:lnTo>
                <a:lnTo>
                  <a:pt x="0" y="8914"/>
                </a:lnTo>
                <a:lnTo>
                  <a:pt x="0" y="55721"/>
                </a:lnTo>
                <a:lnTo>
                  <a:pt x="8980" y="64635"/>
                </a:lnTo>
                <a:lnTo>
                  <a:pt x="259371" y="64635"/>
                </a:lnTo>
                <a:lnTo>
                  <a:pt x="268351" y="55721"/>
                </a:lnTo>
                <a:lnTo>
                  <a:pt x="17885" y="55721"/>
                </a:lnTo>
                <a:lnTo>
                  <a:pt x="8980" y="46806"/>
                </a:lnTo>
                <a:lnTo>
                  <a:pt x="17885" y="46806"/>
                </a:lnTo>
                <a:lnTo>
                  <a:pt x="17885" y="17828"/>
                </a:lnTo>
                <a:lnTo>
                  <a:pt x="8980" y="17828"/>
                </a:lnTo>
                <a:lnTo>
                  <a:pt x="17885" y="8914"/>
                </a:lnTo>
                <a:lnTo>
                  <a:pt x="268351" y="8914"/>
                </a:lnTo>
                <a:lnTo>
                  <a:pt x="259371" y="0"/>
                </a:lnTo>
                <a:close/>
              </a:path>
              <a:path w="268604" h="64770">
                <a:moveTo>
                  <a:pt x="17885" y="46806"/>
                </a:moveTo>
                <a:lnTo>
                  <a:pt x="8980" y="46806"/>
                </a:lnTo>
                <a:lnTo>
                  <a:pt x="17885" y="55721"/>
                </a:lnTo>
                <a:lnTo>
                  <a:pt x="17885" y="46806"/>
                </a:lnTo>
                <a:close/>
              </a:path>
              <a:path w="268604" h="64770">
                <a:moveTo>
                  <a:pt x="250466" y="46806"/>
                </a:moveTo>
                <a:lnTo>
                  <a:pt x="17885" y="46806"/>
                </a:lnTo>
                <a:lnTo>
                  <a:pt x="17885" y="55721"/>
                </a:lnTo>
                <a:lnTo>
                  <a:pt x="250466" y="55721"/>
                </a:lnTo>
                <a:lnTo>
                  <a:pt x="250466" y="46806"/>
                </a:lnTo>
                <a:close/>
              </a:path>
              <a:path w="268604" h="64770">
                <a:moveTo>
                  <a:pt x="250466" y="8914"/>
                </a:moveTo>
                <a:lnTo>
                  <a:pt x="250466" y="55721"/>
                </a:lnTo>
                <a:lnTo>
                  <a:pt x="259371" y="46806"/>
                </a:lnTo>
                <a:lnTo>
                  <a:pt x="268351" y="46806"/>
                </a:lnTo>
                <a:lnTo>
                  <a:pt x="268351" y="17828"/>
                </a:lnTo>
                <a:lnTo>
                  <a:pt x="259371" y="17828"/>
                </a:lnTo>
                <a:lnTo>
                  <a:pt x="250466" y="8914"/>
                </a:lnTo>
                <a:close/>
              </a:path>
              <a:path w="268604" h="64770">
                <a:moveTo>
                  <a:pt x="268351" y="46806"/>
                </a:moveTo>
                <a:lnTo>
                  <a:pt x="259371" y="46806"/>
                </a:lnTo>
                <a:lnTo>
                  <a:pt x="250466" y="55721"/>
                </a:lnTo>
                <a:lnTo>
                  <a:pt x="268351" y="55721"/>
                </a:lnTo>
                <a:lnTo>
                  <a:pt x="268351" y="46806"/>
                </a:lnTo>
                <a:close/>
              </a:path>
              <a:path w="268604" h="64770">
                <a:moveTo>
                  <a:pt x="17885" y="8914"/>
                </a:moveTo>
                <a:lnTo>
                  <a:pt x="8980" y="17828"/>
                </a:lnTo>
                <a:lnTo>
                  <a:pt x="17885" y="17828"/>
                </a:lnTo>
                <a:lnTo>
                  <a:pt x="17885" y="8914"/>
                </a:lnTo>
                <a:close/>
              </a:path>
              <a:path w="268604" h="64770">
                <a:moveTo>
                  <a:pt x="250466" y="8914"/>
                </a:moveTo>
                <a:lnTo>
                  <a:pt x="17885" y="8914"/>
                </a:lnTo>
                <a:lnTo>
                  <a:pt x="17885" y="17828"/>
                </a:lnTo>
                <a:lnTo>
                  <a:pt x="250466" y="17828"/>
                </a:lnTo>
                <a:lnTo>
                  <a:pt x="250466" y="8914"/>
                </a:lnTo>
                <a:close/>
              </a:path>
              <a:path w="268604" h="64770">
                <a:moveTo>
                  <a:pt x="268351" y="8914"/>
                </a:moveTo>
                <a:lnTo>
                  <a:pt x="250466" y="8914"/>
                </a:lnTo>
                <a:lnTo>
                  <a:pt x="259371" y="17828"/>
                </a:lnTo>
                <a:lnTo>
                  <a:pt x="268351" y="17828"/>
                </a:lnTo>
                <a:lnTo>
                  <a:pt x="268351" y="8914"/>
                </a:lnTo>
                <a:close/>
              </a:path>
            </a:pathLst>
          </a:custGeom>
          <a:solidFill>
            <a:srgbClr val="00ACD4"/>
          </a:solidFill>
        </p:spPr>
        <p:txBody>
          <a:bodyPr wrap="square" lIns="0" tIns="0" rIns="0" bIns="0" rtlCol="0"/>
          <a:lstStyle/>
          <a:p>
            <a:endParaRPr sz="1224">
              <a:solidFill>
                <a:prstClr val="black"/>
              </a:solidFill>
            </a:endParaRPr>
          </a:p>
        </p:txBody>
      </p:sp>
      <p:sp>
        <p:nvSpPr>
          <p:cNvPr id="12" name="object 12"/>
          <p:cNvSpPr/>
          <p:nvPr/>
        </p:nvSpPr>
        <p:spPr>
          <a:xfrm>
            <a:off x="3997283" y="4439156"/>
            <a:ext cx="1276158" cy="139491"/>
          </a:xfrm>
          <a:custGeom>
            <a:avLst/>
            <a:gdLst/>
            <a:ahLst/>
            <a:cxnLst/>
            <a:rect l="l" t="t" r="r" b="b"/>
            <a:pathLst>
              <a:path w="1876425" h="205104">
                <a:moveTo>
                  <a:pt x="0" y="205064"/>
                </a:moveTo>
                <a:lnTo>
                  <a:pt x="0" y="112284"/>
                </a:lnTo>
                <a:lnTo>
                  <a:pt x="0" y="64640"/>
                </a:lnTo>
                <a:lnTo>
                  <a:pt x="0" y="47087"/>
                </a:lnTo>
                <a:lnTo>
                  <a:pt x="0" y="44579"/>
                </a:lnTo>
                <a:lnTo>
                  <a:pt x="3532" y="27271"/>
                </a:lnTo>
                <a:lnTo>
                  <a:pt x="13149" y="13096"/>
                </a:lnTo>
                <a:lnTo>
                  <a:pt x="27379" y="3517"/>
                </a:lnTo>
                <a:lnTo>
                  <a:pt x="44750" y="0"/>
                </a:lnTo>
                <a:lnTo>
                  <a:pt x="374359" y="0"/>
                </a:lnTo>
                <a:lnTo>
                  <a:pt x="543618" y="0"/>
                </a:lnTo>
                <a:lnTo>
                  <a:pt x="605976" y="0"/>
                </a:lnTo>
                <a:lnTo>
                  <a:pt x="614885" y="0"/>
                </a:lnTo>
                <a:lnTo>
                  <a:pt x="632256" y="3517"/>
                </a:lnTo>
                <a:lnTo>
                  <a:pt x="646485" y="13096"/>
                </a:lnTo>
                <a:lnTo>
                  <a:pt x="656102" y="27271"/>
                </a:lnTo>
                <a:lnTo>
                  <a:pt x="659635" y="44579"/>
                </a:lnTo>
                <a:lnTo>
                  <a:pt x="659635" y="137359"/>
                </a:lnTo>
                <a:lnTo>
                  <a:pt x="659635" y="185003"/>
                </a:lnTo>
                <a:lnTo>
                  <a:pt x="659635" y="202556"/>
                </a:lnTo>
                <a:lnTo>
                  <a:pt x="659635" y="205064"/>
                </a:lnTo>
                <a:lnTo>
                  <a:pt x="1362830" y="205064"/>
                </a:lnTo>
                <a:lnTo>
                  <a:pt x="1723930" y="205064"/>
                </a:lnTo>
                <a:lnTo>
                  <a:pt x="1856967" y="205064"/>
                </a:lnTo>
                <a:lnTo>
                  <a:pt x="1875972" y="205064"/>
                </a:lnTo>
              </a:path>
            </a:pathLst>
          </a:custGeom>
          <a:ln w="17832">
            <a:solidFill>
              <a:srgbClr val="00ACD4"/>
            </a:solidFill>
          </a:ln>
        </p:spPr>
        <p:txBody>
          <a:bodyPr wrap="square" lIns="0" tIns="0" rIns="0" bIns="0" rtlCol="0"/>
          <a:lstStyle/>
          <a:p>
            <a:endParaRPr sz="1224">
              <a:solidFill>
                <a:prstClr val="black"/>
              </a:solidFill>
            </a:endParaRPr>
          </a:p>
        </p:txBody>
      </p:sp>
      <p:sp>
        <p:nvSpPr>
          <p:cNvPr id="13" name="object 13"/>
          <p:cNvSpPr/>
          <p:nvPr/>
        </p:nvSpPr>
        <p:spPr>
          <a:xfrm>
            <a:off x="2779222" y="4173869"/>
            <a:ext cx="331672" cy="191316"/>
          </a:xfrm>
          <a:custGeom>
            <a:avLst/>
            <a:gdLst/>
            <a:ahLst/>
            <a:cxnLst/>
            <a:rect l="l" t="t" r="r" b="b"/>
            <a:pathLst>
              <a:path w="487680" h="281304">
                <a:moveTo>
                  <a:pt x="482973" y="0"/>
                </a:moveTo>
                <a:lnTo>
                  <a:pt x="4452" y="0"/>
                </a:lnTo>
                <a:lnTo>
                  <a:pt x="0" y="4460"/>
                </a:lnTo>
                <a:lnTo>
                  <a:pt x="0" y="276393"/>
                </a:lnTo>
                <a:lnTo>
                  <a:pt x="4452" y="280846"/>
                </a:lnTo>
                <a:lnTo>
                  <a:pt x="482973" y="280846"/>
                </a:lnTo>
                <a:lnTo>
                  <a:pt x="487425" y="276393"/>
                </a:lnTo>
                <a:lnTo>
                  <a:pt x="8904" y="276393"/>
                </a:lnTo>
                <a:lnTo>
                  <a:pt x="4452" y="271932"/>
                </a:lnTo>
                <a:lnTo>
                  <a:pt x="8904" y="271932"/>
                </a:lnTo>
                <a:lnTo>
                  <a:pt x="8904" y="8914"/>
                </a:lnTo>
                <a:lnTo>
                  <a:pt x="4452" y="8914"/>
                </a:lnTo>
                <a:lnTo>
                  <a:pt x="8904" y="4460"/>
                </a:lnTo>
                <a:lnTo>
                  <a:pt x="487425" y="4460"/>
                </a:lnTo>
                <a:lnTo>
                  <a:pt x="482973" y="0"/>
                </a:lnTo>
                <a:close/>
              </a:path>
              <a:path w="487680" h="281304">
                <a:moveTo>
                  <a:pt x="8904" y="271932"/>
                </a:moveTo>
                <a:lnTo>
                  <a:pt x="4452" y="271932"/>
                </a:lnTo>
                <a:lnTo>
                  <a:pt x="8904" y="276393"/>
                </a:lnTo>
                <a:lnTo>
                  <a:pt x="8904" y="271932"/>
                </a:lnTo>
                <a:close/>
              </a:path>
              <a:path w="487680" h="281304">
                <a:moveTo>
                  <a:pt x="478520" y="271932"/>
                </a:moveTo>
                <a:lnTo>
                  <a:pt x="8904" y="271932"/>
                </a:lnTo>
                <a:lnTo>
                  <a:pt x="8904" y="276393"/>
                </a:lnTo>
                <a:lnTo>
                  <a:pt x="478520" y="276393"/>
                </a:lnTo>
                <a:lnTo>
                  <a:pt x="478520" y="271932"/>
                </a:lnTo>
                <a:close/>
              </a:path>
              <a:path w="487680" h="281304">
                <a:moveTo>
                  <a:pt x="478520" y="4460"/>
                </a:moveTo>
                <a:lnTo>
                  <a:pt x="478520" y="276393"/>
                </a:lnTo>
                <a:lnTo>
                  <a:pt x="482973" y="271932"/>
                </a:lnTo>
                <a:lnTo>
                  <a:pt x="487425" y="271932"/>
                </a:lnTo>
                <a:lnTo>
                  <a:pt x="487425" y="8914"/>
                </a:lnTo>
                <a:lnTo>
                  <a:pt x="482973" y="8914"/>
                </a:lnTo>
                <a:lnTo>
                  <a:pt x="478520" y="4460"/>
                </a:lnTo>
                <a:close/>
              </a:path>
              <a:path w="487680" h="281304">
                <a:moveTo>
                  <a:pt x="487425" y="271932"/>
                </a:moveTo>
                <a:lnTo>
                  <a:pt x="482973" y="271932"/>
                </a:lnTo>
                <a:lnTo>
                  <a:pt x="478520" y="276393"/>
                </a:lnTo>
                <a:lnTo>
                  <a:pt x="487425" y="276393"/>
                </a:lnTo>
                <a:lnTo>
                  <a:pt x="487425" y="271932"/>
                </a:lnTo>
                <a:close/>
              </a:path>
              <a:path w="487680" h="281304">
                <a:moveTo>
                  <a:pt x="8904" y="4460"/>
                </a:moveTo>
                <a:lnTo>
                  <a:pt x="4452" y="8914"/>
                </a:lnTo>
                <a:lnTo>
                  <a:pt x="8904" y="8914"/>
                </a:lnTo>
                <a:lnTo>
                  <a:pt x="8904" y="4460"/>
                </a:lnTo>
                <a:close/>
              </a:path>
              <a:path w="487680" h="281304">
                <a:moveTo>
                  <a:pt x="478520" y="4460"/>
                </a:moveTo>
                <a:lnTo>
                  <a:pt x="8904" y="4460"/>
                </a:lnTo>
                <a:lnTo>
                  <a:pt x="8904" y="8914"/>
                </a:lnTo>
                <a:lnTo>
                  <a:pt x="478520" y="8914"/>
                </a:lnTo>
                <a:lnTo>
                  <a:pt x="478520" y="4460"/>
                </a:lnTo>
                <a:close/>
              </a:path>
              <a:path w="487680" h="281304">
                <a:moveTo>
                  <a:pt x="487425" y="4460"/>
                </a:moveTo>
                <a:lnTo>
                  <a:pt x="478520" y="4460"/>
                </a:lnTo>
                <a:lnTo>
                  <a:pt x="482973" y="8914"/>
                </a:lnTo>
                <a:lnTo>
                  <a:pt x="487425" y="8914"/>
                </a:lnTo>
                <a:lnTo>
                  <a:pt x="487425" y="4460"/>
                </a:lnTo>
                <a:close/>
              </a:path>
            </a:pathLst>
          </a:custGeom>
          <a:solidFill>
            <a:srgbClr val="00ACD4"/>
          </a:solidFill>
        </p:spPr>
        <p:txBody>
          <a:bodyPr wrap="square" lIns="0" tIns="0" rIns="0" bIns="0" rtlCol="0"/>
          <a:lstStyle/>
          <a:p>
            <a:endParaRPr sz="1224">
              <a:solidFill>
                <a:prstClr val="black"/>
              </a:solidFill>
            </a:endParaRPr>
          </a:p>
        </p:txBody>
      </p:sp>
      <p:sp>
        <p:nvSpPr>
          <p:cNvPr id="14" name="object 14"/>
          <p:cNvSpPr/>
          <p:nvPr/>
        </p:nvSpPr>
        <p:spPr>
          <a:xfrm>
            <a:off x="2760951" y="4480086"/>
            <a:ext cx="120490" cy="12524"/>
          </a:xfrm>
          <a:custGeom>
            <a:avLst/>
            <a:gdLst/>
            <a:ahLst/>
            <a:cxnLst/>
            <a:rect l="l" t="t" r="r" b="b"/>
            <a:pathLst>
              <a:path w="177164" h="18415">
                <a:moveTo>
                  <a:pt x="172662" y="0"/>
                </a:moveTo>
                <a:lnTo>
                  <a:pt x="3999" y="0"/>
                </a:lnTo>
                <a:lnTo>
                  <a:pt x="0" y="3994"/>
                </a:lnTo>
                <a:lnTo>
                  <a:pt x="0" y="13841"/>
                </a:lnTo>
                <a:lnTo>
                  <a:pt x="3999" y="17828"/>
                </a:lnTo>
                <a:lnTo>
                  <a:pt x="172662" y="17828"/>
                </a:lnTo>
                <a:lnTo>
                  <a:pt x="176662" y="13841"/>
                </a:lnTo>
                <a:lnTo>
                  <a:pt x="176662" y="3994"/>
                </a:lnTo>
                <a:lnTo>
                  <a:pt x="172662" y="0"/>
                </a:lnTo>
                <a:close/>
              </a:path>
            </a:pathLst>
          </a:custGeom>
          <a:solidFill>
            <a:srgbClr val="00ACD4"/>
          </a:solidFill>
        </p:spPr>
        <p:txBody>
          <a:bodyPr wrap="square" lIns="0" tIns="0" rIns="0" bIns="0" rtlCol="0"/>
          <a:lstStyle/>
          <a:p>
            <a:endParaRPr sz="1224">
              <a:solidFill>
                <a:prstClr val="black"/>
              </a:solidFill>
            </a:endParaRPr>
          </a:p>
        </p:txBody>
      </p:sp>
      <p:sp>
        <p:nvSpPr>
          <p:cNvPr id="15" name="object 15"/>
          <p:cNvSpPr/>
          <p:nvPr/>
        </p:nvSpPr>
        <p:spPr>
          <a:xfrm>
            <a:off x="2760951" y="4510405"/>
            <a:ext cx="59597" cy="12524"/>
          </a:xfrm>
          <a:custGeom>
            <a:avLst/>
            <a:gdLst/>
            <a:ahLst/>
            <a:cxnLst/>
            <a:rect l="l" t="t" r="r" b="b"/>
            <a:pathLst>
              <a:path w="87630" h="18415">
                <a:moveTo>
                  <a:pt x="83237" y="0"/>
                </a:moveTo>
                <a:lnTo>
                  <a:pt x="3999" y="0"/>
                </a:lnTo>
                <a:lnTo>
                  <a:pt x="0" y="3987"/>
                </a:lnTo>
                <a:lnTo>
                  <a:pt x="0" y="13841"/>
                </a:lnTo>
                <a:lnTo>
                  <a:pt x="3999" y="17828"/>
                </a:lnTo>
                <a:lnTo>
                  <a:pt x="83237" y="17828"/>
                </a:lnTo>
                <a:lnTo>
                  <a:pt x="87237" y="13841"/>
                </a:lnTo>
                <a:lnTo>
                  <a:pt x="87237" y="3987"/>
                </a:lnTo>
                <a:lnTo>
                  <a:pt x="83237" y="0"/>
                </a:lnTo>
                <a:close/>
              </a:path>
            </a:pathLst>
          </a:custGeom>
          <a:solidFill>
            <a:srgbClr val="00ACD4"/>
          </a:solidFill>
        </p:spPr>
        <p:txBody>
          <a:bodyPr wrap="square" lIns="0" tIns="0" rIns="0" bIns="0" rtlCol="0"/>
          <a:lstStyle/>
          <a:p>
            <a:endParaRPr sz="1224">
              <a:solidFill>
                <a:prstClr val="black"/>
              </a:solidFill>
            </a:endParaRPr>
          </a:p>
        </p:txBody>
      </p:sp>
      <p:sp>
        <p:nvSpPr>
          <p:cNvPr id="16" name="object 16"/>
          <p:cNvSpPr/>
          <p:nvPr/>
        </p:nvSpPr>
        <p:spPr>
          <a:xfrm>
            <a:off x="2946486" y="4463413"/>
            <a:ext cx="182678" cy="44049"/>
          </a:xfrm>
          <a:custGeom>
            <a:avLst/>
            <a:gdLst/>
            <a:ahLst/>
            <a:cxnLst/>
            <a:rect l="l" t="t" r="r" b="b"/>
            <a:pathLst>
              <a:path w="268605" h="64770">
                <a:moveTo>
                  <a:pt x="259371" y="0"/>
                </a:moveTo>
                <a:lnTo>
                  <a:pt x="8980" y="0"/>
                </a:lnTo>
                <a:lnTo>
                  <a:pt x="0" y="8914"/>
                </a:lnTo>
                <a:lnTo>
                  <a:pt x="0" y="55721"/>
                </a:lnTo>
                <a:lnTo>
                  <a:pt x="8980" y="64635"/>
                </a:lnTo>
                <a:lnTo>
                  <a:pt x="259371" y="64635"/>
                </a:lnTo>
                <a:lnTo>
                  <a:pt x="268351" y="55721"/>
                </a:lnTo>
                <a:lnTo>
                  <a:pt x="17885" y="55721"/>
                </a:lnTo>
                <a:lnTo>
                  <a:pt x="8980" y="46806"/>
                </a:lnTo>
                <a:lnTo>
                  <a:pt x="17885" y="46806"/>
                </a:lnTo>
                <a:lnTo>
                  <a:pt x="17885" y="17828"/>
                </a:lnTo>
                <a:lnTo>
                  <a:pt x="8980" y="17828"/>
                </a:lnTo>
                <a:lnTo>
                  <a:pt x="17885" y="8914"/>
                </a:lnTo>
                <a:lnTo>
                  <a:pt x="268351" y="8914"/>
                </a:lnTo>
                <a:lnTo>
                  <a:pt x="259371" y="0"/>
                </a:lnTo>
                <a:close/>
              </a:path>
              <a:path w="268605" h="64770">
                <a:moveTo>
                  <a:pt x="17885" y="46806"/>
                </a:moveTo>
                <a:lnTo>
                  <a:pt x="8980" y="46806"/>
                </a:lnTo>
                <a:lnTo>
                  <a:pt x="17885" y="55721"/>
                </a:lnTo>
                <a:lnTo>
                  <a:pt x="17885" y="46806"/>
                </a:lnTo>
                <a:close/>
              </a:path>
              <a:path w="268605" h="64770">
                <a:moveTo>
                  <a:pt x="250466" y="46806"/>
                </a:moveTo>
                <a:lnTo>
                  <a:pt x="17885" y="46806"/>
                </a:lnTo>
                <a:lnTo>
                  <a:pt x="17885" y="55721"/>
                </a:lnTo>
                <a:lnTo>
                  <a:pt x="250466" y="55721"/>
                </a:lnTo>
                <a:lnTo>
                  <a:pt x="250466" y="46806"/>
                </a:lnTo>
                <a:close/>
              </a:path>
              <a:path w="268605" h="64770">
                <a:moveTo>
                  <a:pt x="250466" y="8914"/>
                </a:moveTo>
                <a:lnTo>
                  <a:pt x="250466" y="55721"/>
                </a:lnTo>
                <a:lnTo>
                  <a:pt x="259371" y="46806"/>
                </a:lnTo>
                <a:lnTo>
                  <a:pt x="268351" y="46806"/>
                </a:lnTo>
                <a:lnTo>
                  <a:pt x="268351" y="17828"/>
                </a:lnTo>
                <a:lnTo>
                  <a:pt x="259371" y="17828"/>
                </a:lnTo>
                <a:lnTo>
                  <a:pt x="250466" y="8914"/>
                </a:lnTo>
                <a:close/>
              </a:path>
              <a:path w="268605" h="64770">
                <a:moveTo>
                  <a:pt x="268351" y="46806"/>
                </a:moveTo>
                <a:lnTo>
                  <a:pt x="259371" y="46806"/>
                </a:lnTo>
                <a:lnTo>
                  <a:pt x="250466" y="55721"/>
                </a:lnTo>
                <a:lnTo>
                  <a:pt x="268351" y="55721"/>
                </a:lnTo>
                <a:lnTo>
                  <a:pt x="268351" y="46806"/>
                </a:lnTo>
                <a:close/>
              </a:path>
              <a:path w="268605" h="64770">
                <a:moveTo>
                  <a:pt x="17885" y="8914"/>
                </a:moveTo>
                <a:lnTo>
                  <a:pt x="8980" y="17828"/>
                </a:lnTo>
                <a:lnTo>
                  <a:pt x="17885" y="17828"/>
                </a:lnTo>
                <a:lnTo>
                  <a:pt x="17885" y="8914"/>
                </a:lnTo>
                <a:close/>
              </a:path>
              <a:path w="268605" h="64770">
                <a:moveTo>
                  <a:pt x="250466" y="8914"/>
                </a:moveTo>
                <a:lnTo>
                  <a:pt x="17885" y="8914"/>
                </a:lnTo>
                <a:lnTo>
                  <a:pt x="17885" y="17828"/>
                </a:lnTo>
                <a:lnTo>
                  <a:pt x="250466" y="17828"/>
                </a:lnTo>
                <a:lnTo>
                  <a:pt x="250466" y="8914"/>
                </a:lnTo>
                <a:close/>
              </a:path>
              <a:path w="268605" h="64770">
                <a:moveTo>
                  <a:pt x="268351" y="8914"/>
                </a:moveTo>
                <a:lnTo>
                  <a:pt x="250466" y="8914"/>
                </a:lnTo>
                <a:lnTo>
                  <a:pt x="259371" y="17828"/>
                </a:lnTo>
                <a:lnTo>
                  <a:pt x="268351" y="17828"/>
                </a:lnTo>
                <a:lnTo>
                  <a:pt x="268351" y="8914"/>
                </a:lnTo>
                <a:close/>
              </a:path>
            </a:pathLst>
          </a:custGeom>
          <a:solidFill>
            <a:srgbClr val="00ACD4"/>
          </a:solidFill>
        </p:spPr>
        <p:txBody>
          <a:bodyPr wrap="square" lIns="0" tIns="0" rIns="0" bIns="0" rtlCol="0"/>
          <a:lstStyle/>
          <a:p>
            <a:endParaRPr sz="1224">
              <a:solidFill>
                <a:prstClr val="black"/>
              </a:solidFill>
            </a:endParaRPr>
          </a:p>
        </p:txBody>
      </p:sp>
      <p:sp>
        <p:nvSpPr>
          <p:cNvPr id="17" name="object 17"/>
          <p:cNvSpPr/>
          <p:nvPr/>
        </p:nvSpPr>
        <p:spPr>
          <a:xfrm>
            <a:off x="2721433" y="4439156"/>
            <a:ext cx="1276158" cy="139491"/>
          </a:xfrm>
          <a:custGeom>
            <a:avLst/>
            <a:gdLst/>
            <a:ahLst/>
            <a:cxnLst/>
            <a:rect l="l" t="t" r="r" b="b"/>
            <a:pathLst>
              <a:path w="1876425" h="205104">
                <a:moveTo>
                  <a:pt x="0" y="205064"/>
                </a:moveTo>
                <a:lnTo>
                  <a:pt x="0" y="112284"/>
                </a:lnTo>
                <a:lnTo>
                  <a:pt x="0" y="64640"/>
                </a:lnTo>
                <a:lnTo>
                  <a:pt x="0" y="47087"/>
                </a:lnTo>
                <a:lnTo>
                  <a:pt x="0" y="44579"/>
                </a:lnTo>
                <a:lnTo>
                  <a:pt x="3531" y="27271"/>
                </a:lnTo>
                <a:lnTo>
                  <a:pt x="13140" y="13096"/>
                </a:lnTo>
                <a:lnTo>
                  <a:pt x="27347" y="3517"/>
                </a:lnTo>
                <a:lnTo>
                  <a:pt x="44675" y="0"/>
                </a:lnTo>
                <a:lnTo>
                  <a:pt x="374327" y="0"/>
                </a:lnTo>
                <a:lnTo>
                  <a:pt x="543608" y="0"/>
                </a:lnTo>
                <a:lnTo>
                  <a:pt x="605975" y="0"/>
                </a:lnTo>
                <a:lnTo>
                  <a:pt x="614885" y="0"/>
                </a:lnTo>
                <a:lnTo>
                  <a:pt x="632256" y="3517"/>
                </a:lnTo>
                <a:lnTo>
                  <a:pt x="646485" y="13096"/>
                </a:lnTo>
                <a:lnTo>
                  <a:pt x="656102" y="27271"/>
                </a:lnTo>
                <a:lnTo>
                  <a:pt x="659635" y="44579"/>
                </a:lnTo>
                <a:lnTo>
                  <a:pt x="659635" y="137359"/>
                </a:lnTo>
                <a:lnTo>
                  <a:pt x="659635" y="185003"/>
                </a:lnTo>
                <a:lnTo>
                  <a:pt x="659635" y="202556"/>
                </a:lnTo>
                <a:lnTo>
                  <a:pt x="659635" y="205064"/>
                </a:lnTo>
                <a:lnTo>
                  <a:pt x="1362830" y="205064"/>
                </a:lnTo>
                <a:lnTo>
                  <a:pt x="1723930" y="205064"/>
                </a:lnTo>
                <a:lnTo>
                  <a:pt x="1856967" y="205064"/>
                </a:lnTo>
                <a:lnTo>
                  <a:pt x="1875972" y="205064"/>
                </a:lnTo>
              </a:path>
            </a:pathLst>
          </a:custGeom>
          <a:ln w="17832">
            <a:solidFill>
              <a:srgbClr val="00ACD4"/>
            </a:solidFill>
          </a:ln>
        </p:spPr>
        <p:txBody>
          <a:bodyPr wrap="square" lIns="0" tIns="0" rIns="0" bIns="0" rtlCol="0"/>
          <a:lstStyle/>
          <a:p>
            <a:endParaRPr sz="1224">
              <a:solidFill>
                <a:prstClr val="black"/>
              </a:solidFill>
            </a:endParaRPr>
          </a:p>
        </p:txBody>
      </p:sp>
      <p:sp>
        <p:nvSpPr>
          <p:cNvPr id="18" name="object 18"/>
          <p:cNvSpPr/>
          <p:nvPr/>
        </p:nvSpPr>
        <p:spPr>
          <a:xfrm>
            <a:off x="2730645" y="4124718"/>
            <a:ext cx="430568" cy="290213"/>
          </a:xfrm>
          <a:custGeom>
            <a:avLst/>
            <a:gdLst/>
            <a:ahLst/>
            <a:cxnLst/>
            <a:rect l="l" t="t" r="r" b="b"/>
            <a:pathLst>
              <a:path w="633095" h="426720">
                <a:moveTo>
                  <a:pt x="598396" y="422910"/>
                </a:moveTo>
                <a:lnTo>
                  <a:pt x="33015" y="422910"/>
                </a:lnTo>
                <a:lnTo>
                  <a:pt x="37166" y="424180"/>
                </a:lnTo>
                <a:lnTo>
                  <a:pt x="37996" y="425450"/>
                </a:lnTo>
                <a:lnTo>
                  <a:pt x="42222" y="426720"/>
                </a:lnTo>
                <a:lnTo>
                  <a:pt x="588661" y="426720"/>
                </a:lnTo>
                <a:lnTo>
                  <a:pt x="593264" y="425450"/>
                </a:lnTo>
                <a:lnTo>
                  <a:pt x="594019" y="425450"/>
                </a:lnTo>
                <a:lnTo>
                  <a:pt x="598396" y="422910"/>
                </a:lnTo>
                <a:close/>
              </a:path>
              <a:path w="633095" h="426720">
                <a:moveTo>
                  <a:pt x="608055" y="417830"/>
                </a:moveTo>
                <a:lnTo>
                  <a:pt x="23809" y="417830"/>
                </a:lnTo>
                <a:lnTo>
                  <a:pt x="28261" y="420370"/>
                </a:lnTo>
                <a:lnTo>
                  <a:pt x="32185" y="422910"/>
                </a:lnTo>
                <a:lnTo>
                  <a:pt x="599226" y="422910"/>
                </a:lnTo>
                <a:lnTo>
                  <a:pt x="603376" y="421640"/>
                </a:lnTo>
                <a:lnTo>
                  <a:pt x="604206" y="420370"/>
                </a:lnTo>
                <a:lnTo>
                  <a:pt x="608055" y="417830"/>
                </a:lnTo>
                <a:close/>
              </a:path>
              <a:path w="633095" h="426720">
                <a:moveTo>
                  <a:pt x="23507" y="392430"/>
                </a:moveTo>
                <a:lnTo>
                  <a:pt x="24186" y="393700"/>
                </a:lnTo>
                <a:lnTo>
                  <a:pt x="4188" y="393700"/>
                </a:lnTo>
                <a:lnTo>
                  <a:pt x="6527" y="398780"/>
                </a:lnTo>
                <a:lnTo>
                  <a:pt x="8791" y="402590"/>
                </a:lnTo>
                <a:lnTo>
                  <a:pt x="9470" y="403860"/>
                </a:lnTo>
                <a:lnTo>
                  <a:pt x="14904" y="410210"/>
                </a:lnTo>
                <a:lnTo>
                  <a:pt x="15809" y="411480"/>
                </a:lnTo>
                <a:lnTo>
                  <a:pt x="18979" y="414020"/>
                </a:lnTo>
                <a:lnTo>
                  <a:pt x="19733" y="415290"/>
                </a:lnTo>
                <a:lnTo>
                  <a:pt x="23205" y="417830"/>
                </a:lnTo>
                <a:lnTo>
                  <a:pt x="608734" y="417830"/>
                </a:lnTo>
                <a:lnTo>
                  <a:pt x="612281" y="415290"/>
                </a:lnTo>
                <a:lnTo>
                  <a:pt x="612960" y="415290"/>
                </a:lnTo>
                <a:lnTo>
                  <a:pt x="616281" y="411480"/>
                </a:lnTo>
                <a:lnTo>
                  <a:pt x="616960" y="411480"/>
                </a:lnTo>
                <a:lnTo>
                  <a:pt x="618972" y="408940"/>
                </a:lnTo>
                <a:lnTo>
                  <a:pt x="46825" y="408940"/>
                </a:lnTo>
                <a:lnTo>
                  <a:pt x="42599" y="407670"/>
                </a:lnTo>
                <a:lnTo>
                  <a:pt x="43354" y="407670"/>
                </a:lnTo>
                <a:lnTo>
                  <a:pt x="39279" y="406400"/>
                </a:lnTo>
                <a:lnTo>
                  <a:pt x="40109" y="406400"/>
                </a:lnTo>
                <a:lnTo>
                  <a:pt x="36185" y="405130"/>
                </a:lnTo>
                <a:lnTo>
                  <a:pt x="37015" y="405130"/>
                </a:lnTo>
                <a:lnTo>
                  <a:pt x="35166" y="403860"/>
                </a:lnTo>
                <a:lnTo>
                  <a:pt x="33921" y="403860"/>
                </a:lnTo>
                <a:lnTo>
                  <a:pt x="30525" y="401320"/>
                </a:lnTo>
                <a:lnTo>
                  <a:pt x="31280" y="401320"/>
                </a:lnTo>
                <a:lnTo>
                  <a:pt x="29695" y="400050"/>
                </a:lnTo>
                <a:lnTo>
                  <a:pt x="28940" y="400050"/>
                </a:lnTo>
                <a:lnTo>
                  <a:pt x="23507" y="392430"/>
                </a:lnTo>
                <a:close/>
              </a:path>
              <a:path w="633095" h="426720">
                <a:moveTo>
                  <a:pt x="598848" y="402590"/>
                </a:moveTo>
                <a:lnTo>
                  <a:pt x="595000" y="405130"/>
                </a:lnTo>
                <a:lnTo>
                  <a:pt x="595830" y="405130"/>
                </a:lnTo>
                <a:lnTo>
                  <a:pt x="591679" y="406400"/>
                </a:lnTo>
                <a:lnTo>
                  <a:pt x="592509" y="406400"/>
                </a:lnTo>
                <a:lnTo>
                  <a:pt x="588132" y="407670"/>
                </a:lnTo>
                <a:lnTo>
                  <a:pt x="588963" y="407670"/>
                </a:lnTo>
                <a:lnTo>
                  <a:pt x="584359" y="408940"/>
                </a:lnTo>
                <a:lnTo>
                  <a:pt x="618972" y="408940"/>
                </a:lnTo>
                <a:lnTo>
                  <a:pt x="619978" y="407670"/>
                </a:lnTo>
                <a:lnTo>
                  <a:pt x="620582" y="406400"/>
                </a:lnTo>
                <a:lnTo>
                  <a:pt x="623148" y="403860"/>
                </a:lnTo>
                <a:lnTo>
                  <a:pt x="598169" y="403860"/>
                </a:lnTo>
                <a:lnTo>
                  <a:pt x="598848" y="402590"/>
                </a:lnTo>
                <a:close/>
              </a:path>
              <a:path w="633095" h="426720">
                <a:moveTo>
                  <a:pt x="33317" y="402590"/>
                </a:moveTo>
                <a:lnTo>
                  <a:pt x="33921" y="403860"/>
                </a:lnTo>
                <a:lnTo>
                  <a:pt x="35166" y="403860"/>
                </a:lnTo>
                <a:lnTo>
                  <a:pt x="33317" y="402590"/>
                </a:lnTo>
                <a:close/>
              </a:path>
              <a:path w="633095" h="426720">
                <a:moveTo>
                  <a:pt x="608734" y="392430"/>
                </a:moveTo>
                <a:lnTo>
                  <a:pt x="606093" y="396240"/>
                </a:lnTo>
                <a:lnTo>
                  <a:pt x="606697" y="396240"/>
                </a:lnTo>
                <a:lnTo>
                  <a:pt x="603678" y="398780"/>
                </a:lnTo>
                <a:lnTo>
                  <a:pt x="604357" y="398780"/>
                </a:lnTo>
                <a:lnTo>
                  <a:pt x="601037" y="401320"/>
                </a:lnTo>
                <a:lnTo>
                  <a:pt x="601716" y="401320"/>
                </a:lnTo>
                <a:lnTo>
                  <a:pt x="598169" y="403860"/>
                </a:lnTo>
                <a:lnTo>
                  <a:pt x="623148" y="403860"/>
                </a:lnTo>
                <a:lnTo>
                  <a:pt x="623601" y="402590"/>
                </a:lnTo>
                <a:lnTo>
                  <a:pt x="625940" y="398780"/>
                </a:lnTo>
                <a:lnTo>
                  <a:pt x="626393" y="397510"/>
                </a:lnTo>
                <a:lnTo>
                  <a:pt x="628657" y="393700"/>
                </a:lnTo>
                <a:lnTo>
                  <a:pt x="608281" y="393700"/>
                </a:lnTo>
                <a:lnTo>
                  <a:pt x="608734" y="392430"/>
                </a:lnTo>
                <a:close/>
              </a:path>
              <a:path w="633095" h="426720">
                <a:moveTo>
                  <a:pt x="28110" y="398780"/>
                </a:moveTo>
                <a:lnTo>
                  <a:pt x="28940" y="400050"/>
                </a:lnTo>
                <a:lnTo>
                  <a:pt x="29695" y="400050"/>
                </a:lnTo>
                <a:lnTo>
                  <a:pt x="28110" y="398780"/>
                </a:lnTo>
                <a:close/>
              </a:path>
              <a:path w="633095" h="426720">
                <a:moveTo>
                  <a:pt x="19507" y="44450"/>
                </a:moveTo>
                <a:lnTo>
                  <a:pt x="867" y="44450"/>
                </a:lnTo>
                <a:lnTo>
                  <a:pt x="188" y="49530"/>
                </a:lnTo>
                <a:lnTo>
                  <a:pt x="0" y="374650"/>
                </a:lnTo>
                <a:lnTo>
                  <a:pt x="113" y="377190"/>
                </a:lnTo>
                <a:lnTo>
                  <a:pt x="867" y="382270"/>
                </a:lnTo>
                <a:lnTo>
                  <a:pt x="1018" y="383540"/>
                </a:lnTo>
                <a:lnTo>
                  <a:pt x="2150" y="388620"/>
                </a:lnTo>
                <a:lnTo>
                  <a:pt x="3810" y="393700"/>
                </a:lnTo>
                <a:lnTo>
                  <a:pt x="24186" y="393700"/>
                </a:lnTo>
                <a:lnTo>
                  <a:pt x="22677" y="391160"/>
                </a:lnTo>
                <a:lnTo>
                  <a:pt x="22375" y="391160"/>
                </a:lnTo>
                <a:lnTo>
                  <a:pt x="20903" y="387350"/>
                </a:lnTo>
                <a:lnTo>
                  <a:pt x="19356" y="383540"/>
                </a:lnTo>
                <a:lnTo>
                  <a:pt x="19507" y="383540"/>
                </a:lnTo>
                <a:lnTo>
                  <a:pt x="18375" y="379730"/>
                </a:lnTo>
                <a:lnTo>
                  <a:pt x="18602" y="379730"/>
                </a:lnTo>
                <a:lnTo>
                  <a:pt x="18092" y="375920"/>
                </a:lnTo>
                <a:lnTo>
                  <a:pt x="17828" y="372110"/>
                </a:lnTo>
                <a:lnTo>
                  <a:pt x="17828" y="54610"/>
                </a:lnTo>
                <a:lnTo>
                  <a:pt x="17847" y="52070"/>
                </a:lnTo>
                <a:lnTo>
                  <a:pt x="17973" y="51011"/>
                </a:lnTo>
                <a:lnTo>
                  <a:pt x="18017" y="50800"/>
                </a:lnTo>
                <a:lnTo>
                  <a:pt x="18526" y="46990"/>
                </a:lnTo>
                <a:lnTo>
                  <a:pt x="18752" y="46990"/>
                </a:lnTo>
                <a:lnTo>
                  <a:pt x="19507" y="44450"/>
                </a:lnTo>
                <a:close/>
              </a:path>
              <a:path w="633095" h="426720">
                <a:moveTo>
                  <a:pt x="610621" y="389890"/>
                </a:moveTo>
                <a:lnTo>
                  <a:pt x="608281" y="393700"/>
                </a:lnTo>
                <a:lnTo>
                  <a:pt x="628657" y="393700"/>
                </a:lnTo>
                <a:lnTo>
                  <a:pt x="629411" y="391160"/>
                </a:lnTo>
                <a:lnTo>
                  <a:pt x="610168" y="391160"/>
                </a:lnTo>
                <a:lnTo>
                  <a:pt x="610621" y="389890"/>
                </a:lnTo>
                <a:close/>
              </a:path>
              <a:path w="633095" h="426720">
                <a:moveTo>
                  <a:pt x="21922" y="389890"/>
                </a:moveTo>
                <a:lnTo>
                  <a:pt x="22375" y="391160"/>
                </a:lnTo>
                <a:lnTo>
                  <a:pt x="22677" y="391160"/>
                </a:lnTo>
                <a:lnTo>
                  <a:pt x="21922" y="389890"/>
                </a:lnTo>
                <a:close/>
              </a:path>
              <a:path w="633095" h="426720">
                <a:moveTo>
                  <a:pt x="612055" y="386080"/>
                </a:moveTo>
                <a:lnTo>
                  <a:pt x="610168" y="391160"/>
                </a:lnTo>
                <a:lnTo>
                  <a:pt x="629411" y="391160"/>
                </a:lnTo>
                <a:lnTo>
                  <a:pt x="630166" y="388620"/>
                </a:lnTo>
                <a:lnTo>
                  <a:pt x="630393" y="388620"/>
                </a:lnTo>
                <a:lnTo>
                  <a:pt x="630676" y="387350"/>
                </a:lnTo>
                <a:lnTo>
                  <a:pt x="611753" y="387350"/>
                </a:lnTo>
                <a:lnTo>
                  <a:pt x="612055" y="386080"/>
                </a:lnTo>
                <a:close/>
              </a:path>
              <a:path w="633095" h="426720">
                <a:moveTo>
                  <a:pt x="20413" y="386080"/>
                </a:moveTo>
                <a:lnTo>
                  <a:pt x="20790" y="387350"/>
                </a:lnTo>
                <a:lnTo>
                  <a:pt x="20413" y="386080"/>
                </a:lnTo>
                <a:close/>
              </a:path>
              <a:path w="633095" h="426720">
                <a:moveTo>
                  <a:pt x="632543" y="374650"/>
                </a:moveTo>
                <a:lnTo>
                  <a:pt x="614696" y="374650"/>
                </a:lnTo>
                <a:lnTo>
                  <a:pt x="614620" y="375920"/>
                </a:lnTo>
                <a:lnTo>
                  <a:pt x="614017" y="379730"/>
                </a:lnTo>
                <a:lnTo>
                  <a:pt x="614168" y="379730"/>
                </a:lnTo>
                <a:lnTo>
                  <a:pt x="613036" y="383540"/>
                </a:lnTo>
                <a:lnTo>
                  <a:pt x="613262" y="383540"/>
                </a:lnTo>
                <a:lnTo>
                  <a:pt x="611753" y="387350"/>
                </a:lnTo>
                <a:lnTo>
                  <a:pt x="630676" y="387350"/>
                </a:lnTo>
                <a:lnTo>
                  <a:pt x="631525" y="383540"/>
                </a:lnTo>
                <a:lnTo>
                  <a:pt x="631675" y="382270"/>
                </a:lnTo>
                <a:lnTo>
                  <a:pt x="632355" y="377190"/>
                </a:lnTo>
                <a:lnTo>
                  <a:pt x="632543" y="374650"/>
                </a:lnTo>
                <a:close/>
              </a:path>
              <a:path w="633095" h="426720">
                <a:moveTo>
                  <a:pt x="17951" y="374861"/>
                </a:moveTo>
                <a:lnTo>
                  <a:pt x="17998" y="375920"/>
                </a:lnTo>
                <a:lnTo>
                  <a:pt x="17951" y="374861"/>
                </a:lnTo>
                <a:close/>
              </a:path>
              <a:path w="633095" h="426720">
                <a:moveTo>
                  <a:pt x="614668" y="374861"/>
                </a:moveTo>
                <a:lnTo>
                  <a:pt x="614526" y="375920"/>
                </a:lnTo>
                <a:lnTo>
                  <a:pt x="614668" y="374861"/>
                </a:lnTo>
                <a:close/>
              </a:path>
              <a:path w="633095" h="426720">
                <a:moveTo>
                  <a:pt x="17941" y="374650"/>
                </a:moveTo>
                <a:lnTo>
                  <a:pt x="17951" y="374861"/>
                </a:lnTo>
                <a:lnTo>
                  <a:pt x="17941" y="374650"/>
                </a:lnTo>
                <a:close/>
              </a:path>
              <a:path w="633095" h="426720">
                <a:moveTo>
                  <a:pt x="632732" y="370840"/>
                </a:moveTo>
                <a:lnTo>
                  <a:pt x="614847" y="370840"/>
                </a:lnTo>
                <a:lnTo>
                  <a:pt x="614668" y="374861"/>
                </a:lnTo>
                <a:lnTo>
                  <a:pt x="614696" y="374650"/>
                </a:lnTo>
                <a:lnTo>
                  <a:pt x="632543" y="374650"/>
                </a:lnTo>
                <a:lnTo>
                  <a:pt x="632656" y="372110"/>
                </a:lnTo>
                <a:lnTo>
                  <a:pt x="632732" y="370840"/>
                </a:lnTo>
                <a:close/>
              </a:path>
              <a:path w="633095" h="426720">
                <a:moveTo>
                  <a:pt x="17771" y="370840"/>
                </a:moveTo>
                <a:lnTo>
                  <a:pt x="17771" y="372110"/>
                </a:lnTo>
                <a:lnTo>
                  <a:pt x="17771" y="370840"/>
                </a:lnTo>
                <a:close/>
              </a:path>
              <a:path w="633095" h="426720">
                <a:moveTo>
                  <a:pt x="632487" y="50800"/>
                </a:moveTo>
                <a:lnTo>
                  <a:pt x="614620" y="50800"/>
                </a:lnTo>
                <a:lnTo>
                  <a:pt x="614696" y="52070"/>
                </a:lnTo>
                <a:lnTo>
                  <a:pt x="614847" y="55880"/>
                </a:lnTo>
                <a:lnTo>
                  <a:pt x="614771" y="372110"/>
                </a:lnTo>
                <a:lnTo>
                  <a:pt x="614847" y="370840"/>
                </a:lnTo>
                <a:lnTo>
                  <a:pt x="632732" y="370840"/>
                </a:lnTo>
                <a:lnTo>
                  <a:pt x="632656" y="54610"/>
                </a:lnTo>
                <a:lnTo>
                  <a:pt x="632487" y="50800"/>
                </a:lnTo>
                <a:close/>
              </a:path>
              <a:path w="633095" h="426720">
                <a:moveTo>
                  <a:pt x="17828" y="54610"/>
                </a:moveTo>
                <a:lnTo>
                  <a:pt x="17771" y="55880"/>
                </a:lnTo>
                <a:lnTo>
                  <a:pt x="17828" y="54610"/>
                </a:lnTo>
                <a:close/>
              </a:path>
              <a:path w="633095" h="426720">
                <a:moveTo>
                  <a:pt x="614771" y="54610"/>
                </a:moveTo>
                <a:lnTo>
                  <a:pt x="614771" y="55880"/>
                </a:lnTo>
                <a:lnTo>
                  <a:pt x="614771" y="54610"/>
                </a:lnTo>
                <a:close/>
              </a:path>
              <a:path w="633095" h="426720">
                <a:moveTo>
                  <a:pt x="17988" y="51011"/>
                </a:moveTo>
                <a:lnTo>
                  <a:pt x="17847" y="52070"/>
                </a:lnTo>
                <a:lnTo>
                  <a:pt x="17988" y="51011"/>
                </a:lnTo>
                <a:close/>
              </a:path>
              <a:path w="633095" h="426720">
                <a:moveTo>
                  <a:pt x="614668" y="51858"/>
                </a:moveTo>
                <a:lnTo>
                  <a:pt x="614677" y="52070"/>
                </a:lnTo>
                <a:lnTo>
                  <a:pt x="614668" y="51858"/>
                </a:lnTo>
                <a:close/>
              </a:path>
              <a:path w="633095" h="426720">
                <a:moveTo>
                  <a:pt x="632015" y="46990"/>
                </a:moveTo>
                <a:lnTo>
                  <a:pt x="614017" y="46990"/>
                </a:lnTo>
                <a:lnTo>
                  <a:pt x="614668" y="51858"/>
                </a:lnTo>
                <a:lnTo>
                  <a:pt x="614620" y="50800"/>
                </a:lnTo>
                <a:lnTo>
                  <a:pt x="632487" y="50800"/>
                </a:lnTo>
                <a:lnTo>
                  <a:pt x="632430" y="49530"/>
                </a:lnTo>
                <a:lnTo>
                  <a:pt x="632015" y="46990"/>
                </a:lnTo>
                <a:close/>
              </a:path>
              <a:path w="633095" h="426720">
                <a:moveTo>
                  <a:pt x="18017" y="50800"/>
                </a:moveTo>
                <a:lnTo>
                  <a:pt x="17988" y="51011"/>
                </a:lnTo>
                <a:lnTo>
                  <a:pt x="18017" y="50800"/>
                </a:lnTo>
                <a:close/>
              </a:path>
              <a:path w="633095" h="426720">
                <a:moveTo>
                  <a:pt x="18752" y="46990"/>
                </a:moveTo>
                <a:lnTo>
                  <a:pt x="18526" y="46990"/>
                </a:lnTo>
                <a:lnTo>
                  <a:pt x="18375" y="48260"/>
                </a:lnTo>
                <a:lnTo>
                  <a:pt x="18752" y="46990"/>
                </a:lnTo>
                <a:close/>
              </a:path>
              <a:path w="633095" h="426720">
                <a:moveTo>
                  <a:pt x="631675" y="44450"/>
                </a:moveTo>
                <a:lnTo>
                  <a:pt x="613036" y="44450"/>
                </a:lnTo>
                <a:lnTo>
                  <a:pt x="614168" y="48260"/>
                </a:lnTo>
                <a:lnTo>
                  <a:pt x="614017" y="46990"/>
                </a:lnTo>
                <a:lnTo>
                  <a:pt x="632015" y="46990"/>
                </a:lnTo>
                <a:lnTo>
                  <a:pt x="631675" y="44450"/>
                </a:lnTo>
                <a:close/>
              </a:path>
              <a:path w="633095" h="426720">
                <a:moveTo>
                  <a:pt x="617035" y="16510"/>
                </a:moveTo>
                <a:lnTo>
                  <a:pt x="14904" y="16510"/>
                </a:lnTo>
                <a:lnTo>
                  <a:pt x="9470" y="24130"/>
                </a:lnTo>
                <a:lnTo>
                  <a:pt x="8791" y="25400"/>
                </a:lnTo>
                <a:lnTo>
                  <a:pt x="6527" y="29210"/>
                </a:lnTo>
                <a:lnTo>
                  <a:pt x="6150" y="29210"/>
                </a:lnTo>
                <a:lnTo>
                  <a:pt x="4263" y="33020"/>
                </a:lnTo>
                <a:lnTo>
                  <a:pt x="2377" y="39370"/>
                </a:lnTo>
                <a:lnTo>
                  <a:pt x="2150" y="39370"/>
                </a:lnTo>
                <a:lnTo>
                  <a:pt x="1018" y="44450"/>
                </a:lnTo>
                <a:lnTo>
                  <a:pt x="19281" y="44450"/>
                </a:lnTo>
                <a:lnTo>
                  <a:pt x="20790" y="40640"/>
                </a:lnTo>
                <a:lnTo>
                  <a:pt x="20413" y="40640"/>
                </a:lnTo>
                <a:lnTo>
                  <a:pt x="22299" y="36830"/>
                </a:lnTo>
                <a:lnTo>
                  <a:pt x="22677" y="36830"/>
                </a:lnTo>
                <a:lnTo>
                  <a:pt x="24186" y="34290"/>
                </a:lnTo>
                <a:lnTo>
                  <a:pt x="24488" y="34290"/>
                </a:lnTo>
                <a:lnTo>
                  <a:pt x="29016" y="27940"/>
                </a:lnTo>
                <a:lnTo>
                  <a:pt x="29242" y="27940"/>
                </a:lnTo>
                <a:lnTo>
                  <a:pt x="31355" y="25400"/>
                </a:lnTo>
                <a:lnTo>
                  <a:pt x="32412" y="25400"/>
                </a:lnTo>
                <a:lnTo>
                  <a:pt x="34147" y="24130"/>
                </a:lnTo>
                <a:lnTo>
                  <a:pt x="33468" y="24130"/>
                </a:lnTo>
                <a:lnTo>
                  <a:pt x="37166" y="21590"/>
                </a:lnTo>
                <a:lnTo>
                  <a:pt x="36411" y="21590"/>
                </a:lnTo>
                <a:lnTo>
                  <a:pt x="40260" y="20320"/>
                </a:lnTo>
                <a:lnTo>
                  <a:pt x="39581" y="20320"/>
                </a:lnTo>
                <a:lnTo>
                  <a:pt x="43656" y="19050"/>
                </a:lnTo>
                <a:lnTo>
                  <a:pt x="42675" y="19050"/>
                </a:lnTo>
                <a:lnTo>
                  <a:pt x="46901" y="17780"/>
                </a:lnTo>
                <a:lnTo>
                  <a:pt x="618042" y="17780"/>
                </a:lnTo>
                <a:lnTo>
                  <a:pt x="617035" y="16510"/>
                </a:lnTo>
                <a:close/>
              </a:path>
              <a:path w="633095" h="426720">
                <a:moveTo>
                  <a:pt x="629694" y="36830"/>
                </a:moveTo>
                <a:lnTo>
                  <a:pt x="610168" y="36830"/>
                </a:lnTo>
                <a:lnTo>
                  <a:pt x="612130" y="40640"/>
                </a:lnTo>
                <a:lnTo>
                  <a:pt x="611753" y="40640"/>
                </a:lnTo>
                <a:lnTo>
                  <a:pt x="613262" y="44450"/>
                </a:lnTo>
                <a:lnTo>
                  <a:pt x="631525" y="44450"/>
                </a:lnTo>
                <a:lnTo>
                  <a:pt x="630393" y="39370"/>
                </a:lnTo>
                <a:lnTo>
                  <a:pt x="630166" y="38100"/>
                </a:lnTo>
                <a:lnTo>
                  <a:pt x="629694" y="36830"/>
                </a:lnTo>
                <a:close/>
              </a:path>
              <a:path w="633095" h="426720">
                <a:moveTo>
                  <a:pt x="22677" y="36830"/>
                </a:moveTo>
                <a:lnTo>
                  <a:pt x="22299" y="36830"/>
                </a:lnTo>
                <a:lnTo>
                  <a:pt x="21922" y="38100"/>
                </a:lnTo>
                <a:lnTo>
                  <a:pt x="22677" y="36830"/>
                </a:lnTo>
                <a:close/>
              </a:path>
              <a:path w="633095" h="426720">
                <a:moveTo>
                  <a:pt x="625261" y="27940"/>
                </a:moveTo>
                <a:lnTo>
                  <a:pt x="603603" y="27940"/>
                </a:lnTo>
                <a:lnTo>
                  <a:pt x="606621" y="31750"/>
                </a:lnTo>
                <a:lnTo>
                  <a:pt x="606093" y="31750"/>
                </a:lnTo>
                <a:lnTo>
                  <a:pt x="608659" y="34290"/>
                </a:lnTo>
                <a:lnTo>
                  <a:pt x="608281" y="34290"/>
                </a:lnTo>
                <a:lnTo>
                  <a:pt x="610621" y="38100"/>
                </a:lnTo>
                <a:lnTo>
                  <a:pt x="610168" y="36830"/>
                </a:lnTo>
                <a:lnTo>
                  <a:pt x="629694" y="36830"/>
                </a:lnTo>
                <a:lnTo>
                  <a:pt x="628280" y="33020"/>
                </a:lnTo>
                <a:lnTo>
                  <a:pt x="625940" y="29210"/>
                </a:lnTo>
                <a:lnTo>
                  <a:pt x="625261" y="27940"/>
                </a:lnTo>
                <a:close/>
              </a:path>
              <a:path w="633095" h="426720">
                <a:moveTo>
                  <a:pt x="24488" y="34290"/>
                </a:moveTo>
                <a:lnTo>
                  <a:pt x="24186" y="34290"/>
                </a:lnTo>
                <a:lnTo>
                  <a:pt x="23582" y="35560"/>
                </a:lnTo>
                <a:lnTo>
                  <a:pt x="24488" y="34290"/>
                </a:lnTo>
                <a:close/>
              </a:path>
              <a:path w="633095" h="426720">
                <a:moveTo>
                  <a:pt x="29242" y="27940"/>
                </a:moveTo>
                <a:lnTo>
                  <a:pt x="29016" y="27940"/>
                </a:lnTo>
                <a:lnTo>
                  <a:pt x="28186" y="29210"/>
                </a:lnTo>
                <a:lnTo>
                  <a:pt x="29242" y="27940"/>
                </a:lnTo>
                <a:close/>
              </a:path>
              <a:path w="633095" h="426720">
                <a:moveTo>
                  <a:pt x="623903" y="25400"/>
                </a:moveTo>
                <a:lnTo>
                  <a:pt x="600886" y="25400"/>
                </a:lnTo>
                <a:lnTo>
                  <a:pt x="604206" y="29210"/>
                </a:lnTo>
                <a:lnTo>
                  <a:pt x="603603" y="27940"/>
                </a:lnTo>
                <a:lnTo>
                  <a:pt x="625261" y="27940"/>
                </a:lnTo>
                <a:lnTo>
                  <a:pt x="623903" y="25400"/>
                </a:lnTo>
                <a:close/>
              </a:path>
              <a:path w="633095" h="426720">
                <a:moveTo>
                  <a:pt x="32412" y="25400"/>
                </a:moveTo>
                <a:lnTo>
                  <a:pt x="31355" y="25400"/>
                </a:lnTo>
                <a:lnTo>
                  <a:pt x="30676" y="26670"/>
                </a:lnTo>
                <a:lnTo>
                  <a:pt x="32412" y="25400"/>
                </a:lnTo>
                <a:close/>
              </a:path>
              <a:path w="633095" h="426720">
                <a:moveTo>
                  <a:pt x="621110" y="21590"/>
                </a:moveTo>
                <a:lnTo>
                  <a:pt x="594773" y="21590"/>
                </a:lnTo>
                <a:lnTo>
                  <a:pt x="598622" y="24130"/>
                </a:lnTo>
                <a:lnTo>
                  <a:pt x="597943" y="24130"/>
                </a:lnTo>
                <a:lnTo>
                  <a:pt x="601490" y="26670"/>
                </a:lnTo>
                <a:lnTo>
                  <a:pt x="600886" y="25400"/>
                </a:lnTo>
                <a:lnTo>
                  <a:pt x="623903" y="25400"/>
                </a:lnTo>
                <a:lnTo>
                  <a:pt x="623223" y="24130"/>
                </a:lnTo>
                <a:lnTo>
                  <a:pt x="621110" y="21590"/>
                </a:lnTo>
                <a:close/>
              </a:path>
              <a:path w="633095" h="426720">
                <a:moveTo>
                  <a:pt x="618042" y="17780"/>
                </a:moveTo>
                <a:lnTo>
                  <a:pt x="584284" y="17780"/>
                </a:lnTo>
                <a:lnTo>
                  <a:pt x="588887" y="19050"/>
                </a:lnTo>
                <a:lnTo>
                  <a:pt x="587831" y="19050"/>
                </a:lnTo>
                <a:lnTo>
                  <a:pt x="592207" y="20320"/>
                </a:lnTo>
                <a:lnTo>
                  <a:pt x="591528" y="20320"/>
                </a:lnTo>
                <a:lnTo>
                  <a:pt x="595603" y="22860"/>
                </a:lnTo>
                <a:lnTo>
                  <a:pt x="594773" y="21590"/>
                </a:lnTo>
                <a:lnTo>
                  <a:pt x="621110" y="21590"/>
                </a:lnTo>
                <a:lnTo>
                  <a:pt x="620054" y="20320"/>
                </a:lnTo>
                <a:lnTo>
                  <a:pt x="618042" y="17780"/>
                </a:lnTo>
                <a:close/>
              </a:path>
              <a:path w="633095" h="426720">
                <a:moveTo>
                  <a:pt x="613111" y="12700"/>
                </a:moveTo>
                <a:lnTo>
                  <a:pt x="18828" y="12700"/>
                </a:lnTo>
                <a:lnTo>
                  <a:pt x="15658" y="16510"/>
                </a:lnTo>
                <a:lnTo>
                  <a:pt x="616432" y="16510"/>
                </a:lnTo>
                <a:lnTo>
                  <a:pt x="613111" y="12700"/>
                </a:lnTo>
                <a:close/>
              </a:path>
              <a:path w="633095" h="426720">
                <a:moveTo>
                  <a:pt x="604357" y="6350"/>
                </a:moveTo>
                <a:lnTo>
                  <a:pt x="27280" y="6350"/>
                </a:lnTo>
                <a:lnTo>
                  <a:pt x="23658" y="8890"/>
                </a:lnTo>
                <a:lnTo>
                  <a:pt x="22978" y="10160"/>
                </a:lnTo>
                <a:lnTo>
                  <a:pt x="19507" y="12700"/>
                </a:lnTo>
                <a:lnTo>
                  <a:pt x="612507" y="12700"/>
                </a:lnTo>
                <a:lnTo>
                  <a:pt x="608961" y="10160"/>
                </a:lnTo>
                <a:lnTo>
                  <a:pt x="608206" y="8890"/>
                </a:lnTo>
                <a:lnTo>
                  <a:pt x="604357" y="6350"/>
                </a:lnTo>
                <a:close/>
              </a:path>
              <a:path w="633095" h="426720">
                <a:moveTo>
                  <a:pt x="587831" y="0"/>
                </a:moveTo>
                <a:lnTo>
                  <a:pt x="43052" y="0"/>
                </a:lnTo>
                <a:lnTo>
                  <a:pt x="42146" y="1270"/>
                </a:lnTo>
                <a:lnTo>
                  <a:pt x="37845" y="2540"/>
                </a:lnTo>
                <a:lnTo>
                  <a:pt x="36864" y="2540"/>
                </a:lnTo>
                <a:lnTo>
                  <a:pt x="32713" y="3810"/>
                </a:lnTo>
                <a:lnTo>
                  <a:pt x="28110" y="6350"/>
                </a:lnTo>
                <a:lnTo>
                  <a:pt x="603527" y="6350"/>
                </a:lnTo>
                <a:lnTo>
                  <a:pt x="598697" y="3810"/>
                </a:lnTo>
                <a:lnTo>
                  <a:pt x="594320" y="2540"/>
                </a:lnTo>
                <a:lnTo>
                  <a:pt x="593339" y="1270"/>
                </a:lnTo>
                <a:lnTo>
                  <a:pt x="588736" y="1270"/>
                </a:lnTo>
                <a:lnTo>
                  <a:pt x="587831" y="0"/>
                </a:lnTo>
                <a:close/>
              </a:path>
            </a:pathLst>
          </a:custGeom>
          <a:solidFill>
            <a:srgbClr val="00ACD4"/>
          </a:solidFill>
        </p:spPr>
        <p:txBody>
          <a:bodyPr wrap="square" lIns="0" tIns="0" rIns="0" bIns="0" rtlCol="0"/>
          <a:lstStyle/>
          <a:p>
            <a:endParaRPr sz="1224">
              <a:solidFill>
                <a:prstClr val="black"/>
              </a:solidFill>
            </a:endParaRPr>
          </a:p>
        </p:txBody>
      </p:sp>
      <p:sp>
        <p:nvSpPr>
          <p:cNvPr id="19" name="object 19"/>
          <p:cNvSpPr/>
          <p:nvPr/>
        </p:nvSpPr>
        <p:spPr>
          <a:xfrm>
            <a:off x="5282321" y="4123879"/>
            <a:ext cx="430347" cy="291052"/>
          </a:xfrm>
          <a:prstGeom prst="rect">
            <a:avLst/>
          </a:prstGeom>
          <a:blipFill>
            <a:blip r:embed="rId4" cstate="print"/>
            <a:stretch>
              <a:fillRect/>
            </a:stretch>
          </a:blipFill>
        </p:spPr>
        <p:txBody>
          <a:bodyPr wrap="square" lIns="0" tIns="0" rIns="0" bIns="0" rtlCol="0"/>
          <a:lstStyle/>
          <a:p>
            <a:endParaRPr sz="1224">
              <a:solidFill>
                <a:prstClr val="black"/>
              </a:solidFill>
            </a:endParaRPr>
          </a:p>
        </p:txBody>
      </p:sp>
      <p:sp>
        <p:nvSpPr>
          <p:cNvPr id="20" name="object 20"/>
          <p:cNvSpPr/>
          <p:nvPr/>
        </p:nvSpPr>
        <p:spPr>
          <a:xfrm>
            <a:off x="5312704" y="4486149"/>
            <a:ext cx="121786" cy="0"/>
          </a:xfrm>
          <a:custGeom>
            <a:avLst/>
            <a:gdLst/>
            <a:ahLst/>
            <a:cxnLst/>
            <a:rect l="l" t="t" r="r" b="b"/>
            <a:pathLst>
              <a:path w="179070">
                <a:moveTo>
                  <a:pt x="0" y="0"/>
                </a:moveTo>
                <a:lnTo>
                  <a:pt x="178850" y="0"/>
                </a:lnTo>
              </a:path>
            </a:pathLst>
          </a:custGeom>
          <a:ln w="17828">
            <a:solidFill>
              <a:srgbClr val="00ACD4"/>
            </a:solidFill>
          </a:ln>
        </p:spPr>
        <p:txBody>
          <a:bodyPr wrap="square" lIns="0" tIns="0" rIns="0" bIns="0" rtlCol="0"/>
          <a:lstStyle/>
          <a:p>
            <a:endParaRPr sz="1224">
              <a:solidFill>
                <a:prstClr val="black"/>
              </a:solidFill>
            </a:endParaRPr>
          </a:p>
        </p:txBody>
      </p:sp>
      <p:sp>
        <p:nvSpPr>
          <p:cNvPr id="21" name="object 21"/>
          <p:cNvSpPr/>
          <p:nvPr/>
        </p:nvSpPr>
        <p:spPr>
          <a:xfrm>
            <a:off x="5312704" y="4510405"/>
            <a:ext cx="59597" cy="12524"/>
          </a:xfrm>
          <a:custGeom>
            <a:avLst/>
            <a:gdLst/>
            <a:ahLst/>
            <a:cxnLst/>
            <a:rect l="l" t="t" r="r" b="b"/>
            <a:pathLst>
              <a:path w="87629" h="18415">
                <a:moveTo>
                  <a:pt x="83161" y="0"/>
                </a:moveTo>
                <a:lnTo>
                  <a:pt x="3999" y="0"/>
                </a:lnTo>
                <a:lnTo>
                  <a:pt x="0" y="3987"/>
                </a:lnTo>
                <a:lnTo>
                  <a:pt x="0" y="13841"/>
                </a:lnTo>
                <a:lnTo>
                  <a:pt x="3999" y="17828"/>
                </a:lnTo>
                <a:lnTo>
                  <a:pt x="83161" y="17828"/>
                </a:lnTo>
                <a:lnTo>
                  <a:pt x="87161" y="13841"/>
                </a:lnTo>
                <a:lnTo>
                  <a:pt x="87161" y="3987"/>
                </a:lnTo>
                <a:lnTo>
                  <a:pt x="83161" y="0"/>
                </a:lnTo>
                <a:close/>
              </a:path>
            </a:pathLst>
          </a:custGeom>
          <a:solidFill>
            <a:srgbClr val="00ACD4"/>
          </a:solidFill>
        </p:spPr>
        <p:txBody>
          <a:bodyPr wrap="square" lIns="0" tIns="0" rIns="0" bIns="0" rtlCol="0"/>
          <a:lstStyle/>
          <a:p>
            <a:endParaRPr sz="1224">
              <a:solidFill>
                <a:prstClr val="black"/>
              </a:solidFill>
            </a:endParaRPr>
          </a:p>
        </p:txBody>
      </p:sp>
      <p:sp>
        <p:nvSpPr>
          <p:cNvPr id="22" name="object 22"/>
          <p:cNvSpPr/>
          <p:nvPr/>
        </p:nvSpPr>
        <p:spPr>
          <a:xfrm>
            <a:off x="5498238" y="4463413"/>
            <a:ext cx="184406" cy="44049"/>
          </a:xfrm>
          <a:custGeom>
            <a:avLst/>
            <a:gdLst/>
            <a:ahLst/>
            <a:cxnLst/>
            <a:rect l="l" t="t" r="r" b="b"/>
            <a:pathLst>
              <a:path w="271145" h="64770">
                <a:moveTo>
                  <a:pt x="261560" y="0"/>
                </a:moveTo>
                <a:lnTo>
                  <a:pt x="8904" y="0"/>
                </a:lnTo>
                <a:lnTo>
                  <a:pt x="0" y="8914"/>
                </a:lnTo>
                <a:lnTo>
                  <a:pt x="0" y="55721"/>
                </a:lnTo>
                <a:lnTo>
                  <a:pt x="8904" y="64635"/>
                </a:lnTo>
                <a:lnTo>
                  <a:pt x="261560" y="64635"/>
                </a:lnTo>
                <a:lnTo>
                  <a:pt x="270540" y="55721"/>
                </a:lnTo>
                <a:lnTo>
                  <a:pt x="17885" y="55721"/>
                </a:lnTo>
                <a:lnTo>
                  <a:pt x="8904" y="46806"/>
                </a:lnTo>
                <a:lnTo>
                  <a:pt x="17885" y="46806"/>
                </a:lnTo>
                <a:lnTo>
                  <a:pt x="17885" y="17828"/>
                </a:lnTo>
                <a:lnTo>
                  <a:pt x="8904" y="17828"/>
                </a:lnTo>
                <a:lnTo>
                  <a:pt x="17885" y="8914"/>
                </a:lnTo>
                <a:lnTo>
                  <a:pt x="270540" y="8914"/>
                </a:lnTo>
                <a:lnTo>
                  <a:pt x="261560" y="0"/>
                </a:lnTo>
                <a:close/>
              </a:path>
              <a:path w="271145" h="64770">
                <a:moveTo>
                  <a:pt x="17885" y="46806"/>
                </a:moveTo>
                <a:lnTo>
                  <a:pt x="8904" y="46806"/>
                </a:lnTo>
                <a:lnTo>
                  <a:pt x="17885" y="55721"/>
                </a:lnTo>
                <a:lnTo>
                  <a:pt x="17885" y="46806"/>
                </a:lnTo>
                <a:close/>
              </a:path>
              <a:path w="271145" h="64770">
                <a:moveTo>
                  <a:pt x="252655" y="46806"/>
                </a:moveTo>
                <a:lnTo>
                  <a:pt x="17885" y="46806"/>
                </a:lnTo>
                <a:lnTo>
                  <a:pt x="17885" y="55721"/>
                </a:lnTo>
                <a:lnTo>
                  <a:pt x="252655" y="55721"/>
                </a:lnTo>
                <a:lnTo>
                  <a:pt x="252655" y="46806"/>
                </a:lnTo>
                <a:close/>
              </a:path>
              <a:path w="271145" h="64770">
                <a:moveTo>
                  <a:pt x="252655" y="8914"/>
                </a:moveTo>
                <a:lnTo>
                  <a:pt x="252655" y="55721"/>
                </a:lnTo>
                <a:lnTo>
                  <a:pt x="261560" y="46806"/>
                </a:lnTo>
                <a:lnTo>
                  <a:pt x="270540" y="46806"/>
                </a:lnTo>
                <a:lnTo>
                  <a:pt x="270540" y="17828"/>
                </a:lnTo>
                <a:lnTo>
                  <a:pt x="261560" y="17828"/>
                </a:lnTo>
                <a:lnTo>
                  <a:pt x="252655" y="8914"/>
                </a:lnTo>
                <a:close/>
              </a:path>
              <a:path w="271145" h="64770">
                <a:moveTo>
                  <a:pt x="270540" y="46806"/>
                </a:moveTo>
                <a:lnTo>
                  <a:pt x="261560" y="46806"/>
                </a:lnTo>
                <a:lnTo>
                  <a:pt x="252655" y="55721"/>
                </a:lnTo>
                <a:lnTo>
                  <a:pt x="270540" y="55721"/>
                </a:lnTo>
                <a:lnTo>
                  <a:pt x="270540" y="46806"/>
                </a:lnTo>
                <a:close/>
              </a:path>
              <a:path w="271145" h="64770">
                <a:moveTo>
                  <a:pt x="17885" y="8914"/>
                </a:moveTo>
                <a:lnTo>
                  <a:pt x="8904" y="17828"/>
                </a:lnTo>
                <a:lnTo>
                  <a:pt x="17885" y="17828"/>
                </a:lnTo>
                <a:lnTo>
                  <a:pt x="17885" y="8914"/>
                </a:lnTo>
                <a:close/>
              </a:path>
              <a:path w="271145" h="64770">
                <a:moveTo>
                  <a:pt x="252655" y="8914"/>
                </a:moveTo>
                <a:lnTo>
                  <a:pt x="17885" y="8914"/>
                </a:lnTo>
                <a:lnTo>
                  <a:pt x="17885" y="17828"/>
                </a:lnTo>
                <a:lnTo>
                  <a:pt x="252655" y="17828"/>
                </a:lnTo>
                <a:lnTo>
                  <a:pt x="252655" y="8914"/>
                </a:lnTo>
                <a:close/>
              </a:path>
              <a:path w="271145" h="64770">
                <a:moveTo>
                  <a:pt x="270540" y="8914"/>
                </a:moveTo>
                <a:lnTo>
                  <a:pt x="252655" y="8914"/>
                </a:lnTo>
                <a:lnTo>
                  <a:pt x="261560" y="17828"/>
                </a:lnTo>
                <a:lnTo>
                  <a:pt x="270540" y="17828"/>
                </a:lnTo>
                <a:lnTo>
                  <a:pt x="270540" y="8914"/>
                </a:lnTo>
                <a:close/>
              </a:path>
            </a:pathLst>
          </a:custGeom>
          <a:solidFill>
            <a:srgbClr val="00ACD4"/>
          </a:solidFill>
        </p:spPr>
        <p:txBody>
          <a:bodyPr wrap="square" lIns="0" tIns="0" rIns="0" bIns="0" rtlCol="0"/>
          <a:lstStyle/>
          <a:p>
            <a:endParaRPr sz="1224">
              <a:solidFill>
                <a:prstClr val="black"/>
              </a:solidFill>
            </a:endParaRPr>
          </a:p>
        </p:txBody>
      </p:sp>
      <p:sp>
        <p:nvSpPr>
          <p:cNvPr id="23" name="object 23"/>
          <p:cNvSpPr/>
          <p:nvPr/>
        </p:nvSpPr>
        <p:spPr>
          <a:xfrm>
            <a:off x="5273133" y="4439156"/>
            <a:ext cx="1276158" cy="139491"/>
          </a:xfrm>
          <a:custGeom>
            <a:avLst/>
            <a:gdLst/>
            <a:ahLst/>
            <a:cxnLst/>
            <a:rect l="l" t="t" r="r" b="b"/>
            <a:pathLst>
              <a:path w="1876425" h="205104">
                <a:moveTo>
                  <a:pt x="0" y="205064"/>
                </a:moveTo>
                <a:lnTo>
                  <a:pt x="0" y="112284"/>
                </a:lnTo>
                <a:lnTo>
                  <a:pt x="0" y="64640"/>
                </a:lnTo>
                <a:lnTo>
                  <a:pt x="0" y="47087"/>
                </a:lnTo>
                <a:lnTo>
                  <a:pt x="0" y="44579"/>
                </a:lnTo>
                <a:lnTo>
                  <a:pt x="3532" y="27271"/>
                </a:lnTo>
                <a:lnTo>
                  <a:pt x="13149" y="13096"/>
                </a:lnTo>
                <a:lnTo>
                  <a:pt x="27379" y="3517"/>
                </a:lnTo>
                <a:lnTo>
                  <a:pt x="44750" y="0"/>
                </a:lnTo>
                <a:lnTo>
                  <a:pt x="374403" y="0"/>
                </a:lnTo>
                <a:lnTo>
                  <a:pt x="543684" y="0"/>
                </a:lnTo>
                <a:lnTo>
                  <a:pt x="606050" y="0"/>
                </a:lnTo>
                <a:lnTo>
                  <a:pt x="614960" y="0"/>
                </a:lnTo>
                <a:lnTo>
                  <a:pt x="632287" y="3517"/>
                </a:lnTo>
                <a:lnTo>
                  <a:pt x="646495" y="13096"/>
                </a:lnTo>
                <a:lnTo>
                  <a:pt x="656104" y="27271"/>
                </a:lnTo>
                <a:lnTo>
                  <a:pt x="659635" y="44579"/>
                </a:lnTo>
                <a:lnTo>
                  <a:pt x="659635" y="137359"/>
                </a:lnTo>
                <a:lnTo>
                  <a:pt x="659635" y="185003"/>
                </a:lnTo>
                <a:lnTo>
                  <a:pt x="659635" y="202556"/>
                </a:lnTo>
                <a:lnTo>
                  <a:pt x="659635" y="205064"/>
                </a:lnTo>
                <a:lnTo>
                  <a:pt x="1362874" y="205064"/>
                </a:lnTo>
                <a:lnTo>
                  <a:pt x="1723996" y="205064"/>
                </a:lnTo>
                <a:lnTo>
                  <a:pt x="1857041" y="205064"/>
                </a:lnTo>
                <a:lnTo>
                  <a:pt x="1876048" y="205064"/>
                </a:lnTo>
              </a:path>
            </a:pathLst>
          </a:custGeom>
          <a:ln w="17832">
            <a:solidFill>
              <a:srgbClr val="00ACD4"/>
            </a:solidFill>
          </a:ln>
        </p:spPr>
        <p:txBody>
          <a:bodyPr wrap="square" lIns="0" tIns="0" rIns="0" bIns="0" rtlCol="0"/>
          <a:lstStyle/>
          <a:p>
            <a:endParaRPr sz="1224">
              <a:solidFill>
                <a:prstClr val="black"/>
              </a:solidFill>
            </a:endParaRPr>
          </a:p>
        </p:txBody>
      </p:sp>
      <p:sp>
        <p:nvSpPr>
          <p:cNvPr id="24" name="object 24"/>
          <p:cNvSpPr/>
          <p:nvPr/>
        </p:nvSpPr>
        <p:spPr>
          <a:xfrm>
            <a:off x="1894164" y="4578621"/>
            <a:ext cx="827451" cy="0"/>
          </a:xfrm>
          <a:custGeom>
            <a:avLst/>
            <a:gdLst/>
            <a:ahLst/>
            <a:cxnLst/>
            <a:rect l="l" t="t" r="r" b="b"/>
            <a:pathLst>
              <a:path w="1216660">
                <a:moveTo>
                  <a:pt x="0" y="0"/>
                </a:moveTo>
                <a:lnTo>
                  <a:pt x="1216390" y="0"/>
                </a:lnTo>
              </a:path>
            </a:pathLst>
          </a:custGeom>
          <a:ln w="17831">
            <a:solidFill>
              <a:srgbClr val="00ACD4"/>
            </a:solidFill>
          </a:ln>
        </p:spPr>
        <p:txBody>
          <a:bodyPr wrap="square" lIns="0" tIns="0" rIns="0" bIns="0" rtlCol="0"/>
          <a:lstStyle/>
          <a:p>
            <a:endParaRPr sz="1224">
              <a:solidFill>
                <a:prstClr val="black"/>
              </a:solidFill>
            </a:endParaRPr>
          </a:p>
        </p:txBody>
      </p:sp>
      <p:sp>
        <p:nvSpPr>
          <p:cNvPr id="25" name="object 25"/>
          <p:cNvSpPr/>
          <p:nvPr/>
        </p:nvSpPr>
        <p:spPr>
          <a:xfrm>
            <a:off x="1670623" y="3428016"/>
            <a:ext cx="5117118" cy="638249"/>
          </a:xfrm>
          <a:prstGeom prst="rect">
            <a:avLst/>
          </a:prstGeom>
          <a:blipFill>
            <a:blip r:embed="rId5" cstate="print"/>
            <a:stretch>
              <a:fillRect/>
            </a:stretch>
          </a:blipFill>
        </p:spPr>
        <p:txBody>
          <a:bodyPr wrap="square" lIns="0" tIns="0" rIns="0" bIns="0" rtlCol="0"/>
          <a:lstStyle/>
          <a:p>
            <a:endParaRPr sz="1224">
              <a:solidFill>
                <a:prstClr val="black"/>
              </a:solidFill>
            </a:endParaRPr>
          </a:p>
        </p:txBody>
      </p:sp>
      <p:sp>
        <p:nvSpPr>
          <p:cNvPr id="26" name="object 26"/>
          <p:cNvSpPr txBox="1"/>
          <p:nvPr/>
        </p:nvSpPr>
        <p:spPr>
          <a:xfrm>
            <a:off x="1503338" y="877565"/>
            <a:ext cx="336854" cy="239400"/>
          </a:xfrm>
          <a:prstGeom prst="rect">
            <a:avLst/>
          </a:prstGeom>
          <a:solidFill>
            <a:srgbClr val="00B4DF"/>
          </a:solidFill>
        </p:spPr>
        <p:txBody>
          <a:bodyPr vert="horz" wrap="square" lIns="0" tIns="91987" rIns="0" bIns="0" rtlCol="0">
            <a:spAutoFit/>
          </a:bodyPr>
          <a:lstStyle/>
          <a:p>
            <a:pPr marL="83350">
              <a:spcBef>
                <a:spcPts val="724"/>
              </a:spcBef>
            </a:pPr>
            <a:r>
              <a:rPr sz="952" b="1" spc="-126" dirty="0">
                <a:solidFill>
                  <a:srgbClr val="FFFFFF"/>
                </a:solidFill>
                <a:latin typeface="Verdana"/>
                <a:cs typeface="Verdana"/>
              </a:rPr>
              <a:t>2.1</a:t>
            </a:r>
            <a:endParaRPr sz="952">
              <a:solidFill>
                <a:prstClr val="black"/>
              </a:solidFill>
              <a:latin typeface="Verdana"/>
              <a:cs typeface="Verdana"/>
            </a:endParaRPr>
          </a:p>
        </p:txBody>
      </p:sp>
      <p:sp>
        <p:nvSpPr>
          <p:cNvPr id="27" name="object 27"/>
          <p:cNvSpPr txBox="1">
            <a:spLocks noGrp="1"/>
          </p:cNvSpPr>
          <p:nvPr>
            <p:ph type="title"/>
          </p:nvPr>
        </p:nvSpPr>
        <p:spPr>
          <a:xfrm>
            <a:off x="1961641" y="901560"/>
            <a:ext cx="2275059" cy="259880"/>
          </a:xfrm>
          <a:prstGeom prst="rect">
            <a:avLst/>
          </a:prstGeom>
        </p:spPr>
        <p:txBody>
          <a:bodyPr vert="horz" wrap="square" lIns="0" tIns="8637" rIns="0" bIns="0" rtlCol="0">
            <a:spAutoFit/>
          </a:bodyPr>
          <a:lstStyle/>
          <a:p>
            <a:pPr marL="8637">
              <a:spcBef>
                <a:spcPts val="68"/>
              </a:spcBef>
            </a:pPr>
            <a:r>
              <a:rPr sz="1632" spc="-238" dirty="0"/>
              <a:t>W</a:t>
            </a:r>
            <a:r>
              <a:rPr sz="1292" spc="-238" dirty="0"/>
              <a:t>HAT </a:t>
            </a:r>
            <a:r>
              <a:rPr sz="1292" spc="-292" dirty="0"/>
              <a:t>IS </a:t>
            </a:r>
            <a:r>
              <a:rPr sz="1292" spc="-245" dirty="0"/>
              <a:t>THE</a:t>
            </a:r>
            <a:r>
              <a:rPr sz="1292" spc="-170" dirty="0"/>
              <a:t> </a:t>
            </a:r>
            <a:r>
              <a:rPr sz="1292" spc="-119" dirty="0"/>
              <a:t>BLOCKCHAIN</a:t>
            </a:r>
            <a:r>
              <a:rPr sz="1632" spc="-119" dirty="0"/>
              <a:t>?</a:t>
            </a:r>
            <a:endParaRPr sz="1632" dirty="0"/>
          </a:p>
        </p:txBody>
      </p:sp>
      <p:sp>
        <p:nvSpPr>
          <p:cNvPr id="28" name="TextBox 27"/>
          <p:cNvSpPr txBox="1"/>
          <p:nvPr/>
        </p:nvSpPr>
        <p:spPr>
          <a:xfrm>
            <a:off x="4531634" y="4116280"/>
            <a:ext cx="184731" cy="280718"/>
          </a:xfrm>
          <a:prstGeom prst="rect">
            <a:avLst/>
          </a:prstGeom>
          <a:noFill/>
        </p:spPr>
        <p:txBody>
          <a:bodyPr wrap="none" rtlCol="0">
            <a:spAutoFit/>
          </a:bodyPr>
          <a:lstStyle/>
          <a:p>
            <a:endParaRPr lang="en-US" sz="1224" dirty="0">
              <a:solidFill>
                <a:prstClr val="black"/>
              </a:solidFill>
            </a:endParaRPr>
          </a:p>
        </p:txBody>
      </p:sp>
    </p:spTree>
    <p:extLst>
      <p:ext uri="{BB962C8B-B14F-4D97-AF65-F5344CB8AC3E}">
        <p14:creationId xmlns:p14="http://schemas.microsoft.com/office/powerpoint/2010/main" val="1734169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20798" y="4772827"/>
            <a:ext cx="320149" cy="168016"/>
          </a:xfrm>
          <a:prstGeom prst="rect">
            <a:avLst/>
          </a:prstGeom>
          <a:blipFill>
            <a:blip r:embed="rId2" cstate="print"/>
            <a:stretch>
              <a:fillRect/>
            </a:stretch>
          </a:blipFill>
        </p:spPr>
        <p:txBody>
          <a:bodyPr wrap="square" lIns="0" tIns="0" rIns="0" bIns="0" rtlCol="0"/>
          <a:lstStyle/>
          <a:p>
            <a:endParaRPr sz="1224">
              <a:solidFill>
                <a:prstClr val="black"/>
              </a:solidFill>
            </a:endParaRPr>
          </a:p>
        </p:txBody>
      </p:sp>
      <p:sp>
        <p:nvSpPr>
          <p:cNvPr id="3" name="object 3"/>
          <p:cNvSpPr txBox="1"/>
          <p:nvPr/>
        </p:nvSpPr>
        <p:spPr>
          <a:xfrm>
            <a:off x="6325886" y="4790236"/>
            <a:ext cx="357583" cy="123817"/>
          </a:xfrm>
          <a:prstGeom prst="rect">
            <a:avLst/>
          </a:prstGeom>
        </p:spPr>
        <p:txBody>
          <a:bodyPr vert="horz" wrap="square" lIns="0" tIns="8637" rIns="0" bIns="0" rtlCol="0">
            <a:spAutoFit/>
          </a:bodyPr>
          <a:lstStyle/>
          <a:p>
            <a:pPr marL="8637">
              <a:spcBef>
                <a:spcPts val="68"/>
              </a:spcBef>
            </a:pPr>
            <a:r>
              <a:rPr sz="748" spc="3" dirty="0">
                <a:solidFill>
                  <a:srgbClr val="838383"/>
                </a:solidFill>
                <a:latin typeface="Verdana"/>
                <a:cs typeface="Verdana"/>
              </a:rPr>
              <a:t>PAGE</a:t>
            </a:r>
            <a:r>
              <a:rPr sz="748" spc="-92" dirty="0">
                <a:solidFill>
                  <a:srgbClr val="838383"/>
                </a:solidFill>
                <a:latin typeface="Verdana"/>
                <a:cs typeface="Verdana"/>
              </a:rPr>
              <a:t> </a:t>
            </a:r>
            <a:r>
              <a:rPr sz="748" spc="-61" dirty="0">
                <a:solidFill>
                  <a:srgbClr val="838383"/>
                </a:solidFill>
                <a:latin typeface="Verdana"/>
                <a:cs typeface="Verdana"/>
              </a:rPr>
              <a:t>9</a:t>
            </a:r>
            <a:endParaRPr sz="748">
              <a:solidFill>
                <a:prstClr val="black"/>
              </a:solidFill>
              <a:latin typeface="Verdana"/>
              <a:cs typeface="Verdana"/>
            </a:endParaRPr>
          </a:p>
        </p:txBody>
      </p:sp>
      <p:sp>
        <p:nvSpPr>
          <p:cNvPr id="4" name="object 4"/>
          <p:cNvSpPr/>
          <p:nvPr/>
        </p:nvSpPr>
        <p:spPr>
          <a:xfrm>
            <a:off x="6749544"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5" name="object 5"/>
          <p:cNvSpPr/>
          <p:nvPr/>
        </p:nvSpPr>
        <p:spPr>
          <a:xfrm>
            <a:off x="7193414"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6" name="object 6"/>
          <p:cNvSpPr txBox="1"/>
          <p:nvPr/>
        </p:nvSpPr>
        <p:spPr>
          <a:xfrm>
            <a:off x="6867962" y="4790236"/>
            <a:ext cx="232343" cy="123817"/>
          </a:xfrm>
          <a:prstGeom prst="rect">
            <a:avLst/>
          </a:prstGeom>
        </p:spPr>
        <p:txBody>
          <a:bodyPr vert="horz" wrap="square" lIns="0" tIns="8637" rIns="0" bIns="0" rtlCol="0">
            <a:spAutoFit/>
          </a:bodyPr>
          <a:lstStyle/>
          <a:p>
            <a:pPr marL="8637">
              <a:spcBef>
                <a:spcPts val="68"/>
              </a:spcBef>
            </a:pPr>
            <a:r>
              <a:rPr sz="748" spc="-71" dirty="0">
                <a:solidFill>
                  <a:srgbClr val="838383"/>
                </a:solidFill>
                <a:latin typeface="Verdana"/>
                <a:cs typeface="Verdana"/>
              </a:rPr>
              <a:t>L</a:t>
            </a:r>
            <a:r>
              <a:rPr sz="748" spc="20" dirty="0">
                <a:solidFill>
                  <a:srgbClr val="838383"/>
                </a:solidFill>
                <a:latin typeface="Verdana"/>
                <a:cs typeface="Verdana"/>
              </a:rPr>
              <a:t>A</a:t>
            </a:r>
            <a:r>
              <a:rPr sz="748" spc="-116" dirty="0">
                <a:solidFill>
                  <a:srgbClr val="838383"/>
                </a:solidFill>
                <a:latin typeface="Verdana"/>
                <a:cs typeface="Verdana"/>
              </a:rPr>
              <a:t>BS</a:t>
            </a:r>
            <a:endParaRPr sz="748">
              <a:solidFill>
                <a:prstClr val="black"/>
              </a:solidFill>
              <a:latin typeface="Verdana"/>
              <a:cs typeface="Verdana"/>
            </a:endParaRPr>
          </a:p>
        </p:txBody>
      </p:sp>
      <p:sp>
        <p:nvSpPr>
          <p:cNvPr id="7" name="object 7"/>
          <p:cNvSpPr/>
          <p:nvPr/>
        </p:nvSpPr>
        <p:spPr>
          <a:xfrm>
            <a:off x="4327565" y="1317790"/>
            <a:ext cx="2907827" cy="1975519"/>
          </a:xfrm>
          <a:prstGeom prst="rect">
            <a:avLst/>
          </a:prstGeom>
          <a:blipFill>
            <a:blip r:embed="rId3" cstate="print"/>
            <a:stretch>
              <a:fillRect/>
            </a:stretch>
          </a:blipFill>
        </p:spPr>
        <p:txBody>
          <a:bodyPr wrap="square" lIns="0" tIns="0" rIns="0" bIns="0" rtlCol="0"/>
          <a:lstStyle/>
          <a:p>
            <a:endParaRPr sz="1224">
              <a:solidFill>
                <a:prstClr val="black"/>
              </a:solidFill>
            </a:endParaRPr>
          </a:p>
        </p:txBody>
      </p:sp>
      <p:sp>
        <p:nvSpPr>
          <p:cNvPr id="8" name="object 8"/>
          <p:cNvSpPr txBox="1"/>
          <p:nvPr/>
        </p:nvSpPr>
        <p:spPr>
          <a:xfrm>
            <a:off x="4309512" y="1922745"/>
            <a:ext cx="673708" cy="155673"/>
          </a:xfrm>
          <a:prstGeom prst="rect">
            <a:avLst/>
          </a:prstGeom>
        </p:spPr>
        <p:txBody>
          <a:bodyPr vert="horz" wrap="square" lIns="0" tIns="9069" rIns="0" bIns="0" rtlCol="0">
            <a:spAutoFit/>
          </a:bodyPr>
          <a:lstStyle/>
          <a:p>
            <a:pPr marL="8637">
              <a:spcBef>
                <a:spcPts val="71"/>
              </a:spcBef>
            </a:pPr>
            <a:r>
              <a:rPr sz="952" b="1" spc="-65" dirty="0">
                <a:solidFill>
                  <a:srgbClr val="231F20"/>
                </a:solidFill>
                <a:latin typeface="Verdana"/>
                <a:cs typeface="Verdana"/>
              </a:rPr>
              <a:t>Blockchain</a:t>
            </a:r>
            <a:endParaRPr sz="952">
              <a:solidFill>
                <a:prstClr val="black"/>
              </a:solidFill>
              <a:latin typeface="Verdana"/>
              <a:cs typeface="Verdana"/>
            </a:endParaRPr>
          </a:p>
        </p:txBody>
      </p:sp>
      <p:sp>
        <p:nvSpPr>
          <p:cNvPr id="9" name="object 9"/>
          <p:cNvSpPr txBox="1"/>
          <p:nvPr/>
        </p:nvSpPr>
        <p:spPr>
          <a:xfrm>
            <a:off x="5695709" y="1065322"/>
            <a:ext cx="796357" cy="155673"/>
          </a:xfrm>
          <a:prstGeom prst="rect">
            <a:avLst/>
          </a:prstGeom>
        </p:spPr>
        <p:txBody>
          <a:bodyPr vert="horz" wrap="square" lIns="0" tIns="9069" rIns="0" bIns="0" rtlCol="0">
            <a:spAutoFit/>
          </a:bodyPr>
          <a:lstStyle/>
          <a:p>
            <a:pPr marL="8637">
              <a:spcBef>
                <a:spcPts val="71"/>
              </a:spcBef>
            </a:pPr>
            <a:r>
              <a:rPr sz="952" b="1" spc="-75" dirty="0">
                <a:solidFill>
                  <a:srgbClr val="231F20"/>
                </a:solidFill>
                <a:latin typeface="Verdana"/>
                <a:cs typeface="Verdana"/>
              </a:rPr>
              <a:t>Recent</a:t>
            </a:r>
            <a:r>
              <a:rPr sz="952" b="1" spc="-109" dirty="0">
                <a:solidFill>
                  <a:srgbClr val="231F20"/>
                </a:solidFill>
                <a:latin typeface="Verdana"/>
                <a:cs typeface="Verdana"/>
              </a:rPr>
              <a:t> </a:t>
            </a:r>
            <a:r>
              <a:rPr sz="952" b="1" spc="-48" dirty="0">
                <a:solidFill>
                  <a:srgbClr val="231F20"/>
                </a:solidFill>
                <a:latin typeface="Verdana"/>
                <a:cs typeface="Verdana"/>
              </a:rPr>
              <a:t>block</a:t>
            </a:r>
            <a:endParaRPr sz="952">
              <a:solidFill>
                <a:prstClr val="black"/>
              </a:solidFill>
              <a:latin typeface="Verdana"/>
              <a:cs typeface="Verdana"/>
            </a:endParaRPr>
          </a:p>
        </p:txBody>
      </p:sp>
      <p:sp>
        <p:nvSpPr>
          <p:cNvPr id="10" name="object 10"/>
          <p:cNvSpPr txBox="1"/>
          <p:nvPr/>
        </p:nvSpPr>
        <p:spPr>
          <a:xfrm>
            <a:off x="5848071" y="1411763"/>
            <a:ext cx="724236" cy="155673"/>
          </a:xfrm>
          <a:prstGeom prst="rect">
            <a:avLst/>
          </a:prstGeom>
        </p:spPr>
        <p:txBody>
          <a:bodyPr vert="horz" wrap="square" lIns="0" tIns="9069" rIns="0" bIns="0" rtlCol="0">
            <a:spAutoFit/>
          </a:bodyPr>
          <a:lstStyle/>
          <a:p>
            <a:pPr marL="8637">
              <a:spcBef>
                <a:spcPts val="71"/>
              </a:spcBef>
            </a:pPr>
            <a:r>
              <a:rPr sz="952" spc="-61" dirty="0">
                <a:solidFill>
                  <a:srgbClr val="231F20"/>
                </a:solidFill>
                <a:latin typeface="Verdana"/>
                <a:cs typeface="Verdana"/>
              </a:rPr>
              <a:t>t</a:t>
            </a:r>
            <a:r>
              <a:rPr sz="952" spc="-20" dirty="0">
                <a:solidFill>
                  <a:srgbClr val="231F20"/>
                </a:solidFill>
                <a:latin typeface="Verdana"/>
                <a:cs typeface="Verdana"/>
              </a:rPr>
              <a:t>ra</a:t>
            </a:r>
            <a:r>
              <a:rPr sz="952" spc="-31" dirty="0">
                <a:solidFill>
                  <a:srgbClr val="231F20"/>
                </a:solidFill>
                <a:latin typeface="Verdana"/>
                <a:cs typeface="Verdana"/>
              </a:rPr>
              <a:t>n</a:t>
            </a:r>
            <a:r>
              <a:rPr sz="952" spc="-129" dirty="0">
                <a:solidFill>
                  <a:srgbClr val="231F20"/>
                </a:solidFill>
                <a:latin typeface="Verdana"/>
                <a:cs typeface="Verdana"/>
              </a:rPr>
              <a:t>s</a:t>
            </a:r>
            <a:r>
              <a:rPr sz="952" spc="102" dirty="0">
                <a:solidFill>
                  <a:srgbClr val="231F20"/>
                </a:solidFill>
                <a:latin typeface="Verdana"/>
                <a:cs typeface="Verdana"/>
              </a:rPr>
              <a:t>a</a:t>
            </a:r>
            <a:r>
              <a:rPr sz="952" spc="92" dirty="0">
                <a:solidFill>
                  <a:srgbClr val="231F20"/>
                </a:solidFill>
                <a:latin typeface="Verdana"/>
                <a:cs typeface="Verdana"/>
              </a:rPr>
              <a:t>c</a:t>
            </a:r>
            <a:r>
              <a:rPr sz="952" spc="-61" dirty="0">
                <a:solidFill>
                  <a:srgbClr val="231F20"/>
                </a:solidFill>
                <a:latin typeface="Verdana"/>
                <a:cs typeface="Verdana"/>
              </a:rPr>
              <a:t>t</a:t>
            </a:r>
            <a:r>
              <a:rPr sz="952" spc="-68" dirty="0">
                <a:solidFill>
                  <a:srgbClr val="231F20"/>
                </a:solidFill>
                <a:latin typeface="Verdana"/>
                <a:cs typeface="Verdana"/>
              </a:rPr>
              <a:t>i</a:t>
            </a:r>
            <a:r>
              <a:rPr sz="952" spc="44" dirty="0">
                <a:solidFill>
                  <a:srgbClr val="231F20"/>
                </a:solidFill>
                <a:latin typeface="Verdana"/>
                <a:cs typeface="Verdana"/>
              </a:rPr>
              <a:t>o</a:t>
            </a:r>
            <a:r>
              <a:rPr sz="952" spc="-24" dirty="0">
                <a:solidFill>
                  <a:srgbClr val="231F20"/>
                </a:solidFill>
                <a:latin typeface="Verdana"/>
                <a:cs typeface="Verdana"/>
              </a:rPr>
              <a:t>n</a:t>
            </a:r>
            <a:r>
              <a:rPr sz="952" spc="-126" dirty="0">
                <a:solidFill>
                  <a:srgbClr val="231F20"/>
                </a:solidFill>
                <a:latin typeface="Verdana"/>
                <a:cs typeface="Verdana"/>
              </a:rPr>
              <a:t>s</a:t>
            </a:r>
            <a:endParaRPr sz="952">
              <a:solidFill>
                <a:prstClr val="black"/>
              </a:solidFill>
              <a:latin typeface="Verdana"/>
              <a:cs typeface="Verdana"/>
            </a:endParaRPr>
          </a:p>
        </p:txBody>
      </p:sp>
      <p:sp>
        <p:nvSpPr>
          <p:cNvPr id="11" name="object 11"/>
          <p:cNvSpPr txBox="1"/>
          <p:nvPr/>
        </p:nvSpPr>
        <p:spPr>
          <a:xfrm>
            <a:off x="2176191" y="1309723"/>
            <a:ext cx="1280477" cy="265638"/>
          </a:xfrm>
          <a:prstGeom prst="rect">
            <a:avLst/>
          </a:prstGeom>
        </p:spPr>
        <p:txBody>
          <a:bodyPr vert="horz" wrap="square" lIns="0" tIns="9069" rIns="0" bIns="0" rtlCol="0">
            <a:spAutoFit/>
          </a:bodyPr>
          <a:lstStyle/>
          <a:p>
            <a:pPr marL="8637">
              <a:lnSpc>
                <a:spcPts val="1010"/>
              </a:lnSpc>
              <a:spcBef>
                <a:spcPts val="71"/>
              </a:spcBef>
            </a:pPr>
            <a:r>
              <a:rPr sz="952" b="1" spc="-92" dirty="0">
                <a:solidFill>
                  <a:prstClr val="black"/>
                </a:solidFill>
                <a:latin typeface="Verdana"/>
                <a:cs typeface="Verdana"/>
              </a:rPr>
              <a:t>Simplified</a:t>
            </a:r>
            <a:r>
              <a:rPr sz="952" b="1" spc="-109" dirty="0">
                <a:solidFill>
                  <a:prstClr val="black"/>
                </a:solidFill>
                <a:latin typeface="Verdana"/>
                <a:cs typeface="Verdana"/>
              </a:rPr>
              <a:t> </a:t>
            </a:r>
            <a:r>
              <a:rPr sz="952" b="1" spc="-51" dirty="0">
                <a:solidFill>
                  <a:prstClr val="black"/>
                </a:solidFill>
                <a:latin typeface="Verdana"/>
                <a:cs typeface="Verdana"/>
              </a:rPr>
              <a:t>blockchain</a:t>
            </a:r>
            <a:endParaRPr sz="952">
              <a:solidFill>
                <a:prstClr val="black"/>
              </a:solidFill>
              <a:latin typeface="Verdana"/>
              <a:cs typeface="Verdana"/>
            </a:endParaRPr>
          </a:p>
          <a:p>
            <a:pPr marL="8637">
              <a:lnSpc>
                <a:spcPts val="1010"/>
              </a:lnSpc>
            </a:pPr>
            <a:r>
              <a:rPr sz="952" b="1" spc="-109" dirty="0">
                <a:solidFill>
                  <a:prstClr val="black"/>
                </a:solidFill>
                <a:latin typeface="Verdana"/>
                <a:cs typeface="Verdana"/>
              </a:rPr>
              <a:t>network</a:t>
            </a:r>
            <a:r>
              <a:rPr sz="952" b="1" spc="-75" dirty="0">
                <a:solidFill>
                  <a:prstClr val="black"/>
                </a:solidFill>
                <a:latin typeface="Verdana"/>
                <a:cs typeface="Verdana"/>
              </a:rPr>
              <a:t> </a:t>
            </a:r>
            <a:r>
              <a:rPr sz="952" b="1" spc="-71" dirty="0">
                <a:solidFill>
                  <a:prstClr val="black"/>
                </a:solidFill>
                <a:latin typeface="Verdana"/>
                <a:cs typeface="Verdana"/>
              </a:rPr>
              <a:t>diagram</a:t>
            </a:r>
            <a:endParaRPr sz="952">
              <a:solidFill>
                <a:prstClr val="black"/>
              </a:solidFill>
              <a:latin typeface="Verdana"/>
              <a:cs typeface="Verdana"/>
            </a:endParaRPr>
          </a:p>
        </p:txBody>
      </p:sp>
      <p:sp>
        <p:nvSpPr>
          <p:cNvPr id="12" name="object 12"/>
          <p:cNvSpPr txBox="1"/>
          <p:nvPr/>
        </p:nvSpPr>
        <p:spPr>
          <a:xfrm>
            <a:off x="2231124" y="3538417"/>
            <a:ext cx="2522518" cy="1039721"/>
          </a:xfrm>
          <a:prstGeom prst="rect">
            <a:avLst/>
          </a:prstGeom>
        </p:spPr>
        <p:txBody>
          <a:bodyPr vert="horz" wrap="square" lIns="0" tIns="8205" rIns="0" bIns="0" rtlCol="0">
            <a:spAutoFit/>
          </a:bodyPr>
          <a:lstStyle/>
          <a:p>
            <a:pPr marL="8637" marR="3455">
              <a:lnSpc>
                <a:spcPct val="127600"/>
              </a:lnSpc>
              <a:spcBef>
                <a:spcPts val="65"/>
              </a:spcBef>
            </a:pPr>
            <a:r>
              <a:rPr sz="748" i="1" spc="-27" dirty="0">
                <a:solidFill>
                  <a:srgbClr val="231F20"/>
                </a:solidFill>
                <a:latin typeface="Verdana"/>
                <a:cs typeface="Verdana"/>
              </a:rPr>
              <a:t>Figure </a:t>
            </a:r>
            <a:r>
              <a:rPr sz="748" i="1" spc="-99" dirty="0">
                <a:solidFill>
                  <a:srgbClr val="231F20"/>
                </a:solidFill>
                <a:latin typeface="Verdana"/>
                <a:cs typeface="Verdana"/>
              </a:rPr>
              <a:t>2: </a:t>
            </a:r>
            <a:r>
              <a:rPr sz="748" i="1" spc="-31" dirty="0">
                <a:solidFill>
                  <a:srgbClr val="231F20"/>
                </a:solidFill>
                <a:latin typeface="Verdana"/>
                <a:cs typeface="Verdana"/>
              </a:rPr>
              <a:t>Simplified </a:t>
            </a:r>
            <a:r>
              <a:rPr sz="748" i="1" spc="-37" dirty="0">
                <a:solidFill>
                  <a:srgbClr val="231F20"/>
                </a:solidFill>
                <a:latin typeface="Verdana"/>
                <a:cs typeface="Verdana"/>
              </a:rPr>
              <a:t>illustration </a:t>
            </a:r>
            <a:r>
              <a:rPr sz="748" i="1" spc="3" dirty="0">
                <a:solidFill>
                  <a:srgbClr val="231F20"/>
                </a:solidFill>
                <a:latin typeface="Verdana"/>
                <a:cs typeface="Verdana"/>
              </a:rPr>
              <a:t>of </a:t>
            </a:r>
            <a:r>
              <a:rPr sz="748" i="1" spc="61" dirty="0">
                <a:solidFill>
                  <a:srgbClr val="231F20"/>
                </a:solidFill>
                <a:latin typeface="Verdana"/>
                <a:cs typeface="Verdana"/>
              </a:rPr>
              <a:t>a </a:t>
            </a:r>
            <a:r>
              <a:rPr sz="748" i="1" spc="-24" dirty="0">
                <a:solidFill>
                  <a:srgbClr val="231F20"/>
                </a:solidFill>
                <a:latin typeface="Verdana"/>
                <a:cs typeface="Verdana"/>
              </a:rPr>
              <a:t>distributed </a:t>
            </a:r>
            <a:r>
              <a:rPr sz="748" i="1" dirty="0">
                <a:solidFill>
                  <a:srgbClr val="231F20"/>
                </a:solidFill>
                <a:latin typeface="Verdana"/>
                <a:cs typeface="Verdana"/>
              </a:rPr>
              <a:t>ledger  </a:t>
            </a:r>
            <a:r>
              <a:rPr sz="748" i="1" spc="-27" dirty="0">
                <a:solidFill>
                  <a:srgbClr val="231F20"/>
                </a:solidFill>
                <a:latin typeface="Verdana"/>
                <a:cs typeface="Verdana"/>
              </a:rPr>
              <a:t>network.</a:t>
            </a:r>
            <a:r>
              <a:rPr sz="748" i="1" spc="-61" dirty="0">
                <a:solidFill>
                  <a:srgbClr val="231F20"/>
                </a:solidFill>
                <a:latin typeface="Verdana"/>
                <a:cs typeface="Verdana"/>
              </a:rPr>
              <a:t> </a:t>
            </a:r>
            <a:r>
              <a:rPr sz="748" i="1" spc="17" dirty="0">
                <a:solidFill>
                  <a:srgbClr val="231F20"/>
                </a:solidFill>
                <a:latin typeface="Verdana"/>
                <a:cs typeface="Verdana"/>
              </a:rPr>
              <a:t>Each</a:t>
            </a:r>
            <a:r>
              <a:rPr sz="748" i="1" spc="-61" dirty="0">
                <a:solidFill>
                  <a:srgbClr val="231F20"/>
                </a:solidFill>
                <a:latin typeface="Verdana"/>
                <a:cs typeface="Verdana"/>
              </a:rPr>
              <a:t> </a:t>
            </a:r>
            <a:r>
              <a:rPr sz="748" i="1" spc="-7" dirty="0">
                <a:solidFill>
                  <a:srgbClr val="231F20"/>
                </a:solidFill>
                <a:latin typeface="Verdana"/>
                <a:cs typeface="Verdana"/>
              </a:rPr>
              <a:t>member</a:t>
            </a:r>
            <a:r>
              <a:rPr sz="748" i="1" spc="-58" dirty="0">
                <a:solidFill>
                  <a:srgbClr val="231F20"/>
                </a:solidFill>
                <a:latin typeface="Verdana"/>
                <a:cs typeface="Verdana"/>
              </a:rPr>
              <a:t> </a:t>
            </a:r>
            <a:r>
              <a:rPr sz="748" i="1" spc="3" dirty="0">
                <a:solidFill>
                  <a:srgbClr val="231F20"/>
                </a:solidFill>
                <a:latin typeface="Verdana"/>
                <a:cs typeface="Verdana"/>
              </a:rPr>
              <a:t>of</a:t>
            </a:r>
            <a:r>
              <a:rPr sz="748" i="1" spc="-61" dirty="0">
                <a:solidFill>
                  <a:srgbClr val="231F20"/>
                </a:solidFill>
                <a:latin typeface="Verdana"/>
                <a:cs typeface="Verdana"/>
              </a:rPr>
              <a:t> </a:t>
            </a:r>
            <a:r>
              <a:rPr sz="748" i="1" spc="-7" dirty="0">
                <a:solidFill>
                  <a:srgbClr val="231F20"/>
                </a:solidFill>
                <a:latin typeface="Verdana"/>
                <a:cs typeface="Verdana"/>
              </a:rPr>
              <a:t>the</a:t>
            </a:r>
            <a:r>
              <a:rPr sz="748" i="1" spc="-58" dirty="0">
                <a:solidFill>
                  <a:srgbClr val="231F20"/>
                </a:solidFill>
                <a:latin typeface="Verdana"/>
                <a:cs typeface="Verdana"/>
              </a:rPr>
              <a:t> </a:t>
            </a:r>
            <a:r>
              <a:rPr sz="748" i="1" spc="-27" dirty="0">
                <a:solidFill>
                  <a:srgbClr val="231F20"/>
                </a:solidFill>
                <a:latin typeface="Verdana"/>
                <a:cs typeface="Verdana"/>
              </a:rPr>
              <a:t>network,</a:t>
            </a:r>
            <a:r>
              <a:rPr sz="748" i="1" spc="-58" dirty="0">
                <a:solidFill>
                  <a:srgbClr val="231F20"/>
                </a:solidFill>
                <a:latin typeface="Verdana"/>
                <a:cs typeface="Verdana"/>
              </a:rPr>
              <a:t> </a:t>
            </a:r>
            <a:r>
              <a:rPr sz="748" i="1" spc="20" dirty="0">
                <a:solidFill>
                  <a:srgbClr val="231F20"/>
                </a:solidFill>
                <a:latin typeface="Verdana"/>
                <a:cs typeface="Verdana"/>
              </a:rPr>
              <a:t>called</a:t>
            </a:r>
            <a:r>
              <a:rPr sz="748" i="1" spc="-61" dirty="0">
                <a:solidFill>
                  <a:srgbClr val="231F20"/>
                </a:solidFill>
                <a:latin typeface="Verdana"/>
                <a:cs typeface="Verdana"/>
              </a:rPr>
              <a:t> </a:t>
            </a:r>
            <a:r>
              <a:rPr sz="748" i="1" spc="61" dirty="0">
                <a:solidFill>
                  <a:srgbClr val="231F20"/>
                </a:solidFill>
                <a:latin typeface="Verdana"/>
                <a:cs typeface="Verdana"/>
              </a:rPr>
              <a:t>a</a:t>
            </a:r>
            <a:r>
              <a:rPr sz="748" i="1" spc="-58" dirty="0">
                <a:solidFill>
                  <a:srgbClr val="231F20"/>
                </a:solidFill>
                <a:latin typeface="Verdana"/>
                <a:cs typeface="Verdana"/>
              </a:rPr>
              <a:t> </a:t>
            </a:r>
            <a:r>
              <a:rPr sz="748" i="1" spc="7" dirty="0">
                <a:solidFill>
                  <a:srgbClr val="231F20"/>
                </a:solidFill>
                <a:latin typeface="Verdana"/>
                <a:cs typeface="Verdana"/>
              </a:rPr>
              <a:t>node,  </a:t>
            </a:r>
            <a:r>
              <a:rPr sz="748" i="1" spc="-20" dirty="0">
                <a:solidFill>
                  <a:srgbClr val="231F20"/>
                </a:solidFill>
                <a:latin typeface="Verdana"/>
                <a:cs typeface="Verdana"/>
              </a:rPr>
              <a:t>holds </a:t>
            </a:r>
            <a:r>
              <a:rPr sz="748" i="1" spc="61" dirty="0">
                <a:solidFill>
                  <a:srgbClr val="231F20"/>
                </a:solidFill>
                <a:latin typeface="Verdana"/>
                <a:cs typeface="Verdana"/>
              </a:rPr>
              <a:t>a </a:t>
            </a:r>
            <a:r>
              <a:rPr sz="748" i="1" spc="10" dirty="0">
                <a:solidFill>
                  <a:srgbClr val="231F20"/>
                </a:solidFill>
                <a:latin typeface="Verdana"/>
                <a:cs typeface="Verdana"/>
              </a:rPr>
              <a:t>chain </a:t>
            </a:r>
            <a:r>
              <a:rPr sz="748" i="1" spc="3" dirty="0">
                <a:solidFill>
                  <a:srgbClr val="231F20"/>
                </a:solidFill>
                <a:latin typeface="Verdana"/>
                <a:cs typeface="Verdana"/>
              </a:rPr>
              <a:t>of </a:t>
            </a:r>
            <a:r>
              <a:rPr sz="748" i="1" spc="-10" dirty="0">
                <a:solidFill>
                  <a:srgbClr val="231F20"/>
                </a:solidFill>
                <a:latin typeface="Verdana"/>
                <a:cs typeface="Verdana"/>
              </a:rPr>
              <a:t>blocks </a:t>
            </a:r>
            <a:r>
              <a:rPr sz="748" i="1" dirty="0">
                <a:solidFill>
                  <a:srgbClr val="231F20"/>
                </a:solidFill>
                <a:latin typeface="Verdana"/>
                <a:cs typeface="Verdana"/>
              </a:rPr>
              <a:t>which </a:t>
            </a:r>
            <a:r>
              <a:rPr sz="748" i="1" spc="-24" dirty="0">
                <a:solidFill>
                  <a:srgbClr val="231F20"/>
                </a:solidFill>
                <a:latin typeface="Verdana"/>
                <a:cs typeface="Verdana"/>
              </a:rPr>
              <a:t>constitutes </a:t>
            </a:r>
            <a:r>
              <a:rPr sz="748" i="1" spc="61" dirty="0">
                <a:solidFill>
                  <a:srgbClr val="231F20"/>
                </a:solidFill>
                <a:latin typeface="Verdana"/>
                <a:cs typeface="Verdana"/>
              </a:rPr>
              <a:t>a </a:t>
            </a:r>
            <a:r>
              <a:rPr sz="748" i="1" spc="-10" dirty="0">
                <a:solidFill>
                  <a:srgbClr val="231F20"/>
                </a:solidFill>
                <a:latin typeface="Verdana"/>
                <a:cs typeface="Verdana"/>
              </a:rPr>
              <a:t>total  </a:t>
            </a:r>
            <a:r>
              <a:rPr sz="748" i="1" spc="-48" dirty="0">
                <a:solidFill>
                  <a:srgbClr val="231F20"/>
                </a:solidFill>
                <a:latin typeface="Verdana"/>
                <a:cs typeface="Verdana"/>
              </a:rPr>
              <a:t>history</a:t>
            </a:r>
            <a:r>
              <a:rPr sz="748" i="1" spc="-71" dirty="0">
                <a:solidFill>
                  <a:srgbClr val="231F20"/>
                </a:solidFill>
                <a:latin typeface="Verdana"/>
                <a:cs typeface="Verdana"/>
              </a:rPr>
              <a:t> </a:t>
            </a:r>
            <a:r>
              <a:rPr sz="748" i="1" spc="3" dirty="0">
                <a:solidFill>
                  <a:srgbClr val="231F20"/>
                </a:solidFill>
                <a:latin typeface="Verdana"/>
                <a:cs typeface="Verdana"/>
              </a:rPr>
              <a:t>of</a:t>
            </a:r>
            <a:r>
              <a:rPr sz="748" i="1" spc="-58" dirty="0">
                <a:solidFill>
                  <a:srgbClr val="231F20"/>
                </a:solidFill>
                <a:latin typeface="Verdana"/>
                <a:cs typeface="Verdana"/>
              </a:rPr>
              <a:t> </a:t>
            </a:r>
            <a:r>
              <a:rPr sz="748" i="1" spc="-20" dirty="0">
                <a:solidFill>
                  <a:srgbClr val="231F20"/>
                </a:solidFill>
                <a:latin typeface="Verdana"/>
                <a:cs typeface="Verdana"/>
              </a:rPr>
              <a:t>transactions</a:t>
            </a:r>
            <a:r>
              <a:rPr sz="748" i="1" spc="-68" dirty="0">
                <a:solidFill>
                  <a:srgbClr val="231F20"/>
                </a:solidFill>
                <a:latin typeface="Verdana"/>
                <a:cs typeface="Verdana"/>
              </a:rPr>
              <a:t> </a:t>
            </a:r>
            <a:r>
              <a:rPr sz="748" i="1" spc="-7" dirty="0">
                <a:solidFill>
                  <a:srgbClr val="231F20"/>
                </a:solidFill>
                <a:latin typeface="Verdana"/>
                <a:cs typeface="Verdana"/>
              </a:rPr>
              <a:t>performed</a:t>
            </a:r>
            <a:r>
              <a:rPr sz="748" i="1" spc="-58" dirty="0">
                <a:solidFill>
                  <a:srgbClr val="231F20"/>
                </a:solidFill>
                <a:latin typeface="Verdana"/>
                <a:cs typeface="Verdana"/>
              </a:rPr>
              <a:t> </a:t>
            </a:r>
            <a:r>
              <a:rPr sz="748" i="1" spc="10" dirty="0">
                <a:solidFill>
                  <a:srgbClr val="231F20"/>
                </a:solidFill>
                <a:latin typeface="Verdana"/>
                <a:cs typeface="Verdana"/>
              </a:rPr>
              <a:t>on</a:t>
            </a:r>
            <a:r>
              <a:rPr sz="748" i="1" spc="-61" dirty="0">
                <a:solidFill>
                  <a:srgbClr val="231F20"/>
                </a:solidFill>
                <a:latin typeface="Verdana"/>
                <a:cs typeface="Verdana"/>
              </a:rPr>
              <a:t> </a:t>
            </a:r>
            <a:r>
              <a:rPr sz="748" i="1" spc="-7" dirty="0">
                <a:solidFill>
                  <a:srgbClr val="231F20"/>
                </a:solidFill>
                <a:latin typeface="Verdana"/>
                <a:cs typeface="Verdana"/>
              </a:rPr>
              <a:t>the</a:t>
            </a:r>
            <a:r>
              <a:rPr sz="748" i="1" spc="-58" dirty="0">
                <a:solidFill>
                  <a:srgbClr val="231F20"/>
                </a:solidFill>
                <a:latin typeface="Verdana"/>
                <a:cs typeface="Verdana"/>
              </a:rPr>
              <a:t> </a:t>
            </a:r>
            <a:r>
              <a:rPr sz="748" i="1" spc="-27" dirty="0">
                <a:solidFill>
                  <a:srgbClr val="231F20"/>
                </a:solidFill>
                <a:latin typeface="Verdana"/>
                <a:cs typeface="Verdana"/>
              </a:rPr>
              <a:t>network.</a:t>
            </a:r>
            <a:endParaRPr sz="748">
              <a:solidFill>
                <a:prstClr val="black"/>
              </a:solidFill>
              <a:latin typeface="Verdana"/>
              <a:cs typeface="Verdana"/>
            </a:endParaRPr>
          </a:p>
          <a:p>
            <a:pPr marL="8637" marR="50528">
              <a:lnSpc>
                <a:spcPct val="127699"/>
              </a:lnSpc>
              <a:spcBef>
                <a:spcPts val="3"/>
              </a:spcBef>
            </a:pPr>
            <a:r>
              <a:rPr sz="748" i="1" spc="17" dirty="0">
                <a:solidFill>
                  <a:srgbClr val="231F20"/>
                </a:solidFill>
                <a:latin typeface="Verdana"/>
                <a:cs typeface="Verdana"/>
              </a:rPr>
              <a:t>Each </a:t>
            </a:r>
            <a:r>
              <a:rPr sz="748" i="1" spc="10" dirty="0">
                <a:solidFill>
                  <a:srgbClr val="231F20"/>
                </a:solidFill>
                <a:latin typeface="Verdana"/>
                <a:cs typeface="Verdana"/>
              </a:rPr>
              <a:t>block </a:t>
            </a:r>
            <a:r>
              <a:rPr sz="748" i="1" spc="-20" dirty="0">
                <a:solidFill>
                  <a:srgbClr val="231F20"/>
                </a:solidFill>
                <a:latin typeface="Verdana"/>
                <a:cs typeface="Verdana"/>
              </a:rPr>
              <a:t>holds </a:t>
            </a:r>
            <a:r>
              <a:rPr sz="748" i="1" spc="61" dirty="0">
                <a:solidFill>
                  <a:srgbClr val="231F20"/>
                </a:solidFill>
                <a:latin typeface="Verdana"/>
                <a:cs typeface="Verdana"/>
              </a:rPr>
              <a:t>a </a:t>
            </a:r>
            <a:r>
              <a:rPr sz="748" i="1" spc="-37" dirty="0">
                <a:solidFill>
                  <a:srgbClr val="231F20"/>
                </a:solidFill>
                <a:latin typeface="Verdana"/>
                <a:cs typeface="Verdana"/>
              </a:rPr>
              <a:t>set </a:t>
            </a:r>
            <a:r>
              <a:rPr sz="748" i="1" spc="3" dirty="0">
                <a:solidFill>
                  <a:srgbClr val="231F20"/>
                </a:solidFill>
                <a:latin typeface="Verdana"/>
                <a:cs typeface="Verdana"/>
              </a:rPr>
              <a:t>of </a:t>
            </a:r>
            <a:r>
              <a:rPr sz="748" i="1" spc="-24" dirty="0">
                <a:solidFill>
                  <a:srgbClr val="231F20"/>
                </a:solidFill>
                <a:latin typeface="Verdana"/>
                <a:cs typeface="Verdana"/>
              </a:rPr>
              <a:t>transactions, </a:t>
            </a:r>
            <a:r>
              <a:rPr sz="748" i="1" dirty="0">
                <a:solidFill>
                  <a:srgbClr val="231F20"/>
                </a:solidFill>
                <a:latin typeface="Verdana"/>
                <a:cs typeface="Verdana"/>
              </a:rPr>
              <a:t>which </a:t>
            </a:r>
            <a:r>
              <a:rPr sz="748" i="1" spc="-51" dirty="0">
                <a:solidFill>
                  <a:srgbClr val="231F20"/>
                </a:solidFill>
                <a:latin typeface="Verdana"/>
                <a:cs typeface="Verdana"/>
              </a:rPr>
              <a:t>size  </a:t>
            </a:r>
            <a:r>
              <a:rPr sz="748" i="1" spc="14" dirty="0">
                <a:solidFill>
                  <a:srgbClr val="231F20"/>
                </a:solidFill>
                <a:latin typeface="Verdana"/>
                <a:cs typeface="Verdana"/>
              </a:rPr>
              <a:t>depends</a:t>
            </a:r>
            <a:r>
              <a:rPr sz="748" i="1" spc="-61" dirty="0">
                <a:solidFill>
                  <a:srgbClr val="231F20"/>
                </a:solidFill>
                <a:latin typeface="Verdana"/>
                <a:cs typeface="Verdana"/>
              </a:rPr>
              <a:t> </a:t>
            </a:r>
            <a:r>
              <a:rPr sz="748" i="1" spc="10" dirty="0">
                <a:solidFill>
                  <a:srgbClr val="231F20"/>
                </a:solidFill>
                <a:latin typeface="Verdana"/>
                <a:cs typeface="Verdana"/>
              </a:rPr>
              <a:t>on</a:t>
            </a:r>
            <a:r>
              <a:rPr sz="748" i="1" spc="-65" dirty="0">
                <a:solidFill>
                  <a:srgbClr val="231F20"/>
                </a:solidFill>
                <a:latin typeface="Verdana"/>
                <a:cs typeface="Verdana"/>
              </a:rPr>
              <a:t> </a:t>
            </a:r>
            <a:r>
              <a:rPr sz="748" i="1" spc="7" dirty="0">
                <a:solidFill>
                  <a:srgbClr val="231F20"/>
                </a:solidFill>
                <a:latin typeface="Verdana"/>
                <a:cs typeface="Verdana"/>
              </a:rPr>
              <a:t>how</a:t>
            </a:r>
            <a:r>
              <a:rPr sz="748" i="1" spc="-71" dirty="0">
                <a:solidFill>
                  <a:srgbClr val="231F20"/>
                </a:solidFill>
                <a:latin typeface="Verdana"/>
                <a:cs typeface="Verdana"/>
              </a:rPr>
              <a:t> </a:t>
            </a:r>
            <a:r>
              <a:rPr sz="748" i="1" spc="-7" dirty="0">
                <a:solidFill>
                  <a:srgbClr val="231F20"/>
                </a:solidFill>
                <a:latin typeface="Verdana"/>
                <a:cs typeface="Verdana"/>
              </a:rPr>
              <a:t>many</a:t>
            </a:r>
            <a:r>
              <a:rPr sz="748" i="1" spc="-61" dirty="0">
                <a:solidFill>
                  <a:srgbClr val="231F20"/>
                </a:solidFill>
                <a:latin typeface="Verdana"/>
                <a:cs typeface="Verdana"/>
              </a:rPr>
              <a:t> </a:t>
            </a:r>
            <a:r>
              <a:rPr sz="748" i="1" spc="-20" dirty="0">
                <a:solidFill>
                  <a:srgbClr val="231F20"/>
                </a:solidFill>
                <a:latin typeface="Verdana"/>
                <a:cs typeface="Verdana"/>
              </a:rPr>
              <a:t>transactions</a:t>
            </a:r>
            <a:r>
              <a:rPr sz="748" i="1" spc="-58" dirty="0">
                <a:solidFill>
                  <a:srgbClr val="231F20"/>
                </a:solidFill>
                <a:latin typeface="Verdana"/>
                <a:cs typeface="Verdana"/>
              </a:rPr>
              <a:t> </a:t>
            </a:r>
            <a:r>
              <a:rPr sz="748" i="1" spc="-3" dirty="0">
                <a:solidFill>
                  <a:srgbClr val="231F20"/>
                </a:solidFill>
                <a:latin typeface="Verdana"/>
                <a:cs typeface="Verdana"/>
              </a:rPr>
              <a:t>were</a:t>
            </a:r>
            <a:r>
              <a:rPr sz="748" i="1" spc="-58" dirty="0">
                <a:solidFill>
                  <a:srgbClr val="231F20"/>
                </a:solidFill>
                <a:latin typeface="Verdana"/>
                <a:cs typeface="Verdana"/>
              </a:rPr>
              <a:t> </a:t>
            </a:r>
            <a:r>
              <a:rPr sz="748" i="1" spc="17" dirty="0">
                <a:solidFill>
                  <a:srgbClr val="231F20"/>
                </a:solidFill>
                <a:latin typeface="Verdana"/>
                <a:cs typeface="Verdana"/>
              </a:rPr>
              <a:t>completed  </a:t>
            </a:r>
            <a:r>
              <a:rPr sz="748" i="1" spc="-34" dirty="0">
                <a:solidFill>
                  <a:srgbClr val="231F20"/>
                </a:solidFill>
                <a:latin typeface="Verdana"/>
                <a:cs typeface="Verdana"/>
              </a:rPr>
              <a:t>in </a:t>
            </a:r>
            <a:r>
              <a:rPr sz="748" i="1" spc="65" dirty="0">
                <a:solidFill>
                  <a:srgbClr val="231F20"/>
                </a:solidFill>
                <a:latin typeface="Verdana"/>
                <a:cs typeface="Verdana"/>
              </a:rPr>
              <a:t>a</a:t>
            </a:r>
            <a:r>
              <a:rPr sz="748" i="1" spc="-194" dirty="0">
                <a:solidFill>
                  <a:srgbClr val="231F20"/>
                </a:solidFill>
                <a:latin typeface="Verdana"/>
                <a:cs typeface="Verdana"/>
              </a:rPr>
              <a:t> </a:t>
            </a:r>
            <a:r>
              <a:rPr sz="748" i="1" spc="-7" dirty="0">
                <a:solidFill>
                  <a:srgbClr val="231F20"/>
                </a:solidFill>
                <a:latin typeface="Verdana"/>
                <a:cs typeface="Verdana"/>
              </a:rPr>
              <a:t>given </a:t>
            </a:r>
            <a:r>
              <a:rPr sz="748" i="1" spc="-24" dirty="0">
                <a:solidFill>
                  <a:srgbClr val="231F20"/>
                </a:solidFill>
                <a:latin typeface="Verdana"/>
                <a:cs typeface="Verdana"/>
              </a:rPr>
              <a:t>time </a:t>
            </a:r>
            <a:r>
              <a:rPr sz="748" i="1" spc="-31" dirty="0">
                <a:solidFill>
                  <a:srgbClr val="231F20"/>
                </a:solidFill>
                <a:latin typeface="Verdana"/>
                <a:cs typeface="Verdana"/>
              </a:rPr>
              <a:t>interval.</a:t>
            </a:r>
            <a:endParaRPr sz="748">
              <a:solidFill>
                <a:prstClr val="black"/>
              </a:solidFill>
              <a:latin typeface="Verdana"/>
              <a:cs typeface="Verdana"/>
            </a:endParaRPr>
          </a:p>
        </p:txBody>
      </p:sp>
      <p:sp>
        <p:nvSpPr>
          <p:cNvPr id="13" name="object 13"/>
          <p:cNvSpPr/>
          <p:nvPr/>
        </p:nvSpPr>
        <p:spPr>
          <a:xfrm>
            <a:off x="2251076" y="3518655"/>
            <a:ext cx="1995643" cy="0"/>
          </a:xfrm>
          <a:custGeom>
            <a:avLst/>
            <a:gdLst/>
            <a:ahLst/>
            <a:cxnLst/>
            <a:rect l="l" t="t" r="r" b="b"/>
            <a:pathLst>
              <a:path w="2934335">
                <a:moveTo>
                  <a:pt x="0" y="0"/>
                </a:moveTo>
                <a:lnTo>
                  <a:pt x="2934208" y="0"/>
                </a:lnTo>
              </a:path>
            </a:pathLst>
          </a:custGeom>
          <a:ln w="9525">
            <a:solidFill>
              <a:srgbClr val="00ACDF"/>
            </a:solidFill>
          </a:ln>
        </p:spPr>
        <p:txBody>
          <a:bodyPr wrap="square" lIns="0" tIns="0" rIns="0" bIns="0" rtlCol="0"/>
          <a:lstStyle/>
          <a:p>
            <a:endParaRPr sz="1224">
              <a:solidFill>
                <a:prstClr val="black"/>
              </a:solidFill>
            </a:endParaRPr>
          </a:p>
        </p:txBody>
      </p:sp>
      <p:sp>
        <p:nvSpPr>
          <p:cNvPr id="14" name="object 14"/>
          <p:cNvSpPr/>
          <p:nvPr/>
        </p:nvSpPr>
        <p:spPr>
          <a:xfrm>
            <a:off x="2414278" y="1947424"/>
            <a:ext cx="0" cy="794198"/>
          </a:xfrm>
          <a:custGeom>
            <a:avLst/>
            <a:gdLst/>
            <a:ahLst/>
            <a:cxnLst/>
            <a:rect l="l" t="t" r="r" b="b"/>
            <a:pathLst>
              <a:path h="1167764">
                <a:moveTo>
                  <a:pt x="0" y="0"/>
                </a:moveTo>
                <a:lnTo>
                  <a:pt x="0" y="1167290"/>
                </a:lnTo>
              </a:path>
            </a:pathLst>
          </a:custGeom>
          <a:ln w="6211">
            <a:solidFill>
              <a:srgbClr val="00ACDF"/>
            </a:solidFill>
          </a:ln>
        </p:spPr>
        <p:txBody>
          <a:bodyPr wrap="square" lIns="0" tIns="0" rIns="0" bIns="0" rtlCol="0"/>
          <a:lstStyle/>
          <a:p>
            <a:endParaRPr sz="1224">
              <a:solidFill>
                <a:prstClr val="black"/>
              </a:solidFill>
            </a:endParaRPr>
          </a:p>
        </p:txBody>
      </p:sp>
      <p:sp>
        <p:nvSpPr>
          <p:cNvPr id="15" name="object 15"/>
          <p:cNvSpPr/>
          <p:nvPr/>
        </p:nvSpPr>
        <p:spPr>
          <a:xfrm>
            <a:off x="3402791" y="1947424"/>
            <a:ext cx="0" cy="340309"/>
          </a:xfrm>
          <a:custGeom>
            <a:avLst/>
            <a:gdLst/>
            <a:ahLst/>
            <a:cxnLst/>
            <a:rect l="l" t="t" r="r" b="b"/>
            <a:pathLst>
              <a:path h="500379">
                <a:moveTo>
                  <a:pt x="0" y="0"/>
                </a:moveTo>
                <a:lnTo>
                  <a:pt x="0" y="499801"/>
                </a:lnTo>
              </a:path>
            </a:pathLst>
          </a:custGeom>
          <a:ln w="6211">
            <a:solidFill>
              <a:srgbClr val="00ACDF"/>
            </a:solidFill>
          </a:ln>
        </p:spPr>
        <p:txBody>
          <a:bodyPr wrap="square" lIns="0" tIns="0" rIns="0" bIns="0" rtlCol="0"/>
          <a:lstStyle/>
          <a:p>
            <a:endParaRPr sz="1224">
              <a:solidFill>
                <a:prstClr val="black"/>
              </a:solidFill>
            </a:endParaRPr>
          </a:p>
        </p:txBody>
      </p:sp>
      <p:sp>
        <p:nvSpPr>
          <p:cNvPr id="16" name="object 16"/>
          <p:cNvSpPr/>
          <p:nvPr/>
        </p:nvSpPr>
        <p:spPr>
          <a:xfrm>
            <a:off x="3402791" y="2390797"/>
            <a:ext cx="0" cy="350674"/>
          </a:xfrm>
          <a:custGeom>
            <a:avLst/>
            <a:gdLst/>
            <a:ahLst/>
            <a:cxnLst/>
            <a:rect l="l" t="t" r="r" b="b"/>
            <a:pathLst>
              <a:path h="515620">
                <a:moveTo>
                  <a:pt x="0" y="0"/>
                </a:moveTo>
                <a:lnTo>
                  <a:pt x="0" y="515366"/>
                </a:lnTo>
              </a:path>
            </a:pathLst>
          </a:custGeom>
          <a:ln w="6211">
            <a:solidFill>
              <a:srgbClr val="00ACDF"/>
            </a:solidFill>
          </a:ln>
        </p:spPr>
        <p:txBody>
          <a:bodyPr wrap="square" lIns="0" tIns="0" rIns="0" bIns="0" rtlCol="0"/>
          <a:lstStyle/>
          <a:p>
            <a:endParaRPr sz="1224">
              <a:solidFill>
                <a:prstClr val="black"/>
              </a:solidFill>
            </a:endParaRPr>
          </a:p>
        </p:txBody>
      </p:sp>
      <p:sp>
        <p:nvSpPr>
          <p:cNvPr id="17" name="object 17"/>
          <p:cNvSpPr/>
          <p:nvPr/>
        </p:nvSpPr>
        <p:spPr>
          <a:xfrm>
            <a:off x="2412165" y="1941065"/>
            <a:ext cx="1001493" cy="0"/>
          </a:xfrm>
          <a:custGeom>
            <a:avLst/>
            <a:gdLst/>
            <a:ahLst/>
            <a:cxnLst/>
            <a:rect l="l" t="t" r="r" b="b"/>
            <a:pathLst>
              <a:path w="1472564">
                <a:moveTo>
                  <a:pt x="0" y="0"/>
                </a:moveTo>
                <a:lnTo>
                  <a:pt x="1472107" y="0"/>
                </a:lnTo>
              </a:path>
            </a:pathLst>
          </a:custGeom>
          <a:ln w="6209">
            <a:solidFill>
              <a:srgbClr val="00ACDF"/>
            </a:solidFill>
          </a:ln>
        </p:spPr>
        <p:txBody>
          <a:bodyPr wrap="square" lIns="0" tIns="0" rIns="0" bIns="0" rtlCol="0"/>
          <a:lstStyle/>
          <a:p>
            <a:endParaRPr sz="1224">
              <a:solidFill>
                <a:prstClr val="black"/>
              </a:solidFill>
            </a:endParaRPr>
          </a:p>
        </p:txBody>
      </p:sp>
      <p:sp>
        <p:nvSpPr>
          <p:cNvPr id="18" name="object 18"/>
          <p:cNvSpPr/>
          <p:nvPr/>
        </p:nvSpPr>
        <p:spPr>
          <a:xfrm>
            <a:off x="2412165" y="2739187"/>
            <a:ext cx="1001493" cy="0"/>
          </a:xfrm>
          <a:custGeom>
            <a:avLst/>
            <a:gdLst/>
            <a:ahLst/>
            <a:cxnLst/>
            <a:rect l="l" t="t" r="r" b="b"/>
            <a:pathLst>
              <a:path w="1472564">
                <a:moveTo>
                  <a:pt x="0" y="0"/>
                </a:moveTo>
                <a:lnTo>
                  <a:pt x="1472107" y="0"/>
                </a:lnTo>
              </a:path>
            </a:pathLst>
          </a:custGeom>
          <a:ln w="6209">
            <a:solidFill>
              <a:srgbClr val="00ACDF"/>
            </a:solidFill>
          </a:ln>
        </p:spPr>
        <p:txBody>
          <a:bodyPr wrap="square" lIns="0" tIns="0" rIns="0" bIns="0" rtlCol="0"/>
          <a:lstStyle/>
          <a:p>
            <a:endParaRPr sz="1224">
              <a:solidFill>
                <a:prstClr val="black"/>
              </a:solidFill>
            </a:endParaRPr>
          </a:p>
        </p:txBody>
      </p:sp>
      <p:sp>
        <p:nvSpPr>
          <p:cNvPr id="19" name="object 19"/>
          <p:cNvSpPr/>
          <p:nvPr/>
        </p:nvSpPr>
        <p:spPr>
          <a:xfrm>
            <a:off x="2412165" y="1941065"/>
            <a:ext cx="1001493" cy="0"/>
          </a:xfrm>
          <a:custGeom>
            <a:avLst/>
            <a:gdLst/>
            <a:ahLst/>
            <a:cxnLst/>
            <a:rect l="l" t="t" r="r" b="b"/>
            <a:pathLst>
              <a:path w="1472564">
                <a:moveTo>
                  <a:pt x="0" y="0"/>
                </a:moveTo>
                <a:lnTo>
                  <a:pt x="1472107" y="0"/>
                </a:lnTo>
              </a:path>
            </a:pathLst>
          </a:custGeom>
          <a:ln w="6209">
            <a:solidFill>
              <a:srgbClr val="00ACDF"/>
            </a:solidFill>
          </a:ln>
        </p:spPr>
        <p:txBody>
          <a:bodyPr wrap="square" lIns="0" tIns="0" rIns="0" bIns="0" rtlCol="0"/>
          <a:lstStyle/>
          <a:p>
            <a:endParaRPr sz="1224">
              <a:solidFill>
                <a:prstClr val="black"/>
              </a:solidFill>
            </a:endParaRPr>
          </a:p>
        </p:txBody>
      </p:sp>
      <p:sp>
        <p:nvSpPr>
          <p:cNvPr id="20" name="object 20"/>
          <p:cNvSpPr/>
          <p:nvPr/>
        </p:nvSpPr>
        <p:spPr>
          <a:xfrm>
            <a:off x="2412165" y="2739187"/>
            <a:ext cx="1001493" cy="0"/>
          </a:xfrm>
          <a:custGeom>
            <a:avLst/>
            <a:gdLst/>
            <a:ahLst/>
            <a:cxnLst/>
            <a:rect l="l" t="t" r="r" b="b"/>
            <a:pathLst>
              <a:path w="1472564">
                <a:moveTo>
                  <a:pt x="0" y="0"/>
                </a:moveTo>
                <a:lnTo>
                  <a:pt x="1472107" y="0"/>
                </a:lnTo>
              </a:path>
            </a:pathLst>
          </a:custGeom>
          <a:ln w="6209">
            <a:solidFill>
              <a:srgbClr val="00ACDF"/>
            </a:solidFill>
          </a:ln>
        </p:spPr>
        <p:txBody>
          <a:bodyPr wrap="square" lIns="0" tIns="0" rIns="0" bIns="0" rtlCol="0"/>
          <a:lstStyle/>
          <a:p>
            <a:endParaRPr sz="1224">
              <a:solidFill>
                <a:prstClr val="black"/>
              </a:solidFill>
            </a:endParaRPr>
          </a:p>
        </p:txBody>
      </p:sp>
      <p:sp>
        <p:nvSpPr>
          <p:cNvPr id="21" name="object 21"/>
          <p:cNvSpPr/>
          <p:nvPr/>
        </p:nvSpPr>
        <p:spPr>
          <a:xfrm>
            <a:off x="2408725" y="1941538"/>
            <a:ext cx="1002788" cy="808881"/>
          </a:xfrm>
          <a:custGeom>
            <a:avLst/>
            <a:gdLst/>
            <a:ahLst/>
            <a:cxnLst/>
            <a:rect l="l" t="t" r="r" b="b"/>
            <a:pathLst>
              <a:path w="1474470" h="1189354">
                <a:moveTo>
                  <a:pt x="1470540" y="0"/>
                </a:moveTo>
                <a:lnTo>
                  <a:pt x="0" y="1184395"/>
                </a:lnTo>
                <a:lnTo>
                  <a:pt x="3899" y="1189231"/>
                </a:lnTo>
                <a:lnTo>
                  <a:pt x="1474471" y="4819"/>
                </a:lnTo>
                <a:lnTo>
                  <a:pt x="1470540" y="0"/>
                </a:lnTo>
                <a:close/>
              </a:path>
            </a:pathLst>
          </a:custGeom>
          <a:solidFill>
            <a:srgbClr val="00ACDF"/>
          </a:solidFill>
        </p:spPr>
        <p:txBody>
          <a:bodyPr wrap="square" lIns="0" tIns="0" rIns="0" bIns="0" rtlCol="0"/>
          <a:lstStyle/>
          <a:p>
            <a:endParaRPr sz="1224">
              <a:solidFill>
                <a:prstClr val="black"/>
              </a:solidFill>
            </a:endParaRPr>
          </a:p>
        </p:txBody>
      </p:sp>
      <p:sp>
        <p:nvSpPr>
          <p:cNvPr id="22" name="object 22"/>
          <p:cNvSpPr/>
          <p:nvPr/>
        </p:nvSpPr>
        <p:spPr>
          <a:xfrm>
            <a:off x="2408725" y="1941538"/>
            <a:ext cx="1002788" cy="808881"/>
          </a:xfrm>
          <a:custGeom>
            <a:avLst/>
            <a:gdLst/>
            <a:ahLst/>
            <a:cxnLst/>
            <a:rect l="l" t="t" r="r" b="b"/>
            <a:pathLst>
              <a:path w="1474470" h="1189354">
                <a:moveTo>
                  <a:pt x="3899" y="0"/>
                </a:moveTo>
                <a:lnTo>
                  <a:pt x="0" y="4819"/>
                </a:lnTo>
                <a:lnTo>
                  <a:pt x="1470540" y="1189231"/>
                </a:lnTo>
                <a:lnTo>
                  <a:pt x="1474471" y="1184395"/>
                </a:lnTo>
                <a:lnTo>
                  <a:pt x="3899" y="0"/>
                </a:lnTo>
                <a:close/>
              </a:path>
            </a:pathLst>
          </a:custGeom>
          <a:solidFill>
            <a:srgbClr val="00ACDF"/>
          </a:solidFill>
        </p:spPr>
        <p:txBody>
          <a:bodyPr wrap="square" lIns="0" tIns="0" rIns="0" bIns="0" rtlCol="0"/>
          <a:lstStyle/>
          <a:p>
            <a:endParaRPr sz="1224">
              <a:solidFill>
                <a:prstClr val="black"/>
              </a:solidFill>
            </a:endParaRPr>
          </a:p>
        </p:txBody>
      </p:sp>
      <p:sp>
        <p:nvSpPr>
          <p:cNvPr id="23" name="object 23"/>
          <p:cNvSpPr/>
          <p:nvPr/>
        </p:nvSpPr>
        <p:spPr>
          <a:xfrm>
            <a:off x="2336124" y="1870348"/>
            <a:ext cx="146800" cy="146725"/>
          </a:xfrm>
          <a:prstGeom prst="rect">
            <a:avLst/>
          </a:prstGeom>
          <a:blipFill>
            <a:blip r:embed="rId4" cstate="print"/>
            <a:stretch>
              <a:fillRect/>
            </a:stretch>
          </a:blipFill>
        </p:spPr>
        <p:txBody>
          <a:bodyPr wrap="square" lIns="0" tIns="0" rIns="0" bIns="0" rtlCol="0"/>
          <a:lstStyle/>
          <a:p>
            <a:endParaRPr sz="1224">
              <a:solidFill>
                <a:prstClr val="black"/>
              </a:solidFill>
            </a:endParaRPr>
          </a:p>
        </p:txBody>
      </p:sp>
      <p:sp>
        <p:nvSpPr>
          <p:cNvPr id="24" name="object 24"/>
          <p:cNvSpPr/>
          <p:nvPr/>
        </p:nvSpPr>
        <p:spPr>
          <a:xfrm>
            <a:off x="2336124" y="2674791"/>
            <a:ext cx="146800" cy="146743"/>
          </a:xfrm>
          <a:prstGeom prst="rect">
            <a:avLst/>
          </a:prstGeom>
          <a:blipFill>
            <a:blip r:embed="rId5" cstate="print"/>
            <a:stretch>
              <a:fillRect/>
            </a:stretch>
          </a:blipFill>
        </p:spPr>
        <p:txBody>
          <a:bodyPr wrap="square" lIns="0" tIns="0" rIns="0" bIns="0" rtlCol="0"/>
          <a:lstStyle/>
          <a:p>
            <a:endParaRPr sz="1224">
              <a:solidFill>
                <a:prstClr val="black"/>
              </a:solidFill>
            </a:endParaRPr>
          </a:p>
        </p:txBody>
      </p:sp>
      <p:sp>
        <p:nvSpPr>
          <p:cNvPr id="25" name="object 25"/>
          <p:cNvSpPr/>
          <p:nvPr/>
        </p:nvSpPr>
        <p:spPr>
          <a:xfrm>
            <a:off x="3337306" y="1870348"/>
            <a:ext cx="145745" cy="146725"/>
          </a:xfrm>
          <a:prstGeom prst="rect">
            <a:avLst/>
          </a:prstGeom>
          <a:blipFill>
            <a:blip r:embed="rId6" cstate="print"/>
            <a:stretch>
              <a:fillRect/>
            </a:stretch>
          </a:blipFill>
        </p:spPr>
        <p:txBody>
          <a:bodyPr wrap="square" lIns="0" tIns="0" rIns="0" bIns="0" rtlCol="0"/>
          <a:lstStyle/>
          <a:p>
            <a:endParaRPr sz="1224">
              <a:solidFill>
                <a:prstClr val="black"/>
              </a:solidFill>
            </a:endParaRPr>
          </a:p>
        </p:txBody>
      </p:sp>
      <p:sp>
        <p:nvSpPr>
          <p:cNvPr id="26" name="object 26"/>
          <p:cNvSpPr/>
          <p:nvPr/>
        </p:nvSpPr>
        <p:spPr>
          <a:xfrm>
            <a:off x="2848317" y="2260962"/>
            <a:ext cx="146814" cy="145691"/>
          </a:xfrm>
          <a:prstGeom prst="rect">
            <a:avLst/>
          </a:prstGeom>
          <a:blipFill>
            <a:blip r:embed="rId7" cstate="print"/>
            <a:stretch>
              <a:fillRect/>
            </a:stretch>
          </a:blipFill>
        </p:spPr>
        <p:txBody>
          <a:bodyPr wrap="square" lIns="0" tIns="0" rIns="0" bIns="0" rtlCol="0"/>
          <a:lstStyle/>
          <a:p>
            <a:endParaRPr sz="1224">
              <a:solidFill>
                <a:prstClr val="black"/>
              </a:solidFill>
            </a:endParaRPr>
          </a:p>
        </p:txBody>
      </p:sp>
      <p:sp>
        <p:nvSpPr>
          <p:cNvPr id="27" name="object 27"/>
          <p:cNvSpPr/>
          <p:nvPr/>
        </p:nvSpPr>
        <p:spPr>
          <a:xfrm>
            <a:off x="3337306" y="2674791"/>
            <a:ext cx="145745" cy="146743"/>
          </a:xfrm>
          <a:prstGeom prst="rect">
            <a:avLst/>
          </a:prstGeom>
          <a:blipFill>
            <a:blip r:embed="rId8" cstate="print"/>
            <a:stretch>
              <a:fillRect/>
            </a:stretch>
          </a:blipFill>
        </p:spPr>
        <p:txBody>
          <a:bodyPr wrap="square" lIns="0" tIns="0" rIns="0" bIns="0" rtlCol="0"/>
          <a:lstStyle/>
          <a:p>
            <a:endParaRPr sz="1224">
              <a:solidFill>
                <a:prstClr val="black"/>
              </a:solidFill>
            </a:endParaRPr>
          </a:p>
        </p:txBody>
      </p:sp>
      <p:sp>
        <p:nvSpPr>
          <p:cNvPr id="28" name="object 28"/>
          <p:cNvSpPr/>
          <p:nvPr/>
        </p:nvSpPr>
        <p:spPr>
          <a:xfrm>
            <a:off x="3534798" y="1784826"/>
            <a:ext cx="28935" cy="0"/>
          </a:xfrm>
          <a:custGeom>
            <a:avLst/>
            <a:gdLst/>
            <a:ahLst/>
            <a:cxnLst/>
            <a:rect l="l" t="t" r="r" b="b"/>
            <a:pathLst>
              <a:path w="42545">
                <a:moveTo>
                  <a:pt x="0" y="0"/>
                </a:moveTo>
                <a:lnTo>
                  <a:pt x="41937" y="0"/>
                </a:lnTo>
              </a:path>
            </a:pathLst>
          </a:custGeom>
          <a:ln w="6209">
            <a:solidFill>
              <a:srgbClr val="00ACDF"/>
            </a:solidFill>
          </a:ln>
        </p:spPr>
        <p:txBody>
          <a:bodyPr wrap="square" lIns="0" tIns="0" rIns="0" bIns="0" rtlCol="0"/>
          <a:lstStyle/>
          <a:p>
            <a:endParaRPr sz="1224">
              <a:solidFill>
                <a:prstClr val="black"/>
              </a:solidFill>
            </a:endParaRPr>
          </a:p>
        </p:txBody>
      </p:sp>
      <p:sp>
        <p:nvSpPr>
          <p:cNvPr id="29" name="object 29"/>
          <p:cNvSpPr/>
          <p:nvPr/>
        </p:nvSpPr>
        <p:spPr>
          <a:xfrm>
            <a:off x="3442910" y="1784826"/>
            <a:ext cx="28935" cy="0"/>
          </a:xfrm>
          <a:custGeom>
            <a:avLst/>
            <a:gdLst/>
            <a:ahLst/>
            <a:cxnLst/>
            <a:rect l="l" t="t" r="r" b="b"/>
            <a:pathLst>
              <a:path w="42545">
                <a:moveTo>
                  <a:pt x="0" y="0"/>
                </a:moveTo>
                <a:lnTo>
                  <a:pt x="41937" y="0"/>
                </a:lnTo>
              </a:path>
            </a:pathLst>
          </a:custGeom>
          <a:ln w="6209">
            <a:solidFill>
              <a:srgbClr val="00ACDF"/>
            </a:solidFill>
          </a:ln>
        </p:spPr>
        <p:txBody>
          <a:bodyPr wrap="square" lIns="0" tIns="0" rIns="0" bIns="0" rtlCol="0"/>
          <a:lstStyle/>
          <a:p>
            <a:endParaRPr sz="1224">
              <a:solidFill>
                <a:prstClr val="black"/>
              </a:solidFill>
            </a:endParaRPr>
          </a:p>
        </p:txBody>
      </p:sp>
      <p:sp>
        <p:nvSpPr>
          <p:cNvPr id="30" name="object 30"/>
          <p:cNvSpPr/>
          <p:nvPr/>
        </p:nvSpPr>
        <p:spPr>
          <a:xfrm>
            <a:off x="3351022" y="1784826"/>
            <a:ext cx="28935" cy="0"/>
          </a:xfrm>
          <a:custGeom>
            <a:avLst/>
            <a:gdLst/>
            <a:ahLst/>
            <a:cxnLst/>
            <a:rect l="l" t="t" r="r" b="b"/>
            <a:pathLst>
              <a:path w="42545">
                <a:moveTo>
                  <a:pt x="0" y="0"/>
                </a:moveTo>
                <a:lnTo>
                  <a:pt x="41937" y="0"/>
                </a:lnTo>
              </a:path>
            </a:pathLst>
          </a:custGeom>
          <a:ln w="6209">
            <a:solidFill>
              <a:srgbClr val="00ACDF"/>
            </a:solidFill>
          </a:ln>
        </p:spPr>
        <p:txBody>
          <a:bodyPr wrap="square" lIns="0" tIns="0" rIns="0" bIns="0" rtlCol="0"/>
          <a:lstStyle/>
          <a:p>
            <a:endParaRPr sz="1224">
              <a:solidFill>
                <a:prstClr val="black"/>
              </a:solidFill>
            </a:endParaRPr>
          </a:p>
        </p:txBody>
      </p:sp>
      <p:sp>
        <p:nvSpPr>
          <p:cNvPr id="31" name="object 31"/>
          <p:cNvSpPr/>
          <p:nvPr/>
        </p:nvSpPr>
        <p:spPr>
          <a:xfrm>
            <a:off x="3259155" y="1784826"/>
            <a:ext cx="28503" cy="0"/>
          </a:xfrm>
          <a:custGeom>
            <a:avLst/>
            <a:gdLst/>
            <a:ahLst/>
            <a:cxnLst/>
            <a:rect l="l" t="t" r="r" b="b"/>
            <a:pathLst>
              <a:path w="41910">
                <a:moveTo>
                  <a:pt x="0" y="0"/>
                </a:moveTo>
                <a:lnTo>
                  <a:pt x="41905" y="0"/>
                </a:lnTo>
              </a:path>
            </a:pathLst>
          </a:custGeom>
          <a:ln w="6209">
            <a:solidFill>
              <a:srgbClr val="00ACDF"/>
            </a:solidFill>
          </a:ln>
        </p:spPr>
        <p:txBody>
          <a:bodyPr wrap="square" lIns="0" tIns="0" rIns="0" bIns="0" rtlCol="0"/>
          <a:lstStyle/>
          <a:p>
            <a:endParaRPr sz="1224">
              <a:solidFill>
                <a:prstClr val="black"/>
              </a:solidFill>
            </a:endParaRPr>
          </a:p>
        </p:txBody>
      </p:sp>
      <p:sp>
        <p:nvSpPr>
          <p:cNvPr id="32" name="object 32"/>
          <p:cNvSpPr/>
          <p:nvPr/>
        </p:nvSpPr>
        <p:spPr>
          <a:xfrm>
            <a:off x="3194733" y="1732043"/>
            <a:ext cx="64780" cy="103647"/>
          </a:xfrm>
          <a:custGeom>
            <a:avLst/>
            <a:gdLst/>
            <a:ahLst/>
            <a:cxnLst/>
            <a:rect l="l" t="t" r="r" b="b"/>
            <a:pathLst>
              <a:path w="95250" h="152400">
                <a:moveTo>
                  <a:pt x="0" y="152123"/>
                </a:moveTo>
                <a:lnTo>
                  <a:pt x="94723" y="152123"/>
                </a:lnTo>
                <a:lnTo>
                  <a:pt x="94723"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33" name="object 33"/>
          <p:cNvSpPr/>
          <p:nvPr/>
        </p:nvSpPr>
        <p:spPr>
          <a:xfrm>
            <a:off x="3287655" y="1732043"/>
            <a:ext cx="63484" cy="103647"/>
          </a:xfrm>
          <a:custGeom>
            <a:avLst/>
            <a:gdLst/>
            <a:ahLst/>
            <a:cxnLst/>
            <a:rect l="l" t="t" r="r" b="b"/>
            <a:pathLst>
              <a:path w="93345"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34" name="object 34"/>
          <p:cNvSpPr/>
          <p:nvPr/>
        </p:nvSpPr>
        <p:spPr>
          <a:xfrm>
            <a:off x="3379543" y="1732043"/>
            <a:ext cx="63484" cy="103647"/>
          </a:xfrm>
          <a:custGeom>
            <a:avLst/>
            <a:gdLst/>
            <a:ahLst/>
            <a:cxnLst/>
            <a:rect l="l" t="t" r="r" b="b"/>
            <a:pathLst>
              <a:path w="93345"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35" name="object 35"/>
          <p:cNvSpPr/>
          <p:nvPr/>
        </p:nvSpPr>
        <p:spPr>
          <a:xfrm>
            <a:off x="3471431" y="1732043"/>
            <a:ext cx="63484" cy="103647"/>
          </a:xfrm>
          <a:custGeom>
            <a:avLst/>
            <a:gdLst/>
            <a:ahLst/>
            <a:cxnLst/>
            <a:rect l="l" t="t" r="r" b="b"/>
            <a:pathLst>
              <a:path w="93345"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36" name="object 36"/>
          <p:cNvSpPr/>
          <p:nvPr/>
        </p:nvSpPr>
        <p:spPr>
          <a:xfrm>
            <a:off x="3563320" y="1732043"/>
            <a:ext cx="63484" cy="103647"/>
          </a:xfrm>
          <a:custGeom>
            <a:avLst/>
            <a:gdLst/>
            <a:ahLst/>
            <a:cxnLst/>
            <a:rect l="l" t="t" r="r" b="b"/>
            <a:pathLst>
              <a:path w="93345"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37" name="object 37"/>
          <p:cNvSpPr/>
          <p:nvPr/>
        </p:nvSpPr>
        <p:spPr>
          <a:xfrm>
            <a:off x="2542063" y="1784826"/>
            <a:ext cx="28935" cy="0"/>
          </a:xfrm>
          <a:custGeom>
            <a:avLst/>
            <a:gdLst/>
            <a:ahLst/>
            <a:cxnLst/>
            <a:rect l="l" t="t" r="r" b="b"/>
            <a:pathLst>
              <a:path w="42544">
                <a:moveTo>
                  <a:pt x="0" y="0"/>
                </a:moveTo>
                <a:lnTo>
                  <a:pt x="41937" y="0"/>
                </a:lnTo>
              </a:path>
            </a:pathLst>
          </a:custGeom>
          <a:ln w="6209">
            <a:solidFill>
              <a:srgbClr val="00ACDF"/>
            </a:solidFill>
          </a:ln>
        </p:spPr>
        <p:txBody>
          <a:bodyPr wrap="square" lIns="0" tIns="0" rIns="0" bIns="0" rtlCol="0"/>
          <a:lstStyle/>
          <a:p>
            <a:endParaRPr sz="1224">
              <a:solidFill>
                <a:prstClr val="black"/>
              </a:solidFill>
            </a:endParaRPr>
          </a:p>
        </p:txBody>
      </p:sp>
      <p:sp>
        <p:nvSpPr>
          <p:cNvPr id="38" name="object 38"/>
          <p:cNvSpPr/>
          <p:nvPr/>
        </p:nvSpPr>
        <p:spPr>
          <a:xfrm>
            <a:off x="2450186" y="1784826"/>
            <a:ext cx="28935" cy="0"/>
          </a:xfrm>
          <a:custGeom>
            <a:avLst/>
            <a:gdLst/>
            <a:ahLst/>
            <a:cxnLst/>
            <a:rect l="l" t="t" r="r" b="b"/>
            <a:pathLst>
              <a:path w="42544">
                <a:moveTo>
                  <a:pt x="0" y="0"/>
                </a:moveTo>
                <a:lnTo>
                  <a:pt x="41921" y="0"/>
                </a:lnTo>
              </a:path>
            </a:pathLst>
          </a:custGeom>
          <a:ln w="6209">
            <a:solidFill>
              <a:srgbClr val="00ACDF"/>
            </a:solidFill>
          </a:ln>
        </p:spPr>
        <p:txBody>
          <a:bodyPr wrap="square" lIns="0" tIns="0" rIns="0" bIns="0" rtlCol="0"/>
          <a:lstStyle/>
          <a:p>
            <a:endParaRPr sz="1224">
              <a:solidFill>
                <a:prstClr val="black"/>
              </a:solidFill>
            </a:endParaRPr>
          </a:p>
        </p:txBody>
      </p:sp>
      <p:sp>
        <p:nvSpPr>
          <p:cNvPr id="39" name="object 39"/>
          <p:cNvSpPr/>
          <p:nvPr/>
        </p:nvSpPr>
        <p:spPr>
          <a:xfrm>
            <a:off x="2358305" y="1784826"/>
            <a:ext cx="28935" cy="0"/>
          </a:xfrm>
          <a:custGeom>
            <a:avLst/>
            <a:gdLst/>
            <a:ahLst/>
            <a:cxnLst/>
            <a:rect l="l" t="t" r="r" b="b"/>
            <a:pathLst>
              <a:path w="42544">
                <a:moveTo>
                  <a:pt x="0" y="0"/>
                </a:moveTo>
                <a:lnTo>
                  <a:pt x="41926" y="0"/>
                </a:lnTo>
              </a:path>
            </a:pathLst>
          </a:custGeom>
          <a:ln w="6209">
            <a:solidFill>
              <a:srgbClr val="00ACDF"/>
            </a:solidFill>
          </a:ln>
        </p:spPr>
        <p:txBody>
          <a:bodyPr wrap="square" lIns="0" tIns="0" rIns="0" bIns="0" rtlCol="0"/>
          <a:lstStyle/>
          <a:p>
            <a:endParaRPr sz="1224">
              <a:solidFill>
                <a:prstClr val="black"/>
              </a:solidFill>
            </a:endParaRPr>
          </a:p>
        </p:txBody>
      </p:sp>
      <p:sp>
        <p:nvSpPr>
          <p:cNvPr id="40" name="object 40"/>
          <p:cNvSpPr/>
          <p:nvPr/>
        </p:nvSpPr>
        <p:spPr>
          <a:xfrm>
            <a:off x="2265368" y="1784826"/>
            <a:ext cx="29799" cy="0"/>
          </a:xfrm>
          <a:custGeom>
            <a:avLst/>
            <a:gdLst/>
            <a:ahLst/>
            <a:cxnLst/>
            <a:rect l="l" t="t" r="r" b="b"/>
            <a:pathLst>
              <a:path w="43814">
                <a:moveTo>
                  <a:pt x="0" y="0"/>
                </a:moveTo>
                <a:lnTo>
                  <a:pt x="43479" y="0"/>
                </a:lnTo>
              </a:path>
            </a:pathLst>
          </a:custGeom>
          <a:ln w="6209">
            <a:solidFill>
              <a:srgbClr val="00ACDF"/>
            </a:solidFill>
          </a:ln>
        </p:spPr>
        <p:txBody>
          <a:bodyPr wrap="square" lIns="0" tIns="0" rIns="0" bIns="0" rtlCol="0"/>
          <a:lstStyle/>
          <a:p>
            <a:endParaRPr sz="1224">
              <a:solidFill>
                <a:prstClr val="black"/>
              </a:solidFill>
            </a:endParaRPr>
          </a:p>
        </p:txBody>
      </p:sp>
      <p:sp>
        <p:nvSpPr>
          <p:cNvPr id="41" name="object 41"/>
          <p:cNvSpPr/>
          <p:nvPr/>
        </p:nvSpPr>
        <p:spPr>
          <a:xfrm>
            <a:off x="2202002" y="1732043"/>
            <a:ext cx="63484" cy="103647"/>
          </a:xfrm>
          <a:custGeom>
            <a:avLst/>
            <a:gdLst/>
            <a:ahLst/>
            <a:cxnLst/>
            <a:rect l="l" t="t" r="r" b="b"/>
            <a:pathLst>
              <a:path w="93344"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42" name="object 42"/>
          <p:cNvSpPr/>
          <p:nvPr/>
        </p:nvSpPr>
        <p:spPr>
          <a:xfrm>
            <a:off x="2294939" y="1732043"/>
            <a:ext cx="63484" cy="103647"/>
          </a:xfrm>
          <a:custGeom>
            <a:avLst/>
            <a:gdLst/>
            <a:ahLst/>
            <a:cxnLst/>
            <a:rect l="l" t="t" r="r" b="b"/>
            <a:pathLst>
              <a:path w="93344"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43" name="object 43"/>
          <p:cNvSpPr/>
          <p:nvPr/>
        </p:nvSpPr>
        <p:spPr>
          <a:xfrm>
            <a:off x="2386820" y="1732043"/>
            <a:ext cx="63484" cy="103647"/>
          </a:xfrm>
          <a:custGeom>
            <a:avLst/>
            <a:gdLst/>
            <a:ahLst/>
            <a:cxnLst/>
            <a:rect l="l" t="t" r="r" b="b"/>
            <a:pathLst>
              <a:path w="93344"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44" name="object 44"/>
          <p:cNvSpPr/>
          <p:nvPr/>
        </p:nvSpPr>
        <p:spPr>
          <a:xfrm>
            <a:off x="2478697" y="1732043"/>
            <a:ext cx="63484" cy="103647"/>
          </a:xfrm>
          <a:custGeom>
            <a:avLst/>
            <a:gdLst/>
            <a:ahLst/>
            <a:cxnLst/>
            <a:rect l="l" t="t" r="r" b="b"/>
            <a:pathLst>
              <a:path w="93344"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45" name="object 45"/>
          <p:cNvSpPr/>
          <p:nvPr/>
        </p:nvSpPr>
        <p:spPr>
          <a:xfrm>
            <a:off x="2570586" y="1732043"/>
            <a:ext cx="63484" cy="103647"/>
          </a:xfrm>
          <a:custGeom>
            <a:avLst/>
            <a:gdLst/>
            <a:ahLst/>
            <a:cxnLst/>
            <a:rect l="l" t="t" r="r" b="b"/>
            <a:pathLst>
              <a:path w="93344"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46" name="object 46"/>
          <p:cNvSpPr/>
          <p:nvPr/>
        </p:nvSpPr>
        <p:spPr>
          <a:xfrm>
            <a:off x="3534798" y="2895432"/>
            <a:ext cx="28935" cy="0"/>
          </a:xfrm>
          <a:custGeom>
            <a:avLst/>
            <a:gdLst/>
            <a:ahLst/>
            <a:cxnLst/>
            <a:rect l="l" t="t" r="r" b="b"/>
            <a:pathLst>
              <a:path w="42545">
                <a:moveTo>
                  <a:pt x="0" y="0"/>
                </a:moveTo>
                <a:lnTo>
                  <a:pt x="41937" y="0"/>
                </a:lnTo>
              </a:path>
            </a:pathLst>
          </a:custGeom>
          <a:ln w="6209">
            <a:solidFill>
              <a:srgbClr val="00ACDF"/>
            </a:solidFill>
          </a:ln>
        </p:spPr>
        <p:txBody>
          <a:bodyPr wrap="square" lIns="0" tIns="0" rIns="0" bIns="0" rtlCol="0"/>
          <a:lstStyle/>
          <a:p>
            <a:endParaRPr sz="1224">
              <a:solidFill>
                <a:prstClr val="black"/>
              </a:solidFill>
            </a:endParaRPr>
          </a:p>
        </p:txBody>
      </p:sp>
      <p:sp>
        <p:nvSpPr>
          <p:cNvPr id="47" name="object 47"/>
          <p:cNvSpPr/>
          <p:nvPr/>
        </p:nvSpPr>
        <p:spPr>
          <a:xfrm>
            <a:off x="3442910" y="2895432"/>
            <a:ext cx="28935" cy="0"/>
          </a:xfrm>
          <a:custGeom>
            <a:avLst/>
            <a:gdLst/>
            <a:ahLst/>
            <a:cxnLst/>
            <a:rect l="l" t="t" r="r" b="b"/>
            <a:pathLst>
              <a:path w="42545">
                <a:moveTo>
                  <a:pt x="0" y="0"/>
                </a:moveTo>
                <a:lnTo>
                  <a:pt x="41937" y="0"/>
                </a:lnTo>
              </a:path>
            </a:pathLst>
          </a:custGeom>
          <a:ln w="6209">
            <a:solidFill>
              <a:srgbClr val="00ACDF"/>
            </a:solidFill>
          </a:ln>
        </p:spPr>
        <p:txBody>
          <a:bodyPr wrap="square" lIns="0" tIns="0" rIns="0" bIns="0" rtlCol="0"/>
          <a:lstStyle/>
          <a:p>
            <a:endParaRPr sz="1224">
              <a:solidFill>
                <a:prstClr val="black"/>
              </a:solidFill>
            </a:endParaRPr>
          </a:p>
        </p:txBody>
      </p:sp>
      <p:sp>
        <p:nvSpPr>
          <p:cNvPr id="48" name="object 48"/>
          <p:cNvSpPr/>
          <p:nvPr/>
        </p:nvSpPr>
        <p:spPr>
          <a:xfrm>
            <a:off x="3351022" y="2895432"/>
            <a:ext cx="28935" cy="0"/>
          </a:xfrm>
          <a:custGeom>
            <a:avLst/>
            <a:gdLst/>
            <a:ahLst/>
            <a:cxnLst/>
            <a:rect l="l" t="t" r="r" b="b"/>
            <a:pathLst>
              <a:path w="42545">
                <a:moveTo>
                  <a:pt x="0" y="0"/>
                </a:moveTo>
                <a:lnTo>
                  <a:pt x="41937" y="0"/>
                </a:lnTo>
              </a:path>
            </a:pathLst>
          </a:custGeom>
          <a:ln w="6209">
            <a:solidFill>
              <a:srgbClr val="00ACDF"/>
            </a:solidFill>
          </a:ln>
        </p:spPr>
        <p:txBody>
          <a:bodyPr wrap="square" lIns="0" tIns="0" rIns="0" bIns="0" rtlCol="0"/>
          <a:lstStyle/>
          <a:p>
            <a:endParaRPr sz="1224">
              <a:solidFill>
                <a:prstClr val="black"/>
              </a:solidFill>
            </a:endParaRPr>
          </a:p>
        </p:txBody>
      </p:sp>
      <p:sp>
        <p:nvSpPr>
          <p:cNvPr id="49" name="object 49"/>
          <p:cNvSpPr/>
          <p:nvPr/>
        </p:nvSpPr>
        <p:spPr>
          <a:xfrm>
            <a:off x="3259155" y="2895432"/>
            <a:ext cx="28503" cy="0"/>
          </a:xfrm>
          <a:custGeom>
            <a:avLst/>
            <a:gdLst/>
            <a:ahLst/>
            <a:cxnLst/>
            <a:rect l="l" t="t" r="r" b="b"/>
            <a:pathLst>
              <a:path w="41910">
                <a:moveTo>
                  <a:pt x="0" y="0"/>
                </a:moveTo>
                <a:lnTo>
                  <a:pt x="41905" y="0"/>
                </a:lnTo>
              </a:path>
            </a:pathLst>
          </a:custGeom>
          <a:ln w="6209">
            <a:solidFill>
              <a:srgbClr val="00ACDF"/>
            </a:solidFill>
          </a:ln>
        </p:spPr>
        <p:txBody>
          <a:bodyPr wrap="square" lIns="0" tIns="0" rIns="0" bIns="0" rtlCol="0"/>
          <a:lstStyle/>
          <a:p>
            <a:endParaRPr sz="1224">
              <a:solidFill>
                <a:prstClr val="black"/>
              </a:solidFill>
            </a:endParaRPr>
          </a:p>
        </p:txBody>
      </p:sp>
      <p:sp>
        <p:nvSpPr>
          <p:cNvPr id="50" name="object 50"/>
          <p:cNvSpPr/>
          <p:nvPr/>
        </p:nvSpPr>
        <p:spPr>
          <a:xfrm>
            <a:off x="3194733" y="2842647"/>
            <a:ext cx="64780" cy="102784"/>
          </a:xfrm>
          <a:custGeom>
            <a:avLst/>
            <a:gdLst/>
            <a:ahLst/>
            <a:cxnLst/>
            <a:rect l="l" t="t" r="r" b="b"/>
            <a:pathLst>
              <a:path w="95250" h="151129">
                <a:moveTo>
                  <a:pt x="0" y="150572"/>
                </a:moveTo>
                <a:lnTo>
                  <a:pt x="94723" y="150572"/>
                </a:lnTo>
                <a:lnTo>
                  <a:pt x="94723" y="0"/>
                </a:lnTo>
                <a:lnTo>
                  <a:pt x="0" y="0"/>
                </a:lnTo>
                <a:lnTo>
                  <a:pt x="0" y="150572"/>
                </a:lnTo>
                <a:close/>
              </a:path>
            </a:pathLst>
          </a:custGeom>
          <a:solidFill>
            <a:srgbClr val="00ACDF"/>
          </a:solidFill>
        </p:spPr>
        <p:txBody>
          <a:bodyPr wrap="square" lIns="0" tIns="0" rIns="0" bIns="0" rtlCol="0"/>
          <a:lstStyle/>
          <a:p>
            <a:endParaRPr sz="1224">
              <a:solidFill>
                <a:prstClr val="black"/>
              </a:solidFill>
            </a:endParaRPr>
          </a:p>
        </p:txBody>
      </p:sp>
      <p:sp>
        <p:nvSpPr>
          <p:cNvPr id="51" name="object 51"/>
          <p:cNvSpPr/>
          <p:nvPr/>
        </p:nvSpPr>
        <p:spPr>
          <a:xfrm>
            <a:off x="3287655" y="2842647"/>
            <a:ext cx="63484" cy="102784"/>
          </a:xfrm>
          <a:custGeom>
            <a:avLst/>
            <a:gdLst/>
            <a:ahLst/>
            <a:cxnLst/>
            <a:rect l="l" t="t" r="r" b="b"/>
            <a:pathLst>
              <a:path w="93345" h="151129">
                <a:moveTo>
                  <a:pt x="0" y="150572"/>
                </a:moveTo>
                <a:lnTo>
                  <a:pt x="93172" y="150572"/>
                </a:lnTo>
                <a:lnTo>
                  <a:pt x="93172" y="0"/>
                </a:lnTo>
                <a:lnTo>
                  <a:pt x="0" y="0"/>
                </a:lnTo>
                <a:lnTo>
                  <a:pt x="0" y="150572"/>
                </a:lnTo>
                <a:close/>
              </a:path>
            </a:pathLst>
          </a:custGeom>
          <a:solidFill>
            <a:srgbClr val="00ACDF"/>
          </a:solidFill>
        </p:spPr>
        <p:txBody>
          <a:bodyPr wrap="square" lIns="0" tIns="0" rIns="0" bIns="0" rtlCol="0"/>
          <a:lstStyle/>
          <a:p>
            <a:endParaRPr sz="1224">
              <a:solidFill>
                <a:prstClr val="black"/>
              </a:solidFill>
            </a:endParaRPr>
          </a:p>
        </p:txBody>
      </p:sp>
      <p:sp>
        <p:nvSpPr>
          <p:cNvPr id="52" name="object 52"/>
          <p:cNvSpPr/>
          <p:nvPr/>
        </p:nvSpPr>
        <p:spPr>
          <a:xfrm>
            <a:off x="3379543" y="2842647"/>
            <a:ext cx="63484" cy="102784"/>
          </a:xfrm>
          <a:custGeom>
            <a:avLst/>
            <a:gdLst/>
            <a:ahLst/>
            <a:cxnLst/>
            <a:rect l="l" t="t" r="r" b="b"/>
            <a:pathLst>
              <a:path w="93345" h="151129">
                <a:moveTo>
                  <a:pt x="0" y="150572"/>
                </a:moveTo>
                <a:lnTo>
                  <a:pt x="93172" y="150572"/>
                </a:lnTo>
                <a:lnTo>
                  <a:pt x="93172" y="0"/>
                </a:lnTo>
                <a:lnTo>
                  <a:pt x="0" y="0"/>
                </a:lnTo>
                <a:lnTo>
                  <a:pt x="0" y="150572"/>
                </a:lnTo>
                <a:close/>
              </a:path>
            </a:pathLst>
          </a:custGeom>
          <a:solidFill>
            <a:srgbClr val="00ACDF"/>
          </a:solidFill>
        </p:spPr>
        <p:txBody>
          <a:bodyPr wrap="square" lIns="0" tIns="0" rIns="0" bIns="0" rtlCol="0"/>
          <a:lstStyle/>
          <a:p>
            <a:endParaRPr sz="1224">
              <a:solidFill>
                <a:prstClr val="black"/>
              </a:solidFill>
            </a:endParaRPr>
          </a:p>
        </p:txBody>
      </p:sp>
      <p:sp>
        <p:nvSpPr>
          <p:cNvPr id="53" name="object 53"/>
          <p:cNvSpPr/>
          <p:nvPr/>
        </p:nvSpPr>
        <p:spPr>
          <a:xfrm>
            <a:off x="3471431" y="2842647"/>
            <a:ext cx="63484" cy="102784"/>
          </a:xfrm>
          <a:custGeom>
            <a:avLst/>
            <a:gdLst/>
            <a:ahLst/>
            <a:cxnLst/>
            <a:rect l="l" t="t" r="r" b="b"/>
            <a:pathLst>
              <a:path w="93345" h="151129">
                <a:moveTo>
                  <a:pt x="0" y="150572"/>
                </a:moveTo>
                <a:lnTo>
                  <a:pt x="93172" y="150572"/>
                </a:lnTo>
                <a:lnTo>
                  <a:pt x="93172" y="0"/>
                </a:lnTo>
                <a:lnTo>
                  <a:pt x="0" y="0"/>
                </a:lnTo>
                <a:lnTo>
                  <a:pt x="0" y="150572"/>
                </a:lnTo>
                <a:close/>
              </a:path>
            </a:pathLst>
          </a:custGeom>
          <a:solidFill>
            <a:srgbClr val="00ACDF"/>
          </a:solidFill>
        </p:spPr>
        <p:txBody>
          <a:bodyPr wrap="square" lIns="0" tIns="0" rIns="0" bIns="0" rtlCol="0"/>
          <a:lstStyle/>
          <a:p>
            <a:endParaRPr sz="1224">
              <a:solidFill>
                <a:prstClr val="black"/>
              </a:solidFill>
            </a:endParaRPr>
          </a:p>
        </p:txBody>
      </p:sp>
      <p:sp>
        <p:nvSpPr>
          <p:cNvPr id="54" name="object 54"/>
          <p:cNvSpPr/>
          <p:nvPr/>
        </p:nvSpPr>
        <p:spPr>
          <a:xfrm>
            <a:off x="3563320" y="2842647"/>
            <a:ext cx="63484" cy="102784"/>
          </a:xfrm>
          <a:custGeom>
            <a:avLst/>
            <a:gdLst/>
            <a:ahLst/>
            <a:cxnLst/>
            <a:rect l="l" t="t" r="r" b="b"/>
            <a:pathLst>
              <a:path w="93345" h="151129">
                <a:moveTo>
                  <a:pt x="0" y="150572"/>
                </a:moveTo>
                <a:lnTo>
                  <a:pt x="93172" y="150572"/>
                </a:lnTo>
                <a:lnTo>
                  <a:pt x="93172" y="0"/>
                </a:lnTo>
                <a:lnTo>
                  <a:pt x="0" y="0"/>
                </a:lnTo>
                <a:lnTo>
                  <a:pt x="0" y="150572"/>
                </a:lnTo>
                <a:close/>
              </a:path>
            </a:pathLst>
          </a:custGeom>
          <a:solidFill>
            <a:srgbClr val="00ACDF"/>
          </a:solidFill>
        </p:spPr>
        <p:txBody>
          <a:bodyPr wrap="square" lIns="0" tIns="0" rIns="0" bIns="0" rtlCol="0"/>
          <a:lstStyle/>
          <a:p>
            <a:endParaRPr sz="1224">
              <a:solidFill>
                <a:prstClr val="black"/>
              </a:solidFill>
            </a:endParaRPr>
          </a:p>
        </p:txBody>
      </p:sp>
      <p:sp>
        <p:nvSpPr>
          <p:cNvPr id="55" name="object 55"/>
          <p:cNvSpPr/>
          <p:nvPr/>
        </p:nvSpPr>
        <p:spPr>
          <a:xfrm>
            <a:off x="3416498" y="2346465"/>
            <a:ext cx="28935" cy="0"/>
          </a:xfrm>
          <a:custGeom>
            <a:avLst/>
            <a:gdLst/>
            <a:ahLst/>
            <a:cxnLst/>
            <a:rect l="l" t="t" r="r" b="b"/>
            <a:pathLst>
              <a:path w="42545">
                <a:moveTo>
                  <a:pt x="0" y="0"/>
                </a:moveTo>
                <a:lnTo>
                  <a:pt x="41937" y="0"/>
                </a:lnTo>
              </a:path>
            </a:pathLst>
          </a:custGeom>
          <a:ln w="6209">
            <a:solidFill>
              <a:srgbClr val="00ACDF"/>
            </a:solidFill>
          </a:ln>
        </p:spPr>
        <p:txBody>
          <a:bodyPr wrap="square" lIns="0" tIns="0" rIns="0" bIns="0" rtlCol="0"/>
          <a:lstStyle/>
          <a:p>
            <a:endParaRPr sz="1224">
              <a:solidFill>
                <a:prstClr val="black"/>
              </a:solidFill>
            </a:endParaRPr>
          </a:p>
        </p:txBody>
      </p:sp>
      <p:sp>
        <p:nvSpPr>
          <p:cNvPr id="56" name="object 56"/>
          <p:cNvSpPr/>
          <p:nvPr/>
        </p:nvSpPr>
        <p:spPr>
          <a:xfrm>
            <a:off x="3324646" y="2346465"/>
            <a:ext cx="28503" cy="0"/>
          </a:xfrm>
          <a:custGeom>
            <a:avLst/>
            <a:gdLst/>
            <a:ahLst/>
            <a:cxnLst/>
            <a:rect l="l" t="t" r="r" b="b"/>
            <a:pathLst>
              <a:path w="41910">
                <a:moveTo>
                  <a:pt x="0" y="0"/>
                </a:moveTo>
                <a:lnTo>
                  <a:pt x="41885" y="0"/>
                </a:lnTo>
              </a:path>
            </a:pathLst>
          </a:custGeom>
          <a:ln w="6209">
            <a:solidFill>
              <a:srgbClr val="00ACDF"/>
            </a:solidFill>
          </a:ln>
        </p:spPr>
        <p:txBody>
          <a:bodyPr wrap="square" lIns="0" tIns="0" rIns="0" bIns="0" rtlCol="0"/>
          <a:lstStyle/>
          <a:p>
            <a:endParaRPr sz="1224">
              <a:solidFill>
                <a:prstClr val="black"/>
              </a:solidFill>
            </a:endParaRPr>
          </a:p>
        </p:txBody>
      </p:sp>
      <p:sp>
        <p:nvSpPr>
          <p:cNvPr id="57" name="object 57"/>
          <p:cNvSpPr/>
          <p:nvPr/>
        </p:nvSpPr>
        <p:spPr>
          <a:xfrm>
            <a:off x="3232757" y="2346465"/>
            <a:ext cx="28935" cy="0"/>
          </a:xfrm>
          <a:custGeom>
            <a:avLst/>
            <a:gdLst/>
            <a:ahLst/>
            <a:cxnLst/>
            <a:rect l="l" t="t" r="r" b="b"/>
            <a:pathLst>
              <a:path w="42545">
                <a:moveTo>
                  <a:pt x="0" y="0"/>
                </a:moveTo>
                <a:lnTo>
                  <a:pt x="41937" y="0"/>
                </a:lnTo>
              </a:path>
            </a:pathLst>
          </a:custGeom>
          <a:ln w="6209">
            <a:solidFill>
              <a:srgbClr val="00ACDF"/>
            </a:solidFill>
          </a:ln>
        </p:spPr>
        <p:txBody>
          <a:bodyPr wrap="square" lIns="0" tIns="0" rIns="0" bIns="0" rtlCol="0"/>
          <a:lstStyle/>
          <a:p>
            <a:endParaRPr sz="1224">
              <a:solidFill>
                <a:prstClr val="black"/>
              </a:solidFill>
            </a:endParaRPr>
          </a:p>
        </p:txBody>
      </p:sp>
      <p:sp>
        <p:nvSpPr>
          <p:cNvPr id="58" name="object 58"/>
          <p:cNvSpPr/>
          <p:nvPr/>
        </p:nvSpPr>
        <p:spPr>
          <a:xfrm>
            <a:off x="3140869" y="2346465"/>
            <a:ext cx="28935" cy="0"/>
          </a:xfrm>
          <a:custGeom>
            <a:avLst/>
            <a:gdLst/>
            <a:ahLst/>
            <a:cxnLst/>
            <a:rect l="l" t="t" r="r" b="b"/>
            <a:pathLst>
              <a:path w="42545">
                <a:moveTo>
                  <a:pt x="0" y="0"/>
                </a:moveTo>
                <a:lnTo>
                  <a:pt x="41937" y="0"/>
                </a:lnTo>
              </a:path>
            </a:pathLst>
          </a:custGeom>
          <a:ln w="6209">
            <a:solidFill>
              <a:srgbClr val="00ACDF"/>
            </a:solidFill>
          </a:ln>
        </p:spPr>
        <p:txBody>
          <a:bodyPr wrap="square" lIns="0" tIns="0" rIns="0" bIns="0" rtlCol="0"/>
          <a:lstStyle/>
          <a:p>
            <a:endParaRPr sz="1224">
              <a:solidFill>
                <a:prstClr val="black"/>
              </a:solidFill>
            </a:endParaRPr>
          </a:p>
        </p:txBody>
      </p:sp>
      <p:sp>
        <p:nvSpPr>
          <p:cNvPr id="59" name="object 59"/>
          <p:cNvSpPr/>
          <p:nvPr/>
        </p:nvSpPr>
        <p:spPr>
          <a:xfrm>
            <a:off x="3077503" y="2287339"/>
            <a:ext cx="63484" cy="103647"/>
          </a:xfrm>
          <a:custGeom>
            <a:avLst/>
            <a:gdLst/>
            <a:ahLst/>
            <a:cxnLst/>
            <a:rect l="l" t="t" r="r" b="b"/>
            <a:pathLst>
              <a:path w="93344"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60" name="object 60"/>
          <p:cNvSpPr/>
          <p:nvPr/>
        </p:nvSpPr>
        <p:spPr>
          <a:xfrm>
            <a:off x="3169391" y="2287339"/>
            <a:ext cx="63484" cy="103647"/>
          </a:xfrm>
          <a:custGeom>
            <a:avLst/>
            <a:gdLst/>
            <a:ahLst/>
            <a:cxnLst/>
            <a:rect l="l" t="t" r="r" b="b"/>
            <a:pathLst>
              <a:path w="93345"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61" name="object 61"/>
          <p:cNvSpPr/>
          <p:nvPr/>
        </p:nvSpPr>
        <p:spPr>
          <a:xfrm>
            <a:off x="3261279" y="2287339"/>
            <a:ext cx="63484" cy="103647"/>
          </a:xfrm>
          <a:custGeom>
            <a:avLst/>
            <a:gdLst/>
            <a:ahLst/>
            <a:cxnLst/>
            <a:rect l="l" t="t" r="r" b="b"/>
            <a:pathLst>
              <a:path w="93345"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62" name="object 62"/>
          <p:cNvSpPr/>
          <p:nvPr/>
        </p:nvSpPr>
        <p:spPr>
          <a:xfrm>
            <a:off x="3353132" y="2287339"/>
            <a:ext cx="63484" cy="103647"/>
          </a:xfrm>
          <a:custGeom>
            <a:avLst/>
            <a:gdLst/>
            <a:ahLst/>
            <a:cxnLst/>
            <a:rect l="l" t="t" r="r" b="b"/>
            <a:pathLst>
              <a:path w="93345"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63" name="object 63"/>
          <p:cNvSpPr/>
          <p:nvPr/>
        </p:nvSpPr>
        <p:spPr>
          <a:xfrm>
            <a:off x="3445020" y="2287339"/>
            <a:ext cx="63484" cy="103647"/>
          </a:xfrm>
          <a:custGeom>
            <a:avLst/>
            <a:gdLst/>
            <a:ahLst/>
            <a:cxnLst/>
            <a:rect l="l" t="t" r="r" b="b"/>
            <a:pathLst>
              <a:path w="93345" h="152400">
                <a:moveTo>
                  <a:pt x="0" y="152123"/>
                </a:moveTo>
                <a:lnTo>
                  <a:pt x="93172" y="152123"/>
                </a:lnTo>
                <a:lnTo>
                  <a:pt x="93172" y="0"/>
                </a:lnTo>
                <a:lnTo>
                  <a:pt x="0" y="0"/>
                </a:lnTo>
                <a:lnTo>
                  <a:pt x="0" y="152123"/>
                </a:lnTo>
                <a:close/>
              </a:path>
            </a:pathLst>
          </a:custGeom>
          <a:solidFill>
            <a:srgbClr val="00ACDF"/>
          </a:solidFill>
        </p:spPr>
        <p:txBody>
          <a:bodyPr wrap="square" lIns="0" tIns="0" rIns="0" bIns="0" rtlCol="0"/>
          <a:lstStyle/>
          <a:p>
            <a:endParaRPr sz="1224">
              <a:solidFill>
                <a:prstClr val="black"/>
              </a:solidFill>
            </a:endParaRPr>
          </a:p>
        </p:txBody>
      </p:sp>
      <p:sp>
        <p:nvSpPr>
          <p:cNvPr id="64" name="object 64"/>
          <p:cNvSpPr/>
          <p:nvPr/>
        </p:nvSpPr>
        <p:spPr>
          <a:xfrm>
            <a:off x="2542063" y="2895432"/>
            <a:ext cx="28935" cy="0"/>
          </a:xfrm>
          <a:custGeom>
            <a:avLst/>
            <a:gdLst/>
            <a:ahLst/>
            <a:cxnLst/>
            <a:rect l="l" t="t" r="r" b="b"/>
            <a:pathLst>
              <a:path w="42544">
                <a:moveTo>
                  <a:pt x="0" y="0"/>
                </a:moveTo>
                <a:lnTo>
                  <a:pt x="41937" y="0"/>
                </a:lnTo>
              </a:path>
            </a:pathLst>
          </a:custGeom>
          <a:ln w="6209">
            <a:solidFill>
              <a:srgbClr val="00ACDF"/>
            </a:solidFill>
          </a:ln>
        </p:spPr>
        <p:txBody>
          <a:bodyPr wrap="square" lIns="0" tIns="0" rIns="0" bIns="0" rtlCol="0"/>
          <a:lstStyle/>
          <a:p>
            <a:endParaRPr sz="1224">
              <a:solidFill>
                <a:prstClr val="black"/>
              </a:solidFill>
            </a:endParaRPr>
          </a:p>
        </p:txBody>
      </p:sp>
      <p:sp>
        <p:nvSpPr>
          <p:cNvPr id="65" name="object 65"/>
          <p:cNvSpPr/>
          <p:nvPr/>
        </p:nvSpPr>
        <p:spPr>
          <a:xfrm>
            <a:off x="2450186" y="2895432"/>
            <a:ext cx="28935" cy="0"/>
          </a:xfrm>
          <a:custGeom>
            <a:avLst/>
            <a:gdLst/>
            <a:ahLst/>
            <a:cxnLst/>
            <a:rect l="l" t="t" r="r" b="b"/>
            <a:pathLst>
              <a:path w="42544">
                <a:moveTo>
                  <a:pt x="0" y="0"/>
                </a:moveTo>
                <a:lnTo>
                  <a:pt x="41921" y="0"/>
                </a:lnTo>
              </a:path>
            </a:pathLst>
          </a:custGeom>
          <a:ln w="6209">
            <a:solidFill>
              <a:srgbClr val="00ACDF"/>
            </a:solidFill>
          </a:ln>
        </p:spPr>
        <p:txBody>
          <a:bodyPr wrap="square" lIns="0" tIns="0" rIns="0" bIns="0" rtlCol="0"/>
          <a:lstStyle/>
          <a:p>
            <a:endParaRPr sz="1224">
              <a:solidFill>
                <a:prstClr val="black"/>
              </a:solidFill>
            </a:endParaRPr>
          </a:p>
        </p:txBody>
      </p:sp>
      <p:sp>
        <p:nvSpPr>
          <p:cNvPr id="66" name="object 66"/>
          <p:cNvSpPr/>
          <p:nvPr/>
        </p:nvSpPr>
        <p:spPr>
          <a:xfrm>
            <a:off x="2358305" y="2895432"/>
            <a:ext cx="28935" cy="0"/>
          </a:xfrm>
          <a:custGeom>
            <a:avLst/>
            <a:gdLst/>
            <a:ahLst/>
            <a:cxnLst/>
            <a:rect l="l" t="t" r="r" b="b"/>
            <a:pathLst>
              <a:path w="42544">
                <a:moveTo>
                  <a:pt x="0" y="0"/>
                </a:moveTo>
                <a:lnTo>
                  <a:pt x="41926" y="0"/>
                </a:lnTo>
              </a:path>
            </a:pathLst>
          </a:custGeom>
          <a:ln w="6209">
            <a:solidFill>
              <a:srgbClr val="00ACDF"/>
            </a:solidFill>
          </a:ln>
        </p:spPr>
        <p:txBody>
          <a:bodyPr wrap="square" lIns="0" tIns="0" rIns="0" bIns="0" rtlCol="0"/>
          <a:lstStyle/>
          <a:p>
            <a:endParaRPr sz="1224">
              <a:solidFill>
                <a:prstClr val="black"/>
              </a:solidFill>
            </a:endParaRPr>
          </a:p>
        </p:txBody>
      </p:sp>
      <p:sp>
        <p:nvSpPr>
          <p:cNvPr id="67" name="object 67"/>
          <p:cNvSpPr/>
          <p:nvPr/>
        </p:nvSpPr>
        <p:spPr>
          <a:xfrm>
            <a:off x="2265368" y="2895432"/>
            <a:ext cx="29799" cy="0"/>
          </a:xfrm>
          <a:custGeom>
            <a:avLst/>
            <a:gdLst/>
            <a:ahLst/>
            <a:cxnLst/>
            <a:rect l="l" t="t" r="r" b="b"/>
            <a:pathLst>
              <a:path w="43814">
                <a:moveTo>
                  <a:pt x="0" y="0"/>
                </a:moveTo>
                <a:lnTo>
                  <a:pt x="43479" y="0"/>
                </a:lnTo>
              </a:path>
            </a:pathLst>
          </a:custGeom>
          <a:ln w="6209">
            <a:solidFill>
              <a:srgbClr val="00ACDF"/>
            </a:solidFill>
          </a:ln>
        </p:spPr>
        <p:txBody>
          <a:bodyPr wrap="square" lIns="0" tIns="0" rIns="0" bIns="0" rtlCol="0"/>
          <a:lstStyle/>
          <a:p>
            <a:endParaRPr sz="1224">
              <a:solidFill>
                <a:prstClr val="black"/>
              </a:solidFill>
            </a:endParaRPr>
          </a:p>
        </p:txBody>
      </p:sp>
      <p:sp>
        <p:nvSpPr>
          <p:cNvPr id="68" name="object 68"/>
          <p:cNvSpPr/>
          <p:nvPr/>
        </p:nvSpPr>
        <p:spPr>
          <a:xfrm>
            <a:off x="2202002" y="2842647"/>
            <a:ext cx="63484" cy="102784"/>
          </a:xfrm>
          <a:custGeom>
            <a:avLst/>
            <a:gdLst/>
            <a:ahLst/>
            <a:cxnLst/>
            <a:rect l="l" t="t" r="r" b="b"/>
            <a:pathLst>
              <a:path w="93344" h="151129">
                <a:moveTo>
                  <a:pt x="0" y="150572"/>
                </a:moveTo>
                <a:lnTo>
                  <a:pt x="93172" y="150572"/>
                </a:lnTo>
                <a:lnTo>
                  <a:pt x="93172" y="0"/>
                </a:lnTo>
                <a:lnTo>
                  <a:pt x="0" y="0"/>
                </a:lnTo>
                <a:lnTo>
                  <a:pt x="0" y="150572"/>
                </a:lnTo>
                <a:close/>
              </a:path>
            </a:pathLst>
          </a:custGeom>
          <a:solidFill>
            <a:srgbClr val="00ACDF"/>
          </a:solidFill>
        </p:spPr>
        <p:txBody>
          <a:bodyPr wrap="square" lIns="0" tIns="0" rIns="0" bIns="0" rtlCol="0"/>
          <a:lstStyle/>
          <a:p>
            <a:endParaRPr sz="1224">
              <a:solidFill>
                <a:prstClr val="black"/>
              </a:solidFill>
            </a:endParaRPr>
          </a:p>
        </p:txBody>
      </p:sp>
      <p:sp>
        <p:nvSpPr>
          <p:cNvPr id="69" name="object 69"/>
          <p:cNvSpPr/>
          <p:nvPr/>
        </p:nvSpPr>
        <p:spPr>
          <a:xfrm>
            <a:off x="2294939" y="2842647"/>
            <a:ext cx="63484" cy="102784"/>
          </a:xfrm>
          <a:custGeom>
            <a:avLst/>
            <a:gdLst/>
            <a:ahLst/>
            <a:cxnLst/>
            <a:rect l="l" t="t" r="r" b="b"/>
            <a:pathLst>
              <a:path w="93344" h="151129">
                <a:moveTo>
                  <a:pt x="0" y="150572"/>
                </a:moveTo>
                <a:lnTo>
                  <a:pt x="93172" y="150572"/>
                </a:lnTo>
                <a:lnTo>
                  <a:pt x="93172" y="0"/>
                </a:lnTo>
                <a:lnTo>
                  <a:pt x="0" y="0"/>
                </a:lnTo>
                <a:lnTo>
                  <a:pt x="0" y="150572"/>
                </a:lnTo>
                <a:close/>
              </a:path>
            </a:pathLst>
          </a:custGeom>
          <a:solidFill>
            <a:srgbClr val="00ACDF"/>
          </a:solidFill>
        </p:spPr>
        <p:txBody>
          <a:bodyPr wrap="square" lIns="0" tIns="0" rIns="0" bIns="0" rtlCol="0"/>
          <a:lstStyle/>
          <a:p>
            <a:endParaRPr sz="1224">
              <a:solidFill>
                <a:prstClr val="black"/>
              </a:solidFill>
            </a:endParaRPr>
          </a:p>
        </p:txBody>
      </p:sp>
      <p:sp>
        <p:nvSpPr>
          <p:cNvPr id="70" name="object 70"/>
          <p:cNvSpPr/>
          <p:nvPr/>
        </p:nvSpPr>
        <p:spPr>
          <a:xfrm>
            <a:off x="2386820" y="2842647"/>
            <a:ext cx="63484" cy="102784"/>
          </a:xfrm>
          <a:custGeom>
            <a:avLst/>
            <a:gdLst/>
            <a:ahLst/>
            <a:cxnLst/>
            <a:rect l="l" t="t" r="r" b="b"/>
            <a:pathLst>
              <a:path w="93344" h="151129">
                <a:moveTo>
                  <a:pt x="0" y="150572"/>
                </a:moveTo>
                <a:lnTo>
                  <a:pt x="93172" y="150572"/>
                </a:lnTo>
                <a:lnTo>
                  <a:pt x="93172" y="0"/>
                </a:lnTo>
                <a:lnTo>
                  <a:pt x="0" y="0"/>
                </a:lnTo>
                <a:lnTo>
                  <a:pt x="0" y="150572"/>
                </a:lnTo>
                <a:close/>
              </a:path>
            </a:pathLst>
          </a:custGeom>
          <a:solidFill>
            <a:srgbClr val="00ACDF"/>
          </a:solidFill>
        </p:spPr>
        <p:txBody>
          <a:bodyPr wrap="square" lIns="0" tIns="0" rIns="0" bIns="0" rtlCol="0"/>
          <a:lstStyle/>
          <a:p>
            <a:endParaRPr sz="1224">
              <a:solidFill>
                <a:prstClr val="black"/>
              </a:solidFill>
            </a:endParaRPr>
          </a:p>
        </p:txBody>
      </p:sp>
      <p:sp>
        <p:nvSpPr>
          <p:cNvPr id="71" name="object 71"/>
          <p:cNvSpPr/>
          <p:nvPr/>
        </p:nvSpPr>
        <p:spPr>
          <a:xfrm>
            <a:off x="2478697" y="2842647"/>
            <a:ext cx="63484" cy="102784"/>
          </a:xfrm>
          <a:custGeom>
            <a:avLst/>
            <a:gdLst/>
            <a:ahLst/>
            <a:cxnLst/>
            <a:rect l="l" t="t" r="r" b="b"/>
            <a:pathLst>
              <a:path w="93344" h="151129">
                <a:moveTo>
                  <a:pt x="0" y="150572"/>
                </a:moveTo>
                <a:lnTo>
                  <a:pt x="93172" y="150572"/>
                </a:lnTo>
                <a:lnTo>
                  <a:pt x="93172" y="0"/>
                </a:lnTo>
                <a:lnTo>
                  <a:pt x="0" y="0"/>
                </a:lnTo>
                <a:lnTo>
                  <a:pt x="0" y="150572"/>
                </a:lnTo>
                <a:close/>
              </a:path>
            </a:pathLst>
          </a:custGeom>
          <a:solidFill>
            <a:srgbClr val="00ACDF"/>
          </a:solidFill>
        </p:spPr>
        <p:txBody>
          <a:bodyPr wrap="square" lIns="0" tIns="0" rIns="0" bIns="0" rtlCol="0"/>
          <a:lstStyle/>
          <a:p>
            <a:endParaRPr sz="1224">
              <a:solidFill>
                <a:prstClr val="black"/>
              </a:solidFill>
            </a:endParaRPr>
          </a:p>
        </p:txBody>
      </p:sp>
      <p:sp>
        <p:nvSpPr>
          <p:cNvPr id="72" name="object 72"/>
          <p:cNvSpPr/>
          <p:nvPr/>
        </p:nvSpPr>
        <p:spPr>
          <a:xfrm>
            <a:off x="2570586" y="2842647"/>
            <a:ext cx="63484" cy="102784"/>
          </a:xfrm>
          <a:custGeom>
            <a:avLst/>
            <a:gdLst/>
            <a:ahLst/>
            <a:cxnLst/>
            <a:rect l="l" t="t" r="r" b="b"/>
            <a:pathLst>
              <a:path w="93344" h="151129">
                <a:moveTo>
                  <a:pt x="0" y="150572"/>
                </a:moveTo>
                <a:lnTo>
                  <a:pt x="93172" y="150572"/>
                </a:lnTo>
                <a:lnTo>
                  <a:pt x="93172" y="0"/>
                </a:lnTo>
                <a:lnTo>
                  <a:pt x="0" y="0"/>
                </a:lnTo>
                <a:lnTo>
                  <a:pt x="0" y="150572"/>
                </a:lnTo>
                <a:close/>
              </a:path>
            </a:pathLst>
          </a:custGeom>
          <a:solidFill>
            <a:srgbClr val="00ACDF"/>
          </a:solidFill>
        </p:spPr>
        <p:txBody>
          <a:bodyPr wrap="square" lIns="0" tIns="0" rIns="0" bIns="0" rtlCol="0"/>
          <a:lstStyle/>
          <a:p>
            <a:endParaRPr sz="1224">
              <a:solidFill>
                <a:prstClr val="black"/>
              </a:solidFill>
            </a:endParaRPr>
          </a:p>
        </p:txBody>
      </p:sp>
      <p:sp>
        <p:nvSpPr>
          <p:cNvPr id="73" name="object 73"/>
          <p:cNvSpPr/>
          <p:nvPr/>
        </p:nvSpPr>
        <p:spPr>
          <a:xfrm>
            <a:off x="5671699" y="3720335"/>
            <a:ext cx="1436639" cy="808700"/>
          </a:xfrm>
          <a:prstGeom prst="rect">
            <a:avLst/>
          </a:prstGeom>
          <a:blipFill>
            <a:blip r:embed="rId9" cstate="print"/>
            <a:stretch>
              <a:fillRect/>
            </a:stretch>
          </a:blipFill>
        </p:spPr>
        <p:txBody>
          <a:bodyPr wrap="square" lIns="0" tIns="0" rIns="0" bIns="0" rtlCol="0"/>
          <a:lstStyle/>
          <a:p>
            <a:endParaRPr sz="1224">
              <a:solidFill>
                <a:prstClr val="black"/>
              </a:solidFill>
            </a:endParaRPr>
          </a:p>
        </p:txBody>
      </p:sp>
      <p:sp>
        <p:nvSpPr>
          <p:cNvPr id="74" name="object 74"/>
          <p:cNvSpPr txBox="1"/>
          <p:nvPr/>
        </p:nvSpPr>
        <p:spPr>
          <a:xfrm>
            <a:off x="5909224" y="4342271"/>
            <a:ext cx="518669" cy="81510"/>
          </a:xfrm>
          <a:prstGeom prst="rect">
            <a:avLst/>
          </a:prstGeom>
        </p:spPr>
        <p:txBody>
          <a:bodyPr vert="horz" wrap="square" lIns="0" tIns="8205" rIns="0" bIns="0" rtlCol="0">
            <a:spAutoFit/>
          </a:bodyPr>
          <a:lstStyle/>
          <a:p>
            <a:pPr marL="8637">
              <a:spcBef>
                <a:spcPts val="65"/>
              </a:spcBef>
            </a:pPr>
            <a:r>
              <a:rPr sz="476" spc="-14" dirty="0">
                <a:solidFill>
                  <a:srgbClr val="113052"/>
                </a:solidFill>
                <a:latin typeface="Verdana"/>
                <a:cs typeface="Verdana"/>
              </a:rPr>
              <a:t>Encryption</a:t>
            </a:r>
            <a:r>
              <a:rPr sz="476" spc="-68" dirty="0">
                <a:solidFill>
                  <a:srgbClr val="113052"/>
                </a:solidFill>
                <a:latin typeface="Verdana"/>
                <a:cs typeface="Verdana"/>
              </a:rPr>
              <a:t> </a:t>
            </a:r>
            <a:r>
              <a:rPr sz="476" spc="7" dirty="0">
                <a:solidFill>
                  <a:srgbClr val="113052"/>
                </a:solidFill>
                <a:latin typeface="Verdana"/>
                <a:cs typeface="Verdana"/>
              </a:rPr>
              <a:t>code:</a:t>
            </a:r>
            <a:endParaRPr sz="476">
              <a:solidFill>
                <a:prstClr val="black"/>
              </a:solidFill>
              <a:latin typeface="Verdana"/>
              <a:cs typeface="Verdana"/>
            </a:endParaRPr>
          </a:p>
        </p:txBody>
      </p:sp>
      <p:sp>
        <p:nvSpPr>
          <p:cNvPr id="75" name="object 75"/>
          <p:cNvSpPr/>
          <p:nvPr/>
        </p:nvSpPr>
        <p:spPr>
          <a:xfrm>
            <a:off x="5671267" y="4278251"/>
            <a:ext cx="1433788" cy="0"/>
          </a:xfrm>
          <a:custGeom>
            <a:avLst/>
            <a:gdLst/>
            <a:ahLst/>
            <a:cxnLst/>
            <a:rect l="l" t="t" r="r" b="b"/>
            <a:pathLst>
              <a:path w="2108200">
                <a:moveTo>
                  <a:pt x="0" y="0"/>
                </a:moveTo>
                <a:lnTo>
                  <a:pt x="2108200" y="0"/>
                </a:lnTo>
              </a:path>
            </a:pathLst>
          </a:custGeom>
          <a:ln w="9525">
            <a:solidFill>
              <a:srgbClr val="00ACDF"/>
            </a:solidFill>
          </a:ln>
        </p:spPr>
        <p:txBody>
          <a:bodyPr wrap="square" lIns="0" tIns="0" rIns="0" bIns="0" rtlCol="0"/>
          <a:lstStyle/>
          <a:p>
            <a:endParaRPr sz="1224">
              <a:solidFill>
                <a:prstClr val="black"/>
              </a:solidFill>
            </a:endParaRPr>
          </a:p>
        </p:txBody>
      </p:sp>
      <p:sp>
        <p:nvSpPr>
          <p:cNvPr id="76" name="object 76"/>
          <p:cNvSpPr txBox="1"/>
          <p:nvPr/>
        </p:nvSpPr>
        <p:spPr>
          <a:xfrm>
            <a:off x="5688195" y="3505871"/>
            <a:ext cx="685367" cy="155236"/>
          </a:xfrm>
          <a:prstGeom prst="rect">
            <a:avLst/>
          </a:prstGeom>
        </p:spPr>
        <p:txBody>
          <a:bodyPr vert="horz" wrap="square" lIns="0" tIns="8637" rIns="0" bIns="0" rtlCol="0">
            <a:spAutoFit/>
          </a:bodyPr>
          <a:lstStyle/>
          <a:p>
            <a:pPr marL="8637">
              <a:spcBef>
                <a:spcPts val="68"/>
              </a:spcBef>
            </a:pPr>
            <a:r>
              <a:rPr sz="952" b="1" spc="-99" dirty="0">
                <a:solidFill>
                  <a:srgbClr val="231F20"/>
                </a:solidFill>
                <a:latin typeface="Verdana"/>
                <a:cs typeface="Verdana"/>
              </a:rPr>
              <a:t>Transaction</a:t>
            </a:r>
            <a:endParaRPr sz="952">
              <a:solidFill>
                <a:prstClr val="black"/>
              </a:solidFill>
              <a:latin typeface="Verdana"/>
              <a:cs typeface="Verdana"/>
            </a:endParaRPr>
          </a:p>
        </p:txBody>
      </p:sp>
      <p:sp>
        <p:nvSpPr>
          <p:cNvPr id="77" name="object 77"/>
          <p:cNvSpPr/>
          <p:nvPr/>
        </p:nvSpPr>
        <p:spPr>
          <a:xfrm>
            <a:off x="3000015" y="2196115"/>
            <a:ext cx="584744" cy="280712"/>
          </a:xfrm>
          <a:custGeom>
            <a:avLst/>
            <a:gdLst/>
            <a:ahLst/>
            <a:cxnLst/>
            <a:rect l="l" t="t" r="r" b="b"/>
            <a:pathLst>
              <a:path w="859789" h="412750">
                <a:moveTo>
                  <a:pt x="429767" y="0"/>
                </a:moveTo>
                <a:lnTo>
                  <a:pt x="366258" y="2236"/>
                </a:lnTo>
                <a:lnTo>
                  <a:pt x="305642" y="8731"/>
                </a:lnTo>
                <a:lnTo>
                  <a:pt x="248584" y="19167"/>
                </a:lnTo>
                <a:lnTo>
                  <a:pt x="195750" y="33224"/>
                </a:lnTo>
                <a:lnTo>
                  <a:pt x="147805" y="50585"/>
                </a:lnTo>
                <a:lnTo>
                  <a:pt x="105411" y="70929"/>
                </a:lnTo>
                <a:lnTo>
                  <a:pt x="69236" y="93938"/>
                </a:lnTo>
                <a:lnTo>
                  <a:pt x="39942" y="119294"/>
                </a:lnTo>
                <a:lnTo>
                  <a:pt x="4659" y="175767"/>
                </a:lnTo>
                <a:lnTo>
                  <a:pt x="0" y="206248"/>
                </a:lnTo>
                <a:lnTo>
                  <a:pt x="4659" y="236728"/>
                </a:lnTo>
                <a:lnTo>
                  <a:pt x="39942" y="293201"/>
                </a:lnTo>
                <a:lnTo>
                  <a:pt x="69236" y="318557"/>
                </a:lnTo>
                <a:lnTo>
                  <a:pt x="105411" y="341566"/>
                </a:lnTo>
                <a:lnTo>
                  <a:pt x="147805" y="361910"/>
                </a:lnTo>
                <a:lnTo>
                  <a:pt x="195750" y="379271"/>
                </a:lnTo>
                <a:lnTo>
                  <a:pt x="248584" y="393328"/>
                </a:lnTo>
                <a:lnTo>
                  <a:pt x="305642" y="403764"/>
                </a:lnTo>
                <a:lnTo>
                  <a:pt x="366258" y="410259"/>
                </a:lnTo>
                <a:lnTo>
                  <a:pt x="429767" y="412496"/>
                </a:lnTo>
                <a:lnTo>
                  <a:pt x="493280" y="410259"/>
                </a:lnTo>
                <a:lnTo>
                  <a:pt x="553904" y="403764"/>
                </a:lnTo>
                <a:lnTo>
                  <a:pt x="610974" y="393328"/>
                </a:lnTo>
                <a:lnTo>
                  <a:pt x="663823" y="379271"/>
                </a:lnTo>
                <a:lnTo>
                  <a:pt x="711785" y="361910"/>
                </a:lnTo>
                <a:lnTo>
                  <a:pt x="754196" y="341566"/>
                </a:lnTo>
                <a:lnTo>
                  <a:pt x="790388" y="318557"/>
                </a:lnTo>
                <a:lnTo>
                  <a:pt x="819697" y="293201"/>
                </a:lnTo>
                <a:lnTo>
                  <a:pt x="855000" y="236728"/>
                </a:lnTo>
                <a:lnTo>
                  <a:pt x="859663" y="206248"/>
                </a:lnTo>
                <a:lnTo>
                  <a:pt x="855000" y="175767"/>
                </a:lnTo>
                <a:lnTo>
                  <a:pt x="819697" y="119294"/>
                </a:lnTo>
                <a:lnTo>
                  <a:pt x="790388" y="93938"/>
                </a:lnTo>
                <a:lnTo>
                  <a:pt x="754196" y="70929"/>
                </a:lnTo>
                <a:lnTo>
                  <a:pt x="711785" y="50585"/>
                </a:lnTo>
                <a:lnTo>
                  <a:pt x="663823" y="33224"/>
                </a:lnTo>
                <a:lnTo>
                  <a:pt x="610974" y="19167"/>
                </a:lnTo>
                <a:lnTo>
                  <a:pt x="553904" y="8731"/>
                </a:lnTo>
                <a:lnTo>
                  <a:pt x="493280" y="2236"/>
                </a:lnTo>
                <a:lnTo>
                  <a:pt x="429767" y="0"/>
                </a:lnTo>
                <a:close/>
              </a:path>
            </a:pathLst>
          </a:custGeom>
          <a:ln w="9525">
            <a:solidFill>
              <a:srgbClr val="9F9F9F"/>
            </a:solidFill>
            <a:prstDash val="sysDash"/>
          </a:ln>
        </p:spPr>
        <p:txBody>
          <a:bodyPr wrap="square" lIns="0" tIns="0" rIns="0" bIns="0" rtlCol="0"/>
          <a:lstStyle/>
          <a:p>
            <a:endParaRPr sz="1224">
              <a:solidFill>
                <a:prstClr val="black"/>
              </a:solidFill>
            </a:endParaRPr>
          </a:p>
        </p:txBody>
      </p:sp>
      <p:sp>
        <p:nvSpPr>
          <p:cNvPr id="78" name="object 78"/>
          <p:cNvSpPr/>
          <p:nvPr/>
        </p:nvSpPr>
        <p:spPr>
          <a:xfrm>
            <a:off x="3590459" y="2312459"/>
            <a:ext cx="661184" cy="38004"/>
          </a:xfrm>
          <a:custGeom>
            <a:avLst/>
            <a:gdLst/>
            <a:ahLst/>
            <a:cxnLst/>
            <a:rect l="l" t="t" r="r" b="b"/>
            <a:pathLst>
              <a:path w="972185" h="55879">
                <a:moveTo>
                  <a:pt x="38100" y="22987"/>
                </a:moveTo>
                <a:lnTo>
                  <a:pt x="0" y="22987"/>
                </a:lnTo>
                <a:lnTo>
                  <a:pt x="0" y="32512"/>
                </a:lnTo>
                <a:lnTo>
                  <a:pt x="38100" y="32512"/>
                </a:lnTo>
                <a:lnTo>
                  <a:pt x="38100" y="22987"/>
                </a:lnTo>
                <a:close/>
              </a:path>
              <a:path w="972185" h="55879">
                <a:moveTo>
                  <a:pt x="104775" y="22987"/>
                </a:moveTo>
                <a:lnTo>
                  <a:pt x="66675" y="22987"/>
                </a:lnTo>
                <a:lnTo>
                  <a:pt x="66675" y="32512"/>
                </a:lnTo>
                <a:lnTo>
                  <a:pt x="104775" y="32512"/>
                </a:lnTo>
                <a:lnTo>
                  <a:pt x="104775" y="22987"/>
                </a:lnTo>
                <a:close/>
              </a:path>
              <a:path w="972185" h="55879">
                <a:moveTo>
                  <a:pt x="171450" y="22987"/>
                </a:moveTo>
                <a:lnTo>
                  <a:pt x="133350" y="22987"/>
                </a:lnTo>
                <a:lnTo>
                  <a:pt x="133350" y="32512"/>
                </a:lnTo>
                <a:lnTo>
                  <a:pt x="171450" y="32512"/>
                </a:lnTo>
                <a:lnTo>
                  <a:pt x="171450" y="22987"/>
                </a:lnTo>
                <a:close/>
              </a:path>
              <a:path w="972185" h="55879">
                <a:moveTo>
                  <a:pt x="238125" y="22987"/>
                </a:moveTo>
                <a:lnTo>
                  <a:pt x="200025" y="22987"/>
                </a:lnTo>
                <a:lnTo>
                  <a:pt x="200025" y="32512"/>
                </a:lnTo>
                <a:lnTo>
                  <a:pt x="238125" y="32512"/>
                </a:lnTo>
                <a:lnTo>
                  <a:pt x="238125" y="22987"/>
                </a:lnTo>
                <a:close/>
              </a:path>
              <a:path w="972185" h="55879">
                <a:moveTo>
                  <a:pt x="304800" y="22987"/>
                </a:moveTo>
                <a:lnTo>
                  <a:pt x="266700" y="22987"/>
                </a:lnTo>
                <a:lnTo>
                  <a:pt x="266700" y="32512"/>
                </a:lnTo>
                <a:lnTo>
                  <a:pt x="304800" y="32512"/>
                </a:lnTo>
                <a:lnTo>
                  <a:pt x="304800" y="22987"/>
                </a:lnTo>
                <a:close/>
              </a:path>
              <a:path w="972185" h="55879">
                <a:moveTo>
                  <a:pt x="371475" y="22987"/>
                </a:moveTo>
                <a:lnTo>
                  <a:pt x="333375" y="22987"/>
                </a:lnTo>
                <a:lnTo>
                  <a:pt x="333375" y="32512"/>
                </a:lnTo>
                <a:lnTo>
                  <a:pt x="371475" y="32512"/>
                </a:lnTo>
                <a:lnTo>
                  <a:pt x="371475" y="22987"/>
                </a:lnTo>
                <a:close/>
              </a:path>
              <a:path w="972185" h="55879">
                <a:moveTo>
                  <a:pt x="438150" y="22987"/>
                </a:moveTo>
                <a:lnTo>
                  <a:pt x="400050" y="22987"/>
                </a:lnTo>
                <a:lnTo>
                  <a:pt x="400050" y="32512"/>
                </a:lnTo>
                <a:lnTo>
                  <a:pt x="438150" y="32512"/>
                </a:lnTo>
                <a:lnTo>
                  <a:pt x="438150" y="22987"/>
                </a:lnTo>
                <a:close/>
              </a:path>
              <a:path w="972185" h="55879">
                <a:moveTo>
                  <a:pt x="504825" y="22987"/>
                </a:moveTo>
                <a:lnTo>
                  <a:pt x="466725" y="22987"/>
                </a:lnTo>
                <a:lnTo>
                  <a:pt x="466725" y="32512"/>
                </a:lnTo>
                <a:lnTo>
                  <a:pt x="504825" y="32512"/>
                </a:lnTo>
                <a:lnTo>
                  <a:pt x="504825" y="22987"/>
                </a:lnTo>
                <a:close/>
              </a:path>
              <a:path w="972185" h="55879">
                <a:moveTo>
                  <a:pt x="571500" y="22987"/>
                </a:moveTo>
                <a:lnTo>
                  <a:pt x="533400" y="22987"/>
                </a:lnTo>
                <a:lnTo>
                  <a:pt x="533400" y="32512"/>
                </a:lnTo>
                <a:lnTo>
                  <a:pt x="571500" y="32512"/>
                </a:lnTo>
                <a:lnTo>
                  <a:pt x="571500" y="22987"/>
                </a:lnTo>
                <a:close/>
              </a:path>
              <a:path w="972185" h="55879">
                <a:moveTo>
                  <a:pt x="638175" y="22987"/>
                </a:moveTo>
                <a:lnTo>
                  <a:pt x="600075" y="22987"/>
                </a:lnTo>
                <a:lnTo>
                  <a:pt x="600075" y="32512"/>
                </a:lnTo>
                <a:lnTo>
                  <a:pt x="638175" y="32512"/>
                </a:lnTo>
                <a:lnTo>
                  <a:pt x="638175" y="22987"/>
                </a:lnTo>
                <a:close/>
              </a:path>
              <a:path w="972185" h="55879">
                <a:moveTo>
                  <a:pt x="704850" y="22987"/>
                </a:moveTo>
                <a:lnTo>
                  <a:pt x="666750" y="22987"/>
                </a:lnTo>
                <a:lnTo>
                  <a:pt x="666750" y="32512"/>
                </a:lnTo>
                <a:lnTo>
                  <a:pt x="704850" y="32512"/>
                </a:lnTo>
                <a:lnTo>
                  <a:pt x="704850" y="22987"/>
                </a:lnTo>
                <a:close/>
              </a:path>
              <a:path w="972185" h="55879">
                <a:moveTo>
                  <a:pt x="771525" y="22987"/>
                </a:moveTo>
                <a:lnTo>
                  <a:pt x="733425" y="22987"/>
                </a:lnTo>
                <a:lnTo>
                  <a:pt x="733425" y="32512"/>
                </a:lnTo>
                <a:lnTo>
                  <a:pt x="771525" y="32512"/>
                </a:lnTo>
                <a:lnTo>
                  <a:pt x="771525" y="22987"/>
                </a:lnTo>
                <a:close/>
              </a:path>
              <a:path w="972185" h="55879">
                <a:moveTo>
                  <a:pt x="838200" y="22987"/>
                </a:moveTo>
                <a:lnTo>
                  <a:pt x="800100" y="22987"/>
                </a:lnTo>
                <a:lnTo>
                  <a:pt x="800100" y="32512"/>
                </a:lnTo>
                <a:lnTo>
                  <a:pt x="838200" y="32512"/>
                </a:lnTo>
                <a:lnTo>
                  <a:pt x="838200" y="22987"/>
                </a:lnTo>
                <a:close/>
              </a:path>
              <a:path w="972185" h="55879">
                <a:moveTo>
                  <a:pt x="904875" y="22987"/>
                </a:moveTo>
                <a:lnTo>
                  <a:pt x="866775" y="22987"/>
                </a:lnTo>
                <a:lnTo>
                  <a:pt x="866775" y="32512"/>
                </a:lnTo>
                <a:lnTo>
                  <a:pt x="904875" y="32512"/>
                </a:lnTo>
                <a:lnTo>
                  <a:pt x="904875" y="22987"/>
                </a:lnTo>
                <a:close/>
              </a:path>
              <a:path w="972185" h="55879">
                <a:moveTo>
                  <a:pt x="953171" y="27749"/>
                </a:moveTo>
                <a:lnTo>
                  <a:pt x="922147" y="45846"/>
                </a:lnTo>
                <a:lnTo>
                  <a:pt x="919861" y="47116"/>
                </a:lnTo>
                <a:lnTo>
                  <a:pt x="919099" y="50037"/>
                </a:lnTo>
                <a:lnTo>
                  <a:pt x="920368" y="52323"/>
                </a:lnTo>
                <a:lnTo>
                  <a:pt x="921765" y="54609"/>
                </a:lnTo>
                <a:lnTo>
                  <a:pt x="924560" y="55371"/>
                </a:lnTo>
                <a:lnTo>
                  <a:pt x="926845" y="54101"/>
                </a:lnTo>
                <a:lnTo>
                  <a:pt x="963798" y="32512"/>
                </a:lnTo>
                <a:lnTo>
                  <a:pt x="962532" y="32512"/>
                </a:lnTo>
                <a:lnTo>
                  <a:pt x="962532" y="31876"/>
                </a:lnTo>
                <a:lnTo>
                  <a:pt x="960247" y="31876"/>
                </a:lnTo>
                <a:lnTo>
                  <a:pt x="953171" y="27749"/>
                </a:lnTo>
                <a:close/>
              </a:path>
              <a:path w="972185" h="55879">
                <a:moveTo>
                  <a:pt x="945007" y="22987"/>
                </a:moveTo>
                <a:lnTo>
                  <a:pt x="933450" y="22987"/>
                </a:lnTo>
                <a:lnTo>
                  <a:pt x="933450" y="32512"/>
                </a:lnTo>
                <a:lnTo>
                  <a:pt x="945006" y="32512"/>
                </a:lnTo>
                <a:lnTo>
                  <a:pt x="953171" y="27749"/>
                </a:lnTo>
                <a:lnTo>
                  <a:pt x="945007" y="22987"/>
                </a:lnTo>
                <a:close/>
              </a:path>
              <a:path w="972185" h="55879">
                <a:moveTo>
                  <a:pt x="963976" y="22987"/>
                </a:moveTo>
                <a:lnTo>
                  <a:pt x="962532" y="22987"/>
                </a:lnTo>
                <a:lnTo>
                  <a:pt x="962532" y="32512"/>
                </a:lnTo>
                <a:lnTo>
                  <a:pt x="963798" y="32512"/>
                </a:lnTo>
                <a:lnTo>
                  <a:pt x="972057" y="27685"/>
                </a:lnTo>
                <a:lnTo>
                  <a:pt x="963976" y="22987"/>
                </a:lnTo>
                <a:close/>
              </a:path>
              <a:path w="972185" h="55879">
                <a:moveTo>
                  <a:pt x="960247" y="23621"/>
                </a:moveTo>
                <a:lnTo>
                  <a:pt x="953171" y="27749"/>
                </a:lnTo>
                <a:lnTo>
                  <a:pt x="960247" y="31876"/>
                </a:lnTo>
                <a:lnTo>
                  <a:pt x="960247" y="23621"/>
                </a:lnTo>
                <a:close/>
              </a:path>
              <a:path w="972185" h="55879">
                <a:moveTo>
                  <a:pt x="962532" y="23621"/>
                </a:moveTo>
                <a:lnTo>
                  <a:pt x="960247" y="23621"/>
                </a:lnTo>
                <a:lnTo>
                  <a:pt x="960247" y="31876"/>
                </a:lnTo>
                <a:lnTo>
                  <a:pt x="962532" y="31876"/>
                </a:lnTo>
                <a:lnTo>
                  <a:pt x="962532" y="23621"/>
                </a:lnTo>
                <a:close/>
              </a:path>
              <a:path w="972185" h="55879">
                <a:moveTo>
                  <a:pt x="924687" y="0"/>
                </a:moveTo>
                <a:lnTo>
                  <a:pt x="921765" y="762"/>
                </a:lnTo>
                <a:lnTo>
                  <a:pt x="920368" y="3047"/>
                </a:lnTo>
                <a:lnTo>
                  <a:pt x="919099" y="5333"/>
                </a:lnTo>
                <a:lnTo>
                  <a:pt x="919861" y="8254"/>
                </a:lnTo>
                <a:lnTo>
                  <a:pt x="922147" y="9651"/>
                </a:lnTo>
                <a:lnTo>
                  <a:pt x="953171" y="27749"/>
                </a:lnTo>
                <a:lnTo>
                  <a:pt x="960247" y="23621"/>
                </a:lnTo>
                <a:lnTo>
                  <a:pt x="962532" y="23621"/>
                </a:lnTo>
                <a:lnTo>
                  <a:pt x="962532" y="22987"/>
                </a:lnTo>
                <a:lnTo>
                  <a:pt x="963976" y="22987"/>
                </a:lnTo>
                <a:lnTo>
                  <a:pt x="926845" y="1396"/>
                </a:lnTo>
                <a:lnTo>
                  <a:pt x="924687" y="0"/>
                </a:lnTo>
                <a:close/>
              </a:path>
            </a:pathLst>
          </a:custGeom>
          <a:solidFill>
            <a:srgbClr val="9F9F9F"/>
          </a:solidFill>
        </p:spPr>
        <p:txBody>
          <a:bodyPr wrap="square" lIns="0" tIns="0" rIns="0" bIns="0" rtlCol="0"/>
          <a:lstStyle/>
          <a:p>
            <a:endParaRPr sz="1224">
              <a:solidFill>
                <a:prstClr val="black"/>
              </a:solidFill>
            </a:endParaRPr>
          </a:p>
        </p:txBody>
      </p:sp>
      <p:sp>
        <p:nvSpPr>
          <p:cNvPr id="79" name="object 79"/>
          <p:cNvSpPr/>
          <p:nvPr/>
        </p:nvSpPr>
        <p:spPr>
          <a:xfrm>
            <a:off x="6494400" y="2705456"/>
            <a:ext cx="536807" cy="430568"/>
          </a:xfrm>
          <a:custGeom>
            <a:avLst/>
            <a:gdLst/>
            <a:ahLst/>
            <a:cxnLst/>
            <a:rect l="l" t="t" r="r" b="b"/>
            <a:pathLst>
              <a:path w="789304" h="633095">
                <a:moveTo>
                  <a:pt x="394715" y="0"/>
                </a:moveTo>
                <a:lnTo>
                  <a:pt x="341168" y="2887"/>
                </a:lnTo>
                <a:lnTo>
                  <a:pt x="289806" y="11298"/>
                </a:lnTo>
                <a:lnTo>
                  <a:pt x="241101" y="24856"/>
                </a:lnTo>
                <a:lnTo>
                  <a:pt x="195523" y="43184"/>
                </a:lnTo>
                <a:lnTo>
                  <a:pt x="153543" y="65906"/>
                </a:lnTo>
                <a:lnTo>
                  <a:pt x="115633" y="92646"/>
                </a:lnTo>
                <a:lnTo>
                  <a:pt x="82263" y="123026"/>
                </a:lnTo>
                <a:lnTo>
                  <a:pt x="53904" y="156670"/>
                </a:lnTo>
                <a:lnTo>
                  <a:pt x="31027" y="193202"/>
                </a:lnTo>
                <a:lnTo>
                  <a:pt x="14104" y="232245"/>
                </a:lnTo>
                <a:lnTo>
                  <a:pt x="3604" y="273422"/>
                </a:lnTo>
                <a:lnTo>
                  <a:pt x="0" y="316356"/>
                </a:lnTo>
                <a:lnTo>
                  <a:pt x="3604" y="359294"/>
                </a:lnTo>
                <a:lnTo>
                  <a:pt x="14104" y="400478"/>
                </a:lnTo>
                <a:lnTo>
                  <a:pt x="31027" y="439531"/>
                </a:lnTo>
                <a:lnTo>
                  <a:pt x="53904" y="476075"/>
                </a:lnTo>
                <a:lnTo>
                  <a:pt x="82263" y="509735"/>
                </a:lnTo>
                <a:lnTo>
                  <a:pt x="115633" y="540130"/>
                </a:lnTo>
                <a:lnTo>
                  <a:pt x="153543" y="566886"/>
                </a:lnTo>
                <a:lnTo>
                  <a:pt x="195523" y="589623"/>
                </a:lnTo>
                <a:lnTo>
                  <a:pt x="241101" y="607964"/>
                </a:lnTo>
                <a:lnTo>
                  <a:pt x="289806" y="621533"/>
                </a:lnTo>
                <a:lnTo>
                  <a:pt x="341168" y="629951"/>
                </a:lnTo>
                <a:lnTo>
                  <a:pt x="394715" y="632840"/>
                </a:lnTo>
                <a:lnTo>
                  <a:pt x="448260" y="629951"/>
                </a:lnTo>
                <a:lnTo>
                  <a:pt x="499615" y="621533"/>
                </a:lnTo>
                <a:lnTo>
                  <a:pt x="548310" y="607964"/>
                </a:lnTo>
                <a:lnTo>
                  <a:pt x="593875" y="589623"/>
                </a:lnTo>
                <a:lnTo>
                  <a:pt x="635840" y="566886"/>
                </a:lnTo>
                <a:lnTo>
                  <a:pt x="673735" y="540130"/>
                </a:lnTo>
                <a:lnTo>
                  <a:pt x="707089" y="509735"/>
                </a:lnTo>
                <a:lnTo>
                  <a:pt x="735433" y="476075"/>
                </a:lnTo>
                <a:lnTo>
                  <a:pt x="758297" y="439531"/>
                </a:lnTo>
                <a:lnTo>
                  <a:pt x="775210" y="400478"/>
                </a:lnTo>
                <a:lnTo>
                  <a:pt x="785702" y="359294"/>
                </a:lnTo>
                <a:lnTo>
                  <a:pt x="789304" y="316356"/>
                </a:lnTo>
                <a:lnTo>
                  <a:pt x="785702" y="273422"/>
                </a:lnTo>
                <a:lnTo>
                  <a:pt x="775210" y="232245"/>
                </a:lnTo>
                <a:lnTo>
                  <a:pt x="758297" y="193202"/>
                </a:lnTo>
                <a:lnTo>
                  <a:pt x="735433" y="156670"/>
                </a:lnTo>
                <a:lnTo>
                  <a:pt x="707089" y="123026"/>
                </a:lnTo>
                <a:lnTo>
                  <a:pt x="673734" y="92646"/>
                </a:lnTo>
                <a:lnTo>
                  <a:pt x="635840" y="65906"/>
                </a:lnTo>
                <a:lnTo>
                  <a:pt x="593875" y="43184"/>
                </a:lnTo>
                <a:lnTo>
                  <a:pt x="548310" y="24856"/>
                </a:lnTo>
                <a:lnTo>
                  <a:pt x="499615" y="11298"/>
                </a:lnTo>
                <a:lnTo>
                  <a:pt x="448260" y="2887"/>
                </a:lnTo>
                <a:lnTo>
                  <a:pt x="394715" y="0"/>
                </a:lnTo>
                <a:close/>
              </a:path>
            </a:pathLst>
          </a:custGeom>
          <a:ln w="9525">
            <a:solidFill>
              <a:srgbClr val="9F9F9F"/>
            </a:solidFill>
            <a:prstDash val="sysDash"/>
          </a:ln>
        </p:spPr>
        <p:txBody>
          <a:bodyPr wrap="square" lIns="0" tIns="0" rIns="0" bIns="0" rtlCol="0"/>
          <a:lstStyle/>
          <a:p>
            <a:endParaRPr sz="1224">
              <a:solidFill>
                <a:prstClr val="black"/>
              </a:solidFill>
            </a:endParaRPr>
          </a:p>
        </p:txBody>
      </p:sp>
      <p:sp>
        <p:nvSpPr>
          <p:cNvPr id="80" name="object 80"/>
          <p:cNvSpPr/>
          <p:nvPr/>
        </p:nvSpPr>
        <p:spPr>
          <a:xfrm>
            <a:off x="6743584" y="3154594"/>
            <a:ext cx="37571" cy="465549"/>
          </a:xfrm>
          <a:custGeom>
            <a:avLst/>
            <a:gdLst/>
            <a:ahLst/>
            <a:cxnLst/>
            <a:rect l="l" t="t" r="r" b="b"/>
            <a:pathLst>
              <a:path w="55245" h="684529">
                <a:moveTo>
                  <a:pt x="32385" y="0"/>
                </a:moveTo>
                <a:lnTo>
                  <a:pt x="22860" y="0"/>
                </a:lnTo>
                <a:lnTo>
                  <a:pt x="22860" y="38100"/>
                </a:lnTo>
                <a:lnTo>
                  <a:pt x="32385" y="38100"/>
                </a:lnTo>
                <a:lnTo>
                  <a:pt x="32385" y="0"/>
                </a:lnTo>
                <a:close/>
              </a:path>
              <a:path w="55245" h="684529">
                <a:moveTo>
                  <a:pt x="32385" y="66675"/>
                </a:moveTo>
                <a:lnTo>
                  <a:pt x="22860" y="66675"/>
                </a:lnTo>
                <a:lnTo>
                  <a:pt x="22860" y="104775"/>
                </a:lnTo>
                <a:lnTo>
                  <a:pt x="32385" y="104775"/>
                </a:lnTo>
                <a:lnTo>
                  <a:pt x="32385" y="66675"/>
                </a:lnTo>
                <a:close/>
              </a:path>
              <a:path w="55245" h="684529">
                <a:moveTo>
                  <a:pt x="32385" y="133350"/>
                </a:moveTo>
                <a:lnTo>
                  <a:pt x="22860" y="133350"/>
                </a:lnTo>
                <a:lnTo>
                  <a:pt x="22860" y="171450"/>
                </a:lnTo>
                <a:lnTo>
                  <a:pt x="32385" y="171450"/>
                </a:lnTo>
                <a:lnTo>
                  <a:pt x="32385" y="133350"/>
                </a:lnTo>
                <a:close/>
              </a:path>
              <a:path w="55245" h="684529">
                <a:moveTo>
                  <a:pt x="32385" y="200025"/>
                </a:moveTo>
                <a:lnTo>
                  <a:pt x="22860" y="200025"/>
                </a:lnTo>
                <a:lnTo>
                  <a:pt x="22860" y="238125"/>
                </a:lnTo>
                <a:lnTo>
                  <a:pt x="32385" y="238125"/>
                </a:lnTo>
                <a:lnTo>
                  <a:pt x="32385" y="200025"/>
                </a:lnTo>
                <a:close/>
              </a:path>
              <a:path w="55245" h="684529">
                <a:moveTo>
                  <a:pt x="32385" y="266700"/>
                </a:moveTo>
                <a:lnTo>
                  <a:pt x="22860" y="266700"/>
                </a:lnTo>
                <a:lnTo>
                  <a:pt x="22860" y="304800"/>
                </a:lnTo>
                <a:lnTo>
                  <a:pt x="32385" y="304800"/>
                </a:lnTo>
                <a:lnTo>
                  <a:pt x="32385" y="266700"/>
                </a:lnTo>
                <a:close/>
              </a:path>
              <a:path w="55245" h="684529">
                <a:moveTo>
                  <a:pt x="32385" y="333375"/>
                </a:moveTo>
                <a:lnTo>
                  <a:pt x="22860" y="333375"/>
                </a:lnTo>
                <a:lnTo>
                  <a:pt x="22860" y="371475"/>
                </a:lnTo>
                <a:lnTo>
                  <a:pt x="32385" y="371475"/>
                </a:lnTo>
                <a:lnTo>
                  <a:pt x="32385" y="333375"/>
                </a:lnTo>
                <a:close/>
              </a:path>
              <a:path w="55245" h="684529">
                <a:moveTo>
                  <a:pt x="32385" y="400050"/>
                </a:moveTo>
                <a:lnTo>
                  <a:pt x="22860" y="400050"/>
                </a:lnTo>
                <a:lnTo>
                  <a:pt x="22860" y="438150"/>
                </a:lnTo>
                <a:lnTo>
                  <a:pt x="32385" y="438150"/>
                </a:lnTo>
                <a:lnTo>
                  <a:pt x="32385" y="400050"/>
                </a:lnTo>
                <a:close/>
              </a:path>
              <a:path w="55245" h="684529">
                <a:moveTo>
                  <a:pt x="32385" y="466725"/>
                </a:moveTo>
                <a:lnTo>
                  <a:pt x="22860" y="466725"/>
                </a:lnTo>
                <a:lnTo>
                  <a:pt x="22860" y="504825"/>
                </a:lnTo>
                <a:lnTo>
                  <a:pt x="32385" y="504825"/>
                </a:lnTo>
                <a:lnTo>
                  <a:pt x="32385" y="466725"/>
                </a:lnTo>
                <a:close/>
              </a:path>
              <a:path w="55245" h="684529">
                <a:moveTo>
                  <a:pt x="32385" y="533400"/>
                </a:moveTo>
                <a:lnTo>
                  <a:pt x="22860" y="533400"/>
                </a:lnTo>
                <a:lnTo>
                  <a:pt x="22860" y="571500"/>
                </a:lnTo>
                <a:lnTo>
                  <a:pt x="32385" y="571500"/>
                </a:lnTo>
                <a:lnTo>
                  <a:pt x="32385" y="533400"/>
                </a:lnTo>
                <a:close/>
              </a:path>
              <a:path w="55245" h="684529">
                <a:moveTo>
                  <a:pt x="5207" y="631063"/>
                </a:moveTo>
                <a:lnTo>
                  <a:pt x="3048" y="632333"/>
                </a:lnTo>
                <a:lnTo>
                  <a:pt x="762" y="633730"/>
                </a:lnTo>
                <a:lnTo>
                  <a:pt x="0" y="636651"/>
                </a:lnTo>
                <a:lnTo>
                  <a:pt x="1270" y="638937"/>
                </a:lnTo>
                <a:lnTo>
                  <a:pt x="27686" y="684022"/>
                </a:lnTo>
                <a:lnTo>
                  <a:pt x="33165" y="674624"/>
                </a:lnTo>
                <a:lnTo>
                  <a:pt x="22860" y="674624"/>
                </a:lnTo>
                <a:lnTo>
                  <a:pt x="22860" y="666750"/>
                </a:lnTo>
                <a:lnTo>
                  <a:pt x="26680" y="666750"/>
                </a:lnTo>
                <a:lnTo>
                  <a:pt x="27622" y="665135"/>
                </a:lnTo>
                <a:lnTo>
                  <a:pt x="9525" y="634111"/>
                </a:lnTo>
                <a:lnTo>
                  <a:pt x="8127" y="631825"/>
                </a:lnTo>
                <a:lnTo>
                  <a:pt x="5207" y="631063"/>
                </a:lnTo>
                <a:close/>
              </a:path>
              <a:path w="55245" h="684529">
                <a:moveTo>
                  <a:pt x="26680" y="666750"/>
                </a:moveTo>
                <a:lnTo>
                  <a:pt x="22860" y="666750"/>
                </a:lnTo>
                <a:lnTo>
                  <a:pt x="22860" y="674624"/>
                </a:lnTo>
                <a:lnTo>
                  <a:pt x="32385" y="674624"/>
                </a:lnTo>
                <a:lnTo>
                  <a:pt x="32385" y="672211"/>
                </a:lnTo>
                <a:lnTo>
                  <a:pt x="23495" y="672211"/>
                </a:lnTo>
                <a:lnTo>
                  <a:pt x="26680" y="666750"/>
                </a:lnTo>
                <a:close/>
              </a:path>
              <a:path w="55245" h="684529">
                <a:moveTo>
                  <a:pt x="37757" y="666750"/>
                </a:moveTo>
                <a:lnTo>
                  <a:pt x="32385" y="666750"/>
                </a:lnTo>
                <a:lnTo>
                  <a:pt x="32385" y="674624"/>
                </a:lnTo>
                <a:lnTo>
                  <a:pt x="33165" y="674624"/>
                </a:lnTo>
                <a:lnTo>
                  <a:pt x="37757" y="666750"/>
                </a:lnTo>
                <a:close/>
              </a:path>
              <a:path w="55245" h="684529">
                <a:moveTo>
                  <a:pt x="27622" y="665135"/>
                </a:moveTo>
                <a:lnTo>
                  <a:pt x="23495" y="672211"/>
                </a:lnTo>
                <a:lnTo>
                  <a:pt x="31750" y="672211"/>
                </a:lnTo>
                <a:lnTo>
                  <a:pt x="27622" y="665135"/>
                </a:lnTo>
                <a:close/>
              </a:path>
              <a:path w="55245" h="684529">
                <a:moveTo>
                  <a:pt x="50038" y="631063"/>
                </a:moveTo>
                <a:lnTo>
                  <a:pt x="47117" y="631825"/>
                </a:lnTo>
                <a:lnTo>
                  <a:pt x="45720" y="634111"/>
                </a:lnTo>
                <a:lnTo>
                  <a:pt x="27622" y="665135"/>
                </a:lnTo>
                <a:lnTo>
                  <a:pt x="31750" y="672211"/>
                </a:lnTo>
                <a:lnTo>
                  <a:pt x="32385" y="672211"/>
                </a:lnTo>
                <a:lnTo>
                  <a:pt x="32385" y="666750"/>
                </a:lnTo>
                <a:lnTo>
                  <a:pt x="37757" y="666750"/>
                </a:lnTo>
                <a:lnTo>
                  <a:pt x="53975" y="638937"/>
                </a:lnTo>
                <a:lnTo>
                  <a:pt x="55245" y="636651"/>
                </a:lnTo>
                <a:lnTo>
                  <a:pt x="54483" y="633730"/>
                </a:lnTo>
                <a:lnTo>
                  <a:pt x="52197" y="632333"/>
                </a:lnTo>
                <a:lnTo>
                  <a:pt x="50038" y="631063"/>
                </a:lnTo>
                <a:close/>
              </a:path>
              <a:path w="55245" h="684529">
                <a:moveTo>
                  <a:pt x="32385" y="600075"/>
                </a:moveTo>
                <a:lnTo>
                  <a:pt x="22860" y="600075"/>
                </a:lnTo>
                <a:lnTo>
                  <a:pt x="22860" y="638175"/>
                </a:lnTo>
                <a:lnTo>
                  <a:pt x="32385" y="638175"/>
                </a:lnTo>
                <a:lnTo>
                  <a:pt x="32385" y="600075"/>
                </a:lnTo>
                <a:close/>
              </a:path>
            </a:pathLst>
          </a:custGeom>
          <a:solidFill>
            <a:srgbClr val="9F9F9F"/>
          </a:solidFill>
        </p:spPr>
        <p:txBody>
          <a:bodyPr wrap="square" lIns="0" tIns="0" rIns="0" bIns="0" rtlCol="0"/>
          <a:lstStyle/>
          <a:p>
            <a:endParaRPr sz="1224">
              <a:solidFill>
                <a:prstClr val="black"/>
              </a:solidFill>
            </a:endParaRPr>
          </a:p>
        </p:txBody>
      </p:sp>
    </p:spTree>
    <p:extLst>
      <p:ext uri="{BB962C8B-B14F-4D97-AF65-F5344CB8AC3E}">
        <p14:creationId xmlns:p14="http://schemas.microsoft.com/office/powerpoint/2010/main" val="5410655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3573" y="4772827"/>
            <a:ext cx="320149" cy="168016"/>
          </a:xfrm>
          <a:prstGeom prst="rect">
            <a:avLst/>
          </a:prstGeom>
          <a:blipFill>
            <a:blip r:embed="rId2" cstate="print"/>
            <a:stretch>
              <a:fillRect/>
            </a:stretch>
          </a:blipFill>
        </p:spPr>
        <p:txBody>
          <a:bodyPr wrap="square" lIns="0" tIns="0" rIns="0" bIns="0" rtlCol="0"/>
          <a:lstStyle/>
          <a:p>
            <a:endParaRPr sz="1224">
              <a:solidFill>
                <a:prstClr val="black"/>
              </a:solidFill>
            </a:endParaRPr>
          </a:p>
        </p:txBody>
      </p:sp>
      <p:sp>
        <p:nvSpPr>
          <p:cNvPr id="3" name="object 3"/>
          <p:cNvSpPr txBox="1"/>
          <p:nvPr/>
        </p:nvSpPr>
        <p:spPr>
          <a:xfrm>
            <a:off x="2428054" y="4790236"/>
            <a:ext cx="410271" cy="123817"/>
          </a:xfrm>
          <a:prstGeom prst="rect">
            <a:avLst/>
          </a:prstGeom>
        </p:spPr>
        <p:txBody>
          <a:bodyPr vert="horz" wrap="square" lIns="0" tIns="8637" rIns="0" bIns="0" rtlCol="0">
            <a:spAutoFit/>
          </a:bodyPr>
          <a:lstStyle/>
          <a:p>
            <a:pPr marL="8637">
              <a:spcBef>
                <a:spcPts val="68"/>
              </a:spcBef>
            </a:pPr>
            <a:r>
              <a:rPr sz="748" spc="3" dirty="0">
                <a:solidFill>
                  <a:srgbClr val="838383"/>
                </a:solidFill>
                <a:latin typeface="Verdana"/>
                <a:cs typeface="Verdana"/>
              </a:rPr>
              <a:t>PAGE</a:t>
            </a:r>
            <a:r>
              <a:rPr sz="748" spc="-92" dirty="0">
                <a:solidFill>
                  <a:srgbClr val="838383"/>
                </a:solidFill>
                <a:latin typeface="Verdana"/>
                <a:cs typeface="Verdana"/>
              </a:rPr>
              <a:t> </a:t>
            </a:r>
            <a:r>
              <a:rPr sz="748" spc="-61" dirty="0">
                <a:solidFill>
                  <a:srgbClr val="838383"/>
                </a:solidFill>
                <a:latin typeface="Verdana"/>
                <a:cs typeface="Verdana"/>
              </a:rPr>
              <a:t>10</a:t>
            </a:r>
            <a:endParaRPr sz="748">
              <a:solidFill>
                <a:prstClr val="black"/>
              </a:solidFill>
              <a:latin typeface="Verdana"/>
              <a:cs typeface="Verdana"/>
            </a:endParaRPr>
          </a:p>
        </p:txBody>
      </p:sp>
      <p:sp>
        <p:nvSpPr>
          <p:cNvPr id="4" name="object 4"/>
          <p:cNvSpPr/>
          <p:nvPr/>
        </p:nvSpPr>
        <p:spPr>
          <a:xfrm>
            <a:off x="2380808"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5" name="object 5"/>
          <p:cNvSpPr/>
          <p:nvPr/>
        </p:nvSpPr>
        <p:spPr>
          <a:xfrm>
            <a:off x="1956891"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6" name="object 6"/>
          <p:cNvSpPr txBox="1"/>
          <p:nvPr/>
        </p:nvSpPr>
        <p:spPr>
          <a:xfrm>
            <a:off x="2049741" y="4790236"/>
            <a:ext cx="232343" cy="123817"/>
          </a:xfrm>
          <a:prstGeom prst="rect">
            <a:avLst/>
          </a:prstGeom>
        </p:spPr>
        <p:txBody>
          <a:bodyPr vert="horz" wrap="square" lIns="0" tIns="8637" rIns="0" bIns="0" rtlCol="0">
            <a:spAutoFit/>
          </a:bodyPr>
          <a:lstStyle/>
          <a:p>
            <a:pPr marL="8637">
              <a:spcBef>
                <a:spcPts val="68"/>
              </a:spcBef>
            </a:pPr>
            <a:r>
              <a:rPr sz="748" spc="-71" dirty="0">
                <a:solidFill>
                  <a:srgbClr val="838383"/>
                </a:solidFill>
                <a:latin typeface="Verdana"/>
                <a:cs typeface="Verdana"/>
              </a:rPr>
              <a:t>L</a:t>
            </a:r>
            <a:r>
              <a:rPr sz="748" spc="20" dirty="0">
                <a:solidFill>
                  <a:srgbClr val="838383"/>
                </a:solidFill>
                <a:latin typeface="Verdana"/>
                <a:cs typeface="Verdana"/>
              </a:rPr>
              <a:t>A</a:t>
            </a:r>
            <a:r>
              <a:rPr sz="748" spc="-116" dirty="0">
                <a:solidFill>
                  <a:srgbClr val="838383"/>
                </a:solidFill>
                <a:latin typeface="Verdana"/>
                <a:cs typeface="Verdana"/>
              </a:rPr>
              <a:t>BS</a:t>
            </a:r>
            <a:endParaRPr sz="748">
              <a:solidFill>
                <a:prstClr val="black"/>
              </a:solidFill>
              <a:latin typeface="Verdana"/>
              <a:cs typeface="Verdana"/>
            </a:endParaRPr>
          </a:p>
        </p:txBody>
      </p:sp>
      <p:sp>
        <p:nvSpPr>
          <p:cNvPr id="7" name="object 7"/>
          <p:cNvSpPr txBox="1"/>
          <p:nvPr/>
        </p:nvSpPr>
        <p:spPr>
          <a:xfrm>
            <a:off x="6350761" y="3434637"/>
            <a:ext cx="531193" cy="611887"/>
          </a:xfrm>
          <a:prstGeom prst="rect">
            <a:avLst/>
          </a:prstGeom>
        </p:spPr>
        <p:txBody>
          <a:bodyPr vert="horz" wrap="square" lIns="0" tIns="9069" rIns="0" bIns="0" rtlCol="0">
            <a:spAutoFit/>
          </a:bodyPr>
          <a:lstStyle/>
          <a:p>
            <a:pPr marL="8637" marR="3455">
              <a:lnSpc>
                <a:spcPct val="127800"/>
              </a:lnSpc>
              <a:spcBef>
                <a:spcPts val="71"/>
              </a:spcBef>
            </a:pPr>
            <a:r>
              <a:rPr sz="612" i="1" spc="-24" dirty="0">
                <a:solidFill>
                  <a:srgbClr val="231F20"/>
                </a:solidFill>
                <a:latin typeface="Verdana"/>
                <a:cs typeface="Verdana"/>
              </a:rPr>
              <a:t>Figure </a:t>
            </a:r>
            <a:r>
              <a:rPr sz="612" i="1" spc="-82" dirty="0">
                <a:solidFill>
                  <a:srgbClr val="231F20"/>
                </a:solidFill>
                <a:latin typeface="Verdana"/>
                <a:cs typeface="Verdana"/>
              </a:rPr>
              <a:t>3:  </a:t>
            </a:r>
            <a:r>
              <a:rPr sz="612" i="1" spc="-3" dirty="0">
                <a:solidFill>
                  <a:srgbClr val="231F20"/>
                </a:solidFill>
                <a:latin typeface="Verdana"/>
                <a:cs typeface="Verdana"/>
              </a:rPr>
              <a:t>Generalized  </a:t>
            </a:r>
            <a:r>
              <a:rPr sz="612" i="1" spc="-10" dirty="0">
                <a:solidFill>
                  <a:srgbClr val="231F20"/>
                </a:solidFill>
                <a:latin typeface="Verdana"/>
                <a:cs typeface="Verdana"/>
              </a:rPr>
              <a:t>overview </a:t>
            </a:r>
            <a:r>
              <a:rPr sz="612" i="1" spc="-3" dirty="0">
                <a:solidFill>
                  <a:srgbClr val="231F20"/>
                </a:solidFill>
                <a:latin typeface="Verdana"/>
                <a:cs typeface="Verdana"/>
              </a:rPr>
              <a:t>of</a:t>
            </a:r>
            <a:r>
              <a:rPr sz="612" i="1" spc="-129" dirty="0">
                <a:solidFill>
                  <a:srgbClr val="231F20"/>
                </a:solidFill>
                <a:latin typeface="Verdana"/>
                <a:cs typeface="Verdana"/>
              </a:rPr>
              <a:t> </a:t>
            </a:r>
            <a:r>
              <a:rPr sz="612" i="1" spc="48" dirty="0">
                <a:solidFill>
                  <a:srgbClr val="231F20"/>
                </a:solidFill>
                <a:latin typeface="Verdana"/>
                <a:cs typeface="Verdana"/>
              </a:rPr>
              <a:t>a  </a:t>
            </a:r>
            <a:r>
              <a:rPr sz="612" i="1" spc="7" dirty="0">
                <a:solidFill>
                  <a:srgbClr val="231F20"/>
                </a:solidFill>
                <a:latin typeface="Verdana"/>
                <a:cs typeface="Verdana"/>
              </a:rPr>
              <a:t>blockchain  </a:t>
            </a:r>
            <a:r>
              <a:rPr sz="612" i="1" spc="-17" dirty="0">
                <a:solidFill>
                  <a:srgbClr val="231F20"/>
                </a:solidFill>
                <a:latin typeface="Verdana"/>
                <a:cs typeface="Verdana"/>
              </a:rPr>
              <a:t>transaction.</a:t>
            </a:r>
            <a:endParaRPr sz="612">
              <a:solidFill>
                <a:prstClr val="black"/>
              </a:solidFill>
              <a:latin typeface="Verdana"/>
              <a:cs typeface="Verdana"/>
            </a:endParaRPr>
          </a:p>
        </p:txBody>
      </p:sp>
      <p:sp>
        <p:nvSpPr>
          <p:cNvPr id="8" name="object 8"/>
          <p:cNvSpPr/>
          <p:nvPr/>
        </p:nvSpPr>
        <p:spPr>
          <a:xfrm>
            <a:off x="6355599" y="3432195"/>
            <a:ext cx="514350" cy="0"/>
          </a:xfrm>
          <a:custGeom>
            <a:avLst/>
            <a:gdLst/>
            <a:ahLst/>
            <a:cxnLst/>
            <a:rect l="l" t="t" r="r" b="b"/>
            <a:pathLst>
              <a:path w="756284">
                <a:moveTo>
                  <a:pt x="0" y="0"/>
                </a:moveTo>
                <a:lnTo>
                  <a:pt x="756030" y="0"/>
                </a:lnTo>
              </a:path>
            </a:pathLst>
          </a:custGeom>
          <a:ln w="9525">
            <a:solidFill>
              <a:srgbClr val="00ACDF"/>
            </a:solidFill>
          </a:ln>
        </p:spPr>
        <p:txBody>
          <a:bodyPr wrap="square" lIns="0" tIns="0" rIns="0" bIns="0" rtlCol="0"/>
          <a:lstStyle/>
          <a:p>
            <a:endParaRPr sz="1224">
              <a:solidFill>
                <a:prstClr val="black"/>
              </a:solidFill>
            </a:endParaRPr>
          </a:p>
        </p:txBody>
      </p:sp>
      <p:sp>
        <p:nvSpPr>
          <p:cNvPr id="9" name="object 9"/>
          <p:cNvSpPr txBox="1"/>
          <p:nvPr/>
        </p:nvSpPr>
        <p:spPr>
          <a:xfrm>
            <a:off x="1503338" y="877565"/>
            <a:ext cx="336854" cy="239400"/>
          </a:xfrm>
          <a:prstGeom prst="rect">
            <a:avLst/>
          </a:prstGeom>
          <a:solidFill>
            <a:srgbClr val="00B4DF"/>
          </a:solidFill>
        </p:spPr>
        <p:txBody>
          <a:bodyPr vert="horz" wrap="square" lIns="0" tIns="91987" rIns="0" bIns="0" rtlCol="0">
            <a:spAutoFit/>
          </a:bodyPr>
          <a:lstStyle/>
          <a:p>
            <a:pPr marL="83350">
              <a:spcBef>
                <a:spcPts val="724"/>
              </a:spcBef>
            </a:pPr>
            <a:r>
              <a:rPr sz="952" b="1" spc="-126" dirty="0">
                <a:solidFill>
                  <a:srgbClr val="FFFFFF"/>
                </a:solidFill>
                <a:latin typeface="Verdana"/>
                <a:cs typeface="Verdana"/>
              </a:rPr>
              <a:t>2.2</a:t>
            </a:r>
            <a:endParaRPr sz="952">
              <a:solidFill>
                <a:prstClr val="black"/>
              </a:solidFill>
              <a:latin typeface="Verdana"/>
              <a:cs typeface="Verdana"/>
            </a:endParaRPr>
          </a:p>
        </p:txBody>
      </p:sp>
      <p:sp>
        <p:nvSpPr>
          <p:cNvPr id="10" name="object 10"/>
          <p:cNvSpPr/>
          <p:nvPr/>
        </p:nvSpPr>
        <p:spPr>
          <a:xfrm>
            <a:off x="1503339" y="1382396"/>
            <a:ext cx="217228" cy="216796"/>
          </a:xfrm>
          <a:custGeom>
            <a:avLst/>
            <a:gdLst/>
            <a:ahLst/>
            <a:cxnLst/>
            <a:rect l="l" t="t" r="r" b="b"/>
            <a:pathLst>
              <a:path w="319405" h="318769">
                <a:moveTo>
                  <a:pt x="159385" y="0"/>
                </a:moveTo>
                <a:lnTo>
                  <a:pt x="109002" y="8126"/>
                </a:lnTo>
                <a:lnTo>
                  <a:pt x="65249" y="30756"/>
                </a:lnTo>
                <a:lnTo>
                  <a:pt x="30749" y="65260"/>
                </a:lnTo>
                <a:lnTo>
                  <a:pt x="8124" y="109012"/>
                </a:lnTo>
                <a:lnTo>
                  <a:pt x="0" y="159384"/>
                </a:lnTo>
                <a:lnTo>
                  <a:pt x="8124" y="209757"/>
                </a:lnTo>
                <a:lnTo>
                  <a:pt x="30749" y="253509"/>
                </a:lnTo>
                <a:lnTo>
                  <a:pt x="65249" y="288013"/>
                </a:lnTo>
                <a:lnTo>
                  <a:pt x="109002" y="310643"/>
                </a:lnTo>
                <a:lnTo>
                  <a:pt x="159385" y="318769"/>
                </a:lnTo>
                <a:lnTo>
                  <a:pt x="209768" y="310643"/>
                </a:lnTo>
                <a:lnTo>
                  <a:pt x="253524" y="288013"/>
                </a:lnTo>
                <a:lnTo>
                  <a:pt x="288029" y="253509"/>
                </a:lnTo>
                <a:lnTo>
                  <a:pt x="310656" y="209757"/>
                </a:lnTo>
                <a:lnTo>
                  <a:pt x="318782" y="159384"/>
                </a:lnTo>
                <a:lnTo>
                  <a:pt x="310656" y="109012"/>
                </a:lnTo>
                <a:lnTo>
                  <a:pt x="288029" y="65260"/>
                </a:lnTo>
                <a:lnTo>
                  <a:pt x="253524" y="30756"/>
                </a:lnTo>
                <a:lnTo>
                  <a:pt x="209768" y="8126"/>
                </a:lnTo>
                <a:lnTo>
                  <a:pt x="159385" y="0"/>
                </a:lnTo>
                <a:close/>
              </a:path>
            </a:pathLst>
          </a:custGeom>
          <a:solidFill>
            <a:srgbClr val="003863"/>
          </a:solidFill>
        </p:spPr>
        <p:txBody>
          <a:bodyPr wrap="square" lIns="0" tIns="0" rIns="0" bIns="0" rtlCol="0"/>
          <a:lstStyle/>
          <a:p>
            <a:endParaRPr sz="1224">
              <a:solidFill>
                <a:prstClr val="black"/>
              </a:solidFill>
            </a:endParaRPr>
          </a:p>
        </p:txBody>
      </p:sp>
      <p:sp>
        <p:nvSpPr>
          <p:cNvPr id="11" name="object 11"/>
          <p:cNvSpPr txBox="1"/>
          <p:nvPr/>
        </p:nvSpPr>
        <p:spPr>
          <a:xfrm>
            <a:off x="1569888" y="1404508"/>
            <a:ext cx="85509" cy="155673"/>
          </a:xfrm>
          <a:prstGeom prst="rect">
            <a:avLst/>
          </a:prstGeom>
        </p:spPr>
        <p:txBody>
          <a:bodyPr vert="horz" wrap="square" lIns="0" tIns="9069" rIns="0" bIns="0" rtlCol="0">
            <a:spAutoFit/>
          </a:bodyPr>
          <a:lstStyle/>
          <a:p>
            <a:pPr marL="8637">
              <a:spcBef>
                <a:spcPts val="71"/>
              </a:spcBef>
            </a:pPr>
            <a:r>
              <a:rPr sz="952" b="1" spc="-143" dirty="0">
                <a:solidFill>
                  <a:srgbClr val="FFFFFF"/>
                </a:solidFill>
                <a:latin typeface="Verdana"/>
                <a:cs typeface="Verdana"/>
              </a:rPr>
              <a:t>1</a:t>
            </a:r>
            <a:endParaRPr sz="952">
              <a:solidFill>
                <a:prstClr val="black"/>
              </a:solidFill>
              <a:latin typeface="Verdana"/>
              <a:cs typeface="Verdana"/>
            </a:endParaRPr>
          </a:p>
        </p:txBody>
      </p:sp>
      <p:sp>
        <p:nvSpPr>
          <p:cNvPr id="12" name="object 12"/>
          <p:cNvSpPr/>
          <p:nvPr/>
        </p:nvSpPr>
        <p:spPr>
          <a:xfrm>
            <a:off x="3491216" y="1384383"/>
            <a:ext cx="216796" cy="216796"/>
          </a:xfrm>
          <a:custGeom>
            <a:avLst/>
            <a:gdLst/>
            <a:ahLst/>
            <a:cxnLst/>
            <a:rect l="l" t="t" r="r" b="b"/>
            <a:pathLst>
              <a:path w="318770" h="318769">
                <a:moveTo>
                  <a:pt x="159385" y="0"/>
                </a:moveTo>
                <a:lnTo>
                  <a:pt x="109012" y="8126"/>
                </a:lnTo>
                <a:lnTo>
                  <a:pt x="65260" y="30756"/>
                </a:lnTo>
                <a:lnTo>
                  <a:pt x="30756" y="65260"/>
                </a:lnTo>
                <a:lnTo>
                  <a:pt x="8126" y="109012"/>
                </a:lnTo>
                <a:lnTo>
                  <a:pt x="0" y="159385"/>
                </a:lnTo>
                <a:lnTo>
                  <a:pt x="8126" y="209757"/>
                </a:lnTo>
                <a:lnTo>
                  <a:pt x="30756" y="253509"/>
                </a:lnTo>
                <a:lnTo>
                  <a:pt x="65260" y="288013"/>
                </a:lnTo>
                <a:lnTo>
                  <a:pt x="109012" y="310643"/>
                </a:lnTo>
                <a:lnTo>
                  <a:pt x="159385" y="318770"/>
                </a:lnTo>
                <a:lnTo>
                  <a:pt x="209806" y="310643"/>
                </a:lnTo>
                <a:lnTo>
                  <a:pt x="253564" y="288013"/>
                </a:lnTo>
                <a:lnTo>
                  <a:pt x="288050" y="253509"/>
                </a:lnTo>
                <a:lnTo>
                  <a:pt x="310655" y="209757"/>
                </a:lnTo>
                <a:lnTo>
                  <a:pt x="318770" y="159385"/>
                </a:lnTo>
                <a:lnTo>
                  <a:pt x="310655" y="109012"/>
                </a:lnTo>
                <a:lnTo>
                  <a:pt x="288050" y="65260"/>
                </a:lnTo>
                <a:lnTo>
                  <a:pt x="253564" y="30756"/>
                </a:lnTo>
                <a:lnTo>
                  <a:pt x="209806" y="8126"/>
                </a:lnTo>
                <a:lnTo>
                  <a:pt x="159385" y="0"/>
                </a:lnTo>
                <a:close/>
              </a:path>
            </a:pathLst>
          </a:custGeom>
          <a:solidFill>
            <a:srgbClr val="003863"/>
          </a:solidFill>
        </p:spPr>
        <p:txBody>
          <a:bodyPr wrap="square" lIns="0" tIns="0" rIns="0" bIns="0" rtlCol="0"/>
          <a:lstStyle/>
          <a:p>
            <a:endParaRPr sz="1224">
              <a:solidFill>
                <a:prstClr val="black"/>
              </a:solidFill>
            </a:endParaRPr>
          </a:p>
        </p:txBody>
      </p:sp>
      <p:sp>
        <p:nvSpPr>
          <p:cNvPr id="13" name="object 13"/>
          <p:cNvSpPr txBox="1"/>
          <p:nvPr/>
        </p:nvSpPr>
        <p:spPr>
          <a:xfrm>
            <a:off x="3558069" y="1406581"/>
            <a:ext cx="85509" cy="155673"/>
          </a:xfrm>
          <a:prstGeom prst="rect">
            <a:avLst/>
          </a:prstGeom>
        </p:spPr>
        <p:txBody>
          <a:bodyPr vert="horz" wrap="square" lIns="0" tIns="9069" rIns="0" bIns="0" rtlCol="0">
            <a:spAutoFit/>
          </a:bodyPr>
          <a:lstStyle/>
          <a:p>
            <a:pPr marL="8637">
              <a:spcBef>
                <a:spcPts val="71"/>
              </a:spcBef>
            </a:pPr>
            <a:r>
              <a:rPr sz="952" b="1" spc="-143" dirty="0">
                <a:solidFill>
                  <a:srgbClr val="FFFFFF"/>
                </a:solidFill>
                <a:latin typeface="Verdana"/>
                <a:cs typeface="Verdana"/>
              </a:rPr>
              <a:t>2</a:t>
            </a:r>
            <a:endParaRPr sz="952">
              <a:solidFill>
                <a:prstClr val="black"/>
              </a:solidFill>
              <a:latin typeface="Verdana"/>
              <a:cs typeface="Verdana"/>
            </a:endParaRPr>
          </a:p>
        </p:txBody>
      </p:sp>
      <p:sp>
        <p:nvSpPr>
          <p:cNvPr id="14" name="object 14"/>
          <p:cNvSpPr/>
          <p:nvPr/>
        </p:nvSpPr>
        <p:spPr>
          <a:xfrm>
            <a:off x="1512174" y="3195448"/>
            <a:ext cx="217228" cy="216796"/>
          </a:xfrm>
          <a:custGeom>
            <a:avLst/>
            <a:gdLst/>
            <a:ahLst/>
            <a:cxnLst/>
            <a:rect l="l" t="t" r="r" b="b"/>
            <a:pathLst>
              <a:path w="319405" h="318770">
                <a:moveTo>
                  <a:pt x="159397" y="0"/>
                </a:moveTo>
                <a:lnTo>
                  <a:pt x="109014" y="8126"/>
                </a:lnTo>
                <a:lnTo>
                  <a:pt x="65257" y="30756"/>
                </a:lnTo>
                <a:lnTo>
                  <a:pt x="30753" y="65260"/>
                </a:lnTo>
                <a:lnTo>
                  <a:pt x="8125" y="109012"/>
                </a:lnTo>
                <a:lnTo>
                  <a:pt x="0" y="159385"/>
                </a:lnTo>
                <a:lnTo>
                  <a:pt x="8125" y="209757"/>
                </a:lnTo>
                <a:lnTo>
                  <a:pt x="30753" y="253509"/>
                </a:lnTo>
                <a:lnTo>
                  <a:pt x="65257" y="288013"/>
                </a:lnTo>
                <a:lnTo>
                  <a:pt x="109014" y="310643"/>
                </a:lnTo>
                <a:lnTo>
                  <a:pt x="159397" y="318770"/>
                </a:lnTo>
                <a:lnTo>
                  <a:pt x="209774" y="310643"/>
                </a:lnTo>
                <a:lnTo>
                  <a:pt x="253527" y="288013"/>
                </a:lnTo>
                <a:lnTo>
                  <a:pt x="288030" y="253509"/>
                </a:lnTo>
                <a:lnTo>
                  <a:pt x="310656" y="209757"/>
                </a:lnTo>
                <a:lnTo>
                  <a:pt x="318782" y="159385"/>
                </a:lnTo>
                <a:lnTo>
                  <a:pt x="310656" y="109012"/>
                </a:lnTo>
                <a:lnTo>
                  <a:pt x="288030" y="65260"/>
                </a:lnTo>
                <a:lnTo>
                  <a:pt x="253527" y="30756"/>
                </a:lnTo>
                <a:lnTo>
                  <a:pt x="209774" y="8126"/>
                </a:lnTo>
                <a:lnTo>
                  <a:pt x="159397" y="0"/>
                </a:lnTo>
                <a:close/>
              </a:path>
            </a:pathLst>
          </a:custGeom>
          <a:solidFill>
            <a:srgbClr val="003863"/>
          </a:solidFill>
        </p:spPr>
        <p:txBody>
          <a:bodyPr wrap="square" lIns="0" tIns="0" rIns="0" bIns="0" rtlCol="0"/>
          <a:lstStyle/>
          <a:p>
            <a:endParaRPr sz="1224">
              <a:solidFill>
                <a:prstClr val="black"/>
              </a:solidFill>
            </a:endParaRPr>
          </a:p>
        </p:txBody>
      </p:sp>
      <p:sp>
        <p:nvSpPr>
          <p:cNvPr id="15" name="object 15"/>
          <p:cNvSpPr txBox="1"/>
          <p:nvPr/>
        </p:nvSpPr>
        <p:spPr>
          <a:xfrm>
            <a:off x="1579217" y="3218510"/>
            <a:ext cx="85509" cy="155236"/>
          </a:xfrm>
          <a:prstGeom prst="rect">
            <a:avLst/>
          </a:prstGeom>
        </p:spPr>
        <p:txBody>
          <a:bodyPr vert="horz" wrap="square" lIns="0" tIns="8637" rIns="0" bIns="0" rtlCol="0">
            <a:spAutoFit/>
          </a:bodyPr>
          <a:lstStyle/>
          <a:p>
            <a:pPr marL="8637">
              <a:spcBef>
                <a:spcPts val="68"/>
              </a:spcBef>
            </a:pPr>
            <a:r>
              <a:rPr sz="952" b="1" spc="-143" dirty="0">
                <a:solidFill>
                  <a:srgbClr val="FFFFFF"/>
                </a:solidFill>
                <a:latin typeface="Verdana"/>
                <a:cs typeface="Verdana"/>
              </a:rPr>
              <a:t>5</a:t>
            </a:r>
            <a:endParaRPr sz="952">
              <a:solidFill>
                <a:prstClr val="black"/>
              </a:solidFill>
              <a:latin typeface="Verdana"/>
              <a:cs typeface="Verdana"/>
            </a:endParaRPr>
          </a:p>
        </p:txBody>
      </p:sp>
      <p:sp>
        <p:nvSpPr>
          <p:cNvPr id="16" name="object 16"/>
          <p:cNvSpPr/>
          <p:nvPr/>
        </p:nvSpPr>
        <p:spPr>
          <a:xfrm>
            <a:off x="3283836" y="2179099"/>
            <a:ext cx="440933" cy="25912"/>
          </a:xfrm>
          <a:custGeom>
            <a:avLst/>
            <a:gdLst/>
            <a:ahLst/>
            <a:cxnLst/>
            <a:rect l="l" t="t" r="r" b="b"/>
            <a:pathLst>
              <a:path w="648335" h="38100">
                <a:moveTo>
                  <a:pt x="609980" y="0"/>
                </a:moveTo>
                <a:lnTo>
                  <a:pt x="609980" y="38100"/>
                </a:lnTo>
                <a:lnTo>
                  <a:pt x="641730" y="22225"/>
                </a:lnTo>
                <a:lnTo>
                  <a:pt x="616330" y="22225"/>
                </a:lnTo>
                <a:lnTo>
                  <a:pt x="616330" y="15875"/>
                </a:lnTo>
                <a:lnTo>
                  <a:pt x="641730" y="15875"/>
                </a:lnTo>
                <a:lnTo>
                  <a:pt x="609980" y="0"/>
                </a:lnTo>
                <a:close/>
              </a:path>
              <a:path w="648335" h="38100">
                <a:moveTo>
                  <a:pt x="609980" y="15875"/>
                </a:moveTo>
                <a:lnTo>
                  <a:pt x="0" y="15875"/>
                </a:lnTo>
                <a:lnTo>
                  <a:pt x="0" y="22225"/>
                </a:lnTo>
                <a:lnTo>
                  <a:pt x="609980" y="22225"/>
                </a:lnTo>
                <a:lnTo>
                  <a:pt x="609980" y="15875"/>
                </a:lnTo>
                <a:close/>
              </a:path>
              <a:path w="648335" h="38100">
                <a:moveTo>
                  <a:pt x="641730" y="15875"/>
                </a:moveTo>
                <a:lnTo>
                  <a:pt x="616330" y="15875"/>
                </a:lnTo>
                <a:lnTo>
                  <a:pt x="616330" y="22225"/>
                </a:lnTo>
                <a:lnTo>
                  <a:pt x="641730" y="22225"/>
                </a:lnTo>
                <a:lnTo>
                  <a:pt x="648080" y="19050"/>
                </a:lnTo>
                <a:lnTo>
                  <a:pt x="641730" y="15875"/>
                </a:lnTo>
                <a:close/>
              </a:path>
            </a:pathLst>
          </a:custGeom>
          <a:solidFill>
            <a:srgbClr val="0D4067"/>
          </a:solidFill>
        </p:spPr>
        <p:txBody>
          <a:bodyPr wrap="square" lIns="0" tIns="0" rIns="0" bIns="0" rtlCol="0"/>
          <a:lstStyle/>
          <a:p>
            <a:endParaRPr sz="1224">
              <a:solidFill>
                <a:prstClr val="black"/>
              </a:solidFill>
            </a:endParaRPr>
          </a:p>
        </p:txBody>
      </p:sp>
      <p:sp>
        <p:nvSpPr>
          <p:cNvPr id="17" name="object 17"/>
          <p:cNvSpPr/>
          <p:nvPr/>
        </p:nvSpPr>
        <p:spPr>
          <a:xfrm>
            <a:off x="4873700" y="2179099"/>
            <a:ext cx="734601" cy="25912"/>
          </a:xfrm>
          <a:custGeom>
            <a:avLst/>
            <a:gdLst/>
            <a:ahLst/>
            <a:cxnLst/>
            <a:rect l="l" t="t" r="r" b="b"/>
            <a:pathLst>
              <a:path w="1080134" h="38100">
                <a:moveTo>
                  <a:pt x="1041908" y="0"/>
                </a:moveTo>
                <a:lnTo>
                  <a:pt x="1041908" y="38100"/>
                </a:lnTo>
                <a:lnTo>
                  <a:pt x="1073658" y="22225"/>
                </a:lnTo>
                <a:lnTo>
                  <a:pt x="1048258" y="22225"/>
                </a:lnTo>
                <a:lnTo>
                  <a:pt x="1048258" y="15875"/>
                </a:lnTo>
                <a:lnTo>
                  <a:pt x="1073658" y="15875"/>
                </a:lnTo>
                <a:lnTo>
                  <a:pt x="1041908" y="0"/>
                </a:lnTo>
                <a:close/>
              </a:path>
              <a:path w="1080134" h="38100">
                <a:moveTo>
                  <a:pt x="1041908" y="15875"/>
                </a:moveTo>
                <a:lnTo>
                  <a:pt x="0" y="15875"/>
                </a:lnTo>
                <a:lnTo>
                  <a:pt x="0" y="22225"/>
                </a:lnTo>
                <a:lnTo>
                  <a:pt x="1041908" y="22225"/>
                </a:lnTo>
                <a:lnTo>
                  <a:pt x="1041908" y="15875"/>
                </a:lnTo>
                <a:close/>
              </a:path>
              <a:path w="1080134" h="38100">
                <a:moveTo>
                  <a:pt x="1073658" y="15875"/>
                </a:moveTo>
                <a:lnTo>
                  <a:pt x="1048258" y="15875"/>
                </a:lnTo>
                <a:lnTo>
                  <a:pt x="1048258" y="22225"/>
                </a:lnTo>
                <a:lnTo>
                  <a:pt x="1073658" y="22225"/>
                </a:lnTo>
                <a:lnTo>
                  <a:pt x="1080008" y="19050"/>
                </a:lnTo>
                <a:lnTo>
                  <a:pt x="1073658" y="15875"/>
                </a:lnTo>
                <a:close/>
              </a:path>
            </a:pathLst>
          </a:custGeom>
          <a:solidFill>
            <a:srgbClr val="0D4067"/>
          </a:solidFill>
        </p:spPr>
        <p:txBody>
          <a:bodyPr wrap="square" lIns="0" tIns="0" rIns="0" bIns="0" rtlCol="0"/>
          <a:lstStyle/>
          <a:p>
            <a:endParaRPr sz="1224">
              <a:solidFill>
                <a:prstClr val="black"/>
              </a:solidFill>
            </a:endParaRPr>
          </a:p>
        </p:txBody>
      </p:sp>
      <p:sp>
        <p:nvSpPr>
          <p:cNvPr id="18" name="object 18"/>
          <p:cNvSpPr/>
          <p:nvPr/>
        </p:nvSpPr>
        <p:spPr>
          <a:xfrm>
            <a:off x="5647686" y="3154334"/>
            <a:ext cx="589926" cy="919007"/>
          </a:xfrm>
          <a:custGeom>
            <a:avLst/>
            <a:gdLst/>
            <a:ahLst/>
            <a:cxnLst/>
            <a:rect l="l" t="t" r="r" b="b"/>
            <a:pathLst>
              <a:path w="867409" h="1351279">
                <a:moveTo>
                  <a:pt x="38100" y="1312926"/>
                </a:moveTo>
                <a:lnTo>
                  <a:pt x="0" y="1331976"/>
                </a:lnTo>
                <a:lnTo>
                  <a:pt x="38100" y="1351026"/>
                </a:lnTo>
                <a:lnTo>
                  <a:pt x="38100" y="1335151"/>
                </a:lnTo>
                <a:lnTo>
                  <a:pt x="31750" y="1335151"/>
                </a:lnTo>
                <a:lnTo>
                  <a:pt x="31750" y="1328801"/>
                </a:lnTo>
                <a:lnTo>
                  <a:pt x="38100" y="1328801"/>
                </a:lnTo>
                <a:lnTo>
                  <a:pt x="38100" y="1312926"/>
                </a:lnTo>
                <a:close/>
              </a:path>
              <a:path w="867409" h="1351279">
                <a:moveTo>
                  <a:pt x="38100" y="1328801"/>
                </a:moveTo>
                <a:lnTo>
                  <a:pt x="31750" y="1328801"/>
                </a:lnTo>
                <a:lnTo>
                  <a:pt x="31750" y="1335151"/>
                </a:lnTo>
                <a:lnTo>
                  <a:pt x="38100" y="1335151"/>
                </a:lnTo>
                <a:lnTo>
                  <a:pt x="38100" y="1328801"/>
                </a:lnTo>
                <a:close/>
              </a:path>
              <a:path w="867409" h="1351279">
                <a:moveTo>
                  <a:pt x="860806" y="1328801"/>
                </a:moveTo>
                <a:lnTo>
                  <a:pt x="38100" y="1328801"/>
                </a:lnTo>
                <a:lnTo>
                  <a:pt x="38100" y="1335151"/>
                </a:lnTo>
                <a:lnTo>
                  <a:pt x="867156" y="1335151"/>
                </a:lnTo>
                <a:lnTo>
                  <a:pt x="867156" y="1331976"/>
                </a:lnTo>
                <a:lnTo>
                  <a:pt x="860806" y="1331976"/>
                </a:lnTo>
                <a:lnTo>
                  <a:pt x="860806" y="1328801"/>
                </a:lnTo>
                <a:close/>
              </a:path>
              <a:path w="867409" h="1351279">
                <a:moveTo>
                  <a:pt x="867156" y="0"/>
                </a:moveTo>
                <a:lnTo>
                  <a:pt x="860806" y="0"/>
                </a:lnTo>
                <a:lnTo>
                  <a:pt x="860806" y="1331976"/>
                </a:lnTo>
                <a:lnTo>
                  <a:pt x="863981" y="1328801"/>
                </a:lnTo>
                <a:lnTo>
                  <a:pt x="867156" y="1328801"/>
                </a:lnTo>
                <a:lnTo>
                  <a:pt x="867156" y="0"/>
                </a:lnTo>
                <a:close/>
              </a:path>
              <a:path w="867409" h="1351279">
                <a:moveTo>
                  <a:pt x="867156" y="1328801"/>
                </a:moveTo>
                <a:lnTo>
                  <a:pt x="863981" y="1328801"/>
                </a:lnTo>
                <a:lnTo>
                  <a:pt x="860806" y="1331976"/>
                </a:lnTo>
                <a:lnTo>
                  <a:pt x="867156" y="1331976"/>
                </a:lnTo>
                <a:lnTo>
                  <a:pt x="867156" y="1328801"/>
                </a:lnTo>
                <a:close/>
              </a:path>
            </a:pathLst>
          </a:custGeom>
          <a:solidFill>
            <a:srgbClr val="0D4067"/>
          </a:solidFill>
        </p:spPr>
        <p:txBody>
          <a:bodyPr wrap="square" lIns="0" tIns="0" rIns="0" bIns="0" rtlCol="0"/>
          <a:lstStyle/>
          <a:p>
            <a:endParaRPr sz="1224">
              <a:solidFill>
                <a:prstClr val="black"/>
              </a:solidFill>
            </a:endParaRPr>
          </a:p>
        </p:txBody>
      </p:sp>
      <p:sp>
        <p:nvSpPr>
          <p:cNvPr id="19" name="object 19"/>
          <p:cNvSpPr/>
          <p:nvPr/>
        </p:nvSpPr>
        <p:spPr>
          <a:xfrm>
            <a:off x="3717599" y="4016249"/>
            <a:ext cx="489734" cy="25912"/>
          </a:xfrm>
          <a:custGeom>
            <a:avLst/>
            <a:gdLst/>
            <a:ahLst/>
            <a:cxnLst/>
            <a:rect l="l" t="t" r="r" b="b"/>
            <a:pathLst>
              <a:path w="720089" h="38100">
                <a:moveTo>
                  <a:pt x="38100" y="0"/>
                </a:moveTo>
                <a:lnTo>
                  <a:pt x="0" y="19050"/>
                </a:lnTo>
                <a:lnTo>
                  <a:pt x="38100" y="38100"/>
                </a:lnTo>
                <a:lnTo>
                  <a:pt x="38100" y="22225"/>
                </a:lnTo>
                <a:lnTo>
                  <a:pt x="31750" y="22225"/>
                </a:lnTo>
                <a:lnTo>
                  <a:pt x="31750" y="15875"/>
                </a:lnTo>
                <a:lnTo>
                  <a:pt x="38100" y="15875"/>
                </a:lnTo>
                <a:lnTo>
                  <a:pt x="38100" y="0"/>
                </a:lnTo>
                <a:close/>
              </a:path>
              <a:path w="720089" h="38100">
                <a:moveTo>
                  <a:pt x="38100" y="15875"/>
                </a:moveTo>
                <a:lnTo>
                  <a:pt x="31750" y="15875"/>
                </a:lnTo>
                <a:lnTo>
                  <a:pt x="31750" y="22225"/>
                </a:lnTo>
                <a:lnTo>
                  <a:pt x="38100" y="22225"/>
                </a:lnTo>
                <a:lnTo>
                  <a:pt x="38100" y="15875"/>
                </a:lnTo>
                <a:close/>
              </a:path>
              <a:path w="720089" h="38100">
                <a:moveTo>
                  <a:pt x="719963" y="15875"/>
                </a:moveTo>
                <a:lnTo>
                  <a:pt x="38100" y="15875"/>
                </a:lnTo>
                <a:lnTo>
                  <a:pt x="38100" y="22225"/>
                </a:lnTo>
                <a:lnTo>
                  <a:pt x="719963" y="22225"/>
                </a:lnTo>
                <a:lnTo>
                  <a:pt x="719963" y="15875"/>
                </a:lnTo>
                <a:close/>
              </a:path>
            </a:pathLst>
          </a:custGeom>
          <a:solidFill>
            <a:srgbClr val="0D4067"/>
          </a:solidFill>
        </p:spPr>
        <p:txBody>
          <a:bodyPr wrap="square" lIns="0" tIns="0" rIns="0" bIns="0" rtlCol="0"/>
          <a:lstStyle/>
          <a:p>
            <a:endParaRPr sz="1224">
              <a:solidFill>
                <a:prstClr val="black"/>
              </a:solidFill>
            </a:endParaRPr>
          </a:p>
        </p:txBody>
      </p:sp>
      <p:sp>
        <p:nvSpPr>
          <p:cNvPr id="20" name="object 20"/>
          <p:cNvSpPr txBox="1"/>
          <p:nvPr/>
        </p:nvSpPr>
        <p:spPr>
          <a:xfrm>
            <a:off x="1773037" y="1387924"/>
            <a:ext cx="1255860" cy="155673"/>
          </a:xfrm>
          <a:prstGeom prst="rect">
            <a:avLst/>
          </a:prstGeom>
        </p:spPr>
        <p:txBody>
          <a:bodyPr vert="horz" wrap="square" lIns="0" tIns="9069" rIns="0" bIns="0" rtlCol="0">
            <a:spAutoFit/>
          </a:bodyPr>
          <a:lstStyle/>
          <a:p>
            <a:pPr marL="8637">
              <a:spcBef>
                <a:spcPts val="71"/>
              </a:spcBef>
            </a:pPr>
            <a:r>
              <a:rPr sz="952" b="1" spc="-99" dirty="0">
                <a:solidFill>
                  <a:srgbClr val="003863"/>
                </a:solidFill>
                <a:latin typeface="Verdana"/>
                <a:cs typeface="Verdana"/>
              </a:rPr>
              <a:t>Transaction</a:t>
            </a:r>
            <a:r>
              <a:rPr sz="952" b="1" spc="-82" dirty="0">
                <a:solidFill>
                  <a:srgbClr val="003863"/>
                </a:solidFill>
                <a:latin typeface="Verdana"/>
                <a:cs typeface="Verdana"/>
              </a:rPr>
              <a:t> </a:t>
            </a:r>
            <a:r>
              <a:rPr sz="952" b="1" spc="-92" dirty="0">
                <a:solidFill>
                  <a:srgbClr val="003863"/>
                </a:solidFill>
                <a:latin typeface="Verdana"/>
                <a:cs typeface="Verdana"/>
              </a:rPr>
              <a:t>definition</a:t>
            </a:r>
            <a:endParaRPr sz="952">
              <a:solidFill>
                <a:prstClr val="black"/>
              </a:solidFill>
              <a:latin typeface="Verdana"/>
              <a:cs typeface="Verdana"/>
            </a:endParaRPr>
          </a:p>
        </p:txBody>
      </p:sp>
      <p:sp>
        <p:nvSpPr>
          <p:cNvPr id="21" name="object 21"/>
          <p:cNvSpPr txBox="1"/>
          <p:nvPr/>
        </p:nvSpPr>
        <p:spPr>
          <a:xfrm>
            <a:off x="3759146" y="1400362"/>
            <a:ext cx="1568098" cy="155673"/>
          </a:xfrm>
          <a:prstGeom prst="rect">
            <a:avLst/>
          </a:prstGeom>
        </p:spPr>
        <p:txBody>
          <a:bodyPr vert="horz" wrap="square" lIns="0" tIns="9069" rIns="0" bIns="0" rtlCol="0">
            <a:spAutoFit/>
          </a:bodyPr>
          <a:lstStyle/>
          <a:p>
            <a:pPr marL="8637">
              <a:spcBef>
                <a:spcPts val="71"/>
              </a:spcBef>
            </a:pPr>
            <a:r>
              <a:rPr sz="952" b="1" spc="-99" dirty="0">
                <a:solidFill>
                  <a:srgbClr val="003863"/>
                </a:solidFill>
                <a:latin typeface="Verdana"/>
                <a:cs typeface="Verdana"/>
              </a:rPr>
              <a:t>Transaction</a:t>
            </a:r>
            <a:r>
              <a:rPr sz="952" b="1" spc="-88" dirty="0">
                <a:solidFill>
                  <a:srgbClr val="003863"/>
                </a:solidFill>
                <a:latin typeface="Verdana"/>
                <a:cs typeface="Verdana"/>
              </a:rPr>
              <a:t> </a:t>
            </a:r>
            <a:r>
              <a:rPr sz="952" b="1" spc="-82" dirty="0">
                <a:solidFill>
                  <a:srgbClr val="003863"/>
                </a:solidFill>
                <a:latin typeface="Verdana"/>
                <a:cs typeface="Verdana"/>
              </a:rPr>
              <a:t>authentication</a:t>
            </a:r>
            <a:endParaRPr sz="952">
              <a:solidFill>
                <a:prstClr val="black"/>
              </a:solidFill>
              <a:latin typeface="Verdana"/>
              <a:cs typeface="Verdana"/>
            </a:endParaRPr>
          </a:p>
        </p:txBody>
      </p:sp>
      <p:sp>
        <p:nvSpPr>
          <p:cNvPr id="22" name="object 22"/>
          <p:cNvSpPr/>
          <p:nvPr/>
        </p:nvSpPr>
        <p:spPr>
          <a:xfrm>
            <a:off x="5498348" y="1384384"/>
            <a:ext cx="216796" cy="218091"/>
          </a:xfrm>
          <a:custGeom>
            <a:avLst/>
            <a:gdLst/>
            <a:ahLst/>
            <a:cxnLst/>
            <a:rect l="l" t="t" r="r" b="b"/>
            <a:pathLst>
              <a:path w="318770" h="320675">
                <a:moveTo>
                  <a:pt x="159384" y="0"/>
                </a:moveTo>
                <a:lnTo>
                  <a:pt x="109012" y="8157"/>
                </a:lnTo>
                <a:lnTo>
                  <a:pt x="65260" y="30878"/>
                </a:lnTo>
                <a:lnTo>
                  <a:pt x="30756" y="65535"/>
                </a:lnTo>
                <a:lnTo>
                  <a:pt x="8126" y="109500"/>
                </a:lnTo>
                <a:lnTo>
                  <a:pt x="0" y="160147"/>
                </a:lnTo>
                <a:lnTo>
                  <a:pt x="8126" y="210806"/>
                </a:lnTo>
                <a:lnTo>
                  <a:pt x="30756" y="254803"/>
                </a:lnTo>
                <a:lnTo>
                  <a:pt x="65260" y="289498"/>
                </a:lnTo>
                <a:lnTo>
                  <a:pt x="109012" y="312250"/>
                </a:lnTo>
                <a:lnTo>
                  <a:pt x="159384" y="320421"/>
                </a:lnTo>
                <a:lnTo>
                  <a:pt x="209757" y="312250"/>
                </a:lnTo>
                <a:lnTo>
                  <a:pt x="253509" y="289498"/>
                </a:lnTo>
                <a:lnTo>
                  <a:pt x="288013" y="254803"/>
                </a:lnTo>
                <a:lnTo>
                  <a:pt x="310643" y="210806"/>
                </a:lnTo>
                <a:lnTo>
                  <a:pt x="318770" y="160147"/>
                </a:lnTo>
                <a:lnTo>
                  <a:pt x="310643" y="109500"/>
                </a:lnTo>
                <a:lnTo>
                  <a:pt x="288013" y="65535"/>
                </a:lnTo>
                <a:lnTo>
                  <a:pt x="253509" y="30878"/>
                </a:lnTo>
                <a:lnTo>
                  <a:pt x="209757" y="8157"/>
                </a:lnTo>
                <a:lnTo>
                  <a:pt x="159384" y="0"/>
                </a:lnTo>
                <a:close/>
              </a:path>
            </a:pathLst>
          </a:custGeom>
          <a:solidFill>
            <a:srgbClr val="003863"/>
          </a:solidFill>
        </p:spPr>
        <p:txBody>
          <a:bodyPr wrap="square" lIns="0" tIns="0" rIns="0" bIns="0" rtlCol="0"/>
          <a:lstStyle/>
          <a:p>
            <a:endParaRPr sz="1224">
              <a:solidFill>
                <a:prstClr val="black"/>
              </a:solidFill>
            </a:endParaRPr>
          </a:p>
        </p:txBody>
      </p:sp>
      <p:sp>
        <p:nvSpPr>
          <p:cNvPr id="23" name="object 23"/>
          <p:cNvSpPr txBox="1"/>
          <p:nvPr/>
        </p:nvSpPr>
        <p:spPr>
          <a:xfrm>
            <a:off x="5564855" y="1404508"/>
            <a:ext cx="85509" cy="155673"/>
          </a:xfrm>
          <a:prstGeom prst="rect">
            <a:avLst/>
          </a:prstGeom>
        </p:spPr>
        <p:txBody>
          <a:bodyPr vert="horz" wrap="square" lIns="0" tIns="9069" rIns="0" bIns="0" rtlCol="0">
            <a:spAutoFit/>
          </a:bodyPr>
          <a:lstStyle/>
          <a:p>
            <a:pPr marL="8637">
              <a:spcBef>
                <a:spcPts val="71"/>
              </a:spcBef>
            </a:pPr>
            <a:r>
              <a:rPr sz="952" b="1" spc="-143" dirty="0">
                <a:solidFill>
                  <a:srgbClr val="FFFFFF"/>
                </a:solidFill>
                <a:latin typeface="Verdana"/>
                <a:cs typeface="Verdana"/>
              </a:rPr>
              <a:t>3</a:t>
            </a:r>
            <a:endParaRPr sz="952">
              <a:solidFill>
                <a:prstClr val="black"/>
              </a:solidFill>
              <a:latin typeface="Verdana"/>
              <a:cs typeface="Verdana"/>
            </a:endParaRPr>
          </a:p>
        </p:txBody>
      </p:sp>
      <p:sp>
        <p:nvSpPr>
          <p:cNvPr id="24" name="object 24"/>
          <p:cNvSpPr txBox="1"/>
          <p:nvPr/>
        </p:nvSpPr>
        <p:spPr>
          <a:xfrm>
            <a:off x="5766190" y="1392070"/>
            <a:ext cx="865455" cy="155673"/>
          </a:xfrm>
          <a:prstGeom prst="rect">
            <a:avLst/>
          </a:prstGeom>
        </p:spPr>
        <p:txBody>
          <a:bodyPr vert="horz" wrap="square" lIns="0" tIns="9069" rIns="0" bIns="0" rtlCol="0">
            <a:spAutoFit/>
          </a:bodyPr>
          <a:lstStyle/>
          <a:p>
            <a:pPr marL="8637">
              <a:spcBef>
                <a:spcPts val="71"/>
              </a:spcBef>
            </a:pPr>
            <a:r>
              <a:rPr sz="952" b="1" spc="-75" dirty="0">
                <a:solidFill>
                  <a:srgbClr val="003863"/>
                </a:solidFill>
                <a:latin typeface="Verdana"/>
                <a:cs typeface="Verdana"/>
              </a:rPr>
              <a:t>Block</a:t>
            </a:r>
            <a:r>
              <a:rPr sz="952" b="1" spc="-95" dirty="0">
                <a:solidFill>
                  <a:srgbClr val="003863"/>
                </a:solidFill>
                <a:latin typeface="Verdana"/>
                <a:cs typeface="Verdana"/>
              </a:rPr>
              <a:t> </a:t>
            </a:r>
            <a:r>
              <a:rPr sz="952" b="1" spc="-71" dirty="0">
                <a:solidFill>
                  <a:srgbClr val="003863"/>
                </a:solidFill>
                <a:latin typeface="Verdana"/>
                <a:cs typeface="Verdana"/>
              </a:rPr>
              <a:t>creation</a:t>
            </a:r>
            <a:endParaRPr sz="952">
              <a:solidFill>
                <a:prstClr val="black"/>
              </a:solidFill>
              <a:latin typeface="Verdana"/>
              <a:cs typeface="Verdana"/>
            </a:endParaRPr>
          </a:p>
        </p:txBody>
      </p:sp>
      <p:sp>
        <p:nvSpPr>
          <p:cNvPr id="25" name="object 25"/>
          <p:cNvSpPr/>
          <p:nvPr/>
        </p:nvSpPr>
        <p:spPr>
          <a:xfrm>
            <a:off x="4395713" y="3552988"/>
            <a:ext cx="1221311" cy="903373"/>
          </a:xfrm>
          <a:prstGeom prst="rect">
            <a:avLst/>
          </a:prstGeom>
          <a:blipFill>
            <a:blip r:embed="rId3" cstate="print"/>
            <a:stretch>
              <a:fillRect/>
            </a:stretch>
          </a:blipFill>
        </p:spPr>
        <p:txBody>
          <a:bodyPr wrap="square" lIns="0" tIns="0" rIns="0" bIns="0" rtlCol="0"/>
          <a:lstStyle/>
          <a:p>
            <a:endParaRPr sz="1224">
              <a:solidFill>
                <a:prstClr val="black"/>
              </a:solidFill>
            </a:endParaRPr>
          </a:p>
        </p:txBody>
      </p:sp>
      <p:sp>
        <p:nvSpPr>
          <p:cNvPr id="26" name="object 26"/>
          <p:cNvSpPr/>
          <p:nvPr/>
        </p:nvSpPr>
        <p:spPr>
          <a:xfrm>
            <a:off x="4095136" y="3195448"/>
            <a:ext cx="216796" cy="216796"/>
          </a:xfrm>
          <a:custGeom>
            <a:avLst/>
            <a:gdLst/>
            <a:ahLst/>
            <a:cxnLst/>
            <a:rect l="l" t="t" r="r" b="b"/>
            <a:pathLst>
              <a:path w="318770" h="318770">
                <a:moveTo>
                  <a:pt x="159384" y="0"/>
                </a:moveTo>
                <a:lnTo>
                  <a:pt x="109012" y="8126"/>
                </a:lnTo>
                <a:lnTo>
                  <a:pt x="65260" y="30756"/>
                </a:lnTo>
                <a:lnTo>
                  <a:pt x="30756" y="65260"/>
                </a:lnTo>
                <a:lnTo>
                  <a:pt x="8126" y="109012"/>
                </a:lnTo>
                <a:lnTo>
                  <a:pt x="0" y="159385"/>
                </a:lnTo>
                <a:lnTo>
                  <a:pt x="8126" y="209744"/>
                </a:lnTo>
                <a:lnTo>
                  <a:pt x="30756" y="253464"/>
                </a:lnTo>
                <a:lnTo>
                  <a:pt x="65260" y="287931"/>
                </a:lnTo>
                <a:lnTo>
                  <a:pt x="109012" y="310529"/>
                </a:lnTo>
                <a:lnTo>
                  <a:pt x="159384" y="318643"/>
                </a:lnTo>
                <a:lnTo>
                  <a:pt x="209757" y="310529"/>
                </a:lnTo>
                <a:lnTo>
                  <a:pt x="253509" y="287931"/>
                </a:lnTo>
                <a:lnTo>
                  <a:pt x="288013" y="253464"/>
                </a:lnTo>
                <a:lnTo>
                  <a:pt x="310643" y="209744"/>
                </a:lnTo>
                <a:lnTo>
                  <a:pt x="318769" y="159385"/>
                </a:lnTo>
                <a:lnTo>
                  <a:pt x="310643" y="109012"/>
                </a:lnTo>
                <a:lnTo>
                  <a:pt x="288013" y="65260"/>
                </a:lnTo>
                <a:lnTo>
                  <a:pt x="253509" y="30756"/>
                </a:lnTo>
                <a:lnTo>
                  <a:pt x="209757" y="8126"/>
                </a:lnTo>
                <a:lnTo>
                  <a:pt x="159384" y="0"/>
                </a:lnTo>
                <a:close/>
              </a:path>
            </a:pathLst>
          </a:custGeom>
          <a:solidFill>
            <a:srgbClr val="003863"/>
          </a:solidFill>
        </p:spPr>
        <p:txBody>
          <a:bodyPr wrap="square" lIns="0" tIns="0" rIns="0" bIns="0" rtlCol="0"/>
          <a:lstStyle/>
          <a:p>
            <a:endParaRPr sz="1224">
              <a:solidFill>
                <a:prstClr val="black"/>
              </a:solidFill>
            </a:endParaRPr>
          </a:p>
        </p:txBody>
      </p:sp>
      <p:sp>
        <p:nvSpPr>
          <p:cNvPr id="27" name="object 27"/>
          <p:cNvSpPr txBox="1"/>
          <p:nvPr/>
        </p:nvSpPr>
        <p:spPr>
          <a:xfrm>
            <a:off x="4155079" y="3211254"/>
            <a:ext cx="1172078" cy="155236"/>
          </a:xfrm>
          <a:prstGeom prst="rect">
            <a:avLst/>
          </a:prstGeom>
        </p:spPr>
        <p:txBody>
          <a:bodyPr vert="horz" wrap="square" lIns="0" tIns="8637" rIns="0" bIns="0" rtlCol="0">
            <a:spAutoFit/>
          </a:bodyPr>
          <a:lstStyle/>
          <a:p>
            <a:pPr marL="8637">
              <a:spcBef>
                <a:spcPts val="68"/>
              </a:spcBef>
              <a:tabLst>
                <a:tab pos="224137" algn="l"/>
              </a:tabLst>
            </a:pPr>
            <a:r>
              <a:rPr sz="952" b="1" spc="-143" dirty="0">
                <a:solidFill>
                  <a:srgbClr val="FFFFFF"/>
                </a:solidFill>
                <a:latin typeface="Verdana"/>
                <a:cs typeface="Verdana"/>
              </a:rPr>
              <a:t>4	</a:t>
            </a:r>
            <a:r>
              <a:rPr sz="952" b="1" spc="-75" dirty="0">
                <a:solidFill>
                  <a:srgbClr val="003863"/>
                </a:solidFill>
                <a:latin typeface="Verdana"/>
                <a:cs typeface="Verdana"/>
              </a:rPr>
              <a:t>Block</a:t>
            </a:r>
            <a:r>
              <a:rPr sz="952" b="1" spc="-78" dirty="0">
                <a:solidFill>
                  <a:srgbClr val="003863"/>
                </a:solidFill>
                <a:latin typeface="Verdana"/>
                <a:cs typeface="Verdana"/>
              </a:rPr>
              <a:t> validation</a:t>
            </a:r>
            <a:endParaRPr sz="952">
              <a:solidFill>
                <a:prstClr val="black"/>
              </a:solidFill>
              <a:latin typeface="Verdana"/>
              <a:cs typeface="Verdana"/>
            </a:endParaRPr>
          </a:p>
        </p:txBody>
      </p:sp>
      <p:sp>
        <p:nvSpPr>
          <p:cNvPr id="28" name="object 28"/>
          <p:cNvSpPr txBox="1">
            <a:spLocks noGrp="1"/>
          </p:cNvSpPr>
          <p:nvPr>
            <p:ph type="title"/>
          </p:nvPr>
        </p:nvSpPr>
        <p:spPr>
          <a:xfrm>
            <a:off x="1961641" y="901560"/>
            <a:ext cx="1768483" cy="259880"/>
          </a:xfrm>
          <a:prstGeom prst="rect">
            <a:avLst/>
          </a:prstGeom>
        </p:spPr>
        <p:txBody>
          <a:bodyPr vert="horz" wrap="square" lIns="0" tIns="8637" rIns="0" bIns="0" rtlCol="0">
            <a:spAutoFit/>
          </a:bodyPr>
          <a:lstStyle/>
          <a:p>
            <a:pPr marL="8637">
              <a:spcBef>
                <a:spcPts val="68"/>
              </a:spcBef>
            </a:pPr>
            <a:r>
              <a:rPr sz="1632" spc="-184" dirty="0"/>
              <a:t>H</a:t>
            </a:r>
            <a:r>
              <a:rPr sz="1292" spc="-184" dirty="0"/>
              <a:t>OW </a:t>
            </a:r>
            <a:r>
              <a:rPr sz="1292" spc="-156" dirty="0"/>
              <a:t>DOES </a:t>
            </a:r>
            <a:r>
              <a:rPr sz="1292" spc="-333" dirty="0"/>
              <a:t>IT</a:t>
            </a:r>
            <a:r>
              <a:rPr sz="1292" spc="-316" dirty="0"/>
              <a:t> </a:t>
            </a:r>
            <a:r>
              <a:rPr sz="1292" spc="-167" dirty="0"/>
              <a:t>WORK</a:t>
            </a:r>
            <a:r>
              <a:rPr sz="1632" spc="-167" dirty="0"/>
              <a:t>?</a:t>
            </a:r>
            <a:endParaRPr sz="1632"/>
          </a:p>
        </p:txBody>
      </p:sp>
      <p:sp>
        <p:nvSpPr>
          <p:cNvPr id="29" name="object 29"/>
          <p:cNvSpPr/>
          <p:nvPr/>
        </p:nvSpPr>
        <p:spPr>
          <a:xfrm>
            <a:off x="3664481" y="1730738"/>
            <a:ext cx="1241609" cy="1372205"/>
          </a:xfrm>
          <a:prstGeom prst="rect">
            <a:avLst/>
          </a:prstGeom>
          <a:blipFill>
            <a:blip r:embed="rId4" cstate="print"/>
            <a:stretch>
              <a:fillRect/>
            </a:stretch>
          </a:blipFill>
        </p:spPr>
        <p:txBody>
          <a:bodyPr wrap="square" lIns="0" tIns="0" rIns="0" bIns="0" rtlCol="0"/>
          <a:lstStyle/>
          <a:p>
            <a:endParaRPr sz="1224">
              <a:solidFill>
                <a:prstClr val="black"/>
              </a:solidFill>
            </a:endParaRPr>
          </a:p>
        </p:txBody>
      </p:sp>
      <p:sp>
        <p:nvSpPr>
          <p:cNvPr id="30" name="object 30"/>
          <p:cNvSpPr/>
          <p:nvPr/>
        </p:nvSpPr>
        <p:spPr>
          <a:xfrm>
            <a:off x="1805998" y="3558559"/>
            <a:ext cx="1825144" cy="1047089"/>
          </a:xfrm>
          <a:prstGeom prst="rect">
            <a:avLst/>
          </a:prstGeom>
          <a:blipFill>
            <a:blip r:embed="rId5" cstate="print"/>
            <a:stretch>
              <a:fillRect/>
            </a:stretch>
          </a:blipFill>
        </p:spPr>
        <p:txBody>
          <a:bodyPr wrap="square" lIns="0" tIns="0" rIns="0" bIns="0" rtlCol="0"/>
          <a:lstStyle/>
          <a:p>
            <a:endParaRPr sz="1224">
              <a:solidFill>
                <a:prstClr val="black"/>
              </a:solidFill>
            </a:endParaRPr>
          </a:p>
        </p:txBody>
      </p:sp>
      <p:sp>
        <p:nvSpPr>
          <p:cNvPr id="31" name="object 31"/>
          <p:cNvSpPr/>
          <p:nvPr/>
        </p:nvSpPr>
        <p:spPr>
          <a:xfrm>
            <a:off x="5791756" y="1719942"/>
            <a:ext cx="878843" cy="1311657"/>
          </a:xfrm>
          <a:prstGeom prst="rect">
            <a:avLst/>
          </a:prstGeom>
          <a:blipFill>
            <a:blip r:embed="rId6" cstate="print"/>
            <a:stretch>
              <a:fillRect/>
            </a:stretch>
          </a:blipFill>
        </p:spPr>
        <p:txBody>
          <a:bodyPr wrap="square" lIns="0" tIns="0" rIns="0" bIns="0" rtlCol="0"/>
          <a:lstStyle/>
          <a:p>
            <a:endParaRPr sz="1224">
              <a:solidFill>
                <a:prstClr val="black"/>
              </a:solidFill>
            </a:endParaRPr>
          </a:p>
        </p:txBody>
      </p:sp>
      <p:sp>
        <p:nvSpPr>
          <p:cNvPr id="32" name="object 32"/>
          <p:cNvSpPr/>
          <p:nvPr/>
        </p:nvSpPr>
        <p:spPr>
          <a:xfrm>
            <a:off x="1776216" y="1769441"/>
            <a:ext cx="1436639" cy="808700"/>
          </a:xfrm>
          <a:prstGeom prst="rect">
            <a:avLst/>
          </a:prstGeom>
          <a:blipFill>
            <a:blip r:embed="rId7" cstate="print"/>
            <a:stretch>
              <a:fillRect/>
            </a:stretch>
          </a:blipFill>
        </p:spPr>
        <p:txBody>
          <a:bodyPr wrap="square" lIns="0" tIns="0" rIns="0" bIns="0" rtlCol="0"/>
          <a:lstStyle/>
          <a:p>
            <a:endParaRPr sz="1224">
              <a:solidFill>
                <a:prstClr val="black"/>
              </a:solidFill>
            </a:endParaRPr>
          </a:p>
        </p:txBody>
      </p:sp>
      <p:sp>
        <p:nvSpPr>
          <p:cNvPr id="33" name="object 33"/>
          <p:cNvSpPr txBox="1"/>
          <p:nvPr/>
        </p:nvSpPr>
        <p:spPr>
          <a:xfrm>
            <a:off x="2012429" y="2390194"/>
            <a:ext cx="518669" cy="81510"/>
          </a:xfrm>
          <a:prstGeom prst="rect">
            <a:avLst/>
          </a:prstGeom>
        </p:spPr>
        <p:txBody>
          <a:bodyPr vert="horz" wrap="square" lIns="0" tIns="8205" rIns="0" bIns="0" rtlCol="0">
            <a:spAutoFit/>
          </a:bodyPr>
          <a:lstStyle/>
          <a:p>
            <a:pPr marL="8637">
              <a:spcBef>
                <a:spcPts val="65"/>
              </a:spcBef>
            </a:pPr>
            <a:r>
              <a:rPr sz="476" spc="-14" dirty="0">
                <a:solidFill>
                  <a:srgbClr val="113052"/>
                </a:solidFill>
                <a:latin typeface="Verdana"/>
                <a:cs typeface="Verdana"/>
              </a:rPr>
              <a:t>Encryption</a:t>
            </a:r>
            <a:r>
              <a:rPr sz="476" spc="-68" dirty="0">
                <a:solidFill>
                  <a:srgbClr val="113052"/>
                </a:solidFill>
                <a:latin typeface="Verdana"/>
                <a:cs typeface="Verdana"/>
              </a:rPr>
              <a:t> </a:t>
            </a:r>
            <a:r>
              <a:rPr sz="476" spc="7" dirty="0">
                <a:solidFill>
                  <a:srgbClr val="113052"/>
                </a:solidFill>
                <a:latin typeface="Verdana"/>
                <a:cs typeface="Verdana"/>
              </a:rPr>
              <a:t>code:</a:t>
            </a:r>
            <a:endParaRPr sz="476">
              <a:solidFill>
                <a:prstClr val="black"/>
              </a:solidFill>
              <a:latin typeface="Verdana"/>
              <a:cs typeface="Verdana"/>
            </a:endParaRPr>
          </a:p>
        </p:txBody>
      </p:sp>
      <p:sp>
        <p:nvSpPr>
          <p:cNvPr id="34" name="object 34"/>
          <p:cNvSpPr/>
          <p:nvPr/>
        </p:nvSpPr>
        <p:spPr>
          <a:xfrm>
            <a:off x="1775759" y="2327315"/>
            <a:ext cx="1434220" cy="0"/>
          </a:xfrm>
          <a:custGeom>
            <a:avLst/>
            <a:gdLst/>
            <a:ahLst/>
            <a:cxnLst/>
            <a:rect l="l" t="t" r="r" b="b"/>
            <a:pathLst>
              <a:path w="2108835">
                <a:moveTo>
                  <a:pt x="0" y="0"/>
                </a:moveTo>
                <a:lnTo>
                  <a:pt x="2108212" y="0"/>
                </a:lnTo>
              </a:path>
            </a:pathLst>
          </a:custGeom>
          <a:ln w="9525">
            <a:solidFill>
              <a:srgbClr val="00ACDF"/>
            </a:solidFill>
          </a:ln>
        </p:spPr>
        <p:txBody>
          <a:bodyPr wrap="square" lIns="0" tIns="0" rIns="0" bIns="0" rtlCol="0"/>
          <a:lstStyle/>
          <a:p>
            <a:endParaRPr sz="1224">
              <a:solidFill>
                <a:prstClr val="black"/>
              </a:solidFill>
            </a:endParaRPr>
          </a:p>
        </p:txBody>
      </p:sp>
      <p:sp>
        <p:nvSpPr>
          <p:cNvPr id="35" name="object 35"/>
          <p:cNvSpPr txBox="1"/>
          <p:nvPr/>
        </p:nvSpPr>
        <p:spPr>
          <a:xfrm>
            <a:off x="1783402" y="3127684"/>
            <a:ext cx="889640" cy="374001"/>
          </a:xfrm>
          <a:prstGeom prst="rect">
            <a:avLst/>
          </a:prstGeom>
        </p:spPr>
        <p:txBody>
          <a:bodyPr vert="horz" wrap="square" lIns="0" tIns="91555" rIns="0" bIns="0" rtlCol="0">
            <a:spAutoFit/>
          </a:bodyPr>
          <a:lstStyle/>
          <a:p>
            <a:pPr marL="8637">
              <a:spcBef>
                <a:spcPts val="721"/>
              </a:spcBef>
            </a:pPr>
            <a:r>
              <a:rPr sz="952" b="1" spc="-75" dirty="0">
                <a:solidFill>
                  <a:srgbClr val="003863"/>
                </a:solidFill>
                <a:latin typeface="Verdana"/>
                <a:cs typeface="Verdana"/>
              </a:rPr>
              <a:t>Block</a:t>
            </a:r>
            <a:r>
              <a:rPr sz="952" b="1" spc="-85" dirty="0">
                <a:solidFill>
                  <a:srgbClr val="003863"/>
                </a:solidFill>
                <a:latin typeface="Verdana"/>
                <a:cs typeface="Verdana"/>
              </a:rPr>
              <a:t> </a:t>
            </a:r>
            <a:r>
              <a:rPr sz="952" b="1" spc="-68" dirty="0">
                <a:solidFill>
                  <a:srgbClr val="003863"/>
                </a:solidFill>
                <a:latin typeface="Verdana"/>
                <a:cs typeface="Verdana"/>
              </a:rPr>
              <a:t>chaining</a:t>
            </a:r>
            <a:endParaRPr sz="952">
              <a:solidFill>
                <a:prstClr val="black"/>
              </a:solidFill>
              <a:latin typeface="Verdana"/>
              <a:cs typeface="Verdana"/>
            </a:endParaRPr>
          </a:p>
          <a:p>
            <a:pPr marL="35412">
              <a:spcBef>
                <a:spcPts val="374"/>
              </a:spcBef>
            </a:pPr>
            <a:r>
              <a:rPr sz="544" spc="7" dirty="0">
                <a:solidFill>
                  <a:srgbClr val="113052"/>
                </a:solidFill>
                <a:latin typeface="Verdana"/>
                <a:cs typeface="Verdana"/>
              </a:rPr>
              <a:t>Validated</a:t>
            </a:r>
            <a:r>
              <a:rPr sz="544" spc="-48" dirty="0">
                <a:solidFill>
                  <a:srgbClr val="113052"/>
                </a:solidFill>
                <a:latin typeface="Verdana"/>
                <a:cs typeface="Verdana"/>
              </a:rPr>
              <a:t> </a:t>
            </a:r>
            <a:r>
              <a:rPr sz="544" spc="-14" dirty="0">
                <a:solidFill>
                  <a:srgbClr val="113052"/>
                </a:solidFill>
                <a:latin typeface="Verdana"/>
                <a:cs typeface="Verdana"/>
              </a:rPr>
              <a:t>block:</a:t>
            </a:r>
            <a:endParaRPr sz="544">
              <a:solidFill>
                <a:prstClr val="black"/>
              </a:solidFill>
              <a:latin typeface="Verdana"/>
              <a:cs typeface="Verdana"/>
            </a:endParaRPr>
          </a:p>
        </p:txBody>
      </p:sp>
    </p:spTree>
    <p:extLst>
      <p:ext uri="{BB962C8B-B14F-4D97-AF65-F5344CB8AC3E}">
        <p14:creationId xmlns:p14="http://schemas.microsoft.com/office/powerpoint/2010/main" val="1243592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Nuts and Bolts of </a:t>
            </a:r>
            <a:r>
              <a:rPr lang="en-US" dirty="0" err="1" smtClean="0"/>
              <a:t>Blockchain</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Blockchain</a:t>
            </a:r>
            <a:r>
              <a:rPr lang="en-US" dirty="0"/>
              <a:t> is a </a:t>
            </a:r>
            <a:r>
              <a:rPr lang="en-US" i="1" dirty="0">
                <a:solidFill>
                  <a:srgbClr val="0432FF"/>
                </a:solidFill>
              </a:rPr>
              <a:t>distributed ledger</a:t>
            </a:r>
            <a:r>
              <a:rPr lang="en-US" dirty="0"/>
              <a:t>, or </a:t>
            </a:r>
            <a:r>
              <a:rPr lang="en-US" i="1" dirty="0">
                <a:solidFill>
                  <a:srgbClr val="0432FF"/>
                </a:solidFill>
              </a:rPr>
              <a:t>database</a:t>
            </a:r>
            <a:r>
              <a:rPr lang="en-US" dirty="0"/>
              <a:t>, shared across a </a:t>
            </a:r>
            <a:r>
              <a:rPr lang="en-US" i="1" dirty="0">
                <a:solidFill>
                  <a:srgbClr val="0432FF"/>
                </a:solidFill>
              </a:rPr>
              <a:t>public or private computing network</a:t>
            </a:r>
            <a:r>
              <a:rPr lang="en-US" dirty="0"/>
              <a:t>. </a:t>
            </a:r>
            <a:r>
              <a:rPr lang="en-US" i="1" dirty="0">
                <a:solidFill>
                  <a:srgbClr val="0432FF"/>
                </a:solidFill>
              </a:rPr>
              <a:t>Each computer node in the network holds a copy of the ledger</a:t>
            </a:r>
            <a:r>
              <a:rPr lang="en-US" i="1" dirty="0"/>
              <a:t>, so there is no single point of failure. </a:t>
            </a:r>
            <a:r>
              <a:rPr lang="en-US" dirty="0"/>
              <a:t>Every piece of information is mathematically encrypted and added as a new “block” to the chain of historical records. Various consensus protocols are used to validate a new block with other participants before it can be added to the chain. This </a:t>
            </a:r>
            <a:r>
              <a:rPr lang="en-US" i="1" dirty="0">
                <a:solidFill>
                  <a:srgbClr val="0432FF"/>
                </a:solidFill>
              </a:rPr>
              <a:t>prevents fraud or double spending without requiring a central authority</a:t>
            </a:r>
            <a:r>
              <a:rPr lang="en-US" dirty="0"/>
              <a:t>. The ledger can also be programmed with “</a:t>
            </a:r>
            <a:r>
              <a:rPr lang="en-US" i="1" dirty="0">
                <a:solidFill>
                  <a:srgbClr val="0432FF"/>
                </a:solidFill>
              </a:rPr>
              <a:t>smart contracts</a:t>
            </a:r>
            <a:r>
              <a:rPr lang="en-US" dirty="0"/>
              <a:t>,” a set of conditions recorded on the </a:t>
            </a:r>
            <a:r>
              <a:rPr lang="en-US" dirty="0" err="1"/>
              <a:t>blockchain</a:t>
            </a:r>
            <a:r>
              <a:rPr lang="en-US" dirty="0"/>
              <a:t>, so that transactions automatically trigger when the conditions are met. For example, smart contracts could be used to automate insurance-claim payouts.</a:t>
            </a:r>
          </a:p>
        </p:txBody>
      </p:sp>
    </p:spTree>
    <p:extLst>
      <p:ext uri="{BB962C8B-B14F-4D97-AF65-F5344CB8AC3E}">
        <p14:creationId xmlns:p14="http://schemas.microsoft.com/office/powerpoint/2010/main" val="711042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20798" y="4772827"/>
            <a:ext cx="320149" cy="168016"/>
          </a:xfrm>
          <a:prstGeom prst="rect">
            <a:avLst/>
          </a:prstGeom>
          <a:blipFill>
            <a:blip r:embed="rId2" cstate="print"/>
            <a:stretch>
              <a:fillRect/>
            </a:stretch>
          </a:blipFill>
        </p:spPr>
        <p:txBody>
          <a:bodyPr wrap="square" lIns="0" tIns="0" rIns="0" bIns="0" rtlCol="0"/>
          <a:lstStyle/>
          <a:p>
            <a:endParaRPr sz="1224">
              <a:solidFill>
                <a:prstClr val="black"/>
              </a:solidFill>
            </a:endParaRPr>
          </a:p>
        </p:txBody>
      </p:sp>
      <p:sp>
        <p:nvSpPr>
          <p:cNvPr id="3" name="object 3"/>
          <p:cNvSpPr txBox="1"/>
          <p:nvPr/>
        </p:nvSpPr>
        <p:spPr>
          <a:xfrm>
            <a:off x="6298938" y="4790236"/>
            <a:ext cx="410271" cy="123817"/>
          </a:xfrm>
          <a:prstGeom prst="rect">
            <a:avLst/>
          </a:prstGeom>
        </p:spPr>
        <p:txBody>
          <a:bodyPr vert="horz" wrap="square" lIns="0" tIns="8637" rIns="0" bIns="0" rtlCol="0">
            <a:spAutoFit/>
          </a:bodyPr>
          <a:lstStyle/>
          <a:p>
            <a:pPr marL="8637">
              <a:spcBef>
                <a:spcPts val="68"/>
              </a:spcBef>
            </a:pPr>
            <a:r>
              <a:rPr sz="748" spc="3" dirty="0">
                <a:solidFill>
                  <a:srgbClr val="838383"/>
                </a:solidFill>
                <a:latin typeface="Verdana"/>
                <a:cs typeface="Verdana"/>
              </a:rPr>
              <a:t>PAGE</a:t>
            </a:r>
            <a:r>
              <a:rPr sz="748" spc="-92" dirty="0">
                <a:solidFill>
                  <a:srgbClr val="838383"/>
                </a:solidFill>
                <a:latin typeface="Verdana"/>
                <a:cs typeface="Verdana"/>
              </a:rPr>
              <a:t> </a:t>
            </a:r>
            <a:r>
              <a:rPr sz="748" spc="-61" dirty="0">
                <a:solidFill>
                  <a:srgbClr val="838383"/>
                </a:solidFill>
                <a:latin typeface="Verdana"/>
                <a:cs typeface="Verdana"/>
              </a:rPr>
              <a:t>11</a:t>
            </a:r>
            <a:endParaRPr sz="748">
              <a:solidFill>
                <a:prstClr val="black"/>
              </a:solidFill>
              <a:latin typeface="Verdana"/>
              <a:cs typeface="Verdana"/>
            </a:endParaRPr>
          </a:p>
        </p:txBody>
      </p:sp>
      <p:sp>
        <p:nvSpPr>
          <p:cNvPr id="4" name="object 4"/>
          <p:cNvSpPr/>
          <p:nvPr/>
        </p:nvSpPr>
        <p:spPr>
          <a:xfrm>
            <a:off x="6749544"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5" name="object 5"/>
          <p:cNvSpPr/>
          <p:nvPr/>
        </p:nvSpPr>
        <p:spPr>
          <a:xfrm>
            <a:off x="7193414"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6" name="object 6"/>
          <p:cNvSpPr txBox="1"/>
          <p:nvPr/>
        </p:nvSpPr>
        <p:spPr>
          <a:xfrm>
            <a:off x="6867962" y="4790236"/>
            <a:ext cx="232343" cy="123817"/>
          </a:xfrm>
          <a:prstGeom prst="rect">
            <a:avLst/>
          </a:prstGeom>
        </p:spPr>
        <p:txBody>
          <a:bodyPr vert="horz" wrap="square" lIns="0" tIns="8637" rIns="0" bIns="0" rtlCol="0">
            <a:spAutoFit/>
          </a:bodyPr>
          <a:lstStyle/>
          <a:p>
            <a:pPr marL="8637">
              <a:spcBef>
                <a:spcPts val="68"/>
              </a:spcBef>
            </a:pPr>
            <a:r>
              <a:rPr sz="748" spc="-71" dirty="0">
                <a:solidFill>
                  <a:srgbClr val="838383"/>
                </a:solidFill>
                <a:latin typeface="Verdana"/>
                <a:cs typeface="Verdana"/>
              </a:rPr>
              <a:t>L</a:t>
            </a:r>
            <a:r>
              <a:rPr sz="748" spc="20" dirty="0">
                <a:solidFill>
                  <a:srgbClr val="838383"/>
                </a:solidFill>
                <a:latin typeface="Verdana"/>
                <a:cs typeface="Verdana"/>
              </a:rPr>
              <a:t>A</a:t>
            </a:r>
            <a:r>
              <a:rPr sz="748" spc="-116" dirty="0">
                <a:solidFill>
                  <a:srgbClr val="838383"/>
                </a:solidFill>
                <a:latin typeface="Verdana"/>
                <a:cs typeface="Verdana"/>
              </a:rPr>
              <a:t>BS</a:t>
            </a:r>
            <a:endParaRPr sz="748">
              <a:solidFill>
                <a:prstClr val="black"/>
              </a:solidFill>
              <a:latin typeface="Verdana"/>
              <a:cs typeface="Verdana"/>
            </a:endParaRPr>
          </a:p>
        </p:txBody>
      </p:sp>
      <p:sp>
        <p:nvSpPr>
          <p:cNvPr id="7" name="object 7"/>
          <p:cNvSpPr/>
          <p:nvPr/>
        </p:nvSpPr>
        <p:spPr>
          <a:xfrm>
            <a:off x="2160298" y="1214142"/>
            <a:ext cx="216796" cy="216796"/>
          </a:xfrm>
          <a:custGeom>
            <a:avLst/>
            <a:gdLst/>
            <a:ahLst/>
            <a:cxnLst/>
            <a:rect l="l" t="t" r="r" b="b"/>
            <a:pathLst>
              <a:path w="318769" h="318769">
                <a:moveTo>
                  <a:pt x="159385" y="0"/>
                </a:moveTo>
                <a:lnTo>
                  <a:pt x="109012" y="8126"/>
                </a:lnTo>
                <a:lnTo>
                  <a:pt x="65260" y="30756"/>
                </a:lnTo>
                <a:lnTo>
                  <a:pt x="30756" y="65260"/>
                </a:lnTo>
                <a:lnTo>
                  <a:pt x="8126" y="109012"/>
                </a:lnTo>
                <a:lnTo>
                  <a:pt x="0" y="159385"/>
                </a:lnTo>
                <a:lnTo>
                  <a:pt x="8126" y="209757"/>
                </a:lnTo>
                <a:lnTo>
                  <a:pt x="30756" y="253509"/>
                </a:lnTo>
                <a:lnTo>
                  <a:pt x="65260" y="288013"/>
                </a:lnTo>
                <a:lnTo>
                  <a:pt x="109012" y="310643"/>
                </a:lnTo>
                <a:lnTo>
                  <a:pt x="159385" y="318770"/>
                </a:lnTo>
                <a:lnTo>
                  <a:pt x="209757" y="310643"/>
                </a:lnTo>
                <a:lnTo>
                  <a:pt x="253509" y="288013"/>
                </a:lnTo>
                <a:lnTo>
                  <a:pt x="288013" y="253509"/>
                </a:lnTo>
                <a:lnTo>
                  <a:pt x="310643" y="209757"/>
                </a:lnTo>
                <a:lnTo>
                  <a:pt x="318769" y="159385"/>
                </a:lnTo>
                <a:lnTo>
                  <a:pt x="310643" y="109012"/>
                </a:lnTo>
                <a:lnTo>
                  <a:pt x="288013" y="65260"/>
                </a:lnTo>
                <a:lnTo>
                  <a:pt x="253509" y="30756"/>
                </a:lnTo>
                <a:lnTo>
                  <a:pt x="209757" y="8126"/>
                </a:lnTo>
                <a:lnTo>
                  <a:pt x="159385" y="0"/>
                </a:lnTo>
                <a:close/>
              </a:path>
            </a:pathLst>
          </a:custGeom>
          <a:solidFill>
            <a:srgbClr val="003863"/>
          </a:solidFill>
        </p:spPr>
        <p:txBody>
          <a:bodyPr wrap="square" lIns="0" tIns="0" rIns="0" bIns="0" rtlCol="0"/>
          <a:lstStyle/>
          <a:p>
            <a:endParaRPr sz="1224">
              <a:solidFill>
                <a:prstClr val="black"/>
              </a:solidFill>
            </a:endParaRPr>
          </a:p>
        </p:txBody>
      </p:sp>
      <p:sp>
        <p:nvSpPr>
          <p:cNvPr id="8" name="object 8"/>
          <p:cNvSpPr txBox="1"/>
          <p:nvPr/>
        </p:nvSpPr>
        <p:spPr>
          <a:xfrm>
            <a:off x="2226979" y="1236339"/>
            <a:ext cx="85509" cy="155673"/>
          </a:xfrm>
          <a:prstGeom prst="rect">
            <a:avLst/>
          </a:prstGeom>
        </p:spPr>
        <p:txBody>
          <a:bodyPr vert="horz" wrap="square" lIns="0" tIns="9069" rIns="0" bIns="0" rtlCol="0">
            <a:spAutoFit/>
          </a:bodyPr>
          <a:lstStyle/>
          <a:p>
            <a:pPr marL="8637">
              <a:spcBef>
                <a:spcPts val="71"/>
              </a:spcBef>
            </a:pPr>
            <a:r>
              <a:rPr sz="952" b="1" spc="-143" dirty="0">
                <a:solidFill>
                  <a:srgbClr val="FFFFFF"/>
                </a:solidFill>
                <a:latin typeface="Verdana"/>
                <a:cs typeface="Verdana"/>
              </a:rPr>
              <a:t>1</a:t>
            </a:r>
            <a:endParaRPr sz="952">
              <a:solidFill>
                <a:prstClr val="black"/>
              </a:solidFill>
              <a:latin typeface="Verdana"/>
              <a:cs typeface="Verdana"/>
            </a:endParaRPr>
          </a:p>
        </p:txBody>
      </p:sp>
      <p:sp>
        <p:nvSpPr>
          <p:cNvPr id="9" name="object 9"/>
          <p:cNvSpPr txBox="1"/>
          <p:nvPr/>
        </p:nvSpPr>
        <p:spPr>
          <a:xfrm>
            <a:off x="2495425" y="1197670"/>
            <a:ext cx="2267718" cy="1113200"/>
          </a:xfrm>
          <a:prstGeom prst="rect">
            <a:avLst/>
          </a:prstGeom>
        </p:spPr>
        <p:txBody>
          <a:bodyPr vert="horz" wrap="square" lIns="0" tIns="69098" rIns="0" bIns="0" rtlCol="0">
            <a:spAutoFit/>
          </a:bodyPr>
          <a:lstStyle/>
          <a:p>
            <a:pPr marL="8637">
              <a:spcBef>
                <a:spcPts val="544"/>
              </a:spcBef>
            </a:pPr>
            <a:r>
              <a:rPr sz="952" b="1" spc="-99" dirty="0">
                <a:solidFill>
                  <a:srgbClr val="003863"/>
                </a:solidFill>
                <a:latin typeface="Verdana"/>
                <a:cs typeface="Verdana"/>
              </a:rPr>
              <a:t>Transaction</a:t>
            </a:r>
            <a:r>
              <a:rPr sz="952" b="1" spc="-65" dirty="0">
                <a:solidFill>
                  <a:srgbClr val="003863"/>
                </a:solidFill>
                <a:latin typeface="Verdana"/>
                <a:cs typeface="Verdana"/>
              </a:rPr>
              <a:t> </a:t>
            </a:r>
            <a:r>
              <a:rPr sz="952" b="1" spc="-92" dirty="0">
                <a:solidFill>
                  <a:srgbClr val="003863"/>
                </a:solidFill>
                <a:latin typeface="Verdana"/>
                <a:cs typeface="Verdana"/>
              </a:rPr>
              <a:t>definition</a:t>
            </a:r>
            <a:endParaRPr sz="952">
              <a:solidFill>
                <a:prstClr val="black"/>
              </a:solidFill>
              <a:latin typeface="Verdana"/>
              <a:cs typeface="Verdana"/>
            </a:endParaRPr>
          </a:p>
          <a:p>
            <a:pPr marL="8637" marR="3455">
              <a:lnSpc>
                <a:spcPct val="127600"/>
              </a:lnSpc>
              <a:spcBef>
                <a:spcPts val="133"/>
              </a:spcBef>
            </a:pPr>
            <a:r>
              <a:rPr sz="748" spc="-41" dirty="0">
                <a:solidFill>
                  <a:srgbClr val="231F20"/>
                </a:solidFill>
                <a:latin typeface="Verdana"/>
                <a:cs typeface="Verdana"/>
              </a:rPr>
              <a:t>The</a:t>
            </a:r>
            <a:r>
              <a:rPr sz="748" spc="-65" dirty="0">
                <a:solidFill>
                  <a:srgbClr val="231F20"/>
                </a:solidFill>
                <a:latin typeface="Verdana"/>
                <a:cs typeface="Verdana"/>
              </a:rPr>
              <a:t> </a:t>
            </a:r>
            <a:r>
              <a:rPr sz="748" spc="-10" dirty="0">
                <a:solidFill>
                  <a:srgbClr val="231F20"/>
                </a:solidFill>
                <a:latin typeface="Verdana"/>
                <a:cs typeface="Verdana"/>
              </a:rPr>
              <a:t>“Sender”</a:t>
            </a:r>
            <a:r>
              <a:rPr sz="748" spc="-61" dirty="0">
                <a:solidFill>
                  <a:srgbClr val="231F20"/>
                </a:solidFill>
                <a:latin typeface="Verdana"/>
                <a:cs typeface="Verdana"/>
              </a:rPr>
              <a:t> </a:t>
            </a:r>
            <a:r>
              <a:rPr sz="748" spc="-3" dirty="0">
                <a:solidFill>
                  <a:srgbClr val="231F20"/>
                </a:solidFill>
                <a:latin typeface="Verdana"/>
                <a:cs typeface="Verdana"/>
              </a:rPr>
              <a:t>creates</a:t>
            </a:r>
            <a:r>
              <a:rPr sz="748" spc="-68" dirty="0">
                <a:solidFill>
                  <a:srgbClr val="231F20"/>
                </a:solidFill>
                <a:latin typeface="Verdana"/>
                <a:cs typeface="Verdana"/>
              </a:rPr>
              <a:t> </a:t>
            </a:r>
            <a:r>
              <a:rPr sz="748" spc="61" dirty="0">
                <a:solidFill>
                  <a:srgbClr val="231F20"/>
                </a:solidFill>
                <a:latin typeface="Verdana"/>
                <a:cs typeface="Verdana"/>
              </a:rPr>
              <a:t>a</a:t>
            </a:r>
            <a:r>
              <a:rPr sz="748" spc="-61" dirty="0">
                <a:solidFill>
                  <a:srgbClr val="231F20"/>
                </a:solidFill>
                <a:latin typeface="Verdana"/>
                <a:cs typeface="Verdana"/>
              </a:rPr>
              <a:t> </a:t>
            </a:r>
            <a:r>
              <a:rPr sz="748" spc="-10" dirty="0">
                <a:solidFill>
                  <a:srgbClr val="231F20"/>
                </a:solidFill>
                <a:latin typeface="Verdana"/>
                <a:cs typeface="Verdana"/>
              </a:rPr>
              <a:t>transaction</a:t>
            </a:r>
            <a:r>
              <a:rPr sz="748" spc="-68" dirty="0">
                <a:solidFill>
                  <a:srgbClr val="231F20"/>
                </a:solidFill>
                <a:latin typeface="Verdana"/>
                <a:cs typeface="Verdana"/>
              </a:rPr>
              <a:t> </a:t>
            </a:r>
            <a:r>
              <a:rPr sz="748" spc="27" dirty="0">
                <a:solidFill>
                  <a:srgbClr val="231F20"/>
                </a:solidFill>
                <a:latin typeface="Verdana"/>
                <a:cs typeface="Verdana"/>
              </a:rPr>
              <a:t>and</a:t>
            </a:r>
            <a:r>
              <a:rPr sz="748" spc="-68" dirty="0">
                <a:solidFill>
                  <a:srgbClr val="231F20"/>
                </a:solidFill>
                <a:latin typeface="Verdana"/>
                <a:cs typeface="Verdana"/>
              </a:rPr>
              <a:t> </a:t>
            </a:r>
            <a:r>
              <a:rPr sz="748" spc="-48" dirty="0">
                <a:solidFill>
                  <a:srgbClr val="231F20"/>
                </a:solidFill>
                <a:latin typeface="Verdana"/>
                <a:cs typeface="Verdana"/>
              </a:rPr>
              <a:t>transmits  it </a:t>
            </a:r>
            <a:r>
              <a:rPr sz="748" spc="-3" dirty="0">
                <a:solidFill>
                  <a:srgbClr val="231F20"/>
                </a:solidFill>
                <a:latin typeface="Verdana"/>
                <a:cs typeface="Verdana"/>
              </a:rPr>
              <a:t>to </a:t>
            </a:r>
            <a:r>
              <a:rPr sz="748" spc="-7" dirty="0">
                <a:solidFill>
                  <a:srgbClr val="231F20"/>
                </a:solidFill>
                <a:latin typeface="Verdana"/>
                <a:cs typeface="Verdana"/>
              </a:rPr>
              <a:t>the </a:t>
            </a:r>
            <a:r>
              <a:rPr sz="748" spc="-27" dirty="0">
                <a:solidFill>
                  <a:srgbClr val="231F20"/>
                </a:solidFill>
                <a:latin typeface="Verdana"/>
                <a:cs typeface="Verdana"/>
              </a:rPr>
              <a:t>network. </a:t>
            </a:r>
            <a:r>
              <a:rPr sz="748" spc="-41" dirty="0">
                <a:solidFill>
                  <a:srgbClr val="231F20"/>
                </a:solidFill>
                <a:latin typeface="Verdana"/>
                <a:cs typeface="Verdana"/>
              </a:rPr>
              <a:t>The </a:t>
            </a:r>
            <a:r>
              <a:rPr sz="748" spc="-10" dirty="0">
                <a:solidFill>
                  <a:srgbClr val="231F20"/>
                </a:solidFill>
                <a:latin typeface="Verdana"/>
                <a:cs typeface="Verdana"/>
              </a:rPr>
              <a:t>transaction message  includes</a:t>
            </a:r>
            <a:r>
              <a:rPr sz="748" spc="-54" dirty="0">
                <a:solidFill>
                  <a:srgbClr val="231F20"/>
                </a:solidFill>
                <a:latin typeface="Verdana"/>
                <a:cs typeface="Verdana"/>
              </a:rPr>
              <a:t> </a:t>
            </a:r>
            <a:r>
              <a:rPr sz="748" spc="-17" dirty="0">
                <a:solidFill>
                  <a:srgbClr val="231F20"/>
                </a:solidFill>
                <a:latin typeface="Verdana"/>
                <a:cs typeface="Verdana"/>
              </a:rPr>
              <a:t>details</a:t>
            </a:r>
            <a:r>
              <a:rPr sz="748" spc="-54" dirty="0">
                <a:solidFill>
                  <a:srgbClr val="231F20"/>
                </a:solidFill>
                <a:latin typeface="Verdana"/>
                <a:cs typeface="Verdana"/>
              </a:rPr>
              <a:t> </a:t>
            </a:r>
            <a:r>
              <a:rPr sz="748" spc="3" dirty="0">
                <a:solidFill>
                  <a:srgbClr val="231F20"/>
                </a:solidFill>
                <a:latin typeface="Verdana"/>
                <a:cs typeface="Verdana"/>
              </a:rPr>
              <a:t>of</a:t>
            </a:r>
            <a:r>
              <a:rPr sz="748" spc="-58" dirty="0">
                <a:solidFill>
                  <a:srgbClr val="231F20"/>
                </a:solidFill>
                <a:latin typeface="Verdana"/>
                <a:cs typeface="Verdana"/>
              </a:rPr>
              <a:t> </a:t>
            </a:r>
            <a:r>
              <a:rPr sz="748" spc="-7" dirty="0">
                <a:solidFill>
                  <a:srgbClr val="231F20"/>
                </a:solidFill>
                <a:latin typeface="Verdana"/>
                <a:cs typeface="Verdana"/>
              </a:rPr>
              <a:t>the</a:t>
            </a:r>
            <a:r>
              <a:rPr sz="748" spc="-54" dirty="0">
                <a:solidFill>
                  <a:srgbClr val="231F20"/>
                </a:solidFill>
                <a:latin typeface="Verdana"/>
                <a:cs typeface="Verdana"/>
              </a:rPr>
              <a:t> </a:t>
            </a:r>
            <a:r>
              <a:rPr sz="748" spc="-10" dirty="0">
                <a:solidFill>
                  <a:srgbClr val="231F20"/>
                </a:solidFill>
                <a:latin typeface="Verdana"/>
                <a:cs typeface="Verdana"/>
              </a:rPr>
              <a:t>Receiver’s</a:t>
            </a:r>
            <a:r>
              <a:rPr sz="748" spc="-54" dirty="0">
                <a:solidFill>
                  <a:srgbClr val="231F20"/>
                </a:solidFill>
                <a:latin typeface="Verdana"/>
                <a:cs typeface="Verdana"/>
              </a:rPr>
              <a:t> </a:t>
            </a:r>
            <a:r>
              <a:rPr sz="748" spc="3" dirty="0">
                <a:solidFill>
                  <a:srgbClr val="231F20"/>
                </a:solidFill>
                <a:latin typeface="Verdana"/>
                <a:cs typeface="Verdana"/>
              </a:rPr>
              <a:t>public</a:t>
            </a:r>
            <a:r>
              <a:rPr sz="748" spc="-54" dirty="0">
                <a:solidFill>
                  <a:srgbClr val="231F20"/>
                </a:solidFill>
                <a:latin typeface="Verdana"/>
                <a:cs typeface="Verdana"/>
              </a:rPr>
              <a:t> </a:t>
            </a:r>
            <a:r>
              <a:rPr sz="748" spc="-24" dirty="0">
                <a:solidFill>
                  <a:srgbClr val="231F20"/>
                </a:solidFill>
                <a:latin typeface="Verdana"/>
                <a:cs typeface="Verdana"/>
              </a:rPr>
              <a:t>address,  </a:t>
            </a:r>
            <a:r>
              <a:rPr sz="748" spc="-7" dirty="0">
                <a:solidFill>
                  <a:srgbClr val="231F20"/>
                </a:solidFill>
                <a:latin typeface="Verdana"/>
                <a:cs typeface="Verdana"/>
              </a:rPr>
              <a:t>the </a:t>
            </a:r>
            <a:r>
              <a:rPr sz="748" spc="-3" dirty="0">
                <a:solidFill>
                  <a:srgbClr val="231F20"/>
                </a:solidFill>
                <a:latin typeface="Verdana"/>
                <a:cs typeface="Verdana"/>
              </a:rPr>
              <a:t>value </a:t>
            </a:r>
            <a:r>
              <a:rPr sz="748" spc="3" dirty="0">
                <a:solidFill>
                  <a:srgbClr val="231F20"/>
                </a:solidFill>
                <a:latin typeface="Verdana"/>
                <a:cs typeface="Verdana"/>
              </a:rPr>
              <a:t>of </a:t>
            </a:r>
            <a:r>
              <a:rPr sz="748" spc="-7" dirty="0">
                <a:solidFill>
                  <a:srgbClr val="231F20"/>
                </a:solidFill>
                <a:latin typeface="Verdana"/>
                <a:cs typeface="Verdana"/>
              </a:rPr>
              <a:t>the </a:t>
            </a:r>
            <a:r>
              <a:rPr sz="748" spc="-17" dirty="0">
                <a:solidFill>
                  <a:srgbClr val="231F20"/>
                </a:solidFill>
                <a:latin typeface="Verdana"/>
                <a:cs typeface="Verdana"/>
              </a:rPr>
              <a:t>transaction, </a:t>
            </a:r>
            <a:r>
              <a:rPr sz="748" spc="27" dirty="0">
                <a:solidFill>
                  <a:srgbClr val="231F20"/>
                </a:solidFill>
                <a:latin typeface="Verdana"/>
                <a:cs typeface="Verdana"/>
              </a:rPr>
              <a:t>and </a:t>
            </a:r>
            <a:r>
              <a:rPr sz="748" spc="61" dirty="0">
                <a:solidFill>
                  <a:srgbClr val="231F20"/>
                </a:solidFill>
                <a:latin typeface="Verdana"/>
                <a:cs typeface="Verdana"/>
              </a:rPr>
              <a:t>a  </a:t>
            </a:r>
            <a:r>
              <a:rPr sz="748" spc="3" dirty="0">
                <a:solidFill>
                  <a:srgbClr val="231F20"/>
                </a:solidFill>
                <a:latin typeface="Verdana"/>
                <a:cs typeface="Verdana"/>
              </a:rPr>
              <a:t>cryptographic </a:t>
            </a:r>
            <a:r>
              <a:rPr sz="748" spc="-14" dirty="0">
                <a:solidFill>
                  <a:srgbClr val="231F20"/>
                </a:solidFill>
                <a:latin typeface="Verdana"/>
                <a:cs typeface="Verdana"/>
              </a:rPr>
              <a:t>digital </a:t>
            </a:r>
            <a:r>
              <a:rPr sz="748" spc="-24" dirty="0">
                <a:solidFill>
                  <a:srgbClr val="231F20"/>
                </a:solidFill>
                <a:latin typeface="Verdana"/>
                <a:cs typeface="Verdana"/>
              </a:rPr>
              <a:t>signature </a:t>
            </a:r>
            <a:r>
              <a:rPr sz="748" spc="-10" dirty="0">
                <a:solidFill>
                  <a:srgbClr val="231F20"/>
                </a:solidFill>
                <a:latin typeface="Verdana"/>
                <a:cs typeface="Verdana"/>
              </a:rPr>
              <a:t>that </a:t>
            </a:r>
            <a:r>
              <a:rPr sz="748" spc="-20" dirty="0">
                <a:solidFill>
                  <a:srgbClr val="231F20"/>
                </a:solidFill>
                <a:latin typeface="Verdana"/>
                <a:cs typeface="Verdana"/>
              </a:rPr>
              <a:t>proves </a:t>
            </a:r>
            <a:r>
              <a:rPr sz="748" spc="-10" dirty="0">
                <a:solidFill>
                  <a:srgbClr val="231F20"/>
                </a:solidFill>
                <a:latin typeface="Verdana"/>
                <a:cs typeface="Verdana"/>
              </a:rPr>
              <a:t>the  </a:t>
            </a:r>
            <a:r>
              <a:rPr sz="748" spc="-14" dirty="0">
                <a:solidFill>
                  <a:srgbClr val="231F20"/>
                </a:solidFill>
                <a:latin typeface="Verdana"/>
                <a:cs typeface="Verdana"/>
              </a:rPr>
              <a:t>authenticity </a:t>
            </a:r>
            <a:r>
              <a:rPr sz="748" spc="3" dirty="0">
                <a:solidFill>
                  <a:srgbClr val="231F20"/>
                </a:solidFill>
                <a:latin typeface="Verdana"/>
                <a:cs typeface="Verdana"/>
              </a:rPr>
              <a:t>of </a:t>
            </a:r>
            <a:r>
              <a:rPr sz="748" spc="-7" dirty="0">
                <a:solidFill>
                  <a:srgbClr val="231F20"/>
                </a:solidFill>
                <a:latin typeface="Verdana"/>
                <a:cs typeface="Verdana"/>
              </a:rPr>
              <a:t>the</a:t>
            </a:r>
            <a:r>
              <a:rPr sz="748" spc="-177" dirty="0">
                <a:solidFill>
                  <a:srgbClr val="231F20"/>
                </a:solidFill>
                <a:latin typeface="Verdana"/>
                <a:cs typeface="Verdana"/>
              </a:rPr>
              <a:t> </a:t>
            </a:r>
            <a:r>
              <a:rPr sz="748" spc="-17" dirty="0">
                <a:solidFill>
                  <a:srgbClr val="231F20"/>
                </a:solidFill>
                <a:latin typeface="Verdana"/>
                <a:cs typeface="Verdana"/>
              </a:rPr>
              <a:t>transaction.</a:t>
            </a:r>
            <a:endParaRPr sz="748">
              <a:solidFill>
                <a:prstClr val="black"/>
              </a:solidFill>
              <a:latin typeface="Verdana"/>
              <a:cs typeface="Verdana"/>
            </a:endParaRPr>
          </a:p>
        </p:txBody>
      </p:sp>
      <p:sp>
        <p:nvSpPr>
          <p:cNvPr id="10" name="object 10"/>
          <p:cNvSpPr/>
          <p:nvPr/>
        </p:nvSpPr>
        <p:spPr>
          <a:xfrm>
            <a:off x="2160298" y="2416624"/>
            <a:ext cx="216796" cy="216796"/>
          </a:xfrm>
          <a:custGeom>
            <a:avLst/>
            <a:gdLst/>
            <a:ahLst/>
            <a:cxnLst/>
            <a:rect l="l" t="t" r="r" b="b"/>
            <a:pathLst>
              <a:path w="318769" h="318770">
                <a:moveTo>
                  <a:pt x="159385" y="0"/>
                </a:moveTo>
                <a:lnTo>
                  <a:pt x="109012" y="8126"/>
                </a:lnTo>
                <a:lnTo>
                  <a:pt x="65260" y="30756"/>
                </a:lnTo>
                <a:lnTo>
                  <a:pt x="30756" y="65260"/>
                </a:lnTo>
                <a:lnTo>
                  <a:pt x="8126" y="109012"/>
                </a:lnTo>
                <a:lnTo>
                  <a:pt x="0" y="159384"/>
                </a:lnTo>
                <a:lnTo>
                  <a:pt x="8126" y="209806"/>
                </a:lnTo>
                <a:lnTo>
                  <a:pt x="30756" y="253564"/>
                </a:lnTo>
                <a:lnTo>
                  <a:pt x="65260" y="288050"/>
                </a:lnTo>
                <a:lnTo>
                  <a:pt x="109012" y="310655"/>
                </a:lnTo>
                <a:lnTo>
                  <a:pt x="159385" y="318769"/>
                </a:lnTo>
                <a:lnTo>
                  <a:pt x="209757" y="310655"/>
                </a:lnTo>
                <a:lnTo>
                  <a:pt x="253509" y="288050"/>
                </a:lnTo>
                <a:lnTo>
                  <a:pt x="288013" y="253564"/>
                </a:lnTo>
                <a:lnTo>
                  <a:pt x="310643" y="209806"/>
                </a:lnTo>
                <a:lnTo>
                  <a:pt x="318769" y="159384"/>
                </a:lnTo>
                <a:lnTo>
                  <a:pt x="310643" y="109012"/>
                </a:lnTo>
                <a:lnTo>
                  <a:pt x="288013" y="65260"/>
                </a:lnTo>
                <a:lnTo>
                  <a:pt x="253509" y="30756"/>
                </a:lnTo>
                <a:lnTo>
                  <a:pt x="209757" y="8126"/>
                </a:lnTo>
                <a:lnTo>
                  <a:pt x="159385" y="0"/>
                </a:lnTo>
                <a:close/>
              </a:path>
            </a:pathLst>
          </a:custGeom>
          <a:solidFill>
            <a:srgbClr val="003863"/>
          </a:solidFill>
        </p:spPr>
        <p:txBody>
          <a:bodyPr wrap="square" lIns="0" tIns="0" rIns="0" bIns="0" rtlCol="0"/>
          <a:lstStyle/>
          <a:p>
            <a:endParaRPr sz="1224">
              <a:solidFill>
                <a:prstClr val="black"/>
              </a:solidFill>
            </a:endParaRPr>
          </a:p>
        </p:txBody>
      </p:sp>
      <p:sp>
        <p:nvSpPr>
          <p:cNvPr id="11" name="object 11"/>
          <p:cNvSpPr txBox="1"/>
          <p:nvPr/>
        </p:nvSpPr>
        <p:spPr>
          <a:xfrm>
            <a:off x="2226979" y="2439080"/>
            <a:ext cx="85509" cy="155673"/>
          </a:xfrm>
          <a:prstGeom prst="rect">
            <a:avLst/>
          </a:prstGeom>
        </p:spPr>
        <p:txBody>
          <a:bodyPr vert="horz" wrap="square" lIns="0" tIns="9069" rIns="0" bIns="0" rtlCol="0">
            <a:spAutoFit/>
          </a:bodyPr>
          <a:lstStyle/>
          <a:p>
            <a:pPr marL="8637">
              <a:spcBef>
                <a:spcPts val="71"/>
              </a:spcBef>
            </a:pPr>
            <a:r>
              <a:rPr sz="952" b="1" spc="-143" dirty="0">
                <a:solidFill>
                  <a:srgbClr val="FFFFFF"/>
                </a:solidFill>
                <a:latin typeface="Verdana"/>
                <a:cs typeface="Verdana"/>
              </a:rPr>
              <a:t>2</a:t>
            </a:r>
            <a:endParaRPr sz="952">
              <a:solidFill>
                <a:prstClr val="black"/>
              </a:solidFill>
              <a:latin typeface="Verdana"/>
              <a:cs typeface="Verdana"/>
            </a:endParaRPr>
          </a:p>
        </p:txBody>
      </p:sp>
      <p:sp>
        <p:nvSpPr>
          <p:cNvPr id="12" name="object 12"/>
          <p:cNvSpPr txBox="1"/>
          <p:nvPr/>
        </p:nvSpPr>
        <p:spPr>
          <a:xfrm>
            <a:off x="2502680" y="2408649"/>
            <a:ext cx="2243965" cy="957567"/>
          </a:xfrm>
          <a:prstGeom prst="rect">
            <a:avLst/>
          </a:prstGeom>
        </p:spPr>
        <p:txBody>
          <a:bodyPr vert="horz" wrap="square" lIns="0" tIns="60893" rIns="0" bIns="0" rtlCol="0">
            <a:spAutoFit/>
          </a:bodyPr>
          <a:lstStyle/>
          <a:p>
            <a:pPr marL="8637">
              <a:spcBef>
                <a:spcPts val="479"/>
              </a:spcBef>
            </a:pPr>
            <a:r>
              <a:rPr sz="952" b="1" spc="-99" dirty="0">
                <a:solidFill>
                  <a:srgbClr val="003863"/>
                </a:solidFill>
                <a:latin typeface="Verdana"/>
                <a:cs typeface="Verdana"/>
              </a:rPr>
              <a:t>Transaction</a:t>
            </a:r>
            <a:r>
              <a:rPr sz="952" b="1" spc="-65" dirty="0">
                <a:solidFill>
                  <a:srgbClr val="003863"/>
                </a:solidFill>
                <a:latin typeface="Verdana"/>
                <a:cs typeface="Verdana"/>
              </a:rPr>
              <a:t> </a:t>
            </a:r>
            <a:r>
              <a:rPr sz="952" b="1" spc="-82" dirty="0">
                <a:solidFill>
                  <a:srgbClr val="003863"/>
                </a:solidFill>
                <a:latin typeface="Verdana"/>
                <a:cs typeface="Verdana"/>
              </a:rPr>
              <a:t>authentication</a:t>
            </a:r>
            <a:endParaRPr sz="952">
              <a:solidFill>
                <a:prstClr val="black"/>
              </a:solidFill>
              <a:latin typeface="Verdana"/>
              <a:cs typeface="Verdana"/>
            </a:endParaRPr>
          </a:p>
          <a:p>
            <a:pPr marL="12524" marR="3455">
              <a:lnSpc>
                <a:spcPct val="127699"/>
              </a:lnSpc>
              <a:spcBef>
                <a:spcPts val="78"/>
              </a:spcBef>
            </a:pPr>
            <a:r>
              <a:rPr sz="748" spc="-41" dirty="0">
                <a:solidFill>
                  <a:srgbClr val="231F20"/>
                </a:solidFill>
                <a:latin typeface="Verdana"/>
                <a:cs typeface="Verdana"/>
              </a:rPr>
              <a:t>The </a:t>
            </a:r>
            <a:r>
              <a:rPr sz="748" dirty="0">
                <a:solidFill>
                  <a:srgbClr val="231F20"/>
                </a:solidFill>
                <a:latin typeface="Verdana"/>
                <a:cs typeface="Verdana"/>
              </a:rPr>
              <a:t>nodes </a:t>
            </a:r>
            <a:r>
              <a:rPr sz="748" spc="-31" dirty="0">
                <a:solidFill>
                  <a:srgbClr val="231F20"/>
                </a:solidFill>
                <a:latin typeface="Verdana"/>
                <a:cs typeface="Verdana"/>
              </a:rPr>
              <a:t>(computers/users) </a:t>
            </a:r>
            <a:r>
              <a:rPr sz="748" spc="3" dirty="0">
                <a:solidFill>
                  <a:srgbClr val="231F20"/>
                </a:solidFill>
                <a:latin typeface="Verdana"/>
                <a:cs typeface="Verdana"/>
              </a:rPr>
              <a:t>of </a:t>
            </a:r>
            <a:r>
              <a:rPr sz="748" spc="-7" dirty="0">
                <a:solidFill>
                  <a:srgbClr val="231F20"/>
                </a:solidFill>
                <a:latin typeface="Verdana"/>
                <a:cs typeface="Verdana"/>
              </a:rPr>
              <a:t>the </a:t>
            </a:r>
            <a:r>
              <a:rPr sz="748" spc="-20" dirty="0">
                <a:solidFill>
                  <a:srgbClr val="231F20"/>
                </a:solidFill>
                <a:latin typeface="Verdana"/>
                <a:cs typeface="Verdana"/>
              </a:rPr>
              <a:t>network  </a:t>
            </a:r>
            <a:r>
              <a:rPr sz="748" spc="3" dirty="0">
                <a:solidFill>
                  <a:srgbClr val="231F20"/>
                </a:solidFill>
                <a:latin typeface="Verdana"/>
                <a:cs typeface="Verdana"/>
              </a:rPr>
              <a:t>receive </a:t>
            </a:r>
            <a:r>
              <a:rPr sz="748" spc="-7" dirty="0">
                <a:solidFill>
                  <a:srgbClr val="231F20"/>
                </a:solidFill>
                <a:latin typeface="Verdana"/>
                <a:cs typeface="Verdana"/>
              </a:rPr>
              <a:t>the </a:t>
            </a:r>
            <a:r>
              <a:rPr sz="748" spc="-10" dirty="0">
                <a:solidFill>
                  <a:srgbClr val="231F20"/>
                </a:solidFill>
                <a:latin typeface="Verdana"/>
                <a:cs typeface="Verdana"/>
              </a:rPr>
              <a:t>message </a:t>
            </a:r>
            <a:r>
              <a:rPr sz="748" spc="27" dirty="0">
                <a:solidFill>
                  <a:srgbClr val="231F20"/>
                </a:solidFill>
                <a:latin typeface="Verdana"/>
                <a:cs typeface="Verdana"/>
              </a:rPr>
              <a:t>and </a:t>
            </a:r>
            <a:r>
              <a:rPr sz="748" spc="3" dirty="0">
                <a:solidFill>
                  <a:srgbClr val="231F20"/>
                </a:solidFill>
                <a:latin typeface="Verdana"/>
                <a:cs typeface="Verdana"/>
              </a:rPr>
              <a:t>authenticate </a:t>
            </a:r>
            <a:r>
              <a:rPr sz="748" spc="-7" dirty="0">
                <a:solidFill>
                  <a:srgbClr val="231F20"/>
                </a:solidFill>
                <a:latin typeface="Verdana"/>
                <a:cs typeface="Verdana"/>
              </a:rPr>
              <a:t>the  </a:t>
            </a:r>
            <a:r>
              <a:rPr sz="748" spc="-24" dirty="0">
                <a:solidFill>
                  <a:srgbClr val="231F20"/>
                </a:solidFill>
                <a:latin typeface="Verdana"/>
                <a:cs typeface="Verdana"/>
              </a:rPr>
              <a:t>validity</a:t>
            </a:r>
            <a:r>
              <a:rPr sz="748" spc="-65" dirty="0">
                <a:solidFill>
                  <a:srgbClr val="231F20"/>
                </a:solidFill>
                <a:latin typeface="Verdana"/>
                <a:cs typeface="Verdana"/>
              </a:rPr>
              <a:t> </a:t>
            </a:r>
            <a:r>
              <a:rPr sz="748" spc="3" dirty="0">
                <a:solidFill>
                  <a:srgbClr val="231F20"/>
                </a:solidFill>
                <a:latin typeface="Verdana"/>
                <a:cs typeface="Verdana"/>
              </a:rPr>
              <a:t>of</a:t>
            </a:r>
            <a:r>
              <a:rPr sz="748" spc="-61"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10" dirty="0">
                <a:solidFill>
                  <a:srgbClr val="231F20"/>
                </a:solidFill>
                <a:latin typeface="Verdana"/>
                <a:cs typeface="Verdana"/>
              </a:rPr>
              <a:t>message</a:t>
            </a:r>
            <a:r>
              <a:rPr sz="748" spc="-58" dirty="0">
                <a:solidFill>
                  <a:srgbClr val="231F20"/>
                </a:solidFill>
                <a:latin typeface="Verdana"/>
                <a:cs typeface="Verdana"/>
              </a:rPr>
              <a:t> </a:t>
            </a:r>
            <a:r>
              <a:rPr sz="748" dirty="0">
                <a:solidFill>
                  <a:srgbClr val="231F20"/>
                </a:solidFill>
                <a:latin typeface="Verdana"/>
                <a:cs typeface="Verdana"/>
              </a:rPr>
              <a:t>by</a:t>
            </a:r>
            <a:r>
              <a:rPr sz="748" spc="-61" dirty="0">
                <a:solidFill>
                  <a:srgbClr val="231F20"/>
                </a:solidFill>
                <a:latin typeface="Verdana"/>
                <a:cs typeface="Verdana"/>
              </a:rPr>
              <a:t> </a:t>
            </a:r>
            <a:r>
              <a:rPr sz="748" dirty="0">
                <a:solidFill>
                  <a:srgbClr val="231F20"/>
                </a:solidFill>
                <a:latin typeface="Verdana"/>
                <a:cs typeface="Verdana"/>
              </a:rPr>
              <a:t>decrypting</a:t>
            </a:r>
            <a:r>
              <a:rPr sz="748" spc="-61"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14" dirty="0">
                <a:solidFill>
                  <a:srgbClr val="231F20"/>
                </a:solidFill>
                <a:latin typeface="Verdana"/>
                <a:cs typeface="Verdana"/>
              </a:rPr>
              <a:t>digital  </a:t>
            </a:r>
            <a:r>
              <a:rPr sz="748" spc="-27" dirty="0">
                <a:solidFill>
                  <a:srgbClr val="231F20"/>
                </a:solidFill>
                <a:latin typeface="Verdana"/>
                <a:cs typeface="Verdana"/>
              </a:rPr>
              <a:t>signature. </a:t>
            </a:r>
            <a:r>
              <a:rPr sz="748" spc="-41" dirty="0">
                <a:solidFill>
                  <a:srgbClr val="231F20"/>
                </a:solidFill>
                <a:latin typeface="Verdana"/>
                <a:cs typeface="Verdana"/>
              </a:rPr>
              <a:t>The </a:t>
            </a:r>
            <a:r>
              <a:rPr sz="748" spc="3" dirty="0">
                <a:solidFill>
                  <a:srgbClr val="231F20"/>
                </a:solidFill>
                <a:latin typeface="Verdana"/>
                <a:cs typeface="Verdana"/>
              </a:rPr>
              <a:t>authenticated </a:t>
            </a:r>
            <a:r>
              <a:rPr sz="748" spc="-14" dirty="0">
                <a:solidFill>
                  <a:srgbClr val="231F20"/>
                </a:solidFill>
                <a:latin typeface="Verdana"/>
                <a:cs typeface="Verdana"/>
              </a:rPr>
              <a:t>transaction </a:t>
            </a:r>
            <a:r>
              <a:rPr sz="748" spc="-82" dirty="0">
                <a:solidFill>
                  <a:srgbClr val="231F20"/>
                </a:solidFill>
                <a:latin typeface="Verdana"/>
                <a:cs typeface="Verdana"/>
              </a:rPr>
              <a:t>is  </a:t>
            </a:r>
            <a:r>
              <a:rPr sz="748" spc="37" dirty="0">
                <a:solidFill>
                  <a:srgbClr val="231F20"/>
                </a:solidFill>
                <a:latin typeface="Verdana"/>
                <a:cs typeface="Verdana"/>
              </a:rPr>
              <a:t>placed</a:t>
            </a:r>
            <a:r>
              <a:rPr sz="748" spc="-61" dirty="0">
                <a:solidFill>
                  <a:srgbClr val="231F20"/>
                </a:solidFill>
                <a:latin typeface="Verdana"/>
                <a:cs typeface="Verdana"/>
              </a:rPr>
              <a:t> </a:t>
            </a:r>
            <a:r>
              <a:rPr sz="748" spc="-34" dirty="0">
                <a:solidFill>
                  <a:srgbClr val="231F20"/>
                </a:solidFill>
                <a:latin typeface="Verdana"/>
                <a:cs typeface="Verdana"/>
              </a:rPr>
              <a:t>in</a:t>
            </a:r>
            <a:r>
              <a:rPr sz="748" spc="-65" dirty="0">
                <a:solidFill>
                  <a:srgbClr val="231F20"/>
                </a:solidFill>
                <a:latin typeface="Verdana"/>
                <a:cs typeface="Verdana"/>
              </a:rPr>
              <a:t> </a:t>
            </a:r>
            <a:r>
              <a:rPr sz="748" spc="61" dirty="0">
                <a:solidFill>
                  <a:srgbClr val="231F20"/>
                </a:solidFill>
                <a:latin typeface="Verdana"/>
                <a:cs typeface="Verdana"/>
              </a:rPr>
              <a:t>a</a:t>
            </a:r>
            <a:r>
              <a:rPr sz="748" spc="-58" dirty="0">
                <a:solidFill>
                  <a:srgbClr val="231F20"/>
                </a:solidFill>
                <a:latin typeface="Verdana"/>
                <a:cs typeface="Verdana"/>
              </a:rPr>
              <a:t> </a:t>
            </a:r>
            <a:r>
              <a:rPr sz="748" spc="27" dirty="0">
                <a:solidFill>
                  <a:srgbClr val="231F20"/>
                </a:solidFill>
                <a:latin typeface="Verdana"/>
                <a:cs typeface="Verdana"/>
              </a:rPr>
              <a:t>‘pool’</a:t>
            </a:r>
            <a:r>
              <a:rPr sz="748" spc="-65" dirty="0">
                <a:solidFill>
                  <a:srgbClr val="231F20"/>
                </a:solidFill>
                <a:latin typeface="Verdana"/>
                <a:cs typeface="Verdana"/>
              </a:rPr>
              <a:t> </a:t>
            </a:r>
            <a:r>
              <a:rPr sz="748" spc="3" dirty="0">
                <a:solidFill>
                  <a:srgbClr val="231F20"/>
                </a:solidFill>
                <a:latin typeface="Verdana"/>
                <a:cs typeface="Verdana"/>
              </a:rPr>
              <a:t>of</a:t>
            </a:r>
            <a:r>
              <a:rPr sz="748" spc="-65" dirty="0">
                <a:solidFill>
                  <a:srgbClr val="231F20"/>
                </a:solidFill>
                <a:latin typeface="Verdana"/>
                <a:cs typeface="Verdana"/>
              </a:rPr>
              <a:t> </a:t>
            </a:r>
            <a:r>
              <a:rPr sz="748" spc="10" dirty="0">
                <a:solidFill>
                  <a:srgbClr val="231F20"/>
                </a:solidFill>
                <a:latin typeface="Verdana"/>
                <a:cs typeface="Verdana"/>
              </a:rPr>
              <a:t>pending</a:t>
            </a:r>
            <a:r>
              <a:rPr sz="748" spc="-58" dirty="0">
                <a:solidFill>
                  <a:srgbClr val="231F20"/>
                </a:solidFill>
                <a:latin typeface="Verdana"/>
                <a:cs typeface="Verdana"/>
              </a:rPr>
              <a:t> </a:t>
            </a:r>
            <a:r>
              <a:rPr sz="748" spc="-24" dirty="0">
                <a:solidFill>
                  <a:srgbClr val="231F20"/>
                </a:solidFill>
                <a:latin typeface="Verdana"/>
                <a:cs typeface="Verdana"/>
              </a:rPr>
              <a:t>transactions.</a:t>
            </a:r>
            <a:endParaRPr sz="748">
              <a:solidFill>
                <a:prstClr val="black"/>
              </a:solidFill>
              <a:latin typeface="Verdana"/>
              <a:cs typeface="Verdana"/>
            </a:endParaRPr>
          </a:p>
        </p:txBody>
      </p:sp>
      <p:sp>
        <p:nvSpPr>
          <p:cNvPr id="13" name="object 13"/>
          <p:cNvSpPr/>
          <p:nvPr/>
        </p:nvSpPr>
        <p:spPr>
          <a:xfrm>
            <a:off x="2160298" y="3503627"/>
            <a:ext cx="216796" cy="218091"/>
          </a:xfrm>
          <a:custGeom>
            <a:avLst/>
            <a:gdLst/>
            <a:ahLst/>
            <a:cxnLst/>
            <a:rect l="l" t="t" r="r" b="b"/>
            <a:pathLst>
              <a:path w="318769" h="320675">
                <a:moveTo>
                  <a:pt x="159385" y="0"/>
                </a:moveTo>
                <a:lnTo>
                  <a:pt x="109012" y="8157"/>
                </a:lnTo>
                <a:lnTo>
                  <a:pt x="65260" y="30878"/>
                </a:lnTo>
                <a:lnTo>
                  <a:pt x="30756" y="65535"/>
                </a:lnTo>
                <a:lnTo>
                  <a:pt x="8126" y="109500"/>
                </a:lnTo>
                <a:lnTo>
                  <a:pt x="0" y="160147"/>
                </a:lnTo>
                <a:lnTo>
                  <a:pt x="8126" y="210793"/>
                </a:lnTo>
                <a:lnTo>
                  <a:pt x="30756" y="254758"/>
                </a:lnTo>
                <a:lnTo>
                  <a:pt x="65260" y="289415"/>
                </a:lnTo>
                <a:lnTo>
                  <a:pt x="109012" y="312136"/>
                </a:lnTo>
                <a:lnTo>
                  <a:pt x="159385" y="320294"/>
                </a:lnTo>
                <a:lnTo>
                  <a:pt x="209757" y="312136"/>
                </a:lnTo>
                <a:lnTo>
                  <a:pt x="253509" y="289415"/>
                </a:lnTo>
                <a:lnTo>
                  <a:pt x="288013" y="254758"/>
                </a:lnTo>
                <a:lnTo>
                  <a:pt x="310643" y="210793"/>
                </a:lnTo>
                <a:lnTo>
                  <a:pt x="318769" y="160147"/>
                </a:lnTo>
                <a:lnTo>
                  <a:pt x="310643" y="109500"/>
                </a:lnTo>
                <a:lnTo>
                  <a:pt x="288013" y="65535"/>
                </a:lnTo>
                <a:lnTo>
                  <a:pt x="253509" y="30878"/>
                </a:lnTo>
                <a:lnTo>
                  <a:pt x="209757" y="8157"/>
                </a:lnTo>
                <a:lnTo>
                  <a:pt x="159385" y="0"/>
                </a:lnTo>
                <a:close/>
              </a:path>
            </a:pathLst>
          </a:custGeom>
          <a:solidFill>
            <a:srgbClr val="003863"/>
          </a:solidFill>
        </p:spPr>
        <p:txBody>
          <a:bodyPr wrap="square" lIns="0" tIns="0" rIns="0" bIns="0" rtlCol="0"/>
          <a:lstStyle/>
          <a:p>
            <a:endParaRPr sz="1224">
              <a:solidFill>
                <a:prstClr val="black"/>
              </a:solidFill>
            </a:endParaRPr>
          </a:p>
        </p:txBody>
      </p:sp>
      <p:sp>
        <p:nvSpPr>
          <p:cNvPr id="14" name="object 14"/>
          <p:cNvSpPr txBox="1"/>
          <p:nvPr/>
        </p:nvSpPr>
        <p:spPr>
          <a:xfrm>
            <a:off x="2226979" y="3525564"/>
            <a:ext cx="85509" cy="155236"/>
          </a:xfrm>
          <a:prstGeom prst="rect">
            <a:avLst/>
          </a:prstGeom>
        </p:spPr>
        <p:txBody>
          <a:bodyPr vert="horz" wrap="square" lIns="0" tIns="8637" rIns="0" bIns="0" rtlCol="0">
            <a:spAutoFit/>
          </a:bodyPr>
          <a:lstStyle/>
          <a:p>
            <a:pPr marL="8637">
              <a:spcBef>
                <a:spcPts val="68"/>
              </a:spcBef>
            </a:pPr>
            <a:r>
              <a:rPr sz="952" b="1" spc="-143" dirty="0">
                <a:solidFill>
                  <a:srgbClr val="FFFFFF"/>
                </a:solidFill>
                <a:latin typeface="Verdana"/>
                <a:cs typeface="Verdana"/>
              </a:rPr>
              <a:t>3</a:t>
            </a:r>
            <a:endParaRPr sz="952">
              <a:solidFill>
                <a:prstClr val="black"/>
              </a:solidFill>
              <a:latin typeface="Verdana"/>
              <a:cs typeface="Verdana"/>
            </a:endParaRPr>
          </a:p>
        </p:txBody>
      </p:sp>
      <p:sp>
        <p:nvSpPr>
          <p:cNvPr id="15" name="object 15"/>
          <p:cNvSpPr txBox="1"/>
          <p:nvPr/>
        </p:nvSpPr>
        <p:spPr>
          <a:xfrm>
            <a:off x="2495425" y="3489105"/>
            <a:ext cx="2290607" cy="961927"/>
          </a:xfrm>
          <a:prstGeom prst="rect">
            <a:avLst/>
          </a:prstGeom>
        </p:spPr>
        <p:txBody>
          <a:bodyPr vert="horz" wrap="square" lIns="0" tIns="65211" rIns="0" bIns="0" rtlCol="0">
            <a:spAutoFit/>
          </a:bodyPr>
          <a:lstStyle/>
          <a:p>
            <a:pPr marL="8637">
              <a:spcBef>
                <a:spcPts val="513"/>
              </a:spcBef>
            </a:pPr>
            <a:r>
              <a:rPr sz="952" b="1" spc="-75" dirty="0">
                <a:solidFill>
                  <a:srgbClr val="003863"/>
                </a:solidFill>
                <a:latin typeface="Verdana"/>
                <a:cs typeface="Verdana"/>
              </a:rPr>
              <a:t>Block</a:t>
            </a:r>
            <a:r>
              <a:rPr sz="952" b="1" spc="-68" dirty="0">
                <a:solidFill>
                  <a:srgbClr val="003863"/>
                </a:solidFill>
                <a:latin typeface="Verdana"/>
                <a:cs typeface="Verdana"/>
              </a:rPr>
              <a:t> </a:t>
            </a:r>
            <a:r>
              <a:rPr sz="952" b="1" spc="-71" dirty="0">
                <a:solidFill>
                  <a:srgbClr val="003863"/>
                </a:solidFill>
                <a:latin typeface="Verdana"/>
                <a:cs typeface="Verdana"/>
              </a:rPr>
              <a:t>creation</a:t>
            </a:r>
            <a:endParaRPr sz="952">
              <a:solidFill>
                <a:prstClr val="black"/>
              </a:solidFill>
              <a:latin typeface="Verdana"/>
              <a:cs typeface="Verdana"/>
            </a:endParaRPr>
          </a:p>
          <a:p>
            <a:pPr marL="8637" marR="3455">
              <a:lnSpc>
                <a:spcPct val="127699"/>
              </a:lnSpc>
              <a:spcBef>
                <a:spcPts val="102"/>
              </a:spcBef>
            </a:pPr>
            <a:r>
              <a:rPr sz="748" spc="-37" dirty="0">
                <a:solidFill>
                  <a:srgbClr val="231F20"/>
                </a:solidFill>
                <a:latin typeface="Verdana"/>
                <a:cs typeface="Verdana"/>
              </a:rPr>
              <a:t>These </a:t>
            </a:r>
            <a:r>
              <a:rPr sz="748" spc="10" dirty="0">
                <a:solidFill>
                  <a:srgbClr val="231F20"/>
                </a:solidFill>
                <a:latin typeface="Verdana"/>
                <a:cs typeface="Verdana"/>
              </a:rPr>
              <a:t>pending </a:t>
            </a:r>
            <a:r>
              <a:rPr sz="748" spc="-20" dirty="0">
                <a:solidFill>
                  <a:srgbClr val="231F20"/>
                </a:solidFill>
                <a:latin typeface="Verdana"/>
                <a:cs typeface="Verdana"/>
              </a:rPr>
              <a:t>transactions </a:t>
            </a:r>
            <a:r>
              <a:rPr sz="748" dirty="0">
                <a:solidFill>
                  <a:srgbClr val="231F20"/>
                </a:solidFill>
                <a:latin typeface="Verdana"/>
                <a:cs typeface="Verdana"/>
              </a:rPr>
              <a:t>are </a:t>
            </a:r>
            <a:r>
              <a:rPr sz="748" spc="-7" dirty="0">
                <a:solidFill>
                  <a:srgbClr val="231F20"/>
                </a:solidFill>
                <a:latin typeface="Verdana"/>
                <a:cs typeface="Verdana"/>
              </a:rPr>
              <a:t>put together </a:t>
            </a:r>
            <a:r>
              <a:rPr sz="748" spc="-37" dirty="0">
                <a:solidFill>
                  <a:srgbClr val="231F20"/>
                </a:solidFill>
                <a:latin typeface="Verdana"/>
                <a:cs typeface="Verdana"/>
              </a:rPr>
              <a:t>in  </a:t>
            </a:r>
            <a:r>
              <a:rPr sz="748" spc="20" dirty="0">
                <a:solidFill>
                  <a:srgbClr val="231F20"/>
                </a:solidFill>
                <a:latin typeface="Verdana"/>
                <a:cs typeface="Verdana"/>
              </a:rPr>
              <a:t>an</a:t>
            </a:r>
            <a:r>
              <a:rPr sz="748" spc="-65" dirty="0">
                <a:solidFill>
                  <a:srgbClr val="231F20"/>
                </a:solidFill>
                <a:latin typeface="Verdana"/>
                <a:cs typeface="Verdana"/>
              </a:rPr>
              <a:t> </a:t>
            </a:r>
            <a:r>
              <a:rPr sz="748" spc="24" dirty="0">
                <a:solidFill>
                  <a:srgbClr val="231F20"/>
                </a:solidFill>
                <a:latin typeface="Verdana"/>
                <a:cs typeface="Verdana"/>
              </a:rPr>
              <a:t>updated</a:t>
            </a:r>
            <a:r>
              <a:rPr sz="748" spc="-71" dirty="0">
                <a:solidFill>
                  <a:srgbClr val="231F20"/>
                </a:solidFill>
                <a:latin typeface="Verdana"/>
                <a:cs typeface="Verdana"/>
              </a:rPr>
              <a:t> </a:t>
            </a:r>
            <a:r>
              <a:rPr sz="748" spc="-31" dirty="0">
                <a:solidFill>
                  <a:srgbClr val="231F20"/>
                </a:solidFill>
                <a:latin typeface="Verdana"/>
                <a:cs typeface="Verdana"/>
              </a:rPr>
              <a:t>version</a:t>
            </a:r>
            <a:r>
              <a:rPr sz="748" spc="-68" dirty="0">
                <a:solidFill>
                  <a:srgbClr val="231F20"/>
                </a:solidFill>
                <a:latin typeface="Verdana"/>
                <a:cs typeface="Verdana"/>
              </a:rPr>
              <a:t> </a:t>
            </a:r>
            <a:r>
              <a:rPr sz="748" spc="3" dirty="0">
                <a:solidFill>
                  <a:srgbClr val="231F20"/>
                </a:solidFill>
                <a:latin typeface="Verdana"/>
                <a:cs typeface="Verdana"/>
              </a:rPr>
              <a:t>of</a:t>
            </a:r>
            <a:r>
              <a:rPr sz="748" spc="-61" dirty="0">
                <a:solidFill>
                  <a:srgbClr val="231F20"/>
                </a:solidFill>
                <a:latin typeface="Verdana"/>
                <a:cs typeface="Verdana"/>
              </a:rPr>
              <a:t> </a:t>
            </a:r>
            <a:r>
              <a:rPr sz="748" spc="-7" dirty="0">
                <a:solidFill>
                  <a:srgbClr val="231F20"/>
                </a:solidFill>
                <a:latin typeface="Verdana"/>
                <a:cs typeface="Verdana"/>
              </a:rPr>
              <a:t>the</a:t>
            </a:r>
            <a:r>
              <a:rPr sz="748" spc="-61" dirty="0">
                <a:solidFill>
                  <a:srgbClr val="231F20"/>
                </a:solidFill>
                <a:latin typeface="Verdana"/>
                <a:cs typeface="Verdana"/>
              </a:rPr>
              <a:t> </a:t>
            </a:r>
            <a:r>
              <a:rPr sz="748" spc="-7" dirty="0">
                <a:solidFill>
                  <a:srgbClr val="231F20"/>
                </a:solidFill>
                <a:latin typeface="Verdana"/>
                <a:cs typeface="Verdana"/>
              </a:rPr>
              <a:t>ledger,</a:t>
            </a:r>
            <a:r>
              <a:rPr sz="748" spc="-68" dirty="0">
                <a:solidFill>
                  <a:srgbClr val="231F20"/>
                </a:solidFill>
                <a:latin typeface="Verdana"/>
                <a:cs typeface="Verdana"/>
              </a:rPr>
              <a:t> </a:t>
            </a:r>
            <a:r>
              <a:rPr sz="748" spc="17" dirty="0">
                <a:solidFill>
                  <a:srgbClr val="231F20"/>
                </a:solidFill>
                <a:latin typeface="Verdana"/>
                <a:cs typeface="Verdana"/>
              </a:rPr>
              <a:t>called</a:t>
            </a:r>
            <a:r>
              <a:rPr sz="748" spc="-58" dirty="0">
                <a:solidFill>
                  <a:srgbClr val="231F20"/>
                </a:solidFill>
                <a:latin typeface="Verdana"/>
                <a:cs typeface="Verdana"/>
              </a:rPr>
              <a:t> </a:t>
            </a:r>
            <a:r>
              <a:rPr sz="748" spc="61" dirty="0">
                <a:solidFill>
                  <a:srgbClr val="231F20"/>
                </a:solidFill>
                <a:latin typeface="Verdana"/>
                <a:cs typeface="Verdana"/>
              </a:rPr>
              <a:t>a</a:t>
            </a:r>
            <a:r>
              <a:rPr sz="748" spc="-61" dirty="0">
                <a:solidFill>
                  <a:srgbClr val="231F20"/>
                </a:solidFill>
                <a:latin typeface="Verdana"/>
                <a:cs typeface="Verdana"/>
              </a:rPr>
              <a:t> </a:t>
            </a:r>
            <a:r>
              <a:rPr sz="748" spc="-3" dirty="0">
                <a:solidFill>
                  <a:srgbClr val="231F20"/>
                </a:solidFill>
                <a:latin typeface="Verdana"/>
                <a:cs typeface="Verdana"/>
              </a:rPr>
              <a:t>block,  </a:t>
            </a:r>
            <a:r>
              <a:rPr sz="748" dirty="0">
                <a:solidFill>
                  <a:srgbClr val="231F20"/>
                </a:solidFill>
                <a:latin typeface="Verdana"/>
                <a:cs typeface="Verdana"/>
              </a:rPr>
              <a:t>by</a:t>
            </a:r>
            <a:r>
              <a:rPr sz="748" spc="-65" dirty="0">
                <a:solidFill>
                  <a:srgbClr val="231F20"/>
                </a:solidFill>
                <a:latin typeface="Verdana"/>
                <a:cs typeface="Verdana"/>
              </a:rPr>
              <a:t> </a:t>
            </a:r>
            <a:r>
              <a:rPr sz="748" spc="17" dirty="0">
                <a:solidFill>
                  <a:srgbClr val="231F20"/>
                </a:solidFill>
                <a:latin typeface="Verdana"/>
                <a:cs typeface="Verdana"/>
              </a:rPr>
              <a:t>one</a:t>
            </a:r>
            <a:r>
              <a:rPr sz="748" spc="-58" dirty="0">
                <a:solidFill>
                  <a:srgbClr val="231F20"/>
                </a:solidFill>
                <a:latin typeface="Verdana"/>
                <a:cs typeface="Verdana"/>
              </a:rPr>
              <a:t> </a:t>
            </a:r>
            <a:r>
              <a:rPr sz="748" spc="3" dirty="0">
                <a:solidFill>
                  <a:srgbClr val="231F20"/>
                </a:solidFill>
                <a:latin typeface="Verdana"/>
                <a:cs typeface="Verdana"/>
              </a:rPr>
              <a:t>of</a:t>
            </a:r>
            <a:r>
              <a:rPr sz="748" spc="-61"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dirty="0">
                <a:solidFill>
                  <a:srgbClr val="231F20"/>
                </a:solidFill>
                <a:latin typeface="Verdana"/>
                <a:cs typeface="Verdana"/>
              </a:rPr>
              <a:t>nodes</a:t>
            </a:r>
            <a:r>
              <a:rPr sz="748" spc="-58" dirty="0">
                <a:solidFill>
                  <a:srgbClr val="231F20"/>
                </a:solidFill>
                <a:latin typeface="Verdana"/>
                <a:cs typeface="Verdana"/>
              </a:rPr>
              <a:t> </a:t>
            </a:r>
            <a:r>
              <a:rPr sz="748" spc="-34" dirty="0">
                <a:solidFill>
                  <a:srgbClr val="231F20"/>
                </a:solidFill>
                <a:latin typeface="Verdana"/>
                <a:cs typeface="Verdana"/>
              </a:rPr>
              <a:t>in</a:t>
            </a:r>
            <a:r>
              <a:rPr sz="748" spc="-71"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27" dirty="0">
                <a:solidFill>
                  <a:srgbClr val="231F20"/>
                </a:solidFill>
                <a:latin typeface="Verdana"/>
                <a:cs typeface="Verdana"/>
              </a:rPr>
              <a:t>network.</a:t>
            </a:r>
            <a:r>
              <a:rPr sz="748" spc="-58" dirty="0">
                <a:solidFill>
                  <a:srgbClr val="231F20"/>
                </a:solidFill>
                <a:latin typeface="Verdana"/>
                <a:cs typeface="Verdana"/>
              </a:rPr>
              <a:t> </a:t>
            </a:r>
            <a:r>
              <a:rPr sz="748" spc="-10" dirty="0">
                <a:solidFill>
                  <a:srgbClr val="231F20"/>
                </a:solidFill>
                <a:latin typeface="Verdana"/>
                <a:cs typeface="Verdana"/>
              </a:rPr>
              <a:t>At</a:t>
            </a:r>
            <a:r>
              <a:rPr sz="748" spc="-61" dirty="0">
                <a:solidFill>
                  <a:srgbClr val="231F20"/>
                </a:solidFill>
                <a:latin typeface="Verdana"/>
                <a:cs typeface="Verdana"/>
              </a:rPr>
              <a:t> </a:t>
            </a:r>
            <a:r>
              <a:rPr sz="748" spc="61" dirty="0">
                <a:solidFill>
                  <a:srgbClr val="231F20"/>
                </a:solidFill>
                <a:latin typeface="Verdana"/>
                <a:cs typeface="Verdana"/>
              </a:rPr>
              <a:t>a</a:t>
            </a:r>
            <a:r>
              <a:rPr sz="748" spc="-58" dirty="0">
                <a:solidFill>
                  <a:srgbClr val="231F20"/>
                </a:solidFill>
                <a:latin typeface="Verdana"/>
                <a:cs typeface="Verdana"/>
              </a:rPr>
              <a:t> </a:t>
            </a:r>
            <a:r>
              <a:rPr sz="748" spc="3" dirty="0">
                <a:solidFill>
                  <a:srgbClr val="231F20"/>
                </a:solidFill>
                <a:latin typeface="Verdana"/>
                <a:cs typeface="Verdana"/>
              </a:rPr>
              <a:t>specific  </a:t>
            </a:r>
            <a:r>
              <a:rPr sz="748" spc="-20" dirty="0">
                <a:solidFill>
                  <a:srgbClr val="231F20"/>
                </a:solidFill>
                <a:latin typeface="Verdana"/>
                <a:cs typeface="Verdana"/>
              </a:rPr>
              <a:t>time </a:t>
            </a:r>
            <a:r>
              <a:rPr sz="748" spc="-31" dirty="0">
                <a:solidFill>
                  <a:srgbClr val="231F20"/>
                </a:solidFill>
                <a:latin typeface="Verdana"/>
                <a:cs typeface="Verdana"/>
              </a:rPr>
              <a:t>interval, </a:t>
            </a:r>
            <a:r>
              <a:rPr sz="748" spc="-7" dirty="0">
                <a:solidFill>
                  <a:srgbClr val="231F20"/>
                </a:solidFill>
                <a:latin typeface="Verdana"/>
                <a:cs typeface="Verdana"/>
              </a:rPr>
              <a:t>the </a:t>
            </a:r>
            <a:r>
              <a:rPr sz="748" spc="24" dirty="0">
                <a:solidFill>
                  <a:srgbClr val="231F20"/>
                </a:solidFill>
                <a:latin typeface="Verdana"/>
                <a:cs typeface="Verdana"/>
              </a:rPr>
              <a:t>node </a:t>
            </a:r>
            <a:r>
              <a:rPr sz="748" dirty="0">
                <a:solidFill>
                  <a:srgbClr val="231F20"/>
                </a:solidFill>
                <a:latin typeface="Verdana"/>
                <a:cs typeface="Verdana"/>
              </a:rPr>
              <a:t>broadcasts </a:t>
            </a:r>
            <a:r>
              <a:rPr sz="748" spc="-7" dirty="0">
                <a:solidFill>
                  <a:srgbClr val="231F20"/>
                </a:solidFill>
                <a:latin typeface="Verdana"/>
                <a:cs typeface="Verdana"/>
              </a:rPr>
              <a:t>the </a:t>
            </a:r>
            <a:r>
              <a:rPr sz="748" spc="10" dirty="0">
                <a:solidFill>
                  <a:srgbClr val="231F20"/>
                </a:solidFill>
                <a:latin typeface="Verdana"/>
                <a:cs typeface="Verdana"/>
              </a:rPr>
              <a:t>block </a:t>
            </a:r>
            <a:r>
              <a:rPr sz="748" spc="-3" dirty="0">
                <a:solidFill>
                  <a:srgbClr val="231F20"/>
                </a:solidFill>
                <a:latin typeface="Verdana"/>
                <a:cs typeface="Verdana"/>
              </a:rPr>
              <a:t>to  </a:t>
            </a:r>
            <a:r>
              <a:rPr sz="748" spc="-7" dirty="0">
                <a:solidFill>
                  <a:srgbClr val="231F20"/>
                </a:solidFill>
                <a:latin typeface="Verdana"/>
                <a:cs typeface="Verdana"/>
              </a:rPr>
              <a:t>the </a:t>
            </a:r>
            <a:r>
              <a:rPr sz="748" spc="-20" dirty="0">
                <a:solidFill>
                  <a:srgbClr val="231F20"/>
                </a:solidFill>
                <a:latin typeface="Verdana"/>
                <a:cs typeface="Verdana"/>
              </a:rPr>
              <a:t>network </a:t>
            </a:r>
            <a:r>
              <a:rPr sz="748" spc="-31" dirty="0">
                <a:solidFill>
                  <a:srgbClr val="231F20"/>
                </a:solidFill>
                <a:latin typeface="Verdana"/>
                <a:cs typeface="Verdana"/>
              </a:rPr>
              <a:t>for</a:t>
            </a:r>
            <a:r>
              <a:rPr sz="748" spc="-163" dirty="0">
                <a:solidFill>
                  <a:srgbClr val="231F20"/>
                </a:solidFill>
                <a:latin typeface="Verdana"/>
                <a:cs typeface="Verdana"/>
              </a:rPr>
              <a:t> </a:t>
            </a:r>
            <a:r>
              <a:rPr sz="748" spc="-14" dirty="0">
                <a:solidFill>
                  <a:srgbClr val="231F20"/>
                </a:solidFill>
                <a:latin typeface="Verdana"/>
                <a:cs typeface="Verdana"/>
              </a:rPr>
              <a:t>validation.</a:t>
            </a:r>
            <a:endParaRPr sz="748">
              <a:solidFill>
                <a:prstClr val="black"/>
              </a:solidFill>
              <a:latin typeface="Verdana"/>
              <a:cs typeface="Verdana"/>
            </a:endParaRPr>
          </a:p>
        </p:txBody>
      </p:sp>
      <p:sp>
        <p:nvSpPr>
          <p:cNvPr id="16" name="object 16"/>
          <p:cNvSpPr/>
          <p:nvPr/>
        </p:nvSpPr>
        <p:spPr>
          <a:xfrm>
            <a:off x="5124699" y="1214142"/>
            <a:ext cx="216796" cy="216796"/>
          </a:xfrm>
          <a:custGeom>
            <a:avLst/>
            <a:gdLst/>
            <a:ahLst/>
            <a:cxnLst/>
            <a:rect l="l" t="t" r="r" b="b"/>
            <a:pathLst>
              <a:path w="318770" h="318769">
                <a:moveTo>
                  <a:pt x="159385" y="0"/>
                </a:moveTo>
                <a:lnTo>
                  <a:pt x="109012" y="8113"/>
                </a:lnTo>
                <a:lnTo>
                  <a:pt x="65260" y="30711"/>
                </a:lnTo>
                <a:lnTo>
                  <a:pt x="30756" y="65178"/>
                </a:lnTo>
                <a:lnTo>
                  <a:pt x="8126" y="108898"/>
                </a:lnTo>
                <a:lnTo>
                  <a:pt x="0" y="159258"/>
                </a:lnTo>
                <a:lnTo>
                  <a:pt x="8126" y="209630"/>
                </a:lnTo>
                <a:lnTo>
                  <a:pt x="30756" y="253382"/>
                </a:lnTo>
                <a:lnTo>
                  <a:pt x="65260" y="287886"/>
                </a:lnTo>
                <a:lnTo>
                  <a:pt x="109012" y="310516"/>
                </a:lnTo>
                <a:lnTo>
                  <a:pt x="159385" y="318642"/>
                </a:lnTo>
                <a:lnTo>
                  <a:pt x="209757" y="310516"/>
                </a:lnTo>
                <a:lnTo>
                  <a:pt x="253509" y="287886"/>
                </a:lnTo>
                <a:lnTo>
                  <a:pt x="288013" y="253382"/>
                </a:lnTo>
                <a:lnTo>
                  <a:pt x="310643" y="209630"/>
                </a:lnTo>
                <a:lnTo>
                  <a:pt x="318769" y="159258"/>
                </a:lnTo>
                <a:lnTo>
                  <a:pt x="310643" y="108898"/>
                </a:lnTo>
                <a:lnTo>
                  <a:pt x="288013" y="65178"/>
                </a:lnTo>
                <a:lnTo>
                  <a:pt x="253509" y="30711"/>
                </a:lnTo>
                <a:lnTo>
                  <a:pt x="209757" y="8113"/>
                </a:lnTo>
                <a:lnTo>
                  <a:pt x="159385" y="0"/>
                </a:lnTo>
                <a:close/>
              </a:path>
            </a:pathLst>
          </a:custGeom>
          <a:solidFill>
            <a:srgbClr val="003863"/>
          </a:solidFill>
        </p:spPr>
        <p:txBody>
          <a:bodyPr wrap="square" lIns="0" tIns="0" rIns="0" bIns="0" rtlCol="0"/>
          <a:lstStyle/>
          <a:p>
            <a:endParaRPr sz="1224">
              <a:solidFill>
                <a:prstClr val="black"/>
              </a:solidFill>
            </a:endParaRPr>
          </a:p>
        </p:txBody>
      </p:sp>
      <p:sp>
        <p:nvSpPr>
          <p:cNvPr id="17" name="object 17"/>
          <p:cNvSpPr txBox="1"/>
          <p:nvPr/>
        </p:nvSpPr>
        <p:spPr>
          <a:xfrm>
            <a:off x="5191725" y="1236339"/>
            <a:ext cx="85509" cy="155673"/>
          </a:xfrm>
          <a:prstGeom prst="rect">
            <a:avLst/>
          </a:prstGeom>
        </p:spPr>
        <p:txBody>
          <a:bodyPr vert="horz" wrap="square" lIns="0" tIns="9069" rIns="0" bIns="0" rtlCol="0">
            <a:spAutoFit/>
          </a:bodyPr>
          <a:lstStyle/>
          <a:p>
            <a:pPr marL="8637">
              <a:spcBef>
                <a:spcPts val="71"/>
              </a:spcBef>
            </a:pPr>
            <a:r>
              <a:rPr sz="952" b="1" spc="-143" dirty="0">
                <a:solidFill>
                  <a:srgbClr val="FFFFFF"/>
                </a:solidFill>
                <a:latin typeface="Verdana"/>
                <a:cs typeface="Verdana"/>
              </a:rPr>
              <a:t>4</a:t>
            </a:r>
            <a:endParaRPr sz="952">
              <a:solidFill>
                <a:prstClr val="black"/>
              </a:solidFill>
              <a:latin typeface="Verdana"/>
              <a:cs typeface="Verdana"/>
            </a:endParaRPr>
          </a:p>
        </p:txBody>
      </p:sp>
      <p:sp>
        <p:nvSpPr>
          <p:cNvPr id="18" name="object 18"/>
          <p:cNvSpPr txBox="1"/>
          <p:nvPr/>
        </p:nvSpPr>
        <p:spPr>
          <a:xfrm>
            <a:off x="5460172" y="1197670"/>
            <a:ext cx="2135999" cy="2144636"/>
          </a:xfrm>
          <a:prstGeom prst="rect">
            <a:avLst/>
          </a:prstGeom>
        </p:spPr>
        <p:txBody>
          <a:bodyPr vert="horz" wrap="square" lIns="0" tIns="69098" rIns="0" bIns="0" rtlCol="0">
            <a:spAutoFit/>
          </a:bodyPr>
          <a:lstStyle/>
          <a:p>
            <a:pPr marL="8637">
              <a:spcBef>
                <a:spcPts val="544"/>
              </a:spcBef>
            </a:pPr>
            <a:r>
              <a:rPr sz="952" b="1" spc="-75" dirty="0">
                <a:solidFill>
                  <a:srgbClr val="003863"/>
                </a:solidFill>
                <a:latin typeface="Verdana"/>
                <a:cs typeface="Verdana"/>
              </a:rPr>
              <a:t>Block</a:t>
            </a:r>
            <a:r>
              <a:rPr sz="952" b="1" spc="-68" dirty="0">
                <a:solidFill>
                  <a:srgbClr val="003863"/>
                </a:solidFill>
                <a:latin typeface="Verdana"/>
                <a:cs typeface="Verdana"/>
              </a:rPr>
              <a:t> </a:t>
            </a:r>
            <a:r>
              <a:rPr sz="952" b="1" spc="-78" dirty="0">
                <a:solidFill>
                  <a:srgbClr val="003863"/>
                </a:solidFill>
                <a:latin typeface="Verdana"/>
                <a:cs typeface="Verdana"/>
              </a:rPr>
              <a:t>validation</a:t>
            </a:r>
            <a:endParaRPr sz="952">
              <a:solidFill>
                <a:prstClr val="black"/>
              </a:solidFill>
              <a:latin typeface="Verdana"/>
              <a:cs typeface="Verdana"/>
            </a:endParaRPr>
          </a:p>
          <a:p>
            <a:pPr marL="8637" marR="3455">
              <a:lnSpc>
                <a:spcPct val="127699"/>
              </a:lnSpc>
              <a:spcBef>
                <a:spcPts val="129"/>
              </a:spcBef>
            </a:pPr>
            <a:r>
              <a:rPr sz="748" spc="-41" dirty="0">
                <a:solidFill>
                  <a:srgbClr val="231F20"/>
                </a:solidFill>
                <a:latin typeface="Verdana"/>
                <a:cs typeface="Verdana"/>
              </a:rPr>
              <a:t>The </a:t>
            </a:r>
            <a:r>
              <a:rPr sz="748" spc="-10" dirty="0">
                <a:solidFill>
                  <a:srgbClr val="231F20"/>
                </a:solidFill>
                <a:latin typeface="Verdana"/>
                <a:cs typeface="Verdana"/>
              </a:rPr>
              <a:t>validator </a:t>
            </a:r>
            <a:r>
              <a:rPr sz="748" dirty="0">
                <a:solidFill>
                  <a:srgbClr val="231F20"/>
                </a:solidFill>
                <a:latin typeface="Verdana"/>
                <a:cs typeface="Verdana"/>
              </a:rPr>
              <a:t>nodes </a:t>
            </a:r>
            <a:r>
              <a:rPr sz="748" spc="3" dirty="0">
                <a:solidFill>
                  <a:srgbClr val="231F20"/>
                </a:solidFill>
                <a:latin typeface="Verdana"/>
                <a:cs typeface="Verdana"/>
              </a:rPr>
              <a:t>of </a:t>
            </a:r>
            <a:r>
              <a:rPr sz="748" spc="-7" dirty="0">
                <a:solidFill>
                  <a:srgbClr val="231F20"/>
                </a:solidFill>
                <a:latin typeface="Verdana"/>
                <a:cs typeface="Verdana"/>
              </a:rPr>
              <a:t>the </a:t>
            </a:r>
            <a:r>
              <a:rPr sz="748" spc="-20" dirty="0">
                <a:solidFill>
                  <a:srgbClr val="231F20"/>
                </a:solidFill>
                <a:latin typeface="Verdana"/>
                <a:cs typeface="Verdana"/>
              </a:rPr>
              <a:t>network </a:t>
            </a:r>
            <a:r>
              <a:rPr sz="748" spc="3" dirty="0">
                <a:solidFill>
                  <a:srgbClr val="231F20"/>
                </a:solidFill>
                <a:latin typeface="Verdana"/>
                <a:cs typeface="Verdana"/>
              </a:rPr>
              <a:t>receive  </a:t>
            </a:r>
            <a:r>
              <a:rPr sz="748" spc="-7" dirty="0">
                <a:solidFill>
                  <a:srgbClr val="231F20"/>
                </a:solidFill>
                <a:latin typeface="Verdana"/>
                <a:cs typeface="Verdana"/>
              </a:rPr>
              <a:t>the </a:t>
            </a:r>
            <a:r>
              <a:rPr sz="748" spc="3" dirty="0">
                <a:solidFill>
                  <a:srgbClr val="231F20"/>
                </a:solidFill>
                <a:latin typeface="Verdana"/>
                <a:cs typeface="Verdana"/>
              </a:rPr>
              <a:t>proposed </a:t>
            </a:r>
            <a:r>
              <a:rPr sz="748" spc="7" dirty="0">
                <a:solidFill>
                  <a:srgbClr val="231F20"/>
                </a:solidFill>
                <a:latin typeface="Verdana"/>
                <a:cs typeface="Verdana"/>
              </a:rPr>
              <a:t>block </a:t>
            </a:r>
            <a:r>
              <a:rPr sz="748" spc="27" dirty="0">
                <a:solidFill>
                  <a:srgbClr val="231F20"/>
                </a:solidFill>
                <a:latin typeface="Verdana"/>
                <a:cs typeface="Verdana"/>
              </a:rPr>
              <a:t>and </a:t>
            </a:r>
            <a:r>
              <a:rPr sz="748" spc="-31" dirty="0">
                <a:solidFill>
                  <a:srgbClr val="231F20"/>
                </a:solidFill>
                <a:latin typeface="Verdana"/>
                <a:cs typeface="Verdana"/>
              </a:rPr>
              <a:t>work </a:t>
            </a:r>
            <a:r>
              <a:rPr sz="748" spc="-3" dirty="0">
                <a:solidFill>
                  <a:srgbClr val="231F20"/>
                </a:solidFill>
                <a:latin typeface="Verdana"/>
                <a:cs typeface="Verdana"/>
              </a:rPr>
              <a:t>to </a:t>
            </a:r>
            <a:r>
              <a:rPr sz="748" dirty="0">
                <a:solidFill>
                  <a:srgbClr val="231F20"/>
                </a:solidFill>
                <a:latin typeface="Verdana"/>
                <a:cs typeface="Verdana"/>
              </a:rPr>
              <a:t>validate </a:t>
            </a:r>
            <a:r>
              <a:rPr sz="748" spc="-48" dirty="0">
                <a:solidFill>
                  <a:srgbClr val="231F20"/>
                </a:solidFill>
                <a:latin typeface="Verdana"/>
                <a:cs typeface="Verdana"/>
              </a:rPr>
              <a:t>it  </a:t>
            </a:r>
            <a:r>
              <a:rPr sz="748" spc="-17" dirty="0">
                <a:solidFill>
                  <a:srgbClr val="231F20"/>
                </a:solidFill>
                <a:latin typeface="Verdana"/>
                <a:cs typeface="Verdana"/>
              </a:rPr>
              <a:t>through </a:t>
            </a:r>
            <a:r>
              <a:rPr sz="748" spc="20" dirty="0">
                <a:solidFill>
                  <a:srgbClr val="231F20"/>
                </a:solidFill>
                <a:latin typeface="Verdana"/>
                <a:cs typeface="Verdana"/>
              </a:rPr>
              <a:t>an </a:t>
            </a:r>
            <a:r>
              <a:rPr sz="748" spc="-24" dirty="0">
                <a:solidFill>
                  <a:srgbClr val="231F20"/>
                </a:solidFill>
                <a:latin typeface="Verdana"/>
                <a:cs typeface="Verdana"/>
              </a:rPr>
              <a:t>iterative </a:t>
            </a:r>
            <a:r>
              <a:rPr sz="748" spc="-14" dirty="0">
                <a:solidFill>
                  <a:srgbClr val="231F20"/>
                </a:solidFill>
                <a:latin typeface="Verdana"/>
                <a:cs typeface="Verdana"/>
              </a:rPr>
              <a:t>process </a:t>
            </a:r>
            <a:r>
              <a:rPr sz="748" dirty="0">
                <a:solidFill>
                  <a:srgbClr val="231F20"/>
                </a:solidFill>
                <a:latin typeface="Verdana"/>
                <a:cs typeface="Verdana"/>
              </a:rPr>
              <a:t>which </a:t>
            </a:r>
            <a:r>
              <a:rPr sz="748" spc="-34" dirty="0">
                <a:solidFill>
                  <a:srgbClr val="231F20"/>
                </a:solidFill>
                <a:latin typeface="Verdana"/>
                <a:cs typeface="Verdana"/>
              </a:rPr>
              <a:t>requires  </a:t>
            </a:r>
            <a:r>
              <a:rPr sz="748" spc="-24" dirty="0">
                <a:solidFill>
                  <a:srgbClr val="231F20"/>
                </a:solidFill>
                <a:latin typeface="Verdana"/>
                <a:cs typeface="Verdana"/>
              </a:rPr>
              <a:t>consensus </a:t>
            </a:r>
            <a:r>
              <a:rPr sz="748" spc="-27" dirty="0">
                <a:solidFill>
                  <a:srgbClr val="231F20"/>
                </a:solidFill>
                <a:latin typeface="Verdana"/>
                <a:cs typeface="Verdana"/>
              </a:rPr>
              <a:t>from </a:t>
            </a:r>
            <a:r>
              <a:rPr sz="748" spc="61" dirty="0">
                <a:solidFill>
                  <a:srgbClr val="231F20"/>
                </a:solidFill>
                <a:latin typeface="Verdana"/>
                <a:cs typeface="Verdana"/>
              </a:rPr>
              <a:t>a </a:t>
            </a:r>
            <a:r>
              <a:rPr sz="748" spc="-37" dirty="0">
                <a:solidFill>
                  <a:srgbClr val="231F20"/>
                </a:solidFill>
                <a:latin typeface="Verdana"/>
                <a:cs typeface="Verdana"/>
              </a:rPr>
              <a:t>majority </a:t>
            </a:r>
            <a:r>
              <a:rPr sz="748" spc="3" dirty="0">
                <a:solidFill>
                  <a:srgbClr val="231F20"/>
                </a:solidFill>
                <a:latin typeface="Verdana"/>
                <a:cs typeface="Verdana"/>
              </a:rPr>
              <a:t>of </a:t>
            </a:r>
            <a:r>
              <a:rPr sz="748" spc="-7" dirty="0">
                <a:solidFill>
                  <a:srgbClr val="231F20"/>
                </a:solidFill>
                <a:latin typeface="Verdana"/>
                <a:cs typeface="Verdana"/>
              </a:rPr>
              <a:t>the </a:t>
            </a:r>
            <a:r>
              <a:rPr sz="748" spc="-27" dirty="0">
                <a:solidFill>
                  <a:srgbClr val="231F20"/>
                </a:solidFill>
                <a:latin typeface="Verdana"/>
                <a:cs typeface="Verdana"/>
              </a:rPr>
              <a:t>network.  </a:t>
            </a:r>
            <a:r>
              <a:rPr sz="748" spc="-24" dirty="0">
                <a:solidFill>
                  <a:srgbClr val="231F20"/>
                </a:solidFill>
                <a:latin typeface="Verdana"/>
                <a:cs typeface="Verdana"/>
              </a:rPr>
              <a:t>Different </a:t>
            </a:r>
            <a:r>
              <a:rPr sz="748" spc="10" dirty="0">
                <a:solidFill>
                  <a:srgbClr val="231F20"/>
                </a:solidFill>
                <a:latin typeface="Verdana"/>
                <a:cs typeface="Verdana"/>
              </a:rPr>
              <a:t>blockchain </a:t>
            </a:r>
            <a:r>
              <a:rPr sz="748" spc="-31" dirty="0">
                <a:solidFill>
                  <a:srgbClr val="231F20"/>
                </a:solidFill>
                <a:latin typeface="Verdana"/>
                <a:cs typeface="Verdana"/>
              </a:rPr>
              <a:t>networks </a:t>
            </a:r>
            <a:r>
              <a:rPr sz="748" spc="-27" dirty="0">
                <a:solidFill>
                  <a:srgbClr val="231F20"/>
                </a:solidFill>
                <a:latin typeface="Verdana"/>
                <a:cs typeface="Verdana"/>
              </a:rPr>
              <a:t>use </a:t>
            </a:r>
            <a:r>
              <a:rPr sz="748" spc="-17" dirty="0">
                <a:solidFill>
                  <a:srgbClr val="231F20"/>
                </a:solidFill>
                <a:latin typeface="Verdana"/>
                <a:cs typeface="Verdana"/>
              </a:rPr>
              <a:t>different  </a:t>
            </a:r>
            <a:r>
              <a:rPr sz="748" spc="-7" dirty="0">
                <a:solidFill>
                  <a:srgbClr val="231F20"/>
                </a:solidFill>
                <a:latin typeface="Verdana"/>
                <a:cs typeface="Verdana"/>
              </a:rPr>
              <a:t>validation </a:t>
            </a:r>
            <a:r>
              <a:rPr sz="748" spc="-10" dirty="0">
                <a:solidFill>
                  <a:srgbClr val="231F20"/>
                </a:solidFill>
                <a:latin typeface="Verdana"/>
                <a:cs typeface="Verdana"/>
              </a:rPr>
              <a:t>techniques. </a:t>
            </a:r>
            <a:r>
              <a:rPr sz="748" spc="-20" dirty="0">
                <a:solidFill>
                  <a:srgbClr val="231F20"/>
                </a:solidFill>
                <a:latin typeface="Verdana"/>
                <a:cs typeface="Verdana"/>
              </a:rPr>
              <a:t>Bitcoin’s </a:t>
            </a:r>
            <a:r>
              <a:rPr sz="748" spc="-17" dirty="0">
                <a:solidFill>
                  <a:srgbClr val="231F20"/>
                </a:solidFill>
                <a:latin typeface="Verdana"/>
                <a:cs typeface="Verdana"/>
              </a:rPr>
              <a:t>Block </a:t>
            </a:r>
            <a:r>
              <a:rPr sz="748" spc="10" dirty="0">
                <a:solidFill>
                  <a:srgbClr val="231F20"/>
                </a:solidFill>
                <a:latin typeface="Verdana"/>
                <a:cs typeface="Verdana"/>
              </a:rPr>
              <a:t>chain  </a:t>
            </a:r>
            <a:r>
              <a:rPr sz="748" spc="-48" dirty="0">
                <a:solidFill>
                  <a:srgbClr val="231F20"/>
                </a:solidFill>
                <a:latin typeface="Verdana"/>
                <a:cs typeface="Verdana"/>
              </a:rPr>
              <a:t>uses </a:t>
            </a:r>
            <a:r>
              <a:rPr sz="748" spc="61" dirty="0">
                <a:solidFill>
                  <a:srgbClr val="231F20"/>
                </a:solidFill>
                <a:latin typeface="Verdana"/>
                <a:cs typeface="Verdana"/>
              </a:rPr>
              <a:t>a </a:t>
            </a:r>
            <a:r>
              <a:rPr sz="748" spc="7" dirty="0">
                <a:solidFill>
                  <a:srgbClr val="231F20"/>
                </a:solidFill>
                <a:latin typeface="Verdana"/>
                <a:cs typeface="Verdana"/>
              </a:rPr>
              <a:t>technique </a:t>
            </a:r>
            <a:r>
              <a:rPr sz="748" spc="17" dirty="0">
                <a:solidFill>
                  <a:srgbClr val="231F20"/>
                </a:solidFill>
                <a:latin typeface="Verdana"/>
                <a:cs typeface="Verdana"/>
              </a:rPr>
              <a:t>called </a:t>
            </a:r>
            <a:r>
              <a:rPr sz="748" spc="-20" dirty="0">
                <a:solidFill>
                  <a:srgbClr val="231F20"/>
                </a:solidFill>
                <a:latin typeface="Verdana"/>
                <a:cs typeface="Verdana"/>
              </a:rPr>
              <a:t>“proof-of-work”,  </a:t>
            </a:r>
            <a:r>
              <a:rPr sz="748" spc="-10" dirty="0">
                <a:solidFill>
                  <a:srgbClr val="231F20"/>
                </a:solidFill>
                <a:latin typeface="Verdana"/>
                <a:cs typeface="Verdana"/>
              </a:rPr>
              <a:t>Ripple </a:t>
            </a:r>
            <a:r>
              <a:rPr sz="748" spc="-48" dirty="0">
                <a:solidFill>
                  <a:srgbClr val="231F20"/>
                </a:solidFill>
                <a:latin typeface="Verdana"/>
                <a:cs typeface="Verdana"/>
              </a:rPr>
              <a:t>uses </a:t>
            </a:r>
            <a:r>
              <a:rPr sz="748" spc="-24" dirty="0">
                <a:solidFill>
                  <a:srgbClr val="231F20"/>
                </a:solidFill>
                <a:latin typeface="Verdana"/>
                <a:cs typeface="Verdana"/>
              </a:rPr>
              <a:t>“Distributed Consensus”, </a:t>
            </a:r>
            <a:r>
              <a:rPr sz="748" spc="27" dirty="0">
                <a:solidFill>
                  <a:srgbClr val="231F20"/>
                </a:solidFill>
                <a:latin typeface="Verdana"/>
                <a:cs typeface="Verdana"/>
              </a:rPr>
              <a:t>and  </a:t>
            </a:r>
            <a:r>
              <a:rPr sz="748" spc="-24" dirty="0">
                <a:solidFill>
                  <a:srgbClr val="231F20"/>
                </a:solidFill>
                <a:latin typeface="Verdana"/>
                <a:cs typeface="Verdana"/>
              </a:rPr>
              <a:t>Ethereum </a:t>
            </a:r>
            <a:r>
              <a:rPr sz="748" spc="-48" dirty="0">
                <a:solidFill>
                  <a:srgbClr val="231F20"/>
                </a:solidFill>
                <a:latin typeface="Verdana"/>
                <a:cs typeface="Verdana"/>
              </a:rPr>
              <a:t>uses </a:t>
            </a:r>
            <a:r>
              <a:rPr sz="748" spc="-20" dirty="0">
                <a:solidFill>
                  <a:srgbClr val="231F20"/>
                </a:solidFill>
                <a:latin typeface="Verdana"/>
                <a:cs typeface="Verdana"/>
              </a:rPr>
              <a:t>“proof-of-stake”. </a:t>
            </a:r>
            <a:r>
              <a:rPr sz="748" spc="-41" dirty="0">
                <a:solidFill>
                  <a:srgbClr val="231F20"/>
                </a:solidFill>
                <a:latin typeface="Verdana"/>
                <a:cs typeface="Verdana"/>
              </a:rPr>
              <a:t>The </a:t>
            </a:r>
            <a:r>
              <a:rPr sz="748" spc="-31" dirty="0">
                <a:solidFill>
                  <a:srgbClr val="231F20"/>
                </a:solidFill>
                <a:latin typeface="Verdana"/>
                <a:cs typeface="Verdana"/>
              </a:rPr>
              <a:t>various  </a:t>
            </a:r>
            <a:r>
              <a:rPr sz="748" spc="-3" dirty="0">
                <a:solidFill>
                  <a:srgbClr val="231F20"/>
                </a:solidFill>
                <a:latin typeface="Verdana"/>
                <a:cs typeface="Verdana"/>
              </a:rPr>
              <a:t>techniques</a:t>
            </a:r>
            <a:r>
              <a:rPr sz="748" spc="-65" dirty="0">
                <a:solidFill>
                  <a:srgbClr val="231F20"/>
                </a:solidFill>
                <a:latin typeface="Verdana"/>
                <a:cs typeface="Verdana"/>
              </a:rPr>
              <a:t> </a:t>
            </a:r>
            <a:r>
              <a:rPr sz="748" spc="10" dirty="0">
                <a:solidFill>
                  <a:srgbClr val="231F20"/>
                </a:solidFill>
                <a:latin typeface="Verdana"/>
                <a:cs typeface="Verdana"/>
              </a:rPr>
              <a:t>have</a:t>
            </a:r>
            <a:r>
              <a:rPr sz="748" spc="-61" dirty="0">
                <a:solidFill>
                  <a:srgbClr val="231F20"/>
                </a:solidFill>
                <a:latin typeface="Verdana"/>
                <a:cs typeface="Verdana"/>
              </a:rPr>
              <a:t> </a:t>
            </a:r>
            <a:r>
              <a:rPr sz="748" spc="-17" dirty="0">
                <a:solidFill>
                  <a:srgbClr val="231F20"/>
                </a:solidFill>
                <a:latin typeface="Verdana"/>
                <a:cs typeface="Verdana"/>
              </a:rPr>
              <a:t>different</a:t>
            </a:r>
            <a:r>
              <a:rPr sz="748" spc="-68" dirty="0">
                <a:solidFill>
                  <a:srgbClr val="231F20"/>
                </a:solidFill>
                <a:latin typeface="Verdana"/>
                <a:cs typeface="Verdana"/>
              </a:rPr>
              <a:t> </a:t>
            </a:r>
            <a:r>
              <a:rPr sz="748" spc="-27" dirty="0">
                <a:solidFill>
                  <a:srgbClr val="231F20"/>
                </a:solidFill>
                <a:latin typeface="Verdana"/>
                <a:cs typeface="Verdana"/>
              </a:rPr>
              <a:t>pros</a:t>
            </a:r>
            <a:r>
              <a:rPr sz="748" spc="-65" dirty="0">
                <a:solidFill>
                  <a:srgbClr val="231F20"/>
                </a:solidFill>
                <a:latin typeface="Verdana"/>
                <a:cs typeface="Verdana"/>
              </a:rPr>
              <a:t> </a:t>
            </a:r>
            <a:r>
              <a:rPr sz="748" spc="27" dirty="0">
                <a:solidFill>
                  <a:srgbClr val="231F20"/>
                </a:solidFill>
                <a:latin typeface="Verdana"/>
                <a:cs typeface="Verdana"/>
              </a:rPr>
              <a:t>and</a:t>
            </a:r>
            <a:r>
              <a:rPr sz="748" spc="-65" dirty="0">
                <a:solidFill>
                  <a:srgbClr val="231F20"/>
                </a:solidFill>
                <a:latin typeface="Verdana"/>
                <a:cs typeface="Verdana"/>
              </a:rPr>
              <a:t> </a:t>
            </a:r>
            <a:r>
              <a:rPr sz="748" spc="-10" dirty="0">
                <a:solidFill>
                  <a:srgbClr val="231F20"/>
                </a:solidFill>
                <a:latin typeface="Verdana"/>
                <a:cs typeface="Verdana"/>
              </a:rPr>
              <a:t>cons.</a:t>
            </a:r>
            <a:r>
              <a:rPr sz="748" spc="-71" dirty="0">
                <a:solidFill>
                  <a:srgbClr val="231F20"/>
                </a:solidFill>
                <a:latin typeface="Verdana"/>
                <a:cs typeface="Verdana"/>
              </a:rPr>
              <a:t> </a:t>
            </a:r>
            <a:r>
              <a:rPr sz="748" spc="-41" dirty="0">
                <a:solidFill>
                  <a:srgbClr val="231F20"/>
                </a:solidFill>
                <a:latin typeface="Verdana"/>
                <a:cs typeface="Verdana"/>
              </a:rPr>
              <a:t>The  </a:t>
            </a:r>
            <a:r>
              <a:rPr sz="748" spc="14" dirty="0">
                <a:solidFill>
                  <a:srgbClr val="231F20"/>
                </a:solidFill>
                <a:latin typeface="Verdana"/>
                <a:cs typeface="Verdana"/>
              </a:rPr>
              <a:t>common</a:t>
            </a:r>
            <a:r>
              <a:rPr sz="748" spc="-65" dirty="0">
                <a:solidFill>
                  <a:srgbClr val="231F20"/>
                </a:solidFill>
                <a:latin typeface="Verdana"/>
                <a:cs typeface="Verdana"/>
              </a:rPr>
              <a:t> </a:t>
            </a:r>
            <a:r>
              <a:rPr sz="748" spc="-7" dirty="0">
                <a:solidFill>
                  <a:srgbClr val="231F20"/>
                </a:solidFill>
                <a:latin typeface="Verdana"/>
                <a:cs typeface="Verdana"/>
              </a:rPr>
              <a:t>denominator</a:t>
            </a:r>
            <a:r>
              <a:rPr sz="748" spc="-61" dirty="0">
                <a:solidFill>
                  <a:srgbClr val="231F20"/>
                </a:solidFill>
                <a:latin typeface="Verdana"/>
                <a:cs typeface="Verdana"/>
              </a:rPr>
              <a:t> </a:t>
            </a:r>
            <a:r>
              <a:rPr sz="748" spc="-78" dirty="0">
                <a:solidFill>
                  <a:srgbClr val="231F20"/>
                </a:solidFill>
                <a:latin typeface="Verdana"/>
                <a:cs typeface="Verdana"/>
              </a:rPr>
              <a:t>is</a:t>
            </a:r>
            <a:r>
              <a:rPr sz="748" spc="-58" dirty="0">
                <a:solidFill>
                  <a:srgbClr val="231F20"/>
                </a:solidFill>
                <a:latin typeface="Verdana"/>
                <a:cs typeface="Verdana"/>
              </a:rPr>
              <a:t> </a:t>
            </a:r>
            <a:r>
              <a:rPr sz="748" spc="-10" dirty="0">
                <a:solidFill>
                  <a:srgbClr val="231F20"/>
                </a:solidFill>
                <a:latin typeface="Verdana"/>
                <a:cs typeface="Verdana"/>
              </a:rPr>
              <a:t>that</a:t>
            </a:r>
            <a:r>
              <a:rPr sz="748" spc="-58" dirty="0">
                <a:solidFill>
                  <a:srgbClr val="231F20"/>
                </a:solidFill>
                <a:latin typeface="Verdana"/>
                <a:cs typeface="Verdana"/>
              </a:rPr>
              <a:t> </a:t>
            </a:r>
            <a:r>
              <a:rPr sz="748" spc="-17" dirty="0">
                <a:solidFill>
                  <a:srgbClr val="231F20"/>
                </a:solidFill>
                <a:latin typeface="Verdana"/>
                <a:cs typeface="Verdana"/>
              </a:rPr>
              <a:t>they</a:t>
            </a:r>
            <a:r>
              <a:rPr sz="748" spc="-58" dirty="0">
                <a:solidFill>
                  <a:srgbClr val="231F20"/>
                </a:solidFill>
                <a:latin typeface="Verdana"/>
                <a:cs typeface="Verdana"/>
              </a:rPr>
              <a:t> </a:t>
            </a:r>
            <a:r>
              <a:rPr sz="748" spc="-27" dirty="0">
                <a:solidFill>
                  <a:srgbClr val="231F20"/>
                </a:solidFill>
                <a:latin typeface="Verdana"/>
                <a:cs typeface="Verdana"/>
              </a:rPr>
              <a:t>ensure</a:t>
            </a:r>
            <a:r>
              <a:rPr sz="748" spc="-58" dirty="0">
                <a:solidFill>
                  <a:srgbClr val="231F20"/>
                </a:solidFill>
                <a:latin typeface="Verdana"/>
                <a:cs typeface="Verdana"/>
              </a:rPr>
              <a:t> </a:t>
            </a:r>
            <a:r>
              <a:rPr sz="748" spc="-14" dirty="0">
                <a:solidFill>
                  <a:srgbClr val="231F20"/>
                </a:solidFill>
                <a:latin typeface="Verdana"/>
                <a:cs typeface="Verdana"/>
              </a:rPr>
              <a:t>that  </a:t>
            </a:r>
            <a:r>
              <a:rPr sz="748" spc="-17" dirty="0">
                <a:solidFill>
                  <a:srgbClr val="231F20"/>
                </a:solidFill>
                <a:latin typeface="Verdana"/>
                <a:cs typeface="Verdana"/>
              </a:rPr>
              <a:t>every </a:t>
            </a:r>
            <a:r>
              <a:rPr sz="748" spc="-14" dirty="0">
                <a:solidFill>
                  <a:srgbClr val="231F20"/>
                </a:solidFill>
                <a:latin typeface="Verdana"/>
                <a:cs typeface="Verdana"/>
              </a:rPr>
              <a:t>transaction </a:t>
            </a:r>
            <a:r>
              <a:rPr sz="748" spc="-82" dirty="0">
                <a:solidFill>
                  <a:srgbClr val="231F20"/>
                </a:solidFill>
                <a:latin typeface="Verdana"/>
                <a:cs typeface="Verdana"/>
              </a:rPr>
              <a:t>is </a:t>
            </a:r>
            <a:r>
              <a:rPr sz="748" spc="-20" dirty="0">
                <a:solidFill>
                  <a:srgbClr val="231F20"/>
                </a:solidFill>
                <a:latin typeface="Verdana"/>
                <a:cs typeface="Verdana"/>
              </a:rPr>
              <a:t>valid, </a:t>
            </a:r>
            <a:r>
              <a:rPr sz="748" spc="27" dirty="0">
                <a:solidFill>
                  <a:srgbClr val="231F20"/>
                </a:solidFill>
                <a:latin typeface="Verdana"/>
                <a:cs typeface="Verdana"/>
              </a:rPr>
              <a:t>and </a:t>
            </a:r>
            <a:r>
              <a:rPr sz="748" dirty="0">
                <a:solidFill>
                  <a:srgbClr val="231F20"/>
                </a:solidFill>
                <a:latin typeface="Verdana"/>
                <a:cs typeface="Verdana"/>
              </a:rPr>
              <a:t>make  </a:t>
            </a:r>
            <a:r>
              <a:rPr sz="748" spc="-14" dirty="0">
                <a:solidFill>
                  <a:srgbClr val="231F20"/>
                </a:solidFill>
                <a:latin typeface="Verdana"/>
                <a:cs typeface="Verdana"/>
              </a:rPr>
              <a:t>fraudulent </a:t>
            </a:r>
            <a:r>
              <a:rPr sz="748" spc="-20" dirty="0">
                <a:solidFill>
                  <a:srgbClr val="231F20"/>
                </a:solidFill>
                <a:latin typeface="Verdana"/>
                <a:cs typeface="Verdana"/>
              </a:rPr>
              <a:t>transactions</a:t>
            </a:r>
            <a:r>
              <a:rPr sz="748" spc="-119" dirty="0">
                <a:solidFill>
                  <a:srgbClr val="231F20"/>
                </a:solidFill>
                <a:latin typeface="Verdana"/>
                <a:cs typeface="Verdana"/>
              </a:rPr>
              <a:t> </a:t>
            </a:r>
            <a:r>
              <a:rPr sz="748" spc="-31" dirty="0">
                <a:solidFill>
                  <a:srgbClr val="231F20"/>
                </a:solidFill>
                <a:latin typeface="Verdana"/>
                <a:cs typeface="Verdana"/>
              </a:rPr>
              <a:t>impossible.</a:t>
            </a:r>
            <a:endParaRPr sz="748">
              <a:solidFill>
                <a:prstClr val="black"/>
              </a:solidFill>
              <a:latin typeface="Verdana"/>
              <a:cs typeface="Verdana"/>
            </a:endParaRPr>
          </a:p>
        </p:txBody>
      </p:sp>
      <p:sp>
        <p:nvSpPr>
          <p:cNvPr id="19" name="object 19"/>
          <p:cNvSpPr/>
          <p:nvPr/>
        </p:nvSpPr>
        <p:spPr>
          <a:xfrm>
            <a:off x="5124699" y="3497493"/>
            <a:ext cx="216796" cy="216796"/>
          </a:xfrm>
          <a:custGeom>
            <a:avLst/>
            <a:gdLst/>
            <a:ahLst/>
            <a:cxnLst/>
            <a:rect l="l" t="t" r="r" b="b"/>
            <a:pathLst>
              <a:path w="318770" h="318770">
                <a:moveTo>
                  <a:pt x="159385" y="0"/>
                </a:moveTo>
                <a:lnTo>
                  <a:pt x="109012" y="8114"/>
                </a:lnTo>
                <a:lnTo>
                  <a:pt x="65260" y="30719"/>
                </a:lnTo>
                <a:lnTo>
                  <a:pt x="30756" y="65205"/>
                </a:lnTo>
                <a:lnTo>
                  <a:pt x="8126" y="108963"/>
                </a:lnTo>
                <a:lnTo>
                  <a:pt x="0" y="159384"/>
                </a:lnTo>
                <a:lnTo>
                  <a:pt x="8126" y="209757"/>
                </a:lnTo>
                <a:lnTo>
                  <a:pt x="30756" y="253509"/>
                </a:lnTo>
                <a:lnTo>
                  <a:pt x="65260" y="288013"/>
                </a:lnTo>
                <a:lnTo>
                  <a:pt x="109012" y="310643"/>
                </a:lnTo>
                <a:lnTo>
                  <a:pt x="159385" y="318769"/>
                </a:lnTo>
                <a:lnTo>
                  <a:pt x="209757" y="310643"/>
                </a:lnTo>
                <a:lnTo>
                  <a:pt x="253509" y="288013"/>
                </a:lnTo>
                <a:lnTo>
                  <a:pt x="288013" y="253509"/>
                </a:lnTo>
                <a:lnTo>
                  <a:pt x="310643" y="209757"/>
                </a:lnTo>
                <a:lnTo>
                  <a:pt x="318769" y="159384"/>
                </a:lnTo>
                <a:lnTo>
                  <a:pt x="310643" y="108963"/>
                </a:lnTo>
                <a:lnTo>
                  <a:pt x="288013" y="65205"/>
                </a:lnTo>
                <a:lnTo>
                  <a:pt x="253509" y="30719"/>
                </a:lnTo>
                <a:lnTo>
                  <a:pt x="209757" y="8114"/>
                </a:lnTo>
                <a:lnTo>
                  <a:pt x="159385" y="0"/>
                </a:lnTo>
                <a:close/>
              </a:path>
            </a:pathLst>
          </a:custGeom>
          <a:solidFill>
            <a:srgbClr val="003863"/>
          </a:solidFill>
        </p:spPr>
        <p:txBody>
          <a:bodyPr wrap="square" lIns="0" tIns="0" rIns="0" bIns="0" rtlCol="0"/>
          <a:lstStyle/>
          <a:p>
            <a:endParaRPr sz="1224">
              <a:solidFill>
                <a:prstClr val="black"/>
              </a:solidFill>
            </a:endParaRPr>
          </a:p>
        </p:txBody>
      </p:sp>
      <p:sp>
        <p:nvSpPr>
          <p:cNvPr id="20" name="object 20"/>
          <p:cNvSpPr txBox="1"/>
          <p:nvPr/>
        </p:nvSpPr>
        <p:spPr>
          <a:xfrm>
            <a:off x="5191725" y="3520383"/>
            <a:ext cx="85509" cy="155236"/>
          </a:xfrm>
          <a:prstGeom prst="rect">
            <a:avLst/>
          </a:prstGeom>
        </p:spPr>
        <p:txBody>
          <a:bodyPr vert="horz" wrap="square" lIns="0" tIns="8637" rIns="0" bIns="0" rtlCol="0">
            <a:spAutoFit/>
          </a:bodyPr>
          <a:lstStyle/>
          <a:p>
            <a:pPr marL="8637">
              <a:spcBef>
                <a:spcPts val="68"/>
              </a:spcBef>
            </a:pPr>
            <a:r>
              <a:rPr sz="952" b="1" spc="-143" dirty="0">
                <a:solidFill>
                  <a:srgbClr val="FFFFFF"/>
                </a:solidFill>
                <a:latin typeface="Verdana"/>
                <a:cs typeface="Verdana"/>
              </a:rPr>
              <a:t>5</a:t>
            </a:r>
            <a:endParaRPr sz="952">
              <a:solidFill>
                <a:prstClr val="black"/>
              </a:solidFill>
              <a:latin typeface="Verdana"/>
              <a:cs typeface="Verdana"/>
            </a:endParaRPr>
          </a:p>
        </p:txBody>
      </p:sp>
      <p:sp>
        <p:nvSpPr>
          <p:cNvPr id="21" name="object 21"/>
          <p:cNvSpPr txBox="1"/>
          <p:nvPr/>
        </p:nvSpPr>
        <p:spPr>
          <a:xfrm>
            <a:off x="5460171" y="3472623"/>
            <a:ext cx="2143773" cy="983910"/>
          </a:xfrm>
          <a:prstGeom prst="rect">
            <a:avLst/>
          </a:prstGeom>
        </p:spPr>
        <p:txBody>
          <a:bodyPr vert="horz" wrap="square" lIns="0" tIns="74281" rIns="0" bIns="0" rtlCol="0">
            <a:spAutoFit/>
          </a:bodyPr>
          <a:lstStyle/>
          <a:p>
            <a:pPr marL="8637">
              <a:spcBef>
                <a:spcPts val="585"/>
              </a:spcBef>
            </a:pPr>
            <a:r>
              <a:rPr sz="952" b="1" spc="-75" dirty="0">
                <a:solidFill>
                  <a:srgbClr val="003863"/>
                </a:solidFill>
                <a:latin typeface="Verdana"/>
                <a:cs typeface="Verdana"/>
              </a:rPr>
              <a:t>Block</a:t>
            </a:r>
            <a:r>
              <a:rPr sz="952" b="1" spc="-68" dirty="0">
                <a:solidFill>
                  <a:srgbClr val="003863"/>
                </a:solidFill>
                <a:latin typeface="Verdana"/>
                <a:cs typeface="Verdana"/>
              </a:rPr>
              <a:t> chaining</a:t>
            </a:r>
            <a:endParaRPr sz="952">
              <a:solidFill>
                <a:prstClr val="black"/>
              </a:solidFill>
              <a:latin typeface="Verdana"/>
              <a:cs typeface="Verdana"/>
            </a:endParaRPr>
          </a:p>
          <a:p>
            <a:pPr marL="8637" marR="3455">
              <a:lnSpc>
                <a:spcPct val="127699"/>
              </a:lnSpc>
              <a:spcBef>
                <a:spcPts val="160"/>
              </a:spcBef>
            </a:pPr>
            <a:r>
              <a:rPr sz="748" spc="-85" dirty="0">
                <a:solidFill>
                  <a:srgbClr val="231F20"/>
                </a:solidFill>
                <a:latin typeface="Verdana"/>
                <a:cs typeface="Verdana"/>
              </a:rPr>
              <a:t>If</a:t>
            </a:r>
            <a:r>
              <a:rPr sz="748" spc="-61" dirty="0">
                <a:solidFill>
                  <a:srgbClr val="231F20"/>
                </a:solidFill>
                <a:latin typeface="Verdana"/>
                <a:cs typeface="Verdana"/>
              </a:rPr>
              <a:t> </a:t>
            </a:r>
            <a:r>
              <a:rPr sz="748" spc="-20" dirty="0">
                <a:solidFill>
                  <a:srgbClr val="231F20"/>
                </a:solidFill>
                <a:latin typeface="Verdana"/>
                <a:cs typeface="Verdana"/>
              </a:rPr>
              <a:t>all</a:t>
            </a:r>
            <a:r>
              <a:rPr sz="748" spc="-54" dirty="0">
                <a:solidFill>
                  <a:srgbClr val="231F20"/>
                </a:solidFill>
                <a:latin typeface="Verdana"/>
                <a:cs typeface="Verdana"/>
              </a:rPr>
              <a:t> </a:t>
            </a:r>
            <a:r>
              <a:rPr sz="748" spc="-20" dirty="0">
                <a:solidFill>
                  <a:srgbClr val="231F20"/>
                </a:solidFill>
                <a:latin typeface="Verdana"/>
                <a:cs typeface="Verdana"/>
              </a:rPr>
              <a:t>transactions</a:t>
            </a:r>
            <a:r>
              <a:rPr sz="748" spc="-58" dirty="0">
                <a:solidFill>
                  <a:srgbClr val="231F20"/>
                </a:solidFill>
                <a:latin typeface="Verdana"/>
                <a:cs typeface="Verdana"/>
              </a:rPr>
              <a:t> </a:t>
            </a:r>
            <a:r>
              <a:rPr sz="748" dirty="0">
                <a:solidFill>
                  <a:srgbClr val="231F20"/>
                </a:solidFill>
                <a:latin typeface="Verdana"/>
                <a:cs typeface="Verdana"/>
              </a:rPr>
              <a:t>are</a:t>
            </a:r>
            <a:r>
              <a:rPr sz="748" spc="-58" dirty="0">
                <a:solidFill>
                  <a:srgbClr val="231F20"/>
                </a:solidFill>
                <a:latin typeface="Verdana"/>
                <a:cs typeface="Verdana"/>
              </a:rPr>
              <a:t> </a:t>
            </a:r>
            <a:r>
              <a:rPr sz="748" spc="-3" dirty="0">
                <a:solidFill>
                  <a:srgbClr val="231F20"/>
                </a:solidFill>
                <a:latin typeface="Verdana"/>
                <a:cs typeface="Verdana"/>
              </a:rPr>
              <a:t>validated,</a:t>
            </a:r>
            <a:r>
              <a:rPr sz="748" spc="-61"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10" dirty="0">
                <a:solidFill>
                  <a:srgbClr val="231F20"/>
                </a:solidFill>
                <a:latin typeface="Verdana"/>
                <a:cs typeface="Verdana"/>
              </a:rPr>
              <a:t>new</a:t>
            </a:r>
            <a:r>
              <a:rPr sz="748" spc="-65" dirty="0">
                <a:solidFill>
                  <a:srgbClr val="231F20"/>
                </a:solidFill>
                <a:latin typeface="Verdana"/>
                <a:cs typeface="Verdana"/>
              </a:rPr>
              <a:t> </a:t>
            </a:r>
            <a:r>
              <a:rPr sz="748" spc="7" dirty="0">
                <a:solidFill>
                  <a:srgbClr val="231F20"/>
                </a:solidFill>
                <a:latin typeface="Verdana"/>
                <a:cs typeface="Verdana"/>
              </a:rPr>
              <a:t>block  </a:t>
            </a:r>
            <a:r>
              <a:rPr sz="748" spc="-78" dirty="0">
                <a:solidFill>
                  <a:srgbClr val="231F20"/>
                </a:solidFill>
                <a:latin typeface="Verdana"/>
                <a:cs typeface="Verdana"/>
              </a:rPr>
              <a:t>is</a:t>
            </a:r>
            <a:r>
              <a:rPr sz="748" spc="-61" dirty="0">
                <a:solidFill>
                  <a:srgbClr val="231F20"/>
                </a:solidFill>
                <a:latin typeface="Verdana"/>
                <a:cs typeface="Verdana"/>
              </a:rPr>
              <a:t> </a:t>
            </a:r>
            <a:r>
              <a:rPr sz="748" spc="20" dirty="0">
                <a:solidFill>
                  <a:srgbClr val="231F20"/>
                </a:solidFill>
                <a:latin typeface="Verdana"/>
                <a:cs typeface="Verdana"/>
              </a:rPr>
              <a:t>“chained”</a:t>
            </a:r>
            <a:r>
              <a:rPr sz="748" spc="-61" dirty="0">
                <a:solidFill>
                  <a:srgbClr val="231F20"/>
                </a:solidFill>
                <a:latin typeface="Verdana"/>
                <a:cs typeface="Verdana"/>
              </a:rPr>
              <a:t> </a:t>
            </a:r>
            <a:r>
              <a:rPr sz="748" spc="-20" dirty="0">
                <a:solidFill>
                  <a:srgbClr val="231F20"/>
                </a:solidFill>
                <a:latin typeface="Verdana"/>
                <a:cs typeface="Verdana"/>
              </a:rPr>
              <a:t>into</a:t>
            </a:r>
            <a:r>
              <a:rPr sz="748" spc="-65" dirty="0">
                <a:solidFill>
                  <a:srgbClr val="231F20"/>
                </a:solidFill>
                <a:latin typeface="Verdana"/>
                <a:cs typeface="Verdana"/>
              </a:rPr>
              <a:t> </a:t>
            </a:r>
            <a:r>
              <a:rPr sz="748" spc="-7" dirty="0">
                <a:solidFill>
                  <a:srgbClr val="231F20"/>
                </a:solidFill>
                <a:latin typeface="Verdana"/>
                <a:cs typeface="Verdana"/>
              </a:rPr>
              <a:t>the</a:t>
            </a:r>
            <a:r>
              <a:rPr sz="748" spc="-61" dirty="0">
                <a:solidFill>
                  <a:srgbClr val="231F20"/>
                </a:solidFill>
                <a:latin typeface="Verdana"/>
                <a:cs typeface="Verdana"/>
              </a:rPr>
              <a:t> </a:t>
            </a:r>
            <a:r>
              <a:rPr sz="748" spc="3" dirty="0">
                <a:solidFill>
                  <a:srgbClr val="231F20"/>
                </a:solidFill>
                <a:latin typeface="Verdana"/>
                <a:cs typeface="Verdana"/>
              </a:rPr>
              <a:t>blockchain,</a:t>
            </a:r>
            <a:r>
              <a:rPr sz="748" spc="-68" dirty="0">
                <a:solidFill>
                  <a:srgbClr val="231F20"/>
                </a:solidFill>
                <a:latin typeface="Verdana"/>
                <a:cs typeface="Verdana"/>
              </a:rPr>
              <a:t> </a:t>
            </a:r>
            <a:r>
              <a:rPr sz="748" spc="27" dirty="0">
                <a:solidFill>
                  <a:srgbClr val="231F20"/>
                </a:solidFill>
                <a:latin typeface="Verdana"/>
                <a:cs typeface="Verdana"/>
              </a:rPr>
              <a:t>and</a:t>
            </a:r>
            <a:r>
              <a:rPr sz="748" spc="-61" dirty="0">
                <a:solidFill>
                  <a:srgbClr val="231F20"/>
                </a:solidFill>
                <a:latin typeface="Verdana"/>
                <a:cs typeface="Verdana"/>
              </a:rPr>
              <a:t> </a:t>
            </a:r>
            <a:r>
              <a:rPr sz="748" spc="-7" dirty="0">
                <a:solidFill>
                  <a:srgbClr val="231F20"/>
                </a:solidFill>
                <a:latin typeface="Verdana"/>
                <a:cs typeface="Verdana"/>
              </a:rPr>
              <a:t>the</a:t>
            </a:r>
            <a:r>
              <a:rPr sz="748" spc="-61" dirty="0">
                <a:solidFill>
                  <a:srgbClr val="231F20"/>
                </a:solidFill>
                <a:latin typeface="Verdana"/>
                <a:cs typeface="Verdana"/>
              </a:rPr>
              <a:t> </a:t>
            </a:r>
            <a:r>
              <a:rPr sz="748" spc="7" dirty="0">
                <a:solidFill>
                  <a:srgbClr val="231F20"/>
                </a:solidFill>
                <a:latin typeface="Verdana"/>
                <a:cs typeface="Verdana"/>
              </a:rPr>
              <a:t>new  </a:t>
            </a:r>
            <a:r>
              <a:rPr sz="748" spc="-20" dirty="0">
                <a:solidFill>
                  <a:srgbClr val="231F20"/>
                </a:solidFill>
                <a:latin typeface="Verdana"/>
                <a:cs typeface="Verdana"/>
              </a:rPr>
              <a:t>current</a:t>
            </a:r>
            <a:r>
              <a:rPr sz="748" spc="-65" dirty="0">
                <a:solidFill>
                  <a:srgbClr val="231F20"/>
                </a:solidFill>
                <a:latin typeface="Verdana"/>
                <a:cs typeface="Verdana"/>
              </a:rPr>
              <a:t> </a:t>
            </a:r>
            <a:r>
              <a:rPr sz="748" spc="-20" dirty="0">
                <a:solidFill>
                  <a:srgbClr val="231F20"/>
                </a:solidFill>
                <a:latin typeface="Verdana"/>
                <a:cs typeface="Verdana"/>
              </a:rPr>
              <a:t>state</a:t>
            </a:r>
            <a:r>
              <a:rPr sz="748" spc="-58" dirty="0">
                <a:solidFill>
                  <a:srgbClr val="231F20"/>
                </a:solidFill>
                <a:latin typeface="Verdana"/>
                <a:cs typeface="Verdana"/>
              </a:rPr>
              <a:t> </a:t>
            </a:r>
            <a:r>
              <a:rPr sz="748" spc="3" dirty="0">
                <a:solidFill>
                  <a:srgbClr val="231F20"/>
                </a:solidFill>
                <a:latin typeface="Verdana"/>
                <a:cs typeface="Verdana"/>
              </a:rPr>
              <a:t>of</a:t>
            </a:r>
            <a:r>
              <a:rPr sz="748" spc="-61"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dirty="0">
                <a:solidFill>
                  <a:srgbClr val="231F20"/>
                </a:solidFill>
                <a:latin typeface="Verdana"/>
                <a:cs typeface="Verdana"/>
              </a:rPr>
              <a:t>ledger</a:t>
            </a:r>
            <a:r>
              <a:rPr sz="748" spc="-58" dirty="0">
                <a:solidFill>
                  <a:srgbClr val="231F20"/>
                </a:solidFill>
                <a:latin typeface="Verdana"/>
                <a:cs typeface="Verdana"/>
              </a:rPr>
              <a:t> </a:t>
            </a:r>
            <a:r>
              <a:rPr sz="748" spc="-82" dirty="0">
                <a:solidFill>
                  <a:srgbClr val="231F20"/>
                </a:solidFill>
                <a:latin typeface="Verdana"/>
                <a:cs typeface="Verdana"/>
              </a:rPr>
              <a:t>is</a:t>
            </a:r>
            <a:r>
              <a:rPr sz="748" spc="-61" dirty="0">
                <a:solidFill>
                  <a:srgbClr val="231F20"/>
                </a:solidFill>
                <a:latin typeface="Verdana"/>
                <a:cs typeface="Verdana"/>
              </a:rPr>
              <a:t> </a:t>
            </a:r>
            <a:r>
              <a:rPr sz="748" spc="10" dirty="0">
                <a:solidFill>
                  <a:srgbClr val="231F20"/>
                </a:solidFill>
                <a:latin typeface="Verdana"/>
                <a:cs typeface="Verdana"/>
              </a:rPr>
              <a:t>broadcast</a:t>
            </a:r>
            <a:r>
              <a:rPr sz="748" spc="-61" dirty="0">
                <a:solidFill>
                  <a:srgbClr val="231F20"/>
                </a:solidFill>
                <a:latin typeface="Verdana"/>
                <a:cs typeface="Verdana"/>
              </a:rPr>
              <a:t> </a:t>
            </a:r>
            <a:r>
              <a:rPr sz="748" spc="-3" dirty="0">
                <a:solidFill>
                  <a:srgbClr val="231F20"/>
                </a:solidFill>
                <a:latin typeface="Verdana"/>
                <a:cs typeface="Verdana"/>
              </a:rPr>
              <a:t>to</a:t>
            </a:r>
            <a:r>
              <a:rPr sz="748" spc="-65" dirty="0">
                <a:solidFill>
                  <a:srgbClr val="231F20"/>
                </a:solidFill>
                <a:latin typeface="Verdana"/>
                <a:cs typeface="Verdana"/>
              </a:rPr>
              <a:t> </a:t>
            </a:r>
            <a:r>
              <a:rPr sz="748" spc="-7" dirty="0">
                <a:solidFill>
                  <a:srgbClr val="231F20"/>
                </a:solidFill>
                <a:latin typeface="Verdana"/>
                <a:cs typeface="Verdana"/>
              </a:rPr>
              <a:t>the  </a:t>
            </a:r>
            <a:r>
              <a:rPr sz="748" spc="-27" dirty="0">
                <a:solidFill>
                  <a:srgbClr val="231F20"/>
                </a:solidFill>
                <a:latin typeface="Verdana"/>
                <a:cs typeface="Verdana"/>
              </a:rPr>
              <a:t>network. </a:t>
            </a:r>
            <a:r>
              <a:rPr sz="748" spc="-78" dirty="0">
                <a:solidFill>
                  <a:srgbClr val="231F20"/>
                </a:solidFill>
                <a:latin typeface="Verdana"/>
                <a:cs typeface="Verdana"/>
              </a:rPr>
              <a:t>This </a:t>
            </a:r>
            <a:r>
              <a:rPr sz="748" dirty="0">
                <a:solidFill>
                  <a:srgbClr val="231F20"/>
                </a:solidFill>
                <a:latin typeface="Verdana"/>
                <a:cs typeface="Verdana"/>
              </a:rPr>
              <a:t>whole </a:t>
            </a:r>
            <a:r>
              <a:rPr sz="748" spc="-14" dirty="0">
                <a:solidFill>
                  <a:srgbClr val="231F20"/>
                </a:solidFill>
                <a:latin typeface="Verdana"/>
                <a:cs typeface="Verdana"/>
              </a:rPr>
              <a:t>process </a:t>
            </a:r>
            <a:r>
              <a:rPr sz="748" spc="44" dirty="0">
                <a:solidFill>
                  <a:srgbClr val="231F20"/>
                </a:solidFill>
                <a:latin typeface="Verdana"/>
                <a:cs typeface="Verdana"/>
              </a:rPr>
              <a:t>can </a:t>
            </a:r>
            <a:r>
              <a:rPr sz="748" spc="41" dirty="0">
                <a:solidFill>
                  <a:srgbClr val="231F20"/>
                </a:solidFill>
                <a:latin typeface="Verdana"/>
                <a:cs typeface="Verdana"/>
              </a:rPr>
              <a:t>be  </a:t>
            </a:r>
            <a:r>
              <a:rPr sz="748" spc="17" dirty="0">
                <a:solidFill>
                  <a:srgbClr val="231F20"/>
                </a:solidFill>
                <a:latin typeface="Verdana"/>
                <a:cs typeface="Verdana"/>
              </a:rPr>
              <a:t>completed </a:t>
            </a:r>
            <a:r>
              <a:rPr sz="748" spc="-34" dirty="0">
                <a:solidFill>
                  <a:srgbClr val="231F20"/>
                </a:solidFill>
                <a:latin typeface="Verdana"/>
                <a:cs typeface="Verdana"/>
              </a:rPr>
              <a:t>in </a:t>
            </a:r>
            <a:r>
              <a:rPr sz="748" spc="-71" dirty="0">
                <a:solidFill>
                  <a:srgbClr val="231F20"/>
                </a:solidFill>
                <a:latin typeface="Verdana"/>
                <a:cs typeface="Verdana"/>
              </a:rPr>
              <a:t>3-10</a:t>
            </a:r>
            <a:r>
              <a:rPr sz="748" spc="-167" dirty="0">
                <a:solidFill>
                  <a:srgbClr val="231F20"/>
                </a:solidFill>
                <a:latin typeface="Verdana"/>
                <a:cs typeface="Verdana"/>
              </a:rPr>
              <a:t> </a:t>
            </a:r>
            <a:r>
              <a:rPr sz="748" spc="-10" dirty="0">
                <a:solidFill>
                  <a:srgbClr val="231F20"/>
                </a:solidFill>
                <a:latin typeface="Verdana"/>
                <a:cs typeface="Verdana"/>
              </a:rPr>
              <a:t>seconds.</a:t>
            </a:r>
            <a:endParaRPr sz="748">
              <a:solidFill>
                <a:prstClr val="black"/>
              </a:solidFill>
              <a:latin typeface="Verdana"/>
              <a:cs typeface="Verdana"/>
            </a:endParaRPr>
          </a:p>
        </p:txBody>
      </p:sp>
    </p:spTree>
    <p:extLst>
      <p:ext uri="{BB962C8B-B14F-4D97-AF65-F5344CB8AC3E}">
        <p14:creationId xmlns:p14="http://schemas.microsoft.com/office/powerpoint/2010/main" val="17554378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3573" y="4772827"/>
            <a:ext cx="320149" cy="168016"/>
          </a:xfrm>
          <a:prstGeom prst="rect">
            <a:avLst/>
          </a:prstGeom>
          <a:blipFill>
            <a:blip r:embed="rId2" cstate="print"/>
            <a:stretch>
              <a:fillRect/>
            </a:stretch>
          </a:blipFill>
        </p:spPr>
        <p:txBody>
          <a:bodyPr wrap="square" lIns="0" tIns="0" rIns="0" bIns="0" rtlCol="0"/>
          <a:lstStyle/>
          <a:p>
            <a:endParaRPr sz="1224">
              <a:solidFill>
                <a:prstClr val="black"/>
              </a:solidFill>
            </a:endParaRPr>
          </a:p>
        </p:txBody>
      </p:sp>
      <p:sp>
        <p:nvSpPr>
          <p:cNvPr id="3" name="object 3"/>
          <p:cNvSpPr txBox="1"/>
          <p:nvPr/>
        </p:nvSpPr>
        <p:spPr>
          <a:xfrm>
            <a:off x="2428054" y="4790236"/>
            <a:ext cx="410271" cy="123817"/>
          </a:xfrm>
          <a:prstGeom prst="rect">
            <a:avLst/>
          </a:prstGeom>
        </p:spPr>
        <p:txBody>
          <a:bodyPr vert="horz" wrap="square" lIns="0" tIns="8637" rIns="0" bIns="0" rtlCol="0">
            <a:spAutoFit/>
          </a:bodyPr>
          <a:lstStyle/>
          <a:p>
            <a:pPr marL="8637">
              <a:spcBef>
                <a:spcPts val="68"/>
              </a:spcBef>
            </a:pPr>
            <a:r>
              <a:rPr sz="748" spc="3" dirty="0">
                <a:solidFill>
                  <a:srgbClr val="838383"/>
                </a:solidFill>
                <a:latin typeface="Verdana"/>
                <a:cs typeface="Verdana"/>
              </a:rPr>
              <a:t>PAGE</a:t>
            </a:r>
            <a:r>
              <a:rPr sz="748" spc="-92" dirty="0">
                <a:solidFill>
                  <a:srgbClr val="838383"/>
                </a:solidFill>
                <a:latin typeface="Verdana"/>
                <a:cs typeface="Verdana"/>
              </a:rPr>
              <a:t> </a:t>
            </a:r>
            <a:r>
              <a:rPr sz="748" spc="-61" dirty="0">
                <a:solidFill>
                  <a:srgbClr val="838383"/>
                </a:solidFill>
                <a:latin typeface="Verdana"/>
                <a:cs typeface="Verdana"/>
              </a:rPr>
              <a:t>12</a:t>
            </a:r>
            <a:endParaRPr sz="748">
              <a:solidFill>
                <a:prstClr val="black"/>
              </a:solidFill>
              <a:latin typeface="Verdana"/>
              <a:cs typeface="Verdana"/>
            </a:endParaRPr>
          </a:p>
        </p:txBody>
      </p:sp>
      <p:sp>
        <p:nvSpPr>
          <p:cNvPr id="4" name="object 4"/>
          <p:cNvSpPr/>
          <p:nvPr/>
        </p:nvSpPr>
        <p:spPr>
          <a:xfrm>
            <a:off x="2380808"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5" name="object 5"/>
          <p:cNvSpPr/>
          <p:nvPr/>
        </p:nvSpPr>
        <p:spPr>
          <a:xfrm>
            <a:off x="1956891"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6" name="object 6"/>
          <p:cNvSpPr txBox="1"/>
          <p:nvPr/>
        </p:nvSpPr>
        <p:spPr>
          <a:xfrm>
            <a:off x="2049741" y="4790236"/>
            <a:ext cx="232343" cy="123817"/>
          </a:xfrm>
          <a:prstGeom prst="rect">
            <a:avLst/>
          </a:prstGeom>
        </p:spPr>
        <p:txBody>
          <a:bodyPr vert="horz" wrap="square" lIns="0" tIns="8637" rIns="0" bIns="0" rtlCol="0">
            <a:spAutoFit/>
          </a:bodyPr>
          <a:lstStyle/>
          <a:p>
            <a:pPr marL="8637">
              <a:spcBef>
                <a:spcPts val="68"/>
              </a:spcBef>
            </a:pPr>
            <a:r>
              <a:rPr sz="748" spc="-71" dirty="0">
                <a:solidFill>
                  <a:srgbClr val="838383"/>
                </a:solidFill>
                <a:latin typeface="Verdana"/>
                <a:cs typeface="Verdana"/>
              </a:rPr>
              <a:t>L</a:t>
            </a:r>
            <a:r>
              <a:rPr sz="748" spc="20" dirty="0">
                <a:solidFill>
                  <a:srgbClr val="838383"/>
                </a:solidFill>
                <a:latin typeface="Verdana"/>
                <a:cs typeface="Verdana"/>
              </a:rPr>
              <a:t>A</a:t>
            </a:r>
            <a:r>
              <a:rPr sz="748" spc="-116" dirty="0">
                <a:solidFill>
                  <a:srgbClr val="838383"/>
                </a:solidFill>
                <a:latin typeface="Verdana"/>
                <a:cs typeface="Verdana"/>
              </a:rPr>
              <a:t>BS</a:t>
            </a:r>
            <a:endParaRPr sz="748">
              <a:solidFill>
                <a:prstClr val="black"/>
              </a:solidFill>
              <a:latin typeface="Verdana"/>
              <a:cs typeface="Verdana"/>
            </a:endParaRPr>
          </a:p>
        </p:txBody>
      </p:sp>
      <p:sp>
        <p:nvSpPr>
          <p:cNvPr id="7" name="object 7"/>
          <p:cNvSpPr txBox="1"/>
          <p:nvPr/>
        </p:nvSpPr>
        <p:spPr>
          <a:xfrm>
            <a:off x="1518894" y="2040281"/>
            <a:ext cx="2592911" cy="1039286"/>
          </a:xfrm>
          <a:prstGeom prst="rect">
            <a:avLst/>
          </a:prstGeom>
        </p:spPr>
        <p:txBody>
          <a:bodyPr vert="horz" wrap="square" lIns="0" tIns="7774" rIns="0" bIns="0" rtlCol="0">
            <a:spAutoFit/>
          </a:bodyPr>
          <a:lstStyle/>
          <a:p>
            <a:pPr marL="8637" marR="3455">
              <a:lnSpc>
                <a:spcPct val="127800"/>
              </a:lnSpc>
              <a:spcBef>
                <a:spcPts val="61"/>
              </a:spcBef>
            </a:pPr>
            <a:r>
              <a:rPr sz="748" spc="-20" dirty="0">
                <a:solidFill>
                  <a:srgbClr val="231F20"/>
                </a:solidFill>
                <a:latin typeface="Verdana"/>
                <a:cs typeface="Verdana"/>
              </a:rPr>
              <a:t>Bitcoin</a:t>
            </a:r>
            <a:r>
              <a:rPr sz="748" spc="-61" dirty="0">
                <a:solidFill>
                  <a:srgbClr val="231F20"/>
                </a:solidFill>
                <a:latin typeface="Verdana"/>
                <a:cs typeface="Verdana"/>
              </a:rPr>
              <a:t> </a:t>
            </a:r>
            <a:r>
              <a:rPr sz="748" spc="27" dirty="0">
                <a:solidFill>
                  <a:srgbClr val="231F20"/>
                </a:solidFill>
                <a:latin typeface="Verdana"/>
                <a:cs typeface="Verdana"/>
              </a:rPr>
              <a:t>and</a:t>
            </a:r>
            <a:r>
              <a:rPr sz="748" spc="-58" dirty="0">
                <a:solidFill>
                  <a:srgbClr val="231F20"/>
                </a:solidFill>
                <a:latin typeface="Verdana"/>
                <a:cs typeface="Verdana"/>
              </a:rPr>
              <a:t> </a:t>
            </a:r>
            <a:r>
              <a:rPr sz="748" spc="-65" dirty="0">
                <a:solidFill>
                  <a:srgbClr val="231F20"/>
                </a:solidFill>
                <a:latin typeface="Verdana"/>
                <a:cs typeface="Verdana"/>
              </a:rPr>
              <a:t>its</a:t>
            </a:r>
            <a:r>
              <a:rPr sz="748" spc="-54" dirty="0">
                <a:solidFill>
                  <a:srgbClr val="231F20"/>
                </a:solidFill>
                <a:latin typeface="Verdana"/>
                <a:cs typeface="Verdana"/>
              </a:rPr>
              <a:t> </a:t>
            </a:r>
            <a:r>
              <a:rPr sz="748" spc="-20" dirty="0">
                <a:solidFill>
                  <a:srgbClr val="231F20"/>
                </a:solidFill>
                <a:latin typeface="Verdana"/>
                <a:cs typeface="Verdana"/>
              </a:rPr>
              <a:t>Block</a:t>
            </a:r>
            <a:r>
              <a:rPr sz="748" spc="-58" dirty="0">
                <a:solidFill>
                  <a:srgbClr val="231F20"/>
                </a:solidFill>
                <a:latin typeface="Verdana"/>
                <a:cs typeface="Verdana"/>
              </a:rPr>
              <a:t> </a:t>
            </a:r>
            <a:r>
              <a:rPr sz="748" spc="10" dirty="0">
                <a:solidFill>
                  <a:srgbClr val="231F20"/>
                </a:solidFill>
                <a:latin typeface="Verdana"/>
                <a:cs typeface="Verdana"/>
              </a:rPr>
              <a:t>chain</a:t>
            </a:r>
            <a:r>
              <a:rPr sz="748" spc="-58" dirty="0">
                <a:solidFill>
                  <a:srgbClr val="231F20"/>
                </a:solidFill>
                <a:latin typeface="Verdana"/>
                <a:cs typeface="Verdana"/>
              </a:rPr>
              <a:t> </a:t>
            </a:r>
            <a:r>
              <a:rPr sz="748" spc="-14" dirty="0">
                <a:solidFill>
                  <a:srgbClr val="231F20"/>
                </a:solidFill>
                <a:latin typeface="Verdana"/>
                <a:cs typeface="Verdana"/>
              </a:rPr>
              <a:t>was</a:t>
            </a:r>
            <a:r>
              <a:rPr sz="748" spc="-54" dirty="0">
                <a:solidFill>
                  <a:srgbClr val="231F20"/>
                </a:solidFill>
                <a:latin typeface="Verdana"/>
                <a:cs typeface="Verdana"/>
              </a:rPr>
              <a:t> </a:t>
            </a:r>
            <a:r>
              <a:rPr sz="748" spc="-24" dirty="0">
                <a:solidFill>
                  <a:srgbClr val="231F20"/>
                </a:solidFill>
                <a:latin typeface="Verdana"/>
                <a:cs typeface="Verdana"/>
              </a:rPr>
              <a:t>successful</a:t>
            </a:r>
            <a:r>
              <a:rPr sz="748" spc="-51" dirty="0">
                <a:solidFill>
                  <a:srgbClr val="231F20"/>
                </a:solidFill>
                <a:latin typeface="Verdana"/>
                <a:cs typeface="Verdana"/>
              </a:rPr>
              <a:t> </a:t>
            </a:r>
            <a:r>
              <a:rPr sz="748" spc="20" dirty="0">
                <a:solidFill>
                  <a:srgbClr val="231F20"/>
                </a:solidFill>
                <a:latin typeface="Verdana"/>
                <a:cs typeface="Verdana"/>
              </a:rPr>
              <a:t>because</a:t>
            </a:r>
            <a:r>
              <a:rPr sz="748" spc="-65" dirty="0">
                <a:solidFill>
                  <a:srgbClr val="231F20"/>
                </a:solidFill>
                <a:latin typeface="Verdana"/>
                <a:cs typeface="Verdana"/>
              </a:rPr>
              <a:t> </a:t>
            </a:r>
            <a:r>
              <a:rPr sz="748" spc="-48" dirty="0">
                <a:solidFill>
                  <a:srgbClr val="231F20"/>
                </a:solidFill>
                <a:latin typeface="Verdana"/>
                <a:cs typeface="Verdana"/>
              </a:rPr>
              <a:t>it</a:t>
            </a:r>
            <a:r>
              <a:rPr sz="748" spc="-58" dirty="0">
                <a:solidFill>
                  <a:srgbClr val="231F20"/>
                </a:solidFill>
                <a:latin typeface="Verdana"/>
                <a:cs typeface="Verdana"/>
              </a:rPr>
              <a:t> </a:t>
            </a:r>
            <a:r>
              <a:rPr sz="748" spc="14" dirty="0">
                <a:solidFill>
                  <a:srgbClr val="231F20"/>
                </a:solidFill>
                <a:latin typeface="Verdana"/>
                <a:cs typeface="Verdana"/>
              </a:rPr>
              <a:t>did  </a:t>
            </a:r>
            <a:r>
              <a:rPr sz="748" spc="-10" dirty="0">
                <a:solidFill>
                  <a:srgbClr val="231F20"/>
                </a:solidFill>
                <a:latin typeface="Verdana"/>
                <a:cs typeface="Verdana"/>
              </a:rPr>
              <a:t>not </a:t>
            </a:r>
            <a:r>
              <a:rPr sz="748" spc="-37" dirty="0">
                <a:solidFill>
                  <a:srgbClr val="231F20"/>
                </a:solidFill>
                <a:latin typeface="Verdana"/>
                <a:cs typeface="Verdana"/>
              </a:rPr>
              <a:t>ask </a:t>
            </a:r>
            <a:r>
              <a:rPr sz="748" spc="-31" dirty="0">
                <a:solidFill>
                  <a:srgbClr val="231F20"/>
                </a:solidFill>
                <a:latin typeface="Verdana"/>
                <a:cs typeface="Verdana"/>
              </a:rPr>
              <a:t>for </a:t>
            </a:r>
            <a:r>
              <a:rPr sz="748" spc="-37" dirty="0">
                <a:solidFill>
                  <a:srgbClr val="231F20"/>
                </a:solidFill>
                <a:latin typeface="Verdana"/>
                <a:cs typeface="Verdana"/>
              </a:rPr>
              <a:t>permission. </a:t>
            </a:r>
            <a:r>
              <a:rPr sz="748" spc="-92" dirty="0">
                <a:solidFill>
                  <a:srgbClr val="231F20"/>
                </a:solidFill>
                <a:latin typeface="Verdana"/>
                <a:cs typeface="Verdana"/>
              </a:rPr>
              <a:t>It </a:t>
            </a:r>
            <a:r>
              <a:rPr sz="748" spc="-14" dirty="0">
                <a:solidFill>
                  <a:srgbClr val="231F20"/>
                </a:solidFill>
                <a:latin typeface="Verdana"/>
                <a:cs typeface="Verdana"/>
              </a:rPr>
              <a:t>was </a:t>
            </a:r>
            <a:r>
              <a:rPr sz="748" spc="-27" dirty="0">
                <a:solidFill>
                  <a:srgbClr val="231F20"/>
                </a:solidFill>
                <a:latin typeface="Verdana"/>
                <a:cs typeface="Verdana"/>
              </a:rPr>
              <a:t>built </a:t>
            </a:r>
            <a:r>
              <a:rPr sz="748" spc="10" dirty="0">
                <a:solidFill>
                  <a:srgbClr val="231F20"/>
                </a:solidFill>
                <a:latin typeface="Verdana"/>
                <a:cs typeface="Verdana"/>
              </a:rPr>
              <a:t>upon </a:t>
            </a:r>
            <a:r>
              <a:rPr sz="748" spc="-7" dirty="0">
                <a:solidFill>
                  <a:srgbClr val="231F20"/>
                </a:solidFill>
                <a:latin typeface="Verdana"/>
                <a:cs typeface="Verdana"/>
              </a:rPr>
              <a:t>the </a:t>
            </a:r>
            <a:r>
              <a:rPr sz="748" spc="20" dirty="0">
                <a:solidFill>
                  <a:srgbClr val="231F20"/>
                </a:solidFill>
                <a:latin typeface="Verdana"/>
                <a:cs typeface="Verdana"/>
              </a:rPr>
              <a:t>idea </a:t>
            </a:r>
            <a:r>
              <a:rPr sz="748" spc="3" dirty="0">
                <a:solidFill>
                  <a:srgbClr val="231F20"/>
                </a:solidFill>
                <a:latin typeface="Verdana"/>
                <a:cs typeface="Verdana"/>
              </a:rPr>
              <a:t>of </a:t>
            </a:r>
            <a:r>
              <a:rPr sz="748" spc="61" dirty="0">
                <a:solidFill>
                  <a:srgbClr val="231F20"/>
                </a:solidFill>
                <a:latin typeface="Verdana"/>
                <a:cs typeface="Verdana"/>
              </a:rPr>
              <a:t>a  </a:t>
            </a:r>
            <a:r>
              <a:rPr sz="748" spc="-48" dirty="0">
                <a:solidFill>
                  <a:srgbClr val="231F20"/>
                </a:solidFill>
                <a:latin typeface="Verdana"/>
                <a:cs typeface="Verdana"/>
              </a:rPr>
              <a:t>system </a:t>
            </a:r>
            <a:r>
              <a:rPr sz="748" spc="-7" dirty="0">
                <a:solidFill>
                  <a:srgbClr val="231F20"/>
                </a:solidFill>
                <a:latin typeface="Verdana"/>
                <a:cs typeface="Verdana"/>
              </a:rPr>
              <a:t>where </a:t>
            </a:r>
            <a:r>
              <a:rPr sz="748" spc="65" dirty="0">
                <a:solidFill>
                  <a:srgbClr val="231F20"/>
                </a:solidFill>
                <a:latin typeface="Verdana"/>
                <a:cs typeface="Verdana"/>
              </a:rPr>
              <a:t>a </a:t>
            </a:r>
            <a:r>
              <a:rPr sz="748" spc="-3" dirty="0">
                <a:solidFill>
                  <a:srgbClr val="231F20"/>
                </a:solidFill>
                <a:latin typeface="Verdana"/>
                <a:cs typeface="Verdana"/>
              </a:rPr>
              <a:t>central </a:t>
            </a:r>
            <a:r>
              <a:rPr sz="748" spc="-24" dirty="0">
                <a:solidFill>
                  <a:srgbClr val="231F20"/>
                </a:solidFill>
                <a:latin typeface="Verdana"/>
                <a:cs typeface="Verdana"/>
              </a:rPr>
              <a:t>authority </a:t>
            </a:r>
            <a:r>
              <a:rPr sz="748" spc="31" dirty="0">
                <a:solidFill>
                  <a:srgbClr val="231F20"/>
                </a:solidFill>
                <a:latin typeface="Verdana"/>
                <a:cs typeface="Verdana"/>
              </a:rPr>
              <a:t>and </a:t>
            </a:r>
            <a:r>
              <a:rPr sz="748" spc="-27" dirty="0">
                <a:solidFill>
                  <a:srgbClr val="231F20"/>
                </a:solidFill>
                <a:latin typeface="Verdana"/>
                <a:cs typeface="Verdana"/>
              </a:rPr>
              <a:t>oversight </a:t>
            </a:r>
            <a:r>
              <a:rPr sz="748" spc="-75" dirty="0">
                <a:solidFill>
                  <a:srgbClr val="231F20"/>
                </a:solidFill>
                <a:latin typeface="Verdana"/>
                <a:cs typeface="Verdana"/>
              </a:rPr>
              <a:t>is </a:t>
            </a:r>
            <a:r>
              <a:rPr sz="748" spc="-3" dirty="0">
                <a:solidFill>
                  <a:srgbClr val="231F20"/>
                </a:solidFill>
                <a:latin typeface="Verdana"/>
                <a:cs typeface="Verdana"/>
              </a:rPr>
              <a:t>to </a:t>
            </a:r>
            <a:r>
              <a:rPr sz="748" spc="41" dirty="0">
                <a:solidFill>
                  <a:srgbClr val="231F20"/>
                </a:solidFill>
                <a:latin typeface="Verdana"/>
                <a:cs typeface="Verdana"/>
              </a:rPr>
              <a:t>be  </a:t>
            </a:r>
            <a:r>
              <a:rPr sz="748" spc="7" dirty="0">
                <a:solidFill>
                  <a:srgbClr val="231F20"/>
                </a:solidFill>
                <a:latin typeface="Verdana"/>
                <a:cs typeface="Verdana"/>
              </a:rPr>
              <a:t>avoided, </a:t>
            </a:r>
            <a:r>
              <a:rPr sz="748" spc="27" dirty="0">
                <a:solidFill>
                  <a:srgbClr val="231F20"/>
                </a:solidFill>
                <a:latin typeface="Verdana"/>
                <a:cs typeface="Verdana"/>
              </a:rPr>
              <a:t>and </a:t>
            </a:r>
            <a:r>
              <a:rPr sz="748" spc="-10" dirty="0">
                <a:solidFill>
                  <a:srgbClr val="231F20"/>
                </a:solidFill>
                <a:latin typeface="Verdana"/>
                <a:cs typeface="Verdana"/>
              </a:rPr>
              <a:t>that </a:t>
            </a:r>
            <a:r>
              <a:rPr sz="748" spc="-7" dirty="0">
                <a:solidFill>
                  <a:srgbClr val="231F20"/>
                </a:solidFill>
                <a:latin typeface="Verdana"/>
                <a:cs typeface="Verdana"/>
              </a:rPr>
              <a:t>the </a:t>
            </a:r>
            <a:r>
              <a:rPr sz="748" spc="-20" dirty="0">
                <a:solidFill>
                  <a:srgbClr val="231F20"/>
                </a:solidFill>
                <a:latin typeface="Verdana"/>
                <a:cs typeface="Verdana"/>
              </a:rPr>
              <a:t>network </a:t>
            </a:r>
            <a:r>
              <a:rPr sz="748" spc="-41" dirty="0">
                <a:solidFill>
                  <a:srgbClr val="231F20"/>
                </a:solidFill>
                <a:latin typeface="Verdana"/>
                <a:cs typeface="Verdana"/>
              </a:rPr>
              <a:t>itself </a:t>
            </a:r>
            <a:r>
              <a:rPr sz="748" spc="-20" dirty="0">
                <a:solidFill>
                  <a:srgbClr val="231F20"/>
                </a:solidFill>
                <a:latin typeface="Verdana"/>
                <a:cs typeface="Verdana"/>
              </a:rPr>
              <a:t>should </a:t>
            </a:r>
            <a:r>
              <a:rPr sz="748" spc="41" dirty="0">
                <a:solidFill>
                  <a:srgbClr val="231F20"/>
                </a:solidFill>
                <a:latin typeface="Verdana"/>
                <a:cs typeface="Verdana"/>
              </a:rPr>
              <a:t>be </a:t>
            </a:r>
            <a:r>
              <a:rPr sz="748" spc="-41" dirty="0">
                <a:solidFill>
                  <a:srgbClr val="231F20"/>
                </a:solidFill>
                <a:latin typeface="Verdana"/>
                <a:cs typeface="Verdana"/>
              </a:rPr>
              <a:t>resistant  </a:t>
            </a:r>
            <a:r>
              <a:rPr sz="748" spc="-3" dirty="0">
                <a:solidFill>
                  <a:srgbClr val="231F20"/>
                </a:solidFill>
                <a:latin typeface="Verdana"/>
                <a:cs typeface="Verdana"/>
              </a:rPr>
              <a:t>to</a:t>
            </a:r>
            <a:r>
              <a:rPr sz="748" spc="-65" dirty="0">
                <a:solidFill>
                  <a:srgbClr val="231F20"/>
                </a:solidFill>
                <a:latin typeface="Verdana"/>
                <a:cs typeface="Verdana"/>
              </a:rPr>
              <a:t> </a:t>
            </a:r>
            <a:r>
              <a:rPr sz="748" spc="-17" dirty="0">
                <a:solidFill>
                  <a:srgbClr val="231F20"/>
                </a:solidFill>
                <a:latin typeface="Verdana"/>
                <a:cs typeface="Verdana"/>
              </a:rPr>
              <a:t>all</a:t>
            </a:r>
            <a:r>
              <a:rPr sz="748" spc="-58" dirty="0">
                <a:solidFill>
                  <a:srgbClr val="231F20"/>
                </a:solidFill>
                <a:latin typeface="Verdana"/>
                <a:cs typeface="Verdana"/>
              </a:rPr>
              <a:t> </a:t>
            </a:r>
            <a:r>
              <a:rPr sz="748" spc="-44" dirty="0">
                <a:solidFill>
                  <a:srgbClr val="231F20"/>
                </a:solidFill>
                <a:latin typeface="Verdana"/>
                <a:cs typeface="Verdana"/>
              </a:rPr>
              <a:t>forms</a:t>
            </a:r>
            <a:r>
              <a:rPr sz="748" spc="-58" dirty="0">
                <a:solidFill>
                  <a:srgbClr val="231F20"/>
                </a:solidFill>
                <a:latin typeface="Verdana"/>
                <a:cs typeface="Verdana"/>
              </a:rPr>
              <a:t> </a:t>
            </a:r>
            <a:r>
              <a:rPr sz="748" spc="3" dirty="0">
                <a:solidFill>
                  <a:srgbClr val="231F20"/>
                </a:solidFill>
                <a:latin typeface="Verdana"/>
                <a:cs typeface="Verdana"/>
              </a:rPr>
              <a:t>of</a:t>
            </a:r>
            <a:r>
              <a:rPr sz="748" spc="-61" dirty="0">
                <a:solidFill>
                  <a:srgbClr val="231F20"/>
                </a:solidFill>
                <a:latin typeface="Verdana"/>
                <a:cs typeface="Verdana"/>
              </a:rPr>
              <a:t> </a:t>
            </a:r>
            <a:r>
              <a:rPr sz="748" spc="-24" dirty="0">
                <a:solidFill>
                  <a:srgbClr val="231F20"/>
                </a:solidFill>
                <a:latin typeface="Verdana"/>
                <a:cs typeface="Verdana"/>
              </a:rPr>
              <a:t>censorship.</a:t>
            </a:r>
            <a:r>
              <a:rPr sz="748" spc="-61" dirty="0">
                <a:solidFill>
                  <a:srgbClr val="231F20"/>
                </a:solidFill>
                <a:latin typeface="Verdana"/>
                <a:cs typeface="Verdana"/>
              </a:rPr>
              <a:t> </a:t>
            </a:r>
            <a:r>
              <a:rPr sz="748" spc="-3" dirty="0">
                <a:solidFill>
                  <a:srgbClr val="231F20"/>
                </a:solidFill>
                <a:latin typeface="Verdana"/>
                <a:cs typeface="Verdana"/>
              </a:rPr>
              <a:t>At</a:t>
            </a:r>
            <a:r>
              <a:rPr sz="748" spc="-61"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20" dirty="0">
                <a:solidFill>
                  <a:srgbClr val="231F20"/>
                </a:solidFill>
                <a:latin typeface="Verdana"/>
                <a:cs typeface="Verdana"/>
              </a:rPr>
              <a:t>same,</a:t>
            </a:r>
            <a:r>
              <a:rPr sz="748" spc="-61" dirty="0">
                <a:solidFill>
                  <a:srgbClr val="231F20"/>
                </a:solidFill>
                <a:latin typeface="Verdana"/>
                <a:cs typeface="Verdana"/>
              </a:rPr>
              <a:t> </a:t>
            </a:r>
            <a:r>
              <a:rPr sz="748" spc="-20" dirty="0">
                <a:solidFill>
                  <a:srgbClr val="231F20"/>
                </a:solidFill>
                <a:latin typeface="Verdana"/>
                <a:cs typeface="Verdana"/>
              </a:rPr>
              <a:t>time</a:t>
            </a:r>
            <a:r>
              <a:rPr sz="748" spc="-61"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20" dirty="0">
                <a:solidFill>
                  <a:srgbClr val="231F20"/>
                </a:solidFill>
                <a:latin typeface="Verdana"/>
                <a:cs typeface="Verdana"/>
              </a:rPr>
              <a:t>network  should</a:t>
            </a:r>
            <a:r>
              <a:rPr sz="748" spc="-61" dirty="0">
                <a:solidFill>
                  <a:srgbClr val="231F20"/>
                </a:solidFill>
                <a:latin typeface="Verdana"/>
                <a:cs typeface="Verdana"/>
              </a:rPr>
              <a:t> </a:t>
            </a:r>
            <a:r>
              <a:rPr sz="748" spc="41" dirty="0">
                <a:solidFill>
                  <a:srgbClr val="231F20"/>
                </a:solidFill>
                <a:latin typeface="Verdana"/>
                <a:cs typeface="Verdana"/>
              </a:rPr>
              <a:t>be</a:t>
            </a:r>
            <a:r>
              <a:rPr sz="748" spc="-58" dirty="0">
                <a:solidFill>
                  <a:srgbClr val="231F20"/>
                </a:solidFill>
                <a:latin typeface="Verdana"/>
                <a:cs typeface="Verdana"/>
              </a:rPr>
              <a:t> </a:t>
            </a:r>
            <a:r>
              <a:rPr sz="748" spc="24" dirty="0">
                <a:solidFill>
                  <a:srgbClr val="231F20"/>
                </a:solidFill>
                <a:latin typeface="Verdana"/>
                <a:cs typeface="Verdana"/>
              </a:rPr>
              <a:t>open</a:t>
            </a:r>
            <a:r>
              <a:rPr sz="748" spc="-58" dirty="0">
                <a:solidFill>
                  <a:srgbClr val="231F20"/>
                </a:solidFill>
                <a:latin typeface="Verdana"/>
                <a:cs typeface="Verdana"/>
              </a:rPr>
              <a:t> </a:t>
            </a:r>
            <a:r>
              <a:rPr sz="748" spc="-3" dirty="0">
                <a:solidFill>
                  <a:srgbClr val="231F20"/>
                </a:solidFill>
                <a:latin typeface="Verdana"/>
                <a:cs typeface="Verdana"/>
              </a:rPr>
              <a:t>to</a:t>
            </a:r>
            <a:r>
              <a:rPr sz="748" spc="-65" dirty="0">
                <a:solidFill>
                  <a:srgbClr val="231F20"/>
                </a:solidFill>
                <a:latin typeface="Verdana"/>
                <a:cs typeface="Verdana"/>
              </a:rPr>
              <a:t> </a:t>
            </a:r>
            <a:r>
              <a:rPr sz="748" spc="-27" dirty="0">
                <a:solidFill>
                  <a:srgbClr val="231F20"/>
                </a:solidFill>
                <a:latin typeface="Verdana"/>
                <a:cs typeface="Verdana"/>
              </a:rPr>
              <a:t>all,</a:t>
            </a:r>
            <a:r>
              <a:rPr sz="748" spc="-71" dirty="0">
                <a:solidFill>
                  <a:srgbClr val="231F20"/>
                </a:solidFill>
                <a:latin typeface="Verdana"/>
                <a:cs typeface="Verdana"/>
              </a:rPr>
              <a:t> </a:t>
            </a:r>
            <a:r>
              <a:rPr sz="748" spc="27" dirty="0">
                <a:solidFill>
                  <a:srgbClr val="231F20"/>
                </a:solidFill>
                <a:latin typeface="Verdana"/>
                <a:cs typeface="Verdana"/>
              </a:rPr>
              <a:t>and</a:t>
            </a:r>
            <a:r>
              <a:rPr sz="748" spc="-58" dirty="0">
                <a:solidFill>
                  <a:srgbClr val="231F20"/>
                </a:solidFill>
                <a:latin typeface="Verdana"/>
                <a:cs typeface="Verdana"/>
              </a:rPr>
              <a:t> </a:t>
            </a:r>
            <a:r>
              <a:rPr sz="748" spc="-20" dirty="0">
                <a:solidFill>
                  <a:srgbClr val="231F20"/>
                </a:solidFill>
                <a:latin typeface="Verdana"/>
                <a:cs typeface="Verdana"/>
              </a:rPr>
              <a:t>all</a:t>
            </a:r>
            <a:r>
              <a:rPr sz="748" spc="-58" dirty="0">
                <a:solidFill>
                  <a:srgbClr val="231F20"/>
                </a:solidFill>
                <a:latin typeface="Verdana"/>
                <a:cs typeface="Verdana"/>
              </a:rPr>
              <a:t> </a:t>
            </a:r>
            <a:r>
              <a:rPr sz="748" spc="-20" dirty="0">
                <a:solidFill>
                  <a:srgbClr val="231F20"/>
                </a:solidFill>
                <a:latin typeface="Verdana"/>
                <a:cs typeface="Verdana"/>
              </a:rPr>
              <a:t>members</a:t>
            </a:r>
            <a:r>
              <a:rPr sz="748" spc="-54" dirty="0">
                <a:solidFill>
                  <a:srgbClr val="231F20"/>
                </a:solidFill>
                <a:latin typeface="Verdana"/>
                <a:cs typeface="Verdana"/>
              </a:rPr>
              <a:t> </a:t>
            </a:r>
            <a:r>
              <a:rPr sz="748" spc="-20" dirty="0">
                <a:solidFill>
                  <a:srgbClr val="231F20"/>
                </a:solidFill>
                <a:latin typeface="Verdana"/>
                <a:cs typeface="Verdana"/>
              </a:rPr>
              <a:t>should</a:t>
            </a:r>
            <a:r>
              <a:rPr sz="748" spc="-61" dirty="0">
                <a:solidFill>
                  <a:srgbClr val="231F20"/>
                </a:solidFill>
                <a:latin typeface="Verdana"/>
                <a:cs typeface="Verdana"/>
              </a:rPr>
              <a:t> </a:t>
            </a:r>
            <a:r>
              <a:rPr sz="748" spc="41" dirty="0">
                <a:solidFill>
                  <a:srgbClr val="231F20"/>
                </a:solidFill>
                <a:latin typeface="Verdana"/>
                <a:cs typeface="Verdana"/>
              </a:rPr>
              <a:t>be</a:t>
            </a:r>
            <a:r>
              <a:rPr sz="748" spc="-58" dirty="0">
                <a:solidFill>
                  <a:srgbClr val="231F20"/>
                </a:solidFill>
                <a:latin typeface="Verdana"/>
                <a:cs typeface="Verdana"/>
              </a:rPr>
              <a:t> </a:t>
            </a:r>
            <a:r>
              <a:rPr sz="748" spc="20" dirty="0">
                <a:solidFill>
                  <a:srgbClr val="231F20"/>
                </a:solidFill>
                <a:latin typeface="Verdana"/>
                <a:cs typeface="Verdana"/>
              </a:rPr>
              <a:t>able  </a:t>
            </a:r>
            <a:r>
              <a:rPr sz="748" spc="-3" dirty="0">
                <a:solidFill>
                  <a:srgbClr val="231F20"/>
                </a:solidFill>
                <a:latin typeface="Verdana"/>
                <a:cs typeface="Verdana"/>
              </a:rPr>
              <a:t>to </a:t>
            </a:r>
            <a:r>
              <a:rPr sz="748" spc="-10" dirty="0">
                <a:solidFill>
                  <a:srgbClr val="231F20"/>
                </a:solidFill>
                <a:latin typeface="Verdana"/>
                <a:cs typeface="Verdana"/>
              </a:rPr>
              <a:t>transact</a:t>
            </a:r>
            <a:r>
              <a:rPr sz="748" spc="-126" dirty="0">
                <a:solidFill>
                  <a:srgbClr val="231F20"/>
                </a:solidFill>
                <a:latin typeface="Verdana"/>
                <a:cs typeface="Verdana"/>
              </a:rPr>
              <a:t> </a:t>
            </a:r>
            <a:r>
              <a:rPr sz="748" spc="-24" dirty="0">
                <a:solidFill>
                  <a:srgbClr val="231F20"/>
                </a:solidFill>
                <a:latin typeface="Verdana"/>
                <a:cs typeface="Verdana"/>
              </a:rPr>
              <a:t>anonymously.</a:t>
            </a:r>
            <a:endParaRPr sz="748">
              <a:solidFill>
                <a:prstClr val="black"/>
              </a:solidFill>
              <a:latin typeface="Verdana"/>
              <a:cs typeface="Verdana"/>
            </a:endParaRPr>
          </a:p>
        </p:txBody>
      </p:sp>
      <p:sp>
        <p:nvSpPr>
          <p:cNvPr id="8" name="object 8"/>
          <p:cNvSpPr txBox="1"/>
          <p:nvPr/>
        </p:nvSpPr>
        <p:spPr>
          <a:xfrm>
            <a:off x="1518894" y="3205449"/>
            <a:ext cx="2562248" cy="1333982"/>
          </a:xfrm>
          <a:prstGeom prst="rect">
            <a:avLst/>
          </a:prstGeom>
        </p:spPr>
        <p:txBody>
          <a:bodyPr vert="horz" wrap="square" lIns="0" tIns="7774" rIns="0" bIns="0" rtlCol="0">
            <a:spAutoFit/>
          </a:bodyPr>
          <a:lstStyle/>
          <a:p>
            <a:pPr marL="8637" marR="3455">
              <a:lnSpc>
                <a:spcPct val="127800"/>
              </a:lnSpc>
              <a:spcBef>
                <a:spcPts val="61"/>
              </a:spcBef>
            </a:pPr>
            <a:r>
              <a:rPr sz="748" spc="-78" dirty="0">
                <a:solidFill>
                  <a:srgbClr val="231F20"/>
                </a:solidFill>
                <a:latin typeface="Verdana"/>
                <a:cs typeface="Verdana"/>
              </a:rPr>
              <a:t>This </a:t>
            </a:r>
            <a:r>
              <a:rPr sz="748" dirty="0">
                <a:solidFill>
                  <a:srgbClr val="231F20"/>
                </a:solidFill>
                <a:latin typeface="Verdana"/>
                <a:cs typeface="Verdana"/>
              </a:rPr>
              <a:t>meant </a:t>
            </a:r>
            <a:r>
              <a:rPr sz="748" spc="-10" dirty="0">
                <a:solidFill>
                  <a:srgbClr val="231F20"/>
                </a:solidFill>
                <a:latin typeface="Verdana"/>
                <a:cs typeface="Verdana"/>
              </a:rPr>
              <a:t>that </a:t>
            </a:r>
            <a:r>
              <a:rPr sz="748" spc="-7" dirty="0">
                <a:solidFill>
                  <a:srgbClr val="231F20"/>
                </a:solidFill>
                <a:latin typeface="Verdana"/>
                <a:cs typeface="Verdana"/>
              </a:rPr>
              <a:t>the </a:t>
            </a:r>
            <a:r>
              <a:rPr sz="748" spc="20" dirty="0">
                <a:solidFill>
                  <a:srgbClr val="231F20"/>
                </a:solidFill>
                <a:latin typeface="Verdana"/>
                <a:cs typeface="Verdana"/>
              </a:rPr>
              <a:t>idea </a:t>
            </a:r>
            <a:r>
              <a:rPr sz="748" spc="3" dirty="0">
                <a:solidFill>
                  <a:srgbClr val="231F20"/>
                </a:solidFill>
                <a:latin typeface="Verdana"/>
                <a:cs typeface="Verdana"/>
              </a:rPr>
              <a:t>of </a:t>
            </a:r>
            <a:r>
              <a:rPr sz="748" spc="-20" dirty="0">
                <a:solidFill>
                  <a:srgbClr val="231F20"/>
                </a:solidFill>
                <a:latin typeface="Verdana"/>
                <a:cs typeface="Verdana"/>
              </a:rPr>
              <a:t>Bitcoin </a:t>
            </a:r>
            <a:r>
              <a:rPr sz="748" spc="-14" dirty="0">
                <a:solidFill>
                  <a:srgbClr val="231F20"/>
                </a:solidFill>
                <a:latin typeface="Verdana"/>
                <a:cs typeface="Verdana"/>
              </a:rPr>
              <a:t>was </a:t>
            </a:r>
            <a:r>
              <a:rPr sz="748" spc="-37" dirty="0">
                <a:solidFill>
                  <a:srgbClr val="231F20"/>
                </a:solidFill>
                <a:latin typeface="Verdana"/>
                <a:cs typeface="Verdana"/>
              </a:rPr>
              <a:t>initially </a:t>
            </a:r>
            <a:r>
              <a:rPr sz="748" dirty="0">
                <a:solidFill>
                  <a:srgbClr val="231F20"/>
                </a:solidFill>
                <a:latin typeface="Verdana"/>
                <a:cs typeface="Verdana"/>
              </a:rPr>
              <a:t>scorned  </a:t>
            </a:r>
            <a:r>
              <a:rPr sz="748" spc="27" dirty="0">
                <a:solidFill>
                  <a:srgbClr val="231F20"/>
                </a:solidFill>
                <a:latin typeface="Verdana"/>
                <a:cs typeface="Verdana"/>
              </a:rPr>
              <a:t>and</a:t>
            </a:r>
            <a:r>
              <a:rPr sz="748" spc="-65" dirty="0">
                <a:solidFill>
                  <a:srgbClr val="231F20"/>
                </a:solidFill>
                <a:latin typeface="Verdana"/>
                <a:cs typeface="Verdana"/>
              </a:rPr>
              <a:t> </a:t>
            </a:r>
            <a:r>
              <a:rPr sz="748" spc="17" dirty="0">
                <a:solidFill>
                  <a:srgbClr val="231F20"/>
                </a:solidFill>
                <a:latin typeface="Verdana"/>
                <a:cs typeface="Verdana"/>
              </a:rPr>
              <a:t>avoided</a:t>
            </a:r>
            <a:r>
              <a:rPr sz="748" spc="-61" dirty="0">
                <a:solidFill>
                  <a:srgbClr val="231F20"/>
                </a:solidFill>
                <a:latin typeface="Verdana"/>
                <a:cs typeface="Verdana"/>
              </a:rPr>
              <a:t> </a:t>
            </a:r>
            <a:r>
              <a:rPr sz="748" dirty="0">
                <a:solidFill>
                  <a:srgbClr val="231F20"/>
                </a:solidFill>
                <a:latin typeface="Verdana"/>
                <a:cs typeface="Verdana"/>
              </a:rPr>
              <a:t>by</a:t>
            </a:r>
            <a:r>
              <a:rPr sz="748" spc="-65" dirty="0">
                <a:solidFill>
                  <a:srgbClr val="231F20"/>
                </a:solidFill>
                <a:latin typeface="Verdana"/>
                <a:cs typeface="Verdana"/>
              </a:rPr>
              <a:t> </a:t>
            </a:r>
            <a:r>
              <a:rPr sz="748" spc="-3" dirty="0">
                <a:solidFill>
                  <a:srgbClr val="231F20"/>
                </a:solidFill>
                <a:latin typeface="Verdana"/>
                <a:cs typeface="Verdana"/>
              </a:rPr>
              <a:t>financial</a:t>
            </a:r>
            <a:r>
              <a:rPr sz="748" spc="-65" dirty="0">
                <a:solidFill>
                  <a:srgbClr val="231F20"/>
                </a:solidFill>
                <a:latin typeface="Verdana"/>
                <a:cs typeface="Verdana"/>
              </a:rPr>
              <a:t> </a:t>
            </a:r>
            <a:r>
              <a:rPr sz="748" spc="-44" dirty="0">
                <a:solidFill>
                  <a:srgbClr val="231F20"/>
                </a:solidFill>
                <a:latin typeface="Verdana"/>
                <a:cs typeface="Verdana"/>
              </a:rPr>
              <a:t>institutions,</a:t>
            </a:r>
            <a:r>
              <a:rPr sz="748" spc="-68" dirty="0">
                <a:solidFill>
                  <a:srgbClr val="231F20"/>
                </a:solidFill>
                <a:latin typeface="Verdana"/>
                <a:cs typeface="Verdana"/>
              </a:rPr>
              <a:t> </a:t>
            </a:r>
            <a:r>
              <a:rPr sz="748" spc="27" dirty="0">
                <a:solidFill>
                  <a:srgbClr val="231F20"/>
                </a:solidFill>
                <a:latin typeface="Verdana"/>
                <a:cs typeface="Verdana"/>
              </a:rPr>
              <a:t>and</a:t>
            </a:r>
            <a:r>
              <a:rPr sz="748" spc="-61" dirty="0">
                <a:solidFill>
                  <a:srgbClr val="231F20"/>
                </a:solidFill>
                <a:latin typeface="Verdana"/>
                <a:cs typeface="Verdana"/>
              </a:rPr>
              <a:t> </a:t>
            </a:r>
            <a:r>
              <a:rPr sz="748" spc="-68" dirty="0">
                <a:solidFill>
                  <a:srgbClr val="231F20"/>
                </a:solidFill>
                <a:latin typeface="Verdana"/>
                <a:cs typeface="Verdana"/>
              </a:rPr>
              <a:t>its</a:t>
            </a:r>
            <a:r>
              <a:rPr sz="748" spc="-61" dirty="0">
                <a:solidFill>
                  <a:srgbClr val="231F20"/>
                </a:solidFill>
                <a:latin typeface="Verdana"/>
                <a:cs typeface="Verdana"/>
              </a:rPr>
              <a:t> </a:t>
            </a:r>
            <a:r>
              <a:rPr sz="748" spc="-3" dirty="0">
                <a:solidFill>
                  <a:srgbClr val="231F20"/>
                </a:solidFill>
                <a:latin typeface="Verdana"/>
                <a:cs typeface="Verdana"/>
              </a:rPr>
              <a:t>Blockchain  </a:t>
            </a:r>
            <a:r>
              <a:rPr sz="748" spc="7" dirty="0">
                <a:solidFill>
                  <a:srgbClr val="231F20"/>
                </a:solidFill>
                <a:latin typeface="Verdana"/>
                <a:cs typeface="Verdana"/>
              </a:rPr>
              <a:t>technology </a:t>
            </a:r>
            <a:r>
              <a:rPr sz="748" spc="-14" dirty="0">
                <a:solidFill>
                  <a:srgbClr val="231F20"/>
                </a:solidFill>
                <a:latin typeface="Verdana"/>
                <a:cs typeface="Verdana"/>
              </a:rPr>
              <a:t>was </a:t>
            </a:r>
            <a:r>
              <a:rPr sz="748" spc="-10" dirty="0">
                <a:solidFill>
                  <a:srgbClr val="231F20"/>
                </a:solidFill>
                <a:latin typeface="Verdana"/>
                <a:cs typeface="Verdana"/>
              </a:rPr>
              <a:t>seen </a:t>
            </a:r>
            <a:r>
              <a:rPr sz="748" spc="-20" dirty="0">
                <a:solidFill>
                  <a:srgbClr val="231F20"/>
                </a:solidFill>
                <a:latin typeface="Verdana"/>
                <a:cs typeface="Verdana"/>
              </a:rPr>
              <a:t>as </a:t>
            </a:r>
            <a:r>
              <a:rPr sz="748" spc="7" dirty="0">
                <a:solidFill>
                  <a:srgbClr val="231F20"/>
                </a:solidFill>
                <a:latin typeface="Verdana"/>
                <a:cs typeface="Verdana"/>
              </a:rPr>
              <a:t>too </a:t>
            </a:r>
            <a:r>
              <a:rPr sz="748" spc="-27" dirty="0">
                <a:solidFill>
                  <a:srgbClr val="231F20"/>
                </a:solidFill>
                <a:latin typeface="Verdana"/>
                <a:cs typeface="Verdana"/>
              </a:rPr>
              <a:t>slow </a:t>
            </a:r>
            <a:r>
              <a:rPr sz="748" spc="27" dirty="0">
                <a:solidFill>
                  <a:srgbClr val="231F20"/>
                </a:solidFill>
                <a:latin typeface="Verdana"/>
                <a:cs typeface="Verdana"/>
              </a:rPr>
              <a:t>and </a:t>
            </a:r>
            <a:r>
              <a:rPr sz="748" spc="7" dirty="0">
                <a:solidFill>
                  <a:srgbClr val="231F20"/>
                </a:solidFill>
                <a:latin typeface="Verdana"/>
                <a:cs typeface="Verdana"/>
              </a:rPr>
              <a:t>too </a:t>
            </a:r>
            <a:r>
              <a:rPr sz="748" spc="-75" dirty="0">
                <a:solidFill>
                  <a:srgbClr val="231F20"/>
                </a:solidFill>
                <a:latin typeface="Verdana"/>
                <a:cs typeface="Verdana"/>
              </a:rPr>
              <a:t>risky </a:t>
            </a:r>
            <a:r>
              <a:rPr sz="748" spc="-31" dirty="0">
                <a:solidFill>
                  <a:srgbClr val="231F20"/>
                </a:solidFill>
                <a:latin typeface="Verdana"/>
                <a:cs typeface="Verdana"/>
              </a:rPr>
              <a:t>for  </a:t>
            </a:r>
            <a:r>
              <a:rPr sz="748" spc="-17" dirty="0">
                <a:solidFill>
                  <a:srgbClr val="231F20"/>
                </a:solidFill>
                <a:latin typeface="Verdana"/>
                <a:cs typeface="Verdana"/>
              </a:rPr>
              <a:t>traditional </a:t>
            </a:r>
            <a:r>
              <a:rPr sz="748" spc="10" dirty="0">
                <a:solidFill>
                  <a:srgbClr val="231F20"/>
                </a:solidFill>
                <a:latin typeface="Verdana"/>
                <a:cs typeface="Verdana"/>
              </a:rPr>
              <a:t>finance </a:t>
            </a:r>
            <a:r>
              <a:rPr sz="714" spc="-76" baseline="23809" dirty="0">
                <a:solidFill>
                  <a:srgbClr val="231F20"/>
                </a:solidFill>
                <a:latin typeface="Verdana"/>
                <a:cs typeface="Verdana"/>
              </a:rPr>
              <a:t>3</a:t>
            </a:r>
            <a:r>
              <a:rPr sz="748" spc="-51" dirty="0">
                <a:solidFill>
                  <a:srgbClr val="231F20"/>
                </a:solidFill>
                <a:latin typeface="Verdana"/>
                <a:cs typeface="Verdana"/>
              </a:rPr>
              <a:t>. </a:t>
            </a:r>
            <a:r>
              <a:rPr sz="748" spc="-37" dirty="0">
                <a:solidFill>
                  <a:srgbClr val="231F20"/>
                </a:solidFill>
                <a:latin typeface="Verdana"/>
                <a:cs typeface="Verdana"/>
              </a:rPr>
              <a:t>As </a:t>
            </a:r>
            <a:r>
              <a:rPr sz="748" spc="-7" dirty="0">
                <a:solidFill>
                  <a:srgbClr val="231F20"/>
                </a:solidFill>
                <a:latin typeface="Verdana"/>
                <a:cs typeface="Verdana"/>
              </a:rPr>
              <a:t>the </a:t>
            </a:r>
            <a:r>
              <a:rPr sz="748" spc="7" dirty="0">
                <a:solidFill>
                  <a:srgbClr val="231F20"/>
                </a:solidFill>
                <a:latin typeface="Verdana"/>
                <a:cs typeface="Verdana"/>
              </a:rPr>
              <a:t>technology </a:t>
            </a:r>
            <a:r>
              <a:rPr sz="748" spc="-14" dirty="0">
                <a:solidFill>
                  <a:srgbClr val="231F20"/>
                </a:solidFill>
                <a:latin typeface="Verdana"/>
                <a:cs typeface="Verdana"/>
              </a:rPr>
              <a:t>matured,  </a:t>
            </a:r>
            <a:r>
              <a:rPr sz="748" spc="-10" dirty="0">
                <a:solidFill>
                  <a:srgbClr val="231F20"/>
                </a:solidFill>
                <a:latin typeface="Verdana"/>
                <a:cs typeface="Verdana"/>
              </a:rPr>
              <a:t>however, more </a:t>
            </a:r>
            <a:r>
              <a:rPr sz="748" spc="27" dirty="0">
                <a:solidFill>
                  <a:srgbClr val="231F20"/>
                </a:solidFill>
                <a:latin typeface="Verdana"/>
                <a:cs typeface="Verdana"/>
              </a:rPr>
              <a:t>and </a:t>
            </a:r>
            <a:r>
              <a:rPr sz="748" spc="-10" dirty="0">
                <a:solidFill>
                  <a:srgbClr val="231F20"/>
                </a:solidFill>
                <a:latin typeface="Verdana"/>
                <a:cs typeface="Verdana"/>
              </a:rPr>
              <a:t>more </a:t>
            </a:r>
            <a:r>
              <a:rPr sz="748" spc="20" dirty="0">
                <a:solidFill>
                  <a:srgbClr val="231F20"/>
                </a:solidFill>
                <a:latin typeface="Verdana"/>
                <a:cs typeface="Verdana"/>
              </a:rPr>
              <a:t>people </a:t>
            </a:r>
            <a:r>
              <a:rPr sz="748" spc="31" dirty="0">
                <a:solidFill>
                  <a:srgbClr val="231F20"/>
                </a:solidFill>
                <a:latin typeface="Verdana"/>
                <a:cs typeface="Verdana"/>
              </a:rPr>
              <a:t>began </a:t>
            </a:r>
            <a:r>
              <a:rPr sz="748" spc="-3" dirty="0">
                <a:solidFill>
                  <a:srgbClr val="231F20"/>
                </a:solidFill>
                <a:latin typeface="Verdana"/>
                <a:cs typeface="Verdana"/>
              </a:rPr>
              <a:t>to </a:t>
            </a:r>
            <a:r>
              <a:rPr sz="748" spc="-7" dirty="0">
                <a:solidFill>
                  <a:srgbClr val="231F20"/>
                </a:solidFill>
                <a:latin typeface="Verdana"/>
                <a:cs typeface="Verdana"/>
              </a:rPr>
              <a:t>see the  potential </a:t>
            </a:r>
            <a:r>
              <a:rPr sz="748" spc="3" dirty="0">
                <a:solidFill>
                  <a:srgbClr val="231F20"/>
                </a:solidFill>
                <a:latin typeface="Verdana"/>
                <a:cs typeface="Verdana"/>
              </a:rPr>
              <a:t>of </a:t>
            </a:r>
            <a:r>
              <a:rPr sz="748" spc="61" dirty="0">
                <a:solidFill>
                  <a:srgbClr val="231F20"/>
                </a:solidFill>
                <a:latin typeface="Verdana"/>
                <a:cs typeface="Verdana"/>
              </a:rPr>
              <a:t>a </a:t>
            </a:r>
            <a:r>
              <a:rPr sz="748" spc="-24" dirty="0">
                <a:solidFill>
                  <a:srgbClr val="231F20"/>
                </a:solidFill>
                <a:latin typeface="Verdana"/>
                <a:cs typeface="Verdana"/>
              </a:rPr>
              <a:t>distributed </a:t>
            </a:r>
            <a:r>
              <a:rPr sz="748" dirty="0">
                <a:solidFill>
                  <a:srgbClr val="231F20"/>
                </a:solidFill>
                <a:latin typeface="Verdana"/>
                <a:cs typeface="Verdana"/>
              </a:rPr>
              <a:t>ledger technology, </a:t>
            </a:r>
            <a:r>
              <a:rPr sz="748" spc="-68" dirty="0">
                <a:solidFill>
                  <a:srgbClr val="231F20"/>
                </a:solidFill>
                <a:latin typeface="Verdana"/>
                <a:cs typeface="Verdana"/>
              </a:rPr>
              <a:t>just </a:t>
            </a:r>
            <a:r>
              <a:rPr sz="748" spc="-34" dirty="0">
                <a:solidFill>
                  <a:srgbClr val="231F20"/>
                </a:solidFill>
                <a:latin typeface="Verdana"/>
                <a:cs typeface="Verdana"/>
              </a:rPr>
              <a:t>in </a:t>
            </a:r>
            <a:r>
              <a:rPr sz="748" spc="61" dirty="0">
                <a:solidFill>
                  <a:srgbClr val="231F20"/>
                </a:solidFill>
                <a:latin typeface="Verdana"/>
                <a:cs typeface="Verdana"/>
              </a:rPr>
              <a:t>a  </a:t>
            </a:r>
            <a:r>
              <a:rPr sz="748" spc="-10" dirty="0">
                <a:solidFill>
                  <a:srgbClr val="231F20"/>
                </a:solidFill>
                <a:latin typeface="Verdana"/>
                <a:cs typeface="Verdana"/>
              </a:rPr>
              <a:t>more </a:t>
            </a:r>
            <a:r>
              <a:rPr sz="748" spc="-3" dirty="0">
                <a:solidFill>
                  <a:srgbClr val="231F20"/>
                </a:solidFill>
                <a:latin typeface="Verdana"/>
                <a:cs typeface="Verdana"/>
              </a:rPr>
              <a:t>controlled </a:t>
            </a:r>
            <a:r>
              <a:rPr sz="748" spc="-34" dirty="0">
                <a:solidFill>
                  <a:srgbClr val="231F20"/>
                </a:solidFill>
                <a:latin typeface="Verdana"/>
                <a:cs typeface="Verdana"/>
              </a:rPr>
              <a:t>setting. </a:t>
            </a:r>
            <a:r>
              <a:rPr sz="748" spc="-78" dirty="0">
                <a:solidFill>
                  <a:srgbClr val="231F20"/>
                </a:solidFill>
                <a:latin typeface="Verdana"/>
                <a:cs typeface="Verdana"/>
              </a:rPr>
              <a:t>If </a:t>
            </a:r>
            <a:r>
              <a:rPr sz="748" spc="-7" dirty="0">
                <a:solidFill>
                  <a:srgbClr val="231F20"/>
                </a:solidFill>
                <a:latin typeface="Verdana"/>
                <a:cs typeface="Verdana"/>
              </a:rPr>
              <a:t>the </a:t>
            </a:r>
            <a:r>
              <a:rPr sz="748" spc="-24" dirty="0">
                <a:solidFill>
                  <a:srgbClr val="231F20"/>
                </a:solidFill>
                <a:latin typeface="Verdana"/>
                <a:cs typeface="Verdana"/>
              </a:rPr>
              <a:t>distributed </a:t>
            </a:r>
            <a:r>
              <a:rPr sz="748" dirty="0">
                <a:solidFill>
                  <a:srgbClr val="231F20"/>
                </a:solidFill>
                <a:latin typeface="Verdana"/>
                <a:cs typeface="Verdana"/>
              </a:rPr>
              <a:t>ledger  </a:t>
            </a:r>
            <a:r>
              <a:rPr sz="748" spc="7" dirty="0">
                <a:solidFill>
                  <a:srgbClr val="231F20"/>
                </a:solidFill>
                <a:latin typeface="Verdana"/>
                <a:cs typeface="Verdana"/>
              </a:rPr>
              <a:t>technology </a:t>
            </a:r>
            <a:r>
              <a:rPr sz="748" spc="17" dirty="0">
                <a:solidFill>
                  <a:srgbClr val="231F20"/>
                </a:solidFill>
                <a:latin typeface="Verdana"/>
                <a:cs typeface="Verdana"/>
              </a:rPr>
              <a:t>could </a:t>
            </a:r>
            <a:r>
              <a:rPr sz="748" spc="41" dirty="0">
                <a:solidFill>
                  <a:srgbClr val="231F20"/>
                </a:solidFill>
                <a:latin typeface="Verdana"/>
                <a:cs typeface="Verdana"/>
              </a:rPr>
              <a:t>be </a:t>
            </a:r>
            <a:r>
              <a:rPr sz="748" spc="34" dirty="0">
                <a:solidFill>
                  <a:srgbClr val="231F20"/>
                </a:solidFill>
                <a:latin typeface="Verdana"/>
                <a:cs typeface="Verdana"/>
              </a:rPr>
              <a:t>adapted </a:t>
            </a:r>
            <a:r>
              <a:rPr sz="748" spc="-3" dirty="0">
                <a:solidFill>
                  <a:srgbClr val="231F20"/>
                </a:solidFill>
                <a:latin typeface="Verdana"/>
                <a:cs typeface="Verdana"/>
              </a:rPr>
              <a:t>to </a:t>
            </a:r>
            <a:r>
              <a:rPr sz="748" spc="-41" dirty="0">
                <a:solidFill>
                  <a:srgbClr val="231F20"/>
                </a:solidFill>
                <a:latin typeface="Verdana"/>
                <a:cs typeface="Verdana"/>
              </a:rPr>
              <a:t>fit </a:t>
            </a:r>
            <a:r>
              <a:rPr sz="748" spc="-20" dirty="0">
                <a:solidFill>
                  <a:srgbClr val="231F20"/>
                </a:solidFill>
                <a:latin typeface="Verdana"/>
                <a:cs typeface="Verdana"/>
              </a:rPr>
              <a:t>into </a:t>
            </a:r>
            <a:r>
              <a:rPr sz="748" spc="-37" dirty="0">
                <a:solidFill>
                  <a:srgbClr val="231F20"/>
                </a:solidFill>
                <a:latin typeface="Verdana"/>
                <a:cs typeface="Verdana"/>
              </a:rPr>
              <a:t>existing </a:t>
            </a:r>
            <a:r>
              <a:rPr sz="748" spc="-24" dirty="0">
                <a:solidFill>
                  <a:srgbClr val="231F20"/>
                </a:solidFill>
                <a:latin typeface="Verdana"/>
                <a:cs typeface="Verdana"/>
              </a:rPr>
              <a:t>laws  </a:t>
            </a:r>
            <a:r>
              <a:rPr sz="748" spc="27" dirty="0">
                <a:solidFill>
                  <a:srgbClr val="231F20"/>
                </a:solidFill>
                <a:latin typeface="Verdana"/>
                <a:cs typeface="Verdana"/>
              </a:rPr>
              <a:t>and</a:t>
            </a:r>
            <a:r>
              <a:rPr sz="748" spc="-65" dirty="0">
                <a:solidFill>
                  <a:srgbClr val="231F20"/>
                </a:solidFill>
                <a:latin typeface="Verdana"/>
                <a:cs typeface="Verdana"/>
              </a:rPr>
              <a:t> </a:t>
            </a:r>
            <a:r>
              <a:rPr sz="748" spc="-24" dirty="0">
                <a:solidFill>
                  <a:srgbClr val="231F20"/>
                </a:solidFill>
                <a:latin typeface="Verdana"/>
                <a:cs typeface="Verdana"/>
              </a:rPr>
              <a:t>regulations,</a:t>
            </a:r>
            <a:r>
              <a:rPr sz="748" spc="-65" dirty="0">
                <a:solidFill>
                  <a:srgbClr val="231F20"/>
                </a:solidFill>
                <a:latin typeface="Verdana"/>
                <a:cs typeface="Verdana"/>
              </a:rPr>
              <a:t> </a:t>
            </a:r>
            <a:r>
              <a:rPr sz="748" spc="-54" dirty="0">
                <a:solidFill>
                  <a:srgbClr val="231F20"/>
                </a:solidFill>
                <a:latin typeface="Verdana"/>
                <a:cs typeface="Verdana"/>
              </a:rPr>
              <a:t>this</a:t>
            </a:r>
            <a:r>
              <a:rPr sz="748" spc="-58" dirty="0">
                <a:solidFill>
                  <a:srgbClr val="231F20"/>
                </a:solidFill>
                <a:latin typeface="Verdana"/>
                <a:cs typeface="Verdana"/>
              </a:rPr>
              <a:t> </a:t>
            </a:r>
            <a:r>
              <a:rPr sz="748" spc="20" dirty="0">
                <a:solidFill>
                  <a:srgbClr val="231F20"/>
                </a:solidFill>
                <a:latin typeface="Verdana"/>
                <a:cs typeface="Verdana"/>
              </a:rPr>
              <a:t>could</a:t>
            </a:r>
            <a:r>
              <a:rPr sz="748" spc="-61" dirty="0">
                <a:solidFill>
                  <a:srgbClr val="231F20"/>
                </a:solidFill>
                <a:latin typeface="Verdana"/>
                <a:cs typeface="Verdana"/>
              </a:rPr>
              <a:t> </a:t>
            </a:r>
            <a:r>
              <a:rPr sz="748" spc="24" dirty="0">
                <a:solidFill>
                  <a:srgbClr val="231F20"/>
                </a:solidFill>
                <a:latin typeface="Verdana"/>
                <a:cs typeface="Verdana"/>
              </a:rPr>
              <a:t>lead</a:t>
            </a:r>
            <a:r>
              <a:rPr sz="748" spc="-65" dirty="0">
                <a:solidFill>
                  <a:srgbClr val="231F20"/>
                </a:solidFill>
                <a:latin typeface="Verdana"/>
                <a:cs typeface="Verdana"/>
              </a:rPr>
              <a:t> </a:t>
            </a:r>
            <a:r>
              <a:rPr sz="748" spc="-3" dirty="0">
                <a:solidFill>
                  <a:srgbClr val="231F20"/>
                </a:solidFill>
                <a:latin typeface="Verdana"/>
                <a:cs typeface="Verdana"/>
              </a:rPr>
              <a:t>to</a:t>
            </a:r>
            <a:r>
              <a:rPr sz="748" spc="-65" dirty="0">
                <a:solidFill>
                  <a:srgbClr val="231F20"/>
                </a:solidFill>
                <a:latin typeface="Verdana"/>
                <a:cs typeface="Verdana"/>
              </a:rPr>
              <a:t> </a:t>
            </a:r>
            <a:r>
              <a:rPr sz="748" spc="61" dirty="0">
                <a:solidFill>
                  <a:srgbClr val="231F20"/>
                </a:solidFill>
                <a:latin typeface="Verdana"/>
                <a:cs typeface="Verdana"/>
              </a:rPr>
              <a:t>a</a:t>
            </a:r>
            <a:r>
              <a:rPr sz="748" spc="-58" dirty="0">
                <a:solidFill>
                  <a:srgbClr val="231F20"/>
                </a:solidFill>
                <a:latin typeface="Verdana"/>
                <a:cs typeface="Verdana"/>
              </a:rPr>
              <a:t> </a:t>
            </a:r>
            <a:r>
              <a:rPr sz="748" spc="-20" dirty="0">
                <a:solidFill>
                  <a:srgbClr val="231F20"/>
                </a:solidFill>
                <a:latin typeface="Verdana"/>
                <a:cs typeface="Verdana"/>
              </a:rPr>
              <a:t>lot</a:t>
            </a:r>
            <a:r>
              <a:rPr sz="748" spc="-65" dirty="0">
                <a:solidFill>
                  <a:srgbClr val="231F20"/>
                </a:solidFill>
                <a:latin typeface="Verdana"/>
                <a:cs typeface="Verdana"/>
              </a:rPr>
              <a:t> </a:t>
            </a:r>
            <a:r>
              <a:rPr sz="748" spc="3" dirty="0">
                <a:solidFill>
                  <a:srgbClr val="231F20"/>
                </a:solidFill>
                <a:latin typeface="Verdana"/>
                <a:cs typeface="Verdana"/>
              </a:rPr>
              <a:t>of</a:t>
            </a:r>
            <a:r>
              <a:rPr sz="748" spc="-61" dirty="0">
                <a:solidFill>
                  <a:srgbClr val="231F20"/>
                </a:solidFill>
                <a:latin typeface="Verdana"/>
                <a:cs typeface="Verdana"/>
              </a:rPr>
              <a:t> </a:t>
            </a:r>
            <a:r>
              <a:rPr sz="748" spc="-20" dirty="0">
                <a:solidFill>
                  <a:srgbClr val="231F20"/>
                </a:solidFill>
                <a:latin typeface="Verdana"/>
                <a:cs typeface="Verdana"/>
              </a:rPr>
              <a:t>costly</a:t>
            </a:r>
            <a:endParaRPr sz="748">
              <a:solidFill>
                <a:prstClr val="black"/>
              </a:solidFill>
              <a:latin typeface="Verdana"/>
              <a:cs typeface="Verdana"/>
            </a:endParaRPr>
          </a:p>
        </p:txBody>
      </p:sp>
      <p:sp>
        <p:nvSpPr>
          <p:cNvPr id="9" name="object 9"/>
          <p:cNvSpPr txBox="1"/>
          <p:nvPr/>
        </p:nvSpPr>
        <p:spPr>
          <a:xfrm>
            <a:off x="4354255" y="2040281"/>
            <a:ext cx="2403323" cy="300673"/>
          </a:xfrm>
          <a:prstGeom prst="rect">
            <a:avLst/>
          </a:prstGeom>
        </p:spPr>
        <p:txBody>
          <a:bodyPr vert="horz" wrap="square" lIns="0" tIns="8205" rIns="0" bIns="0" rtlCol="0">
            <a:spAutoFit/>
          </a:bodyPr>
          <a:lstStyle/>
          <a:p>
            <a:pPr marL="8637" marR="3455">
              <a:lnSpc>
                <a:spcPct val="127299"/>
              </a:lnSpc>
              <a:spcBef>
                <a:spcPts val="65"/>
              </a:spcBef>
            </a:pPr>
            <a:r>
              <a:rPr sz="748" spc="-10" dirty="0">
                <a:solidFill>
                  <a:srgbClr val="231F20"/>
                </a:solidFill>
                <a:latin typeface="Verdana"/>
                <a:cs typeface="Verdana"/>
              </a:rPr>
              <a:t>inefficiencies</a:t>
            </a:r>
            <a:r>
              <a:rPr sz="748" spc="-54" dirty="0">
                <a:solidFill>
                  <a:srgbClr val="231F20"/>
                </a:solidFill>
                <a:latin typeface="Verdana"/>
                <a:cs typeface="Verdana"/>
              </a:rPr>
              <a:t> </a:t>
            </a:r>
            <a:r>
              <a:rPr sz="748" spc="7" dirty="0">
                <a:solidFill>
                  <a:srgbClr val="231F20"/>
                </a:solidFill>
                <a:latin typeface="Verdana"/>
                <a:cs typeface="Verdana"/>
              </a:rPr>
              <a:t>being</a:t>
            </a:r>
            <a:r>
              <a:rPr sz="748" spc="-54" dirty="0">
                <a:solidFill>
                  <a:srgbClr val="231F20"/>
                </a:solidFill>
                <a:latin typeface="Verdana"/>
                <a:cs typeface="Verdana"/>
              </a:rPr>
              <a:t> </a:t>
            </a:r>
            <a:r>
              <a:rPr sz="748" dirty="0">
                <a:solidFill>
                  <a:srgbClr val="231F20"/>
                </a:solidFill>
                <a:latin typeface="Verdana"/>
                <a:cs typeface="Verdana"/>
              </a:rPr>
              <a:t>removed</a:t>
            </a:r>
            <a:r>
              <a:rPr sz="748" spc="-58" dirty="0">
                <a:solidFill>
                  <a:srgbClr val="231F20"/>
                </a:solidFill>
                <a:latin typeface="Verdana"/>
                <a:cs typeface="Verdana"/>
              </a:rPr>
              <a:t> </a:t>
            </a:r>
            <a:r>
              <a:rPr sz="748" spc="27" dirty="0">
                <a:solidFill>
                  <a:srgbClr val="231F20"/>
                </a:solidFill>
                <a:latin typeface="Verdana"/>
                <a:cs typeface="Verdana"/>
              </a:rPr>
              <a:t>and</a:t>
            </a:r>
            <a:r>
              <a:rPr sz="748" spc="-58" dirty="0">
                <a:solidFill>
                  <a:srgbClr val="231F20"/>
                </a:solidFill>
                <a:latin typeface="Verdana"/>
                <a:cs typeface="Verdana"/>
              </a:rPr>
              <a:t> </a:t>
            </a:r>
            <a:r>
              <a:rPr sz="748" spc="61" dirty="0">
                <a:solidFill>
                  <a:srgbClr val="231F20"/>
                </a:solidFill>
                <a:latin typeface="Verdana"/>
                <a:cs typeface="Verdana"/>
              </a:rPr>
              <a:t>a</a:t>
            </a:r>
            <a:r>
              <a:rPr sz="748" spc="-54" dirty="0">
                <a:solidFill>
                  <a:srgbClr val="231F20"/>
                </a:solidFill>
                <a:latin typeface="Verdana"/>
                <a:cs typeface="Verdana"/>
              </a:rPr>
              <a:t> </a:t>
            </a:r>
            <a:r>
              <a:rPr sz="748" spc="-20" dirty="0">
                <a:solidFill>
                  <a:srgbClr val="231F20"/>
                </a:solidFill>
                <a:latin typeface="Verdana"/>
                <a:cs typeface="Verdana"/>
              </a:rPr>
              <a:t>prime</a:t>
            </a:r>
            <a:r>
              <a:rPr sz="748" spc="-54" dirty="0">
                <a:solidFill>
                  <a:srgbClr val="231F20"/>
                </a:solidFill>
                <a:latin typeface="Verdana"/>
                <a:cs typeface="Verdana"/>
              </a:rPr>
              <a:t> </a:t>
            </a:r>
            <a:r>
              <a:rPr sz="748" spc="-48" dirty="0">
                <a:solidFill>
                  <a:srgbClr val="231F20"/>
                </a:solidFill>
                <a:latin typeface="Verdana"/>
                <a:cs typeface="Verdana"/>
              </a:rPr>
              <a:t>system</a:t>
            </a:r>
            <a:r>
              <a:rPr sz="748" spc="-58" dirty="0">
                <a:solidFill>
                  <a:srgbClr val="231F20"/>
                </a:solidFill>
                <a:latin typeface="Verdana"/>
                <a:cs typeface="Verdana"/>
              </a:rPr>
              <a:t> </a:t>
            </a:r>
            <a:r>
              <a:rPr sz="748" spc="3" dirty="0">
                <a:solidFill>
                  <a:srgbClr val="231F20"/>
                </a:solidFill>
                <a:latin typeface="Verdana"/>
                <a:cs typeface="Verdana"/>
              </a:rPr>
              <a:t>of  record</a:t>
            </a:r>
            <a:r>
              <a:rPr sz="748" spc="-61" dirty="0">
                <a:solidFill>
                  <a:srgbClr val="231F20"/>
                </a:solidFill>
                <a:latin typeface="Verdana"/>
                <a:cs typeface="Verdana"/>
              </a:rPr>
              <a:t> </a:t>
            </a:r>
            <a:r>
              <a:rPr sz="748" spc="7" dirty="0">
                <a:solidFill>
                  <a:srgbClr val="231F20"/>
                </a:solidFill>
                <a:latin typeface="Verdana"/>
                <a:cs typeface="Verdana"/>
              </a:rPr>
              <a:t>being</a:t>
            </a:r>
            <a:r>
              <a:rPr sz="748" spc="-58" dirty="0">
                <a:solidFill>
                  <a:srgbClr val="231F20"/>
                </a:solidFill>
                <a:latin typeface="Verdana"/>
                <a:cs typeface="Verdana"/>
              </a:rPr>
              <a:t> </a:t>
            </a:r>
            <a:r>
              <a:rPr sz="748" dirty="0">
                <a:solidFill>
                  <a:srgbClr val="231F20"/>
                </a:solidFill>
                <a:latin typeface="Verdana"/>
                <a:cs typeface="Verdana"/>
              </a:rPr>
              <a:t>introduced</a:t>
            </a:r>
            <a:r>
              <a:rPr sz="748" spc="-58" dirty="0">
                <a:solidFill>
                  <a:srgbClr val="231F20"/>
                </a:solidFill>
                <a:latin typeface="Verdana"/>
                <a:cs typeface="Verdana"/>
              </a:rPr>
              <a:t> </a:t>
            </a:r>
            <a:r>
              <a:rPr sz="748" spc="-3" dirty="0">
                <a:solidFill>
                  <a:srgbClr val="231F20"/>
                </a:solidFill>
                <a:latin typeface="Verdana"/>
                <a:cs typeface="Verdana"/>
              </a:rPr>
              <a:t>to</a:t>
            </a:r>
            <a:r>
              <a:rPr sz="748" spc="-65"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3" dirty="0">
                <a:solidFill>
                  <a:srgbClr val="231F20"/>
                </a:solidFill>
                <a:latin typeface="Verdana"/>
                <a:cs typeface="Verdana"/>
              </a:rPr>
              <a:t>financial</a:t>
            </a:r>
            <a:r>
              <a:rPr sz="748" spc="-54" dirty="0">
                <a:solidFill>
                  <a:srgbClr val="231F20"/>
                </a:solidFill>
                <a:latin typeface="Verdana"/>
                <a:cs typeface="Verdana"/>
              </a:rPr>
              <a:t> </a:t>
            </a:r>
            <a:r>
              <a:rPr sz="748" spc="-24" dirty="0">
                <a:solidFill>
                  <a:srgbClr val="231F20"/>
                </a:solidFill>
                <a:latin typeface="Verdana"/>
                <a:cs typeface="Verdana"/>
              </a:rPr>
              <a:t>world.</a:t>
            </a:r>
            <a:endParaRPr sz="748">
              <a:solidFill>
                <a:prstClr val="black"/>
              </a:solidFill>
              <a:latin typeface="Verdana"/>
              <a:cs typeface="Verdana"/>
            </a:endParaRPr>
          </a:p>
        </p:txBody>
      </p:sp>
      <p:sp>
        <p:nvSpPr>
          <p:cNvPr id="10" name="object 10"/>
          <p:cNvSpPr txBox="1"/>
          <p:nvPr/>
        </p:nvSpPr>
        <p:spPr>
          <a:xfrm>
            <a:off x="4354255" y="2475773"/>
            <a:ext cx="2563976" cy="1629986"/>
          </a:xfrm>
          <a:prstGeom prst="rect">
            <a:avLst/>
          </a:prstGeom>
        </p:spPr>
        <p:txBody>
          <a:bodyPr vert="horz" wrap="square" lIns="0" tIns="9069" rIns="0" bIns="0" rtlCol="0">
            <a:spAutoFit/>
          </a:bodyPr>
          <a:lstStyle/>
          <a:p>
            <a:pPr marL="8637" marR="3455">
              <a:lnSpc>
                <a:spcPct val="127800"/>
              </a:lnSpc>
              <a:spcBef>
                <a:spcPts val="71"/>
              </a:spcBef>
            </a:pPr>
            <a:r>
              <a:rPr sz="748" spc="-78" dirty="0">
                <a:solidFill>
                  <a:srgbClr val="231F20"/>
                </a:solidFill>
                <a:latin typeface="Verdana"/>
                <a:cs typeface="Verdana"/>
              </a:rPr>
              <a:t>This </a:t>
            </a:r>
            <a:r>
              <a:rPr sz="748" spc="10" dirty="0">
                <a:solidFill>
                  <a:srgbClr val="231F20"/>
                </a:solidFill>
                <a:latin typeface="Verdana"/>
                <a:cs typeface="Verdana"/>
              </a:rPr>
              <a:t>led </a:t>
            </a:r>
            <a:r>
              <a:rPr sz="748" spc="-3" dirty="0">
                <a:solidFill>
                  <a:srgbClr val="231F20"/>
                </a:solidFill>
                <a:latin typeface="Verdana"/>
                <a:cs typeface="Verdana"/>
              </a:rPr>
              <a:t>to </a:t>
            </a:r>
            <a:r>
              <a:rPr sz="748" spc="-7" dirty="0">
                <a:solidFill>
                  <a:srgbClr val="231F20"/>
                </a:solidFill>
                <a:latin typeface="Verdana"/>
                <a:cs typeface="Verdana"/>
              </a:rPr>
              <a:t>the </a:t>
            </a:r>
            <a:r>
              <a:rPr sz="748" spc="3" dirty="0">
                <a:solidFill>
                  <a:srgbClr val="231F20"/>
                </a:solidFill>
                <a:latin typeface="Verdana"/>
                <a:cs typeface="Verdana"/>
              </a:rPr>
              <a:t>development of </a:t>
            </a:r>
            <a:r>
              <a:rPr sz="748" dirty="0">
                <a:solidFill>
                  <a:srgbClr val="231F20"/>
                </a:solidFill>
                <a:latin typeface="Verdana"/>
                <a:cs typeface="Verdana"/>
              </a:rPr>
              <a:t>what </a:t>
            </a:r>
            <a:r>
              <a:rPr sz="748" spc="-78" dirty="0">
                <a:solidFill>
                  <a:srgbClr val="231F20"/>
                </a:solidFill>
                <a:latin typeface="Verdana"/>
                <a:cs typeface="Verdana"/>
              </a:rPr>
              <a:t>is </a:t>
            </a:r>
            <a:r>
              <a:rPr sz="748" spc="7" dirty="0">
                <a:solidFill>
                  <a:srgbClr val="231F20"/>
                </a:solidFill>
                <a:latin typeface="Verdana"/>
                <a:cs typeface="Verdana"/>
              </a:rPr>
              <a:t>now </a:t>
            </a:r>
            <a:r>
              <a:rPr sz="748" spc="-3" dirty="0">
                <a:solidFill>
                  <a:srgbClr val="231F20"/>
                </a:solidFill>
                <a:latin typeface="Verdana"/>
                <a:cs typeface="Verdana"/>
              </a:rPr>
              <a:t>commonly  </a:t>
            </a:r>
            <a:r>
              <a:rPr sz="748" spc="20" dirty="0">
                <a:solidFill>
                  <a:srgbClr val="231F20"/>
                </a:solidFill>
                <a:latin typeface="Verdana"/>
                <a:cs typeface="Verdana"/>
              </a:rPr>
              <a:t>called </a:t>
            </a:r>
            <a:r>
              <a:rPr sz="748" spc="-24" dirty="0">
                <a:solidFill>
                  <a:srgbClr val="231F20"/>
                </a:solidFill>
                <a:latin typeface="Verdana"/>
                <a:cs typeface="Verdana"/>
              </a:rPr>
              <a:t>permissioned </a:t>
            </a:r>
            <a:r>
              <a:rPr sz="748" spc="-20" dirty="0">
                <a:solidFill>
                  <a:srgbClr val="231F20"/>
                </a:solidFill>
                <a:latin typeface="Verdana"/>
                <a:cs typeface="Verdana"/>
              </a:rPr>
              <a:t>ledgers. </a:t>
            </a:r>
            <a:r>
              <a:rPr sz="748" spc="-75" dirty="0">
                <a:solidFill>
                  <a:srgbClr val="231F20"/>
                </a:solidFill>
                <a:latin typeface="Verdana"/>
                <a:cs typeface="Verdana"/>
              </a:rPr>
              <a:t>In </a:t>
            </a:r>
            <a:r>
              <a:rPr sz="748" spc="-14" dirty="0">
                <a:solidFill>
                  <a:srgbClr val="231F20"/>
                </a:solidFill>
                <a:latin typeface="Verdana"/>
                <a:cs typeface="Verdana"/>
              </a:rPr>
              <a:t>contrast </a:t>
            </a:r>
            <a:r>
              <a:rPr sz="748" spc="-3" dirty="0">
                <a:solidFill>
                  <a:srgbClr val="231F20"/>
                </a:solidFill>
                <a:latin typeface="Verdana"/>
                <a:cs typeface="Verdana"/>
              </a:rPr>
              <a:t>to </a:t>
            </a:r>
            <a:r>
              <a:rPr sz="748" spc="-7" dirty="0">
                <a:solidFill>
                  <a:srgbClr val="231F20"/>
                </a:solidFill>
                <a:latin typeface="Verdana"/>
                <a:cs typeface="Verdana"/>
              </a:rPr>
              <a:t>the  </a:t>
            </a:r>
            <a:r>
              <a:rPr sz="748" spc="-41" dirty="0">
                <a:solidFill>
                  <a:srgbClr val="231F20"/>
                </a:solidFill>
                <a:latin typeface="Verdana"/>
                <a:cs typeface="Verdana"/>
              </a:rPr>
              <a:t>permissionless </a:t>
            </a:r>
            <a:r>
              <a:rPr sz="748" dirty="0">
                <a:solidFill>
                  <a:srgbClr val="231F20"/>
                </a:solidFill>
                <a:latin typeface="Verdana"/>
                <a:cs typeface="Verdana"/>
              </a:rPr>
              <a:t>ledger </a:t>
            </a:r>
            <a:r>
              <a:rPr sz="748" spc="-3" dirty="0">
                <a:solidFill>
                  <a:srgbClr val="231F20"/>
                </a:solidFill>
                <a:latin typeface="Verdana"/>
                <a:cs typeface="Verdana"/>
              </a:rPr>
              <a:t>of </a:t>
            </a:r>
            <a:r>
              <a:rPr sz="748" spc="-24" dirty="0">
                <a:solidFill>
                  <a:srgbClr val="231F20"/>
                </a:solidFill>
                <a:latin typeface="Verdana"/>
                <a:cs typeface="Verdana"/>
              </a:rPr>
              <a:t>Bitcoin, </a:t>
            </a:r>
            <a:r>
              <a:rPr sz="748" spc="-7" dirty="0">
                <a:solidFill>
                  <a:srgbClr val="231F20"/>
                </a:solidFill>
                <a:latin typeface="Verdana"/>
                <a:cs typeface="Verdana"/>
              </a:rPr>
              <a:t>the </a:t>
            </a:r>
            <a:r>
              <a:rPr sz="748" dirty="0">
                <a:solidFill>
                  <a:srgbClr val="231F20"/>
                </a:solidFill>
                <a:latin typeface="Verdana"/>
                <a:cs typeface="Verdana"/>
              </a:rPr>
              <a:t>nodes </a:t>
            </a:r>
            <a:r>
              <a:rPr sz="748" spc="7" dirty="0">
                <a:solidFill>
                  <a:srgbClr val="231F20"/>
                </a:solidFill>
                <a:latin typeface="Verdana"/>
                <a:cs typeface="Verdana"/>
              </a:rPr>
              <a:t>doing block  </a:t>
            </a:r>
            <a:r>
              <a:rPr sz="748" spc="-7" dirty="0">
                <a:solidFill>
                  <a:srgbClr val="231F20"/>
                </a:solidFill>
                <a:latin typeface="Verdana"/>
                <a:cs typeface="Verdana"/>
              </a:rPr>
              <a:t>validation </a:t>
            </a:r>
            <a:r>
              <a:rPr sz="748" spc="-24" dirty="0">
                <a:solidFill>
                  <a:srgbClr val="231F20"/>
                </a:solidFill>
                <a:latin typeface="Verdana"/>
                <a:cs typeface="Verdana"/>
              </a:rPr>
              <a:t>(see </a:t>
            </a:r>
            <a:r>
              <a:rPr sz="748" spc="-14" dirty="0">
                <a:solidFill>
                  <a:srgbClr val="231F20"/>
                </a:solidFill>
                <a:latin typeface="Verdana"/>
                <a:cs typeface="Verdana"/>
              </a:rPr>
              <a:t>p. </a:t>
            </a:r>
            <a:r>
              <a:rPr sz="748" spc="-65" dirty="0">
                <a:solidFill>
                  <a:srgbClr val="231F20"/>
                </a:solidFill>
                <a:latin typeface="Verdana"/>
                <a:cs typeface="Verdana"/>
              </a:rPr>
              <a:t>11) </a:t>
            </a:r>
            <a:r>
              <a:rPr sz="748" spc="3" dirty="0">
                <a:solidFill>
                  <a:srgbClr val="231F20"/>
                </a:solidFill>
                <a:latin typeface="Verdana"/>
                <a:cs typeface="Verdana"/>
              </a:rPr>
              <a:t>are </a:t>
            </a:r>
            <a:r>
              <a:rPr sz="748" spc="-14" dirty="0">
                <a:solidFill>
                  <a:srgbClr val="231F20"/>
                </a:solidFill>
                <a:latin typeface="Verdana"/>
                <a:cs typeface="Verdana"/>
              </a:rPr>
              <a:t>known </a:t>
            </a:r>
            <a:r>
              <a:rPr sz="748" spc="27" dirty="0">
                <a:solidFill>
                  <a:srgbClr val="231F20"/>
                </a:solidFill>
                <a:latin typeface="Verdana"/>
                <a:cs typeface="Verdana"/>
              </a:rPr>
              <a:t>and </a:t>
            </a:r>
            <a:r>
              <a:rPr sz="748" spc="-37" dirty="0">
                <a:solidFill>
                  <a:srgbClr val="231F20"/>
                </a:solidFill>
                <a:latin typeface="Verdana"/>
                <a:cs typeface="Verdana"/>
              </a:rPr>
              <a:t>trusted, </a:t>
            </a:r>
            <a:r>
              <a:rPr sz="748" spc="3" dirty="0">
                <a:solidFill>
                  <a:srgbClr val="231F20"/>
                </a:solidFill>
                <a:latin typeface="Verdana"/>
                <a:cs typeface="Verdana"/>
              </a:rPr>
              <a:t>meaning  </a:t>
            </a:r>
            <a:r>
              <a:rPr sz="748" spc="-10" dirty="0">
                <a:solidFill>
                  <a:srgbClr val="231F20"/>
                </a:solidFill>
                <a:latin typeface="Verdana"/>
                <a:cs typeface="Verdana"/>
              </a:rPr>
              <a:t>that</a:t>
            </a:r>
            <a:r>
              <a:rPr sz="748" spc="-61" dirty="0">
                <a:solidFill>
                  <a:srgbClr val="231F20"/>
                </a:solidFill>
                <a:latin typeface="Verdana"/>
                <a:cs typeface="Verdana"/>
              </a:rPr>
              <a:t> </a:t>
            </a:r>
            <a:r>
              <a:rPr sz="748" spc="-17" dirty="0">
                <a:solidFill>
                  <a:srgbClr val="231F20"/>
                </a:solidFill>
                <a:latin typeface="Verdana"/>
                <a:cs typeface="Verdana"/>
              </a:rPr>
              <a:t>they</a:t>
            </a:r>
            <a:r>
              <a:rPr sz="748" spc="-61" dirty="0">
                <a:solidFill>
                  <a:srgbClr val="231F20"/>
                </a:solidFill>
                <a:latin typeface="Verdana"/>
                <a:cs typeface="Verdana"/>
              </a:rPr>
              <a:t> </a:t>
            </a:r>
            <a:r>
              <a:rPr sz="748" spc="44" dirty="0">
                <a:solidFill>
                  <a:srgbClr val="231F20"/>
                </a:solidFill>
                <a:latin typeface="Verdana"/>
                <a:cs typeface="Verdana"/>
              </a:rPr>
              <a:t>can</a:t>
            </a:r>
            <a:r>
              <a:rPr sz="748" spc="-58" dirty="0">
                <a:solidFill>
                  <a:srgbClr val="231F20"/>
                </a:solidFill>
                <a:latin typeface="Verdana"/>
                <a:cs typeface="Verdana"/>
              </a:rPr>
              <a:t> </a:t>
            </a:r>
            <a:r>
              <a:rPr sz="748" spc="41" dirty="0">
                <a:solidFill>
                  <a:srgbClr val="231F20"/>
                </a:solidFill>
                <a:latin typeface="Verdana"/>
                <a:cs typeface="Verdana"/>
              </a:rPr>
              <a:t>be</a:t>
            </a:r>
            <a:r>
              <a:rPr sz="748" spc="-58" dirty="0">
                <a:solidFill>
                  <a:srgbClr val="231F20"/>
                </a:solidFill>
                <a:latin typeface="Verdana"/>
                <a:cs typeface="Verdana"/>
              </a:rPr>
              <a:t> </a:t>
            </a:r>
            <a:r>
              <a:rPr sz="748" spc="3" dirty="0">
                <a:solidFill>
                  <a:srgbClr val="231F20"/>
                </a:solidFill>
                <a:latin typeface="Verdana"/>
                <a:cs typeface="Verdana"/>
              </a:rPr>
              <a:t>held</a:t>
            </a:r>
            <a:r>
              <a:rPr sz="748" spc="-58" dirty="0">
                <a:solidFill>
                  <a:srgbClr val="231F20"/>
                </a:solidFill>
                <a:latin typeface="Verdana"/>
                <a:cs typeface="Verdana"/>
              </a:rPr>
              <a:t> </a:t>
            </a:r>
            <a:r>
              <a:rPr sz="748" spc="24" dirty="0">
                <a:solidFill>
                  <a:srgbClr val="231F20"/>
                </a:solidFill>
                <a:latin typeface="Verdana"/>
                <a:cs typeface="Verdana"/>
              </a:rPr>
              <a:t>accountable</a:t>
            </a:r>
            <a:r>
              <a:rPr sz="748" spc="-58" dirty="0">
                <a:solidFill>
                  <a:srgbClr val="231F20"/>
                </a:solidFill>
                <a:latin typeface="Verdana"/>
                <a:cs typeface="Verdana"/>
              </a:rPr>
              <a:t> </a:t>
            </a:r>
            <a:r>
              <a:rPr sz="748" spc="17" dirty="0">
                <a:solidFill>
                  <a:srgbClr val="231F20"/>
                </a:solidFill>
                <a:latin typeface="Verdana"/>
                <a:cs typeface="Verdana"/>
              </a:rPr>
              <a:t>according</a:t>
            </a:r>
            <a:r>
              <a:rPr sz="748" spc="-58" dirty="0">
                <a:solidFill>
                  <a:srgbClr val="231F20"/>
                </a:solidFill>
                <a:latin typeface="Verdana"/>
                <a:cs typeface="Verdana"/>
              </a:rPr>
              <a:t> </a:t>
            </a:r>
            <a:r>
              <a:rPr sz="748" spc="-3" dirty="0">
                <a:solidFill>
                  <a:srgbClr val="231F20"/>
                </a:solidFill>
                <a:latin typeface="Verdana"/>
                <a:cs typeface="Verdana"/>
              </a:rPr>
              <a:t>to</a:t>
            </a:r>
            <a:r>
              <a:rPr sz="748" spc="-61" dirty="0">
                <a:solidFill>
                  <a:srgbClr val="231F20"/>
                </a:solidFill>
                <a:latin typeface="Verdana"/>
                <a:cs typeface="Verdana"/>
              </a:rPr>
              <a:t> </a:t>
            </a:r>
            <a:r>
              <a:rPr sz="748" spc="-20" dirty="0">
                <a:solidFill>
                  <a:srgbClr val="231F20"/>
                </a:solidFill>
                <a:latin typeface="Verdana"/>
                <a:cs typeface="Verdana"/>
              </a:rPr>
              <a:t>laws  </a:t>
            </a:r>
            <a:r>
              <a:rPr sz="748" spc="27" dirty="0">
                <a:solidFill>
                  <a:srgbClr val="231F20"/>
                </a:solidFill>
                <a:latin typeface="Verdana"/>
                <a:cs typeface="Verdana"/>
              </a:rPr>
              <a:t>and </a:t>
            </a:r>
            <a:r>
              <a:rPr sz="748" spc="-24" dirty="0">
                <a:solidFill>
                  <a:srgbClr val="231F20"/>
                </a:solidFill>
                <a:latin typeface="Verdana"/>
                <a:cs typeface="Verdana"/>
              </a:rPr>
              <a:t>regulations. </a:t>
            </a:r>
            <a:r>
              <a:rPr sz="748" spc="-10" dirty="0">
                <a:solidFill>
                  <a:srgbClr val="231F20"/>
                </a:solidFill>
                <a:latin typeface="Verdana"/>
                <a:cs typeface="Verdana"/>
              </a:rPr>
              <a:t>Another </a:t>
            </a:r>
            <a:r>
              <a:rPr sz="748" dirty="0">
                <a:solidFill>
                  <a:srgbClr val="231F20"/>
                </a:solidFill>
                <a:latin typeface="Verdana"/>
                <a:cs typeface="Verdana"/>
              </a:rPr>
              <a:t>difference </a:t>
            </a:r>
            <a:r>
              <a:rPr sz="748" spc="-82" dirty="0">
                <a:solidFill>
                  <a:srgbClr val="231F20"/>
                </a:solidFill>
                <a:latin typeface="Verdana"/>
                <a:cs typeface="Verdana"/>
              </a:rPr>
              <a:t>is </a:t>
            </a:r>
            <a:r>
              <a:rPr sz="748" spc="-10" dirty="0">
                <a:solidFill>
                  <a:srgbClr val="231F20"/>
                </a:solidFill>
                <a:latin typeface="Verdana"/>
                <a:cs typeface="Verdana"/>
              </a:rPr>
              <a:t>that </a:t>
            </a:r>
            <a:r>
              <a:rPr sz="748" spc="-20" dirty="0">
                <a:solidFill>
                  <a:srgbClr val="231F20"/>
                </a:solidFill>
                <a:latin typeface="Verdana"/>
                <a:cs typeface="Verdana"/>
              </a:rPr>
              <a:t>normal  </a:t>
            </a:r>
            <a:r>
              <a:rPr sz="748" spc="-3" dirty="0">
                <a:solidFill>
                  <a:srgbClr val="231F20"/>
                </a:solidFill>
                <a:latin typeface="Verdana"/>
                <a:cs typeface="Verdana"/>
              </a:rPr>
              <a:t>member </a:t>
            </a:r>
            <a:r>
              <a:rPr sz="748" spc="-10" dirty="0">
                <a:solidFill>
                  <a:srgbClr val="231F20"/>
                </a:solidFill>
                <a:latin typeface="Verdana"/>
                <a:cs typeface="Verdana"/>
              </a:rPr>
              <a:t>nodes, </a:t>
            </a:r>
            <a:r>
              <a:rPr sz="748" dirty="0">
                <a:solidFill>
                  <a:srgbClr val="231F20"/>
                </a:solidFill>
                <a:latin typeface="Verdana"/>
                <a:cs typeface="Verdana"/>
              </a:rPr>
              <a:t>meaning </a:t>
            </a:r>
            <a:r>
              <a:rPr sz="748" spc="-17" dirty="0">
                <a:solidFill>
                  <a:srgbClr val="231F20"/>
                </a:solidFill>
                <a:latin typeface="Verdana"/>
                <a:cs typeface="Verdana"/>
              </a:rPr>
              <a:t>those </a:t>
            </a:r>
            <a:r>
              <a:rPr sz="748" spc="7" dirty="0">
                <a:solidFill>
                  <a:srgbClr val="231F20"/>
                </a:solidFill>
                <a:latin typeface="Verdana"/>
                <a:cs typeface="Verdana"/>
              </a:rPr>
              <a:t>who </a:t>
            </a:r>
            <a:r>
              <a:rPr sz="748" spc="44" dirty="0">
                <a:solidFill>
                  <a:srgbClr val="231F20"/>
                </a:solidFill>
                <a:latin typeface="Verdana"/>
                <a:cs typeface="Verdana"/>
              </a:rPr>
              <a:t>can </a:t>
            </a:r>
            <a:r>
              <a:rPr sz="748" spc="-20" dirty="0">
                <a:solidFill>
                  <a:srgbClr val="231F20"/>
                </a:solidFill>
                <a:latin typeface="Verdana"/>
                <a:cs typeface="Verdana"/>
              </a:rPr>
              <a:t>only </a:t>
            </a:r>
            <a:r>
              <a:rPr sz="748" spc="-24" dirty="0">
                <a:solidFill>
                  <a:srgbClr val="231F20"/>
                </a:solidFill>
                <a:latin typeface="Verdana"/>
                <a:cs typeface="Verdana"/>
              </a:rPr>
              <a:t>initiate  </a:t>
            </a:r>
            <a:r>
              <a:rPr sz="748" spc="27" dirty="0">
                <a:solidFill>
                  <a:srgbClr val="231F20"/>
                </a:solidFill>
                <a:latin typeface="Verdana"/>
                <a:cs typeface="Verdana"/>
              </a:rPr>
              <a:t>and </a:t>
            </a:r>
            <a:r>
              <a:rPr sz="748" spc="3" dirty="0">
                <a:solidFill>
                  <a:srgbClr val="231F20"/>
                </a:solidFill>
                <a:latin typeface="Verdana"/>
                <a:cs typeface="Verdana"/>
              </a:rPr>
              <a:t>receive </a:t>
            </a:r>
            <a:r>
              <a:rPr sz="748" spc="-24" dirty="0">
                <a:solidFill>
                  <a:srgbClr val="231F20"/>
                </a:solidFill>
                <a:latin typeface="Verdana"/>
                <a:cs typeface="Verdana"/>
              </a:rPr>
              <a:t>transactions, </a:t>
            </a:r>
            <a:r>
              <a:rPr sz="748" dirty="0">
                <a:solidFill>
                  <a:srgbClr val="231F20"/>
                </a:solidFill>
                <a:latin typeface="Verdana"/>
                <a:cs typeface="Verdana"/>
              </a:rPr>
              <a:t>are </a:t>
            </a:r>
            <a:r>
              <a:rPr sz="748" spc="-17" dirty="0">
                <a:solidFill>
                  <a:srgbClr val="231F20"/>
                </a:solidFill>
                <a:latin typeface="Verdana"/>
                <a:cs typeface="Verdana"/>
              </a:rPr>
              <a:t>also </a:t>
            </a:r>
            <a:r>
              <a:rPr sz="748" spc="-14" dirty="0">
                <a:solidFill>
                  <a:srgbClr val="231F20"/>
                </a:solidFill>
                <a:latin typeface="Verdana"/>
                <a:cs typeface="Verdana"/>
              </a:rPr>
              <a:t>required </a:t>
            </a:r>
            <a:r>
              <a:rPr sz="748" spc="-3" dirty="0">
                <a:solidFill>
                  <a:srgbClr val="231F20"/>
                </a:solidFill>
                <a:latin typeface="Verdana"/>
                <a:cs typeface="Verdana"/>
              </a:rPr>
              <a:t>to </a:t>
            </a:r>
            <a:r>
              <a:rPr sz="748" spc="-20" dirty="0">
                <a:solidFill>
                  <a:srgbClr val="231F20"/>
                </a:solidFill>
                <a:latin typeface="Verdana"/>
                <a:cs typeface="Verdana"/>
              </a:rPr>
              <a:t>identify  </a:t>
            </a:r>
            <a:r>
              <a:rPr sz="748" spc="-27" dirty="0">
                <a:solidFill>
                  <a:srgbClr val="231F20"/>
                </a:solidFill>
                <a:latin typeface="Verdana"/>
                <a:cs typeface="Verdana"/>
              </a:rPr>
              <a:t>themselves</a:t>
            </a:r>
            <a:r>
              <a:rPr sz="748" spc="-58" dirty="0">
                <a:solidFill>
                  <a:srgbClr val="231F20"/>
                </a:solidFill>
                <a:latin typeface="Verdana"/>
                <a:cs typeface="Verdana"/>
              </a:rPr>
              <a:t> </a:t>
            </a:r>
            <a:r>
              <a:rPr sz="748" spc="3" dirty="0">
                <a:solidFill>
                  <a:srgbClr val="231F20"/>
                </a:solidFill>
                <a:latin typeface="Verdana"/>
                <a:cs typeface="Verdana"/>
              </a:rPr>
              <a:t>when</a:t>
            </a:r>
            <a:r>
              <a:rPr sz="748" spc="-58" dirty="0">
                <a:solidFill>
                  <a:srgbClr val="231F20"/>
                </a:solidFill>
                <a:latin typeface="Verdana"/>
                <a:cs typeface="Verdana"/>
              </a:rPr>
              <a:t> </a:t>
            </a:r>
            <a:r>
              <a:rPr sz="748" spc="-17" dirty="0">
                <a:solidFill>
                  <a:srgbClr val="231F20"/>
                </a:solidFill>
                <a:latin typeface="Verdana"/>
                <a:cs typeface="Verdana"/>
              </a:rPr>
              <a:t>they</a:t>
            </a:r>
            <a:r>
              <a:rPr sz="748" spc="-65" dirty="0">
                <a:solidFill>
                  <a:srgbClr val="231F20"/>
                </a:solidFill>
                <a:latin typeface="Verdana"/>
                <a:cs typeface="Verdana"/>
              </a:rPr>
              <a:t> </a:t>
            </a:r>
            <a:r>
              <a:rPr sz="748" spc="-37" dirty="0">
                <a:solidFill>
                  <a:srgbClr val="231F20"/>
                </a:solidFill>
                <a:latin typeface="Verdana"/>
                <a:cs typeface="Verdana"/>
              </a:rPr>
              <a:t>join</a:t>
            </a:r>
            <a:r>
              <a:rPr sz="748" spc="-61" dirty="0">
                <a:solidFill>
                  <a:srgbClr val="231F20"/>
                </a:solidFill>
                <a:latin typeface="Verdana"/>
                <a:cs typeface="Verdana"/>
              </a:rPr>
              <a:t> </a:t>
            </a:r>
            <a:r>
              <a:rPr sz="748" spc="-7" dirty="0">
                <a:solidFill>
                  <a:srgbClr val="231F20"/>
                </a:solidFill>
                <a:latin typeface="Verdana"/>
                <a:cs typeface="Verdana"/>
              </a:rPr>
              <a:t>the</a:t>
            </a:r>
            <a:r>
              <a:rPr sz="748" spc="-54" dirty="0">
                <a:solidFill>
                  <a:srgbClr val="231F20"/>
                </a:solidFill>
                <a:latin typeface="Verdana"/>
                <a:cs typeface="Verdana"/>
              </a:rPr>
              <a:t> </a:t>
            </a:r>
            <a:r>
              <a:rPr sz="748" spc="-27" dirty="0">
                <a:solidFill>
                  <a:srgbClr val="231F20"/>
                </a:solidFill>
                <a:latin typeface="Verdana"/>
                <a:cs typeface="Verdana"/>
              </a:rPr>
              <a:t>network,</a:t>
            </a:r>
            <a:r>
              <a:rPr sz="748" spc="-61" dirty="0">
                <a:solidFill>
                  <a:srgbClr val="231F20"/>
                </a:solidFill>
                <a:latin typeface="Verdana"/>
                <a:cs typeface="Verdana"/>
              </a:rPr>
              <a:t> </a:t>
            </a:r>
            <a:r>
              <a:rPr sz="748" spc="-48" dirty="0">
                <a:solidFill>
                  <a:srgbClr val="231F20"/>
                </a:solidFill>
                <a:latin typeface="Verdana"/>
                <a:cs typeface="Verdana"/>
              </a:rPr>
              <a:t>similar</a:t>
            </a:r>
            <a:r>
              <a:rPr sz="748" spc="-58" dirty="0">
                <a:solidFill>
                  <a:srgbClr val="231F20"/>
                </a:solidFill>
                <a:latin typeface="Verdana"/>
                <a:cs typeface="Verdana"/>
              </a:rPr>
              <a:t> </a:t>
            </a:r>
            <a:r>
              <a:rPr sz="748" spc="-3" dirty="0">
                <a:solidFill>
                  <a:srgbClr val="231F20"/>
                </a:solidFill>
                <a:latin typeface="Verdana"/>
                <a:cs typeface="Verdana"/>
              </a:rPr>
              <a:t>to</a:t>
            </a:r>
            <a:r>
              <a:rPr sz="748" spc="-61" dirty="0">
                <a:solidFill>
                  <a:srgbClr val="231F20"/>
                </a:solidFill>
                <a:latin typeface="Verdana"/>
                <a:cs typeface="Verdana"/>
              </a:rPr>
              <a:t> </a:t>
            </a:r>
            <a:r>
              <a:rPr sz="748" spc="7" dirty="0">
                <a:solidFill>
                  <a:srgbClr val="231F20"/>
                </a:solidFill>
                <a:latin typeface="Verdana"/>
                <a:cs typeface="Verdana"/>
              </a:rPr>
              <a:t>how</a:t>
            </a:r>
            <a:r>
              <a:rPr sz="748" spc="-61" dirty="0">
                <a:solidFill>
                  <a:srgbClr val="231F20"/>
                </a:solidFill>
                <a:latin typeface="Verdana"/>
                <a:cs typeface="Verdana"/>
              </a:rPr>
              <a:t> </a:t>
            </a:r>
            <a:r>
              <a:rPr sz="748" spc="61" dirty="0">
                <a:solidFill>
                  <a:srgbClr val="231F20"/>
                </a:solidFill>
                <a:latin typeface="Verdana"/>
                <a:cs typeface="Verdana"/>
              </a:rPr>
              <a:t>a  </a:t>
            </a:r>
            <a:r>
              <a:rPr sz="748" spc="3" dirty="0">
                <a:solidFill>
                  <a:srgbClr val="231F20"/>
                </a:solidFill>
                <a:latin typeface="Verdana"/>
                <a:cs typeface="Verdana"/>
              </a:rPr>
              <a:t>bank </a:t>
            </a:r>
            <a:r>
              <a:rPr sz="748" spc="27" dirty="0">
                <a:solidFill>
                  <a:srgbClr val="231F20"/>
                </a:solidFill>
                <a:latin typeface="Verdana"/>
                <a:cs typeface="Verdana"/>
              </a:rPr>
              <a:t>account </a:t>
            </a:r>
            <a:r>
              <a:rPr sz="748" spc="-78" dirty="0">
                <a:solidFill>
                  <a:srgbClr val="231F20"/>
                </a:solidFill>
                <a:latin typeface="Verdana"/>
                <a:cs typeface="Verdana"/>
              </a:rPr>
              <a:t>is </a:t>
            </a:r>
            <a:r>
              <a:rPr sz="748" spc="27" dirty="0">
                <a:solidFill>
                  <a:srgbClr val="231F20"/>
                </a:solidFill>
                <a:latin typeface="Verdana"/>
                <a:cs typeface="Verdana"/>
              </a:rPr>
              <a:t>opened </a:t>
            </a:r>
            <a:r>
              <a:rPr sz="748" spc="-3" dirty="0">
                <a:solidFill>
                  <a:srgbClr val="231F20"/>
                </a:solidFill>
                <a:latin typeface="Verdana"/>
                <a:cs typeface="Verdana"/>
              </a:rPr>
              <a:t>today. </a:t>
            </a:r>
            <a:r>
              <a:rPr sz="748" spc="-10" dirty="0">
                <a:solidFill>
                  <a:srgbClr val="231F20"/>
                </a:solidFill>
                <a:latin typeface="Verdana"/>
                <a:cs typeface="Verdana"/>
              </a:rPr>
              <a:t>(More </a:t>
            </a:r>
            <a:r>
              <a:rPr sz="748" spc="-17" dirty="0">
                <a:solidFill>
                  <a:srgbClr val="231F20"/>
                </a:solidFill>
                <a:latin typeface="Verdana"/>
                <a:cs typeface="Verdana"/>
              </a:rPr>
              <a:t>details </a:t>
            </a:r>
            <a:r>
              <a:rPr sz="748" dirty="0">
                <a:solidFill>
                  <a:srgbClr val="231F20"/>
                </a:solidFill>
                <a:latin typeface="Verdana"/>
                <a:cs typeface="Verdana"/>
              </a:rPr>
              <a:t>are  </a:t>
            </a:r>
            <a:r>
              <a:rPr sz="748" spc="-7" dirty="0">
                <a:solidFill>
                  <a:srgbClr val="231F20"/>
                </a:solidFill>
                <a:latin typeface="Verdana"/>
                <a:cs typeface="Verdana"/>
              </a:rPr>
              <a:t>presented</a:t>
            </a:r>
            <a:r>
              <a:rPr sz="748" spc="-61" dirty="0">
                <a:solidFill>
                  <a:srgbClr val="231F20"/>
                </a:solidFill>
                <a:latin typeface="Verdana"/>
                <a:cs typeface="Verdana"/>
              </a:rPr>
              <a:t> </a:t>
            </a:r>
            <a:r>
              <a:rPr sz="748" spc="10" dirty="0">
                <a:solidFill>
                  <a:srgbClr val="231F20"/>
                </a:solidFill>
                <a:latin typeface="Verdana"/>
                <a:cs typeface="Verdana"/>
              </a:rPr>
              <a:t>on</a:t>
            </a:r>
            <a:r>
              <a:rPr sz="748" spc="-65" dirty="0">
                <a:solidFill>
                  <a:srgbClr val="231F20"/>
                </a:solidFill>
                <a:latin typeface="Verdana"/>
                <a:cs typeface="Verdana"/>
              </a:rPr>
              <a:t> </a:t>
            </a:r>
            <a:r>
              <a:rPr sz="748" spc="44" dirty="0">
                <a:solidFill>
                  <a:srgbClr val="231F20"/>
                </a:solidFill>
                <a:latin typeface="Verdana"/>
                <a:cs typeface="Verdana"/>
              </a:rPr>
              <a:t>page</a:t>
            </a:r>
            <a:r>
              <a:rPr sz="748" spc="-58" dirty="0">
                <a:solidFill>
                  <a:srgbClr val="231F20"/>
                </a:solidFill>
                <a:latin typeface="Verdana"/>
                <a:cs typeface="Verdana"/>
              </a:rPr>
              <a:t> </a:t>
            </a:r>
            <a:r>
              <a:rPr sz="748" spc="-61" dirty="0">
                <a:solidFill>
                  <a:srgbClr val="231F20"/>
                </a:solidFill>
                <a:latin typeface="Verdana"/>
                <a:cs typeface="Verdana"/>
              </a:rPr>
              <a:t>14 </a:t>
            </a:r>
            <a:r>
              <a:rPr sz="748" spc="27" dirty="0">
                <a:solidFill>
                  <a:srgbClr val="231F20"/>
                </a:solidFill>
                <a:latin typeface="Verdana"/>
                <a:cs typeface="Verdana"/>
              </a:rPr>
              <a:t>and</a:t>
            </a:r>
            <a:r>
              <a:rPr sz="748" spc="-61" dirty="0">
                <a:solidFill>
                  <a:srgbClr val="231F20"/>
                </a:solidFill>
                <a:latin typeface="Verdana"/>
                <a:cs typeface="Verdana"/>
              </a:rPr>
              <a:t> </a:t>
            </a:r>
            <a:r>
              <a:rPr sz="748" spc="-68" dirty="0">
                <a:solidFill>
                  <a:srgbClr val="231F20"/>
                </a:solidFill>
                <a:latin typeface="Verdana"/>
                <a:cs typeface="Verdana"/>
              </a:rPr>
              <a:t>15.)</a:t>
            </a:r>
            <a:endParaRPr sz="748">
              <a:solidFill>
                <a:prstClr val="black"/>
              </a:solidFill>
              <a:latin typeface="Verdana"/>
              <a:cs typeface="Verdana"/>
            </a:endParaRPr>
          </a:p>
        </p:txBody>
      </p:sp>
      <p:sp>
        <p:nvSpPr>
          <p:cNvPr id="11" name="object 11"/>
          <p:cNvSpPr txBox="1"/>
          <p:nvPr/>
        </p:nvSpPr>
        <p:spPr>
          <a:xfrm>
            <a:off x="1520967" y="1340946"/>
            <a:ext cx="5277378" cy="449963"/>
          </a:xfrm>
          <a:prstGeom prst="rect">
            <a:avLst/>
          </a:prstGeom>
        </p:spPr>
        <p:txBody>
          <a:bodyPr vert="horz" wrap="square" lIns="0" tIns="40163" rIns="0" bIns="0" rtlCol="0">
            <a:spAutoFit/>
          </a:bodyPr>
          <a:lstStyle/>
          <a:p>
            <a:pPr marL="8637">
              <a:spcBef>
                <a:spcPts val="316"/>
              </a:spcBef>
            </a:pPr>
            <a:r>
              <a:rPr sz="748" b="1" spc="-99" dirty="0">
                <a:solidFill>
                  <a:srgbClr val="231F20"/>
                </a:solidFill>
                <a:latin typeface="Verdana"/>
                <a:cs typeface="Verdana"/>
              </a:rPr>
              <a:t>The </a:t>
            </a:r>
            <a:r>
              <a:rPr sz="748" b="1" spc="-41" dirty="0">
                <a:solidFill>
                  <a:srgbClr val="231F20"/>
                </a:solidFill>
                <a:latin typeface="Verdana"/>
                <a:cs typeface="Verdana"/>
              </a:rPr>
              <a:t>blockchain </a:t>
            </a:r>
            <a:r>
              <a:rPr sz="748" b="1" spc="-75" dirty="0">
                <a:solidFill>
                  <a:srgbClr val="231F20"/>
                </a:solidFill>
                <a:latin typeface="Verdana"/>
                <a:cs typeface="Verdana"/>
              </a:rPr>
              <a:t>revolution </a:t>
            </a:r>
            <a:r>
              <a:rPr sz="748" b="1" spc="-95" dirty="0">
                <a:solidFill>
                  <a:srgbClr val="231F20"/>
                </a:solidFill>
                <a:latin typeface="Verdana"/>
                <a:cs typeface="Verdana"/>
              </a:rPr>
              <a:t>is </a:t>
            </a:r>
            <a:r>
              <a:rPr sz="748" b="1" spc="-75" dirty="0">
                <a:solidFill>
                  <a:srgbClr val="231F20"/>
                </a:solidFill>
                <a:latin typeface="Verdana"/>
                <a:cs typeface="Verdana"/>
              </a:rPr>
              <a:t>so </a:t>
            </a:r>
            <a:r>
              <a:rPr sz="748" b="1" spc="-65" dirty="0">
                <a:solidFill>
                  <a:srgbClr val="231F20"/>
                </a:solidFill>
                <a:latin typeface="Verdana"/>
                <a:cs typeface="Verdana"/>
              </a:rPr>
              <a:t>fascinating </a:t>
            </a:r>
            <a:r>
              <a:rPr sz="748" b="1" spc="-37" dirty="0">
                <a:solidFill>
                  <a:srgbClr val="231F20"/>
                </a:solidFill>
                <a:latin typeface="Verdana"/>
                <a:cs typeface="Verdana"/>
              </a:rPr>
              <a:t>because </a:t>
            </a:r>
            <a:r>
              <a:rPr sz="748" b="1" spc="-102" dirty="0">
                <a:solidFill>
                  <a:srgbClr val="231F20"/>
                </a:solidFill>
                <a:latin typeface="Verdana"/>
                <a:cs typeface="Verdana"/>
              </a:rPr>
              <a:t>it </a:t>
            </a:r>
            <a:r>
              <a:rPr sz="748" b="1" spc="-41" dirty="0">
                <a:solidFill>
                  <a:srgbClr val="231F20"/>
                </a:solidFill>
                <a:latin typeface="Verdana"/>
                <a:cs typeface="Verdana"/>
              </a:rPr>
              <a:t>could </a:t>
            </a:r>
            <a:r>
              <a:rPr sz="748" b="1" spc="-51" dirty="0">
                <a:solidFill>
                  <a:srgbClr val="231F20"/>
                </a:solidFill>
                <a:latin typeface="Verdana"/>
                <a:cs typeface="Verdana"/>
              </a:rPr>
              <a:t>actually </a:t>
            </a:r>
            <a:r>
              <a:rPr sz="748" b="1" spc="-24" dirty="0">
                <a:solidFill>
                  <a:srgbClr val="231F20"/>
                </a:solidFill>
                <a:latin typeface="Verdana"/>
                <a:cs typeface="Verdana"/>
              </a:rPr>
              <a:t>be </a:t>
            </a:r>
            <a:r>
              <a:rPr sz="748" b="1" spc="-126" dirty="0">
                <a:solidFill>
                  <a:srgbClr val="231F20"/>
                </a:solidFill>
                <a:latin typeface="Verdana"/>
                <a:cs typeface="Verdana"/>
              </a:rPr>
              <a:t>TWO </a:t>
            </a:r>
            <a:r>
              <a:rPr sz="748" b="1" spc="-51" dirty="0">
                <a:solidFill>
                  <a:srgbClr val="231F20"/>
                </a:solidFill>
                <a:latin typeface="Verdana"/>
                <a:cs typeface="Verdana"/>
              </a:rPr>
              <a:t>completely </a:t>
            </a:r>
            <a:r>
              <a:rPr sz="748" b="1" spc="-82" dirty="0">
                <a:solidFill>
                  <a:srgbClr val="231F20"/>
                </a:solidFill>
                <a:latin typeface="Verdana"/>
                <a:cs typeface="Verdana"/>
              </a:rPr>
              <a:t>different </a:t>
            </a:r>
            <a:r>
              <a:rPr sz="748" b="1" spc="-78" dirty="0">
                <a:solidFill>
                  <a:srgbClr val="231F20"/>
                </a:solidFill>
                <a:latin typeface="Verdana"/>
                <a:cs typeface="Verdana"/>
              </a:rPr>
              <a:t>revolutions</a:t>
            </a:r>
            <a:r>
              <a:rPr sz="748" b="1" spc="-20" dirty="0">
                <a:solidFill>
                  <a:srgbClr val="231F20"/>
                </a:solidFill>
                <a:latin typeface="Verdana"/>
                <a:cs typeface="Verdana"/>
              </a:rPr>
              <a:t> </a:t>
            </a:r>
            <a:r>
              <a:rPr sz="748" b="1" spc="-68" dirty="0">
                <a:solidFill>
                  <a:srgbClr val="231F20"/>
                </a:solidFill>
                <a:latin typeface="Verdana"/>
                <a:cs typeface="Verdana"/>
              </a:rPr>
              <a:t>both</a:t>
            </a:r>
            <a:endParaRPr sz="748">
              <a:solidFill>
                <a:prstClr val="black"/>
              </a:solidFill>
              <a:latin typeface="Verdana"/>
              <a:cs typeface="Verdana"/>
            </a:endParaRPr>
          </a:p>
          <a:p>
            <a:pPr marL="8637">
              <a:spcBef>
                <a:spcPts val="245"/>
              </a:spcBef>
            </a:pPr>
            <a:r>
              <a:rPr sz="748" b="1" spc="-71" dirty="0">
                <a:solidFill>
                  <a:srgbClr val="231F20"/>
                </a:solidFill>
                <a:latin typeface="Verdana"/>
                <a:cs typeface="Verdana"/>
              </a:rPr>
              <a:t>profound </a:t>
            </a:r>
            <a:r>
              <a:rPr sz="748" b="1" spc="-82" dirty="0">
                <a:solidFill>
                  <a:srgbClr val="231F20"/>
                </a:solidFill>
                <a:latin typeface="Verdana"/>
                <a:cs typeface="Verdana"/>
              </a:rPr>
              <a:t>in </a:t>
            </a:r>
            <a:r>
              <a:rPr sz="748" b="1" spc="-88" dirty="0">
                <a:solidFill>
                  <a:srgbClr val="231F20"/>
                </a:solidFill>
                <a:latin typeface="Verdana"/>
                <a:cs typeface="Verdana"/>
              </a:rPr>
              <a:t>their </a:t>
            </a:r>
            <a:r>
              <a:rPr sz="748" b="1" spc="-68" dirty="0">
                <a:solidFill>
                  <a:srgbClr val="231F20"/>
                </a:solidFill>
                <a:latin typeface="Verdana"/>
                <a:cs typeface="Verdana"/>
              </a:rPr>
              <a:t>implications: </a:t>
            </a:r>
            <a:r>
              <a:rPr sz="748" b="1" spc="-119" dirty="0">
                <a:solidFill>
                  <a:srgbClr val="231F20"/>
                </a:solidFill>
                <a:latin typeface="Verdana"/>
                <a:cs typeface="Verdana"/>
              </a:rPr>
              <a:t>1) </a:t>
            </a:r>
            <a:r>
              <a:rPr sz="748" b="1" spc="-85" dirty="0">
                <a:solidFill>
                  <a:srgbClr val="231F20"/>
                </a:solidFill>
                <a:latin typeface="Verdana"/>
                <a:cs typeface="Verdana"/>
              </a:rPr>
              <a:t>Industry-level </a:t>
            </a:r>
            <a:r>
              <a:rPr sz="748" b="1" spc="-92" dirty="0">
                <a:solidFill>
                  <a:srgbClr val="231F20"/>
                </a:solidFill>
                <a:latin typeface="Verdana"/>
                <a:cs typeface="Verdana"/>
              </a:rPr>
              <a:t>systems </a:t>
            </a:r>
            <a:r>
              <a:rPr sz="748" b="1" spc="-71" dirty="0">
                <a:solidFill>
                  <a:srgbClr val="231F20"/>
                </a:solidFill>
                <a:latin typeface="Verdana"/>
                <a:cs typeface="Verdana"/>
              </a:rPr>
              <a:t>of </a:t>
            </a:r>
            <a:r>
              <a:rPr sz="748" b="1" spc="-58" dirty="0">
                <a:solidFill>
                  <a:srgbClr val="231F20"/>
                </a:solidFill>
                <a:latin typeface="Verdana"/>
                <a:cs typeface="Verdana"/>
              </a:rPr>
              <a:t>record </a:t>
            </a:r>
            <a:r>
              <a:rPr sz="748" b="1" spc="-65" dirty="0">
                <a:solidFill>
                  <a:srgbClr val="231F20"/>
                </a:solidFill>
                <a:latin typeface="Verdana"/>
                <a:cs typeface="Verdana"/>
              </a:rPr>
              <a:t>providing </a:t>
            </a:r>
            <a:r>
              <a:rPr sz="748" b="1" spc="-71" dirty="0">
                <a:solidFill>
                  <a:srgbClr val="231F20"/>
                </a:solidFill>
                <a:latin typeface="Verdana"/>
                <a:cs typeface="Verdana"/>
              </a:rPr>
              <a:t>massive </a:t>
            </a:r>
            <a:r>
              <a:rPr sz="748" b="1" spc="-51" dirty="0">
                <a:solidFill>
                  <a:srgbClr val="231F20"/>
                </a:solidFill>
                <a:latin typeface="Verdana"/>
                <a:cs typeface="Verdana"/>
              </a:rPr>
              <a:t>efficiency </a:t>
            </a:r>
            <a:r>
              <a:rPr sz="748" b="1" spc="-48" dirty="0">
                <a:solidFill>
                  <a:srgbClr val="231F20"/>
                </a:solidFill>
                <a:latin typeface="Verdana"/>
                <a:cs typeface="Verdana"/>
              </a:rPr>
              <a:t>gain </a:t>
            </a:r>
            <a:r>
              <a:rPr sz="748" b="1" spc="-92" dirty="0">
                <a:solidFill>
                  <a:srgbClr val="231F20"/>
                </a:solidFill>
                <a:latin typeface="Verdana"/>
                <a:cs typeface="Verdana"/>
              </a:rPr>
              <a:t>for</a:t>
            </a:r>
            <a:r>
              <a:rPr sz="748" b="1" spc="-58" dirty="0">
                <a:solidFill>
                  <a:srgbClr val="231F20"/>
                </a:solidFill>
                <a:latin typeface="Verdana"/>
                <a:cs typeface="Verdana"/>
              </a:rPr>
              <a:t> </a:t>
            </a:r>
            <a:r>
              <a:rPr sz="748" b="1" spc="-68" dirty="0">
                <a:solidFill>
                  <a:srgbClr val="231F20"/>
                </a:solidFill>
                <a:latin typeface="Verdana"/>
                <a:cs typeface="Verdana"/>
              </a:rPr>
              <a:t>incumbents.</a:t>
            </a:r>
            <a:endParaRPr sz="748">
              <a:solidFill>
                <a:prstClr val="black"/>
              </a:solidFill>
              <a:latin typeface="Verdana"/>
              <a:cs typeface="Verdana"/>
            </a:endParaRPr>
          </a:p>
          <a:p>
            <a:pPr marL="8637">
              <a:spcBef>
                <a:spcPts val="255"/>
              </a:spcBef>
            </a:pPr>
            <a:r>
              <a:rPr sz="748" b="1" spc="-119" dirty="0">
                <a:solidFill>
                  <a:srgbClr val="231F20"/>
                </a:solidFill>
                <a:latin typeface="Verdana"/>
                <a:cs typeface="Verdana"/>
              </a:rPr>
              <a:t>2) </a:t>
            </a:r>
            <a:r>
              <a:rPr sz="748" b="1" spc="-78" dirty="0">
                <a:solidFill>
                  <a:srgbClr val="231F20"/>
                </a:solidFill>
                <a:latin typeface="Verdana"/>
                <a:cs typeface="Verdana"/>
              </a:rPr>
              <a:t>Censorship-resistant </a:t>
            </a:r>
            <a:r>
              <a:rPr sz="748" b="1" spc="-61" dirty="0">
                <a:solidFill>
                  <a:srgbClr val="231F20"/>
                </a:solidFill>
                <a:latin typeface="Verdana"/>
                <a:cs typeface="Verdana"/>
              </a:rPr>
              <a:t>digital </a:t>
            </a:r>
            <a:r>
              <a:rPr sz="748" b="1" spc="-44" dirty="0">
                <a:solidFill>
                  <a:srgbClr val="231F20"/>
                </a:solidFill>
                <a:latin typeface="Verdana"/>
                <a:cs typeface="Verdana"/>
              </a:rPr>
              <a:t>cash </a:t>
            </a:r>
            <a:r>
              <a:rPr sz="748" b="1" spc="-65" dirty="0">
                <a:solidFill>
                  <a:srgbClr val="231F20"/>
                </a:solidFill>
                <a:latin typeface="Verdana"/>
                <a:cs typeface="Verdana"/>
              </a:rPr>
              <a:t>providing </a:t>
            </a:r>
            <a:r>
              <a:rPr sz="748" b="1" spc="-7" dirty="0">
                <a:solidFill>
                  <a:srgbClr val="231F20"/>
                </a:solidFill>
                <a:latin typeface="Verdana"/>
                <a:cs typeface="Verdana"/>
              </a:rPr>
              <a:t>a </a:t>
            </a:r>
            <a:r>
              <a:rPr sz="748" b="1" spc="-82" dirty="0">
                <a:solidFill>
                  <a:srgbClr val="231F20"/>
                </a:solidFill>
                <a:latin typeface="Verdana"/>
                <a:cs typeface="Verdana"/>
              </a:rPr>
              <a:t>new </a:t>
            </a:r>
            <a:r>
              <a:rPr sz="748" b="1" spc="-75" dirty="0">
                <a:solidFill>
                  <a:srgbClr val="231F20"/>
                </a:solidFill>
                <a:latin typeface="Verdana"/>
                <a:cs typeface="Verdana"/>
              </a:rPr>
              <a:t>platform </a:t>
            </a:r>
            <a:r>
              <a:rPr sz="748" b="1" spc="-92" dirty="0">
                <a:solidFill>
                  <a:srgbClr val="231F20"/>
                </a:solidFill>
                <a:latin typeface="Verdana"/>
                <a:cs typeface="Verdana"/>
              </a:rPr>
              <a:t>for </a:t>
            </a:r>
            <a:r>
              <a:rPr sz="748" b="1" spc="-51" dirty="0">
                <a:solidFill>
                  <a:srgbClr val="231F20"/>
                </a:solidFill>
                <a:latin typeface="Verdana"/>
                <a:cs typeface="Verdana"/>
              </a:rPr>
              <a:t>open, </a:t>
            </a:r>
            <a:r>
              <a:rPr sz="748" b="1" spc="-82" dirty="0">
                <a:solidFill>
                  <a:srgbClr val="231F20"/>
                </a:solidFill>
                <a:latin typeface="Verdana"/>
                <a:cs typeface="Verdana"/>
              </a:rPr>
              <a:t>permissionless</a:t>
            </a:r>
            <a:r>
              <a:rPr sz="748" b="1" dirty="0">
                <a:solidFill>
                  <a:srgbClr val="231F20"/>
                </a:solidFill>
                <a:latin typeface="Verdana"/>
                <a:cs typeface="Verdana"/>
              </a:rPr>
              <a:t> </a:t>
            </a:r>
            <a:r>
              <a:rPr sz="748" b="1" spc="-71" dirty="0">
                <a:solidFill>
                  <a:srgbClr val="231F20"/>
                </a:solidFill>
                <a:latin typeface="Verdana"/>
                <a:cs typeface="Verdana"/>
              </a:rPr>
              <a:t>innovation.</a:t>
            </a:r>
            <a:r>
              <a:rPr sz="816" b="1" spc="-107" baseline="48611" dirty="0">
                <a:solidFill>
                  <a:srgbClr val="231F20"/>
                </a:solidFill>
                <a:latin typeface="Verdana"/>
                <a:cs typeface="Verdana"/>
              </a:rPr>
              <a:t>2</a:t>
            </a:r>
            <a:endParaRPr sz="816" baseline="48611">
              <a:solidFill>
                <a:prstClr val="black"/>
              </a:solidFill>
              <a:latin typeface="Verdana"/>
              <a:cs typeface="Verdana"/>
            </a:endParaRPr>
          </a:p>
        </p:txBody>
      </p:sp>
      <p:sp>
        <p:nvSpPr>
          <p:cNvPr id="12" name="object 12"/>
          <p:cNvSpPr txBox="1"/>
          <p:nvPr/>
        </p:nvSpPr>
        <p:spPr>
          <a:xfrm>
            <a:off x="1503338" y="877565"/>
            <a:ext cx="336854" cy="239400"/>
          </a:xfrm>
          <a:prstGeom prst="rect">
            <a:avLst/>
          </a:prstGeom>
          <a:solidFill>
            <a:srgbClr val="00B4DF"/>
          </a:solidFill>
        </p:spPr>
        <p:txBody>
          <a:bodyPr vert="horz" wrap="square" lIns="0" tIns="91987" rIns="0" bIns="0" rtlCol="0">
            <a:spAutoFit/>
          </a:bodyPr>
          <a:lstStyle/>
          <a:p>
            <a:pPr marL="83350">
              <a:spcBef>
                <a:spcPts val="724"/>
              </a:spcBef>
            </a:pPr>
            <a:r>
              <a:rPr sz="952" b="1" spc="-126" dirty="0">
                <a:solidFill>
                  <a:srgbClr val="FFFFFF"/>
                </a:solidFill>
                <a:latin typeface="Verdana"/>
                <a:cs typeface="Verdana"/>
              </a:rPr>
              <a:t>2.3</a:t>
            </a:r>
            <a:endParaRPr sz="952">
              <a:solidFill>
                <a:prstClr val="black"/>
              </a:solidFill>
              <a:latin typeface="Verdana"/>
              <a:cs typeface="Verdana"/>
            </a:endParaRPr>
          </a:p>
        </p:txBody>
      </p:sp>
      <p:sp>
        <p:nvSpPr>
          <p:cNvPr id="13" name="object 13"/>
          <p:cNvSpPr txBox="1">
            <a:spLocks noGrp="1"/>
          </p:cNvSpPr>
          <p:nvPr>
            <p:ph type="title"/>
          </p:nvPr>
        </p:nvSpPr>
        <p:spPr>
          <a:xfrm>
            <a:off x="1961641" y="901560"/>
            <a:ext cx="3423386" cy="259880"/>
          </a:xfrm>
          <a:prstGeom prst="rect">
            <a:avLst/>
          </a:prstGeom>
        </p:spPr>
        <p:txBody>
          <a:bodyPr vert="horz" wrap="square" lIns="0" tIns="8637" rIns="0" bIns="0" rtlCol="0">
            <a:spAutoFit/>
          </a:bodyPr>
          <a:lstStyle/>
          <a:p>
            <a:pPr marL="8637">
              <a:spcBef>
                <a:spcPts val="68"/>
              </a:spcBef>
            </a:pPr>
            <a:r>
              <a:rPr sz="1632" spc="-238" dirty="0"/>
              <a:t>T</a:t>
            </a:r>
            <a:r>
              <a:rPr sz="1292" spc="-238" dirty="0"/>
              <a:t>WO </a:t>
            </a:r>
            <a:r>
              <a:rPr sz="1292" spc="-187" dirty="0"/>
              <a:t>REVOLUTIONS </a:t>
            </a:r>
            <a:r>
              <a:rPr sz="1292" spc="-156" dirty="0"/>
              <a:t>FOR </a:t>
            </a:r>
            <a:r>
              <a:rPr sz="1292" spc="-245" dirty="0"/>
              <a:t>THE </a:t>
            </a:r>
            <a:r>
              <a:rPr sz="1292" spc="-187" dirty="0"/>
              <a:t>PRICE </a:t>
            </a:r>
            <a:r>
              <a:rPr sz="1292" spc="-112" dirty="0"/>
              <a:t>OF</a:t>
            </a:r>
            <a:r>
              <a:rPr sz="1292" spc="-150" dirty="0"/>
              <a:t> </a:t>
            </a:r>
            <a:r>
              <a:rPr sz="1292" spc="-116" dirty="0"/>
              <a:t>ONE</a:t>
            </a:r>
            <a:endParaRPr sz="1292"/>
          </a:p>
        </p:txBody>
      </p:sp>
      <p:sp>
        <p:nvSpPr>
          <p:cNvPr id="14" name="object 14"/>
          <p:cNvSpPr txBox="1"/>
          <p:nvPr/>
        </p:nvSpPr>
        <p:spPr>
          <a:xfrm>
            <a:off x="3710432" y="4712085"/>
            <a:ext cx="3254959" cy="200444"/>
          </a:xfrm>
          <a:prstGeom prst="rect">
            <a:avLst/>
          </a:prstGeom>
        </p:spPr>
        <p:txBody>
          <a:bodyPr vert="horz" wrap="square" lIns="0" tIns="28071" rIns="0" bIns="0" rtlCol="0">
            <a:spAutoFit/>
          </a:bodyPr>
          <a:lstStyle/>
          <a:p>
            <a:pPr marL="515213">
              <a:spcBef>
                <a:spcPts val="221"/>
              </a:spcBef>
            </a:pPr>
            <a:r>
              <a:rPr sz="476" spc="-65" dirty="0">
                <a:solidFill>
                  <a:srgbClr val="231F20"/>
                </a:solidFill>
                <a:latin typeface="Verdana"/>
                <a:cs typeface="Verdana"/>
              </a:rPr>
              <a:t>2:</a:t>
            </a:r>
            <a:r>
              <a:rPr sz="476" spc="-82" dirty="0">
                <a:solidFill>
                  <a:srgbClr val="231F20"/>
                </a:solidFill>
                <a:latin typeface="Verdana"/>
                <a:cs typeface="Verdana"/>
              </a:rPr>
              <a:t> </a:t>
            </a:r>
            <a:r>
              <a:rPr sz="476" spc="-14" dirty="0">
                <a:solidFill>
                  <a:srgbClr val="231F20"/>
                </a:solidFill>
                <a:latin typeface="Verdana"/>
                <a:cs typeface="Verdana"/>
                <a:hlinkClick r:id="rId3"/>
              </a:rPr>
              <a:t>http://gendal.me/2015/07/23/bitcoin-and-blockchain-two-revolutions-for-the-price-of-one/</a:t>
            </a:r>
            <a:endParaRPr sz="476">
              <a:solidFill>
                <a:prstClr val="black"/>
              </a:solidFill>
              <a:latin typeface="Verdana"/>
              <a:cs typeface="Verdana"/>
            </a:endParaRPr>
          </a:p>
          <a:p>
            <a:pPr marL="8637">
              <a:spcBef>
                <a:spcPts val="156"/>
              </a:spcBef>
            </a:pPr>
            <a:r>
              <a:rPr sz="476" spc="-65" dirty="0">
                <a:solidFill>
                  <a:srgbClr val="231F20"/>
                </a:solidFill>
                <a:latin typeface="Verdana"/>
                <a:cs typeface="Verdana"/>
              </a:rPr>
              <a:t>3: </a:t>
            </a:r>
            <a:r>
              <a:rPr sz="476" dirty="0">
                <a:solidFill>
                  <a:srgbClr val="231F20"/>
                </a:solidFill>
                <a:latin typeface="Verdana"/>
                <a:cs typeface="Verdana"/>
              </a:rPr>
              <a:t> </a:t>
            </a:r>
            <a:r>
              <a:rPr sz="476" spc="-20" dirty="0">
                <a:solidFill>
                  <a:srgbClr val="231F20"/>
                </a:solidFill>
                <a:latin typeface="Verdana"/>
                <a:cs typeface="Verdana"/>
              </a:rPr>
              <a:t>https://</a:t>
            </a:r>
            <a:r>
              <a:rPr sz="476" spc="-20" dirty="0">
                <a:solidFill>
                  <a:srgbClr val="231F20"/>
                </a:solidFill>
                <a:latin typeface="Verdana"/>
                <a:cs typeface="Verdana"/>
                <a:hlinkClick r:id="rId4"/>
              </a:rPr>
              <a:t>www.eba.europa.eu/documents/10180/657547/EBA-Op-2014-08+Opinion+on+Virtual+Currencies.pdf</a:t>
            </a:r>
            <a:endParaRPr sz="476">
              <a:solidFill>
                <a:prstClr val="black"/>
              </a:solidFill>
              <a:latin typeface="Verdana"/>
              <a:cs typeface="Verdana"/>
            </a:endParaRPr>
          </a:p>
        </p:txBody>
      </p:sp>
    </p:spTree>
    <p:extLst>
      <p:ext uri="{BB962C8B-B14F-4D97-AF65-F5344CB8AC3E}">
        <p14:creationId xmlns:p14="http://schemas.microsoft.com/office/powerpoint/2010/main" val="15139554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20798" y="4772827"/>
            <a:ext cx="320149" cy="168016"/>
          </a:xfrm>
          <a:prstGeom prst="rect">
            <a:avLst/>
          </a:prstGeom>
          <a:blipFill>
            <a:blip r:embed="rId2" cstate="print"/>
            <a:stretch>
              <a:fillRect/>
            </a:stretch>
          </a:blipFill>
        </p:spPr>
        <p:txBody>
          <a:bodyPr wrap="square" lIns="0" tIns="0" rIns="0" bIns="0" rtlCol="0"/>
          <a:lstStyle/>
          <a:p>
            <a:endParaRPr sz="1224">
              <a:solidFill>
                <a:prstClr val="black"/>
              </a:solidFill>
            </a:endParaRPr>
          </a:p>
        </p:txBody>
      </p:sp>
      <p:sp>
        <p:nvSpPr>
          <p:cNvPr id="3" name="object 3"/>
          <p:cNvSpPr txBox="1"/>
          <p:nvPr/>
        </p:nvSpPr>
        <p:spPr>
          <a:xfrm>
            <a:off x="6298938" y="4790236"/>
            <a:ext cx="410271" cy="123817"/>
          </a:xfrm>
          <a:prstGeom prst="rect">
            <a:avLst/>
          </a:prstGeom>
        </p:spPr>
        <p:txBody>
          <a:bodyPr vert="horz" wrap="square" lIns="0" tIns="8637" rIns="0" bIns="0" rtlCol="0">
            <a:spAutoFit/>
          </a:bodyPr>
          <a:lstStyle/>
          <a:p>
            <a:pPr marL="8637">
              <a:spcBef>
                <a:spcPts val="68"/>
              </a:spcBef>
            </a:pPr>
            <a:r>
              <a:rPr sz="748" spc="3" dirty="0">
                <a:solidFill>
                  <a:srgbClr val="838383"/>
                </a:solidFill>
                <a:latin typeface="Verdana"/>
                <a:cs typeface="Verdana"/>
              </a:rPr>
              <a:t>PAGE</a:t>
            </a:r>
            <a:r>
              <a:rPr sz="748" spc="-92" dirty="0">
                <a:solidFill>
                  <a:srgbClr val="838383"/>
                </a:solidFill>
                <a:latin typeface="Verdana"/>
                <a:cs typeface="Verdana"/>
              </a:rPr>
              <a:t> </a:t>
            </a:r>
            <a:r>
              <a:rPr sz="748" spc="-61" dirty="0">
                <a:solidFill>
                  <a:srgbClr val="838383"/>
                </a:solidFill>
                <a:latin typeface="Verdana"/>
                <a:cs typeface="Verdana"/>
              </a:rPr>
              <a:t>13</a:t>
            </a:r>
            <a:endParaRPr sz="748">
              <a:solidFill>
                <a:prstClr val="black"/>
              </a:solidFill>
              <a:latin typeface="Verdana"/>
              <a:cs typeface="Verdana"/>
            </a:endParaRPr>
          </a:p>
        </p:txBody>
      </p:sp>
      <p:sp>
        <p:nvSpPr>
          <p:cNvPr id="4" name="object 4"/>
          <p:cNvSpPr/>
          <p:nvPr/>
        </p:nvSpPr>
        <p:spPr>
          <a:xfrm>
            <a:off x="6749544"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5" name="object 5"/>
          <p:cNvSpPr/>
          <p:nvPr/>
        </p:nvSpPr>
        <p:spPr>
          <a:xfrm>
            <a:off x="7193414"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6" name="object 6"/>
          <p:cNvSpPr txBox="1"/>
          <p:nvPr/>
        </p:nvSpPr>
        <p:spPr>
          <a:xfrm>
            <a:off x="6867962" y="4790236"/>
            <a:ext cx="232343" cy="123817"/>
          </a:xfrm>
          <a:prstGeom prst="rect">
            <a:avLst/>
          </a:prstGeom>
        </p:spPr>
        <p:txBody>
          <a:bodyPr vert="horz" wrap="square" lIns="0" tIns="8637" rIns="0" bIns="0" rtlCol="0">
            <a:spAutoFit/>
          </a:bodyPr>
          <a:lstStyle/>
          <a:p>
            <a:pPr marL="8637">
              <a:spcBef>
                <a:spcPts val="68"/>
              </a:spcBef>
            </a:pPr>
            <a:r>
              <a:rPr sz="748" spc="-71" dirty="0">
                <a:solidFill>
                  <a:srgbClr val="838383"/>
                </a:solidFill>
                <a:latin typeface="Verdana"/>
                <a:cs typeface="Verdana"/>
              </a:rPr>
              <a:t>L</a:t>
            </a:r>
            <a:r>
              <a:rPr sz="748" spc="20" dirty="0">
                <a:solidFill>
                  <a:srgbClr val="838383"/>
                </a:solidFill>
                <a:latin typeface="Verdana"/>
                <a:cs typeface="Verdana"/>
              </a:rPr>
              <a:t>A</a:t>
            </a:r>
            <a:r>
              <a:rPr sz="748" spc="-116" dirty="0">
                <a:solidFill>
                  <a:srgbClr val="838383"/>
                </a:solidFill>
                <a:latin typeface="Verdana"/>
                <a:cs typeface="Verdana"/>
              </a:rPr>
              <a:t>BS</a:t>
            </a:r>
            <a:endParaRPr sz="748">
              <a:solidFill>
                <a:prstClr val="black"/>
              </a:solidFill>
              <a:latin typeface="Verdana"/>
              <a:cs typeface="Verdana"/>
            </a:endParaRPr>
          </a:p>
        </p:txBody>
      </p:sp>
      <p:sp>
        <p:nvSpPr>
          <p:cNvPr id="7" name="object 7"/>
          <p:cNvSpPr/>
          <p:nvPr/>
        </p:nvSpPr>
        <p:spPr>
          <a:xfrm>
            <a:off x="6179462" y="1534857"/>
            <a:ext cx="366653" cy="161517"/>
          </a:xfrm>
          <a:custGeom>
            <a:avLst/>
            <a:gdLst/>
            <a:ahLst/>
            <a:cxnLst/>
            <a:rect l="l" t="t" r="r" b="b"/>
            <a:pathLst>
              <a:path w="539115" h="237489">
                <a:moveTo>
                  <a:pt x="534199" y="0"/>
                </a:moveTo>
                <a:lnTo>
                  <a:pt x="0" y="225577"/>
                </a:lnTo>
                <a:lnTo>
                  <a:pt x="4916" y="237101"/>
                </a:lnTo>
                <a:lnTo>
                  <a:pt x="539063" y="11577"/>
                </a:lnTo>
                <a:lnTo>
                  <a:pt x="534199" y="0"/>
                </a:lnTo>
                <a:close/>
              </a:path>
            </a:pathLst>
          </a:custGeom>
          <a:solidFill>
            <a:srgbClr val="434F68"/>
          </a:solidFill>
        </p:spPr>
        <p:txBody>
          <a:bodyPr wrap="square" lIns="0" tIns="0" rIns="0" bIns="0" rtlCol="0"/>
          <a:lstStyle/>
          <a:p>
            <a:endParaRPr sz="1224">
              <a:solidFill>
                <a:prstClr val="black"/>
              </a:solidFill>
            </a:endParaRPr>
          </a:p>
        </p:txBody>
      </p:sp>
      <p:sp>
        <p:nvSpPr>
          <p:cNvPr id="8" name="object 8"/>
          <p:cNvSpPr/>
          <p:nvPr/>
        </p:nvSpPr>
        <p:spPr>
          <a:xfrm>
            <a:off x="6547051" y="1534857"/>
            <a:ext cx="366653" cy="161517"/>
          </a:xfrm>
          <a:custGeom>
            <a:avLst/>
            <a:gdLst/>
            <a:ahLst/>
            <a:cxnLst/>
            <a:rect l="l" t="t" r="r" b="b"/>
            <a:pathLst>
              <a:path w="539115" h="237489">
                <a:moveTo>
                  <a:pt x="4864" y="0"/>
                </a:moveTo>
                <a:lnTo>
                  <a:pt x="0" y="11577"/>
                </a:lnTo>
                <a:lnTo>
                  <a:pt x="534146" y="237101"/>
                </a:lnTo>
                <a:lnTo>
                  <a:pt x="539063" y="225577"/>
                </a:lnTo>
                <a:lnTo>
                  <a:pt x="4864" y="0"/>
                </a:lnTo>
                <a:close/>
              </a:path>
            </a:pathLst>
          </a:custGeom>
          <a:solidFill>
            <a:srgbClr val="434F68"/>
          </a:solidFill>
        </p:spPr>
        <p:txBody>
          <a:bodyPr wrap="square" lIns="0" tIns="0" rIns="0" bIns="0" rtlCol="0"/>
          <a:lstStyle/>
          <a:p>
            <a:endParaRPr sz="1224">
              <a:solidFill>
                <a:prstClr val="black"/>
              </a:solidFill>
            </a:endParaRPr>
          </a:p>
        </p:txBody>
      </p:sp>
      <p:sp>
        <p:nvSpPr>
          <p:cNvPr id="9" name="object 9"/>
          <p:cNvSpPr/>
          <p:nvPr/>
        </p:nvSpPr>
        <p:spPr>
          <a:xfrm>
            <a:off x="6031435" y="2046193"/>
            <a:ext cx="882298" cy="367084"/>
          </a:xfrm>
          <a:custGeom>
            <a:avLst/>
            <a:gdLst/>
            <a:ahLst/>
            <a:cxnLst/>
            <a:rect l="l" t="t" r="r" b="b"/>
            <a:pathLst>
              <a:path w="1297304" h="539750">
                <a:moveTo>
                  <a:pt x="4737" y="0"/>
                </a:moveTo>
                <a:lnTo>
                  <a:pt x="0" y="11577"/>
                </a:lnTo>
                <a:lnTo>
                  <a:pt x="1292399" y="539492"/>
                </a:lnTo>
                <a:lnTo>
                  <a:pt x="1297104" y="527861"/>
                </a:lnTo>
                <a:lnTo>
                  <a:pt x="4737" y="0"/>
                </a:lnTo>
                <a:close/>
              </a:path>
            </a:pathLst>
          </a:custGeom>
          <a:solidFill>
            <a:srgbClr val="434F68"/>
          </a:solidFill>
        </p:spPr>
        <p:txBody>
          <a:bodyPr wrap="square" lIns="0" tIns="0" rIns="0" bIns="0" rtlCol="0"/>
          <a:lstStyle/>
          <a:p>
            <a:endParaRPr sz="1224">
              <a:solidFill>
                <a:prstClr val="black"/>
              </a:solidFill>
            </a:endParaRPr>
          </a:p>
        </p:txBody>
      </p:sp>
      <p:sp>
        <p:nvSpPr>
          <p:cNvPr id="10" name="object 10"/>
          <p:cNvSpPr/>
          <p:nvPr/>
        </p:nvSpPr>
        <p:spPr>
          <a:xfrm>
            <a:off x="6182196" y="2412328"/>
            <a:ext cx="716030" cy="0"/>
          </a:xfrm>
          <a:custGeom>
            <a:avLst/>
            <a:gdLst/>
            <a:ahLst/>
            <a:cxnLst/>
            <a:rect l="l" t="t" r="r" b="b"/>
            <a:pathLst>
              <a:path w="1052829">
                <a:moveTo>
                  <a:pt x="0" y="0"/>
                </a:moveTo>
                <a:lnTo>
                  <a:pt x="1052696" y="0"/>
                </a:lnTo>
              </a:path>
            </a:pathLst>
          </a:custGeom>
          <a:ln w="12531">
            <a:solidFill>
              <a:srgbClr val="434F68"/>
            </a:solidFill>
          </a:ln>
        </p:spPr>
        <p:txBody>
          <a:bodyPr wrap="square" lIns="0" tIns="0" rIns="0" bIns="0" rtlCol="0"/>
          <a:lstStyle/>
          <a:p>
            <a:endParaRPr sz="1224">
              <a:solidFill>
                <a:prstClr val="black"/>
              </a:solidFill>
            </a:endParaRPr>
          </a:p>
        </p:txBody>
      </p:sp>
      <p:sp>
        <p:nvSpPr>
          <p:cNvPr id="11" name="object 11"/>
          <p:cNvSpPr/>
          <p:nvPr/>
        </p:nvSpPr>
        <p:spPr>
          <a:xfrm>
            <a:off x="6179462" y="2405228"/>
            <a:ext cx="366653" cy="161517"/>
          </a:xfrm>
          <a:custGeom>
            <a:avLst/>
            <a:gdLst/>
            <a:ahLst/>
            <a:cxnLst/>
            <a:rect l="l" t="t" r="r" b="b"/>
            <a:pathLst>
              <a:path w="539115" h="237489">
                <a:moveTo>
                  <a:pt x="4916" y="0"/>
                </a:moveTo>
                <a:lnTo>
                  <a:pt x="0" y="11524"/>
                </a:lnTo>
                <a:lnTo>
                  <a:pt x="534199" y="237085"/>
                </a:lnTo>
                <a:lnTo>
                  <a:pt x="539063" y="225545"/>
                </a:lnTo>
                <a:lnTo>
                  <a:pt x="4916" y="0"/>
                </a:lnTo>
                <a:close/>
              </a:path>
            </a:pathLst>
          </a:custGeom>
          <a:solidFill>
            <a:srgbClr val="434F68"/>
          </a:solidFill>
        </p:spPr>
        <p:txBody>
          <a:bodyPr wrap="square" lIns="0" tIns="0" rIns="0" bIns="0" rtlCol="0"/>
          <a:lstStyle/>
          <a:p>
            <a:endParaRPr sz="1224">
              <a:solidFill>
                <a:prstClr val="black"/>
              </a:solidFill>
            </a:endParaRPr>
          </a:p>
        </p:txBody>
      </p:sp>
      <p:sp>
        <p:nvSpPr>
          <p:cNvPr id="12" name="object 12"/>
          <p:cNvSpPr/>
          <p:nvPr/>
        </p:nvSpPr>
        <p:spPr>
          <a:xfrm>
            <a:off x="6547051" y="2405228"/>
            <a:ext cx="366653" cy="161517"/>
          </a:xfrm>
          <a:custGeom>
            <a:avLst/>
            <a:gdLst/>
            <a:ahLst/>
            <a:cxnLst/>
            <a:rect l="l" t="t" r="r" b="b"/>
            <a:pathLst>
              <a:path w="539115" h="237489">
                <a:moveTo>
                  <a:pt x="534146" y="0"/>
                </a:moveTo>
                <a:lnTo>
                  <a:pt x="0" y="225545"/>
                </a:lnTo>
                <a:lnTo>
                  <a:pt x="4864" y="237085"/>
                </a:lnTo>
                <a:lnTo>
                  <a:pt x="539063" y="11524"/>
                </a:lnTo>
                <a:lnTo>
                  <a:pt x="534146" y="0"/>
                </a:lnTo>
                <a:close/>
              </a:path>
            </a:pathLst>
          </a:custGeom>
          <a:solidFill>
            <a:srgbClr val="434F68"/>
          </a:solidFill>
        </p:spPr>
        <p:txBody>
          <a:bodyPr wrap="square" lIns="0" tIns="0" rIns="0" bIns="0" rtlCol="0"/>
          <a:lstStyle/>
          <a:p>
            <a:endParaRPr sz="1224">
              <a:solidFill>
                <a:prstClr val="black"/>
              </a:solidFill>
            </a:endParaRPr>
          </a:p>
        </p:txBody>
      </p:sp>
      <p:sp>
        <p:nvSpPr>
          <p:cNvPr id="13" name="object 13"/>
          <p:cNvSpPr/>
          <p:nvPr/>
        </p:nvSpPr>
        <p:spPr>
          <a:xfrm>
            <a:off x="6182196" y="1692208"/>
            <a:ext cx="724668" cy="0"/>
          </a:xfrm>
          <a:custGeom>
            <a:avLst/>
            <a:gdLst/>
            <a:ahLst/>
            <a:cxnLst/>
            <a:rect l="l" t="t" r="r" b="b"/>
            <a:pathLst>
              <a:path w="1065529">
                <a:moveTo>
                  <a:pt x="0" y="0"/>
                </a:moveTo>
                <a:lnTo>
                  <a:pt x="1065227" y="0"/>
                </a:lnTo>
              </a:path>
            </a:pathLst>
          </a:custGeom>
          <a:ln w="12531">
            <a:solidFill>
              <a:srgbClr val="434F68"/>
            </a:solidFill>
          </a:ln>
        </p:spPr>
        <p:txBody>
          <a:bodyPr wrap="square" lIns="0" tIns="0" rIns="0" bIns="0" rtlCol="0"/>
          <a:lstStyle/>
          <a:p>
            <a:endParaRPr sz="1224">
              <a:solidFill>
                <a:prstClr val="black"/>
              </a:solidFill>
            </a:endParaRPr>
          </a:p>
        </p:txBody>
      </p:sp>
      <p:sp>
        <p:nvSpPr>
          <p:cNvPr id="14" name="object 14"/>
          <p:cNvSpPr/>
          <p:nvPr/>
        </p:nvSpPr>
        <p:spPr>
          <a:xfrm>
            <a:off x="6043966" y="2051838"/>
            <a:ext cx="142515" cy="364493"/>
          </a:xfrm>
          <a:custGeom>
            <a:avLst/>
            <a:gdLst/>
            <a:ahLst/>
            <a:cxnLst/>
            <a:rect l="l" t="t" r="r" b="b"/>
            <a:pathLst>
              <a:path w="209550" h="535939">
                <a:moveTo>
                  <a:pt x="11747" y="0"/>
                </a:moveTo>
                <a:lnTo>
                  <a:pt x="0" y="4387"/>
                </a:lnTo>
                <a:lnTo>
                  <a:pt x="197380" y="535368"/>
                </a:lnTo>
                <a:lnTo>
                  <a:pt x="209117" y="531033"/>
                </a:lnTo>
                <a:lnTo>
                  <a:pt x="11747" y="0"/>
                </a:lnTo>
                <a:close/>
              </a:path>
            </a:pathLst>
          </a:custGeom>
          <a:solidFill>
            <a:srgbClr val="434F68"/>
          </a:solidFill>
        </p:spPr>
        <p:txBody>
          <a:bodyPr wrap="square" lIns="0" tIns="0" rIns="0" bIns="0" rtlCol="0"/>
          <a:lstStyle/>
          <a:p>
            <a:endParaRPr sz="1224">
              <a:solidFill>
                <a:prstClr val="black"/>
              </a:solidFill>
            </a:endParaRPr>
          </a:p>
        </p:txBody>
      </p:sp>
      <p:sp>
        <p:nvSpPr>
          <p:cNvPr id="15" name="object 15"/>
          <p:cNvSpPr/>
          <p:nvPr/>
        </p:nvSpPr>
        <p:spPr>
          <a:xfrm>
            <a:off x="6043966" y="1689638"/>
            <a:ext cx="142515" cy="364493"/>
          </a:xfrm>
          <a:custGeom>
            <a:avLst/>
            <a:gdLst/>
            <a:ahLst/>
            <a:cxnLst/>
            <a:rect l="l" t="t" r="r" b="b"/>
            <a:pathLst>
              <a:path w="209550" h="535939">
                <a:moveTo>
                  <a:pt x="197380" y="0"/>
                </a:moveTo>
                <a:lnTo>
                  <a:pt x="0" y="531033"/>
                </a:lnTo>
                <a:lnTo>
                  <a:pt x="11747" y="535368"/>
                </a:lnTo>
                <a:lnTo>
                  <a:pt x="209117" y="4387"/>
                </a:lnTo>
                <a:lnTo>
                  <a:pt x="197380" y="0"/>
                </a:lnTo>
                <a:close/>
              </a:path>
            </a:pathLst>
          </a:custGeom>
          <a:solidFill>
            <a:srgbClr val="434F68"/>
          </a:solidFill>
        </p:spPr>
        <p:txBody>
          <a:bodyPr wrap="square" lIns="0" tIns="0" rIns="0" bIns="0" rtlCol="0"/>
          <a:lstStyle/>
          <a:p>
            <a:endParaRPr sz="1224">
              <a:solidFill>
                <a:prstClr val="black"/>
              </a:solidFill>
            </a:endParaRPr>
          </a:p>
        </p:txBody>
      </p:sp>
      <p:sp>
        <p:nvSpPr>
          <p:cNvPr id="16" name="object 16"/>
          <p:cNvSpPr/>
          <p:nvPr/>
        </p:nvSpPr>
        <p:spPr>
          <a:xfrm>
            <a:off x="6895223" y="2051838"/>
            <a:ext cx="142515" cy="364493"/>
          </a:xfrm>
          <a:custGeom>
            <a:avLst/>
            <a:gdLst/>
            <a:ahLst/>
            <a:cxnLst/>
            <a:rect l="l" t="t" r="r" b="b"/>
            <a:pathLst>
              <a:path w="209550" h="535939">
                <a:moveTo>
                  <a:pt x="197364" y="0"/>
                </a:moveTo>
                <a:lnTo>
                  <a:pt x="0" y="531033"/>
                </a:lnTo>
                <a:lnTo>
                  <a:pt x="11737" y="535368"/>
                </a:lnTo>
                <a:lnTo>
                  <a:pt x="209101" y="4387"/>
                </a:lnTo>
                <a:lnTo>
                  <a:pt x="197364" y="0"/>
                </a:lnTo>
                <a:close/>
              </a:path>
            </a:pathLst>
          </a:custGeom>
          <a:solidFill>
            <a:srgbClr val="434F68"/>
          </a:solidFill>
        </p:spPr>
        <p:txBody>
          <a:bodyPr wrap="square" lIns="0" tIns="0" rIns="0" bIns="0" rtlCol="0"/>
          <a:lstStyle/>
          <a:p>
            <a:endParaRPr sz="1224">
              <a:solidFill>
                <a:prstClr val="black"/>
              </a:solidFill>
            </a:endParaRPr>
          </a:p>
        </p:txBody>
      </p:sp>
      <p:sp>
        <p:nvSpPr>
          <p:cNvPr id="17" name="object 17"/>
          <p:cNvSpPr/>
          <p:nvPr/>
        </p:nvSpPr>
        <p:spPr>
          <a:xfrm>
            <a:off x="6895223" y="1689638"/>
            <a:ext cx="142515" cy="364493"/>
          </a:xfrm>
          <a:custGeom>
            <a:avLst/>
            <a:gdLst/>
            <a:ahLst/>
            <a:cxnLst/>
            <a:rect l="l" t="t" r="r" b="b"/>
            <a:pathLst>
              <a:path w="209550" h="535939">
                <a:moveTo>
                  <a:pt x="11737" y="0"/>
                </a:moveTo>
                <a:lnTo>
                  <a:pt x="0" y="4387"/>
                </a:lnTo>
                <a:lnTo>
                  <a:pt x="197364" y="535368"/>
                </a:lnTo>
                <a:lnTo>
                  <a:pt x="209101" y="531033"/>
                </a:lnTo>
                <a:lnTo>
                  <a:pt x="11737" y="0"/>
                </a:lnTo>
                <a:close/>
              </a:path>
            </a:pathLst>
          </a:custGeom>
          <a:solidFill>
            <a:srgbClr val="434F68"/>
          </a:solidFill>
        </p:spPr>
        <p:txBody>
          <a:bodyPr wrap="square" lIns="0" tIns="0" rIns="0" bIns="0" rtlCol="0"/>
          <a:lstStyle/>
          <a:p>
            <a:endParaRPr sz="1224">
              <a:solidFill>
                <a:prstClr val="black"/>
              </a:solidFill>
            </a:endParaRPr>
          </a:p>
        </p:txBody>
      </p:sp>
      <p:sp>
        <p:nvSpPr>
          <p:cNvPr id="18" name="object 18"/>
          <p:cNvSpPr/>
          <p:nvPr/>
        </p:nvSpPr>
        <p:spPr>
          <a:xfrm>
            <a:off x="6181656" y="2046192"/>
            <a:ext cx="871933" cy="366221"/>
          </a:xfrm>
          <a:custGeom>
            <a:avLst/>
            <a:gdLst/>
            <a:ahLst/>
            <a:cxnLst/>
            <a:rect l="l" t="t" r="r" b="b"/>
            <a:pathLst>
              <a:path w="1282065" h="538479">
                <a:moveTo>
                  <a:pt x="1276707" y="0"/>
                </a:moveTo>
                <a:lnTo>
                  <a:pt x="0" y="526328"/>
                </a:lnTo>
                <a:lnTo>
                  <a:pt x="4758" y="537906"/>
                </a:lnTo>
                <a:lnTo>
                  <a:pt x="1281465" y="11577"/>
                </a:lnTo>
                <a:lnTo>
                  <a:pt x="1276707" y="0"/>
                </a:lnTo>
                <a:close/>
              </a:path>
            </a:pathLst>
          </a:custGeom>
          <a:solidFill>
            <a:srgbClr val="434F68"/>
          </a:solidFill>
        </p:spPr>
        <p:txBody>
          <a:bodyPr wrap="square" lIns="0" tIns="0" rIns="0" bIns="0" rtlCol="0"/>
          <a:lstStyle/>
          <a:p>
            <a:endParaRPr sz="1224">
              <a:solidFill>
                <a:prstClr val="black"/>
              </a:solidFill>
            </a:endParaRPr>
          </a:p>
        </p:txBody>
      </p:sp>
      <p:sp>
        <p:nvSpPr>
          <p:cNvPr id="19" name="object 19"/>
          <p:cNvSpPr/>
          <p:nvPr/>
        </p:nvSpPr>
        <p:spPr>
          <a:xfrm>
            <a:off x="6181656" y="1688272"/>
            <a:ext cx="871933" cy="364925"/>
          </a:xfrm>
          <a:custGeom>
            <a:avLst/>
            <a:gdLst/>
            <a:ahLst/>
            <a:cxnLst/>
            <a:rect l="l" t="t" r="r" b="b"/>
            <a:pathLst>
              <a:path w="1282065" h="536575">
                <a:moveTo>
                  <a:pt x="4758" y="0"/>
                </a:moveTo>
                <a:lnTo>
                  <a:pt x="0" y="11577"/>
                </a:lnTo>
                <a:lnTo>
                  <a:pt x="1276707" y="536320"/>
                </a:lnTo>
                <a:lnTo>
                  <a:pt x="1281465" y="524690"/>
                </a:lnTo>
                <a:lnTo>
                  <a:pt x="4758" y="0"/>
                </a:lnTo>
                <a:close/>
              </a:path>
            </a:pathLst>
          </a:custGeom>
          <a:solidFill>
            <a:srgbClr val="434F68"/>
          </a:solidFill>
        </p:spPr>
        <p:txBody>
          <a:bodyPr wrap="square" lIns="0" tIns="0" rIns="0" bIns="0" rtlCol="0"/>
          <a:lstStyle/>
          <a:p>
            <a:endParaRPr sz="1224">
              <a:solidFill>
                <a:prstClr val="black"/>
              </a:solidFill>
            </a:endParaRPr>
          </a:p>
        </p:txBody>
      </p:sp>
      <p:sp>
        <p:nvSpPr>
          <p:cNvPr id="20" name="object 20"/>
          <p:cNvSpPr/>
          <p:nvPr/>
        </p:nvSpPr>
        <p:spPr>
          <a:xfrm>
            <a:off x="6177198" y="1690537"/>
            <a:ext cx="371403" cy="868478"/>
          </a:xfrm>
          <a:custGeom>
            <a:avLst/>
            <a:gdLst/>
            <a:ahLst/>
            <a:cxnLst/>
            <a:rect l="l" t="t" r="r" b="b"/>
            <a:pathLst>
              <a:path w="546100" h="1276985">
                <a:moveTo>
                  <a:pt x="11578" y="0"/>
                </a:moveTo>
                <a:lnTo>
                  <a:pt x="0" y="4863"/>
                </a:lnTo>
                <a:lnTo>
                  <a:pt x="534199" y="1276770"/>
                </a:lnTo>
                <a:lnTo>
                  <a:pt x="545725" y="1271917"/>
                </a:lnTo>
                <a:lnTo>
                  <a:pt x="11578" y="0"/>
                </a:lnTo>
                <a:close/>
              </a:path>
            </a:pathLst>
          </a:custGeom>
          <a:solidFill>
            <a:srgbClr val="434F68"/>
          </a:solidFill>
        </p:spPr>
        <p:txBody>
          <a:bodyPr wrap="square" lIns="0" tIns="0" rIns="0" bIns="0" rtlCol="0"/>
          <a:lstStyle/>
          <a:p>
            <a:endParaRPr sz="1224">
              <a:solidFill>
                <a:prstClr val="black"/>
              </a:solidFill>
            </a:endParaRPr>
          </a:p>
        </p:txBody>
      </p:sp>
      <p:sp>
        <p:nvSpPr>
          <p:cNvPr id="21" name="object 21"/>
          <p:cNvSpPr/>
          <p:nvPr/>
        </p:nvSpPr>
        <p:spPr>
          <a:xfrm>
            <a:off x="6178276" y="1537158"/>
            <a:ext cx="370107" cy="874956"/>
          </a:xfrm>
          <a:custGeom>
            <a:avLst/>
            <a:gdLst/>
            <a:ahLst/>
            <a:cxnLst/>
            <a:rect l="l" t="t" r="r" b="b"/>
            <a:pathLst>
              <a:path w="544195" h="1286510">
                <a:moveTo>
                  <a:pt x="532613" y="0"/>
                </a:moveTo>
                <a:lnTo>
                  <a:pt x="0" y="1281301"/>
                </a:lnTo>
                <a:lnTo>
                  <a:pt x="11578" y="1286111"/>
                </a:lnTo>
                <a:lnTo>
                  <a:pt x="544192" y="4810"/>
                </a:lnTo>
                <a:lnTo>
                  <a:pt x="532613" y="0"/>
                </a:lnTo>
                <a:close/>
              </a:path>
            </a:pathLst>
          </a:custGeom>
          <a:solidFill>
            <a:srgbClr val="434F68"/>
          </a:solidFill>
        </p:spPr>
        <p:txBody>
          <a:bodyPr wrap="square" lIns="0" tIns="0" rIns="0" bIns="0" rtlCol="0"/>
          <a:lstStyle/>
          <a:p>
            <a:endParaRPr sz="1224">
              <a:solidFill>
                <a:prstClr val="black"/>
              </a:solidFill>
            </a:endParaRPr>
          </a:p>
        </p:txBody>
      </p:sp>
      <p:sp>
        <p:nvSpPr>
          <p:cNvPr id="22" name="object 22"/>
          <p:cNvSpPr/>
          <p:nvPr/>
        </p:nvSpPr>
        <p:spPr>
          <a:xfrm>
            <a:off x="6540507" y="1690537"/>
            <a:ext cx="371403" cy="868478"/>
          </a:xfrm>
          <a:custGeom>
            <a:avLst/>
            <a:gdLst/>
            <a:ahLst/>
            <a:cxnLst/>
            <a:rect l="l" t="t" r="r" b="b"/>
            <a:pathLst>
              <a:path w="546100" h="1276985">
                <a:moveTo>
                  <a:pt x="534199" y="0"/>
                </a:moveTo>
                <a:lnTo>
                  <a:pt x="0" y="1271917"/>
                </a:lnTo>
                <a:lnTo>
                  <a:pt x="11525" y="1276770"/>
                </a:lnTo>
                <a:lnTo>
                  <a:pt x="545725" y="4863"/>
                </a:lnTo>
                <a:lnTo>
                  <a:pt x="534199" y="0"/>
                </a:lnTo>
                <a:close/>
              </a:path>
            </a:pathLst>
          </a:custGeom>
          <a:solidFill>
            <a:srgbClr val="434F68"/>
          </a:solidFill>
        </p:spPr>
        <p:txBody>
          <a:bodyPr wrap="square" lIns="0" tIns="0" rIns="0" bIns="0" rtlCol="0"/>
          <a:lstStyle/>
          <a:p>
            <a:endParaRPr sz="1224">
              <a:solidFill>
                <a:prstClr val="black"/>
              </a:solidFill>
            </a:endParaRPr>
          </a:p>
        </p:txBody>
      </p:sp>
      <p:sp>
        <p:nvSpPr>
          <p:cNvPr id="23" name="object 23"/>
          <p:cNvSpPr/>
          <p:nvPr/>
        </p:nvSpPr>
        <p:spPr>
          <a:xfrm>
            <a:off x="6540507" y="1537158"/>
            <a:ext cx="370107" cy="874956"/>
          </a:xfrm>
          <a:custGeom>
            <a:avLst/>
            <a:gdLst/>
            <a:ahLst/>
            <a:cxnLst/>
            <a:rect l="l" t="t" r="r" b="b"/>
            <a:pathLst>
              <a:path w="544195" h="1286510">
                <a:moveTo>
                  <a:pt x="11578" y="0"/>
                </a:moveTo>
                <a:lnTo>
                  <a:pt x="0" y="4810"/>
                </a:lnTo>
                <a:lnTo>
                  <a:pt x="532613" y="1286111"/>
                </a:lnTo>
                <a:lnTo>
                  <a:pt x="544192" y="1281301"/>
                </a:lnTo>
                <a:lnTo>
                  <a:pt x="11578" y="0"/>
                </a:lnTo>
                <a:close/>
              </a:path>
            </a:pathLst>
          </a:custGeom>
          <a:solidFill>
            <a:srgbClr val="434F68"/>
          </a:solidFill>
        </p:spPr>
        <p:txBody>
          <a:bodyPr wrap="square" lIns="0" tIns="0" rIns="0" bIns="0" rtlCol="0"/>
          <a:lstStyle/>
          <a:p>
            <a:endParaRPr sz="1224">
              <a:solidFill>
                <a:prstClr val="black"/>
              </a:solidFill>
            </a:endParaRPr>
          </a:p>
        </p:txBody>
      </p:sp>
      <p:sp>
        <p:nvSpPr>
          <p:cNvPr id="24" name="object 24"/>
          <p:cNvSpPr/>
          <p:nvPr/>
        </p:nvSpPr>
        <p:spPr>
          <a:xfrm>
            <a:off x="6182214" y="1692191"/>
            <a:ext cx="0" cy="716030"/>
          </a:xfrm>
          <a:custGeom>
            <a:avLst/>
            <a:gdLst/>
            <a:ahLst/>
            <a:cxnLst/>
            <a:rect l="l" t="t" r="r" b="b"/>
            <a:pathLst>
              <a:path h="1052829">
                <a:moveTo>
                  <a:pt x="0" y="0"/>
                </a:moveTo>
                <a:lnTo>
                  <a:pt x="0" y="1052604"/>
                </a:lnTo>
              </a:path>
            </a:pathLst>
          </a:custGeom>
          <a:ln w="12532">
            <a:solidFill>
              <a:srgbClr val="434F68"/>
            </a:solidFill>
          </a:ln>
        </p:spPr>
        <p:txBody>
          <a:bodyPr wrap="square" lIns="0" tIns="0" rIns="0" bIns="0" rtlCol="0"/>
          <a:lstStyle/>
          <a:p>
            <a:endParaRPr sz="1224">
              <a:solidFill>
                <a:prstClr val="black"/>
              </a:solidFill>
            </a:endParaRPr>
          </a:p>
        </p:txBody>
      </p:sp>
      <p:sp>
        <p:nvSpPr>
          <p:cNvPr id="25" name="object 25"/>
          <p:cNvSpPr/>
          <p:nvPr/>
        </p:nvSpPr>
        <p:spPr>
          <a:xfrm>
            <a:off x="6906676" y="1692191"/>
            <a:ext cx="0" cy="716030"/>
          </a:xfrm>
          <a:custGeom>
            <a:avLst/>
            <a:gdLst/>
            <a:ahLst/>
            <a:cxnLst/>
            <a:rect l="l" t="t" r="r" b="b"/>
            <a:pathLst>
              <a:path h="1052829">
                <a:moveTo>
                  <a:pt x="0" y="0"/>
                </a:moveTo>
                <a:lnTo>
                  <a:pt x="0" y="1052604"/>
                </a:lnTo>
              </a:path>
            </a:pathLst>
          </a:custGeom>
          <a:ln w="12532">
            <a:solidFill>
              <a:srgbClr val="434F68"/>
            </a:solidFill>
          </a:ln>
        </p:spPr>
        <p:txBody>
          <a:bodyPr wrap="square" lIns="0" tIns="0" rIns="0" bIns="0" rtlCol="0"/>
          <a:lstStyle/>
          <a:p>
            <a:endParaRPr sz="1224">
              <a:solidFill>
                <a:prstClr val="black"/>
              </a:solidFill>
            </a:endParaRPr>
          </a:p>
        </p:txBody>
      </p:sp>
      <p:sp>
        <p:nvSpPr>
          <p:cNvPr id="26" name="object 26"/>
          <p:cNvSpPr/>
          <p:nvPr/>
        </p:nvSpPr>
        <p:spPr>
          <a:xfrm>
            <a:off x="6544445" y="1538790"/>
            <a:ext cx="0" cy="1018767"/>
          </a:xfrm>
          <a:custGeom>
            <a:avLst/>
            <a:gdLst/>
            <a:ahLst/>
            <a:cxnLst/>
            <a:rect l="l" t="t" r="r" b="b"/>
            <a:pathLst>
              <a:path h="1497964">
                <a:moveTo>
                  <a:pt x="0" y="0"/>
                </a:moveTo>
                <a:lnTo>
                  <a:pt x="0" y="1497468"/>
                </a:lnTo>
              </a:path>
            </a:pathLst>
          </a:custGeom>
          <a:ln w="12532">
            <a:solidFill>
              <a:srgbClr val="434F68"/>
            </a:solidFill>
          </a:ln>
        </p:spPr>
        <p:txBody>
          <a:bodyPr wrap="square" lIns="0" tIns="0" rIns="0" bIns="0" rtlCol="0"/>
          <a:lstStyle/>
          <a:p>
            <a:endParaRPr sz="1224">
              <a:solidFill>
                <a:prstClr val="black"/>
              </a:solidFill>
            </a:endParaRPr>
          </a:p>
        </p:txBody>
      </p:sp>
      <p:sp>
        <p:nvSpPr>
          <p:cNvPr id="27" name="object 27"/>
          <p:cNvSpPr/>
          <p:nvPr/>
        </p:nvSpPr>
        <p:spPr>
          <a:xfrm>
            <a:off x="6033046" y="2050129"/>
            <a:ext cx="1018767" cy="0"/>
          </a:xfrm>
          <a:custGeom>
            <a:avLst/>
            <a:gdLst/>
            <a:ahLst/>
            <a:cxnLst/>
            <a:rect l="l" t="t" r="r" b="b"/>
            <a:pathLst>
              <a:path w="1497965">
                <a:moveTo>
                  <a:pt x="0" y="0"/>
                </a:moveTo>
                <a:lnTo>
                  <a:pt x="1497598" y="0"/>
                </a:lnTo>
              </a:path>
            </a:pathLst>
          </a:custGeom>
          <a:ln w="12531">
            <a:solidFill>
              <a:srgbClr val="434F68"/>
            </a:solidFill>
          </a:ln>
        </p:spPr>
        <p:txBody>
          <a:bodyPr wrap="square" lIns="0" tIns="0" rIns="0" bIns="0" rtlCol="0"/>
          <a:lstStyle/>
          <a:p>
            <a:endParaRPr sz="1224">
              <a:solidFill>
                <a:prstClr val="black"/>
              </a:solidFill>
            </a:endParaRPr>
          </a:p>
        </p:txBody>
      </p:sp>
      <p:sp>
        <p:nvSpPr>
          <p:cNvPr id="28" name="object 28"/>
          <p:cNvSpPr/>
          <p:nvPr/>
        </p:nvSpPr>
        <p:spPr>
          <a:xfrm>
            <a:off x="6179175" y="1687049"/>
            <a:ext cx="726395" cy="726395"/>
          </a:xfrm>
          <a:custGeom>
            <a:avLst/>
            <a:gdLst/>
            <a:ahLst/>
            <a:cxnLst/>
            <a:rect l="l" t="t" r="r" b="b"/>
            <a:pathLst>
              <a:path w="1068070" h="1068070">
                <a:moveTo>
                  <a:pt x="1058988" y="0"/>
                </a:moveTo>
                <a:lnTo>
                  <a:pt x="0" y="1058895"/>
                </a:lnTo>
                <a:lnTo>
                  <a:pt x="8882" y="1067724"/>
                </a:lnTo>
                <a:lnTo>
                  <a:pt x="1067870" y="8881"/>
                </a:lnTo>
                <a:lnTo>
                  <a:pt x="1058988" y="0"/>
                </a:lnTo>
                <a:close/>
              </a:path>
            </a:pathLst>
          </a:custGeom>
          <a:solidFill>
            <a:srgbClr val="434F68"/>
          </a:solidFill>
        </p:spPr>
        <p:txBody>
          <a:bodyPr wrap="square" lIns="0" tIns="0" rIns="0" bIns="0" rtlCol="0"/>
          <a:lstStyle/>
          <a:p>
            <a:endParaRPr sz="1224">
              <a:solidFill>
                <a:prstClr val="black"/>
              </a:solidFill>
            </a:endParaRPr>
          </a:p>
        </p:txBody>
      </p:sp>
      <p:sp>
        <p:nvSpPr>
          <p:cNvPr id="29" name="object 29"/>
          <p:cNvSpPr/>
          <p:nvPr/>
        </p:nvSpPr>
        <p:spPr>
          <a:xfrm>
            <a:off x="6179175" y="1687049"/>
            <a:ext cx="726395" cy="726395"/>
          </a:xfrm>
          <a:custGeom>
            <a:avLst/>
            <a:gdLst/>
            <a:ahLst/>
            <a:cxnLst/>
            <a:rect l="l" t="t" r="r" b="b"/>
            <a:pathLst>
              <a:path w="1068070" h="1068070">
                <a:moveTo>
                  <a:pt x="8882" y="0"/>
                </a:moveTo>
                <a:lnTo>
                  <a:pt x="0" y="8881"/>
                </a:lnTo>
                <a:lnTo>
                  <a:pt x="1058988" y="1067724"/>
                </a:lnTo>
                <a:lnTo>
                  <a:pt x="1067870" y="1058895"/>
                </a:lnTo>
                <a:lnTo>
                  <a:pt x="8882" y="0"/>
                </a:lnTo>
                <a:close/>
              </a:path>
            </a:pathLst>
          </a:custGeom>
          <a:solidFill>
            <a:srgbClr val="434F68"/>
          </a:solidFill>
        </p:spPr>
        <p:txBody>
          <a:bodyPr wrap="square" lIns="0" tIns="0" rIns="0" bIns="0" rtlCol="0"/>
          <a:lstStyle/>
          <a:p>
            <a:endParaRPr sz="1224">
              <a:solidFill>
                <a:prstClr val="black"/>
              </a:solidFill>
            </a:endParaRPr>
          </a:p>
        </p:txBody>
      </p:sp>
      <p:sp>
        <p:nvSpPr>
          <p:cNvPr id="30" name="object 30"/>
          <p:cNvSpPr/>
          <p:nvPr/>
        </p:nvSpPr>
        <p:spPr>
          <a:xfrm>
            <a:off x="6859806" y="1644265"/>
            <a:ext cx="98018" cy="98010"/>
          </a:xfrm>
          <a:prstGeom prst="rect">
            <a:avLst/>
          </a:prstGeom>
          <a:blipFill>
            <a:blip r:embed="rId3" cstate="print"/>
            <a:stretch>
              <a:fillRect/>
            </a:stretch>
          </a:blipFill>
        </p:spPr>
        <p:txBody>
          <a:bodyPr wrap="square" lIns="0" tIns="0" rIns="0" bIns="0" rtlCol="0"/>
          <a:lstStyle/>
          <a:p>
            <a:endParaRPr sz="1224">
              <a:solidFill>
                <a:prstClr val="black"/>
              </a:solidFill>
            </a:endParaRPr>
          </a:p>
        </p:txBody>
      </p:sp>
      <p:sp>
        <p:nvSpPr>
          <p:cNvPr id="31" name="object 31"/>
          <p:cNvSpPr/>
          <p:nvPr/>
        </p:nvSpPr>
        <p:spPr>
          <a:xfrm>
            <a:off x="5998955" y="2004342"/>
            <a:ext cx="98015" cy="98010"/>
          </a:xfrm>
          <a:prstGeom prst="rect">
            <a:avLst/>
          </a:prstGeom>
          <a:blipFill>
            <a:blip r:embed="rId4" cstate="print"/>
            <a:stretch>
              <a:fillRect/>
            </a:stretch>
          </a:blipFill>
        </p:spPr>
        <p:txBody>
          <a:bodyPr wrap="square" lIns="0" tIns="0" rIns="0" bIns="0" rtlCol="0"/>
          <a:lstStyle/>
          <a:p>
            <a:endParaRPr sz="1224">
              <a:solidFill>
                <a:prstClr val="black"/>
              </a:solidFill>
            </a:endParaRPr>
          </a:p>
        </p:txBody>
      </p:sp>
      <p:sp>
        <p:nvSpPr>
          <p:cNvPr id="32" name="object 32"/>
          <p:cNvSpPr/>
          <p:nvPr/>
        </p:nvSpPr>
        <p:spPr>
          <a:xfrm>
            <a:off x="6134265" y="1644265"/>
            <a:ext cx="98018" cy="98010"/>
          </a:xfrm>
          <a:prstGeom prst="rect">
            <a:avLst/>
          </a:prstGeom>
          <a:blipFill>
            <a:blip r:embed="rId5" cstate="print"/>
            <a:stretch>
              <a:fillRect/>
            </a:stretch>
          </a:blipFill>
        </p:spPr>
        <p:txBody>
          <a:bodyPr wrap="square" lIns="0" tIns="0" rIns="0" bIns="0" rtlCol="0"/>
          <a:lstStyle/>
          <a:p>
            <a:endParaRPr sz="1224">
              <a:solidFill>
                <a:prstClr val="black"/>
              </a:solidFill>
            </a:endParaRPr>
          </a:p>
        </p:txBody>
      </p:sp>
      <p:sp>
        <p:nvSpPr>
          <p:cNvPr id="33" name="object 33"/>
          <p:cNvSpPr/>
          <p:nvPr/>
        </p:nvSpPr>
        <p:spPr>
          <a:xfrm>
            <a:off x="6855526" y="2365464"/>
            <a:ext cx="98018" cy="98010"/>
          </a:xfrm>
          <a:prstGeom prst="rect">
            <a:avLst/>
          </a:prstGeom>
          <a:blipFill>
            <a:blip r:embed="rId6" cstate="print"/>
            <a:stretch>
              <a:fillRect/>
            </a:stretch>
          </a:blipFill>
        </p:spPr>
        <p:txBody>
          <a:bodyPr wrap="square" lIns="0" tIns="0" rIns="0" bIns="0" rtlCol="0"/>
          <a:lstStyle/>
          <a:p>
            <a:endParaRPr sz="1224">
              <a:solidFill>
                <a:prstClr val="black"/>
              </a:solidFill>
            </a:endParaRPr>
          </a:p>
        </p:txBody>
      </p:sp>
      <p:sp>
        <p:nvSpPr>
          <p:cNvPr id="34" name="object 34"/>
          <p:cNvSpPr/>
          <p:nvPr/>
        </p:nvSpPr>
        <p:spPr>
          <a:xfrm>
            <a:off x="6134265" y="2361221"/>
            <a:ext cx="98018" cy="97992"/>
          </a:xfrm>
          <a:prstGeom prst="rect">
            <a:avLst/>
          </a:prstGeom>
          <a:blipFill>
            <a:blip r:embed="rId7" cstate="print"/>
            <a:stretch>
              <a:fillRect/>
            </a:stretch>
          </a:blipFill>
        </p:spPr>
        <p:txBody>
          <a:bodyPr wrap="square" lIns="0" tIns="0" rIns="0" bIns="0" rtlCol="0"/>
          <a:lstStyle/>
          <a:p>
            <a:endParaRPr sz="1224">
              <a:solidFill>
                <a:prstClr val="black"/>
              </a:solidFill>
            </a:endParaRPr>
          </a:p>
        </p:txBody>
      </p:sp>
      <p:sp>
        <p:nvSpPr>
          <p:cNvPr id="35" name="object 35"/>
          <p:cNvSpPr/>
          <p:nvPr/>
        </p:nvSpPr>
        <p:spPr>
          <a:xfrm>
            <a:off x="6989754" y="2004342"/>
            <a:ext cx="98018" cy="98010"/>
          </a:xfrm>
          <a:prstGeom prst="rect">
            <a:avLst/>
          </a:prstGeom>
          <a:blipFill>
            <a:blip r:embed="rId8" cstate="print"/>
            <a:stretch>
              <a:fillRect/>
            </a:stretch>
          </a:blipFill>
        </p:spPr>
        <p:txBody>
          <a:bodyPr wrap="square" lIns="0" tIns="0" rIns="0" bIns="0" rtlCol="0"/>
          <a:lstStyle/>
          <a:p>
            <a:endParaRPr sz="1224">
              <a:solidFill>
                <a:prstClr val="black"/>
              </a:solidFill>
            </a:endParaRPr>
          </a:p>
        </p:txBody>
      </p:sp>
      <p:sp>
        <p:nvSpPr>
          <p:cNvPr id="36" name="object 36"/>
          <p:cNvSpPr/>
          <p:nvPr/>
        </p:nvSpPr>
        <p:spPr>
          <a:xfrm>
            <a:off x="6496496" y="1490849"/>
            <a:ext cx="98018" cy="98010"/>
          </a:xfrm>
          <a:prstGeom prst="rect">
            <a:avLst/>
          </a:prstGeom>
          <a:blipFill>
            <a:blip r:embed="rId9" cstate="print"/>
            <a:stretch>
              <a:fillRect/>
            </a:stretch>
          </a:blipFill>
        </p:spPr>
        <p:txBody>
          <a:bodyPr wrap="square" lIns="0" tIns="0" rIns="0" bIns="0" rtlCol="0"/>
          <a:lstStyle/>
          <a:p>
            <a:endParaRPr sz="1224">
              <a:solidFill>
                <a:prstClr val="black"/>
              </a:solidFill>
            </a:endParaRPr>
          </a:p>
        </p:txBody>
      </p:sp>
      <p:sp>
        <p:nvSpPr>
          <p:cNvPr id="37" name="object 37"/>
          <p:cNvSpPr/>
          <p:nvPr/>
        </p:nvSpPr>
        <p:spPr>
          <a:xfrm>
            <a:off x="6496496" y="2505021"/>
            <a:ext cx="98018" cy="98007"/>
          </a:xfrm>
          <a:prstGeom prst="rect">
            <a:avLst/>
          </a:prstGeom>
          <a:blipFill>
            <a:blip r:embed="rId10" cstate="print"/>
            <a:stretch>
              <a:fillRect/>
            </a:stretch>
          </a:blipFill>
        </p:spPr>
        <p:txBody>
          <a:bodyPr wrap="square" lIns="0" tIns="0" rIns="0" bIns="0" rtlCol="0"/>
          <a:lstStyle/>
          <a:p>
            <a:endParaRPr sz="1224">
              <a:solidFill>
                <a:prstClr val="black"/>
              </a:solidFill>
            </a:endParaRPr>
          </a:p>
        </p:txBody>
      </p:sp>
      <p:sp>
        <p:nvSpPr>
          <p:cNvPr id="38" name="object 38"/>
          <p:cNvSpPr/>
          <p:nvPr/>
        </p:nvSpPr>
        <p:spPr>
          <a:xfrm>
            <a:off x="6475173" y="1311871"/>
            <a:ext cx="147028" cy="152345"/>
          </a:xfrm>
          <a:prstGeom prst="rect">
            <a:avLst/>
          </a:prstGeom>
          <a:blipFill>
            <a:blip r:embed="rId11" cstate="print"/>
            <a:stretch>
              <a:fillRect/>
            </a:stretch>
          </a:blipFill>
        </p:spPr>
        <p:txBody>
          <a:bodyPr wrap="square" lIns="0" tIns="0" rIns="0" bIns="0" rtlCol="0"/>
          <a:lstStyle/>
          <a:p>
            <a:endParaRPr sz="1224">
              <a:solidFill>
                <a:prstClr val="black"/>
              </a:solidFill>
            </a:endParaRPr>
          </a:p>
        </p:txBody>
      </p:sp>
      <p:sp>
        <p:nvSpPr>
          <p:cNvPr id="39" name="object 39"/>
          <p:cNvSpPr/>
          <p:nvPr/>
        </p:nvSpPr>
        <p:spPr>
          <a:xfrm>
            <a:off x="6457087" y="1292744"/>
            <a:ext cx="183542" cy="147266"/>
          </a:xfrm>
          <a:custGeom>
            <a:avLst/>
            <a:gdLst/>
            <a:ahLst/>
            <a:cxnLst/>
            <a:rect l="l" t="t" r="r" b="b"/>
            <a:pathLst>
              <a:path w="269875" h="216535">
                <a:moveTo>
                  <a:pt x="247696" y="0"/>
                </a:moveTo>
                <a:lnTo>
                  <a:pt x="21571" y="0"/>
                </a:lnTo>
                <a:lnTo>
                  <a:pt x="17605" y="422"/>
                </a:lnTo>
                <a:lnTo>
                  <a:pt x="0" y="21516"/>
                </a:lnTo>
                <a:lnTo>
                  <a:pt x="0" y="194545"/>
                </a:lnTo>
                <a:lnTo>
                  <a:pt x="21518" y="216114"/>
                </a:lnTo>
                <a:lnTo>
                  <a:pt x="21835" y="216167"/>
                </a:lnTo>
                <a:lnTo>
                  <a:pt x="247485" y="216167"/>
                </a:lnTo>
                <a:lnTo>
                  <a:pt x="251820" y="215691"/>
                </a:lnTo>
                <a:lnTo>
                  <a:pt x="262663" y="209876"/>
                </a:lnTo>
                <a:lnTo>
                  <a:pt x="22205" y="209876"/>
                </a:lnTo>
                <a:lnTo>
                  <a:pt x="19760" y="209611"/>
                </a:lnTo>
                <a:lnTo>
                  <a:pt x="18927" y="209611"/>
                </a:lnTo>
                <a:lnTo>
                  <a:pt x="18293" y="209453"/>
                </a:lnTo>
                <a:lnTo>
                  <a:pt x="18458" y="209453"/>
                </a:lnTo>
                <a:lnTo>
                  <a:pt x="16113" y="208660"/>
                </a:lnTo>
                <a:lnTo>
                  <a:pt x="15913" y="208660"/>
                </a:lnTo>
                <a:lnTo>
                  <a:pt x="15535" y="208488"/>
                </a:lnTo>
                <a:lnTo>
                  <a:pt x="13352" y="207232"/>
                </a:lnTo>
                <a:lnTo>
                  <a:pt x="13217" y="207232"/>
                </a:lnTo>
                <a:lnTo>
                  <a:pt x="12688" y="206862"/>
                </a:lnTo>
                <a:lnTo>
                  <a:pt x="10946" y="205223"/>
                </a:lnTo>
                <a:lnTo>
                  <a:pt x="10468" y="204800"/>
                </a:lnTo>
                <a:lnTo>
                  <a:pt x="9040" y="202844"/>
                </a:lnTo>
                <a:lnTo>
                  <a:pt x="7569" y="200201"/>
                </a:lnTo>
                <a:lnTo>
                  <a:pt x="7386" y="199899"/>
                </a:lnTo>
                <a:lnTo>
                  <a:pt x="7350" y="199672"/>
                </a:lnTo>
                <a:lnTo>
                  <a:pt x="6675" y="197399"/>
                </a:lnTo>
                <a:lnTo>
                  <a:pt x="6305" y="194545"/>
                </a:lnTo>
                <a:lnTo>
                  <a:pt x="6291" y="193910"/>
                </a:lnTo>
                <a:lnTo>
                  <a:pt x="6238" y="22203"/>
                </a:lnTo>
                <a:lnTo>
                  <a:pt x="6547" y="19295"/>
                </a:lnTo>
                <a:lnTo>
                  <a:pt x="6608" y="18714"/>
                </a:lnTo>
                <a:lnTo>
                  <a:pt x="7350" y="16441"/>
                </a:lnTo>
                <a:lnTo>
                  <a:pt x="7507" y="15912"/>
                </a:lnTo>
                <a:lnTo>
                  <a:pt x="8689" y="13745"/>
                </a:lnTo>
                <a:lnTo>
                  <a:pt x="8935" y="13269"/>
                </a:lnTo>
                <a:lnTo>
                  <a:pt x="10521" y="11366"/>
                </a:lnTo>
                <a:lnTo>
                  <a:pt x="10891" y="10890"/>
                </a:lnTo>
                <a:lnTo>
                  <a:pt x="12739" y="9304"/>
                </a:lnTo>
                <a:lnTo>
                  <a:pt x="13217" y="8881"/>
                </a:lnTo>
                <a:lnTo>
                  <a:pt x="13425" y="8881"/>
                </a:lnTo>
                <a:lnTo>
                  <a:pt x="15453" y="7718"/>
                </a:lnTo>
                <a:lnTo>
                  <a:pt x="15913" y="7454"/>
                </a:lnTo>
                <a:lnTo>
                  <a:pt x="16113" y="7454"/>
                </a:lnTo>
                <a:lnTo>
                  <a:pt x="18458" y="6661"/>
                </a:lnTo>
                <a:lnTo>
                  <a:pt x="18293" y="6661"/>
                </a:lnTo>
                <a:lnTo>
                  <a:pt x="18927" y="6502"/>
                </a:lnTo>
                <a:lnTo>
                  <a:pt x="19780" y="6502"/>
                </a:lnTo>
                <a:lnTo>
                  <a:pt x="22258" y="6238"/>
                </a:lnTo>
                <a:lnTo>
                  <a:pt x="262663" y="6238"/>
                </a:lnTo>
                <a:lnTo>
                  <a:pt x="260332" y="4176"/>
                </a:lnTo>
                <a:lnTo>
                  <a:pt x="256631" y="2008"/>
                </a:lnTo>
                <a:lnTo>
                  <a:pt x="256049" y="1744"/>
                </a:lnTo>
                <a:lnTo>
                  <a:pt x="252454" y="581"/>
                </a:lnTo>
                <a:lnTo>
                  <a:pt x="251820" y="422"/>
                </a:lnTo>
                <a:lnTo>
                  <a:pt x="247696" y="0"/>
                </a:lnTo>
                <a:close/>
              </a:path>
              <a:path w="269875" h="216535">
                <a:moveTo>
                  <a:pt x="250891" y="209478"/>
                </a:moveTo>
                <a:lnTo>
                  <a:pt x="247167" y="209876"/>
                </a:lnTo>
                <a:lnTo>
                  <a:pt x="262663" y="209876"/>
                </a:lnTo>
                <a:lnTo>
                  <a:pt x="262962" y="209611"/>
                </a:lnTo>
                <a:lnTo>
                  <a:pt x="250498" y="209611"/>
                </a:lnTo>
                <a:lnTo>
                  <a:pt x="250891" y="209478"/>
                </a:lnTo>
                <a:close/>
              </a:path>
              <a:path w="269875" h="216535">
                <a:moveTo>
                  <a:pt x="18293" y="209453"/>
                </a:moveTo>
                <a:lnTo>
                  <a:pt x="18927" y="209611"/>
                </a:lnTo>
                <a:lnTo>
                  <a:pt x="18531" y="209478"/>
                </a:lnTo>
                <a:lnTo>
                  <a:pt x="18293" y="209453"/>
                </a:lnTo>
                <a:close/>
              </a:path>
              <a:path w="269875" h="216535">
                <a:moveTo>
                  <a:pt x="18536" y="209479"/>
                </a:moveTo>
                <a:lnTo>
                  <a:pt x="18927" y="209611"/>
                </a:lnTo>
                <a:lnTo>
                  <a:pt x="19760" y="209611"/>
                </a:lnTo>
                <a:lnTo>
                  <a:pt x="18536" y="209479"/>
                </a:lnTo>
                <a:close/>
              </a:path>
              <a:path w="269875" h="216535">
                <a:moveTo>
                  <a:pt x="251133" y="209453"/>
                </a:moveTo>
                <a:lnTo>
                  <a:pt x="250891" y="209478"/>
                </a:lnTo>
                <a:lnTo>
                  <a:pt x="250498" y="209611"/>
                </a:lnTo>
                <a:lnTo>
                  <a:pt x="251133" y="209453"/>
                </a:lnTo>
                <a:close/>
              </a:path>
              <a:path w="269875" h="216535">
                <a:moveTo>
                  <a:pt x="263134" y="209453"/>
                </a:moveTo>
                <a:lnTo>
                  <a:pt x="251133" y="209453"/>
                </a:lnTo>
                <a:lnTo>
                  <a:pt x="250498" y="209611"/>
                </a:lnTo>
                <a:lnTo>
                  <a:pt x="262962" y="209611"/>
                </a:lnTo>
                <a:lnTo>
                  <a:pt x="263134" y="209453"/>
                </a:lnTo>
                <a:close/>
              </a:path>
              <a:path w="269875" h="216535">
                <a:moveTo>
                  <a:pt x="18458" y="209453"/>
                </a:moveTo>
                <a:lnTo>
                  <a:pt x="18293" y="209453"/>
                </a:lnTo>
                <a:lnTo>
                  <a:pt x="18536" y="209479"/>
                </a:lnTo>
                <a:close/>
              </a:path>
              <a:path w="269875" h="216535">
                <a:moveTo>
                  <a:pt x="253808" y="208492"/>
                </a:moveTo>
                <a:lnTo>
                  <a:pt x="250891" y="209478"/>
                </a:lnTo>
                <a:lnTo>
                  <a:pt x="251133" y="209453"/>
                </a:lnTo>
                <a:lnTo>
                  <a:pt x="263134" y="209453"/>
                </a:lnTo>
                <a:lnTo>
                  <a:pt x="263504" y="209083"/>
                </a:lnTo>
                <a:lnTo>
                  <a:pt x="263833" y="208660"/>
                </a:lnTo>
                <a:lnTo>
                  <a:pt x="253512" y="208660"/>
                </a:lnTo>
                <a:lnTo>
                  <a:pt x="253808" y="208492"/>
                </a:lnTo>
                <a:close/>
              </a:path>
              <a:path w="269875" h="216535">
                <a:moveTo>
                  <a:pt x="15332" y="208395"/>
                </a:moveTo>
                <a:lnTo>
                  <a:pt x="15913" y="208660"/>
                </a:lnTo>
                <a:lnTo>
                  <a:pt x="15605" y="208488"/>
                </a:lnTo>
                <a:lnTo>
                  <a:pt x="15332" y="208395"/>
                </a:lnTo>
                <a:close/>
              </a:path>
              <a:path w="269875" h="216535">
                <a:moveTo>
                  <a:pt x="15605" y="208488"/>
                </a:moveTo>
                <a:lnTo>
                  <a:pt x="15913" y="208660"/>
                </a:lnTo>
                <a:lnTo>
                  <a:pt x="16113" y="208660"/>
                </a:lnTo>
                <a:lnTo>
                  <a:pt x="15605" y="208488"/>
                </a:lnTo>
                <a:close/>
              </a:path>
              <a:path w="269875" h="216535">
                <a:moveTo>
                  <a:pt x="254093" y="208395"/>
                </a:moveTo>
                <a:lnTo>
                  <a:pt x="253808" y="208492"/>
                </a:lnTo>
                <a:lnTo>
                  <a:pt x="253512" y="208660"/>
                </a:lnTo>
                <a:lnTo>
                  <a:pt x="254093" y="208395"/>
                </a:lnTo>
                <a:close/>
              </a:path>
              <a:path w="269875" h="216535">
                <a:moveTo>
                  <a:pt x="264039" y="208395"/>
                </a:moveTo>
                <a:lnTo>
                  <a:pt x="254093" y="208395"/>
                </a:lnTo>
                <a:lnTo>
                  <a:pt x="253512" y="208660"/>
                </a:lnTo>
                <a:lnTo>
                  <a:pt x="263833" y="208660"/>
                </a:lnTo>
                <a:lnTo>
                  <a:pt x="264039" y="208395"/>
                </a:lnTo>
                <a:close/>
              </a:path>
              <a:path w="269875" h="216535">
                <a:moveTo>
                  <a:pt x="265231" y="206862"/>
                </a:moveTo>
                <a:lnTo>
                  <a:pt x="256684" y="206862"/>
                </a:lnTo>
                <a:lnTo>
                  <a:pt x="256208" y="207179"/>
                </a:lnTo>
                <a:lnTo>
                  <a:pt x="253808" y="208492"/>
                </a:lnTo>
                <a:lnTo>
                  <a:pt x="254093" y="208395"/>
                </a:lnTo>
                <a:lnTo>
                  <a:pt x="264039" y="208395"/>
                </a:lnTo>
                <a:lnTo>
                  <a:pt x="265231" y="206862"/>
                </a:lnTo>
                <a:close/>
              </a:path>
              <a:path w="269875" h="216535">
                <a:moveTo>
                  <a:pt x="15439" y="208395"/>
                </a:moveTo>
                <a:lnTo>
                  <a:pt x="15605" y="208488"/>
                </a:lnTo>
                <a:lnTo>
                  <a:pt x="15439" y="208395"/>
                </a:lnTo>
                <a:close/>
              </a:path>
              <a:path w="269875" h="216535">
                <a:moveTo>
                  <a:pt x="12688" y="206862"/>
                </a:moveTo>
                <a:lnTo>
                  <a:pt x="13217" y="207232"/>
                </a:lnTo>
                <a:lnTo>
                  <a:pt x="12987" y="207028"/>
                </a:lnTo>
                <a:lnTo>
                  <a:pt x="12688" y="206862"/>
                </a:lnTo>
                <a:close/>
              </a:path>
              <a:path w="269875" h="216535">
                <a:moveTo>
                  <a:pt x="12987" y="207028"/>
                </a:moveTo>
                <a:lnTo>
                  <a:pt x="13217" y="207232"/>
                </a:lnTo>
                <a:lnTo>
                  <a:pt x="13352" y="207232"/>
                </a:lnTo>
                <a:lnTo>
                  <a:pt x="12987" y="207028"/>
                </a:lnTo>
                <a:close/>
              </a:path>
              <a:path w="269875" h="216535">
                <a:moveTo>
                  <a:pt x="256367" y="207042"/>
                </a:moveTo>
                <a:lnTo>
                  <a:pt x="256124" y="207179"/>
                </a:lnTo>
                <a:lnTo>
                  <a:pt x="256367" y="207042"/>
                </a:lnTo>
                <a:close/>
              </a:path>
              <a:path w="269875" h="216535">
                <a:moveTo>
                  <a:pt x="256684" y="206862"/>
                </a:moveTo>
                <a:lnTo>
                  <a:pt x="256367" y="207042"/>
                </a:lnTo>
                <a:lnTo>
                  <a:pt x="256208" y="207179"/>
                </a:lnTo>
                <a:lnTo>
                  <a:pt x="256684" y="206862"/>
                </a:lnTo>
                <a:close/>
              </a:path>
              <a:path w="269875" h="216535">
                <a:moveTo>
                  <a:pt x="266534" y="204800"/>
                </a:moveTo>
                <a:lnTo>
                  <a:pt x="258957" y="204800"/>
                </a:lnTo>
                <a:lnTo>
                  <a:pt x="258534" y="205223"/>
                </a:lnTo>
                <a:lnTo>
                  <a:pt x="256367" y="207042"/>
                </a:lnTo>
                <a:lnTo>
                  <a:pt x="256684" y="206862"/>
                </a:lnTo>
                <a:lnTo>
                  <a:pt x="265231" y="206862"/>
                </a:lnTo>
                <a:lnTo>
                  <a:pt x="265725" y="206228"/>
                </a:lnTo>
                <a:lnTo>
                  <a:pt x="266042" y="205752"/>
                </a:lnTo>
                <a:lnTo>
                  <a:pt x="266534" y="204800"/>
                </a:lnTo>
                <a:close/>
              </a:path>
              <a:path w="269875" h="216535">
                <a:moveTo>
                  <a:pt x="12799" y="206862"/>
                </a:moveTo>
                <a:lnTo>
                  <a:pt x="12987" y="207028"/>
                </a:lnTo>
                <a:lnTo>
                  <a:pt x="12799" y="206862"/>
                </a:lnTo>
                <a:close/>
              </a:path>
              <a:path w="269875" h="216535">
                <a:moveTo>
                  <a:pt x="10468" y="204800"/>
                </a:moveTo>
                <a:lnTo>
                  <a:pt x="10891" y="205223"/>
                </a:lnTo>
                <a:lnTo>
                  <a:pt x="10749" y="205049"/>
                </a:lnTo>
                <a:lnTo>
                  <a:pt x="10468" y="204800"/>
                </a:lnTo>
                <a:close/>
              </a:path>
              <a:path w="269875" h="216535">
                <a:moveTo>
                  <a:pt x="10769" y="205067"/>
                </a:moveTo>
                <a:lnTo>
                  <a:pt x="10891" y="205223"/>
                </a:lnTo>
                <a:lnTo>
                  <a:pt x="10769" y="205067"/>
                </a:lnTo>
                <a:close/>
              </a:path>
              <a:path w="269875" h="216535">
                <a:moveTo>
                  <a:pt x="258670" y="205049"/>
                </a:moveTo>
                <a:lnTo>
                  <a:pt x="258469" y="205223"/>
                </a:lnTo>
                <a:lnTo>
                  <a:pt x="258670" y="205049"/>
                </a:lnTo>
                <a:close/>
              </a:path>
              <a:path w="269875" h="216535">
                <a:moveTo>
                  <a:pt x="258957" y="204800"/>
                </a:moveTo>
                <a:lnTo>
                  <a:pt x="258656" y="205067"/>
                </a:lnTo>
                <a:lnTo>
                  <a:pt x="258534" y="205223"/>
                </a:lnTo>
                <a:lnTo>
                  <a:pt x="258957" y="204800"/>
                </a:lnTo>
                <a:close/>
              </a:path>
              <a:path w="269875" h="216535">
                <a:moveTo>
                  <a:pt x="10562" y="204800"/>
                </a:moveTo>
                <a:lnTo>
                  <a:pt x="10769" y="205067"/>
                </a:lnTo>
                <a:lnTo>
                  <a:pt x="10562" y="204800"/>
                </a:lnTo>
                <a:close/>
              </a:path>
              <a:path w="269875" h="216535">
                <a:moveTo>
                  <a:pt x="267758" y="202369"/>
                </a:moveTo>
                <a:lnTo>
                  <a:pt x="260755" y="202369"/>
                </a:lnTo>
                <a:lnTo>
                  <a:pt x="260491" y="202844"/>
                </a:lnTo>
                <a:lnTo>
                  <a:pt x="258670" y="205049"/>
                </a:lnTo>
                <a:lnTo>
                  <a:pt x="258957" y="204800"/>
                </a:lnTo>
                <a:lnTo>
                  <a:pt x="266534" y="204800"/>
                </a:lnTo>
                <a:lnTo>
                  <a:pt x="267681" y="202580"/>
                </a:lnTo>
                <a:lnTo>
                  <a:pt x="267758" y="202369"/>
                </a:lnTo>
                <a:close/>
              </a:path>
              <a:path w="269875" h="216535">
                <a:moveTo>
                  <a:pt x="8670" y="202369"/>
                </a:moveTo>
                <a:lnTo>
                  <a:pt x="8935" y="202844"/>
                </a:lnTo>
                <a:lnTo>
                  <a:pt x="8725" y="202439"/>
                </a:lnTo>
                <a:close/>
              </a:path>
              <a:path w="269875" h="216535">
                <a:moveTo>
                  <a:pt x="8725" y="202439"/>
                </a:moveTo>
                <a:lnTo>
                  <a:pt x="8935" y="202844"/>
                </a:lnTo>
                <a:lnTo>
                  <a:pt x="8725" y="202439"/>
                </a:lnTo>
                <a:close/>
              </a:path>
              <a:path w="269875" h="216535">
                <a:moveTo>
                  <a:pt x="260700" y="202439"/>
                </a:moveTo>
                <a:lnTo>
                  <a:pt x="260385" y="202844"/>
                </a:lnTo>
                <a:lnTo>
                  <a:pt x="260700" y="202439"/>
                </a:lnTo>
                <a:close/>
              </a:path>
              <a:path w="269875" h="216535">
                <a:moveTo>
                  <a:pt x="8689" y="202369"/>
                </a:moveTo>
                <a:close/>
              </a:path>
              <a:path w="269875" h="216535">
                <a:moveTo>
                  <a:pt x="268619" y="199672"/>
                </a:moveTo>
                <a:lnTo>
                  <a:pt x="262130" y="199672"/>
                </a:lnTo>
                <a:lnTo>
                  <a:pt x="261918" y="200201"/>
                </a:lnTo>
                <a:lnTo>
                  <a:pt x="260700" y="202439"/>
                </a:lnTo>
                <a:lnTo>
                  <a:pt x="267758" y="202369"/>
                </a:lnTo>
                <a:lnTo>
                  <a:pt x="267892" y="201999"/>
                </a:lnTo>
                <a:lnTo>
                  <a:pt x="268619" y="199672"/>
                </a:lnTo>
                <a:close/>
              </a:path>
              <a:path w="269875" h="216535">
                <a:moveTo>
                  <a:pt x="7296" y="199672"/>
                </a:moveTo>
                <a:lnTo>
                  <a:pt x="7507" y="200201"/>
                </a:lnTo>
                <a:lnTo>
                  <a:pt x="7413" y="199899"/>
                </a:lnTo>
                <a:lnTo>
                  <a:pt x="7296" y="199672"/>
                </a:lnTo>
                <a:close/>
              </a:path>
              <a:path w="269875" h="216535">
                <a:moveTo>
                  <a:pt x="7424" y="199921"/>
                </a:moveTo>
                <a:lnTo>
                  <a:pt x="7507" y="200201"/>
                </a:lnTo>
                <a:lnTo>
                  <a:pt x="7424" y="199921"/>
                </a:lnTo>
                <a:close/>
              </a:path>
              <a:path w="269875" h="216535">
                <a:moveTo>
                  <a:pt x="262012" y="199899"/>
                </a:moveTo>
                <a:lnTo>
                  <a:pt x="261856" y="200201"/>
                </a:lnTo>
                <a:lnTo>
                  <a:pt x="262012" y="199899"/>
                </a:lnTo>
                <a:close/>
              </a:path>
              <a:path w="269875" h="216535">
                <a:moveTo>
                  <a:pt x="262130" y="199672"/>
                </a:moveTo>
                <a:lnTo>
                  <a:pt x="262012" y="199899"/>
                </a:lnTo>
                <a:lnTo>
                  <a:pt x="261918" y="200201"/>
                </a:lnTo>
                <a:lnTo>
                  <a:pt x="262130" y="199672"/>
                </a:lnTo>
                <a:close/>
              </a:path>
              <a:path w="269875" h="216535">
                <a:moveTo>
                  <a:pt x="7350" y="199672"/>
                </a:moveTo>
                <a:lnTo>
                  <a:pt x="7424" y="199921"/>
                </a:lnTo>
                <a:lnTo>
                  <a:pt x="7350" y="199672"/>
                </a:lnTo>
                <a:close/>
              </a:path>
              <a:path w="269875" h="216535">
                <a:moveTo>
                  <a:pt x="269185" y="196818"/>
                </a:moveTo>
                <a:lnTo>
                  <a:pt x="262975" y="196818"/>
                </a:lnTo>
                <a:lnTo>
                  <a:pt x="262817" y="197399"/>
                </a:lnTo>
                <a:lnTo>
                  <a:pt x="262012" y="199899"/>
                </a:lnTo>
                <a:lnTo>
                  <a:pt x="262130" y="199672"/>
                </a:lnTo>
                <a:lnTo>
                  <a:pt x="268619" y="199672"/>
                </a:lnTo>
                <a:lnTo>
                  <a:pt x="268950" y="198615"/>
                </a:lnTo>
                <a:lnTo>
                  <a:pt x="269056" y="198034"/>
                </a:lnTo>
                <a:lnTo>
                  <a:pt x="269185" y="196818"/>
                </a:lnTo>
                <a:close/>
              </a:path>
              <a:path w="269875" h="216535">
                <a:moveTo>
                  <a:pt x="6571" y="197049"/>
                </a:moveTo>
                <a:lnTo>
                  <a:pt x="6608" y="197399"/>
                </a:lnTo>
                <a:lnTo>
                  <a:pt x="6571" y="197049"/>
                </a:lnTo>
                <a:close/>
              </a:path>
              <a:path w="269875" h="216535">
                <a:moveTo>
                  <a:pt x="262829" y="197287"/>
                </a:moveTo>
                <a:close/>
              </a:path>
              <a:path w="269875" h="216535">
                <a:moveTo>
                  <a:pt x="269426" y="21886"/>
                </a:moveTo>
                <a:lnTo>
                  <a:pt x="263187" y="21886"/>
                </a:lnTo>
                <a:lnTo>
                  <a:pt x="263187" y="194227"/>
                </a:lnTo>
                <a:lnTo>
                  <a:pt x="263120" y="194545"/>
                </a:lnTo>
                <a:lnTo>
                  <a:pt x="262829" y="197287"/>
                </a:lnTo>
                <a:lnTo>
                  <a:pt x="262975" y="196818"/>
                </a:lnTo>
                <a:lnTo>
                  <a:pt x="269185" y="196818"/>
                </a:lnTo>
                <a:lnTo>
                  <a:pt x="269426" y="194545"/>
                </a:lnTo>
                <a:lnTo>
                  <a:pt x="269426" y="21886"/>
                </a:lnTo>
                <a:close/>
              </a:path>
              <a:path w="269875" h="216535">
                <a:moveTo>
                  <a:pt x="6547" y="196818"/>
                </a:moveTo>
                <a:lnTo>
                  <a:pt x="6571" y="197049"/>
                </a:lnTo>
                <a:lnTo>
                  <a:pt x="6547" y="196818"/>
                </a:lnTo>
                <a:close/>
              </a:path>
              <a:path w="269875" h="216535">
                <a:moveTo>
                  <a:pt x="6291" y="193910"/>
                </a:moveTo>
                <a:lnTo>
                  <a:pt x="6291" y="194227"/>
                </a:lnTo>
                <a:lnTo>
                  <a:pt x="6291" y="193910"/>
                </a:lnTo>
                <a:close/>
              </a:path>
              <a:path w="269875" h="216535">
                <a:moveTo>
                  <a:pt x="263187" y="193910"/>
                </a:moveTo>
                <a:lnTo>
                  <a:pt x="263153" y="194227"/>
                </a:lnTo>
                <a:lnTo>
                  <a:pt x="263187" y="193910"/>
                </a:lnTo>
                <a:close/>
              </a:path>
              <a:path w="269875" h="216535">
                <a:moveTo>
                  <a:pt x="6291" y="21886"/>
                </a:moveTo>
                <a:lnTo>
                  <a:pt x="6238" y="22203"/>
                </a:lnTo>
                <a:lnTo>
                  <a:pt x="6291" y="21886"/>
                </a:lnTo>
                <a:close/>
              </a:path>
              <a:path w="269875" h="216535">
                <a:moveTo>
                  <a:pt x="269123" y="18714"/>
                </a:moveTo>
                <a:lnTo>
                  <a:pt x="262817" y="18714"/>
                </a:lnTo>
                <a:lnTo>
                  <a:pt x="262975" y="19295"/>
                </a:lnTo>
                <a:lnTo>
                  <a:pt x="263187" y="22203"/>
                </a:lnTo>
                <a:lnTo>
                  <a:pt x="263187" y="21886"/>
                </a:lnTo>
                <a:lnTo>
                  <a:pt x="269426" y="21886"/>
                </a:lnTo>
                <a:lnTo>
                  <a:pt x="269420" y="21516"/>
                </a:lnTo>
                <a:lnTo>
                  <a:pt x="269123" y="18714"/>
                </a:lnTo>
                <a:close/>
              </a:path>
              <a:path w="269875" h="216535">
                <a:moveTo>
                  <a:pt x="6571" y="19065"/>
                </a:moveTo>
                <a:lnTo>
                  <a:pt x="6503" y="19295"/>
                </a:lnTo>
                <a:lnTo>
                  <a:pt x="6571" y="19065"/>
                </a:lnTo>
                <a:close/>
              </a:path>
              <a:path w="269875" h="216535">
                <a:moveTo>
                  <a:pt x="262829" y="18826"/>
                </a:moveTo>
                <a:lnTo>
                  <a:pt x="262879" y="19295"/>
                </a:lnTo>
                <a:lnTo>
                  <a:pt x="262829" y="18826"/>
                </a:lnTo>
                <a:close/>
              </a:path>
              <a:path w="269875" h="216535">
                <a:moveTo>
                  <a:pt x="6675" y="18714"/>
                </a:moveTo>
                <a:lnTo>
                  <a:pt x="6571" y="19065"/>
                </a:lnTo>
                <a:lnTo>
                  <a:pt x="6675" y="18714"/>
                </a:lnTo>
                <a:close/>
              </a:path>
              <a:path w="269875" h="216535">
                <a:moveTo>
                  <a:pt x="268454" y="15912"/>
                </a:moveTo>
                <a:lnTo>
                  <a:pt x="261918" y="15912"/>
                </a:lnTo>
                <a:lnTo>
                  <a:pt x="262130" y="16441"/>
                </a:lnTo>
                <a:lnTo>
                  <a:pt x="262829" y="18826"/>
                </a:lnTo>
                <a:lnTo>
                  <a:pt x="269123" y="18714"/>
                </a:lnTo>
                <a:lnTo>
                  <a:pt x="269056" y="18080"/>
                </a:lnTo>
                <a:lnTo>
                  <a:pt x="268950" y="17498"/>
                </a:lnTo>
                <a:lnTo>
                  <a:pt x="268454" y="15912"/>
                </a:lnTo>
                <a:close/>
              </a:path>
              <a:path w="269875" h="216535">
                <a:moveTo>
                  <a:pt x="7507" y="15912"/>
                </a:moveTo>
                <a:lnTo>
                  <a:pt x="7296" y="16441"/>
                </a:lnTo>
                <a:lnTo>
                  <a:pt x="7413" y="16214"/>
                </a:lnTo>
                <a:lnTo>
                  <a:pt x="7507" y="15912"/>
                </a:lnTo>
                <a:close/>
              </a:path>
              <a:path w="269875" h="216535">
                <a:moveTo>
                  <a:pt x="7424" y="16193"/>
                </a:moveTo>
                <a:lnTo>
                  <a:pt x="7296" y="16441"/>
                </a:lnTo>
                <a:lnTo>
                  <a:pt x="7424" y="16193"/>
                </a:lnTo>
                <a:close/>
              </a:path>
              <a:path w="269875" h="216535">
                <a:moveTo>
                  <a:pt x="262012" y="16214"/>
                </a:moveTo>
                <a:lnTo>
                  <a:pt x="262083" y="16441"/>
                </a:lnTo>
                <a:lnTo>
                  <a:pt x="262012" y="16214"/>
                </a:lnTo>
                <a:close/>
              </a:path>
              <a:path w="269875" h="216535">
                <a:moveTo>
                  <a:pt x="261918" y="15912"/>
                </a:moveTo>
                <a:lnTo>
                  <a:pt x="262006" y="16193"/>
                </a:lnTo>
                <a:lnTo>
                  <a:pt x="262130" y="16441"/>
                </a:lnTo>
                <a:lnTo>
                  <a:pt x="261918" y="15912"/>
                </a:lnTo>
                <a:close/>
              </a:path>
              <a:path w="269875" h="216535">
                <a:moveTo>
                  <a:pt x="267544" y="13269"/>
                </a:moveTo>
                <a:lnTo>
                  <a:pt x="260491" y="13269"/>
                </a:lnTo>
                <a:lnTo>
                  <a:pt x="260755" y="13745"/>
                </a:lnTo>
                <a:lnTo>
                  <a:pt x="262012" y="16214"/>
                </a:lnTo>
                <a:lnTo>
                  <a:pt x="261918" y="15912"/>
                </a:lnTo>
                <a:lnTo>
                  <a:pt x="268454" y="15912"/>
                </a:lnTo>
                <a:lnTo>
                  <a:pt x="267892" y="14115"/>
                </a:lnTo>
                <a:lnTo>
                  <a:pt x="267681" y="13533"/>
                </a:lnTo>
                <a:lnTo>
                  <a:pt x="267544" y="13269"/>
                </a:lnTo>
                <a:close/>
              </a:path>
              <a:path w="269875" h="216535">
                <a:moveTo>
                  <a:pt x="7569" y="15912"/>
                </a:moveTo>
                <a:lnTo>
                  <a:pt x="7424" y="16193"/>
                </a:lnTo>
                <a:lnTo>
                  <a:pt x="7569" y="15912"/>
                </a:lnTo>
                <a:close/>
              </a:path>
              <a:path w="269875" h="216535">
                <a:moveTo>
                  <a:pt x="8725" y="13674"/>
                </a:moveTo>
                <a:close/>
              </a:path>
              <a:path w="269875" h="216535">
                <a:moveTo>
                  <a:pt x="260700" y="13674"/>
                </a:moveTo>
                <a:close/>
              </a:path>
              <a:path w="269875" h="216535">
                <a:moveTo>
                  <a:pt x="260491" y="13269"/>
                </a:moveTo>
                <a:lnTo>
                  <a:pt x="260700" y="13674"/>
                </a:lnTo>
                <a:lnTo>
                  <a:pt x="260491" y="13269"/>
                </a:lnTo>
                <a:close/>
              </a:path>
              <a:path w="269875" h="216535">
                <a:moveTo>
                  <a:pt x="9040" y="13269"/>
                </a:moveTo>
                <a:lnTo>
                  <a:pt x="8725" y="13674"/>
                </a:lnTo>
                <a:lnTo>
                  <a:pt x="9040" y="13269"/>
                </a:lnTo>
                <a:close/>
              </a:path>
              <a:path w="269875" h="216535">
                <a:moveTo>
                  <a:pt x="266315" y="10890"/>
                </a:moveTo>
                <a:lnTo>
                  <a:pt x="258534" y="10890"/>
                </a:lnTo>
                <a:lnTo>
                  <a:pt x="258957" y="11366"/>
                </a:lnTo>
                <a:lnTo>
                  <a:pt x="260700" y="13674"/>
                </a:lnTo>
                <a:lnTo>
                  <a:pt x="260491" y="13269"/>
                </a:lnTo>
                <a:lnTo>
                  <a:pt x="267544" y="13269"/>
                </a:lnTo>
                <a:lnTo>
                  <a:pt x="266315" y="10890"/>
                </a:lnTo>
                <a:close/>
              </a:path>
              <a:path w="269875" h="216535">
                <a:moveTo>
                  <a:pt x="258788" y="11216"/>
                </a:moveTo>
                <a:lnTo>
                  <a:pt x="258904" y="11366"/>
                </a:lnTo>
                <a:lnTo>
                  <a:pt x="258788" y="11216"/>
                </a:lnTo>
                <a:close/>
              </a:path>
              <a:path w="269875" h="216535">
                <a:moveTo>
                  <a:pt x="258534" y="10890"/>
                </a:moveTo>
                <a:lnTo>
                  <a:pt x="258788" y="11216"/>
                </a:lnTo>
                <a:lnTo>
                  <a:pt x="258957" y="11366"/>
                </a:lnTo>
                <a:lnTo>
                  <a:pt x="258534" y="10890"/>
                </a:lnTo>
                <a:close/>
              </a:path>
              <a:path w="269875" h="216535">
                <a:moveTo>
                  <a:pt x="10891" y="10890"/>
                </a:moveTo>
                <a:lnTo>
                  <a:pt x="10468" y="11313"/>
                </a:lnTo>
                <a:lnTo>
                  <a:pt x="10769" y="11046"/>
                </a:lnTo>
                <a:lnTo>
                  <a:pt x="10891" y="10890"/>
                </a:lnTo>
                <a:close/>
              </a:path>
              <a:path w="269875" h="216535">
                <a:moveTo>
                  <a:pt x="10769" y="11046"/>
                </a:moveTo>
                <a:lnTo>
                  <a:pt x="10468" y="11313"/>
                </a:lnTo>
                <a:lnTo>
                  <a:pt x="10769" y="11046"/>
                </a:lnTo>
                <a:close/>
              </a:path>
              <a:path w="269875" h="216535">
                <a:moveTo>
                  <a:pt x="264985" y="8934"/>
                </a:moveTo>
                <a:lnTo>
                  <a:pt x="256208" y="8934"/>
                </a:lnTo>
                <a:lnTo>
                  <a:pt x="256684" y="9251"/>
                </a:lnTo>
                <a:lnTo>
                  <a:pt x="258788" y="11216"/>
                </a:lnTo>
                <a:lnTo>
                  <a:pt x="258534" y="10890"/>
                </a:lnTo>
                <a:lnTo>
                  <a:pt x="266315" y="10890"/>
                </a:lnTo>
                <a:lnTo>
                  <a:pt x="266042" y="10361"/>
                </a:lnTo>
                <a:lnTo>
                  <a:pt x="265725" y="9885"/>
                </a:lnTo>
                <a:lnTo>
                  <a:pt x="264985" y="8934"/>
                </a:lnTo>
                <a:close/>
              </a:path>
              <a:path w="269875" h="216535">
                <a:moveTo>
                  <a:pt x="10946" y="10890"/>
                </a:moveTo>
                <a:lnTo>
                  <a:pt x="10769" y="11046"/>
                </a:lnTo>
                <a:lnTo>
                  <a:pt x="10946" y="10890"/>
                </a:lnTo>
                <a:close/>
              </a:path>
              <a:path w="269875" h="216535">
                <a:moveTo>
                  <a:pt x="13217" y="8881"/>
                </a:moveTo>
                <a:lnTo>
                  <a:pt x="12688" y="9304"/>
                </a:lnTo>
                <a:lnTo>
                  <a:pt x="12832" y="9221"/>
                </a:lnTo>
                <a:lnTo>
                  <a:pt x="13217" y="8881"/>
                </a:lnTo>
                <a:close/>
              </a:path>
              <a:path w="269875" h="216535">
                <a:moveTo>
                  <a:pt x="12832" y="9221"/>
                </a:moveTo>
                <a:lnTo>
                  <a:pt x="12688" y="9304"/>
                </a:lnTo>
                <a:lnTo>
                  <a:pt x="12832" y="9221"/>
                </a:lnTo>
                <a:close/>
              </a:path>
              <a:path w="269875" h="216535">
                <a:moveTo>
                  <a:pt x="256358" y="9066"/>
                </a:moveTo>
                <a:lnTo>
                  <a:pt x="256567" y="9251"/>
                </a:lnTo>
                <a:lnTo>
                  <a:pt x="256358" y="9066"/>
                </a:lnTo>
                <a:close/>
              </a:path>
              <a:path w="269875" h="216535">
                <a:moveTo>
                  <a:pt x="256208" y="8934"/>
                </a:moveTo>
                <a:lnTo>
                  <a:pt x="256358" y="9066"/>
                </a:lnTo>
                <a:lnTo>
                  <a:pt x="256684" y="9251"/>
                </a:lnTo>
                <a:lnTo>
                  <a:pt x="256208" y="8934"/>
                </a:lnTo>
                <a:close/>
              </a:path>
              <a:path w="269875" h="216535">
                <a:moveTo>
                  <a:pt x="13425" y="8881"/>
                </a:moveTo>
                <a:lnTo>
                  <a:pt x="13217" y="8881"/>
                </a:lnTo>
                <a:lnTo>
                  <a:pt x="12832" y="9221"/>
                </a:lnTo>
                <a:lnTo>
                  <a:pt x="13425" y="8881"/>
                </a:lnTo>
                <a:close/>
              </a:path>
              <a:path w="269875" h="216535">
                <a:moveTo>
                  <a:pt x="263833" y="7454"/>
                </a:moveTo>
                <a:lnTo>
                  <a:pt x="253512" y="7454"/>
                </a:lnTo>
                <a:lnTo>
                  <a:pt x="254093" y="7718"/>
                </a:lnTo>
                <a:lnTo>
                  <a:pt x="256358" y="9066"/>
                </a:lnTo>
                <a:lnTo>
                  <a:pt x="256208" y="8934"/>
                </a:lnTo>
                <a:lnTo>
                  <a:pt x="264985" y="8934"/>
                </a:lnTo>
                <a:lnTo>
                  <a:pt x="263833" y="7454"/>
                </a:lnTo>
                <a:close/>
              </a:path>
              <a:path w="269875" h="216535">
                <a:moveTo>
                  <a:pt x="15913" y="7454"/>
                </a:moveTo>
                <a:lnTo>
                  <a:pt x="15332" y="7718"/>
                </a:lnTo>
                <a:lnTo>
                  <a:pt x="15626" y="7618"/>
                </a:lnTo>
                <a:lnTo>
                  <a:pt x="15913" y="7454"/>
                </a:lnTo>
                <a:close/>
              </a:path>
              <a:path w="269875" h="216535">
                <a:moveTo>
                  <a:pt x="15626" y="7618"/>
                </a:moveTo>
                <a:lnTo>
                  <a:pt x="15332" y="7718"/>
                </a:lnTo>
                <a:lnTo>
                  <a:pt x="15626" y="7618"/>
                </a:lnTo>
                <a:close/>
              </a:path>
              <a:path w="269875" h="216535">
                <a:moveTo>
                  <a:pt x="253808" y="7621"/>
                </a:moveTo>
                <a:lnTo>
                  <a:pt x="253978" y="7718"/>
                </a:lnTo>
                <a:lnTo>
                  <a:pt x="253808" y="7621"/>
                </a:lnTo>
                <a:close/>
              </a:path>
              <a:path w="269875" h="216535">
                <a:moveTo>
                  <a:pt x="253512" y="7454"/>
                </a:moveTo>
                <a:lnTo>
                  <a:pt x="253808" y="7621"/>
                </a:lnTo>
                <a:lnTo>
                  <a:pt x="254093" y="7718"/>
                </a:lnTo>
                <a:lnTo>
                  <a:pt x="253512" y="7454"/>
                </a:lnTo>
                <a:close/>
              </a:path>
              <a:path w="269875" h="216535">
                <a:moveTo>
                  <a:pt x="262962" y="6502"/>
                </a:moveTo>
                <a:lnTo>
                  <a:pt x="250498" y="6502"/>
                </a:lnTo>
                <a:lnTo>
                  <a:pt x="251133" y="6661"/>
                </a:lnTo>
                <a:lnTo>
                  <a:pt x="250967" y="6661"/>
                </a:lnTo>
                <a:lnTo>
                  <a:pt x="253808" y="7621"/>
                </a:lnTo>
                <a:lnTo>
                  <a:pt x="253512" y="7454"/>
                </a:lnTo>
                <a:lnTo>
                  <a:pt x="263833" y="7454"/>
                </a:lnTo>
                <a:lnTo>
                  <a:pt x="263504" y="7031"/>
                </a:lnTo>
                <a:lnTo>
                  <a:pt x="263134" y="6661"/>
                </a:lnTo>
                <a:lnTo>
                  <a:pt x="251133" y="6661"/>
                </a:lnTo>
                <a:lnTo>
                  <a:pt x="250895" y="6636"/>
                </a:lnTo>
                <a:lnTo>
                  <a:pt x="263110" y="6636"/>
                </a:lnTo>
                <a:lnTo>
                  <a:pt x="262962" y="6502"/>
                </a:lnTo>
                <a:close/>
              </a:path>
              <a:path w="269875" h="216535">
                <a:moveTo>
                  <a:pt x="16113" y="7454"/>
                </a:moveTo>
                <a:lnTo>
                  <a:pt x="15913" y="7454"/>
                </a:lnTo>
                <a:lnTo>
                  <a:pt x="15626" y="7618"/>
                </a:lnTo>
                <a:lnTo>
                  <a:pt x="16113" y="7454"/>
                </a:lnTo>
                <a:close/>
              </a:path>
              <a:path w="269875" h="216535">
                <a:moveTo>
                  <a:pt x="18927" y="6502"/>
                </a:moveTo>
                <a:lnTo>
                  <a:pt x="18293" y="6661"/>
                </a:lnTo>
                <a:lnTo>
                  <a:pt x="18521" y="6636"/>
                </a:lnTo>
                <a:lnTo>
                  <a:pt x="18927" y="6502"/>
                </a:lnTo>
                <a:close/>
              </a:path>
              <a:path w="269875" h="216535">
                <a:moveTo>
                  <a:pt x="18534" y="6635"/>
                </a:moveTo>
                <a:lnTo>
                  <a:pt x="18293" y="6661"/>
                </a:lnTo>
                <a:lnTo>
                  <a:pt x="18458" y="6661"/>
                </a:lnTo>
                <a:close/>
              </a:path>
              <a:path w="269875" h="216535">
                <a:moveTo>
                  <a:pt x="250498" y="6502"/>
                </a:moveTo>
                <a:lnTo>
                  <a:pt x="250895" y="6636"/>
                </a:lnTo>
                <a:lnTo>
                  <a:pt x="251133" y="6661"/>
                </a:lnTo>
                <a:lnTo>
                  <a:pt x="250498" y="6502"/>
                </a:lnTo>
                <a:close/>
              </a:path>
              <a:path w="269875" h="216535">
                <a:moveTo>
                  <a:pt x="262663" y="6238"/>
                </a:moveTo>
                <a:lnTo>
                  <a:pt x="247009" y="6238"/>
                </a:lnTo>
                <a:lnTo>
                  <a:pt x="250895" y="6636"/>
                </a:lnTo>
                <a:lnTo>
                  <a:pt x="250498" y="6502"/>
                </a:lnTo>
                <a:lnTo>
                  <a:pt x="262962" y="6502"/>
                </a:lnTo>
                <a:lnTo>
                  <a:pt x="262663" y="6238"/>
                </a:lnTo>
                <a:close/>
              </a:path>
              <a:path w="269875" h="216535">
                <a:moveTo>
                  <a:pt x="19780" y="6502"/>
                </a:moveTo>
                <a:lnTo>
                  <a:pt x="18927" y="6502"/>
                </a:lnTo>
                <a:lnTo>
                  <a:pt x="18534" y="6635"/>
                </a:lnTo>
                <a:lnTo>
                  <a:pt x="19780" y="6502"/>
                </a:lnTo>
                <a:close/>
              </a:path>
            </a:pathLst>
          </a:custGeom>
          <a:solidFill>
            <a:srgbClr val="000000"/>
          </a:solidFill>
        </p:spPr>
        <p:txBody>
          <a:bodyPr wrap="square" lIns="0" tIns="0" rIns="0" bIns="0" rtlCol="0"/>
          <a:lstStyle/>
          <a:p>
            <a:endParaRPr sz="1224">
              <a:solidFill>
                <a:prstClr val="black"/>
              </a:solidFill>
            </a:endParaRPr>
          </a:p>
        </p:txBody>
      </p:sp>
      <p:sp>
        <p:nvSpPr>
          <p:cNvPr id="40" name="object 40"/>
          <p:cNvSpPr/>
          <p:nvPr/>
        </p:nvSpPr>
        <p:spPr>
          <a:xfrm>
            <a:off x="5988379" y="2438989"/>
            <a:ext cx="101137" cy="127826"/>
          </a:xfrm>
          <a:prstGeom prst="rect">
            <a:avLst/>
          </a:prstGeom>
          <a:blipFill>
            <a:blip r:embed="rId12" cstate="print"/>
            <a:stretch>
              <a:fillRect/>
            </a:stretch>
          </a:blipFill>
        </p:spPr>
        <p:txBody>
          <a:bodyPr wrap="square" lIns="0" tIns="0" rIns="0" bIns="0" rtlCol="0"/>
          <a:lstStyle/>
          <a:p>
            <a:endParaRPr sz="1224">
              <a:solidFill>
                <a:prstClr val="black"/>
              </a:solidFill>
            </a:endParaRPr>
          </a:p>
        </p:txBody>
      </p:sp>
      <p:sp>
        <p:nvSpPr>
          <p:cNvPr id="41" name="object 41"/>
          <p:cNvSpPr/>
          <p:nvPr/>
        </p:nvSpPr>
        <p:spPr>
          <a:xfrm>
            <a:off x="5975607" y="2413426"/>
            <a:ext cx="127832" cy="193043"/>
          </a:xfrm>
          <a:custGeom>
            <a:avLst/>
            <a:gdLst/>
            <a:ahLst/>
            <a:cxnLst/>
            <a:rect l="l" t="t" r="r" b="b"/>
            <a:pathLst>
              <a:path w="187959" h="283845">
                <a:moveTo>
                  <a:pt x="158324" y="158"/>
                </a:moveTo>
                <a:lnTo>
                  <a:pt x="27867" y="158"/>
                </a:lnTo>
                <a:lnTo>
                  <a:pt x="24690" y="634"/>
                </a:lnTo>
                <a:lnTo>
                  <a:pt x="21993" y="1374"/>
                </a:lnTo>
                <a:lnTo>
                  <a:pt x="21724" y="1427"/>
                </a:lnTo>
                <a:lnTo>
                  <a:pt x="0" y="254557"/>
                </a:lnTo>
                <a:lnTo>
                  <a:pt x="85" y="255604"/>
                </a:lnTo>
                <a:lnTo>
                  <a:pt x="27867" y="283322"/>
                </a:lnTo>
                <a:lnTo>
                  <a:pt x="31029" y="283501"/>
                </a:lnTo>
                <a:lnTo>
                  <a:pt x="155060" y="283501"/>
                </a:lnTo>
                <a:lnTo>
                  <a:pt x="174233" y="277247"/>
                </a:lnTo>
                <a:lnTo>
                  <a:pt x="31276" y="277242"/>
                </a:lnTo>
                <a:lnTo>
                  <a:pt x="28550" y="277096"/>
                </a:lnTo>
                <a:lnTo>
                  <a:pt x="26453" y="276793"/>
                </a:lnTo>
                <a:lnTo>
                  <a:pt x="26266" y="276787"/>
                </a:lnTo>
                <a:lnTo>
                  <a:pt x="26053" y="276744"/>
                </a:lnTo>
                <a:lnTo>
                  <a:pt x="23710" y="276115"/>
                </a:lnTo>
                <a:lnTo>
                  <a:pt x="21304" y="275235"/>
                </a:lnTo>
                <a:lnTo>
                  <a:pt x="19398" y="274329"/>
                </a:lnTo>
                <a:lnTo>
                  <a:pt x="19125" y="274207"/>
                </a:lnTo>
                <a:lnTo>
                  <a:pt x="17429" y="273156"/>
                </a:lnTo>
                <a:lnTo>
                  <a:pt x="17097" y="272963"/>
                </a:lnTo>
                <a:lnTo>
                  <a:pt x="13737" y="270184"/>
                </a:lnTo>
                <a:lnTo>
                  <a:pt x="13322" y="269867"/>
                </a:lnTo>
                <a:lnTo>
                  <a:pt x="10520" y="266373"/>
                </a:lnTo>
                <a:lnTo>
                  <a:pt x="10338" y="266173"/>
                </a:lnTo>
                <a:lnTo>
                  <a:pt x="10197" y="265913"/>
                </a:lnTo>
                <a:lnTo>
                  <a:pt x="9270" y="264396"/>
                </a:lnTo>
                <a:lnTo>
                  <a:pt x="8188" y="262138"/>
                </a:lnTo>
                <a:lnTo>
                  <a:pt x="7320" y="259791"/>
                </a:lnTo>
                <a:lnTo>
                  <a:pt x="6689" y="257460"/>
                </a:lnTo>
                <a:lnTo>
                  <a:pt x="6296" y="254906"/>
                </a:lnTo>
                <a:lnTo>
                  <a:pt x="6147" y="252184"/>
                </a:lnTo>
                <a:lnTo>
                  <a:pt x="6159" y="31032"/>
                </a:lnTo>
                <a:lnTo>
                  <a:pt x="6270" y="28864"/>
                </a:lnTo>
                <a:lnTo>
                  <a:pt x="6608" y="26432"/>
                </a:lnTo>
                <a:lnTo>
                  <a:pt x="7194" y="24106"/>
                </a:lnTo>
                <a:lnTo>
                  <a:pt x="7222" y="23948"/>
                </a:lnTo>
                <a:lnTo>
                  <a:pt x="8067" y="21621"/>
                </a:lnTo>
                <a:lnTo>
                  <a:pt x="9044" y="19507"/>
                </a:lnTo>
                <a:lnTo>
                  <a:pt x="9133" y="19295"/>
                </a:lnTo>
                <a:lnTo>
                  <a:pt x="10219" y="17551"/>
                </a:lnTo>
                <a:lnTo>
                  <a:pt x="13203" y="13850"/>
                </a:lnTo>
                <a:lnTo>
                  <a:pt x="13640" y="13322"/>
                </a:lnTo>
                <a:lnTo>
                  <a:pt x="16978" y="10625"/>
                </a:lnTo>
                <a:lnTo>
                  <a:pt x="17362" y="10308"/>
                </a:lnTo>
                <a:lnTo>
                  <a:pt x="19004" y="9357"/>
                </a:lnTo>
                <a:lnTo>
                  <a:pt x="19350" y="9145"/>
                </a:lnTo>
                <a:lnTo>
                  <a:pt x="21273" y="8299"/>
                </a:lnTo>
                <a:lnTo>
                  <a:pt x="23720" y="7401"/>
                </a:lnTo>
                <a:lnTo>
                  <a:pt x="26084" y="6766"/>
                </a:lnTo>
                <a:lnTo>
                  <a:pt x="25927" y="6766"/>
                </a:lnTo>
                <a:lnTo>
                  <a:pt x="28745" y="6396"/>
                </a:lnTo>
                <a:lnTo>
                  <a:pt x="28475" y="6396"/>
                </a:lnTo>
                <a:lnTo>
                  <a:pt x="31373" y="6238"/>
                </a:lnTo>
                <a:lnTo>
                  <a:pt x="174253" y="6238"/>
                </a:lnTo>
                <a:lnTo>
                  <a:pt x="173149" y="5392"/>
                </a:lnTo>
                <a:lnTo>
                  <a:pt x="161528" y="634"/>
                </a:lnTo>
                <a:lnTo>
                  <a:pt x="158324" y="158"/>
                </a:lnTo>
                <a:close/>
              </a:path>
              <a:path w="187959" h="283845">
                <a:moveTo>
                  <a:pt x="31276" y="277242"/>
                </a:moveTo>
                <a:close/>
              </a:path>
              <a:path w="187959" h="283845">
                <a:moveTo>
                  <a:pt x="157600" y="277095"/>
                </a:moveTo>
                <a:lnTo>
                  <a:pt x="154787" y="277247"/>
                </a:lnTo>
                <a:lnTo>
                  <a:pt x="154957" y="277242"/>
                </a:lnTo>
                <a:lnTo>
                  <a:pt x="174240" y="277242"/>
                </a:lnTo>
                <a:lnTo>
                  <a:pt x="174407" y="277115"/>
                </a:lnTo>
                <a:lnTo>
                  <a:pt x="157457" y="277115"/>
                </a:lnTo>
                <a:lnTo>
                  <a:pt x="157600" y="277095"/>
                </a:lnTo>
                <a:close/>
              </a:path>
              <a:path w="187959" h="283845">
                <a:moveTo>
                  <a:pt x="28609" y="277096"/>
                </a:moveTo>
                <a:lnTo>
                  <a:pt x="28745" y="277115"/>
                </a:lnTo>
                <a:lnTo>
                  <a:pt x="28958" y="277115"/>
                </a:lnTo>
                <a:lnTo>
                  <a:pt x="28609" y="277096"/>
                </a:lnTo>
                <a:close/>
              </a:path>
              <a:path w="187959" h="283845">
                <a:moveTo>
                  <a:pt x="174442" y="277089"/>
                </a:moveTo>
                <a:lnTo>
                  <a:pt x="157648" y="277096"/>
                </a:lnTo>
                <a:lnTo>
                  <a:pt x="157457" y="277115"/>
                </a:lnTo>
                <a:lnTo>
                  <a:pt x="174407" y="277115"/>
                </a:lnTo>
                <a:close/>
              </a:path>
              <a:path w="187959" h="283845">
                <a:moveTo>
                  <a:pt x="28557" y="277089"/>
                </a:moveTo>
                <a:close/>
              </a:path>
              <a:path w="187959" h="283845">
                <a:moveTo>
                  <a:pt x="160135" y="276743"/>
                </a:moveTo>
                <a:lnTo>
                  <a:pt x="157600" y="277095"/>
                </a:lnTo>
                <a:lnTo>
                  <a:pt x="174442" y="277089"/>
                </a:lnTo>
                <a:lnTo>
                  <a:pt x="174838" y="276787"/>
                </a:lnTo>
                <a:lnTo>
                  <a:pt x="159963" y="276787"/>
                </a:lnTo>
                <a:lnTo>
                  <a:pt x="160135" y="276743"/>
                </a:lnTo>
                <a:close/>
              </a:path>
              <a:path w="187959" h="283845">
                <a:moveTo>
                  <a:pt x="26109" y="276744"/>
                </a:moveTo>
                <a:lnTo>
                  <a:pt x="26292" y="276793"/>
                </a:lnTo>
                <a:lnTo>
                  <a:pt x="26453" y="276793"/>
                </a:lnTo>
                <a:lnTo>
                  <a:pt x="26109" y="276744"/>
                </a:lnTo>
                <a:close/>
              </a:path>
              <a:path w="187959" h="283845">
                <a:moveTo>
                  <a:pt x="174929" y="276719"/>
                </a:moveTo>
                <a:lnTo>
                  <a:pt x="160312" y="276719"/>
                </a:lnTo>
                <a:lnTo>
                  <a:pt x="159963" y="276787"/>
                </a:lnTo>
                <a:lnTo>
                  <a:pt x="174838" y="276787"/>
                </a:lnTo>
                <a:close/>
              </a:path>
              <a:path w="187959" h="283845">
                <a:moveTo>
                  <a:pt x="26012" y="276719"/>
                </a:moveTo>
                <a:close/>
              </a:path>
              <a:path w="187959" h="283845">
                <a:moveTo>
                  <a:pt x="175777" y="276074"/>
                </a:moveTo>
                <a:lnTo>
                  <a:pt x="162722" y="276079"/>
                </a:lnTo>
                <a:lnTo>
                  <a:pt x="160135" y="276743"/>
                </a:lnTo>
                <a:lnTo>
                  <a:pt x="160312" y="276719"/>
                </a:lnTo>
                <a:lnTo>
                  <a:pt x="174929" y="276719"/>
                </a:lnTo>
                <a:lnTo>
                  <a:pt x="175777" y="276074"/>
                </a:lnTo>
                <a:close/>
              </a:path>
              <a:path w="187959" h="283845">
                <a:moveTo>
                  <a:pt x="23731" y="276115"/>
                </a:moveTo>
                <a:lnTo>
                  <a:pt x="23865" y="276164"/>
                </a:lnTo>
                <a:lnTo>
                  <a:pt x="23731" y="276115"/>
                </a:lnTo>
                <a:close/>
              </a:path>
              <a:path w="187959" h="283845">
                <a:moveTo>
                  <a:pt x="23632" y="276079"/>
                </a:moveTo>
                <a:close/>
              </a:path>
              <a:path w="187959" h="283845">
                <a:moveTo>
                  <a:pt x="176924" y="275201"/>
                </a:moveTo>
                <a:lnTo>
                  <a:pt x="165176" y="275201"/>
                </a:lnTo>
                <a:lnTo>
                  <a:pt x="162612" y="276106"/>
                </a:lnTo>
                <a:lnTo>
                  <a:pt x="175777" y="276074"/>
                </a:lnTo>
                <a:lnTo>
                  <a:pt x="176924" y="275201"/>
                </a:lnTo>
                <a:close/>
              </a:path>
              <a:path w="187959" h="283845">
                <a:moveTo>
                  <a:pt x="21397" y="275266"/>
                </a:moveTo>
                <a:lnTo>
                  <a:pt x="21539" y="275318"/>
                </a:lnTo>
                <a:lnTo>
                  <a:pt x="21397" y="275266"/>
                </a:lnTo>
                <a:close/>
              </a:path>
              <a:path w="187959" h="283845">
                <a:moveTo>
                  <a:pt x="21282" y="275212"/>
                </a:moveTo>
                <a:close/>
              </a:path>
              <a:path w="187959" h="283845">
                <a:moveTo>
                  <a:pt x="178170" y="274144"/>
                </a:moveTo>
                <a:lnTo>
                  <a:pt x="167518" y="274144"/>
                </a:lnTo>
                <a:lnTo>
                  <a:pt x="167222" y="274297"/>
                </a:lnTo>
                <a:lnTo>
                  <a:pt x="165082" y="275235"/>
                </a:lnTo>
                <a:lnTo>
                  <a:pt x="176924" y="275201"/>
                </a:lnTo>
                <a:lnTo>
                  <a:pt x="177707" y="274593"/>
                </a:lnTo>
                <a:lnTo>
                  <a:pt x="178170" y="274144"/>
                </a:lnTo>
                <a:close/>
              </a:path>
              <a:path w="187959" h="283845">
                <a:moveTo>
                  <a:pt x="19191" y="274232"/>
                </a:moveTo>
                <a:lnTo>
                  <a:pt x="19350" y="274329"/>
                </a:lnTo>
                <a:lnTo>
                  <a:pt x="19191" y="274232"/>
                </a:lnTo>
                <a:close/>
              </a:path>
              <a:path w="187959" h="283845">
                <a:moveTo>
                  <a:pt x="167379" y="274207"/>
                </a:moveTo>
                <a:lnTo>
                  <a:pt x="167176" y="274297"/>
                </a:lnTo>
                <a:lnTo>
                  <a:pt x="167379" y="274207"/>
                </a:lnTo>
                <a:close/>
              </a:path>
              <a:path w="187959" h="283845">
                <a:moveTo>
                  <a:pt x="19082" y="274165"/>
                </a:moveTo>
                <a:close/>
              </a:path>
              <a:path w="187959" h="283845">
                <a:moveTo>
                  <a:pt x="179312" y="272870"/>
                </a:moveTo>
                <a:lnTo>
                  <a:pt x="169681" y="272870"/>
                </a:lnTo>
                <a:lnTo>
                  <a:pt x="169358" y="273087"/>
                </a:lnTo>
                <a:lnTo>
                  <a:pt x="167379" y="274207"/>
                </a:lnTo>
                <a:lnTo>
                  <a:pt x="167518" y="274144"/>
                </a:lnTo>
                <a:lnTo>
                  <a:pt x="178170" y="274144"/>
                </a:lnTo>
                <a:lnTo>
                  <a:pt x="179312" y="272870"/>
                </a:lnTo>
                <a:close/>
              </a:path>
              <a:path w="187959" h="283845">
                <a:moveTo>
                  <a:pt x="17167" y="272996"/>
                </a:moveTo>
                <a:lnTo>
                  <a:pt x="17362" y="273156"/>
                </a:lnTo>
                <a:lnTo>
                  <a:pt x="17167" y="272996"/>
                </a:lnTo>
                <a:close/>
              </a:path>
              <a:path w="187959" h="283845">
                <a:moveTo>
                  <a:pt x="169521" y="272963"/>
                </a:moveTo>
                <a:lnTo>
                  <a:pt x="169308" y="273087"/>
                </a:lnTo>
                <a:lnTo>
                  <a:pt x="169521" y="272963"/>
                </a:lnTo>
                <a:close/>
              </a:path>
              <a:path w="187959" h="283845">
                <a:moveTo>
                  <a:pt x="17052" y="272902"/>
                </a:moveTo>
                <a:close/>
              </a:path>
              <a:path w="187959" h="283845">
                <a:moveTo>
                  <a:pt x="182112" y="269677"/>
                </a:moveTo>
                <a:lnTo>
                  <a:pt x="173836" y="269677"/>
                </a:lnTo>
                <a:lnTo>
                  <a:pt x="173398" y="270079"/>
                </a:lnTo>
                <a:lnTo>
                  <a:pt x="169521" y="272963"/>
                </a:lnTo>
                <a:lnTo>
                  <a:pt x="169681" y="272870"/>
                </a:lnTo>
                <a:lnTo>
                  <a:pt x="179312" y="272870"/>
                </a:lnTo>
                <a:lnTo>
                  <a:pt x="181811" y="270079"/>
                </a:lnTo>
                <a:lnTo>
                  <a:pt x="182112" y="269677"/>
                </a:lnTo>
                <a:close/>
              </a:path>
              <a:path w="187959" h="283845">
                <a:moveTo>
                  <a:pt x="13201" y="269746"/>
                </a:moveTo>
                <a:lnTo>
                  <a:pt x="13640" y="270184"/>
                </a:lnTo>
                <a:lnTo>
                  <a:pt x="13443" y="269944"/>
                </a:lnTo>
                <a:lnTo>
                  <a:pt x="13201" y="269746"/>
                </a:lnTo>
                <a:close/>
              </a:path>
              <a:path w="187959" h="283845">
                <a:moveTo>
                  <a:pt x="13443" y="269944"/>
                </a:moveTo>
                <a:lnTo>
                  <a:pt x="13640" y="270184"/>
                </a:lnTo>
                <a:lnTo>
                  <a:pt x="13443" y="269944"/>
                </a:lnTo>
                <a:close/>
              </a:path>
              <a:path w="187959" h="283845">
                <a:moveTo>
                  <a:pt x="173588" y="269867"/>
                </a:moveTo>
                <a:lnTo>
                  <a:pt x="173309" y="270079"/>
                </a:lnTo>
                <a:lnTo>
                  <a:pt x="173588" y="269867"/>
                </a:lnTo>
                <a:close/>
              </a:path>
              <a:path w="187959" h="283845">
                <a:moveTo>
                  <a:pt x="173836" y="269677"/>
                </a:moveTo>
                <a:lnTo>
                  <a:pt x="173588" y="269867"/>
                </a:lnTo>
                <a:lnTo>
                  <a:pt x="173398" y="270079"/>
                </a:lnTo>
                <a:lnTo>
                  <a:pt x="173836" y="269677"/>
                </a:lnTo>
                <a:close/>
              </a:path>
              <a:path w="187959" h="283845">
                <a:moveTo>
                  <a:pt x="13281" y="269746"/>
                </a:moveTo>
                <a:lnTo>
                  <a:pt x="13443" y="269944"/>
                </a:lnTo>
                <a:lnTo>
                  <a:pt x="13281" y="269746"/>
                </a:lnTo>
                <a:close/>
              </a:path>
              <a:path w="187959" h="283845">
                <a:moveTo>
                  <a:pt x="184382" y="265913"/>
                </a:moveTo>
                <a:lnTo>
                  <a:pt x="177125" y="265913"/>
                </a:lnTo>
                <a:lnTo>
                  <a:pt x="176829" y="266309"/>
                </a:lnTo>
                <a:lnTo>
                  <a:pt x="173588" y="269867"/>
                </a:lnTo>
                <a:lnTo>
                  <a:pt x="173836" y="269677"/>
                </a:lnTo>
                <a:lnTo>
                  <a:pt x="182112" y="269677"/>
                </a:lnTo>
                <a:lnTo>
                  <a:pt x="183636" y="267298"/>
                </a:lnTo>
                <a:lnTo>
                  <a:pt x="184382" y="265913"/>
                </a:lnTo>
                <a:close/>
              </a:path>
              <a:path w="187959" h="283845">
                <a:moveTo>
                  <a:pt x="10230" y="266019"/>
                </a:moveTo>
                <a:lnTo>
                  <a:pt x="10478" y="266373"/>
                </a:lnTo>
                <a:lnTo>
                  <a:pt x="10356" y="266173"/>
                </a:lnTo>
                <a:lnTo>
                  <a:pt x="10230" y="266019"/>
                </a:lnTo>
                <a:close/>
              </a:path>
              <a:path w="187959" h="283845">
                <a:moveTo>
                  <a:pt x="10356" y="266173"/>
                </a:moveTo>
                <a:lnTo>
                  <a:pt x="10478" y="266373"/>
                </a:lnTo>
                <a:lnTo>
                  <a:pt x="10356" y="266173"/>
                </a:lnTo>
                <a:close/>
              </a:path>
              <a:path w="187959" h="283845">
                <a:moveTo>
                  <a:pt x="176979" y="266076"/>
                </a:moveTo>
                <a:lnTo>
                  <a:pt x="176770" y="266309"/>
                </a:lnTo>
                <a:lnTo>
                  <a:pt x="176979" y="266076"/>
                </a:lnTo>
                <a:close/>
              </a:path>
              <a:path w="187959" h="283845">
                <a:moveTo>
                  <a:pt x="10262" y="266019"/>
                </a:moveTo>
                <a:lnTo>
                  <a:pt x="10356" y="266173"/>
                </a:lnTo>
                <a:lnTo>
                  <a:pt x="10262" y="266019"/>
                </a:lnTo>
                <a:close/>
              </a:path>
              <a:path w="187959" h="283845">
                <a:moveTo>
                  <a:pt x="185352" y="263968"/>
                </a:moveTo>
                <a:lnTo>
                  <a:pt x="178336" y="263968"/>
                </a:lnTo>
                <a:lnTo>
                  <a:pt x="176979" y="266076"/>
                </a:lnTo>
                <a:lnTo>
                  <a:pt x="177125" y="265913"/>
                </a:lnTo>
                <a:lnTo>
                  <a:pt x="184382" y="265913"/>
                </a:lnTo>
                <a:lnTo>
                  <a:pt x="185045" y="264681"/>
                </a:lnTo>
                <a:lnTo>
                  <a:pt x="185352" y="263968"/>
                </a:lnTo>
                <a:close/>
              </a:path>
              <a:path w="187959" h="283845">
                <a:moveTo>
                  <a:pt x="9149" y="264198"/>
                </a:moveTo>
                <a:lnTo>
                  <a:pt x="9215" y="264338"/>
                </a:lnTo>
                <a:lnTo>
                  <a:pt x="9149" y="264198"/>
                </a:lnTo>
                <a:close/>
              </a:path>
              <a:path w="187959" h="283845">
                <a:moveTo>
                  <a:pt x="9074" y="264036"/>
                </a:moveTo>
                <a:lnTo>
                  <a:pt x="9149" y="264198"/>
                </a:lnTo>
                <a:lnTo>
                  <a:pt x="9074" y="264036"/>
                </a:lnTo>
                <a:close/>
              </a:path>
              <a:path w="187959" h="283845">
                <a:moveTo>
                  <a:pt x="186260" y="261737"/>
                </a:moveTo>
                <a:lnTo>
                  <a:pt x="179509" y="261737"/>
                </a:lnTo>
                <a:lnTo>
                  <a:pt x="179377" y="262022"/>
                </a:lnTo>
                <a:lnTo>
                  <a:pt x="178270" y="264069"/>
                </a:lnTo>
                <a:lnTo>
                  <a:pt x="185352" y="263968"/>
                </a:lnTo>
                <a:lnTo>
                  <a:pt x="186260" y="261737"/>
                </a:lnTo>
                <a:close/>
              </a:path>
              <a:path w="187959" h="283845">
                <a:moveTo>
                  <a:pt x="8120" y="261991"/>
                </a:moveTo>
                <a:lnTo>
                  <a:pt x="8173" y="262138"/>
                </a:lnTo>
                <a:lnTo>
                  <a:pt x="8120" y="261991"/>
                </a:lnTo>
                <a:close/>
              </a:path>
              <a:path w="187959" h="283845">
                <a:moveTo>
                  <a:pt x="179443" y="261861"/>
                </a:moveTo>
                <a:lnTo>
                  <a:pt x="179358" y="262022"/>
                </a:lnTo>
                <a:lnTo>
                  <a:pt x="179443" y="261861"/>
                </a:lnTo>
                <a:close/>
              </a:path>
              <a:path w="187959" h="283845">
                <a:moveTo>
                  <a:pt x="8079" y="261879"/>
                </a:moveTo>
                <a:close/>
              </a:path>
              <a:path w="187959" h="283845">
                <a:moveTo>
                  <a:pt x="186932" y="259405"/>
                </a:moveTo>
                <a:lnTo>
                  <a:pt x="180451" y="259405"/>
                </a:lnTo>
                <a:lnTo>
                  <a:pt x="180329" y="259749"/>
                </a:lnTo>
                <a:lnTo>
                  <a:pt x="179443" y="261861"/>
                </a:lnTo>
                <a:lnTo>
                  <a:pt x="186260" y="261737"/>
                </a:lnTo>
                <a:lnTo>
                  <a:pt x="186378" y="261393"/>
                </a:lnTo>
                <a:lnTo>
                  <a:pt x="186932" y="259405"/>
                </a:lnTo>
                <a:close/>
              </a:path>
              <a:path w="187959" h="283845">
                <a:moveTo>
                  <a:pt x="7270" y="259655"/>
                </a:moveTo>
                <a:lnTo>
                  <a:pt x="7306" y="259791"/>
                </a:lnTo>
                <a:lnTo>
                  <a:pt x="7270" y="259655"/>
                </a:lnTo>
                <a:close/>
              </a:path>
              <a:path w="187959" h="283845">
                <a:moveTo>
                  <a:pt x="180371" y="259600"/>
                </a:moveTo>
                <a:lnTo>
                  <a:pt x="180310" y="259749"/>
                </a:lnTo>
                <a:lnTo>
                  <a:pt x="180371" y="259600"/>
                </a:lnTo>
                <a:close/>
              </a:path>
              <a:path w="187959" h="283845">
                <a:moveTo>
                  <a:pt x="7235" y="259522"/>
                </a:moveTo>
                <a:lnTo>
                  <a:pt x="7270" y="259655"/>
                </a:lnTo>
                <a:lnTo>
                  <a:pt x="7235" y="259522"/>
                </a:lnTo>
                <a:close/>
              </a:path>
              <a:path w="187959" h="283845">
                <a:moveTo>
                  <a:pt x="187422" y="257053"/>
                </a:moveTo>
                <a:lnTo>
                  <a:pt x="181085" y="257053"/>
                </a:lnTo>
                <a:lnTo>
                  <a:pt x="181011" y="257375"/>
                </a:lnTo>
                <a:lnTo>
                  <a:pt x="180371" y="259600"/>
                </a:lnTo>
                <a:lnTo>
                  <a:pt x="180451" y="259405"/>
                </a:lnTo>
                <a:lnTo>
                  <a:pt x="186932" y="259405"/>
                </a:lnTo>
                <a:lnTo>
                  <a:pt x="187117" y="258739"/>
                </a:lnTo>
                <a:lnTo>
                  <a:pt x="187206" y="258332"/>
                </a:lnTo>
                <a:lnTo>
                  <a:pt x="187422" y="257053"/>
                </a:lnTo>
                <a:close/>
              </a:path>
              <a:path w="187959" h="283845">
                <a:moveTo>
                  <a:pt x="6641" y="257278"/>
                </a:moveTo>
                <a:lnTo>
                  <a:pt x="6666" y="257460"/>
                </a:lnTo>
                <a:lnTo>
                  <a:pt x="6641" y="257278"/>
                </a:lnTo>
                <a:close/>
              </a:path>
              <a:path w="187959" h="283845">
                <a:moveTo>
                  <a:pt x="181036" y="257228"/>
                </a:moveTo>
                <a:lnTo>
                  <a:pt x="180995" y="257375"/>
                </a:lnTo>
                <a:lnTo>
                  <a:pt x="181036" y="257228"/>
                </a:lnTo>
                <a:close/>
              </a:path>
              <a:path w="187959" h="283845">
                <a:moveTo>
                  <a:pt x="6615" y="257095"/>
                </a:moveTo>
                <a:lnTo>
                  <a:pt x="6641" y="257278"/>
                </a:lnTo>
                <a:lnTo>
                  <a:pt x="6615" y="257095"/>
                </a:lnTo>
                <a:close/>
              </a:path>
              <a:path w="187959" h="283845">
                <a:moveTo>
                  <a:pt x="187741" y="254557"/>
                </a:moveTo>
                <a:lnTo>
                  <a:pt x="181487" y="254557"/>
                </a:lnTo>
                <a:lnTo>
                  <a:pt x="181450" y="254906"/>
                </a:lnTo>
                <a:lnTo>
                  <a:pt x="181036" y="257228"/>
                </a:lnTo>
                <a:lnTo>
                  <a:pt x="181085" y="257053"/>
                </a:lnTo>
                <a:lnTo>
                  <a:pt x="187422" y="257053"/>
                </a:lnTo>
                <a:lnTo>
                  <a:pt x="187667" y="255604"/>
                </a:lnTo>
                <a:lnTo>
                  <a:pt x="187741" y="254557"/>
                </a:lnTo>
                <a:close/>
              </a:path>
              <a:path w="187959" h="283845">
                <a:moveTo>
                  <a:pt x="6289" y="254781"/>
                </a:moveTo>
                <a:close/>
              </a:path>
              <a:path w="187959" h="283845">
                <a:moveTo>
                  <a:pt x="181460" y="254714"/>
                </a:moveTo>
                <a:lnTo>
                  <a:pt x="181428" y="254906"/>
                </a:lnTo>
                <a:lnTo>
                  <a:pt x="181460" y="254714"/>
                </a:lnTo>
                <a:close/>
              </a:path>
              <a:path w="187959" h="283845">
                <a:moveTo>
                  <a:pt x="6282" y="254642"/>
                </a:moveTo>
                <a:lnTo>
                  <a:pt x="6289" y="254781"/>
                </a:lnTo>
                <a:lnTo>
                  <a:pt x="6282" y="254642"/>
                </a:lnTo>
                <a:close/>
              </a:path>
              <a:path w="187959" h="283845">
                <a:moveTo>
                  <a:pt x="187868" y="252015"/>
                </a:moveTo>
                <a:lnTo>
                  <a:pt x="181608" y="252015"/>
                </a:lnTo>
                <a:lnTo>
                  <a:pt x="181460" y="254714"/>
                </a:lnTo>
                <a:lnTo>
                  <a:pt x="181487" y="254557"/>
                </a:lnTo>
                <a:lnTo>
                  <a:pt x="187741" y="254557"/>
                </a:lnTo>
                <a:lnTo>
                  <a:pt x="187868" y="252015"/>
                </a:lnTo>
                <a:close/>
              </a:path>
              <a:path w="187959" h="283845">
                <a:moveTo>
                  <a:pt x="181603" y="252111"/>
                </a:moveTo>
                <a:close/>
              </a:path>
              <a:path w="187959" h="283845">
                <a:moveTo>
                  <a:pt x="187868" y="31296"/>
                </a:moveTo>
                <a:lnTo>
                  <a:pt x="181603" y="31296"/>
                </a:lnTo>
                <a:lnTo>
                  <a:pt x="181603" y="252111"/>
                </a:lnTo>
                <a:lnTo>
                  <a:pt x="187868" y="252015"/>
                </a:lnTo>
                <a:lnTo>
                  <a:pt x="187868" y="31296"/>
                </a:lnTo>
                <a:close/>
              </a:path>
              <a:path w="187959" h="283845">
                <a:moveTo>
                  <a:pt x="6143" y="31308"/>
                </a:moveTo>
                <a:close/>
              </a:path>
              <a:path w="187959" h="283845">
                <a:moveTo>
                  <a:pt x="187724" y="28600"/>
                </a:moveTo>
                <a:lnTo>
                  <a:pt x="181450" y="28600"/>
                </a:lnTo>
                <a:lnTo>
                  <a:pt x="181487" y="28917"/>
                </a:lnTo>
                <a:lnTo>
                  <a:pt x="181603" y="31359"/>
                </a:lnTo>
                <a:lnTo>
                  <a:pt x="187868" y="31296"/>
                </a:lnTo>
                <a:lnTo>
                  <a:pt x="187724" y="28600"/>
                </a:lnTo>
                <a:close/>
              </a:path>
              <a:path w="187959" h="283845">
                <a:moveTo>
                  <a:pt x="6147" y="31243"/>
                </a:moveTo>
                <a:close/>
              </a:path>
              <a:path w="187959" h="283845">
                <a:moveTo>
                  <a:pt x="181458" y="28747"/>
                </a:moveTo>
                <a:lnTo>
                  <a:pt x="181467" y="28917"/>
                </a:lnTo>
                <a:lnTo>
                  <a:pt x="181458" y="28747"/>
                </a:lnTo>
                <a:close/>
              </a:path>
              <a:path w="187959" h="283845">
                <a:moveTo>
                  <a:pt x="187371" y="26115"/>
                </a:moveTo>
                <a:lnTo>
                  <a:pt x="181011" y="26115"/>
                </a:lnTo>
                <a:lnTo>
                  <a:pt x="181085" y="26432"/>
                </a:lnTo>
                <a:lnTo>
                  <a:pt x="181458" y="28747"/>
                </a:lnTo>
                <a:lnTo>
                  <a:pt x="181450" y="28600"/>
                </a:lnTo>
                <a:lnTo>
                  <a:pt x="187724" y="28600"/>
                </a:lnTo>
                <a:lnTo>
                  <a:pt x="187667" y="27860"/>
                </a:lnTo>
                <a:lnTo>
                  <a:pt x="187371" y="26115"/>
                </a:lnTo>
                <a:close/>
              </a:path>
              <a:path w="187959" h="283845">
                <a:moveTo>
                  <a:pt x="181034" y="26250"/>
                </a:moveTo>
                <a:lnTo>
                  <a:pt x="181065" y="26432"/>
                </a:lnTo>
                <a:lnTo>
                  <a:pt x="181034" y="26250"/>
                </a:lnTo>
                <a:close/>
              </a:path>
              <a:path w="187959" h="283845">
                <a:moveTo>
                  <a:pt x="6640" y="26200"/>
                </a:moveTo>
                <a:lnTo>
                  <a:pt x="6592" y="26379"/>
                </a:lnTo>
                <a:lnTo>
                  <a:pt x="6640" y="26200"/>
                </a:lnTo>
                <a:close/>
              </a:path>
              <a:path w="187959" h="283845">
                <a:moveTo>
                  <a:pt x="186830" y="23736"/>
                </a:moveTo>
                <a:lnTo>
                  <a:pt x="180329" y="23736"/>
                </a:lnTo>
                <a:lnTo>
                  <a:pt x="180451" y="24106"/>
                </a:lnTo>
                <a:lnTo>
                  <a:pt x="181034" y="26250"/>
                </a:lnTo>
                <a:lnTo>
                  <a:pt x="181011" y="26115"/>
                </a:lnTo>
                <a:lnTo>
                  <a:pt x="187371" y="26115"/>
                </a:lnTo>
                <a:lnTo>
                  <a:pt x="187209" y="25163"/>
                </a:lnTo>
                <a:lnTo>
                  <a:pt x="186830" y="23736"/>
                </a:lnTo>
                <a:close/>
              </a:path>
              <a:path w="187959" h="283845">
                <a:moveTo>
                  <a:pt x="6690" y="26009"/>
                </a:moveTo>
                <a:lnTo>
                  <a:pt x="6640" y="26200"/>
                </a:lnTo>
                <a:lnTo>
                  <a:pt x="6690" y="26009"/>
                </a:lnTo>
                <a:close/>
              </a:path>
              <a:path w="187959" h="283845">
                <a:moveTo>
                  <a:pt x="180393" y="23964"/>
                </a:moveTo>
                <a:lnTo>
                  <a:pt x="180433" y="24106"/>
                </a:lnTo>
                <a:lnTo>
                  <a:pt x="180393" y="23964"/>
                </a:lnTo>
                <a:close/>
              </a:path>
              <a:path w="187959" h="283845">
                <a:moveTo>
                  <a:pt x="186133" y="21463"/>
                </a:moveTo>
                <a:lnTo>
                  <a:pt x="179377" y="21463"/>
                </a:lnTo>
                <a:lnTo>
                  <a:pt x="179509" y="21727"/>
                </a:lnTo>
                <a:lnTo>
                  <a:pt x="180393" y="23964"/>
                </a:lnTo>
                <a:lnTo>
                  <a:pt x="180329" y="23736"/>
                </a:lnTo>
                <a:lnTo>
                  <a:pt x="186830" y="23736"/>
                </a:lnTo>
                <a:lnTo>
                  <a:pt x="186367" y="22044"/>
                </a:lnTo>
                <a:lnTo>
                  <a:pt x="186133" y="21463"/>
                </a:lnTo>
                <a:close/>
              </a:path>
              <a:path w="187959" h="283845">
                <a:moveTo>
                  <a:pt x="7274" y="23805"/>
                </a:moveTo>
                <a:lnTo>
                  <a:pt x="7222" y="23948"/>
                </a:lnTo>
                <a:lnTo>
                  <a:pt x="7274" y="23805"/>
                </a:lnTo>
                <a:close/>
              </a:path>
              <a:path w="187959" h="283845">
                <a:moveTo>
                  <a:pt x="179408" y="21537"/>
                </a:moveTo>
                <a:lnTo>
                  <a:pt x="179485" y="21727"/>
                </a:lnTo>
                <a:lnTo>
                  <a:pt x="179408" y="21537"/>
                </a:lnTo>
                <a:close/>
              </a:path>
              <a:path w="187959" h="283845">
                <a:moveTo>
                  <a:pt x="185262" y="19295"/>
                </a:moveTo>
                <a:lnTo>
                  <a:pt x="178204" y="19295"/>
                </a:lnTo>
                <a:lnTo>
                  <a:pt x="178336" y="19507"/>
                </a:lnTo>
                <a:lnTo>
                  <a:pt x="179408" y="21537"/>
                </a:lnTo>
                <a:lnTo>
                  <a:pt x="186133" y="21463"/>
                </a:lnTo>
                <a:lnTo>
                  <a:pt x="185262" y="19295"/>
                </a:lnTo>
                <a:close/>
              </a:path>
              <a:path w="187959" h="283845">
                <a:moveTo>
                  <a:pt x="8190" y="21357"/>
                </a:moveTo>
                <a:lnTo>
                  <a:pt x="8110" y="21530"/>
                </a:lnTo>
                <a:lnTo>
                  <a:pt x="8190" y="21357"/>
                </a:lnTo>
                <a:close/>
              </a:path>
              <a:path w="187959" h="283845">
                <a:moveTo>
                  <a:pt x="178227" y="19339"/>
                </a:moveTo>
                <a:lnTo>
                  <a:pt x="178317" y="19507"/>
                </a:lnTo>
                <a:lnTo>
                  <a:pt x="178227" y="19339"/>
                </a:lnTo>
                <a:close/>
              </a:path>
              <a:path w="187959" h="283845">
                <a:moveTo>
                  <a:pt x="9121" y="19339"/>
                </a:moveTo>
                <a:close/>
              </a:path>
              <a:path w="187959" h="283845">
                <a:moveTo>
                  <a:pt x="9246" y="19137"/>
                </a:moveTo>
                <a:lnTo>
                  <a:pt x="9121" y="19339"/>
                </a:lnTo>
                <a:lnTo>
                  <a:pt x="9246" y="19137"/>
                </a:lnTo>
                <a:close/>
              </a:path>
              <a:path w="187959" h="283845">
                <a:moveTo>
                  <a:pt x="184178" y="17181"/>
                </a:moveTo>
                <a:lnTo>
                  <a:pt x="176829" y="17181"/>
                </a:lnTo>
                <a:lnTo>
                  <a:pt x="177125" y="17551"/>
                </a:lnTo>
                <a:lnTo>
                  <a:pt x="178227" y="19339"/>
                </a:lnTo>
                <a:lnTo>
                  <a:pt x="185262" y="19295"/>
                </a:lnTo>
                <a:lnTo>
                  <a:pt x="185094" y="18925"/>
                </a:lnTo>
                <a:lnTo>
                  <a:pt x="184178" y="17181"/>
                </a:lnTo>
                <a:close/>
              </a:path>
              <a:path w="187959" h="283845">
                <a:moveTo>
                  <a:pt x="176926" y="17331"/>
                </a:moveTo>
                <a:lnTo>
                  <a:pt x="177069" y="17551"/>
                </a:lnTo>
                <a:lnTo>
                  <a:pt x="176926" y="17331"/>
                </a:lnTo>
                <a:close/>
              </a:path>
              <a:path w="187959" h="283845">
                <a:moveTo>
                  <a:pt x="176829" y="17181"/>
                </a:moveTo>
                <a:lnTo>
                  <a:pt x="176926" y="17331"/>
                </a:lnTo>
                <a:lnTo>
                  <a:pt x="177125" y="17551"/>
                </a:lnTo>
                <a:lnTo>
                  <a:pt x="176829" y="17181"/>
                </a:lnTo>
                <a:close/>
              </a:path>
              <a:path w="187959" h="283845">
                <a:moveTo>
                  <a:pt x="10439" y="17193"/>
                </a:moveTo>
                <a:lnTo>
                  <a:pt x="10230" y="17445"/>
                </a:lnTo>
                <a:lnTo>
                  <a:pt x="10439" y="17193"/>
                </a:lnTo>
                <a:close/>
              </a:path>
              <a:path w="187959" h="283845">
                <a:moveTo>
                  <a:pt x="181836" y="13427"/>
                </a:moveTo>
                <a:lnTo>
                  <a:pt x="173398" y="13427"/>
                </a:lnTo>
                <a:lnTo>
                  <a:pt x="173836" y="13797"/>
                </a:lnTo>
                <a:lnTo>
                  <a:pt x="176926" y="17331"/>
                </a:lnTo>
                <a:lnTo>
                  <a:pt x="176829" y="17181"/>
                </a:lnTo>
                <a:lnTo>
                  <a:pt x="184178" y="17181"/>
                </a:lnTo>
                <a:lnTo>
                  <a:pt x="183734" y="16335"/>
                </a:lnTo>
                <a:lnTo>
                  <a:pt x="181836" y="13427"/>
                </a:lnTo>
                <a:close/>
              </a:path>
              <a:path w="187959" h="283845">
                <a:moveTo>
                  <a:pt x="173507" y="13549"/>
                </a:moveTo>
                <a:lnTo>
                  <a:pt x="173732" y="13797"/>
                </a:lnTo>
                <a:lnTo>
                  <a:pt x="173507" y="13549"/>
                </a:lnTo>
                <a:close/>
              </a:path>
              <a:path w="187959" h="283845">
                <a:moveTo>
                  <a:pt x="173398" y="13427"/>
                </a:moveTo>
                <a:lnTo>
                  <a:pt x="173836" y="13797"/>
                </a:lnTo>
                <a:lnTo>
                  <a:pt x="173398" y="13427"/>
                </a:lnTo>
                <a:close/>
              </a:path>
              <a:path w="187959" h="283845">
                <a:moveTo>
                  <a:pt x="13640" y="13322"/>
                </a:moveTo>
                <a:lnTo>
                  <a:pt x="13201" y="13745"/>
                </a:lnTo>
                <a:lnTo>
                  <a:pt x="13438" y="13549"/>
                </a:lnTo>
                <a:lnTo>
                  <a:pt x="13640" y="13322"/>
                </a:lnTo>
                <a:close/>
              </a:path>
              <a:path w="187959" h="283845">
                <a:moveTo>
                  <a:pt x="13482" y="13513"/>
                </a:moveTo>
                <a:lnTo>
                  <a:pt x="13201" y="13745"/>
                </a:lnTo>
                <a:lnTo>
                  <a:pt x="13482" y="13513"/>
                </a:lnTo>
                <a:close/>
              </a:path>
              <a:path w="187959" h="283845">
                <a:moveTo>
                  <a:pt x="179119" y="10414"/>
                </a:moveTo>
                <a:lnTo>
                  <a:pt x="169358" y="10414"/>
                </a:lnTo>
                <a:lnTo>
                  <a:pt x="169681" y="10625"/>
                </a:lnTo>
                <a:lnTo>
                  <a:pt x="173507" y="13549"/>
                </a:lnTo>
                <a:lnTo>
                  <a:pt x="181836" y="13427"/>
                </a:lnTo>
                <a:lnTo>
                  <a:pt x="179119" y="10414"/>
                </a:lnTo>
                <a:close/>
              </a:path>
              <a:path w="187959" h="283845">
                <a:moveTo>
                  <a:pt x="13713" y="13322"/>
                </a:moveTo>
                <a:lnTo>
                  <a:pt x="13482" y="13513"/>
                </a:lnTo>
                <a:lnTo>
                  <a:pt x="13713" y="13322"/>
                </a:lnTo>
                <a:close/>
              </a:path>
              <a:path w="187959" h="283845">
                <a:moveTo>
                  <a:pt x="169497" y="10519"/>
                </a:moveTo>
                <a:lnTo>
                  <a:pt x="169638" y="10625"/>
                </a:lnTo>
                <a:lnTo>
                  <a:pt x="169497" y="10519"/>
                </a:lnTo>
                <a:close/>
              </a:path>
              <a:path w="187959" h="283845">
                <a:moveTo>
                  <a:pt x="17124" y="10505"/>
                </a:moveTo>
                <a:close/>
              </a:path>
              <a:path w="187959" h="283845">
                <a:moveTo>
                  <a:pt x="178012" y="9198"/>
                </a:moveTo>
                <a:lnTo>
                  <a:pt x="167222" y="9198"/>
                </a:lnTo>
                <a:lnTo>
                  <a:pt x="167518" y="9357"/>
                </a:lnTo>
                <a:lnTo>
                  <a:pt x="169497" y="10519"/>
                </a:lnTo>
                <a:lnTo>
                  <a:pt x="169358" y="10414"/>
                </a:lnTo>
                <a:lnTo>
                  <a:pt x="179119" y="10414"/>
                </a:lnTo>
                <a:lnTo>
                  <a:pt x="178012" y="9198"/>
                </a:lnTo>
                <a:close/>
              </a:path>
              <a:path w="187959" h="283845">
                <a:moveTo>
                  <a:pt x="17446" y="10308"/>
                </a:moveTo>
                <a:lnTo>
                  <a:pt x="17124" y="10505"/>
                </a:lnTo>
                <a:lnTo>
                  <a:pt x="17446" y="10308"/>
                </a:lnTo>
                <a:close/>
              </a:path>
              <a:path w="187959" h="283845">
                <a:moveTo>
                  <a:pt x="167415" y="9310"/>
                </a:moveTo>
                <a:close/>
              </a:path>
              <a:path w="187959" h="283845">
                <a:moveTo>
                  <a:pt x="176805" y="8194"/>
                </a:moveTo>
                <a:lnTo>
                  <a:pt x="164944" y="8194"/>
                </a:lnTo>
                <a:lnTo>
                  <a:pt x="167415" y="9310"/>
                </a:lnTo>
                <a:lnTo>
                  <a:pt x="167222" y="9198"/>
                </a:lnTo>
                <a:lnTo>
                  <a:pt x="178012" y="9198"/>
                </a:lnTo>
                <a:lnTo>
                  <a:pt x="177633" y="8828"/>
                </a:lnTo>
                <a:lnTo>
                  <a:pt x="176805" y="8194"/>
                </a:lnTo>
                <a:close/>
              </a:path>
              <a:path w="187959" h="283845">
                <a:moveTo>
                  <a:pt x="19209" y="9232"/>
                </a:moveTo>
                <a:lnTo>
                  <a:pt x="19049" y="9304"/>
                </a:lnTo>
                <a:lnTo>
                  <a:pt x="19209" y="9232"/>
                </a:lnTo>
                <a:close/>
              </a:path>
              <a:path w="187959" h="283845">
                <a:moveTo>
                  <a:pt x="19400" y="9145"/>
                </a:moveTo>
                <a:lnTo>
                  <a:pt x="19209" y="9232"/>
                </a:lnTo>
                <a:lnTo>
                  <a:pt x="19400" y="9145"/>
                </a:lnTo>
                <a:close/>
              </a:path>
              <a:path w="187959" h="283845">
                <a:moveTo>
                  <a:pt x="160028" y="6729"/>
                </a:moveTo>
                <a:lnTo>
                  <a:pt x="162739" y="7401"/>
                </a:lnTo>
                <a:lnTo>
                  <a:pt x="165176" y="8299"/>
                </a:lnTo>
                <a:lnTo>
                  <a:pt x="164944" y="8194"/>
                </a:lnTo>
                <a:lnTo>
                  <a:pt x="176805" y="8194"/>
                </a:lnTo>
                <a:lnTo>
                  <a:pt x="174942" y="6766"/>
                </a:lnTo>
                <a:lnTo>
                  <a:pt x="160312" y="6766"/>
                </a:lnTo>
                <a:lnTo>
                  <a:pt x="160028" y="6729"/>
                </a:lnTo>
                <a:close/>
              </a:path>
              <a:path w="187959" h="283845">
                <a:moveTo>
                  <a:pt x="23865" y="7348"/>
                </a:moveTo>
                <a:lnTo>
                  <a:pt x="23595" y="7401"/>
                </a:lnTo>
                <a:lnTo>
                  <a:pt x="23865" y="7348"/>
                </a:lnTo>
                <a:close/>
              </a:path>
              <a:path w="187959" h="283845">
                <a:moveTo>
                  <a:pt x="162480" y="7348"/>
                </a:moveTo>
                <a:lnTo>
                  <a:pt x="162630" y="7401"/>
                </a:lnTo>
                <a:lnTo>
                  <a:pt x="162480" y="7348"/>
                </a:lnTo>
                <a:close/>
              </a:path>
              <a:path w="187959" h="283845">
                <a:moveTo>
                  <a:pt x="26252" y="6724"/>
                </a:moveTo>
                <a:lnTo>
                  <a:pt x="25927" y="6766"/>
                </a:lnTo>
                <a:lnTo>
                  <a:pt x="26084" y="6766"/>
                </a:lnTo>
                <a:lnTo>
                  <a:pt x="26252" y="6724"/>
                </a:lnTo>
                <a:close/>
              </a:path>
              <a:path w="187959" h="283845">
                <a:moveTo>
                  <a:pt x="174874" y="6713"/>
                </a:moveTo>
                <a:lnTo>
                  <a:pt x="159963" y="6713"/>
                </a:lnTo>
                <a:lnTo>
                  <a:pt x="160312" y="6766"/>
                </a:lnTo>
                <a:lnTo>
                  <a:pt x="174942" y="6766"/>
                </a:lnTo>
                <a:close/>
              </a:path>
              <a:path w="187959" h="283845">
                <a:moveTo>
                  <a:pt x="174253" y="6238"/>
                </a:moveTo>
                <a:lnTo>
                  <a:pt x="154787" y="6238"/>
                </a:lnTo>
                <a:lnTo>
                  <a:pt x="157722" y="6396"/>
                </a:lnTo>
                <a:lnTo>
                  <a:pt x="157457" y="6396"/>
                </a:lnTo>
                <a:lnTo>
                  <a:pt x="160028" y="6729"/>
                </a:lnTo>
                <a:lnTo>
                  <a:pt x="174874" y="6713"/>
                </a:lnTo>
                <a:lnTo>
                  <a:pt x="174253" y="6238"/>
                </a:lnTo>
                <a:close/>
              </a:path>
              <a:path w="187959" h="283845">
                <a:moveTo>
                  <a:pt x="155126" y="0"/>
                </a:moveTo>
                <a:lnTo>
                  <a:pt x="31029" y="0"/>
                </a:lnTo>
                <a:lnTo>
                  <a:pt x="28137" y="158"/>
                </a:lnTo>
                <a:lnTo>
                  <a:pt x="158060" y="158"/>
                </a:lnTo>
                <a:lnTo>
                  <a:pt x="155126" y="0"/>
                </a:lnTo>
                <a:close/>
              </a:path>
            </a:pathLst>
          </a:custGeom>
          <a:solidFill>
            <a:srgbClr val="221F1F"/>
          </a:solidFill>
        </p:spPr>
        <p:txBody>
          <a:bodyPr wrap="square" lIns="0" tIns="0" rIns="0" bIns="0" rtlCol="0"/>
          <a:lstStyle/>
          <a:p>
            <a:endParaRPr sz="1224">
              <a:solidFill>
                <a:prstClr val="black"/>
              </a:solidFill>
            </a:endParaRPr>
          </a:p>
        </p:txBody>
      </p:sp>
      <p:sp>
        <p:nvSpPr>
          <p:cNvPr id="42" name="object 42"/>
          <p:cNvSpPr/>
          <p:nvPr/>
        </p:nvSpPr>
        <p:spPr>
          <a:xfrm>
            <a:off x="6017066" y="2426189"/>
            <a:ext cx="44049" cy="4319"/>
          </a:xfrm>
          <a:custGeom>
            <a:avLst/>
            <a:gdLst/>
            <a:ahLst/>
            <a:cxnLst/>
            <a:rect l="l" t="t" r="r" b="b"/>
            <a:pathLst>
              <a:path w="64770" h="6350">
                <a:moveTo>
                  <a:pt x="62820" y="0"/>
                </a:moveTo>
                <a:lnTo>
                  <a:pt x="1401" y="0"/>
                </a:lnTo>
                <a:lnTo>
                  <a:pt x="0" y="1374"/>
                </a:lnTo>
                <a:lnTo>
                  <a:pt x="0" y="4863"/>
                </a:lnTo>
                <a:lnTo>
                  <a:pt x="1401" y="6238"/>
                </a:lnTo>
                <a:lnTo>
                  <a:pt x="62820" y="6238"/>
                </a:lnTo>
                <a:lnTo>
                  <a:pt x="64226" y="4863"/>
                </a:lnTo>
                <a:lnTo>
                  <a:pt x="64226" y="1374"/>
                </a:lnTo>
                <a:lnTo>
                  <a:pt x="62820" y="0"/>
                </a:lnTo>
                <a:close/>
              </a:path>
            </a:pathLst>
          </a:custGeom>
          <a:solidFill>
            <a:srgbClr val="221F1F"/>
          </a:solidFill>
        </p:spPr>
        <p:txBody>
          <a:bodyPr wrap="square" lIns="0" tIns="0" rIns="0" bIns="0" rtlCol="0"/>
          <a:lstStyle/>
          <a:p>
            <a:endParaRPr sz="1224">
              <a:solidFill>
                <a:prstClr val="black"/>
              </a:solidFill>
            </a:endParaRPr>
          </a:p>
        </p:txBody>
      </p:sp>
      <p:sp>
        <p:nvSpPr>
          <p:cNvPr id="43" name="object 43"/>
          <p:cNvSpPr/>
          <p:nvPr/>
        </p:nvSpPr>
        <p:spPr>
          <a:xfrm>
            <a:off x="6006412" y="2581723"/>
            <a:ext cx="6478" cy="6478"/>
          </a:xfrm>
          <a:custGeom>
            <a:avLst/>
            <a:gdLst/>
            <a:ahLst/>
            <a:cxnLst/>
            <a:rect l="l" t="t" r="r" b="b"/>
            <a:pathLst>
              <a:path w="9525" h="9525">
                <a:moveTo>
                  <a:pt x="0" y="9398"/>
                </a:moveTo>
                <a:lnTo>
                  <a:pt x="9399" y="9398"/>
                </a:lnTo>
                <a:lnTo>
                  <a:pt x="9399" y="0"/>
                </a:lnTo>
                <a:lnTo>
                  <a:pt x="0" y="0"/>
                </a:lnTo>
                <a:lnTo>
                  <a:pt x="0" y="9398"/>
                </a:lnTo>
                <a:close/>
              </a:path>
            </a:pathLst>
          </a:custGeom>
          <a:solidFill>
            <a:srgbClr val="221F1F"/>
          </a:solidFill>
        </p:spPr>
        <p:txBody>
          <a:bodyPr wrap="square" lIns="0" tIns="0" rIns="0" bIns="0" rtlCol="0"/>
          <a:lstStyle/>
          <a:p>
            <a:endParaRPr sz="1224">
              <a:solidFill>
                <a:prstClr val="black"/>
              </a:solidFill>
            </a:endParaRPr>
          </a:p>
        </p:txBody>
      </p:sp>
      <p:sp>
        <p:nvSpPr>
          <p:cNvPr id="44" name="object 44"/>
          <p:cNvSpPr/>
          <p:nvPr/>
        </p:nvSpPr>
        <p:spPr>
          <a:xfrm>
            <a:off x="6065008" y="2581723"/>
            <a:ext cx="6478" cy="6478"/>
          </a:xfrm>
          <a:custGeom>
            <a:avLst/>
            <a:gdLst/>
            <a:ahLst/>
            <a:cxnLst/>
            <a:rect l="l" t="t" r="r" b="b"/>
            <a:pathLst>
              <a:path w="9525" h="9525">
                <a:moveTo>
                  <a:pt x="0" y="9398"/>
                </a:moveTo>
                <a:lnTo>
                  <a:pt x="9399" y="9398"/>
                </a:lnTo>
                <a:lnTo>
                  <a:pt x="9399" y="0"/>
                </a:lnTo>
                <a:lnTo>
                  <a:pt x="0" y="0"/>
                </a:lnTo>
                <a:lnTo>
                  <a:pt x="0" y="9398"/>
                </a:lnTo>
                <a:close/>
              </a:path>
            </a:pathLst>
          </a:custGeom>
          <a:solidFill>
            <a:srgbClr val="221F1F"/>
          </a:solidFill>
        </p:spPr>
        <p:txBody>
          <a:bodyPr wrap="square" lIns="0" tIns="0" rIns="0" bIns="0" rtlCol="0"/>
          <a:lstStyle/>
          <a:p>
            <a:endParaRPr sz="1224">
              <a:solidFill>
                <a:prstClr val="black"/>
              </a:solidFill>
            </a:endParaRPr>
          </a:p>
        </p:txBody>
      </p:sp>
      <p:sp>
        <p:nvSpPr>
          <p:cNvPr id="45" name="object 45"/>
          <p:cNvSpPr/>
          <p:nvPr/>
        </p:nvSpPr>
        <p:spPr>
          <a:xfrm>
            <a:off x="6022392" y="2578527"/>
            <a:ext cx="33254" cy="12956"/>
          </a:xfrm>
          <a:custGeom>
            <a:avLst/>
            <a:gdLst/>
            <a:ahLst/>
            <a:cxnLst/>
            <a:rect l="l" t="t" r="r" b="b"/>
            <a:pathLst>
              <a:path w="48895" h="19050">
                <a:moveTo>
                  <a:pt x="0" y="18796"/>
                </a:moveTo>
                <a:lnTo>
                  <a:pt x="48562" y="18796"/>
                </a:lnTo>
                <a:lnTo>
                  <a:pt x="48562" y="0"/>
                </a:lnTo>
                <a:lnTo>
                  <a:pt x="0" y="0"/>
                </a:lnTo>
                <a:lnTo>
                  <a:pt x="0" y="18796"/>
                </a:lnTo>
                <a:close/>
              </a:path>
            </a:pathLst>
          </a:custGeom>
          <a:ln w="6265">
            <a:solidFill>
              <a:srgbClr val="221F1F"/>
            </a:solidFill>
          </a:ln>
        </p:spPr>
        <p:txBody>
          <a:bodyPr wrap="square" lIns="0" tIns="0" rIns="0" bIns="0" rtlCol="0"/>
          <a:lstStyle/>
          <a:p>
            <a:endParaRPr sz="1224">
              <a:solidFill>
                <a:prstClr val="black"/>
              </a:solidFill>
            </a:endParaRPr>
          </a:p>
        </p:txBody>
      </p:sp>
      <p:sp>
        <p:nvSpPr>
          <p:cNvPr id="46" name="object 46"/>
          <p:cNvSpPr/>
          <p:nvPr/>
        </p:nvSpPr>
        <p:spPr>
          <a:xfrm>
            <a:off x="5967068" y="1550533"/>
            <a:ext cx="102222" cy="127815"/>
          </a:xfrm>
          <a:prstGeom prst="rect">
            <a:avLst/>
          </a:prstGeom>
          <a:blipFill>
            <a:blip r:embed="rId13" cstate="print"/>
            <a:stretch>
              <a:fillRect/>
            </a:stretch>
          </a:blipFill>
        </p:spPr>
        <p:txBody>
          <a:bodyPr wrap="square" lIns="0" tIns="0" rIns="0" bIns="0" rtlCol="0"/>
          <a:lstStyle/>
          <a:p>
            <a:endParaRPr sz="1224">
              <a:solidFill>
                <a:prstClr val="black"/>
              </a:solidFill>
            </a:endParaRPr>
          </a:p>
        </p:txBody>
      </p:sp>
      <p:sp>
        <p:nvSpPr>
          <p:cNvPr id="47" name="object 47"/>
          <p:cNvSpPr/>
          <p:nvPr/>
        </p:nvSpPr>
        <p:spPr>
          <a:xfrm>
            <a:off x="5954217" y="1523891"/>
            <a:ext cx="128264" cy="193043"/>
          </a:xfrm>
          <a:custGeom>
            <a:avLst/>
            <a:gdLst/>
            <a:ahLst/>
            <a:cxnLst/>
            <a:rect l="l" t="t" r="r" b="b"/>
            <a:pathLst>
              <a:path w="188595" h="283844">
                <a:moveTo>
                  <a:pt x="156839" y="0"/>
                </a:moveTo>
                <a:lnTo>
                  <a:pt x="31156" y="0"/>
                </a:lnTo>
                <a:lnTo>
                  <a:pt x="28264" y="158"/>
                </a:lnTo>
                <a:lnTo>
                  <a:pt x="25097" y="687"/>
                </a:lnTo>
                <a:lnTo>
                  <a:pt x="24774" y="792"/>
                </a:lnTo>
                <a:lnTo>
                  <a:pt x="21734" y="1638"/>
                </a:lnTo>
                <a:lnTo>
                  <a:pt x="18869" y="2801"/>
                </a:lnTo>
                <a:lnTo>
                  <a:pt x="16410" y="4070"/>
                </a:lnTo>
                <a:lnTo>
                  <a:pt x="16120" y="4282"/>
                </a:lnTo>
                <a:lnTo>
                  <a:pt x="13777" y="5815"/>
                </a:lnTo>
                <a:lnTo>
                  <a:pt x="0" y="252168"/>
                </a:lnTo>
                <a:lnTo>
                  <a:pt x="132" y="254653"/>
                </a:lnTo>
                <a:lnTo>
                  <a:pt x="16215" y="279658"/>
                </a:lnTo>
                <a:lnTo>
                  <a:pt x="16516" y="279869"/>
                </a:lnTo>
                <a:lnTo>
                  <a:pt x="18975" y="280980"/>
                </a:lnTo>
                <a:lnTo>
                  <a:pt x="22120" y="282143"/>
                </a:lnTo>
                <a:lnTo>
                  <a:pt x="25182" y="282936"/>
                </a:lnTo>
                <a:lnTo>
                  <a:pt x="27994" y="283306"/>
                </a:lnTo>
                <a:lnTo>
                  <a:pt x="28264" y="283359"/>
                </a:lnTo>
                <a:lnTo>
                  <a:pt x="31156" y="283517"/>
                </a:lnTo>
                <a:lnTo>
                  <a:pt x="156839" y="283517"/>
                </a:lnTo>
                <a:lnTo>
                  <a:pt x="159736" y="283359"/>
                </a:lnTo>
                <a:lnTo>
                  <a:pt x="160000" y="283306"/>
                </a:lnTo>
                <a:lnTo>
                  <a:pt x="162818" y="282936"/>
                </a:lnTo>
                <a:lnTo>
                  <a:pt x="165879" y="282143"/>
                </a:lnTo>
                <a:lnTo>
                  <a:pt x="168766" y="281085"/>
                </a:lnTo>
                <a:lnTo>
                  <a:pt x="171478" y="279869"/>
                </a:lnTo>
                <a:lnTo>
                  <a:pt x="171785" y="279658"/>
                </a:lnTo>
                <a:lnTo>
                  <a:pt x="174476" y="278019"/>
                </a:lnTo>
                <a:lnTo>
                  <a:pt x="175436" y="277226"/>
                </a:lnTo>
                <a:lnTo>
                  <a:pt x="31500" y="277226"/>
                </a:lnTo>
                <a:lnTo>
                  <a:pt x="29568" y="277120"/>
                </a:lnTo>
                <a:lnTo>
                  <a:pt x="28872" y="277120"/>
                </a:lnTo>
                <a:lnTo>
                  <a:pt x="26758" y="276803"/>
                </a:lnTo>
                <a:lnTo>
                  <a:pt x="26419" y="276803"/>
                </a:lnTo>
                <a:lnTo>
                  <a:pt x="24108" y="276169"/>
                </a:lnTo>
                <a:lnTo>
                  <a:pt x="21491" y="275265"/>
                </a:lnTo>
                <a:lnTo>
                  <a:pt x="19511" y="274319"/>
                </a:lnTo>
                <a:lnTo>
                  <a:pt x="17573" y="273156"/>
                </a:lnTo>
                <a:lnTo>
                  <a:pt x="17245" y="272971"/>
                </a:lnTo>
                <a:lnTo>
                  <a:pt x="13904" y="270195"/>
                </a:lnTo>
                <a:lnTo>
                  <a:pt x="13767" y="270195"/>
                </a:lnTo>
                <a:lnTo>
                  <a:pt x="13446" y="269847"/>
                </a:lnTo>
                <a:lnTo>
                  <a:pt x="13378" y="269719"/>
                </a:lnTo>
                <a:lnTo>
                  <a:pt x="10659" y="266389"/>
                </a:lnTo>
                <a:lnTo>
                  <a:pt x="10455" y="266165"/>
                </a:lnTo>
                <a:lnTo>
                  <a:pt x="9368" y="264327"/>
                </a:lnTo>
                <a:lnTo>
                  <a:pt x="8319" y="262160"/>
                </a:lnTo>
                <a:lnTo>
                  <a:pt x="7363" y="259516"/>
                </a:lnTo>
                <a:lnTo>
                  <a:pt x="6817" y="257454"/>
                </a:lnTo>
                <a:lnTo>
                  <a:pt x="6423" y="254917"/>
                </a:lnTo>
                <a:lnTo>
                  <a:pt x="6273" y="252168"/>
                </a:lnTo>
                <a:lnTo>
                  <a:pt x="6286" y="32512"/>
                </a:lnTo>
                <a:lnTo>
                  <a:pt x="6397" y="30397"/>
                </a:lnTo>
                <a:lnTo>
                  <a:pt x="6749" y="27860"/>
                </a:lnTo>
                <a:lnTo>
                  <a:pt x="7370" y="25375"/>
                </a:lnTo>
                <a:lnTo>
                  <a:pt x="8105" y="23260"/>
                </a:lnTo>
                <a:lnTo>
                  <a:pt x="8216" y="22890"/>
                </a:lnTo>
                <a:lnTo>
                  <a:pt x="9227" y="20617"/>
                </a:lnTo>
                <a:lnTo>
                  <a:pt x="9368" y="20300"/>
                </a:lnTo>
                <a:lnTo>
                  <a:pt x="10456" y="18502"/>
                </a:lnTo>
                <a:lnTo>
                  <a:pt x="13506" y="14485"/>
                </a:lnTo>
                <a:lnTo>
                  <a:pt x="13830" y="14062"/>
                </a:lnTo>
                <a:lnTo>
                  <a:pt x="17243" y="11048"/>
                </a:lnTo>
                <a:lnTo>
                  <a:pt x="17595" y="10731"/>
                </a:lnTo>
                <a:lnTo>
                  <a:pt x="19330" y="9674"/>
                </a:lnTo>
                <a:lnTo>
                  <a:pt x="21535" y="8511"/>
                </a:lnTo>
                <a:lnTo>
                  <a:pt x="23847" y="7559"/>
                </a:lnTo>
                <a:lnTo>
                  <a:pt x="26268" y="6872"/>
                </a:lnTo>
                <a:lnTo>
                  <a:pt x="26138" y="6872"/>
                </a:lnTo>
                <a:lnTo>
                  <a:pt x="28643" y="6449"/>
                </a:lnTo>
                <a:lnTo>
                  <a:pt x="28956" y="6396"/>
                </a:lnTo>
                <a:lnTo>
                  <a:pt x="29568" y="6396"/>
                </a:lnTo>
                <a:lnTo>
                  <a:pt x="31500" y="6290"/>
                </a:lnTo>
                <a:lnTo>
                  <a:pt x="174816" y="6290"/>
                </a:lnTo>
                <a:lnTo>
                  <a:pt x="174582" y="6079"/>
                </a:lnTo>
                <a:lnTo>
                  <a:pt x="174217" y="5815"/>
                </a:lnTo>
                <a:lnTo>
                  <a:pt x="171880" y="4282"/>
                </a:lnTo>
                <a:lnTo>
                  <a:pt x="171589" y="4070"/>
                </a:lnTo>
                <a:lnTo>
                  <a:pt x="169131" y="2801"/>
                </a:lnTo>
                <a:lnTo>
                  <a:pt x="166260" y="1638"/>
                </a:lnTo>
                <a:lnTo>
                  <a:pt x="163220" y="792"/>
                </a:lnTo>
                <a:lnTo>
                  <a:pt x="162903" y="687"/>
                </a:lnTo>
                <a:lnTo>
                  <a:pt x="159736" y="158"/>
                </a:lnTo>
                <a:lnTo>
                  <a:pt x="156839" y="0"/>
                </a:lnTo>
                <a:close/>
              </a:path>
              <a:path w="188595" h="283844">
                <a:moveTo>
                  <a:pt x="159392" y="277068"/>
                </a:moveTo>
                <a:lnTo>
                  <a:pt x="156500" y="277226"/>
                </a:lnTo>
                <a:lnTo>
                  <a:pt x="175436" y="277226"/>
                </a:lnTo>
                <a:lnTo>
                  <a:pt x="175564" y="277120"/>
                </a:lnTo>
                <a:lnTo>
                  <a:pt x="159128" y="277120"/>
                </a:lnTo>
                <a:lnTo>
                  <a:pt x="159392" y="277068"/>
                </a:lnTo>
                <a:close/>
              </a:path>
              <a:path w="188595" h="283844">
                <a:moveTo>
                  <a:pt x="28602" y="277068"/>
                </a:moveTo>
                <a:lnTo>
                  <a:pt x="28872" y="277120"/>
                </a:lnTo>
                <a:lnTo>
                  <a:pt x="29568" y="277120"/>
                </a:lnTo>
                <a:lnTo>
                  <a:pt x="28602" y="277068"/>
                </a:lnTo>
                <a:close/>
              </a:path>
              <a:path w="188595" h="283844">
                <a:moveTo>
                  <a:pt x="161941" y="276698"/>
                </a:moveTo>
                <a:lnTo>
                  <a:pt x="159128" y="277120"/>
                </a:lnTo>
                <a:lnTo>
                  <a:pt x="175564" y="277120"/>
                </a:lnTo>
                <a:lnTo>
                  <a:pt x="175948" y="276803"/>
                </a:lnTo>
                <a:lnTo>
                  <a:pt x="161576" y="276803"/>
                </a:lnTo>
                <a:lnTo>
                  <a:pt x="161941" y="276698"/>
                </a:lnTo>
                <a:close/>
              </a:path>
              <a:path w="188595" h="283844">
                <a:moveTo>
                  <a:pt x="26054" y="276698"/>
                </a:moveTo>
                <a:lnTo>
                  <a:pt x="26419" y="276803"/>
                </a:lnTo>
                <a:lnTo>
                  <a:pt x="26758" y="276803"/>
                </a:lnTo>
                <a:lnTo>
                  <a:pt x="26054" y="276698"/>
                </a:lnTo>
                <a:close/>
              </a:path>
              <a:path w="188595" h="283844">
                <a:moveTo>
                  <a:pt x="177869" y="275217"/>
                </a:moveTo>
                <a:lnTo>
                  <a:pt x="166620" y="275217"/>
                </a:lnTo>
                <a:lnTo>
                  <a:pt x="164003" y="276169"/>
                </a:lnTo>
                <a:lnTo>
                  <a:pt x="161576" y="276803"/>
                </a:lnTo>
                <a:lnTo>
                  <a:pt x="175948" y="276803"/>
                </a:lnTo>
                <a:lnTo>
                  <a:pt x="177869" y="275217"/>
                </a:lnTo>
                <a:close/>
              </a:path>
              <a:path w="188595" h="283844">
                <a:moveTo>
                  <a:pt x="23722" y="276063"/>
                </a:moveTo>
                <a:lnTo>
                  <a:pt x="23992" y="276169"/>
                </a:lnTo>
                <a:lnTo>
                  <a:pt x="23722" y="276063"/>
                </a:lnTo>
                <a:close/>
              </a:path>
              <a:path w="188595" h="283844">
                <a:moveTo>
                  <a:pt x="164272" y="276063"/>
                </a:moveTo>
                <a:lnTo>
                  <a:pt x="163887" y="276169"/>
                </a:lnTo>
                <a:lnTo>
                  <a:pt x="164272" y="276063"/>
                </a:lnTo>
                <a:close/>
              </a:path>
              <a:path w="188595" h="283844">
                <a:moveTo>
                  <a:pt x="21529" y="275273"/>
                </a:moveTo>
                <a:lnTo>
                  <a:pt x="21666" y="275323"/>
                </a:lnTo>
                <a:lnTo>
                  <a:pt x="21529" y="275273"/>
                </a:lnTo>
                <a:close/>
              </a:path>
              <a:path w="188595" h="283844">
                <a:moveTo>
                  <a:pt x="21410" y="275217"/>
                </a:moveTo>
                <a:close/>
              </a:path>
              <a:path w="188595" h="283844">
                <a:moveTo>
                  <a:pt x="179076" y="274160"/>
                </a:moveTo>
                <a:lnTo>
                  <a:pt x="168824" y="274160"/>
                </a:lnTo>
                <a:lnTo>
                  <a:pt x="166489" y="275265"/>
                </a:lnTo>
                <a:lnTo>
                  <a:pt x="166620" y="275217"/>
                </a:lnTo>
                <a:lnTo>
                  <a:pt x="177869" y="275217"/>
                </a:lnTo>
                <a:lnTo>
                  <a:pt x="178637" y="274583"/>
                </a:lnTo>
                <a:lnTo>
                  <a:pt x="179076" y="274160"/>
                </a:lnTo>
                <a:close/>
              </a:path>
              <a:path w="188595" h="283844">
                <a:moveTo>
                  <a:pt x="19360" y="274247"/>
                </a:moveTo>
                <a:lnTo>
                  <a:pt x="19511" y="274319"/>
                </a:lnTo>
                <a:lnTo>
                  <a:pt x="19360" y="274247"/>
                </a:lnTo>
                <a:close/>
              </a:path>
              <a:path w="188595" h="283844">
                <a:moveTo>
                  <a:pt x="180112" y="272891"/>
                </a:moveTo>
                <a:lnTo>
                  <a:pt x="170860" y="272891"/>
                </a:lnTo>
                <a:lnTo>
                  <a:pt x="170506" y="273156"/>
                </a:lnTo>
                <a:lnTo>
                  <a:pt x="168617" y="274258"/>
                </a:lnTo>
                <a:lnTo>
                  <a:pt x="168824" y="274160"/>
                </a:lnTo>
                <a:lnTo>
                  <a:pt x="179076" y="274160"/>
                </a:lnTo>
                <a:lnTo>
                  <a:pt x="180112" y="272891"/>
                </a:lnTo>
                <a:close/>
              </a:path>
              <a:path w="188595" h="283844">
                <a:moveTo>
                  <a:pt x="19217" y="274160"/>
                </a:moveTo>
                <a:lnTo>
                  <a:pt x="19360" y="274247"/>
                </a:lnTo>
                <a:lnTo>
                  <a:pt x="19217" y="274160"/>
                </a:lnTo>
                <a:close/>
              </a:path>
              <a:path w="188595" h="283844">
                <a:moveTo>
                  <a:pt x="17251" y="272959"/>
                </a:moveTo>
                <a:lnTo>
                  <a:pt x="17489" y="273156"/>
                </a:lnTo>
                <a:lnTo>
                  <a:pt x="17251" y="272959"/>
                </a:lnTo>
                <a:close/>
              </a:path>
              <a:path w="188595" h="283844">
                <a:moveTo>
                  <a:pt x="170729" y="272971"/>
                </a:moveTo>
                <a:lnTo>
                  <a:pt x="170426" y="273156"/>
                </a:lnTo>
                <a:lnTo>
                  <a:pt x="170729" y="272971"/>
                </a:lnTo>
                <a:close/>
              </a:path>
              <a:path w="188595" h="283844">
                <a:moveTo>
                  <a:pt x="170860" y="272891"/>
                </a:moveTo>
                <a:lnTo>
                  <a:pt x="170729" y="272971"/>
                </a:lnTo>
                <a:lnTo>
                  <a:pt x="170506" y="273156"/>
                </a:lnTo>
                <a:lnTo>
                  <a:pt x="170860" y="272891"/>
                </a:lnTo>
                <a:close/>
              </a:path>
              <a:path w="188595" h="283844">
                <a:moveTo>
                  <a:pt x="174528" y="269833"/>
                </a:moveTo>
                <a:lnTo>
                  <a:pt x="170729" y="272971"/>
                </a:lnTo>
                <a:lnTo>
                  <a:pt x="170860" y="272891"/>
                </a:lnTo>
                <a:lnTo>
                  <a:pt x="180112" y="272891"/>
                </a:lnTo>
                <a:lnTo>
                  <a:pt x="182313" y="270195"/>
                </a:lnTo>
                <a:lnTo>
                  <a:pt x="174233" y="270195"/>
                </a:lnTo>
                <a:lnTo>
                  <a:pt x="174528" y="269833"/>
                </a:lnTo>
                <a:close/>
              </a:path>
              <a:path w="188595" h="283844">
                <a:moveTo>
                  <a:pt x="17169" y="272891"/>
                </a:moveTo>
                <a:close/>
              </a:path>
              <a:path w="188595" h="283844">
                <a:moveTo>
                  <a:pt x="13328" y="269719"/>
                </a:moveTo>
                <a:lnTo>
                  <a:pt x="13767" y="270195"/>
                </a:lnTo>
                <a:lnTo>
                  <a:pt x="13466" y="269833"/>
                </a:lnTo>
                <a:lnTo>
                  <a:pt x="13328" y="269719"/>
                </a:lnTo>
                <a:close/>
              </a:path>
              <a:path w="188595" h="283844">
                <a:moveTo>
                  <a:pt x="13483" y="269847"/>
                </a:moveTo>
                <a:lnTo>
                  <a:pt x="13767" y="270195"/>
                </a:lnTo>
                <a:lnTo>
                  <a:pt x="13904" y="270195"/>
                </a:lnTo>
                <a:lnTo>
                  <a:pt x="13483" y="269847"/>
                </a:lnTo>
                <a:close/>
              </a:path>
              <a:path w="188595" h="283844">
                <a:moveTo>
                  <a:pt x="174667" y="269719"/>
                </a:moveTo>
                <a:lnTo>
                  <a:pt x="174528" y="269833"/>
                </a:lnTo>
                <a:lnTo>
                  <a:pt x="174233" y="270195"/>
                </a:lnTo>
                <a:lnTo>
                  <a:pt x="174667" y="269719"/>
                </a:lnTo>
                <a:close/>
              </a:path>
              <a:path w="188595" h="283844">
                <a:moveTo>
                  <a:pt x="182667" y="269719"/>
                </a:moveTo>
                <a:lnTo>
                  <a:pt x="174667" y="269719"/>
                </a:lnTo>
                <a:lnTo>
                  <a:pt x="174233" y="270195"/>
                </a:lnTo>
                <a:lnTo>
                  <a:pt x="182313" y="270195"/>
                </a:lnTo>
                <a:lnTo>
                  <a:pt x="182667" y="269719"/>
                </a:lnTo>
                <a:close/>
              </a:path>
              <a:path w="188595" h="283844">
                <a:moveTo>
                  <a:pt x="13378" y="269719"/>
                </a:moveTo>
                <a:lnTo>
                  <a:pt x="13483" y="269847"/>
                </a:lnTo>
                <a:lnTo>
                  <a:pt x="13378" y="269719"/>
                </a:lnTo>
                <a:close/>
              </a:path>
              <a:path w="188595" h="283844">
                <a:moveTo>
                  <a:pt x="184772" y="266019"/>
                </a:moveTo>
                <a:lnTo>
                  <a:pt x="177643" y="266019"/>
                </a:lnTo>
                <a:lnTo>
                  <a:pt x="177389" y="266389"/>
                </a:lnTo>
                <a:lnTo>
                  <a:pt x="174528" y="269833"/>
                </a:lnTo>
                <a:lnTo>
                  <a:pt x="174667" y="269719"/>
                </a:lnTo>
                <a:lnTo>
                  <a:pt x="182667" y="269719"/>
                </a:lnTo>
                <a:lnTo>
                  <a:pt x="184167" y="267287"/>
                </a:lnTo>
                <a:lnTo>
                  <a:pt x="184772" y="266019"/>
                </a:lnTo>
                <a:close/>
              </a:path>
              <a:path w="188595" h="283844">
                <a:moveTo>
                  <a:pt x="10357" y="266019"/>
                </a:moveTo>
                <a:lnTo>
                  <a:pt x="10605" y="266389"/>
                </a:lnTo>
                <a:lnTo>
                  <a:pt x="10471" y="266165"/>
                </a:lnTo>
                <a:lnTo>
                  <a:pt x="10357" y="266019"/>
                </a:lnTo>
                <a:close/>
              </a:path>
              <a:path w="188595" h="283844">
                <a:moveTo>
                  <a:pt x="10456" y="266141"/>
                </a:moveTo>
                <a:lnTo>
                  <a:pt x="10605" y="266389"/>
                </a:lnTo>
                <a:lnTo>
                  <a:pt x="10456" y="266141"/>
                </a:lnTo>
                <a:close/>
              </a:path>
              <a:path w="188595" h="283844">
                <a:moveTo>
                  <a:pt x="177523" y="266165"/>
                </a:moveTo>
                <a:lnTo>
                  <a:pt x="177341" y="266389"/>
                </a:lnTo>
                <a:lnTo>
                  <a:pt x="177523" y="266165"/>
                </a:lnTo>
                <a:close/>
              </a:path>
              <a:path w="188595" h="283844">
                <a:moveTo>
                  <a:pt x="177643" y="266019"/>
                </a:moveTo>
                <a:lnTo>
                  <a:pt x="177523" y="266165"/>
                </a:lnTo>
                <a:lnTo>
                  <a:pt x="177389" y="266389"/>
                </a:lnTo>
                <a:lnTo>
                  <a:pt x="177643" y="266019"/>
                </a:lnTo>
                <a:close/>
              </a:path>
              <a:path w="188595" h="283844">
                <a:moveTo>
                  <a:pt x="185674" y="264010"/>
                </a:moveTo>
                <a:lnTo>
                  <a:pt x="178817" y="264010"/>
                </a:lnTo>
                <a:lnTo>
                  <a:pt x="178653" y="264327"/>
                </a:lnTo>
                <a:lnTo>
                  <a:pt x="177523" y="266165"/>
                </a:lnTo>
                <a:lnTo>
                  <a:pt x="177643" y="266019"/>
                </a:lnTo>
                <a:lnTo>
                  <a:pt x="184772" y="266019"/>
                </a:lnTo>
                <a:lnTo>
                  <a:pt x="185478" y="264538"/>
                </a:lnTo>
                <a:lnTo>
                  <a:pt x="185674" y="264010"/>
                </a:lnTo>
                <a:close/>
              </a:path>
              <a:path w="188595" h="283844">
                <a:moveTo>
                  <a:pt x="10383" y="266019"/>
                </a:moveTo>
                <a:close/>
              </a:path>
              <a:path w="188595" h="283844">
                <a:moveTo>
                  <a:pt x="9244" y="264121"/>
                </a:moveTo>
                <a:lnTo>
                  <a:pt x="9342" y="264327"/>
                </a:lnTo>
                <a:lnTo>
                  <a:pt x="9244" y="264121"/>
                </a:lnTo>
                <a:close/>
              </a:path>
              <a:path w="188595" h="283844">
                <a:moveTo>
                  <a:pt x="178752" y="264117"/>
                </a:moveTo>
                <a:lnTo>
                  <a:pt x="178626" y="264327"/>
                </a:lnTo>
                <a:lnTo>
                  <a:pt x="178752" y="264117"/>
                </a:lnTo>
                <a:close/>
              </a:path>
              <a:path w="188595" h="283844">
                <a:moveTo>
                  <a:pt x="9192" y="264010"/>
                </a:moveTo>
                <a:close/>
              </a:path>
              <a:path w="188595" h="283844">
                <a:moveTo>
                  <a:pt x="186458" y="261895"/>
                </a:moveTo>
                <a:lnTo>
                  <a:pt x="179805" y="261895"/>
                </a:lnTo>
                <a:lnTo>
                  <a:pt x="179700" y="262160"/>
                </a:lnTo>
                <a:lnTo>
                  <a:pt x="178752" y="264117"/>
                </a:lnTo>
                <a:lnTo>
                  <a:pt x="185674" y="264010"/>
                </a:lnTo>
                <a:lnTo>
                  <a:pt x="186458" y="261895"/>
                </a:lnTo>
                <a:close/>
              </a:path>
              <a:path w="188595" h="283844">
                <a:moveTo>
                  <a:pt x="8239" y="261990"/>
                </a:moveTo>
                <a:lnTo>
                  <a:pt x="8300" y="262160"/>
                </a:lnTo>
                <a:lnTo>
                  <a:pt x="8239" y="261990"/>
                </a:lnTo>
                <a:close/>
              </a:path>
              <a:path w="188595" h="283844">
                <a:moveTo>
                  <a:pt x="179761" y="261988"/>
                </a:moveTo>
                <a:lnTo>
                  <a:pt x="179680" y="262160"/>
                </a:lnTo>
                <a:lnTo>
                  <a:pt x="179761" y="261988"/>
                </a:lnTo>
                <a:close/>
              </a:path>
              <a:path w="188595" h="283844">
                <a:moveTo>
                  <a:pt x="8205" y="261895"/>
                </a:moveTo>
                <a:close/>
              </a:path>
              <a:path w="188595" h="283844">
                <a:moveTo>
                  <a:pt x="187104" y="259516"/>
                </a:moveTo>
                <a:lnTo>
                  <a:pt x="180651" y="259516"/>
                </a:lnTo>
                <a:lnTo>
                  <a:pt x="179761" y="261988"/>
                </a:lnTo>
                <a:lnTo>
                  <a:pt x="186458" y="261895"/>
                </a:lnTo>
                <a:lnTo>
                  <a:pt x="186536" y="261684"/>
                </a:lnTo>
                <a:lnTo>
                  <a:pt x="187104" y="259516"/>
                </a:lnTo>
                <a:close/>
              </a:path>
              <a:path w="188595" h="283844">
                <a:moveTo>
                  <a:pt x="7404" y="259670"/>
                </a:moveTo>
                <a:close/>
              </a:path>
              <a:path w="188595" h="283844">
                <a:moveTo>
                  <a:pt x="7363" y="259516"/>
                </a:moveTo>
                <a:lnTo>
                  <a:pt x="7404" y="259670"/>
                </a:lnTo>
                <a:lnTo>
                  <a:pt x="7363" y="259516"/>
                </a:lnTo>
                <a:close/>
              </a:path>
              <a:path w="188595" h="283844">
                <a:moveTo>
                  <a:pt x="187584" y="257084"/>
                </a:moveTo>
                <a:lnTo>
                  <a:pt x="181281" y="257084"/>
                </a:lnTo>
                <a:lnTo>
                  <a:pt x="181207" y="257454"/>
                </a:lnTo>
                <a:lnTo>
                  <a:pt x="180596" y="259670"/>
                </a:lnTo>
                <a:lnTo>
                  <a:pt x="180651" y="259516"/>
                </a:lnTo>
                <a:lnTo>
                  <a:pt x="187104" y="259516"/>
                </a:lnTo>
                <a:lnTo>
                  <a:pt x="187408" y="258353"/>
                </a:lnTo>
                <a:lnTo>
                  <a:pt x="187584" y="257084"/>
                </a:lnTo>
                <a:close/>
              </a:path>
              <a:path w="188595" h="283844">
                <a:moveTo>
                  <a:pt x="6766" y="257260"/>
                </a:moveTo>
                <a:lnTo>
                  <a:pt x="6793" y="257454"/>
                </a:lnTo>
                <a:lnTo>
                  <a:pt x="6766" y="257260"/>
                </a:lnTo>
                <a:close/>
              </a:path>
              <a:path w="188595" h="283844">
                <a:moveTo>
                  <a:pt x="181234" y="257260"/>
                </a:moveTo>
                <a:lnTo>
                  <a:pt x="181183" y="257454"/>
                </a:lnTo>
                <a:lnTo>
                  <a:pt x="181234" y="257260"/>
                </a:lnTo>
                <a:close/>
              </a:path>
              <a:path w="188595" h="283844">
                <a:moveTo>
                  <a:pt x="6741" y="257084"/>
                </a:moveTo>
                <a:lnTo>
                  <a:pt x="6766" y="257260"/>
                </a:lnTo>
                <a:lnTo>
                  <a:pt x="6741" y="257084"/>
                </a:lnTo>
                <a:close/>
              </a:path>
              <a:path w="188595" h="283844">
                <a:moveTo>
                  <a:pt x="187853" y="254653"/>
                </a:moveTo>
                <a:lnTo>
                  <a:pt x="181603" y="254653"/>
                </a:lnTo>
                <a:lnTo>
                  <a:pt x="181234" y="257260"/>
                </a:lnTo>
                <a:lnTo>
                  <a:pt x="181281" y="257084"/>
                </a:lnTo>
                <a:lnTo>
                  <a:pt x="187584" y="257084"/>
                </a:lnTo>
                <a:lnTo>
                  <a:pt x="187805" y="255498"/>
                </a:lnTo>
                <a:lnTo>
                  <a:pt x="187853" y="254653"/>
                </a:lnTo>
                <a:close/>
              </a:path>
              <a:path w="188595" h="283844">
                <a:moveTo>
                  <a:pt x="6416" y="254791"/>
                </a:moveTo>
                <a:close/>
              </a:path>
              <a:path w="188595" h="283844">
                <a:moveTo>
                  <a:pt x="6409" y="254653"/>
                </a:moveTo>
                <a:lnTo>
                  <a:pt x="6416" y="254791"/>
                </a:lnTo>
                <a:lnTo>
                  <a:pt x="6409" y="254653"/>
                </a:lnTo>
                <a:close/>
              </a:path>
              <a:path w="188595" h="283844">
                <a:moveTo>
                  <a:pt x="187995" y="252009"/>
                </a:moveTo>
                <a:lnTo>
                  <a:pt x="181735" y="252009"/>
                </a:lnTo>
                <a:lnTo>
                  <a:pt x="181584" y="254791"/>
                </a:lnTo>
                <a:lnTo>
                  <a:pt x="181603" y="254653"/>
                </a:lnTo>
                <a:lnTo>
                  <a:pt x="187853" y="254653"/>
                </a:lnTo>
                <a:lnTo>
                  <a:pt x="187995" y="252168"/>
                </a:lnTo>
                <a:lnTo>
                  <a:pt x="187995" y="252009"/>
                </a:lnTo>
                <a:close/>
              </a:path>
              <a:path w="188595" h="283844">
                <a:moveTo>
                  <a:pt x="181730" y="252106"/>
                </a:moveTo>
                <a:close/>
              </a:path>
              <a:path w="188595" h="283844">
                <a:moveTo>
                  <a:pt x="187995" y="32882"/>
                </a:moveTo>
                <a:lnTo>
                  <a:pt x="181730" y="32882"/>
                </a:lnTo>
                <a:lnTo>
                  <a:pt x="181730" y="252106"/>
                </a:lnTo>
                <a:lnTo>
                  <a:pt x="187995" y="252009"/>
                </a:lnTo>
                <a:lnTo>
                  <a:pt x="187995" y="32882"/>
                </a:lnTo>
                <a:close/>
              </a:path>
              <a:path w="188595" h="283844">
                <a:moveTo>
                  <a:pt x="187851" y="30133"/>
                </a:moveTo>
                <a:lnTo>
                  <a:pt x="181577" y="30133"/>
                </a:lnTo>
                <a:lnTo>
                  <a:pt x="181730" y="32944"/>
                </a:lnTo>
                <a:lnTo>
                  <a:pt x="187995" y="32882"/>
                </a:lnTo>
                <a:lnTo>
                  <a:pt x="187851" y="30133"/>
                </a:lnTo>
                <a:close/>
              </a:path>
              <a:path w="188595" h="283844">
                <a:moveTo>
                  <a:pt x="6270" y="32790"/>
                </a:moveTo>
                <a:close/>
              </a:path>
              <a:path w="188595" h="283844">
                <a:moveTo>
                  <a:pt x="6277" y="32670"/>
                </a:moveTo>
                <a:close/>
              </a:path>
              <a:path w="188595" h="283844">
                <a:moveTo>
                  <a:pt x="181583" y="30255"/>
                </a:moveTo>
                <a:lnTo>
                  <a:pt x="181591" y="30397"/>
                </a:lnTo>
                <a:lnTo>
                  <a:pt x="181583" y="30255"/>
                </a:lnTo>
                <a:close/>
              </a:path>
              <a:path w="188595" h="283844">
                <a:moveTo>
                  <a:pt x="187530" y="27542"/>
                </a:moveTo>
                <a:lnTo>
                  <a:pt x="181207" y="27542"/>
                </a:lnTo>
                <a:lnTo>
                  <a:pt x="181275" y="27860"/>
                </a:lnTo>
                <a:lnTo>
                  <a:pt x="181583" y="30255"/>
                </a:lnTo>
                <a:lnTo>
                  <a:pt x="187851" y="30133"/>
                </a:lnTo>
                <a:lnTo>
                  <a:pt x="187795" y="29498"/>
                </a:lnTo>
                <a:lnTo>
                  <a:pt x="187530" y="27542"/>
                </a:lnTo>
                <a:close/>
              </a:path>
              <a:path w="188595" h="283844">
                <a:moveTo>
                  <a:pt x="6778" y="27655"/>
                </a:moveTo>
                <a:lnTo>
                  <a:pt x="6725" y="27860"/>
                </a:lnTo>
                <a:lnTo>
                  <a:pt x="6778" y="27655"/>
                </a:lnTo>
                <a:close/>
              </a:path>
              <a:path w="188595" h="283844">
                <a:moveTo>
                  <a:pt x="181222" y="27655"/>
                </a:moveTo>
                <a:lnTo>
                  <a:pt x="181251" y="27860"/>
                </a:lnTo>
                <a:lnTo>
                  <a:pt x="181222" y="27655"/>
                </a:lnTo>
                <a:close/>
              </a:path>
              <a:path w="188595" h="283844">
                <a:moveTo>
                  <a:pt x="6807" y="27542"/>
                </a:moveTo>
                <a:close/>
              </a:path>
              <a:path w="188595" h="283844">
                <a:moveTo>
                  <a:pt x="187024" y="25111"/>
                </a:moveTo>
                <a:lnTo>
                  <a:pt x="180562" y="25111"/>
                </a:lnTo>
                <a:lnTo>
                  <a:pt x="180641" y="25375"/>
                </a:lnTo>
                <a:lnTo>
                  <a:pt x="181222" y="27655"/>
                </a:lnTo>
                <a:lnTo>
                  <a:pt x="187530" y="27542"/>
                </a:lnTo>
                <a:lnTo>
                  <a:pt x="187408" y="26644"/>
                </a:lnTo>
                <a:lnTo>
                  <a:pt x="187024" y="25111"/>
                </a:lnTo>
                <a:close/>
              </a:path>
              <a:path w="188595" h="283844">
                <a:moveTo>
                  <a:pt x="180600" y="25261"/>
                </a:moveTo>
                <a:close/>
              </a:path>
              <a:path w="188595" h="283844">
                <a:moveTo>
                  <a:pt x="7452" y="25111"/>
                </a:moveTo>
                <a:lnTo>
                  <a:pt x="7399" y="25261"/>
                </a:lnTo>
                <a:lnTo>
                  <a:pt x="7452" y="25111"/>
                </a:lnTo>
                <a:close/>
              </a:path>
              <a:path w="188595" h="283844">
                <a:moveTo>
                  <a:pt x="186331" y="22679"/>
                </a:moveTo>
                <a:lnTo>
                  <a:pt x="179689" y="22679"/>
                </a:lnTo>
                <a:lnTo>
                  <a:pt x="179779" y="22890"/>
                </a:lnTo>
                <a:lnTo>
                  <a:pt x="180600" y="25261"/>
                </a:lnTo>
                <a:lnTo>
                  <a:pt x="180562" y="25111"/>
                </a:lnTo>
                <a:lnTo>
                  <a:pt x="187024" y="25111"/>
                </a:lnTo>
                <a:lnTo>
                  <a:pt x="186626" y="23525"/>
                </a:lnTo>
                <a:lnTo>
                  <a:pt x="186331" y="22679"/>
                </a:lnTo>
                <a:close/>
              </a:path>
              <a:path w="188595" h="283844">
                <a:moveTo>
                  <a:pt x="8311" y="22679"/>
                </a:moveTo>
                <a:lnTo>
                  <a:pt x="8216" y="22890"/>
                </a:lnTo>
                <a:lnTo>
                  <a:pt x="8311" y="22679"/>
                </a:lnTo>
                <a:close/>
              </a:path>
              <a:path w="188595" h="283844">
                <a:moveTo>
                  <a:pt x="179704" y="22721"/>
                </a:moveTo>
                <a:lnTo>
                  <a:pt x="179764" y="22890"/>
                </a:lnTo>
                <a:lnTo>
                  <a:pt x="179704" y="22721"/>
                </a:lnTo>
                <a:close/>
              </a:path>
              <a:path w="188595" h="283844">
                <a:moveTo>
                  <a:pt x="185478" y="20300"/>
                </a:moveTo>
                <a:lnTo>
                  <a:pt x="178632" y="20300"/>
                </a:lnTo>
                <a:lnTo>
                  <a:pt x="178785" y="20617"/>
                </a:lnTo>
                <a:lnTo>
                  <a:pt x="179704" y="22721"/>
                </a:lnTo>
                <a:lnTo>
                  <a:pt x="186331" y="22679"/>
                </a:lnTo>
                <a:lnTo>
                  <a:pt x="185579" y="20528"/>
                </a:lnTo>
                <a:lnTo>
                  <a:pt x="185478" y="20300"/>
                </a:lnTo>
                <a:close/>
              </a:path>
              <a:path w="188595" h="283844">
                <a:moveTo>
                  <a:pt x="178733" y="20528"/>
                </a:moveTo>
                <a:close/>
              </a:path>
              <a:path w="188595" h="283844">
                <a:moveTo>
                  <a:pt x="9401" y="20300"/>
                </a:moveTo>
                <a:lnTo>
                  <a:pt x="9265" y="20531"/>
                </a:lnTo>
                <a:lnTo>
                  <a:pt x="9401" y="20300"/>
                </a:lnTo>
                <a:close/>
              </a:path>
              <a:path w="188595" h="283844">
                <a:moveTo>
                  <a:pt x="184540" y="18185"/>
                </a:moveTo>
                <a:lnTo>
                  <a:pt x="177358" y="18185"/>
                </a:lnTo>
                <a:lnTo>
                  <a:pt x="177580" y="18502"/>
                </a:lnTo>
                <a:lnTo>
                  <a:pt x="178733" y="20528"/>
                </a:lnTo>
                <a:lnTo>
                  <a:pt x="178632" y="20300"/>
                </a:lnTo>
                <a:lnTo>
                  <a:pt x="185478" y="20300"/>
                </a:lnTo>
                <a:lnTo>
                  <a:pt x="184540" y="18185"/>
                </a:lnTo>
                <a:close/>
              </a:path>
              <a:path w="188595" h="283844">
                <a:moveTo>
                  <a:pt x="10572" y="18304"/>
                </a:moveTo>
                <a:lnTo>
                  <a:pt x="10420" y="18502"/>
                </a:lnTo>
                <a:lnTo>
                  <a:pt x="10572" y="18304"/>
                </a:lnTo>
                <a:close/>
              </a:path>
              <a:path w="188595" h="283844">
                <a:moveTo>
                  <a:pt x="177427" y="18304"/>
                </a:moveTo>
                <a:lnTo>
                  <a:pt x="177544" y="18502"/>
                </a:lnTo>
                <a:lnTo>
                  <a:pt x="177427" y="18304"/>
                </a:lnTo>
                <a:close/>
              </a:path>
              <a:path w="188595" h="283844">
                <a:moveTo>
                  <a:pt x="10664" y="18185"/>
                </a:moveTo>
                <a:close/>
              </a:path>
              <a:path w="188595" h="283844">
                <a:moveTo>
                  <a:pt x="182062" y="14062"/>
                </a:moveTo>
                <a:lnTo>
                  <a:pt x="174170" y="14062"/>
                </a:lnTo>
                <a:lnTo>
                  <a:pt x="174566" y="14485"/>
                </a:lnTo>
                <a:lnTo>
                  <a:pt x="177427" y="18304"/>
                </a:lnTo>
                <a:lnTo>
                  <a:pt x="184540" y="18185"/>
                </a:lnTo>
                <a:lnTo>
                  <a:pt x="184352" y="17762"/>
                </a:lnTo>
                <a:lnTo>
                  <a:pt x="182771" y="15013"/>
                </a:lnTo>
                <a:lnTo>
                  <a:pt x="182062" y="14062"/>
                </a:lnTo>
                <a:close/>
              </a:path>
              <a:path w="188595" h="283844">
                <a:moveTo>
                  <a:pt x="13830" y="14062"/>
                </a:moveTo>
                <a:lnTo>
                  <a:pt x="13434" y="14485"/>
                </a:lnTo>
                <a:lnTo>
                  <a:pt x="13667" y="14274"/>
                </a:lnTo>
                <a:lnTo>
                  <a:pt x="13830" y="14062"/>
                </a:lnTo>
                <a:close/>
              </a:path>
              <a:path w="188595" h="283844">
                <a:moveTo>
                  <a:pt x="13667" y="14274"/>
                </a:moveTo>
                <a:lnTo>
                  <a:pt x="13434" y="14485"/>
                </a:lnTo>
                <a:lnTo>
                  <a:pt x="13667" y="14274"/>
                </a:lnTo>
                <a:close/>
              </a:path>
              <a:path w="188595" h="283844">
                <a:moveTo>
                  <a:pt x="174333" y="14275"/>
                </a:moveTo>
                <a:lnTo>
                  <a:pt x="174494" y="14485"/>
                </a:lnTo>
                <a:lnTo>
                  <a:pt x="174333" y="14275"/>
                </a:lnTo>
                <a:close/>
              </a:path>
              <a:path w="188595" h="283844">
                <a:moveTo>
                  <a:pt x="174170" y="14062"/>
                </a:moveTo>
                <a:lnTo>
                  <a:pt x="174333" y="14275"/>
                </a:lnTo>
                <a:lnTo>
                  <a:pt x="174566" y="14485"/>
                </a:lnTo>
                <a:lnTo>
                  <a:pt x="174170" y="14062"/>
                </a:lnTo>
                <a:close/>
              </a:path>
              <a:path w="188595" h="283844">
                <a:moveTo>
                  <a:pt x="179505" y="10731"/>
                </a:moveTo>
                <a:lnTo>
                  <a:pt x="170400" y="10731"/>
                </a:lnTo>
                <a:lnTo>
                  <a:pt x="170765" y="11048"/>
                </a:lnTo>
                <a:lnTo>
                  <a:pt x="174333" y="14275"/>
                </a:lnTo>
                <a:lnTo>
                  <a:pt x="174170" y="14062"/>
                </a:lnTo>
                <a:lnTo>
                  <a:pt x="182062" y="14062"/>
                </a:lnTo>
                <a:lnTo>
                  <a:pt x="179505" y="10731"/>
                </a:lnTo>
                <a:close/>
              </a:path>
              <a:path w="188595" h="283844">
                <a:moveTo>
                  <a:pt x="13903" y="14062"/>
                </a:moveTo>
                <a:lnTo>
                  <a:pt x="13667" y="14274"/>
                </a:lnTo>
                <a:lnTo>
                  <a:pt x="13903" y="14062"/>
                </a:lnTo>
                <a:close/>
              </a:path>
              <a:path w="188595" h="283844">
                <a:moveTo>
                  <a:pt x="170718" y="11018"/>
                </a:moveTo>
                <a:close/>
              </a:path>
              <a:path w="188595" h="283844">
                <a:moveTo>
                  <a:pt x="17719" y="10731"/>
                </a:moveTo>
                <a:lnTo>
                  <a:pt x="17264" y="11029"/>
                </a:lnTo>
                <a:lnTo>
                  <a:pt x="17719" y="10731"/>
                </a:lnTo>
                <a:close/>
              </a:path>
              <a:path w="188595" h="283844">
                <a:moveTo>
                  <a:pt x="178391" y="9515"/>
                </a:moveTo>
                <a:lnTo>
                  <a:pt x="168423" y="9515"/>
                </a:lnTo>
                <a:lnTo>
                  <a:pt x="168713" y="9674"/>
                </a:lnTo>
                <a:lnTo>
                  <a:pt x="170718" y="11018"/>
                </a:lnTo>
                <a:lnTo>
                  <a:pt x="170400" y="10731"/>
                </a:lnTo>
                <a:lnTo>
                  <a:pt x="179505" y="10731"/>
                </a:lnTo>
                <a:lnTo>
                  <a:pt x="179139" y="10255"/>
                </a:lnTo>
                <a:lnTo>
                  <a:pt x="178743" y="9832"/>
                </a:lnTo>
                <a:lnTo>
                  <a:pt x="178391" y="9515"/>
                </a:lnTo>
                <a:close/>
              </a:path>
              <a:path w="188595" h="283844">
                <a:moveTo>
                  <a:pt x="19511" y="9555"/>
                </a:moveTo>
                <a:lnTo>
                  <a:pt x="19281" y="9674"/>
                </a:lnTo>
                <a:lnTo>
                  <a:pt x="19511" y="9555"/>
                </a:lnTo>
                <a:close/>
              </a:path>
              <a:path w="188595" h="283844">
                <a:moveTo>
                  <a:pt x="168484" y="9556"/>
                </a:moveTo>
                <a:lnTo>
                  <a:pt x="168665" y="9674"/>
                </a:lnTo>
                <a:lnTo>
                  <a:pt x="168484" y="9556"/>
                </a:lnTo>
                <a:close/>
              </a:path>
              <a:path w="188595" h="283844">
                <a:moveTo>
                  <a:pt x="177160" y="8405"/>
                </a:moveTo>
                <a:lnTo>
                  <a:pt x="166255" y="8405"/>
                </a:lnTo>
                <a:lnTo>
                  <a:pt x="166509" y="8511"/>
                </a:lnTo>
                <a:lnTo>
                  <a:pt x="168484" y="9556"/>
                </a:lnTo>
                <a:lnTo>
                  <a:pt x="178391" y="9515"/>
                </a:lnTo>
                <a:lnTo>
                  <a:pt x="177160" y="8405"/>
                </a:lnTo>
                <a:close/>
              </a:path>
              <a:path w="188595" h="283844">
                <a:moveTo>
                  <a:pt x="21692" y="8430"/>
                </a:moveTo>
                <a:lnTo>
                  <a:pt x="21491" y="8511"/>
                </a:lnTo>
                <a:lnTo>
                  <a:pt x="21692" y="8430"/>
                </a:lnTo>
                <a:close/>
              </a:path>
              <a:path w="188595" h="283844">
                <a:moveTo>
                  <a:pt x="166283" y="8420"/>
                </a:moveTo>
                <a:lnTo>
                  <a:pt x="166460" y="8511"/>
                </a:lnTo>
                <a:lnTo>
                  <a:pt x="166283" y="8420"/>
                </a:lnTo>
                <a:close/>
              </a:path>
              <a:path w="188595" h="283844">
                <a:moveTo>
                  <a:pt x="176106" y="7454"/>
                </a:moveTo>
                <a:lnTo>
                  <a:pt x="163892" y="7454"/>
                </a:lnTo>
                <a:lnTo>
                  <a:pt x="164235" y="7559"/>
                </a:lnTo>
                <a:lnTo>
                  <a:pt x="166283" y="8420"/>
                </a:lnTo>
                <a:lnTo>
                  <a:pt x="177160" y="8405"/>
                </a:lnTo>
                <a:lnTo>
                  <a:pt x="176106" y="7454"/>
                </a:lnTo>
                <a:close/>
              </a:path>
              <a:path w="188595" h="283844">
                <a:moveTo>
                  <a:pt x="24020" y="7489"/>
                </a:moveTo>
                <a:lnTo>
                  <a:pt x="23765" y="7559"/>
                </a:lnTo>
                <a:lnTo>
                  <a:pt x="24020" y="7489"/>
                </a:lnTo>
                <a:close/>
              </a:path>
              <a:path w="188595" h="283844">
                <a:moveTo>
                  <a:pt x="163980" y="7489"/>
                </a:moveTo>
                <a:lnTo>
                  <a:pt x="164153" y="7559"/>
                </a:lnTo>
                <a:lnTo>
                  <a:pt x="163980" y="7489"/>
                </a:lnTo>
                <a:close/>
              </a:path>
              <a:path w="188595" h="283844">
                <a:moveTo>
                  <a:pt x="174934" y="6396"/>
                </a:moveTo>
                <a:lnTo>
                  <a:pt x="159043" y="6396"/>
                </a:lnTo>
                <a:lnTo>
                  <a:pt x="159392" y="6449"/>
                </a:lnTo>
                <a:lnTo>
                  <a:pt x="161856" y="6872"/>
                </a:lnTo>
                <a:lnTo>
                  <a:pt x="163980" y="7489"/>
                </a:lnTo>
                <a:lnTo>
                  <a:pt x="176106" y="7454"/>
                </a:lnTo>
                <a:lnTo>
                  <a:pt x="174934" y="6396"/>
                </a:lnTo>
                <a:close/>
              </a:path>
              <a:path w="188595" h="283844">
                <a:moveTo>
                  <a:pt x="26461" y="6819"/>
                </a:moveTo>
                <a:lnTo>
                  <a:pt x="26138" y="6872"/>
                </a:lnTo>
                <a:lnTo>
                  <a:pt x="26268" y="6872"/>
                </a:lnTo>
                <a:lnTo>
                  <a:pt x="26461" y="6819"/>
                </a:lnTo>
                <a:close/>
              </a:path>
              <a:path w="188595" h="283844">
                <a:moveTo>
                  <a:pt x="161539" y="6819"/>
                </a:moveTo>
                <a:lnTo>
                  <a:pt x="161731" y="6872"/>
                </a:lnTo>
                <a:lnTo>
                  <a:pt x="161539" y="6819"/>
                </a:lnTo>
                <a:close/>
              </a:path>
              <a:path w="188595" h="283844">
                <a:moveTo>
                  <a:pt x="159338" y="6446"/>
                </a:moveTo>
                <a:close/>
              </a:path>
              <a:path w="188595" h="283844">
                <a:moveTo>
                  <a:pt x="174816" y="6290"/>
                </a:moveTo>
                <a:lnTo>
                  <a:pt x="156500" y="6290"/>
                </a:lnTo>
                <a:lnTo>
                  <a:pt x="159338" y="6446"/>
                </a:lnTo>
                <a:lnTo>
                  <a:pt x="159043" y="6396"/>
                </a:lnTo>
                <a:lnTo>
                  <a:pt x="174934" y="6396"/>
                </a:lnTo>
                <a:close/>
              </a:path>
              <a:path w="188595" h="283844">
                <a:moveTo>
                  <a:pt x="29568" y="6396"/>
                </a:moveTo>
                <a:lnTo>
                  <a:pt x="28956" y="6396"/>
                </a:lnTo>
                <a:lnTo>
                  <a:pt x="28663" y="6446"/>
                </a:lnTo>
                <a:lnTo>
                  <a:pt x="29568" y="6396"/>
                </a:lnTo>
                <a:close/>
              </a:path>
            </a:pathLst>
          </a:custGeom>
          <a:solidFill>
            <a:srgbClr val="221F1F"/>
          </a:solidFill>
        </p:spPr>
        <p:txBody>
          <a:bodyPr wrap="square" lIns="0" tIns="0" rIns="0" bIns="0" rtlCol="0"/>
          <a:lstStyle/>
          <a:p>
            <a:endParaRPr sz="1224">
              <a:solidFill>
                <a:prstClr val="black"/>
              </a:solidFill>
            </a:endParaRPr>
          </a:p>
        </p:txBody>
      </p:sp>
      <p:sp>
        <p:nvSpPr>
          <p:cNvPr id="48" name="object 48"/>
          <p:cNvSpPr/>
          <p:nvPr/>
        </p:nvSpPr>
        <p:spPr>
          <a:xfrm>
            <a:off x="5996823" y="1537733"/>
            <a:ext cx="42755" cy="4319"/>
          </a:xfrm>
          <a:custGeom>
            <a:avLst/>
            <a:gdLst/>
            <a:ahLst/>
            <a:cxnLst/>
            <a:rect l="l" t="t" r="r" b="b"/>
            <a:pathLst>
              <a:path w="62865" h="6350">
                <a:moveTo>
                  <a:pt x="61260" y="0"/>
                </a:moveTo>
                <a:lnTo>
                  <a:pt x="1401" y="0"/>
                </a:lnTo>
                <a:lnTo>
                  <a:pt x="0" y="1374"/>
                </a:lnTo>
                <a:lnTo>
                  <a:pt x="0" y="4863"/>
                </a:lnTo>
                <a:lnTo>
                  <a:pt x="1401" y="6238"/>
                </a:lnTo>
                <a:lnTo>
                  <a:pt x="61260" y="6238"/>
                </a:lnTo>
                <a:lnTo>
                  <a:pt x="62661" y="4863"/>
                </a:lnTo>
                <a:lnTo>
                  <a:pt x="62661" y="1374"/>
                </a:lnTo>
                <a:lnTo>
                  <a:pt x="61260" y="0"/>
                </a:lnTo>
                <a:close/>
              </a:path>
            </a:pathLst>
          </a:custGeom>
          <a:solidFill>
            <a:srgbClr val="221F1F"/>
          </a:solidFill>
        </p:spPr>
        <p:txBody>
          <a:bodyPr wrap="square" lIns="0" tIns="0" rIns="0" bIns="0" rtlCol="0"/>
          <a:lstStyle/>
          <a:p>
            <a:endParaRPr sz="1224">
              <a:solidFill>
                <a:prstClr val="black"/>
              </a:solidFill>
            </a:endParaRPr>
          </a:p>
        </p:txBody>
      </p:sp>
      <p:sp>
        <p:nvSpPr>
          <p:cNvPr id="49" name="object 49"/>
          <p:cNvSpPr/>
          <p:nvPr/>
        </p:nvSpPr>
        <p:spPr>
          <a:xfrm>
            <a:off x="5986169" y="1692199"/>
            <a:ext cx="6478" cy="6478"/>
          </a:xfrm>
          <a:custGeom>
            <a:avLst/>
            <a:gdLst/>
            <a:ahLst/>
            <a:cxnLst/>
            <a:rect l="l" t="t" r="r" b="b"/>
            <a:pathLst>
              <a:path w="9525" h="9525">
                <a:moveTo>
                  <a:pt x="0" y="9398"/>
                </a:moveTo>
                <a:lnTo>
                  <a:pt x="9399" y="9398"/>
                </a:lnTo>
                <a:lnTo>
                  <a:pt x="9399" y="0"/>
                </a:lnTo>
                <a:lnTo>
                  <a:pt x="0" y="0"/>
                </a:lnTo>
                <a:lnTo>
                  <a:pt x="0" y="9398"/>
                </a:lnTo>
                <a:close/>
              </a:path>
            </a:pathLst>
          </a:custGeom>
          <a:solidFill>
            <a:srgbClr val="221F1F"/>
          </a:solidFill>
        </p:spPr>
        <p:txBody>
          <a:bodyPr wrap="square" lIns="0" tIns="0" rIns="0" bIns="0" rtlCol="0"/>
          <a:lstStyle/>
          <a:p>
            <a:endParaRPr sz="1224">
              <a:solidFill>
                <a:prstClr val="black"/>
              </a:solidFill>
            </a:endParaRPr>
          </a:p>
        </p:txBody>
      </p:sp>
      <p:sp>
        <p:nvSpPr>
          <p:cNvPr id="50" name="object 50"/>
          <p:cNvSpPr/>
          <p:nvPr/>
        </p:nvSpPr>
        <p:spPr>
          <a:xfrm>
            <a:off x="6043699" y="1692199"/>
            <a:ext cx="7774" cy="6478"/>
          </a:xfrm>
          <a:custGeom>
            <a:avLst/>
            <a:gdLst/>
            <a:ahLst/>
            <a:cxnLst/>
            <a:rect l="l" t="t" r="r" b="b"/>
            <a:pathLst>
              <a:path w="11429" h="9525">
                <a:moveTo>
                  <a:pt x="0" y="9398"/>
                </a:moveTo>
                <a:lnTo>
                  <a:pt x="10965" y="9398"/>
                </a:lnTo>
                <a:lnTo>
                  <a:pt x="10965" y="0"/>
                </a:lnTo>
                <a:lnTo>
                  <a:pt x="0" y="0"/>
                </a:lnTo>
                <a:lnTo>
                  <a:pt x="0" y="9398"/>
                </a:lnTo>
                <a:close/>
              </a:path>
            </a:pathLst>
          </a:custGeom>
          <a:solidFill>
            <a:srgbClr val="221F1F"/>
          </a:solidFill>
        </p:spPr>
        <p:txBody>
          <a:bodyPr wrap="square" lIns="0" tIns="0" rIns="0" bIns="0" rtlCol="0"/>
          <a:lstStyle/>
          <a:p>
            <a:endParaRPr sz="1224">
              <a:solidFill>
                <a:prstClr val="black"/>
              </a:solidFill>
            </a:endParaRPr>
          </a:p>
        </p:txBody>
      </p:sp>
      <p:sp>
        <p:nvSpPr>
          <p:cNvPr id="51" name="object 51"/>
          <p:cNvSpPr/>
          <p:nvPr/>
        </p:nvSpPr>
        <p:spPr>
          <a:xfrm>
            <a:off x="6002148" y="1689007"/>
            <a:ext cx="31958" cy="12956"/>
          </a:xfrm>
          <a:custGeom>
            <a:avLst/>
            <a:gdLst/>
            <a:ahLst/>
            <a:cxnLst/>
            <a:rect l="l" t="t" r="r" b="b"/>
            <a:pathLst>
              <a:path w="46990" h="19050">
                <a:moveTo>
                  <a:pt x="0" y="18796"/>
                </a:moveTo>
                <a:lnTo>
                  <a:pt x="46995" y="18796"/>
                </a:lnTo>
                <a:lnTo>
                  <a:pt x="46995" y="0"/>
                </a:lnTo>
                <a:lnTo>
                  <a:pt x="0" y="0"/>
                </a:lnTo>
                <a:lnTo>
                  <a:pt x="0" y="18796"/>
                </a:lnTo>
                <a:close/>
              </a:path>
            </a:pathLst>
          </a:custGeom>
          <a:ln w="6265">
            <a:solidFill>
              <a:srgbClr val="221F1F"/>
            </a:solidFill>
          </a:ln>
        </p:spPr>
        <p:txBody>
          <a:bodyPr wrap="square" lIns="0" tIns="0" rIns="0" bIns="0" rtlCol="0"/>
          <a:lstStyle/>
          <a:p>
            <a:endParaRPr sz="1224">
              <a:solidFill>
                <a:prstClr val="black"/>
              </a:solidFill>
            </a:endParaRPr>
          </a:p>
        </p:txBody>
      </p:sp>
      <p:sp>
        <p:nvSpPr>
          <p:cNvPr id="52" name="object 52"/>
          <p:cNvSpPr/>
          <p:nvPr/>
        </p:nvSpPr>
        <p:spPr>
          <a:xfrm>
            <a:off x="7132539" y="2151357"/>
            <a:ext cx="199521" cy="20298"/>
          </a:xfrm>
          <a:custGeom>
            <a:avLst/>
            <a:gdLst/>
            <a:ahLst/>
            <a:cxnLst/>
            <a:rect l="l" t="t" r="r" b="b"/>
            <a:pathLst>
              <a:path w="293370" h="29844">
                <a:moveTo>
                  <a:pt x="292953" y="9357"/>
                </a:moveTo>
                <a:lnTo>
                  <a:pt x="291311" y="17176"/>
                </a:lnTo>
                <a:lnTo>
                  <a:pt x="286873" y="23657"/>
                </a:lnTo>
                <a:lnTo>
                  <a:pt x="280373" y="28076"/>
                </a:lnTo>
                <a:lnTo>
                  <a:pt x="272545" y="29710"/>
                </a:lnTo>
                <a:lnTo>
                  <a:pt x="126747" y="29710"/>
                </a:lnTo>
                <a:lnTo>
                  <a:pt x="51878" y="29710"/>
                </a:lnTo>
                <a:lnTo>
                  <a:pt x="24295" y="29710"/>
                </a:lnTo>
                <a:lnTo>
                  <a:pt x="20354" y="29710"/>
                </a:lnTo>
                <a:lnTo>
                  <a:pt x="12557" y="28076"/>
                </a:lnTo>
                <a:lnTo>
                  <a:pt x="6073" y="23657"/>
                </a:lnTo>
                <a:lnTo>
                  <a:pt x="1641" y="17176"/>
                </a:lnTo>
                <a:lnTo>
                  <a:pt x="0" y="9357"/>
                </a:lnTo>
                <a:lnTo>
                  <a:pt x="0" y="0"/>
                </a:lnTo>
                <a:lnTo>
                  <a:pt x="169363" y="0"/>
                </a:lnTo>
                <a:lnTo>
                  <a:pt x="256334" y="0"/>
                </a:lnTo>
                <a:lnTo>
                  <a:pt x="288375" y="0"/>
                </a:lnTo>
                <a:lnTo>
                  <a:pt x="292953" y="0"/>
                </a:lnTo>
                <a:lnTo>
                  <a:pt x="292953" y="9357"/>
                </a:lnTo>
                <a:close/>
              </a:path>
            </a:pathLst>
          </a:custGeom>
          <a:ln w="6265">
            <a:solidFill>
              <a:srgbClr val="000000"/>
            </a:solidFill>
          </a:ln>
        </p:spPr>
        <p:txBody>
          <a:bodyPr wrap="square" lIns="0" tIns="0" rIns="0" bIns="0" rtlCol="0"/>
          <a:lstStyle/>
          <a:p>
            <a:endParaRPr sz="1224">
              <a:solidFill>
                <a:prstClr val="black"/>
              </a:solidFill>
            </a:endParaRPr>
          </a:p>
        </p:txBody>
      </p:sp>
      <p:sp>
        <p:nvSpPr>
          <p:cNvPr id="53" name="object 53"/>
          <p:cNvSpPr/>
          <p:nvPr/>
        </p:nvSpPr>
        <p:spPr>
          <a:xfrm>
            <a:off x="7132539" y="2095953"/>
            <a:ext cx="199521" cy="55710"/>
          </a:xfrm>
          <a:custGeom>
            <a:avLst/>
            <a:gdLst/>
            <a:ahLst/>
            <a:cxnLst/>
            <a:rect l="l" t="t" r="r" b="b"/>
            <a:pathLst>
              <a:path w="293370" h="81914">
                <a:moveTo>
                  <a:pt x="261601" y="0"/>
                </a:moveTo>
                <a:lnTo>
                  <a:pt x="29765" y="0"/>
                </a:lnTo>
                <a:lnTo>
                  <a:pt x="0" y="81465"/>
                </a:lnTo>
                <a:lnTo>
                  <a:pt x="292953" y="81465"/>
                </a:lnTo>
                <a:lnTo>
                  <a:pt x="261601" y="0"/>
                </a:lnTo>
                <a:close/>
              </a:path>
            </a:pathLst>
          </a:custGeom>
          <a:ln w="6265">
            <a:solidFill>
              <a:srgbClr val="000000"/>
            </a:solidFill>
          </a:ln>
        </p:spPr>
        <p:txBody>
          <a:bodyPr wrap="square" lIns="0" tIns="0" rIns="0" bIns="0" rtlCol="0"/>
          <a:lstStyle/>
          <a:p>
            <a:endParaRPr sz="1224">
              <a:solidFill>
                <a:prstClr val="black"/>
              </a:solidFill>
            </a:endParaRPr>
          </a:p>
        </p:txBody>
      </p:sp>
      <p:sp>
        <p:nvSpPr>
          <p:cNvPr id="54" name="object 54"/>
          <p:cNvSpPr/>
          <p:nvPr/>
        </p:nvSpPr>
        <p:spPr>
          <a:xfrm>
            <a:off x="7150652" y="1984091"/>
            <a:ext cx="161933" cy="113992"/>
          </a:xfrm>
          <a:prstGeom prst="rect">
            <a:avLst/>
          </a:prstGeom>
          <a:blipFill>
            <a:blip r:embed="rId14" cstate="print"/>
            <a:stretch>
              <a:fillRect/>
            </a:stretch>
          </a:blipFill>
        </p:spPr>
        <p:txBody>
          <a:bodyPr wrap="square" lIns="0" tIns="0" rIns="0" bIns="0" rtlCol="0"/>
          <a:lstStyle/>
          <a:p>
            <a:endParaRPr sz="1224">
              <a:solidFill>
                <a:prstClr val="black"/>
              </a:solidFill>
            </a:endParaRPr>
          </a:p>
        </p:txBody>
      </p:sp>
      <p:sp>
        <p:nvSpPr>
          <p:cNvPr id="55" name="object 55"/>
          <p:cNvSpPr/>
          <p:nvPr/>
        </p:nvSpPr>
        <p:spPr>
          <a:xfrm>
            <a:off x="7195500" y="2115117"/>
            <a:ext cx="72553" cy="24616"/>
          </a:xfrm>
          <a:custGeom>
            <a:avLst/>
            <a:gdLst/>
            <a:ahLst/>
            <a:cxnLst/>
            <a:rect l="l" t="t" r="r" b="b"/>
            <a:pathLst>
              <a:path w="106679" h="36194">
                <a:moveTo>
                  <a:pt x="93844" y="0"/>
                </a:moveTo>
                <a:lnTo>
                  <a:pt x="12371" y="0"/>
                </a:lnTo>
                <a:lnTo>
                  <a:pt x="9358" y="2220"/>
                </a:lnTo>
                <a:lnTo>
                  <a:pt x="0" y="31983"/>
                </a:lnTo>
                <a:lnTo>
                  <a:pt x="2960" y="36054"/>
                </a:lnTo>
                <a:lnTo>
                  <a:pt x="103202" y="36054"/>
                </a:lnTo>
                <a:lnTo>
                  <a:pt x="104846" y="33833"/>
                </a:lnTo>
                <a:lnTo>
                  <a:pt x="5974" y="33833"/>
                </a:lnTo>
                <a:lnTo>
                  <a:pt x="2960" y="29763"/>
                </a:lnTo>
                <a:lnTo>
                  <a:pt x="7254" y="29763"/>
                </a:lnTo>
                <a:lnTo>
                  <a:pt x="14634" y="6290"/>
                </a:lnTo>
                <a:lnTo>
                  <a:pt x="12371" y="6290"/>
                </a:lnTo>
                <a:lnTo>
                  <a:pt x="15332" y="4070"/>
                </a:lnTo>
                <a:lnTo>
                  <a:pt x="97390" y="4070"/>
                </a:lnTo>
                <a:lnTo>
                  <a:pt x="96805" y="2220"/>
                </a:lnTo>
                <a:lnTo>
                  <a:pt x="93844" y="0"/>
                </a:lnTo>
                <a:close/>
              </a:path>
              <a:path w="106679" h="36194">
                <a:moveTo>
                  <a:pt x="7254" y="29763"/>
                </a:moveTo>
                <a:lnTo>
                  <a:pt x="2960" y="29763"/>
                </a:lnTo>
                <a:lnTo>
                  <a:pt x="5974" y="33833"/>
                </a:lnTo>
                <a:lnTo>
                  <a:pt x="7254" y="29763"/>
                </a:lnTo>
                <a:close/>
              </a:path>
              <a:path w="106679" h="36194">
                <a:moveTo>
                  <a:pt x="98954" y="29763"/>
                </a:moveTo>
                <a:lnTo>
                  <a:pt x="7254" y="29763"/>
                </a:lnTo>
                <a:lnTo>
                  <a:pt x="5974" y="33833"/>
                </a:lnTo>
                <a:lnTo>
                  <a:pt x="100241" y="33833"/>
                </a:lnTo>
                <a:lnTo>
                  <a:pt x="98954" y="29763"/>
                </a:lnTo>
                <a:close/>
              </a:path>
              <a:path w="106679" h="36194">
                <a:moveTo>
                  <a:pt x="90830" y="4070"/>
                </a:moveTo>
                <a:lnTo>
                  <a:pt x="100241" y="33833"/>
                </a:lnTo>
                <a:lnTo>
                  <a:pt x="103202" y="29763"/>
                </a:lnTo>
                <a:lnTo>
                  <a:pt x="105514" y="29763"/>
                </a:lnTo>
                <a:lnTo>
                  <a:pt x="98092" y="6290"/>
                </a:lnTo>
                <a:lnTo>
                  <a:pt x="93844" y="6290"/>
                </a:lnTo>
                <a:lnTo>
                  <a:pt x="90830" y="4070"/>
                </a:lnTo>
                <a:close/>
              </a:path>
              <a:path w="106679" h="36194">
                <a:moveTo>
                  <a:pt x="105514" y="29763"/>
                </a:moveTo>
                <a:lnTo>
                  <a:pt x="103202" y="29763"/>
                </a:lnTo>
                <a:lnTo>
                  <a:pt x="100241" y="33833"/>
                </a:lnTo>
                <a:lnTo>
                  <a:pt x="104846" y="33833"/>
                </a:lnTo>
                <a:lnTo>
                  <a:pt x="106216" y="31983"/>
                </a:lnTo>
                <a:lnTo>
                  <a:pt x="105514" y="29763"/>
                </a:lnTo>
                <a:close/>
              </a:path>
              <a:path w="106679" h="36194">
                <a:moveTo>
                  <a:pt x="15332" y="4070"/>
                </a:moveTo>
                <a:lnTo>
                  <a:pt x="12371" y="6290"/>
                </a:lnTo>
                <a:lnTo>
                  <a:pt x="14634" y="6290"/>
                </a:lnTo>
                <a:lnTo>
                  <a:pt x="15332" y="4070"/>
                </a:lnTo>
                <a:close/>
              </a:path>
              <a:path w="106679" h="36194">
                <a:moveTo>
                  <a:pt x="90830" y="4070"/>
                </a:moveTo>
                <a:lnTo>
                  <a:pt x="15332" y="4070"/>
                </a:lnTo>
                <a:lnTo>
                  <a:pt x="14634" y="6290"/>
                </a:lnTo>
                <a:lnTo>
                  <a:pt x="91532" y="6290"/>
                </a:lnTo>
                <a:lnTo>
                  <a:pt x="90830" y="4070"/>
                </a:lnTo>
                <a:close/>
              </a:path>
              <a:path w="106679" h="36194">
                <a:moveTo>
                  <a:pt x="97390" y="4070"/>
                </a:moveTo>
                <a:lnTo>
                  <a:pt x="90830" y="4070"/>
                </a:lnTo>
                <a:lnTo>
                  <a:pt x="93844" y="6290"/>
                </a:lnTo>
                <a:lnTo>
                  <a:pt x="98092" y="6290"/>
                </a:lnTo>
                <a:lnTo>
                  <a:pt x="97390" y="4070"/>
                </a:lnTo>
                <a:close/>
              </a:path>
            </a:pathLst>
          </a:custGeom>
          <a:solidFill>
            <a:srgbClr val="000000"/>
          </a:solidFill>
        </p:spPr>
        <p:txBody>
          <a:bodyPr wrap="square" lIns="0" tIns="0" rIns="0" bIns="0" rtlCol="0"/>
          <a:lstStyle/>
          <a:p>
            <a:endParaRPr sz="1224">
              <a:solidFill>
                <a:prstClr val="black"/>
              </a:solidFill>
            </a:endParaRPr>
          </a:p>
        </p:txBody>
      </p:sp>
      <p:sp>
        <p:nvSpPr>
          <p:cNvPr id="56" name="object 56"/>
          <p:cNvSpPr/>
          <p:nvPr/>
        </p:nvSpPr>
        <p:spPr>
          <a:xfrm>
            <a:off x="6475173" y="2657359"/>
            <a:ext cx="147028" cy="152338"/>
          </a:xfrm>
          <a:prstGeom prst="rect">
            <a:avLst/>
          </a:prstGeom>
          <a:blipFill>
            <a:blip r:embed="rId15" cstate="print"/>
            <a:stretch>
              <a:fillRect/>
            </a:stretch>
          </a:blipFill>
        </p:spPr>
        <p:txBody>
          <a:bodyPr wrap="square" lIns="0" tIns="0" rIns="0" bIns="0" rtlCol="0"/>
          <a:lstStyle/>
          <a:p>
            <a:endParaRPr sz="1224">
              <a:solidFill>
                <a:prstClr val="black"/>
              </a:solidFill>
            </a:endParaRPr>
          </a:p>
        </p:txBody>
      </p:sp>
      <p:sp>
        <p:nvSpPr>
          <p:cNvPr id="57" name="object 57"/>
          <p:cNvSpPr/>
          <p:nvPr/>
        </p:nvSpPr>
        <p:spPr>
          <a:xfrm>
            <a:off x="6457087" y="2638195"/>
            <a:ext cx="183542" cy="147266"/>
          </a:xfrm>
          <a:custGeom>
            <a:avLst/>
            <a:gdLst/>
            <a:ahLst/>
            <a:cxnLst/>
            <a:rect l="l" t="t" r="r" b="b"/>
            <a:pathLst>
              <a:path w="269875" h="216535">
                <a:moveTo>
                  <a:pt x="247326" y="0"/>
                </a:moveTo>
                <a:lnTo>
                  <a:pt x="21941" y="0"/>
                </a:lnTo>
                <a:lnTo>
                  <a:pt x="21571" y="15"/>
                </a:lnTo>
                <a:lnTo>
                  <a:pt x="0" y="21563"/>
                </a:lnTo>
                <a:lnTo>
                  <a:pt x="0" y="194560"/>
                </a:lnTo>
                <a:lnTo>
                  <a:pt x="21835" y="216166"/>
                </a:lnTo>
                <a:lnTo>
                  <a:pt x="247485" y="216166"/>
                </a:lnTo>
                <a:lnTo>
                  <a:pt x="262634" y="209920"/>
                </a:lnTo>
                <a:lnTo>
                  <a:pt x="22185" y="209919"/>
                </a:lnTo>
                <a:lnTo>
                  <a:pt x="21835" y="209900"/>
                </a:lnTo>
                <a:lnTo>
                  <a:pt x="22029" y="209900"/>
                </a:lnTo>
                <a:lnTo>
                  <a:pt x="19530" y="209622"/>
                </a:lnTo>
                <a:lnTo>
                  <a:pt x="18927" y="209622"/>
                </a:lnTo>
                <a:lnTo>
                  <a:pt x="18293" y="209484"/>
                </a:lnTo>
                <a:lnTo>
                  <a:pt x="18510" y="209484"/>
                </a:lnTo>
                <a:lnTo>
                  <a:pt x="16091" y="208683"/>
                </a:lnTo>
                <a:lnTo>
                  <a:pt x="15913" y="208683"/>
                </a:lnTo>
                <a:lnTo>
                  <a:pt x="15332" y="208432"/>
                </a:lnTo>
                <a:lnTo>
                  <a:pt x="15470" y="208432"/>
                </a:lnTo>
                <a:lnTo>
                  <a:pt x="13356" y="207236"/>
                </a:lnTo>
                <a:lnTo>
                  <a:pt x="13217" y="207236"/>
                </a:lnTo>
                <a:lnTo>
                  <a:pt x="12700" y="206867"/>
                </a:lnTo>
                <a:lnTo>
                  <a:pt x="10950" y="205242"/>
                </a:lnTo>
                <a:lnTo>
                  <a:pt x="10680" y="205031"/>
                </a:lnTo>
                <a:lnTo>
                  <a:pt x="10550" y="204803"/>
                </a:lnTo>
                <a:lnTo>
                  <a:pt x="9035" y="202854"/>
                </a:lnTo>
                <a:lnTo>
                  <a:pt x="7580" y="200233"/>
                </a:lnTo>
                <a:lnTo>
                  <a:pt x="7381" y="199906"/>
                </a:lnTo>
                <a:lnTo>
                  <a:pt x="7345" y="199683"/>
                </a:lnTo>
                <a:lnTo>
                  <a:pt x="6675" y="197410"/>
                </a:lnTo>
                <a:lnTo>
                  <a:pt x="6306" y="194560"/>
                </a:lnTo>
                <a:lnTo>
                  <a:pt x="6291" y="193921"/>
                </a:lnTo>
                <a:lnTo>
                  <a:pt x="6238" y="22208"/>
                </a:lnTo>
                <a:lnTo>
                  <a:pt x="6545" y="19343"/>
                </a:lnTo>
                <a:lnTo>
                  <a:pt x="6608" y="18756"/>
                </a:lnTo>
                <a:lnTo>
                  <a:pt x="7345" y="16483"/>
                </a:lnTo>
                <a:lnTo>
                  <a:pt x="7507" y="15933"/>
                </a:lnTo>
                <a:lnTo>
                  <a:pt x="8694" y="13776"/>
                </a:lnTo>
                <a:lnTo>
                  <a:pt x="8935" y="13311"/>
                </a:lnTo>
                <a:lnTo>
                  <a:pt x="10549" y="11360"/>
                </a:lnTo>
                <a:lnTo>
                  <a:pt x="10891" y="10922"/>
                </a:lnTo>
                <a:lnTo>
                  <a:pt x="12790" y="9304"/>
                </a:lnTo>
                <a:lnTo>
                  <a:pt x="13217" y="8928"/>
                </a:lnTo>
                <a:lnTo>
                  <a:pt x="13352" y="8928"/>
                </a:lnTo>
                <a:lnTo>
                  <a:pt x="15465" y="7734"/>
                </a:lnTo>
                <a:lnTo>
                  <a:pt x="15332" y="7734"/>
                </a:lnTo>
                <a:lnTo>
                  <a:pt x="15913" y="7480"/>
                </a:lnTo>
                <a:lnTo>
                  <a:pt x="16131" y="7469"/>
                </a:lnTo>
                <a:lnTo>
                  <a:pt x="18512" y="6682"/>
                </a:lnTo>
                <a:lnTo>
                  <a:pt x="18293" y="6682"/>
                </a:lnTo>
                <a:lnTo>
                  <a:pt x="18927" y="6544"/>
                </a:lnTo>
                <a:lnTo>
                  <a:pt x="19535" y="6544"/>
                </a:lnTo>
                <a:lnTo>
                  <a:pt x="22067" y="6264"/>
                </a:lnTo>
                <a:lnTo>
                  <a:pt x="22258" y="6243"/>
                </a:lnTo>
                <a:lnTo>
                  <a:pt x="262631" y="6243"/>
                </a:lnTo>
                <a:lnTo>
                  <a:pt x="260332" y="4218"/>
                </a:lnTo>
                <a:lnTo>
                  <a:pt x="247696" y="15"/>
                </a:lnTo>
                <a:lnTo>
                  <a:pt x="247326" y="0"/>
                </a:lnTo>
                <a:close/>
              </a:path>
              <a:path w="269875" h="216535">
                <a:moveTo>
                  <a:pt x="22029" y="209900"/>
                </a:moveTo>
                <a:lnTo>
                  <a:pt x="21835" y="209900"/>
                </a:lnTo>
                <a:lnTo>
                  <a:pt x="22205" y="209920"/>
                </a:lnTo>
                <a:lnTo>
                  <a:pt x="22029" y="209900"/>
                </a:lnTo>
                <a:close/>
              </a:path>
              <a:path w="269875" h="216535">
                <a:moveTo>
                  <a:pt x="247336" y="209900"/>
                </a:moveTo>
                <a:lnTo>
                  <a:pt x="22029" y="209900"/>
                </a:lnTo>
                <a:lnTo>
                  <a:pt x="22205" y="209920"/>
                </a:lnTo>
                <a:lnTo>
                  <a:pt x="262635" y="209919"/>
                </a:lnTo>
                <a:lnTo>
                  <a:pt x="247167" y="209919"/>
                </a:lnTo>
                <a:lnTo>
                  <a:pt x="247336" y="209900"/>
                </a:lnTo>
                <a:close/>
              </a:path>
              <a:path w="269875" h="216535">
                <a:moveTo>
                  <a:pt x="250812" y="209518"/>
                </a:moveTo>
                <a:lnTo>
                  <a:pt x="247167" y="209919"/>
                </a:lnTo>
                <a:lnTo>
                  <a:pt x="247485" y="209900"/>
                </a:lnTo>
                <a:lnTo>
                  <a:pt x="262656" y="209900"/>
                </a:lnTo>
                <a:lnTo>
                  <a:pt x="262973" y="209622"/>
                </a:lnTo>
                <a:lnTo>
                  <a:pt x="250498" y="209622"/>
                </a:lnTo>
                <a:lnTo>
                  <a:pt x="250812" y="209518"/>
                </a:lnTo>
                <a:close/>
              </a:path>
              <a:path w="269875" h="216535">
                <a:moveTo>
                  <a:pt x="262656" y="209900"/>
                </a:moveTo>
                <a:lnTo>
                  <a:pt x="247485" y="209900"/>
                </a:lnTo>
                <a:lnTo>
                  <a:pt x="247167" y="209919"/>
                </a:lnTo>
                <a:lnTo>
                  <a:pt x="262635" y="209919"/>
                </a:lnTo>
                <a:close/>
              </a:path>
              <a:path w="269875" h="216535">
                <a:moveTo>
                  <a:pt x="18293" y="209484"/>
                </a:moveTo>
                <a:lnTo>
                  <a:pt x="18927" y="209622"/>
                </a:lnTo>
                <a:lnTo>
                  <a:pt x="18549" y="209512"/>
                </a:lnTo>
                <a:lnTo>
                  <a:pt x="18293" y="209484"/>
                </a:lnTo>
                <a:close/>
              </a:path>
              <a:path w="269875" h="216535">
                <a:moveTo>
                  <a:pt x="18620" y="209520"/>
                </a:moveTo>
                <a:lnTo>
                  <a:pt x="18927" y="209622"/>
                </a:lnTo>
                <a:lnTo>
                  <a:pt x="19530" y="209622"/>
                </a:lnTo>
                <a:lnTo>
                  <a:pt x="18620" y="209520"/>
                </a:lnTo>
                <a:close/>
              </a:path>
              <a:path w="269875" h="216535">
                <a:moveTo>
                  <a:pt x="251133" y="209483"/>
                </a:moveTo>
                <a:lnTo>
                  <a:pt x="250786" y="209527"/>
                </a:lnTo>
                <a:lnTo>
                  <a:pt x="250498" y="209622"/>
                </a:lnTo>
                <a:lnTo>
                  <a:pt x="251133" y="209483"/>
                </a:lnTo>
                <a:close/>
              </a:path>
              <a:path w="269875" h="216535">
                <a:moveTo>
                  <a:pt x="263124" y="209483"/>
                </a:moveTo>
                <a:lnTo>
                  <a:pt x="251128" y="209484"/>
                </a:lnTo>
                <a:lnTo>
                  <a:pt x="250498" y="209622"/>
                </a:lnTo>
                <a:lnTo>
                  <a:pt x="262973" y="209622"/>
                </a:lnTo>
                <a:lnTo>
                  <a:pt x="263124" y="209483"/>
                </a:lnTo>
                <a:close/>
              </a:path>
              <a:path w="269875" h="216535">
                <a:moveTo>
                  <a:pt x="18510" y="209484"/>
                </a:moveTo>
                <a:lnTo>
                  <a:pt x="18293" y="209484"/>
                </a:lnTo>
                <a:lnTo>
                  <a:pt x="18620" y="209520"/>
                </a:lnTo>
                <a:close/>
              </a:path>
              <a:path w="269875" h="216535">
                <a:moveTo>
                  <a:pt x="253785" y="208534"/>
                </a:moveTo>
                <a:lnTo>
                  <a:pt x="250812" y="209518"/>
                </a:lnTo>
                <a:lnTo>
                  <a:pt x="251133" y="209483"/>
                </a:lnTo>
                <a:lnTo>
                  <a:pt x="263124" y="209483"/>
                </a:lnTo>
                <a:lnTo>
                  <a:pt x="263504" y="209088"/>
                </a:lnTo>
                <a:lnTo>
                  <a:pt x="263813" y="208691"/>
                </a:lnTo>
                <a:lnTo>
                  <a:pt x="253512" y="208691"/>
                </a:lnTo>
                <a:lnTo>
                  <a:pt x="253785" y="208534"/>
                </a:lnTo>
                <a:close/>
              </a:path>
              <a:path w="269875" h="216535">
                <a:moveTo>
                  <a:pt x="254093" y="208432"/>
                </a:moveTo>
                <a:lnTo>
                  <a:pt x="253771" y="208542"/>
                </a:lnTo>
                <a:lnTo>
                  <a:pt x="253512" y="208691"/>
                </a:lnTo>
                <a:lnTo>
                  <a:pt x="254093" y="208432"/>
                </a:lnTo>
                <a:close/>
              </a:path>
              <a:path w="269875" h="216535">
                <a:moveTo>
                  <a:pt x="264014" y="208432"/>
                </a:moveTo>
                <a:lnTo>
                  <a:pt x="254093" y="208432"/>
                </a:lnTo>
                <a:lnTo>
                  <a:pt x="253512" y="208691"/>
                </a:lnTo>
                <a:lnTo>
                  <a:pt x="263813" y="208691"/>
                </a:lnTo>
                <a:lnTo>
                  <a:pt x="264014" y="208432"/>
                </a:lnTo>
                <a:close/>
              </a:path>
              <a:path w="269875" h="216535">
                <a:moveTo>
                  <a:pt x="15332" y="208432"/>
                </a:moveTo>
                <a:lnTo>
                  <a:pt x="15913" y="208683"/>
                </a:lnTo>
                <a:lnTo>
                  <a:pt x="15640" y="208534"/>
                </a:lnTo>
                <a:lnTo>
                  <a:pt x="15332" y="208432"/>
                </a:lnTo>
                <a:close/>
              </a:path>
              <a:path w="269875" h="216535">
                <a:moveTo>
                  <a:pt x="15663" y="208542"/>
                </a:moveTo>
                <a:lnTo>
                  <a:pt x="15913" y="208683"/>
                </a:lnTo>
                <a:lnTo>
                  <a:pt x="16091" y="208683"/>
                </a:lnTo>
                <a:lnTo>
                  <a:pt x="15663" y="208542"/>
                </a:lnTo>
                <a:close/>
              </a:path>
              <a:path w="269875" h="216535">
                <a:moveTo>
                  <a:pt x="15470" y="208432"/>
                </a:moveTo>
                <a:lnTo>
                  <a:pt x="15332" y="208432"/>
                </a:lnTo>
                <a:lnTo>
                  <a:pt x="15663" y="208542"/>
                </a:lnTo>
                <a:lnTo>
                  <a:pt x="15470" y="208432"/>
                </a:lnTo>
                <a:close/>
              </a:path>
              <a:path w="269875" h="216535">
                <a:moveTo>
                  <a:pt x="256473" y="206989"/>
                </a:moveTo>
                <a:lnTo>
                  <a:pt x="253785" y="208534"/>
                </a:lnTo>
                <a:lnTo>
                  <a:pt x="254093" y="208432"/>
                </a:lnTo>
                <a:lnTo>
                  <a:pt x="264014" y="208432"/>
                </a:lnTo>
                <a:lnTo>
                  <a:pt x="264956" y="207222"/>
                </a:lnTo>
                <a:lnTo>
                  <a:pt x="256208" y="207222"/>
                </a:lnTo>
                <a:lnTo>
                  <a:pt x="256473" y="206989"/>
                </a:lnTo>
                <a:close/>
              </a:path>
              <a:path w="269875" h="216535">
                <a:moveTo>
                  <a:pt x="12688" y="206859"/>
                </a:moveTo>
                <a:lnTo>
                  <a:pt x="13217" y="207236"/>
                </a:lnTo>
                <a:lnTo>
                  <a:pt x="12918" y="206989"/>
                </a:lnTo>
                <a:lnTo>
                  <a:pt x="12688" y="206859"/>
                </a:lnTo>
                <a:close/>
              </a:path>
              <a:path w="269875" h="216535">
                <a:moveTo>
                  <a:pt x="12967" y="207017"/>
                </a:moveTo>
                <a:lnTo>
                  <a:pt x="13217" y="207236"/>
                </a:lnTo>
                <a:lnTo>
                  <a:pt x="13356" y="207236"/>
                </a:lnTo>
                <a:lnTo>
                  <a:pt x="12967" y="207017"/>
                </a:lnTo>
                <a:close/>
              </a:path>
              <a:path w="269875" h="216535">
                <a:moveTo>
                  <a:pt x="256684" y="206867"/>
                </a:moveTo>
                <a:lnTo>
                  <a:pt x="256441" y="207017"/>
                </a:lnTo>
                <a:lnTo>
                  <a:pt x="256208" y="207222"/>
                </a:lnTo>
                <a:lnTo>
                  <a:pt x="256684" y="206867"/>
                </a:lnTo>
                <a:close/>
              </a:path>
              <a:path w="269875" h="216535">
                <a:moveTo>
                  <a:pt x="265232" y="206867"/>
                </a:moveTo>
                <a:lnTo>
                  <a:pt x="256684" y="206867"/>
                </a:lnTo>
                <a:lnTo>
                  <a:pt x="256208" y="207222"/>
                </a:lnTo>
                <a:lnTo>
                  <a:pt x="264956" y="207222"/>
                </a:lnTo>
                <a:lnTo>
                  <a:pt x="265232" y="206867"/>
                </a:lnTo>
                <a:close/>
              </a:path>
              <a:path w="269875" h="216535">
                <a:moveTo>
                  <a:pt x="12788" y="206859"/>
                </a:moveTo>
                <a:lnTo>
                  <a:pt x="12967" y="207017"/>
                </a:lnTo>
                <a:lnTo>
                  <a:pt x="12788" y="206859"/>
                </a:lnTo>
                <a:close/>
              </a:path>
              <a:path w="269875" h="216535">
                <a:moveTo>
                  <a:pt x="266540" y="204803"/>
                </a:moveTo>
                <a:lnTo>
                  <a:pt x="258957" y="204803"/>
                </a:lnTo>
                <a:lnTo>
                  <a:pt x="258534" y="205242"/>
                </a:lnTo>
                <a:lnTo>
                  <a:pt x="256473" y="206989"/>
                </a:lnTo>
                <a:lnTo>
                  <a:pt x="256684" y="206867"/>
                </a:lnTo>
                <a:lnTo>
                  <a:pt x="265238" y="206859"/>
                </a:lnTo>
                <a:lnTo>
                  <a:pt x="265725" y="206234"/>
                </a:lnTo>
                <a:lnTo>
                  <a:pt x="266042" y="205766"/>
                </a:lnTo>
                <a:lnTo>
                  <a:pt x="266540" y="204803"/>
                </a:lnTo>
                <a:close/>
              </a:path>
              <a:path w="269875" h="216535">
                <a:moveTo>
                  <a:pt x="10468" y="204818"/>
                </a:moveTo>
                <a:lnTo>
                  <a:pt x="10891" y="205242"/>
                </a:lnTo>
                <a:lnTo>
                  <a:pt x="10710" y="205031"/>
                </a:lnTo>
                <a:lnTo>
                  <a:pt x="10468" y="204818"/>
                </a:lnTo>
                <a:close/>
              </a:path>
              <a:path w="269875" h="216535">
                <a:moveTo>
                  <a:pt x="10763" y="205078"/>
                </a:moveTo>
                <a:lnTo>
                  <a:pt x="10891" y="205242"/>
                </a:lnTo>
                <a:lnTo>
                  <a:pt x="10763" y="205078"/>
                </a:lnTo>
                <a:close/>
              </a:path>
              <a:path w="269875" h="216535">
                <a:moveTo>
                  <a:pt x="258698" y="205031"/>
                </a:moveTo>
                <a:lnTo>
                  <a:pt x="258459" y="205242"/>
                </a:lnTo>
                <a:lnTo>
                  <a:pt x="258698" y="205031"/>
                </a:lnTo>
                <a:close/>
              </a:path>
              <a:path w="269875" h="216535">
                <a:moveTo>
                  <a:pt x="258957" y="204803"/>
                </a:moveTo>
                <a:lnTo>
                  <a:pt x="258662" y="205078"/>
                </a:lnTo>
                <a:lnTo>
                  <a:pt x="258534" y="205242"/>
                </a:lnTo>
                <a:lnTo>
                  <a:pt x="258957" y="204803"/>
                </a:lnTo>
                <a:close/>
              </a:path>
              <a:path w="269875" h="216535">
                <a:moveTo>
                  <a:pt x="10561" y="204818"/>
                </a:moveTo>
                <a:lnTo>
                  <a:pt x="10763" y="205078"/>
                </a:lnTo>
                <a:lnTo>
                  <a:pt x="10561" y="204818"/>
                </a:lnTo>
                <a:close/>
              </a:path>
              <a:path w="269875" h="216535">
                <a:moveTo>
                  <a:pt x="267762" y="202384"/>
                </a:moveTo>
                <a:lnTo>
                  <a:pt x="260755" y="202384"/>
                </a:lnTo>
                <a:lnTo>
                  <a:pt x="260491" y="202854"/>
                </a:lnTo>
                <a:lnTo>
                  <a:pt x="258698" y="205031"/>
                </a:lnTo>
                <a:lnTo>
                  <a:pt x="258957" y="204803"/>
                </a:lnTo>
                <a:lnTo>
                  <a:pt x="266540" y="204803"/>
                </a:lnTo>
                <a:lnTo>
                  <a:pt x="267681" y="202594"/>
                </a:lnTo>
                <a:lnTo>
                  <a:pt x="267762" y="202384"/>
                </a:lnTo>
                <a:close/>
              </a:path>
              <a:path w="269875" h="216535">
                <a:moveTo>
                  <a:pt x="8670" y="202384"/>
                </a:moveTo>
                <a:lnTo>
                  <a:pt x="8935" y="202854"/>
                </a:lnTo>
                <a:lnTo>
                  <a:pt x="8735" y="202468"/>
                </a:lnTo>
                <a:close/>
              </a:path>
              <a:path w="269875" h="216535">
                <a:moveTo>
                  <a:pt x="8735" y="202468"/>
                </a:moveTo>
                <a:lnTo>
                  <a:pt x="8935" y="202854"/>
                </a:lnTo>
                <a:lnTo>
                  <a:pt x="8735" y="202468"/>
                </a:lnTo>
                <a:close/>
              </a:path>
              <a:path w="269875" h="216535">
                <a:moveTo>
                  <a:pt x="260690" y="202468"/>
                </a:moveTo>
                <a:lnTo>
                  <a:pt x="260390" y="202854"/>
                </a:lnTo>
                <a:lnTo>
                  <a:pt x="260690" y="202468"/>
                </a:lnTo>
                <a:close/>
              </a:path>
              <a:path w="269875" h="216535">
                <a:moveTo>
                  <a:pt x="8692" y="202384"/>
                </a:moveTo>
                <a:close/>
              </a:path>
              <a:path w="269875" h="216535">
                <a:moveTo>
                  <a:pt x="268625" y="199683"/>
                </a:moveTo>
                <a:lnTo>
                  <a:pt x="262130" y="199683"/>
                </a:lnTo>
                <a:lnTo>
                  <a:pt x="261918" y="200233"/>
                </a:lnTo>
                <a:lnTo>
                  <a:pt x="260690" y="202468"/>
                </a:lnTo>
                <a:lnTo>
                  <a:pt x="267762" y="202384"/>
                </a:lnTo>
                <a:lnTo>
                  <a:pt x="267892" y="202046"/>
                </a:lnTo>
                <a:lnTo>
                  <a:pt x="268625" y="199683"/>
                </a:lnTo>
                <a:close/>
              </a:path>
              <a:path w="269875" h="216535">
                <a:moveTo>
                  <a:pt x="7296" y="199683"/>
                </a:moveTo>
                <a:lnTo>
                  <a:pt x="7507" y="200233"/>
                </a:lnTo>
                <a:lnTo>
                  <a:pt x="7398" y="199881"/>
                </a:lnTo>
                <a:lnTo>
                  <a:pt x="7296" y="199683"/>
                </a:lnTo>
                <a:close/>
              </a:path>
              <a:path w="269875" h="216535">
                <a:moveTo>
                  <a:pt x="7411" y="199906"/>
                </a:moveTo>
                <a:lnTo>
                  <a:pt x="7507" y="200233"/>
                </a:lnTo>
                <a:lnTo>
                  <a:pt x="7411" y="199906"/>
                </a:lnTo>
                <a:close/>
              </a:path>
              <a:path w="269875" h="216535">
                <a:moveTo>
                  <a:pt x="262027" y="199881"/>
                </a:moveTo>
                <a:lnTo>
                  <a:pt x="261845" y="200233"/>
                </a:lnTo>
                <a:lnTo>
                  <a:pt x="262027" y="199881"/>
                </a:lnTo>
                <a:close/>
              </a:path>
              <a:path w="269875" h="216535">
                <a:moveTo>
                  <a:pt x="262130" y="199683"/>
                </a:moveTo>
                <a:lnTo>
                  <a:pt x="262027" y="199881"/>
                </a:lnTo>
                <a:lnTo>
                  <a:pt x="261918" y="200233"/>
                </a:lnTo>
                <a:lnTo>
                  <a:pt x="262130" y="199683"/>
                </a:lnTo>
                <a:close/>
              </a:path>
              <a:path w="269875" h="216535">
                <a:moveTo>
                  <a:pt x="7345" y="199683"/>
                </a:moveTo>
                <a:lnTo>
                  <a:pt x="7411" y="199906"/>
                </a:lnTo>
                <a:lnTo>
                  <a:pt x="7345" y="199683"/>
                </a:lnTo>
                <a:close/>
              </a:path>
              <a:path w="269875" h="216535">
                <a:moveTo>
                  <a:pt x="269186" y="196823"/>
                </a:moveTo>
                <a:lnTo>
                  <a:pt x="262975" y="196823"/>
                </a:lnTo>
                <a:lnTo>
                  <a:pt x="262817" y="197410"/>
                </a:lnTo>
                <a:lnTo>
                  <a:pt x="262027" y="199881"/>
                </a:lnTo>
                <a:lnTo>
                  <a:pt x="262130" y="199683"/>
                </a:lnTo>
                <a:lnTo>
                  <a:pt x="268625" y="199683"/>
                </a:lnTo>
                <a:lnTo>
                  <a:pt x="268950" y="198636"/>
                </a:lnTo>
                <a:lnTo>
                  <a:pt x="269056" y="198050"/>
                </a:lnTo>
                <a:lnTo>
                  <a:pt x="269186" y="196823"/>
                </a:lnTo>
                <a:close/>
              </a:path>
              <a:path w="269875" h="216535">
                <a:moveTo>
                  <a:pt x="6570" y="197054"/>
                </a:moveTo>
                <a:lnTo>
                  <a:pt x="6608" y="197410"/>
                </a:lnTo>
                <a:lnTo>
                  <a:pt x="6570" y="197054"/>
                </a:lnTo>
                <a:close/>
              </a:path>
              <a:path w="269875" h="216535">
                <a:moveTo>
                  <a:pt x="262829" y="197295"/>
                </a:moveTo>
                <a:close/>
              </a:path>
              <a:path w="269875" h="216535">
                <a:moveTo>
                  <a:pt x="269426" y="21923"/>
                </a:moveTo>
                <a:lnTo>
                  <a:pt x="263187" y="21923"/>
                </a:lnTo>
                <a:lnTo>
                  <a:pt x="263187" y="194238"/>
                </a:lnTo>
                <a:lnTo>
                  <a:pt x="263119" y="194560"/>
                </a:lnTo>
                <a:lnTo>
                  <a:pt x="262829" y="197295"/>
                </a:lnTo>
                <a:lnTo>
                  <a:pt x="262975" y="196823"/>
                </a:lnTo>
                <a:lnTo>
                  <a:pt x="269186" y="196823"/>
                </a:lnTo>
                <a:lnTo>
                  <a:pt x="269426" y="194560"/>
                </a:lnTo>
                <a:lnTo>
                  <a:pt x="269426" y="21923"/>
                </a:lnTo>
                <a:close/>
              </a:path>
              <a:path w="269875" h="216535">
                <a:moveTo>
                  <a:pt x="6546" y="196823"/>
                </a:moveTo>
                <a:lnTo>
                  <a:pt x="6570" y="197054"/>
                </a:lnTo>
                <a:lnTo>
                  <a:pt x="6546" y="196823"/>
                </a:lnTo>
                <a:close/>
              </a:path>
              <a:path w="269875" h="216535">
                <a:moveTo>
                  <a:pt x="6291" y="193921"/>
                </a:moveTo>
                <a:lnTo>
                  <a:pt x="6291" y="194238"/>
                </a:lnTo>
                <a:lnTo>
                  <a:pt x="6291" y="193921"/>
                </a:lnTo>
                <a:close/>
              </a:path>
              <a:path w="269875" h="216535">
                <a:moveTo>
                  <a:pt x="263187" y="193921"/>
                </a:moveTo>
                <a:lnTo>
                  <a:pt x="263153" y="194238"/>
                </a:lnTo>
                <a:lnTo>
                  <a:pt x="263187" y="193921"/>
                </a:lnTo>
                <a:close/>
              </a:path>
              <a:path w="269875" h="216535">
                <a:moveTo>
                  <a:pt x="269123" y="18756"/>
                </a:moveTo>
                <a:lnTo>
                  <a:pt x="262817" y="18756"/>
                </a:lnTo>
                <a:lnTo>
                  <a:pt x="262975" y="19343"/>
                </a:lnTo>
                <a:lnTo>
                  <a:pt x="263187" y="22245"/>
                </a:lnTo>
                <a:lnTo>
                  <a:pt x="263187" y="21923"/>
                </a:lnTo>
                <a:lnTo>
                  <a:pt x="269426" y="21923"/>
                </a:lnTo>
                <a:lnTo>
                  <a:pt x="269421" y="21563"/>
                </a:lnTo>
                <a:lnTo>
                  <a:pt x="269123" y="18756"/>
                </a:lnTo>
                <a:close/>
              </a:path>
              <a:path w="269875" h="216535">
                <a:moveTo>
                  <a:pt x="6291" y="21886"/>
                </a:moveTo>
                <a:lnTo>
                  <a:pt x="6238" y="22208"/>
                </a:lnTo>
                <a:lnTo>
                  <a:pt x="6291" y="21886"/>
                </a:lnTo>
                <a:close/>
              </a:path>
              <a:path w="269875" h="216535">
                <a:moveTo>
                  <a:pt x="6570" y="19114"/>
                </a:moveTo>
                <a:lnTo>
                  <a:pt x="6503" y="19343"/>
                </a:lnTo>
                <a:lnTo>
                  <a:pt x="6570" y="19114"/>
                </a:lnTo>
                <a:close/>
              </a:path>
              <a:path w="269875" h="216535">
                <a:moveTo>
                  <a:pt x="262829" y="18871"/>
                </a:moveTo>
                <a:lnTo>
                  <a:pt x="262879" y="19343"/>
                </a:lnTo>
                <a:lnTo>
                  <a:pt x="262829" y="18871"/>
                </a:lnTo>
                <a:close/>
              </a:path>
              <a:path w="269875" h="216535">
                <a:moveTo>
                  <a:pt x="6675" y="18756"/>
                </a:moveTo>
                <a:lnTo>
                  <a:pt x="6570" y="19114"/>
                </a:lnTo>
                <a:lnTo>
                  <a:pt x="6675" y="18756"/>
                </a:lnTo>
                <a:close/>
              </a:path>
              <a:path w="269875" h="216535">
                <a:moveTo>
                  <a:pt x="268455" y="15933"/>
                </a:moveTo>
                <a:lnTo>
                  <a:pt x="261918" y="15933"/>
                </a:lnTo>
                <a:lnTo>
                  <a:pt x="262130" y="16483"/>
                </a:lnTo>
                <a:lnTo>
                  <a:pt x="262829" y="18871"/>
                </a:lnTo>
                <a:lnTo>
                  <a:pt x="269123" y="18756"/>
                </a:lnTo>
                <a:lnTo>
                  <a:pt x="269055" y="18111"/>
                </a:lnTo>
                <a:lnTo>
                  <a:pt x="268950" y="17530"/>
                </a:lnTo>
                <a:lnTo>
                  <a:pt x="268455" y="15933"/>
                </a:lnTo>
                <a:close/>
              </a:path>
              <a:path w="269875" h="216535">
                <a:moveTo>
                  <a:pt x="7507" y="15933"/>
                </a:moveTo>
                <a:lnTo>
                  <a:pt x="7296" y="16483"/>
                </a:lnTo>
                <a:lnTo>
                  <a:pt x="7411" y="16260"/>
                </a:lnTo>
                <a:lnTo>
                  <a:pt x="7507" y="15933"/>
                </a:lnTo>
                <a:close/>
              </a:path>
              <a:path w="269875" h="216535">
                <a:moveTo>
                  <a:pt x="7411" y="16260"/>
                </a:moveTo>
                <a:lnTo>
                  <a:pt x="7296" y="16483"/>
                </a:lnTo>
                <a:lnTo>
                  <a:pt x="7411" y="16260"/>
                </a:lnTo>
                <a:close/>
              </a:path>
              <a:path w="269875" h="216535">
                <a:moveTo>
                  <a:pt x="262027" y="16285"/>
                </a:moveTo>
                <a:lnTo>
                  <a:pt x="262089" y="16483"/>
                </a:lnTo>
                <a:lnTo>
                  <a:pt x="262027" y="16285"/>
                </a:lnTo>
                <a:close/>
              </a:path>
              <a:path w="269875" h="216535">
                <a:moveTo>
                  <a:pt x="261918" y="15933"/>
                </a:moveTo>
                <a:lnTo>
                  <a:pt x="262019" y="16260"/>
                </a:lnTo>
                <a:lnTo>
                  <a:pt x="262130" y="16483"/>
                </a:lnTo>
                <a:lnTo>
                  <a:pt x="261918" y="15933"/>
                </a:lnTo>
                <a:close/>
              </a:path>
              <a:path w="269875" h="216535">
                <a:moveTo>
                  <a:pt x="267547" y="13311"/>
                </a:moveTo>
                <a:lnTo>
                  <a:pt x="260491" y="13311"/>
                </a:lnTo>
                <a:lnTo>
                  <a:pt x="260755" y="13776"/>
                </a:lnTo>
                <a:lnTo>
                  <a:pt x="262027" y="16285"/>
                </a:lnTo>
                <a:lnTo>
                  <a:pt x="261918" y="15933"/>
                </a:lnTo>
                <a:lnTo>
                  <a:pt x="268455" y="15933"/>
                </a:lnTo>
                <a:lnTo>
                  <a:pt x="267892" y="14120"/>
                </a:lnTo>
                <a:lnTo>
                  <a:pt x="267681" y="13570"/>
                </a:lnTo>
                <a:lnTo>
                  <a:pt x="267547" y="13311"/>
                </a:lnTo>
                <a:close/>
              </a:path>
              <a:path w="269875" h="216535">
                <a:moveTo>
                  <a:pt x="7580" y="15933"/>
                </a:moveTo>
                <a:lnTo>
                  <a:pt x="7411" y="16260"/>
                </a:lnTo>
                <a:lnTo>
                  <a:pt x="7580" y="15933"/>
                </a:lnTo>
                <a:close/>
              </a:path>
              <a:path w="269875" h="216535">
                <a:moveTo>
                  <a:pt x="8742" y="13684"/>
                </a:moveTo>
                <a:close/>
              </a:path>
              <a:path w="269875" h="216535">
                <a:moveTo>
                  <a:pt x="260684" y="13684"/>
                </a:moveTo>
                <a:close/>
              </a:path>
              <a:path w="269875" h="216535">
                <a:moveTo>
                  <a:pt x="260491" y="13311"/>
                </a:moveTo>
                <a:lnTo>
                  <a:pt x="260684" y="13684"/>
                </a:lnTo>
                <a:lnTo>
                  <a:pt x="260491" y="13311"/>
                </a:lnTo>
                <a:close/>
              </a:path>
              <a:path w="269875" h="216535">
                <a:moveTo>
                  <a:pt x="9032" y="13311"/>
                </a:moveTo>
                <a:lnTo>
                  <a:pt x="8742" y="13684"/>
                </a:lnTo>
                <a:lnTo>
                  <a:pt x="9032" y="13311"/>
                </a:lnTo>
                <a:close/>
              </a:path>
              <a:path w="269875" h="216535">
                <a:moveTo>
                  <a:pt x="266312" y="10922"/>
                </a:moveTo>
                <a:lnTo>
                  <a:pt x="258534" y="10922"/>
                </a:lnTo>
                <a:lnTo>
                  <a:pt x="258957" y="11360"/>
                </a:lnTo>
                <a:lnTo>
                  <a:pt x="260684" y="13684"/>
                </a:lnTo>
                <a:lnTo>
                  <a:pt x="260491" y="13311"/>
                </a:lnTo>
                <a:lnTo>
                  <a:pt x="267547" y="13311"/>
                </a:lnTo>
                <a:lnTo>
                  <a:pt x="266312" y="10922"/>
                </a:lnTo>
                <a:close/>
              </a:path>
              <a:path w="269875" h="216535">
                <a:moveTo>
                  <a:pt x="258699" y="11134"/>
                </a:moveTo>
                <a:lnTo>
                  <a:pt x="258876" y="11360"/>
                </a:lnTo>
                <a:lnTo>
                  <a:pt x="258699" y="11134"/>
                </a:lnTo>
                <a:close/>
              </a:path>
              <a:path w="269875" h="216535">
                <a:moveTo>
                  <a:pt x="258534" y="10922"/>
                </a:moveTo>
                <a:lnTo>
                  <a:pt x="258699" y="11134"/>
                </a:lnTo>
                <a:lnTo>
                  <a:pt x="258957" y="11360"/>
                </a:lnTo>
                <a:lnTo>
                  <a:pt x="258534" y="10922"/>
                </a:lnTo>
                <a:close/>
              </a:path>
              <a:path w="269875" h="216535">
                <a:moveTo>
                  <a:pt x="10891" y="10922"/>
                </a:moveTo>
                <a:lnTo>
                  <a:pt x="10468" y="11344"/>
                </a:lnTo>
                <a:lnTo>
                  <a:pt x="10765" y="11083"/>
                </a:lnTo>
                <a:lnTo>
                  <a:pt x="10891" y="10922"/>
                </a:lnTo>
                <a:close/>
              </a:path>
              <a:path w="269875" h="216535">
                <a:moveTo>
                  <a:pt x="10765" y="11083"/>
                </a:moveTo>
                <a:lnTo>
                  <a:pt x="10468" y="11344"/>
                </a:lnTo>
                <a:lnTo>
                  <a:pt x="10765" y="11083"/>
                </a:lnTo>
                <a:close/>
              </a:path>
              <a:path w="269875" h="216535">
                <a:moveTo>
                  <a:pt x="264960" y="8944"/>
                </a:moveTo>
                <a:lnTo>
                  <a:pt x="256208" y="8944"/>
                </a:lnTo>
                <a:lnTo>
                  <a:pt x="256684" y="9293"/>
                </a:lnTo>
                <a:lnTo>
                  <a:pt x="258699" y="11134"/>
                </a:lnTo>
                <a:lnTo>
                  <a:pt x="258534" y="10922"/>
                </a:lnTo>
                <a:lnTo>
                  <a:pt x="266312" y="10922"/>
                </a:lnTo>
                <a:lnTo>
                  <a:pt x="266042" y="10398"/>
                </a:lnTo>
                <a:lnTo>
                  <a:pt x="265725" y="9928"/>
                </a:lnTo>
                <a:lnTo>
                  <a:pt x="264960" y="8944"/>
                </a:lnTo>
                <a:close/>
              </a:path>
              <a:path w="269875" h="216535">
                <a:moveTo>
                  <a:pt x="10949" y="10922"/>
                </a:moveTo>
                <a:lnTo>
                  <a:pt x="10765" y="11083"/>
                </a:lnTo>
                <a:lnTo>
                  <a:pt x="10949" y="10922"/>
                </a:lnTo>
                <a:close/>
              </a:path>
              <a:path w="269875" h="216535">
                <a:moveTo>
                  <a:pt x="13217" y="8928"/>
                </a:moveTo>
                <a:lnTo>
                  <a:pt x="12688" y="9304"/>
                </a:lnTo>
                <a:lnTo>
                  <a:pt x="12973" y="9143"/>
                </a:lnTo>
                <a:lnTo>
                  <a:pt x="13217" y="8928"/>
                </a:lnTo>
                <a:close/>
              </a:path>
              <a:path w="269875" h="216535">
                <a:moveTo>
                  <a:pt x="12973" y="9143"/>
                </a:moveTo>
                <a:lnTo>
                  <a:pt x="12688" y="9304"/>
                </a:lnTo>
                <a:lnTo>
                  <a:pt x="12973" y="9143"/>
                </a:lnTo>
                <a:close/>
              </a:path>
              <a:path w="269875" h="216535">
                <a:moveTo>
                  <a:pt x="256456" y="9162"/>
                </a:moveTo>
                <a:lnTo>
                  <a:pt x="256605" y="9293"/>
                </a:lnTo>
                <a:lnTo>
                  <a:pt x="256456" y="9162"/>
                </a:lnTo>
                <a:close/>
              </a:path>
              <a:path w="269875" h="216535">
                <a:moveTo>
                  <a:pt x="256208" y="8944"/>
                </a:moveTo>
                <a:lnTo>
                  <a:pt x="256456" y="9162"/>
                </a:lnTo>
                <a:lnTo>
                  <a:pt x="256684" y="9293"/>
                </a:lnTo>
                <a:lnTo>
                  <a:pt x="256208" y="8944"/>
                </a:lnTo>
                <a:close/>
              </a:path>
              <a:path w="269875" h="216535">
                <a:moveTo>
                  <a:pt x="263813" y="7469"/>
                </a:moveTo>
                <a:lnTo>
                  <a:pt x="253512" y="7469"/>
                </a:lnTo>
                <a:lnTo>
                  <a:pt x="254093" y="7734"/>
                </a:lnTo>
                <a:lnTo>
                  <a:pt x="256456" y="9162"/>
                </a:lnTo>
                <a:lnTo>
                  <a:pt x="256208" y="8944"/>
                </a:lnTo>
                <a:lnTo>
                  <a:pt x="264960" y="8944"/>
                </a:lnTo>
                <a:lnTo>
                  <a:pt x="263813" y="7469"/>
                </a:lnTo>
                <a:close/>
              </a:path>
              <a:path w="269875" h="216535">
                <a:moveTo>
                  <a:pt x="13352" y="8928"/>
                </a:moveTo>
                <a:lnTo>
                  <a:pt x="13217" y="8928"/>
                </a:lnTo>
                <a:lnTo>
                  <a:pt x="12973" y="9143"/>
                </a:lnTo>
                <a:lnTo>
                  <a:pt x="13352" y="8928"/>
                </a:lnTo>
                <a:close/>
              </a:path>
              <a:path w="269875" h="216535">
                <a:moveTo>
                  <a:pt x="15913" y="7480"/>
                </a:moveTo>
                <a:lnTo>
                  <a:pt x="15332" y="7734"/>
                </a:lnTo>
                <a:lnTo>
                  <a:pt x="15652" y="7628"/>
                </a:lnTo>
                <a:lnTo>
                  <a:pt x="15913" y="7480"/>
                </a:lnTo>
                <a:close/>
              </a:path>
              <a:path w="269875" h="216535">
                <a:moveTo>
                  <a:pt x="15652" y="7628"/>
                </a:moveTo>
                <a:lnTo>
                  <a:pt x="15332" y="7734"/>
                </a:lnTo>
                <a:lnTo>
                  <a:pt x="15465" y="7734"/>
                </a:lnTo>
                <a:lnTo>
                  <a:pt x="15652" y="7628"/>
                </a:lnTo>
                <a:close/>
              </a:path>
              <a:path w="269875" h="216535">
                <a:moveTo>
                  <a:pt x="253806" y="7639"/>
                </a:moveTo>
                <a:lnTo>
                  <a:pt x="253971" y="7734"/>
                </a:lnTo>
                <a:lnTo>
                  <a:pt x="253806" y="7639"/>
                </a:lnTo>
                <a:close/>
              </a:path>
              <a:path w="269875" h="216535">
                <a:moveTo>
                  <a:pt x="253512" y="7469"/>
                </a:moveTo>
                <a:lnTo>
                  <a:pt x="253806" y="7639"/>
                </a:lnTo>
                <a:lnTo>
                  <a:pt x="254093" y="7734"/>
                </a:lnTo>
                <a:lnTo>
                  <a:pt x="253512" y="7469"/>
                </a:lnTo>
                <a:close/>
              </a:path>
              <a:path w="269875" h="216535">
                <a:moveTo>
                  <a:pt x="250812" y="6648"/>
                </a:moveTo>
                <a:lnTo>
                  <a:pt x="253806" y="7639"/>
                </a:lnTo>
                <a:lnTo>
                  <a:pt x="253512" y="7469"/>
                </a:lnTo>
                <a:lnTo>
                  <a:pt x="263813" y="7469"/>
                </a:lnTo>
                <a:lnTo>
                  <a:pt x="263504" y="7073"/>
                </a:lnTo>
                <a:lnTo>
                  <a:pt x="263122" y="6682"/>
                </a:lnTo>
                <a:lnTo>
                  <a:pt x="251133" y="6682"/>
                </a:lnTo>
                <a:lnTo>
                  <a:pt x="250812" y="6648"/>
                </a:lnTo>
                <a:close/>
              </a:path>
              <a:path w="269875" h="216535">
                <a:moveTo>
                  <a:pt x="16099" y="7480"/>
                </a:moveTo>
                <a:lnTo>
                  <a:pt x="15913" y="7480"/>
                </a:lnTo>
                <a:lnTo>
                  <a:pt x="15652" y="7628"/>
                </a:lnTo>
                <a:lnTo>
                  <a:pt x="16099" y="7480"/>
                </a:lnTo>
                <a:close/>
              </a:path>
              <a:path w="269875" h="216535">
                <a:moveTo>
                  <a:pt x="18927" y="6544"/>
                </a:moveTo>
                <a:lnTo>
                  <a:pt x="18293" y="6682"/>
                </a:lnTo>
                <a:lnTo>
                  <a:pt x="18639" y="6639"/>
                </a:lnTo>
                <a:lnTo>
                  <a:pt x="18927" y="6544"/>
                </a:lnTo>
                <a:close/>
              </a:path>
              <a:path w="269875" h="216535">
                <a:moveTo>
                  <a:pt x="18622" y="6645"/>
                </a:moveTo>
                <a:lnTo>
                  <a:pt x="18293" y="6682"/>
                </a:lnTo>
                <a:lnTo>
                  <a:pt x="18512" y="6682"/>
                </a:lnTo>
                <a:close/>
              </a:path>
              <a:path w="269875" h="216535">
                <a:moveTo>
                  <a:pt x="250498" y="6544"/>
                </a:moveTo>
                <a:lnTo>
                  <a:pt x="250831" y="6650"/>
                </a:lnTo>
                <a:lnTo>
                  <a:pt x="251133" y="6682"/>
                </a:lnTo>
                <a:lnTo>
                  <a:pt x="250498" y="6544"/>
                </a:lnTo>
                <a:close/>
              </a:path>
              <a:path w="269875" h="216535">
                <a:moveTo>
                  <a:pt x="262973" y="6544"/>
                </a:moveTo>
                <a:lnTo>
                  <a:pt x="250498" y="6544"/>
                </a:lnTo>
                <a:lnTo>
                  <a:pt x="251133" y="6682"/>
                </a:lnTo>
                <a:lnTo>
                  <a:pt x="263122" y="6682"/>
                </a:lnTo>
                <a:lnTo>
                  <a:pt x="262973" y="6544"/>
                </a:lnTo>
                <a:close/>
              </a:path>
              <a:path w="269875" h="216535">
                <a:moveTo>
                  <a:pt x="247009" y="6248"/>
                </a:moveTo>
                <a:lnTo>
                  <a:pt x="250812" y="6648"/>
                </a:lnTo>
                <a:lnTo>
                  <a:pt x="250498" y="6544"/>
                </a:lnTo>
                <a:lnTo>
                  <a:pt x="262973" y="6544"/>
                </a:lnTo>
                <a:lnTo>
                  <a:pt x="262655" y="6264"/>
                </a:lnTo>
                <a:lnTo>
                  <a:pt x="247326" y="6264"/>
                </a:lnTo>
                <a:lnTo>
                  <a:pt x="247009" y="6248"/>
                </a:lnTo>
                <a:close/>
              </a:path>
              <a:path w="269875" h="216535">
                <a:moveTo>
                  <a:pt x="19535" y="6544"/>
                </a:moveTo>
                <a:lnTo>
                  <a:pt x="18927" y="6544"/>
                </a:lnTo>
                <a:lnTo>
                  <a:pt x="18622" y="6645"/>
                </a:lnTo>
                <a:lnTo>
                  <a:pt x="19535" y="6544"/>
                </a:lnTo>
                <a:close/>
              </a:path>
              <a:path w="269875" h="216535">
                <a:moveTo>
                  <a:pt x="262631" y="6243"/>
                </a:moveTo>
                <a:lnTo>
                  <a:pt x="22210" y="6248"/>
                </a:lnTo>
                <a:lnTo>
                  <a:pt x="22067" y="6264"/>
                </a:lnTo>
                <a:lnTo>
                  <a:pt x="247160" y="6264"/>
                </a:lnTo>
                <a:lnTo>
                  <a:pt x="247009" y="6248"/>
                </a:lnTo>
                <a:lnTo>
                  <a:pt x="262637" y="6248"/>
                </a:lnTo>
                <a:close/>
              </a:path>
              <a:path w="269875" h="216535">
                <a:moveTo>
                  <a:pt x="262637" y="6248"/>
                </a:moveTo>
                <a:lnTo>
                  <a:pt x="247009" y="6248"/>
                </a:lnTo>
                <a:lnTo>
                  <a:pt x="247326" y="6264"/>
                </a:lnTo>
                <a:lnTo>
                  <a:pt x="262655" y="6264"/>
                </a:lnTo>
                <a:close/>
              </a:path>
            </a:pathLst>
          </a:custGeom>
          <a:solidFill>
            <a:srgbClr val="000000"/>
          </a:solidFill>
        </p:spPr>
        <p:txBody>
          <a:bodyPr wrap="square" lIns="0" tIns="0" rIns="0" bIns="0" rtlCol="0"/>
          <a:lstStyle/>
          <a:p>
            <a:endParaRPr sz="1224">
              <a:solidFill>
                <a:prstClr val="black"/>
              </a:solidFill>
            </a:endParaRPr>
          </a:p>
        </p:txBody>
      </p:sp>
      <p:sp>
        <p:nvSpPr>
          <p:cNvPr id="58" name="object 58"/>
          <p:cNvSpPr/>
          <p:nvPr/>
        </p:nvSpPr>
        <p:spPr>
          <a:xfrm>
            <a:off x="6491152" y="2676535"/>
            <a:ext cx="113992" cy="62853"/>
          </a:xfrm>
          <a:prstGeom prst="rect">
            <a:avLst/>
          </a:prstGeom>
          <a:blipFill>
            <a:blip r:embed="rId16" cstate="print"/>
            <a:stretch>
              <a:fillRect/>
            </a:stretch>
          </a:blipFill>
        </p:spPr>
        <p:txBody>
          <a:bodyPr wrap="square" lIns="0" tIns="0" rIns="0" bIns="0" rtlCol="0"/>
          <a:lstStyle/>
          <a:p>
            <a:endParaRPr sz="1224">
              <a:solidFill>
                <a:prstClr val="black"/>
              </a:solidFill>
            </a:endParaRPr>
          </a:p>
        </p:txBody>
      </p:sp>
      <p:sp>
        <p:nvSpPr>
          <p:cNvPr id="59" name="object 59"/>
          <p:cNvSpPr/>
          <p:nvPr/>
        </p:nvSpPr>
        <p:spPr>
          <a:xfrm>
            <a:off x="7175162" y="2011798"/>
            <a:ext cx="113992" cy="61778"/>
          </a:xfrm>
          <a:prstGeom prst="rect">
            <a:avLst/>
          </a:prstGeom>
          <a:blipFill>
            <a:blip r:embed="rId17" cstate="print"/>
            <a:stretch>
              <a:fillRect/>
            </a:stretch>
          </a:blipFill>
        </p:spPr>
        <p:txBody>
          <a:bodyPr wrap="square" lIns="0" tIns="0" rIns="0" bIns="0" rtlCol="0"/>
          <a:lstStyle/>
          <a:p>
            <a:endParaRPr sz="1224">
              <a:solidFill>
                <a:prstClr val="black"/>
              </a:solidFill>
            </a:endParaRPr>
          </a:p>
        </p:txBody>
      </p:sp>
      <p:sp>
        <p:nvSpPr>
          <p:cNvPr id="60" name="object 60"/>
          <p:cNvSpPr/>
          <p:nvPr/>
        </p:nvSpPr>
        <p:spPr>
          <a:xfrm>
            <a:off x="6490109" y="1331048"/>
            <a:ext cx="112914" cy="61814"/>
          </a:xfrm>
          <a:prstGeom prst="rect">
            <a:avLst/>
          </a:prstGeom>
          <a:blipFill>
            <a:blip r:embed="rId18" cstate="print"/>
            <a:stretch>
              <a:fillRect/>
            </a:stretch>
          </a:blipFill>
        </p:spPr>
        <p:txBody>
          <a:bodyPr wrap="square" lIns="0" tIns="0" rIns="0" bIns="0" rtlCol="0"/>
          <a:lstStyle/>
          <a:p>
            <a:endParaRPr sz="1224">
              <a:solidFill>
                <a:prstClr val="black"/>
              </a:solidFill>
            </a:endParaRPr>
          </a:p>
        </p:txBody>
      </p:sp>
      <p:sp>
        <p:nvSpPr>
          <p:cNvPr id="61" name="object 61"/>
          <p:cNvSpPr/>
          <p:nvPr/>
        </p:nvSpPr>
        <p:spPr>
          <a:xfrm>
            <a:off x="5774155" y="2137480"/>
            <a:ext cx="195203" cy="20298"/>
          </a:xfrm>
          <a:custGeom>
            <a:avLst/>
            <a:gdLst/>
            <a:ahLst/>
            <a:cxnLst/>
            <a:rect l="l" t="t" r="r" b="b"/>
            <a:pathLst>
              <a:path w="287020" h="29844">
                <a:moveTo>
                  <a:pt x="286671" y="9410"/>
                </a:moveTo>
                <a:lnTo>
                  <a:pt x="285277" y="17229"/>
                </a:lnTo>
                <a:lnTo>
                  <a:pt x="281386" y="23710"/>
                </a:lnTo>
                <a:lnTo>
                  <a:pt x="275439" y="28129"/>
                </a:lnTo>
                <a:lnTo>
                  <a:pt x="267876" y="29763"/>
                </a:lnTo>
                <a:lnTo>
                  <a:pt x="124783" y="29763"/>
                </a:lnTo>
                <a:lnTo>
                  <a:pt x="51303" y="29763"/>
                </a:lnTo>
                <a:lnTo>
                  <a:pt x="24231" y="29763"/>
                </a:lnTo>
                <a:lnTo>
                  <a:pt x="20364" y="29763"/>
                </a:lnTo>
                <a:lnTo>
                  <a:pt x="12556" y="28129"/>
                </a:lnTo>
                <a:lnTo>
                  <a:pt x="6070" y="23710"/>
                </a:lnTo>
                <a:lnTo>
                  <a:pt x="1639" y="17229"/>
                </a:lnTo>
                <a:lnTo>
                  <a:pt x="0" y="9410"/>
                </a:lnTo>
                <a:lnTo>
                  <a:pt x="0" y="0"/>
                </a:lnTo>
                <a:lnTo>
                  <a:pt x="165732" y="0"/>
                </a:lnTo>
                <a:lnTo>
                  <a:pt x="250837" y="0"/>
                </a:lnTo>
                <a:lnTo>
                  <a:pt x="282192" y="0"/>
                </a:lnTo>
                <a:lnTo>
                  <a:pt x="286671" y="0"/>
                </a:lnTo>
                <a:lnTo>
                  <a:pt x="286671" y="9410"/>
                </a:lnTo>
                <a:close/>
              </a:path>
            </a:pathLst>
          </a:custGeom>
          <a:ln w="6265">
            <a:solidFill>
              <a:srgbClr val="000000"/>
            </a:solidFill>
          </a:ln>
        </p:spPr>
        <p:txBody>
          <a:bodyPr wrap="square" lIns="0" tIns="0" rIns="0" bIns="0" rtlCol="0"/>
          <a:lstStyle/>
          <a:p>
            <a:endParaRPr sz="1224">
              <a:solidFill>
                <a:prstClr val="black"/>
              </a:solidFill>
            </a:endParaRPr>
          </a:p>
        </p:txBody>
      </p:sp>
      <p:sp>
        <p:nvSpPr>
          <p:cNvPr id="62" name="object 62"/>
          <p:cNvSpPr/>
          <p:nvPr/>
        </p:nvSpPr>
        <p:spPr>
          <a:xfrm>
            <a:off x="5774155" y="2083153"/>
            <a:ext cx="195203" cy="54415"/>
          </a:xfrm>
          <a:custGeom>
            <a:avLst/>
            <a:gdLst/>
            <a:ahLst/>
            <a:cxnLst/>
            <a:rect l="l" t="t" r="r" b="b"/>
            <a:pathLst>
              <a:path w="287020" h="80010">
                <a:moveTo>
                  <a:pt x="256911" y="0"/>
                </a:moveTo>
                <a:lnTo>
                  <a:pt x="29763" y="0"/>
                </a:lnTo>
                <a:lnTo>
                  <a:pt x="0" y="79879"/>
                </a:lnTo>
                <a:lnTo>
                  <a:pt x="286671" y="79879"/>
                </a:lnTo>
                <a:lnTo>
                  <a:pt x="256911" y="0"/>
                </a:lnTo>
                <a:close/>
              </a:path>
            </a:pathLst>
          </a:custGeom>
          <a:ln w="6265">
            <a:solidFill>
              <a:srgbClr val="000000"/>
            </a:solidFill>
          </a:ln>
        </p:spPr>
        <p:txBody>
          <a:bodyPr wrap="square" lIns="0" tIns="0" rIns="0" bIns="0" rtlCol="0"/>
          <a:lstStyle/>
          <a:p>
            <a:endParaRPr sz="1224">
              <a:solidFill>
                <a:prstClr val="black"/>
              </a:solidFill>
            </a:endParaRPr>
          </a:p>
        </p:txBody>
      </p:sp>
      <p:sp>
        <p:nvSpPr>
          <p:cNvPr id="63" name="object 63"/>
          <p:cNvSpPr/>
          <p:nvPr/>
        </p:nvSpPr>
        <p:spPr>
          <a:xfrm>
            <a:off x="5794398" y="1975579"/>
            <a:ext cx="154607" cy="107966"/>
          </a:xfrm>
          <a:custGeom>
            <a:avLst/>
            <a:gdLst/>
            <a:ahLst/>
            <a:cxnLst/>
            <a:rect l="l" t="t" r="r" b="b"/>
            <a:pathLst>
              <a:path w="227329" h="158750">
                <a:moveTo>
                  <a:pt x="227147" y="20353"/>
                </a:moveTo>
                <a:lnTo>
                  <a:pt x="225751" y="12534"/>
                </a:lnTo>
                <a:lnTo>
                  <a:pt x="221859" y="6053"/>
                </a:lnTo>
                <a:lnTo>
                  <a:pt x="215910" y="1633"/>
                </a:lnTo>
                <a:lnTo>
                  <a:pt x="208346" y="0"/>
                </a:lnTo>
                <a:lnTo>
                  <a:pt x="98763" y="0"/>
                </a:lnTo>
                <a:lnTo>
                  <a:pt x="42490" y="0"/>
                </a:lnTo>
                <a:lnTo>
                  <a:pt x="21758" y="0"/>
                </a:lnTo>
                <a:lnTo>
                  <a:pt x="18796" y="0"/>
                </a:lnTo>
                <a:lnTo>
                  <a:pt x="11234" y="1633"/>
                </a:lnTo>
                <a:lnTo>
                  <a:pt x="5286" y="6053"/>
                </a:lnTo>
                <a:lnTo>
                  <a:pt x="1395" y="12534"/>
                </a:lnTo>
                <a:lnTo>
                  <a:pt x="0" y="20353"/>
                </a:lnTo>
                <a:lnTo>
                  <a:pt x="0" y="100030"/>
                </a:lnTo>
                <a:lnTo>
                  <a:pt x="0" y="140946"/>
                </a:lnTo>
                <a:lnTo>
                  <a:pt x="0" y="156020"/>
                </a:lnTo>
                <a:lnTo>
                  <a:pt x="0" y="158173"/>
                </a:lnTo>
                <a:lnTo>
                  <a:pt x="131319" y="158173"/>
                </a:lnTo>
                <a:lnTo>
                  <a:pt x="198754" y="158173"/>
                </a:lnTo>
                <a:lnTo>
                  <a:pt x="223598" y="158173"/>
                </a:lnTo>
                <a:lnTo>
                  <a:pt x="227147" y="158173"/>
                </a:lnTo>
                <a:lnTo>
                  <a:pt x="227147" y="20353"/>
                </a:lnTo>
                <a:close/>
              </a:path>
            </a:pathLst>
          </a:custGeom>
          <a:ln w="6265">
            <a:solidFill>
              <a:srgbClr val="000000"/>
            </a:solidFill>
          </a:ln>
        </p:spPr>
        <p:txBody>
          <a:bodyPr wrap="square" lIns="0" tIns="0" rIns="0" bIns="0" rtlCol="0"/>
          <a:lstStyle/>
          <a:p>
            <a:endParaRPr sz="1224">
              <a:solidFill>
                <a:prstClr val="black"/>
              </a:solidFill>
            </a:endParaRPr>
          </a:p>
        </p:txBody>
      </p:sp>
      <p:sp>
        <p:nvSpPr>
          <p:cNvPr id="64" name="object 64"/>
          <p:cNvSpPr/>
          <p:nvPr/>
        </p:nvSpPr>
        <p:spPr>
          <a:xfrm>
            <a:off x="5805052" y="1987301"/>
            <a:ext cx="133446" cy="84213"/>
          </a:xfrm>
          <a:custGeom>
            <a:avLst/>
            <a:gdLst/>
            <a:ahLst/>
            <a:cxnLst/>
            <a:rect l="l" t="t" r="r" b="b"/>
            <a:pathLst>
              <a:path w="196215" h="123825">
                <a:moveTo>
                  <a:pt x="192681" y="0"/>
                </a:moveTo>
                <a:lnTo>
                  <a:pt x="3131" y="0"/>
                </a:lnTo>
                <a:lnTo>
                  <a:pt x="0" y="3119"/>
                </a:lnTo>
                <a:lnTo>
                  <a:pt x="0" y="120586"/>
                </a:lnTo>
                <a:lnTo>
                  <a:pt x="3131" y="123705"/>
                </a:lnTo>
                <a:lnTo>
                  <a:pt x="192681" y="123705"/>
                </a:lnTo>
                <a:lnTo>
                  <a:pt x="195816" y="120586"/>
                </a:lnTo>
                <a:lnTo>
                  <a:pt x="6266" y="120586"/>
                </a:lnTo>
                <a:lnTo>
                  <a:pt x="3131" y="117467"/>
                </a:lnTo>
                <a:lnTo>
                  <a:pt x="6266" y="117467"/>
                </a:lnTo>
                <a:lnTo>
                  <a:pt x="6266" y="6238"/>
                </a:lnTo>
                <a:lnTo>
                  <a:pt x="3131" y="6238"/>
                </a:lnTo>
                <a:lnTo>
                  <a:pt x="6266" y="3119"/>
                </a:lnTo>
                <a:lnTo>
                  <a:pt x="195816" y="3119"/>
                </a:lnTo>
                <a:lnTo>
                  <a:pt x="192681" y="0"/>
                </a:lnTo>
                <a:close/>
              </a:path>
              <a:path w="196215" h="123825">
                <a:moveTo>
                  <a:pt x="6266" y="117467"/>
                </a:moveTo>
                <a:lnTo>
                  <a:pt x="3131" y="117467"/>
                </a:lnTo>
                <a:lnTo>
                  <a:pt x="6266" y="120586"/>
                </a:lnTo>
                <a:lnTo>
                  <a:pt x="6266" y="117467"/>
                </a:lnTo>
                <a:close/>
              </a:path>
              <a:path w="196215" h="123825">
                <a:moveTo>
                  <a:pt x="189551" y="117467"/>
                </a:moveTo>
                <a:lnTo>
                  <a:pt x="6266" y="117467"/>
                </a:lnTo>
                <a:lnTo>
                  <a:pt x="6266" y="120586"/>
                </a:lnTo>
                <a:lnTo>
                  <a:pt x="189551" y="120586"/>
                </a:lnTo>
                <a:lnTo>
                  <a:pt x="189551" y="117467"/>
                </a:lnTo>
                <a:close/>
              </a:path>
              <a:path w="196215" h="123825">
                <a:moveTo>
                  <a:pt x="189551" y="3119"/>
                </a:moveTo>
                <a:lnTo>
                  <a:pt x="189551" y="120586"/>
                </a:lnTo>
                <a:lnTo>
                  <a:pt x="192681" y="117467"/>
                </a:lnTo>
                <a:lnTo>
                  <a:pt x="195816" y="117467"/>
                </a:lnTo>
                <a:lnTo>
                  <a:pt x="195816" y="6238"/>
                </a:lnTo>
                <a:lnTo>
                  <a:pt x="192681" y="6238"/>
                </a:lnTo>
                <a:lnTo>
                  <a:pt x="189551" y="3119"/>
                </a:lnTo>
                <a:close/>
              </a:path>
              <a:path w="196215" h="123825">
                <a:moveTo>
                  <a:pt x="195816" y="117467"/>
                </a:moveTo>
                <a:lnTo>
                  <a:pt x="192681" y="117467"/>
                </a:lnTo>
                <a:lnTo>
                  <a:pt x="189551" y="120586"/>
                </a:lnTo>
                <a:lnTo>
                  <a:pt x="195816" y="120586"/>
                </a:lnTo>
                <a:lnTo>
                  <a:pt x="195816" y="117467"/>
                </a:lnTo>
                <a:close/>
              </a:path>
              <a:path w="196215" h="123825">
                <a:moveTo>
                  <a:pt x="6266" y="3119"/>
                </a:moveTo>
                <a:lnTo>
                  <a:pt x="3131" y="6238"/>
                </a:lnTo>
                <a:lnTo>
                  <a:pt x="6266" y="6238"/>
                </a:lnTo>
                <a:lnTo>
                  <a:pt x="6266" y="3119"/>
                </a:lnTo>
                <a:close/>
              </a:path>
              <a:path w="196215" h="123825">
                <a:moveTo>
                  <a:pt x="189551" y="3119"/>
                </a:moveTo>
                <a:lnTo>
                  <a:pt x="6266" y="3119"/>
                </a:lnTo>
                <a:lnTo>
                  <a:pt x="6266" y="6238"/>
                </a:lnTo>
                <a:lnTo>
                  <a:pt x="189551" y="6238"/>
                </a:lnTo>
                <a:lnTo>
                  <a:pt x="189551" y="3119"/>
                </a:lnTo>
                <a:close/>
              </a:path>
              <a:path w="196215" h="123825">
                <a:moveTo>
                  <a:pt x="195816" y="3119"/>
                </a:moveTo>
                <a:lnTo>
                  <a:pt x="189551" y="3119"/>
                </a:lnTo>
                <a:lnTo>
                  <a:pt x="192681" y="6238"/>
                </a:lnTo>
                <a:lnTo>
                  <a:pt x="195816" y="6238"/>
                </a:lnTo>
                <a:lnTo>
                  <a:pt x="195816" y="3119"/>
                </a:lnTo>
                <a:close/>
              </a:path>
            </a:pathLst>
          </a:custGeom>
          <a:solidFill>
            <a:srgbClr val="000000"/>
          </a:solidFill>
        </p:spPr>
        <p:txBody>
          <a:bodyPr wrap="square" lIns="0" tIns="0" rIns="0" bIns="0" rtlCol="0"/>
          <a:lstStyle/>
          <a:p>
            <a:endParaRPr sz="1224">
              <a:solidFill>
                <a:prstClr val="black"/>
              </a:solidFill>
            </a:endParaRPr>
          </a:p>
        </p:txBody>
      </p:sp>
      <p:sp>
        <p:nvSpPr>
          <p:cNvPr id="65" name="object 65"/>
          <p:cNvSpPr/>
          <p:nvPr/>
        </p:nvSpPr>
        <p:spPr>
          <a:xfrm>
            <a:off x="5836048" y="2101274"/>
            <a:ext cx="71258" cy="24616"/>
          </a:xfrm>
          <a:custGeom>
            <a:avLst/>
            <a:gdLst/>
            <a:ahLst/>
            <a:cxnLst/>
            <a:rect l="l" t="t" r="r" b="b"/>
            <a:pathLst>
              <a:path w="104775" h="36194">
                <a:moveTo>
                  <a:pt x="92279" y="0"/>
                </a:moveTo>
                <a:lnTo>
                  <a:pt x="12387" y="0"/>
                </a:lnTo>
                <a:lnTo>
                  <a:pt x="9400" y="2167"/>
                </a:lnTo>
                <a:lnTo>
                  <a:pt x="0" y="31930"/>
                </a:lnTo>
                <a:lnTo>
                  <a:pt x="2987" y="36001"/>
                </a:lnTo>
                <a:lnTo>
                  <a:pt x="101679" y="36001"/>
                </a:lnTo>
                <a:lnTo>
                  <a:pt x="103270" y="33833"/>
                </a:lnTo>
                <a:lnTo>
                  <a:pt x="5974" y="33833"/>
                </a:lnTo>
                <a:lnTo>
                  <a:pt x="2987" y="29763"/>
                </a:lnTo>
                <a:lnTo>
                  <a:pt x="7259" y="29763"/>
                </a:lnTo>
                <a:lnTo>
                  <a:pt x="14690" y="6238"/>
                </a:lnTo>
                <a:lnTo>
                  <a:pt x="12387" y="6238"/>
                </a:lnTo>
                <a:lnTo>
                  <a:pt x="15374" y="4070"/>
                </a:lnTo>
                <a:lnTo>
                  <a:pt x="95867" y="4070"/>
                </a:lnTo>
                <a:lnTo>
                  <a:pt x="95266" y="2167"/>
                </a:lnTo>
                <a:lnTo>
                  <a:pt x="92279" y="0"/>
                </a:lnTo>
                <a:close/>
              </a:path>
              <a:path w="104775" h="36194">
                <a:moveTo>
                  <a:pt x="7259" y="29763"/>
                </a:moveTo>
                <a:lnTo>
                  <a:pt x="2987" y="29763"/>
                </a:lnTo>
                <a:lnTo>
                  <a:pt x="5974" y="33833"/>
                </a:lnTo>
                <a:lnTo>
                  <a:pt x="7259" y="29763"/>
                </a:lnTo>
                <a:close/>
              </a:path>
              <a:path w="104775" h="36194">
                <a:moveTo>
                  <a:pt x="97402" y="29763"/>
                </a:moveTo>
                <a:lnTo>
                  <a:pt x="7259" y="29763"/>
                </a:lnTo>
                <a:lnTo>
                  <a:pt x="5974" y="33833"/>
                </a:lnTo>
                <a:lnTo>
                  <a:pt x="98687" y="33833"/>
                </a:lnTo>
                <a:lnTo>
                  <a:pt x="97402" y="29763"/>
                </a:lnTo>
                <a:close/>
              </a:path>
              <a:path w="104775" h="36194">
                <a:moveTo>
                  <a:pt x="89292" y="4070"/>
                </a:moveTo>
                <a:lnTo>
                  <a:pt x="98687" y="33833"/>
                </a:lnTo>
                <a:lnTo>
                  <a:pt x="101679" y="29763"/>
                </a:lnTo>
                <a:lnTo>
                  <a:pt x="103982" y="29763"/>
                </a:lnTo>
                <a:lnTo>
                  <a:pt x="96552" y="6238"/>
                </a:lnTo>
                <a:lnTo>
                  <a:pt x="92279" y="6238"/>
                </a:lnTo>
                <a:lnTo>
                  <a:pt x="89292" y="4070"/>
                </a:lnTo>
                <a:close/>
              </a:path>
              <a:path w="104775" h="36194">
                <a:moveTo>
                  <a:pt x="103982" y="29763"/>
                </a:moveTo>
                <a:lnTo>
                  <a:pt x="101679" y="29763"/>
                </a:lnTo>
                <a:lnTo>
                  <a:pt x="98687" y="33833"/>
                </a:lnTo>
                <a:lnTo>
                  <a:pt x="103270" y="33833"/>
                </a:lnTo>
                <a:lnTo>
                  <a:pt x="104666" y="31930"/>
                </a:lnTo>
                <a:lnTo>
                  <a:pt x="103982" y="29763"/>
                </a:lnTo>
                <a:close/>
              </a:path>
              <a:path w="104775" h="36194">
                <a:moveTo>
                  <a:pt x="15374" y="4070"/>
                </a:moveTo>
                <a:lnTo>
                  <a:pt x="12387" y="6238"/>
                </a:lnTo>
                <a:lnTo>
                  <a:pt x="14690" y="6238"/>
                </a:lnTo>
                <a:lnTo>
                  <a:pt x="15374" y="4070"/>
                </a:lnTo>
                <a:close/>
              </a:path>
              <a:path w="104775" h="36194">
                <a:moveTo>
                  <a:pt x="89292" y="4070"/>
                </a:moveTo>
                <a:lnTo>
                  <a:pt x="15374" y="4070"/>
                </a:lnTo>
                <a:lnTo>
                  <a:pt x="14690" y="6238"/>
                </a:lnTo>
                <a:lnTo>
                  <a:pt x="89976" y="6238"/>
                </a:lnTo>
                <a:lnTo>
                  <a:pt x="89292" y="4070"/>
                </a:lnTo>
                <a:close/>
              </a:path>
              <a:path w="104775" h="36194">
                <a:moveTo>
                  <a:pt x="95867" y="4070"/>
                </a:moveTo>
                <a:lnTo>
                  <a:pt x="89292" y="4070"/>
                </a:lnTo>
                <a:lnTo>
                  <a:pt x="92279" y="6238"/>
                </a:lnTo>
                <a:lnTo>
                  <a:pt x="96552" y="6238"/>
                </a:lnTo>
                <a:lnTo>
                  <a:pt x="95867" y="4070"/>
                </a:lnTo>
                <a:close/>
              </a:path>
            </a:pathLst>
          </a:custGeom>
          <a:solidFill>
            <a:srgbClr val="000000"/>
          </a:solidFill>
        </p:spPr>
        <p:txBody>
          <a:bodyPr wrap="square" lIns="0" tIns="0" rIns="0" bIns="0" rtlCol="0"/>
          <a:lstStyle/>
          <a:p>
            <a:endParaRPr sz="1224">
              <a:solidFill>
                <a:prstClr val="black"/>
              </a:solidFill>
            </a:endParaRPr>
          </a:p>
        </p:txBody>
      </p:sp>
      <p:sp>
        <p:nvSpPr>
          <p:cNvPr id="66" name="object 66"/>
          <p:cNvSpPr/>
          <p:nvPr/>
        </p:nvSpPr>
        <p:spPr>
          <a:xfrm>
            <a:off x="5825293" y="2040548"/>
            <a:ext cx="9932" cy="10797"/>
          </a:xfrm>
          <a:custGeom>
            <a:avLst/>
            <a:gdLst/>
            <a:ahLst/>
            <a:cxnLst/>
            <a:rect l="l" t="t" r="r" b="b"/>
            <a:pathLst>
              <a:path w="14604" h="15875">
                <a:moveTo>
                  <a:pt x="14100" y="15648"/>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67" name="object 67"/>
          <p:cNvSpPr/>
          <p:nvPr/>
        </p:nvSpPr>
        <p:spPr>
          <a:xfrm>
            <a:off x="5825293" y="2040548"/>
            <a:ext cx="9932" cy="10797"/>
          </a:xfrm>
          <a:custGeom>
            <a:avLst/>
            <a:gdLst/>
            <a:ahLst/>
            <a:cxnLst/>
            <a:rect l="l" t="t" r="r" b="b"/>
            <a:pathLst>
              <a:path w="14604" h="15875">
                <a:moveTo>
                  <a:pt x="0" y="15648"/>
                </a:moveTo>
                <a:lnTo>
                  <a:pt x="14100" y="0"/>
                </a:lnTo>
              </a:path>
            </a:pathLst>
          </a:custGeom>
          <a:ln w="3175">
            <a:solidFill>
              <a:srgbClr val="000000"/>
            </a:solidFill>
          </a:ln>
        </p:spPr>
        <p:txBody>
          <a:bodyPr wrap="square" lIns="0" tIns="0" rIns="0" bIns="0" rtlCol="0"/>
          <a:lstStyle/>
          <a:p>
            <a:endParaRPr sz="1224">
              <a:solidFill>
                <a:prstClr val="black"/>
              </a:solidFill>
            </a:endParaRPr>
          </a:p>
        </p:txBody>
      </p:sp>
      <p:sp>
        <p:nvSpPr>
          <p:cNvPr id="68" name="object 68"/>
          <p:cNvSpPr/>
          <p:nvPr/>
        </p:nvSpPr>
        <p:spPr>
          <a:xfrm>
            <a:off x="5830622" y="2009664"/>
            <a:ext cx="0" cy="12956"/>
          </a:xfrm>
          <a:custGeom>
            <a:avLst/>
            <a:gdLst/>
            <a:ahLst/>
            <a:cxnLst/>
            <a:rect l="l" t="t" r="r" b="b"/>
            <a:pathLst>
              <a:path h="19050">
                <a:moveTo>
                  <a:pt x="0" y="0"/>
                </a:moveTo>
                <a:lnTo>
                  <a:pt x="0" y="18767"/>
                </a:lnTo>
              </a:path>
            </a:pathLst>
          </a:custGeom>
          <a:ln w="3175">
            <a:solidFill>
              <a:srgbClr val="000000"/>
            </a:solidFill>
          </a:ln>
        </p:spPr>
        <p:txBody>
          <a:bodyPr wrap="square" lIns="0" tIns="0" rIns="0" bIns="0" rtlCol="0"/>
          <a:lstStyle/>
          <a:p>
            <a:endParaRPr sz="1224">
              <a:solidFill>
                <a:prstClr val="black"/>
              </a:solidFill>
            </a:endParaRPr>
          </a:p>
        </p:txBody>
      </p:sp>
      <p:sp>
        <p:nvSpPr>
          <p:cNvPr id="69" name="object 69"/>
          <p:cNvSpPr/>
          <p:nvPr/>
        </p:nvSpPr>
        <p:spPr>
          <a:xfrm>
            <a:off x="5824229" y="2016063"/>
            <a:ext cx="12092" cy="0"/>
          </a:xfrm>
          <a:custGeom>
            <a:avLst/>
            <a:gdLst/>
            <a:ahLst/>
            <a:cxnLst/>
            <a:rect l="l" t="t" r="r" b="b"/>
            <a:pathLst>
              <a:path w="17779">
                <a:moveTo>
                  <a:pt x="17230" y="0"/>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70" name="object 70"/>
          <p:cNvSpPr/>
          <p:nvPr/>
        </p:nvSpPr>
        <p:spPr>
          <a:xfrm>
            <a:off x="5852994" y="2016063"/>
            <a:ext cx="12956" cy="0"/>
          </a:xfrm>
          <a:custGeom>
            <a:avLst/>
            <a:gdLst/>
            <a:ahLst/>
            <a:cxnLst/>
            <a:rect l="l" t="t" r="r" b="b"/>
            <a:pathLst>
              <a:path w="19050">
                <a:moveTo>
                  <a:pt x="0" y="0"/>
                </a:moveTo>
                <a:lnTo>
                  <a:pt x="18800" y="0"/>
                </a:lnTo>
              </a:path>
            </a:pathLst>
          </a:custGeom>
          <a:ln w="3175">
            <a:solidFill>
              <a:srgbClr val="000000"/>
            </a:solidFill>
          </a:ln>
        </p:spPr>
        <p:txBody>
          <a:bodyPr wrap="square" lIns="0" tIns="0" rIns="0" bIns="0" rtlCol="0"/>
          <a:lstStyle/>
          <a:p>
            <a:endParaRPr sz="1224">
              <a:solidFill>
                <a:prstClr val="black"/>
              </a:solidFill>
            </a:endParaRPr>
          </a:p>
        </p:txBody>
      </p:sp>
      <p:sp>
        <p:nvSpPr>
          <p:cNvPr id="71" name="object 71"/>
          <p:cNvSpPr/>
          <p:nvPr/>
        </p:nvSpPr>
        <p:spPr>
          <a:xfrm>
            <a:off x="5854059" y="2016063"/>
            <a:ext cx="12092" cy="0"/>
          </a:xfrm>
          <a:custGeom>
            <a:avLst/>
            <a:gdLst/>
            <a:ahLst/>
            <a:cxnLst/>
            <a:rect l="l" t="t" r="r" b="b"/>
            <a:pathLst>
              <a:path w="17779">
                <a:moveTo>
                  <a:pt x="0" y="0"/>
                </a:moveTo>
                <a:lnTo>
                  <a:pt x="17235" y="0"/>
                </a:lnTo>
              </a:path>
            </a:pathLst>
          </a:custGeom>
          <a:ln w="3175">
            <a:solidFill>
              <a:srgbClr val="000000"/>
            </a:solidFill>
          </a:ln>
        </p:spPr>
        <p:txBody>
          <a:bodyPr wrap="square" lIns="0" tIns="0" rIns="0" bIns="0" rtlCol="0"/>
          <a:lstStyle/>
          <a:p>
            <a:endParaRPr sz="1224">
              <a:solidFill>
                <a:prstClr val="black"/>
              </a:solidFill>
            </a:endParaRPr>
          </a:p>
        </p:txBody>
      </p:sp>
      <p:sp>
        <p:nvSpPr>
          <p:cNvPr id="72" name="object 72"/>
          <p:cNvSpPr/>
          <p:nvPr/>
        </p:nvSpPr>
        <p:spPr>
          <a:xfrm>
            <a:off x="5854059" y="2049069"/>
            <a:ext cx="12092" cy="0"/>
          </a:xfrm>
          <a:custGeom>
            <a:avLst/>
            <a:gdLst/>
            <a:ahLst/>
            <a:cxnLst/>
            <a:rect l="l" t="t" r="r" b="b"/>
            <a:pathLst>
              <a:path w="17779">
                <a:moveTo>
                  <a:pt x="0" y="0"/>
                </a:moveTo>
                <a:lnTo>
                  <a:pt x="17235" y="0"/>
                </a:lnTo>
              </a:path>
            </a:pathLst>
          </a:custGeom>
          <a:ln w="3175">
            <a:solidFill>
              <a:srgbClr val="000000"/>
            </a:solidFill>
          </a:ln>
        </p:spPr>
        <p:txBody>
          <a:bodyPr wrap="square" lIns="0" tIns="0" rIns="0" bIns="0" rtlCol="0"/>
          <a:lstStyle/>
          <a:p>
            <a:endParaRPr sz="1224">
              <a:solidFill>
                <a:prstClr val="black"/>
              </a:solidFill>
            </a:endParaRPr>
          </a:p>
        </p:txBody>
      </p:sp>
      <p:sp>
        <p:nvSpPr>
          <p:cNvPr id="73" name="object 73"/>
          <p:cNvSpPr/>
          <p:nvPr/>
        </p:nvSpPr>
        <p:spPr>
          <a:xfrm>
            <a:off x="5854059" y="2049069"/>
            <a:ext cx="12092" cy="0"/>
          </a:xfrm>
          <a:custGeom>
            <a:avLst/>
            <a:gdLst/>
            <a:ahLst/>
            <a:cxnLst/>
            <a:rect l="l" t="t" r="r" b="b"/>
            <a:pathLst>
              <a:path w="17779">
                <a:moveTo>
                  <a:pt x="0" y="0"/>
                </a:moveTo>
                <a:lnTo>
                  <a:pt x="17235" y="0"/>
                </a:lnTo>
              </a:path>
            </a:pathLst>
          </a:custGeom>
          <a:ln w="3175">
            <a:solidFill>
              <a:srgbClr val="000000"/>
            </a:solidFill>
          </a:ln>
        </p:spPr>
        <p:txBody>
          <a:bodyPr wrap="square" lIns="0" tIns="0" rIns="0" bIns="0" rtlCol="0"/>
          <a:lstStyle/>
          <a:p>
            <a:endParaRPr sz="1224">
              <a:solidFill>
                <a:prstClr val="black"/>
              </a:solidFill>
            </a:endParaRPr>
          </a:p>
        </p:txBody>
      </p:sp>
      <p:sp>
        <p:nvSpPr>
          <p:cNvPr id="74" name="object 74"/>
          <p:cNvSpPr/>
          <p:nvPr/>
        </p:nvSpPr>
        <p:spPr>
          <a:xfrm>
            <a:off x="5854059" y="2042669"/>
            <a:ext cx="12092" cy="0"/>
          </a:xfrm>
          <a:custGeom>
            <a:avLst/>
            <a:gdLst/>
            <a:ahLst/>
            <a:cxnLst/>
            <a:rect l="l" t="t" r="r" b="b"/>
            <a:pathLst>
              <a:path w="17779">
                <a:moveTo>
                  <a:pt x="0" y="0"/>
                </a:moveTo>
                <a:lnTo>
                  <a:pt x="17235" y="0"/>
                </a:lnTo>
              </a:path>
            </a:pathLst>
          </a:custGeom>
          <a:ln w="3175">
            <a:solidFill>
              <a:srgbClr val="000000"/>
            </a:solidFill>
          </a:ln>
        </p:spPr>
        <p:txBody>
          <a:bodyPr wrap="square" lIns="0" tIns="0" rIns="0" bIns="0" rtlCol="0"/>
          <a:lstStyle/>
          <a:p>
            <a:endParaRPr sz="1224">
              <a:solidFill>
                <a:prstClr val="black"/>
              </a:solidFill>
            </a:endParaRPr>
          </a:p>
        </p:txBody>
      </p:sp>
      <p:sp>
        <p:nvSpPr>
          <p:cNvPr id="75" name="object 75"/>
          <p:cNvSpPr/>
          <p:nvPr/>
        </p:nvSpPr>
        <p:spPr>
          <a:xfrm>
            <a:off x="5844473" y="2002186"/>
            <a:ext cx="0" cy="60029"/>
          </a:xfrm>
          <a:custGeom>
            <a:avLst/>
            <a:gdLst/>
            <a:ahLst/>
            <a:cxnLst/>
            <a:rect l="l" t="t" r="r" b="b"/>
            <a:pathLst>
              <a:path h="88264">
                <a:moveTo>
                  <a:pt x="0" y="0"/>
                </a:moveTo>
                <a:lnTo>
                  <a:pt x="0" y="87756"/>
                </a:lnTo>
              </a:path>
            </a:pathLst>
          </a:custGeom>
          <a:ln w="3175">
            <a:solidFill>
              <a:srgbClr val="000000"/>
            </a:solidFill>
          </a:ln>
        </p:spPr>
        <p:txBody>
          <a:bodyPr wrap="square" lIns="0" tIns="0" rIns="0" bIns="0" rtlCol="0"/>
          <a:lstStyle/>
          <a:p>
            <a:endParaRPr sz="1224">
              <a:solidFill>
                <a:prstClr val="black"/>
              </a:solidFill>
            </a:endParaRPr>
          </a:p>
        </p:txBody>
      </p:sp>
      <p:sp>
        <p:nvSpPr>
          <p:cNvPr id="76" name="object 76"/>
          <p:cNvSpPr/>
          <p:nvPr/>
        </p:nvSpPr>
        <p:spPr>
          <a:xfrm>
            <a:off x="5815707" y="2030948"/>
            <a:ext cx="60029" cy="0"/>
          </a:xfrm>
          <a:custGeom>
            <a:avLst/>
            <a:gdLst/>
            <a:ahLst/>
            <a:cxnLst/>
            <a:rect l="l" t="t" r="r" b="b"/>
            <a:pathLst>
              <a:path w="88265">
                <a:moveTo>
                  <a:pt x="0" y="0"/>
                </a:moveTo>
                <a:lnTo>
                  <a:pt x="87722" y="0"/>
                </a:lnTo>
              </a:path>
            </a:pathLst>
          </a:custGeom>
          <a:ln w="3175">
            <a:solidFill>
              <a:srgbClr val="000000"/>
            </a:solidFill>
          </a:ln>
        </p:spPr>
        <p:txBody>
          <a:bodyPr wrap="square" lIns="0" tIns="0" rIns="0" bIns="0" rtlCol="0"/>
          <a:lstStyle/>
          <a:p>
            <a:endParaRPr sz="1224">
              <a:solidFill>
                <a:prstClr val="black"/>
              </a:solidFill>
            </a:endParaRPr>
          </a:p>
        </p:txBody>
      </p:sp>
      <p:sp>
        <p:nvSpPr>
          <p:cNvPr id="77" name="object 77"/>
          <p:cNvSpPr/>
          <p:nvPr/>
        </p:nvSpPr>
        <p:spPr>
          <a:xfrm>
            <a:off x="5815707" y="2002186"/>
            <a:ext cx="60029" cy="60029"/>
          </a:xfrm>
          <a:custGeom>
            <a:avLst/>
            <a:gdLst/>
            <a:ahLst/>
            <a:cxnLst/>
            <a:rect l="l" t="t" r="r" b="b"/>
            <a:pathLst>
              <a:path w="88265" h="88264">
                <a:moveTo>
                  <a:pt x="87722" y="75227"/>
                </a:moveTo>
                <a:lnTo>
                  <a:pt x="87722" y="81465"/>
                </a:lnTo>
                <a:lnTo>
                  <a:pt x="83021" y="87756"/>
                </a:lnTo>
                <a:lnTo>
                  <a:pt x="76756" y="87756"/>
                </a:lnTo>
                <a:lnTo>
                  <a:pt x="38721" y="87756"/>
                </a:lnTo>
                <a:lnTo>
                  <a:pt x="19189" y="87756"/>
                </a:lnTo>
                <a:lnTo>
                  <a:pt x="11993" y="87756"/>
                </a:lnTo>
                <a:lnTo>
                  <a:pt x="10965" y="87756"/>
                </a:lnTo>
                <a:lnTo>
                  <a:pt x="4700" y="87756"/>
                </a:lnTo>
                <a:lnTo>
                  <a:pt x="0" y="81465"/>
                </a:lnTo>
                <a:lnTo>
                  <a:pt x="0" y="4705"/>
                </a:lnTo>
                <a:lnTo>
                  <a:pt x="4700" y="0"/>
                </a:lnTo>
                <a:lnTo>
                  <a:pt x="83021" y="0"/>
                </a:lnTo>
                <a:lnTo>
                  <a:pt x="87722" y="4705"/>
                </a:lnTo>
                <a:lnTo>
                  <a:pt x="87722" y="10996"/>
                </a:lnTo>
                <a:lnTo>
                  <a:pt x="87722" y="75227"/>
                </a:lnTo>
                <a:close/>
              </a:path>
            </a:pathLst>
          </a:custGeom>
          <a:ln w="3175">
            <a:solidFill>
              <a:srgbClr val="000000"/>
            </a:solidFill>
          </a:ln>
        </p:spPr>
        <p:txBody>
          <a:bodyPr wrap="square" lIns="0" tIns="0" rIns="0" bIns="0" rtlCol="0"/>
          <a:lstStyle/>
          <a:p>
            <a:endParaRPr sz="1224">
              <a:solidFill>
                <a:prstClr val="black"/>
              </a:solidFill>
            </a:endParaRPr>
          </a:p>
        </p:txBody>
      </p:sp>
      <p:sp>
        <p:nvSpPr>
          <p:cNvPr id="78" name="object 78"/>
          <p:cNvSpPr/>
          <p:nvPr/>
        </p:nvSpPr>
        <p:spPr>
          <a:xfrm>
            <a:off x="5884957" y="2001142"/>
            <a:ext cx="42755" cy="60029"/>
          </a:xfrm>
          <a:custGeom>
            <a:avLst/>
            <a:gdLst/>
            <a:ahLst/>
            <a:cxnLst/>
            <a:rect l="l" t="t" r="r" b="b"/>
            <a:pathLst>
              <a:path w="62865" h="88264">
                <a:moveTo>
                  <a:pt x="62661" y="87703"/>
                </a:moveTo>
                <a:lnTo>
                  <a:pt x="0" y="87703"/>
                </a:lnTo>
                <a:lnTo>
                  <a:pt x="1564" y="0"/>
                </a:lnTo>
                <a:lnTo>
                  <a:pt x="42296" y="0"/>
                </a:lnTo>
                <a:lnTo>
                  <a:pt x="62661" y="21939"/>
                </a:lnTo>
                <a:lnTo>
                  <a:pt x="62661" y="87703"/>
                </a:lnTo>
                <a:close/>
              </a:path>
            </a:pathLst>
          </a:custGeom>
          <a:ln w="3175">
            <a:solidFill>
              <a:srgbClr val="000000"/>
            </a:solidFill>
          </a:ln>
        </p:spPr>
        <p:txBody>
          <a:bodyPr wrap="square" lIns="0" tIns="0" rIns="0" bIns="0" rtlCol="0"/>
          <a:lstStyle/>
          <a:p>
            <a:endParaRPr sz="1224">
              <a:solidFill>
                <a:prstClr val="black"/>
              </a:solidFill>
            </a:endParaRPr>
          </a:p>
        </p:txBody>
      </p:sp>
      <p:sp>
        <p:nvSpPr>
          <p:cNvPr id="79" name="object 79"/>
          <p:cNvSpPr/>
          <p:nvPr/>
        </p:nvSpPr>
        <p:spPr>
          <a:xfrm>
            <a:off x="5913723" y="2001143"/>
            <a:ext cx="14252" cy="15115"/>
          </a:xfrm>
          <a:custGeom>
            <a:avLst/>
            <a:gdLst/>
            <a:ahLst/>
            <a:cxnLst/>
            <a:rect l="l" t="t" r="r" b="b"/>
            <a:pathLst>
              <a:path w="20954" h="22225">
                <a:moveTo>
                  <a:pt x="0" y="0"/>
                </a:moveTo>
                <a:lnTo>
                  <a:pt x="0" y="21939"/>
                </a:lnTo>
                <a:lnTo>
                  <a:pt x="20365" y="21939"/>
                </a:lnTo>
              </a:path>
            </a:pathLst>
          </a:custGeom>
          <a:ln w="3175">
            <a:solidFill>
              <a:srgbClr val="000000"/>
            </a:solidFill>
          </a:ln>
        </p:spPr>
        <p:txBody>
          <a:bodyPr wrap="square" lIns="0" tIns="0" rIns="0" bIns="0" rtlCol="0"/>
          <a:lstStyle/>
          <a:p>
            <a:endParaRPr sz="1224">
              <a:solidFill>
                <a:prstClr val="black"/>
              </a:solidFill>
            </a:endParaRPr>
          </a:p>
        </p:txBody>
      </p:sp>
      <p:sp>
        <p:nvSpPr>
          <p:cNvPr id="80" name="object 80"/>
          <p:cNvSpPr/>
          <p:nvPr/>
        </p:nvSpPr>
        <p:spPr>
          <a:xfrm>
            <a:off x="5895611" y="2020306"/>
            <a:ext cx="12092" cy="0"/>
          </a:xfrm>
          <a:custGeom>
            <a:avLst/>
            <a:gdLst/>
            <a:ahLst/>
            <a:cxnLst/>
            <a:rect l="l" t="t" r="r" b="b"/>
            <a:pathLst>
              <a:path w="17779">
                <a:moveTo>
                  <a:pt x="0" y="0"/>
                </a:moveTo>
                <a:lnTo>
                  <a:pt x="17230" y="0"/>
                </a:lnTo>
              </a:path>
            </a:pathLst>
          </a:custGeom>
          <a:ln w="3175">
            <a:solidFill>
              <a:srgbClr val="000000"/>
            </a:solidFill>
          </a:ln>
        </p:spPr>
        <p:txBody>
          <a:bodyPr wrap="square" lIns="0" tIns="0" rIns="0" bIns="0" rtlCol="0"/>
          <a:lstStyle/>
          <a:p>
            <a:endParaRPr sz="1224">
              <a:solidFill>
                <a:prstClr val="black"/>
              </a:solidFill>
            </a:endParaRPr>
          </a:p>
        </p:txBody>
      </p:sp>
      <p:sp>
        <p:nvSpPr>
          <p:cNvPr id="81" name="object 81"/>
          <p:cNvSpPr/>
          <p:nvPr/>
        </p:nvSpPr>
        <p:spPr>
          <a:xfrm>
            <a:off x="5895611" y="2027784"/>
            <a:ext cx="22457" cy="0"/>
          </a:xfrm>
          <a:custGeom>
            <a:avLst/>
            <a:gdLst/>
            <a:ahLst/>
            <a:cxnLst/>
            <a:rect l="l" t="t" r="r" b="b"/>
            <a:pathLst>
              <a:path w="33020">
                <a:moveTo>
                  <a:pt x="0" y="0"/>
                </a:moveTo>
                <a:lnTo>
                  <a:pt x="32895" y="0"/>
                </a:lnTo>
              </a:path>
            </a:pathLst>
          </a:custGeom>
          <a:ln w="3175">
            <a:solidFill>
              <a:srgbClr val="000000"/>
            </a:solidFill>
          </a:ln>
        </p:spPr>
        <p:txBody>
          <a:bodyPr wrap="square" lIns="0" tIns="0" rIns="0" bIns="0" rtlCol="0"/>
          <a:lstStyle/>
          <a:p>
            <a:endParaRPr sz="1224">
              <a:solidFill>
                <a:prstClr val="black"/>
              </a:solidFill>
            </a:endParaRPr>
          </a:p>
        </p:txBody>
      </p:sp>
      <p:sp>
        <p:nvSpPr>
          <p:cNvPr id="82" name="object 82"/>
          <p:cNvSpPr/>
          <p:nvPr/>
        </p:nvSpPr>
        <p:spPr>
          <a:xfrm>
            <a:off x="5895611" y="2036305"/>
            <a:ext cx="22457" cy="0"/>
          </a:xfrm>
          <a:custGeom>
            <a:avLst/>
            <a:gdLst/>
            <a:ahLst/>
            <a:cxnLst/>
            <a:rect l="l" t="t" r="r" b="b"/>
            <a:pathLst>
              <a:path w="33020">
                <a:moveTo>
                  <a:pt x="0" y="0"/>
                </a:moveTo>
                <a:lnTo>
                  <a:pt x="32895" y="0"/>
                </a:lnTo>
              </a:path>
            </a:pathLst>
          </a:custGeom>
          <a:ln w="3175">
            <a:solidFill>
              <a:srgbClr val="000000"/>
            </a:solidFill>
          </a:ln>
        </p:spPr>
        <p:txBody>
          <a:bodyPr wrap="square" lIns="0" tIns="0" rIns="0" bIns="0" rtlCol="0"/>
          <a:lstStyle/>
          <a:p>
            <a:endParaRPr sz="1224">
              <a:solidFill>
                <a:prstClr val="black"/>
              </a:solidFill>
            </a:endParaRPr>
          </a:p>
        </p:txBody>
      </p:sp>
      <p:sp>
        <p:nvSpPr>
          <p:cNvPr id="83" name="object 83"/>
          <p:cNvSpPr/>
          <p:nvPr/>
        </p:nvSpPr>
        <p:spPr>
          <a:xfrm>
            <a:off x="5895611" y="2044826"/>
            <a:ext cx="22457" cy="0"/>
          </a:xfrm>
          <a:custGeom>
            <a:avLst/>
            <a:gdLst/>
            <a:ahLst/>
            <a:cxnLst/>
            <a:rect l="l" t="t" r="r" b="b"/>
            <a:pathLst>
              <a:path w="33020">
                <a:moveTo>
                  <a:pt x="0" y="0"/>
                </a:moveTo>
                <a:lnTo>
                  <a:pt x="32895" y="0"/>
                </a:lnTo>
              </a:path>
            </a:pathLst>
          </a:custGeom>
          <a:ln w="3175">
            <a:solidFill>
              <a:srgbClr val="000000"/>
            </a:solidFill>
          </a:ln>
        </p:spPr>
        <p:txBody>
          <a:bodyPr wrap="square" lIns="0" tIns="0" rIns="0" bIns="0" rtlCol="0"/>
          <a:lstStyle/>
          <a:p>
            <a:endParaRPr sz="1224">
              <a:solidFill>
                <a:prstClr val="black"/>
              </a:solidFill>
            </a:endParaRPr>
          </a:p>
        </p:txBody>
      </p:sp>
      <p:sp>
        <p:nvSpPr>
          <p:cNvPr id="84" name="object 84"/>
          <p:cNvSpPr/>
          <p:nvPr/>
        </p:nvSpPr>
        <p:spPr>
          <a:xfrm>
            <a:off x="5895611" y="2052269"/>
            <a:ext cx="22457" cy="0"/>
          </a:xfrm>
          <a:custGeom>
            <a:avLst/>
            <a:gdLst/>
            <a:ahLst/>
            <a:cxnLst/>
            <a:rect l="l" t="t" r="r" b="b"/>
            <a:pathLst>
              <a:path w="33020">
                <a:moveTo>
                  <a:pt x="0" y="0"/>
                </a:moveTo>
                <a:lnTo>
                  <a:pt x="32895" y="0"/>
                </a:lnTo>
              </a:path>
            </a:pathLst>
          </a:custGeom>
          <a:ln w="3175">
            <a:solidFill>
              <a:srgbClr val="000000"/>
            </a:solidFill>
          </a:ln>
        </p:spPr>
        <p:txBody>
          <a:bodyPr wrap="square" lIns="0" tIns="0" rIns="0" bIns="0" rtlCol="0"/>
          <a:lstStyle/>
          <a:p>
            <a:endParaRPr sz="1224">
              <a:solidFill>
                <a:prstClr val="black"/>
              </a:solidFill>
            </a:endParaRPr>
          </a:p>
        </p:txBody>
      </p:sp>
      <p:sp>
        <p:nvSpPr>
          <p:cNvPr id="85" name="object 85"/>
          <p:cNvSpPr/>
          <p:nvPr/>
        </p:nvSpPr>
        <p:spPr>
          <a:xfrm>
            <a:off x="7005790" y="2438989"/>
            <a:ext cx="101183" cy="127823"/>
          </a:xfrm>
          <a:prstGeom prst="rect">
            <a:avLst/>
          </a:prstGeom>
          <a:blipFill>
            <a:blip r:embed="rId19" cstate="print"/>
            <a:stretch>
              <a:fillRect/>
            </a:stretch>
          </a:blipFill>
        </p:spPr>
        <p:txBody>
          <a:bodyPr wrap="square" lIns="0" tIns="0" rIns="0" bIns="0" rtlCol="0"/>
          <a:lstStyle/>
          <a:p>
            <a:endParaRPr sz="1224">
              <a:solidFill>
                <a:prstClr val="black"/>
              </a:solidFill>
            </a:endParaRPr>
          </a:p>
        </p:txBody>
      </p:sp>
      <p:sp>
        <p:nvSpPr>
          <p:cNvPr id="86" name="object 86"/>
          <p:cNvSpPr/>
          <p:nvPr/>
        </p:nvSpPr>
        <p:spPr>
          <a:xfrm>
            <a:off x="6991994" y="2413426"/>
            <a:ext cx="129127" cy="193043"/>
          </a:xfrm>
          <a:custGeom>
            <a:avLst/>
            <a:gdLst/>
            <a:ahLst/>
            <a:cxnLst/>
            <a:rect l="l" t="t" r="r" b="b"/>
            <a:pathLst>
              <a:path w="189865" h="283845">
                <a:moveTo>
                  <a:pt x="159917" y="158"/>
                </a:moveTo>
                <a:lnTo>
                  <a:pt x="29433" y="158"/>
                </a:lnTo>
                <a:lnTo>
                  <a:pt x="26208" y="634"/>
                </a:lnTo>
                <a:lnTo>
                  <a:pt x="4161" y="16123"/>
                </a:lnTo>
                <a:lnTo>
                  <a:pt x="4003" y="16335"/>
                </a:lnTo>
                <a:lnTo>
                  <a:pt x="2681" y="18820"/>
                </a:lnTo>
                <a:lnTo>
                  <a:pt x="1518" y="21727"/>
                </a:lnTo>
                <a:lnTo>
                  <a:pt x="1359" y="22044"/>
                </a:lnTo>
                <a:lnTo>
                  <a:pt x="619" y="24741"/>
                </a:lnTo>
                <a:lnTo>
                  <a:pt x="37" y="28230"/>
                </a:lnTo>
                <a:lnTo>
                  <a:pt x="0" y="254557"/>
                </a:lnTo>
                <a:lnTo>
                  <a:pt x="37" y="255250"/>
                </a:lnTo>
                <a:lnTo>
                  <a:pt x="619" y="258739"/>
                </a:lnTo>
                <a:lnTo>
                  <a:pt x="1359" y="261435"/>
                </a:lnTo>
                <a:lnTo>
                  <a:pt x="1615" y="262022"/>
                </a:lnTo>
                <a:lnTo>
                  <a:pt x="2681" y="264681"/>
                </a:lnTo>
                <a:lnTo>
                  <a:pt x="4003" y="267139"/>
                </a:lnTo>
                <a:lnTo>
                  <a:pt x="4181" y="267393"/>
                </a:lnTo>
                <a:lnTo>
                  <a:pt x="5642" y="269703"/>
                </a:lnTo>
                <a:lnTo>
                  <a:pt x="32605" y="283501"/>
                </a:lnTo>
                <a:lnTo>
                  <a:pt x="156637" y="283501"/>
                </a:lnTo>
                <a:lnTo>
                  <a:pt x="175834" y="277247"/>
                </a:lnTo>
                <a:lnTo>
                  <a:pt x="32877" y="277242"/>
                </a:lnTo>
                <a:lnTo>
                  <a:pt x="30079" y="277095"/>
                </a:lnTo>
                <a:lnTo>
                  <a:pt x="27919" y="276787"/>
                </a:lnTo>
                <a:lnTo>
                  <a:pt x="27589" y="276749"/>
                </a:lnTo>
                <a:lnTo>
                  <a:pt x="25113" y="276110"/>
                </a:lnTo>
                <a:lnTo>
                  <a:pt x="22560" y="275201"/>
                </a:lnTo>
                <a:lnTo>
                  <a:pt x="20234" y="274144"/>
                </a:lnTo>
                <a:lnTo>
                  <a:pt x="18453" y="273092"/>
                </a:lnTo>
                <a:lnTo>
                  <a:pt x="14440" y="270095"/>
                </a:lnTo>
                <a:lnTo>
                  <a:pt x="13958" y="269735"/>
                </a:lnTo>
                <a:lnTo>
                  <a:pt x="10969" y="266309"/>
                </a:lnTo>
                <a:lnTo>
                  <a:pt x="10693" y="266015"/>
                </a:lnTo>
                <a:lnTo>
                  <a:pt x="9418" y="264002"/>
                </a:lnTo>
                <a:lnTo>
                  <a:pt x="8255" y="261779"/>
                </a:lnTo>
                <a:lnTo>
                  <a:pt x="7281" y="259405"/>
                </a:lnTo>
                <a:lnTo>
                  <a:pt x="6741" y="257375"/>
                </a:lnTo>
                <a:lnTo>
                  <a:pt x="6393" y="255250"/>
                </a:lnTo>
                <a:lnTo>
                  <a:pt x="6276" y="254906"/>
                </a:lnTo>
                <a:lnTo>
                  <a:pt x="6136" y="252358"/>
                </a:lnTo>
                <a:lnTo>
                  <a:pt x="6170" y="252015"/>
                </a:lnTo>
                <a:lnTo>
                  <a:pt x="6118" y="31402"/>
                </a:lnTo>
                <a:lnTo>
                  <a:pt x="6258" y="28917"/>
                </a:lnTo>
                <a:lnTo>
                  <a:pt x="6393" y="28230"/>
                </a:lnTo>
                <a:lnTo>
                  <a:pt x="6698" y="26432"/>
                </a:lnTo>
                <a:lnTo>
                  <a:pt x="7330" y="24106"/>
                </a:lnTo>
                <a:lnTo>
                  <a:pt x="8280" y="21727"/>
                </a:lnTo>
                <a:lnTo>
                  <a:pt x="9410" y="19560"/>
                </a:lnTo>
                <a:lnTo>
                  <a:pt x="10685" y="17551"/>
                </a:lnTo>
                <a:lnTo>
                  <a:pt x="14028" y="13797"/>
                </a:lnTo>
                <a:lnTo>
                  <a:pt x="13889" y="13797"/>
                </a:lnTo>
                <a:lnTo>
                  <a:pt x="18103" y="10625"/>
                </a:lnTo>
                <a:lnTo>
                  <a:pt x="18383" y="10414"/>
                </a:lnTo>
                <a:lnTo>
                  <a:pt x="20275" y="9357"/>
                </a:lnTo>
                <a:lnTo>
                  <a:pt x="20551" y="9198"/>
                </a:lnTo>
                <a:lnTo>
                  <a:pt x="22589" y="8299"/>
                </a:lnTo>
                <a:lnTo>
                  <a:pt x="25107" y="7401"/>
                </a:lnTo>
                <a:lnTo>
                  <a:pt x="27579" y="6766"/>
                </a:lnTo>
                <a:lnTo>
                  <a:pt x="27424" y="6766"/>
                </a:lnTo>
                <a:lnTo>
                  <a:pt x="30279" y="6396"/>
                </a:lnTo>
                <a:lnTo>
                  <a:pt x="30015" y="6396"/>
                </a:lnTo>
                <a:lnTo>
                  <a:pt x="32976" y="6238"/>
                </a:lnTo>
                <a:lnTo>
                  <a:pt x="175814" y="6238"/>
                </a:lnTo>
                <a:lnTo>
                  <a:pt x="174403" y="5180"/>
                </a:lnTo>
                <a:lnTo>
                  <a:pt x="171971" y="3753"/>
                </a:lnTo>
                <a:lnTo>
                  <a:pt x="171654" y="3594"/>
                </a:lnTo>
                <a:lnTo>
                  <a:pt x="169063" y="2484"/>
                </a:lnTo>
                <a:lnTo>
                  <a:pt x="168852" y="2378"/>
                </a:lnTo>
                <a:lnTo>
                  <a:pt x="165891" y="1321"/>
                </a:lnTo>
                <a:lnTo>
                  <a:pt x="163142" y="634"/>
                </a:lnTo>
                <a:lnTo>
                  <a:pt x="159917" y="158"/>
                </a:lnTo>
                <a:close/>
              </a:path>
              <a:path w="189865" h="283845">
                <a:moveTo>
                  <a:pt x="32877" y="277242"/>
                </a:moveTo>
                <a:close/>
              </a:path>
              <a:path w="189865" h="283845">
                <a:moveTo>
                  <a:pt x="159215" y="277095"/>
                </a:moveTo>
                <a:lnTo>
                  <a:pt x="156374" y="277247"/>
                </a:lnTo>
                <a:lnTo>
                  <a:pt x="156533" y="277242"/>
                </a:lnTo>
                <a:lnTo>
                  <a:pt x="175840" y="277242"/>
                </a:lnTo>
                <a:lnTo>
                  <a:pt x="176006" y="277115"/>
                </a:lnTo>
                <a:lnTo>
                  <a:pt x="159071" y="277115"/>
                </a:lnTo>
                <a:lnTo>
                  <a:pt x="159215" y="277095"/>
                </a:lnTo>
                <a:close/>
              </a:path>
              <a:path w="189865" h="283845">
                <a:moveTo>
                  <a:pt x="30135" y="277095"/>
                </a:moveTo>
                <a:lnTo>
                  <a:pt x="30279" y="277115"/>
                </a:lnTo>
                <a:lnTo>
                  <a:pt x="30508" y="277115"/>
                </a:lnTo>
                <a:lnTo>
                  <a:pt x="30135" y="277095"/>
                </a:lnTo>
                <a:close/>
              </a:path>
              <a:path w="189865" h="283845">
                <a:moveTo>
                  <a:pt x="176040" y="277089"/>
                </a:moveTo>
                <a:lnTo>
                  <a:pt x="159271" y="277095"/>
                </a:lnTo>
                <a:lnTo>
                  <a:pt x="159071" y="277115"/>
                </a:lnTo>
                <a:lnTo>
                  <a:pt x="176006" y="277115"/>
                </a:lnTo>
                <a:close/>
              </a:path>
              <a:path w="189865" h="283845">
                <a:moveTo>
                  <a:pt x="30089" y="277089"/>
                </a:moveTo>
                <a:close/>
              </a:path>
              <a:path w="189865" h="283845">
                <a:moveTo>
                  <a:pt x="176522" y="276719"/>
                </a:moveTo>
                <a:lnTo>
                  <a:pt x="161926" y="276719"/>
                </a:lnTo>
                <a:lnTo>
                  <a:pt x="161556" y="276787"/>
                </a:lnTo>
                <a:lnTo>
                  <a:pt x="159215" y="277095"/>
                </a:lnTo>
                <a:lnTo>
                  <a:pt x="176040" y="277089"/>
                </a:lnTo>
                <a:lnTo>
                  <a:pt x="176522" y="276719"/>
                </a:lnTo>
                <a:close/>
              </a:path>
              <a:path w="189865" h="283845">
                <a:moveTo>
                  <a:pt x="27645" y="276749"/>
                </a:moveTo>
                <a:lnTo>
                  <a:pt x="27794" y="276787"/>
                </a:lnTo>
                <a:lnTo>
                  <a:pt x="27645" y="276749"/>
                </a:lnTo>
                <a:close/>
              </a:path>
              <a:path w="189865" h="283845">
                <a:moveTo>
                  <a:pt x="161699" y="276750"/>
                </a:moveTo>
                <a:lnTo>
                  <a:pt x="161431" y="276787"/>
                </a:lnTo>
                <a:lnTo>
                  <a:pt x="161699" y="276750"/>
                </a:lnTo>
                <a:close/>
              </a:path>
              <a:path w="189865" h="283845">
                <a:moveTo>
                  <a:pt x="178498" y="275201"/>
                </a:moveTo>
                <a:lnTo>
                  <a:pt x="166790" y="275201"/>
                </a:lnTo>
                <a:lnTo>
                  <a:pt x="164093" y="276153"/>
                </a:lnTo>
                <a:lnTo>
                  <a:pt x="161699" y="276750"/>
                </a:lnTo>
                <a:lnTo>
                  <a:pt x="161926" y="276719"/>
                </a:lnTo>
                <a:lnTo>
                  <a:pt x="176522" y="276719"/>
                </a:lnTo>
                <a:lnTo>
                  <a:pt x="178498" y="275201"/>
                </a:lnTo>
                <a:close/>
              </a:path>
              <a:path w="189865" h="283845">
                <a:moveTo>
                  <a:pt x="27524" y="276719"/>
                </a:moveTo>
                <a:close/>
              </a:path>
              <a:path w="189865" h="283845">
                <a:moveTo>
                  <a:pt x="25135" y="276110"/>
                </a:moveTo>
                <a:lnTo>
                  <a:pt x="25304" y="276153"/>
                </a:lnTo>
                <a:lnTo>
                  <a:pt x="25135" y="276110"/>
                </a:lnTo>
                <a:close/>
              </a:path>
              <a:path w="189865" h="283845">
                <a:moveTo>
                  <a:pt x="164305" y="276074"/>
                </a:moveTo>
                <a:lnTo>
                  <a:pt x="163999" y="276153"/>
                </a:lnTo>
                <a:lnTo>
                  <a:pt x="164305" y="276074"/>
                </a:lnTo>
                <a:close/>
              </a:path>
              <a:path w="189865" h="283845">
                <a:moveTo>
                  <a:pt x="25032" y="276074"/>
                </a:moveTo>
                <a:close/>
              </a:path>
              <a:path w="189865" h="283845">
                <a:moveTo>
                  <a:pt x="22804" y="275288"/>
                </a:moveTo>
                <a:close/>
              </a:path>
              <a:path w="189865" h="283845">
                <a:moveTo>
                  <a:pt x="22611" y="275201"/>
                </a:moveTo>
                <a:lnTo>
                  <a:pt x="22804" y="275288"/>
                </a:lnTo>
                <a:lnTo>
                  <a:pt x="22611" y="275201"/>
                </a:lnTo>
                <a:close/>
              </a:path>
              <a:path w="189865" h="283845">
                <a:moveTo>
                  <a:pt x="179741" y="274144"/>
                </a:moveTo>
                <a:lnTo>
                  <a:pt x="169116" y="274144"/>
                </a:lnTo>
                <a:lnTo>
                  <a:pt x="166546" y="275288"/>
                </a:lnTo>
                <a:lnTo>
                  <a:pt x="166790" y="275201"/>
                </a:lnTo>
                <a:lnTo>
                  <a:pt x="178498" y="275201"/>
                </a:lnTo>
                <a:lnTo>
                  <a:pt x="179214" y="274652"/>
                </a:lnTo>
                <a:lnTo>
                  <a:pt x="179741" y="274144"/>
                </a:lnTo>
                <a:close/>
              </a:path>
              <a:path w="189865" h="283845">
                <a:moveTo>
                  <a:pt x="20457" y="274243"/>
                </a:moveTo>
                <a:close/>
              </a:path>
              <a:path w="189865" h="283845">
                <a:moveTo>
                  <a:pt x="20284" y="274144"/>
                </a:moveTo>
                <a:lnTo>
                  <a:pt x="20457" y="274243"/>
                </a:lnTo>
                <a:lnTo>
                  <a:pt x="20284" y="274144"/>
                </a:lnTo>
                <a:close/>
              </a:path>
              <a:path w="189865" h="283845">
                <a:moveTo>
                  <a:pt x="180872" y="272870"/>
                </a:moveTo>
                <a:lnTo>
                  <a:pt x="171284" y="272870"/>
                </a:lnTo>
                <a:lnTo>
                  <a:pt x="168893" y="274243"/>
                </a:lnTo>
                <a:lnTo>
                  <a:pt x="169116" y="274144"/>
                </a:lnTo>
                <a:lnTo>
                  <a:pt x="179741" y="274144"/>
                </a:lnTo>
                <a:lnTo>
                  <a:pt x="180872" y="272870"/>
                </a:lnTo>
                <a:close/>
              </a:path>
              <a:path w="189865" h="283845">
                <a:moveTo>
                  <a:pt x="18196" y="272945"/>
                </a:moveTo>
                <a:lnTo>
                  <a:pt x="18383" y="273087"/>
                </a:lnTo>
                <a:lnTo>
                  <a:pt x="18196" y="272945"/>
                </a:lnTo>
                <a:close/>
              </a:path>
              <a:path w="189865" h="283845">
                <a:moveTo>
                  <a:pt x="183638" y="269682"/>
                </a:moveTo>
                <a:lnTo>
                  <a:pt x="175355" y="269682"/>
                </a:lnTo>
                <a:lnTo>
                  <a:pt x="174932" y="270079"/>
                </a:lnTo>
                <a:lnTo>
                  <a:pt x="170963" y="273055"/>
                </a:lnTo>
                <a:lnTo>
                  <a:pt x="171284" y="272870"/>
                </a:lnTo>
                <a:lnTo>
                  <a:pt x="180872" y="272870"/>
                </a:lnTo>
                <a:lnTo>
                  <a:pt x="183338" y="270095"/>
                </a:lnTo>
                <a:lnTo>
                  <a:pt x="183638" y="269682"/>
                </a:lnTo>
                <a:close/>
              </a:path>
              <a:path w="189865" h="283845">
                <a:moveTo>
                  <a:pt x="18098" y="272870"/>
                </a:moveTo>
                <a:close/>
              </a:path>
              <a:path w="189865" h="283845">
                <a:moveTo>
                  <a:pt x="13889" y="269677"/>
                </a:moveTo>
                <a:lnTo>
                  <a:pt x="14365" y="270079"/>
                </a:lnTo>
                <a:lnTo>
                  <a:pt x="14249" y="269950"/>
                </a:lnTo>
                <a:lnTo>
                  <a:pt x="13889" y="269677"/>
                </a:lnTo>
                <a:close/>
              </a:path>
              <a:path w="189865" h="283845">
                <a:moveTo>
                  <a:pt x="14249" y="269950"/>
                </a:moveTo>
                <a:lnTo>
                  <a:pt x="14365" y="270079"/>
                </a:lnTo>
                <a:lnTo>
                  <a:pt x="14249" y="269950"/>
                </a:lnTo>
                <a:close/>
              </a:path>
              <a:path w="189865" h="283845">
                <a:moveTo>
                  <a:pt x="175142" y="269846"/>
                </a:moveTo>
                <a:lnTo>
                  <a:pt x="174838" y="270079"/>
                </a:lnTo>
                <a:lnTo>
                  <a:pt x="175142" y="269846"/>
                </a:lnTo>
                <a:close/>
              </a:path>
              <a:path w="189865" h="283845">
                <a:moveTo>
                  <a:pt x="175355" y="269682"/>
                </a:moveTo>
                <a:lnTo>
                  <a:pt x="175142" y="269846"/>
                </a:lnTo>
                <a:lnTo>
                  <a:pt x="174932" y="270079"/>
                </a:lnTo>
                <a:lnTo>
                  <a:pt x="175355" y="269682"/>
                </a:lnTo>
                <a:close/>
              </a:path>
              <a:path w="189865" h="283845">
                <a:moveTo>
                  <a:pt x="14003" y="269677"/>
                </a:moveTo>
                <a:lnTo>
                  <a:pt x="14249" y="269950"/>
                </a:lnTo>
                <a:lnTo>
                  <a:pt x="14003" y="269677"/>
                </a:lnTo>
                <a:close/>
              </a:path>
              <a:path w="189865" h="283845">
                <a:moveTo>
                  <a:pt x="185957" y="265913"/>
                </a:moveTo>
                <a:lnTo>
                  <a:pt x="178686" y="265913"/>
                </a:lnTo>
                <a:lnTo>
                  <a:pt x="178421" y="266278"/>
                </a:lnTo>
                <a:lnTo>
                  <a:pt x="175142" y="269846"/>
                </a:lnTo>
                <a:lnTo>
                  <a:pt x="175355" y="269682"/>
                </a:lnTo>
                <a:lnTo>
                  <a:pt x="183642" y="269677"/>
                </a:lnTo>
                <a:lnTo>
                  <a:pt x="185205" y="267361"/>
                </a:lnTo>
                <a:lnTo>
                  <a:pt x="185957" y="265913"/>
                </a:lnTo>
                <a:close/>
              </a:path>
              <a:path w="189865" h="283845">
                <a:moveTo>
                  <a:pt x="10612" y="265913"/>
                </a:moveTo>
                <a:lnTo>
                  <a:pt x="10929" y="266309"/>
                </a:lnTo>
                <a:lnTo>
                  <a:pt x="10822" y="266147"/>
                </a:lnTo>
                <a:lnTo>
                  <a:pt x="10612" y="265913"/>
                </a:lnTo>
                <a:close/>
              </a:path>
              <a:path w="189865" h="283845">
                <a:moveTo>
                  <a:pt x="10822" y="266147"/>
                </a:moveTo>
                <a:lnTo>
                  <a:pt x="10929" y="266309"/>
                </a:lnTo>
                <a:lnTo>
                  <a:pt x="10822" y="266147"/>
                </a:lnTo>
                <a:close/>
              </a:path>
              <a:path w="189865" h="283845">
                <a:moveTo>
                  <a:pt x="178594" y="266015"/>
                </a:moveTo>
                <a:lnTo>
                  <a:pt x="178357" y="266278"/>
                </a:lnTo>
                <a:lnTo>
                  <a:pt x="178594" y="266015"/>
                </a:lnTo>
                <a:close/>
              </a:path>
              <a:path w="189865" h="283845">
                <a:moveTo>
                  <a:pt x="10669" y="265913"/>
                </a:moveTo>
                <a:lnTo>
                  <a:pt x="10822" y="266147"/>
                </a:lnTo>
                <a:lnTo>
                  <a:pt x="10669" y="265913"/>
                </a:lnTo>
                <a:close/>
              </a:path>
              <a:path w="189865" h="283845">
                <a:moveTo>
                  <a:pt x="186902" y="263941"/>
                </a:moveTo>
                <a:lnTo>
                  <a:pt x="179954" y="263941"/>
                </a:lnTo>
                <a:lnTo>
                  <a:pt x="179796" y="264232"/>
                </a:lnTo>
                <a:lnTo>
                  <a:pt x="178594" y="266015"/>
                </a:lnTo>
                <a:lnTo>
                  <a:pt x="185957" y="265913"/>
                </a:lnTo>
                <a:lnTo>
                  <a:pt x="186616" y="264644"/>
                </a:lnTo>
                <a:lnTo>
                  <a:pt x="186902" y="263941"/>
                </a:lnTo>
                <a:close/>
              </a:path>
              <a:path w="189865" h="283845">
                <a:moveTo>
                  <a:pt x="179915" y="264002"/>
                </a:moveTo>
                <a:lnTo>
                  <a:pt x="179764" y="264232"/>
                </a:lnTo>
                <a:lnTo>
                  <a:pt x="179915" y="264002"/>
                </a:lnTo>
                <a:close/>
              </a:path>
              <a:path w="189865" h="283845">
                <a:moveTo>
                  <a:pt x="9432" y="263968"/>
                </a:moveTo>
                <a:lnTo>
                  <a:pt x="9554" y="264195"/>
                </a:lnTo>
                <a:lnTo>
                  <a:pt x="9432" y="263968"/>
                </a:lnTo>
                <a:close/>
              </a:path>
              <a:path w="189865" h="283845">
                <a:moveTo>
                  <a:pt x="187782" y="261774"/>
                </a:moveTo>
                <a:lnTo>
                  <a:pt x="181062" y="261779"/>
                </a:lnTo>
                <a:lnTo>
                  <a:pt x="179915" y="264002"/>
                </a:lnTo>
                <a:lnTo>
                  <a:pt x="186902" y="263941"/>
                </a:lnTo>
                <a:lnTo>
                  <a:pt x="187782" y="261774"/>
                </a:lnTo>
                <a:close/>
              </a:path>
              <a:path w="189865" h="283845">
                <a:moveTo>
                  <a:pt x="8270" y="261737"/>
                </a:moveTo>
                <a:lnTo>
                  <a:pt x="8391" y="262022"/>
                </a:lnTo>
                <a:lnTo>
                  <a:pt x="8270" y="261737"/>
                </a:lnTo>
                <a:close/>
              </a:path>
              <a:path w="189865" h="283845">
                <a:moveTo>
                  <a:pt x="188495" y="259405"/>
                </a:moveTo>
                <a:lnTo>
                  <a:pt x="182016" y="259405"/>
                </a:lnTo>
                <a:lnTo>
                  <a:pt x="180906" y="262022"/>
                </a:lnTo>
                <a:lnTo>
                  <a:pt x="181065" y="261774"/>
                </a:lnTo>
                <a:lnTo>
                  <a:pt x="187782" y="261774"/>
                </a:lnTo>
                <a:lnTo>
                  <a:pt x="187938" y="261435"/>
                </a:lnTo>
                <a:lnTo>
                  <a:pt x="188495" y="259405"/>
                </a:lnTo>
                <a:close/>
              </a:path>
              <a:path w="189865" h="283845">
                <a:moveTo>
                  <a:pt x="7338" y="259405"/>
                </a:moveTo>
                <a:lnTo>
                  <a:pt x="7439" y="259749"/>
                </a:lnTo>
                <a:lnTo>
                  <a:pt x="7338" y="259405"/>
                </a:lnTo>
                <a:close/>
              </a:path>
              <a:path w="189865" h="283845">
                <a:moveTo>
                  <a:pt x="188959" y="257053"/>
                </a:moveTo>
                <a:lnTo>
                  <a:pt x="182651" y="257053"/>
                </a:lnTo>
                <a:lnTo>
                  <a:pt x="181858" y="259749"/>
                </a:lnTo>
                <a:lnTo>
                  <a:pt x="182016" y="259405"/>
                </a:lnTo>
                <a:lnTo>
                  <a:pt x="188495" y="259405"/>
                </a:lnTo>
                <a:lnTo>
                  <a:pt x="188678" y="258739"/>
                </a:lnTo>
                <a:lnTo>
                  <a:pt x="188959" y="257053"/>
                </a:lnTo>
                <a:close/>
              </a:path>
              <a:path w="189865" h="283845">
                <a:moveTo>
                  <a:pt x="6698" y="257053"/>
                </a:moveTo>
                <a:lnTo>
                  <a:pt x="6752" y="257375"/>
                </a:lnTo>
                <a:lnTo>
                  <a:pt x="6698" y="257053"/>
                </a:lnTo>
                <a:close/>
              </a:path>
              <a:path w="189865" h="283845">
                <a:moveTo>
                  <a:pt x="189418" y="252015"/>
                </a:moveTo>
                <a:lnTo>
                  <a:pt x="183180" y="252015"/>
                </a:lnTo>
                <a:lnTo>
                  <a:pt x="183021" y="254906"/>
                </a:lnTo>
                <a:lnTo>
                  <a:pt x="182904" y="255250"/>
                </a:lnTo>
                <a:lnTo>
                  <a:pt x="182545" y="257375"/>
                </a:lnTo>
                <a:lnTo>
                  <a:pt x="182651" y="257053"/>
                </a:lnTo>
                <a:lnTo>
                  <a:pt x="188959" y="257053"/>
                </a:lnTo>
                <a:lnTo>
                  <a:pt x="189260" y="255250"/>
                </a:lnTo>
                <a:lnTo>
                  <a:pt x="189418" y="252015"/>
                </a:lnTo>
                <a:close/>
              </a:path>
              <a:path w="189865" h="283845">
                <a:moveTo>
                  <a:pt x="6276" y="254557"/>
                </a:moveTo>
                <a:lnTo>
                  <a:pt x="6276" y="254906"/>
                </a:lnTo>
                <a:lnTo>
                  <a:pt x="6276" y="254557"/>
                </a:lnTo>
                <a:close/>
              </a:path>
              <a:path w="189865" h="283845">
                <a:moveTo>
                  <a:pt x="183021" y="254557"/>
                </a:moveTo>
                <a:lnTo>
                  <a:pt x="182962" y="254906"/>
                </a:lnTo>
                <a:lnTo>
                  <a:pt x="183021" y="254557"/>
                </a:lnTo>
                <a:close/>
              </a:path>
              <a:path w="189865" h="283845">
                <a:moveTo>
                  <a:pt x="6170" y="252015"/>
                </a:moveTo>
                <a:lnTo>
                  <a:pt x="6170" y="252184"/>
                </a:lnTo>
                <a:lnTo>
                  <a:pt x="6170" y="252015"/>
                </a:lnTo>
                <a:close/>
              </a:path>
              <a:path w="189865" h="283845">
                <a:moveTo>
                  <a:pt x="189280" y="28600"/>
                </a:moveTo>
                <a:lnTo>
                  <a:pt x="183021" y="28600"/>
                </a:lnTo>
                <a:lnTo>
                  <a:pt x="183180" y="31454"/>
                </a:lnTo>
                <a:lnTo>
                  <a:pt x="183127" y="252184"/>
                </a:lnTo>
                <a:lnTo>
                  <a:pt x="183180" y="252015"/>
                </a:lnTo>
                <a:lnTo>
                  <a:pt x="189418" y="252015"/>
                </a:lnTo>
                <a:lnTo>
                  <a:pt x="189297" y="28917"/>
                </a:lnTo>
                <a:lnTo>
                  <a:pt x="189280" y="28600"/>
                </a:lnTo>
                <a:close/>
              </a:path>
              <a:path w="189865" h="283845">
                <a:moveTo>
                  <a:pt x="183127" y="31296"/>
                </a:moveTo>
                <a:lnTo>
                  <a:pt x="183127" y="31454"/>
                </a:lnTo>
                <a:lnTo>
                  <a:pt x="183127" y="31296"/>
                </a:lnTo>
                <a:close/>
              </a:path>
              <a:path w="189865" h="283845">
                <a:moveTo>
                  <a:pt x="6170" y="31243"/>
                </a:moveTo>
                <a:lnTo>
                  <a:pt x="6118" y="31402"/>
                </a:lnTo>
                <a:lnTo>
                  <a:pt x="6170" y="31243"/>
                </a:lnTo>
                <a:close/>
              </a:path>
              <a:path w="189865" h="283845">
                <a:moveTo>
                  <a:pt x="6330" y="28600"/>
                </a:moveTo>
                <a:lnTo>
                  <a:pt x="6276" y="28917"/>
                </a:lnTo>
                <a:lnTo>
                  <a:pt x="6330" y="28600"/>
                </a:lnTo>
                <a:close/>
              </a:path>
              <a:path w="189865" h="283845">
                <a:moveTo>
                  <a:pt x="186785" y="19243"/>
                </a:moveTo>
                <a:lnTo>
                  <a:pt x="179796" y="19243"/>
                </a:lnTo>
                <a:lnTo>
                  <a:pt x="181065" y="21727"/>
                </a:lnTo>
                <a:lnTo>
                  <a:pt x="182016" y="24106"/>
                </a:lnTo>
                <a:lnTo>
                  <a:pt x="182651" y="26432"/>
                </a:lnTo>
                <a:lnTo>
                  <a:pt x="183021" y="28917"/>
                </a:lnTo>
                <a:lnTo>
                  <a:pt x="183021" y="28600"/>
                </a:lnTo>
                <a:lnTo>
                  <a:pt x="189280" y="28600"/>
                </a:lnTo>
                <a:lnTo>
                  <a:pt x="189260" y="28230"/>
                </a:lnTo>
                <a:lnTo>
                  <a:pt x="188678" y="24741"/>
                </a:lnTo>
                <a:lnTo>
                  <a:pt x="187938" y="22044"/>
                </a:lnTo>
                <a:lnTo>
                  <a:pt x="187779" y="21727"/>
                </a:lnTo>
                <a:lnTo>
                  <a:pt x="186785" y="19243"/>
                </a:lnTo>
                <a:close/>
              </a:path>
              <a:path w="189865" h="283845">
                <a:moveTo>
                  <a:pt x="6752" y="26115"/>
                </a:moveTo>
                <a:lnTo>
                  <a:pt x="6646" y="26432"/>
                </a:lnTo>
                <a:lnTo>
                  <a:pt x="6752" y="26115"/>
                </a:lnTo>
                <a:close/>
              </a:path>
              <a:path w="189865" h="283845">
                <a:moveTo>
                  <a:pt x="182545" y="26115"/>
                </a:moveTo>
                <a:lnTo>
                  <a:pt x="182599" y="26432"/>
                </a:lnTo>
                <a:lnTo>
                  <a:pt x="182545" y="26115"/>
                </a:lnTo>
                <a:close/>
              </a:path>
              <a:path w="189865" h="283845">
                <a:moveTo>
                  <a:pt x="7439" y="23736"/>
                </a:moveTo>
                <a:lnTo>
                  <a:pt x="7281" y="24106"/>
                </a:lnTo>
                <a:lnTo>
                  <a:pt x="7439" y="23736"/>
                </a:lnTo>
                <a:close/>
              </a:path>
              <a:path w="189865" h="283845">
                <a:moveTo>
                  <a:pt x="181858" y="23736"/>
                </a:moveTo>
                <a:lnTo>
                  <a:pt x="181967" y="24106"/>
                </a:lnTo>
                <a:lnTo>
                  <a:pt x="181858" y="23736"/>
                </a:lnTo>
                <a:close/>
              </a:path>
              <a:path w="189865" h="283845">
                <a:moveTo>
                  <a:pt x="8391" y="21463"/>
                </a:moveTo>
                <a:lnTo>
                  <a:pt x="8232" y="21727"/>
                </a:lnTo>
                <a:lnTo>
                  <a:pt x="8391" y="21463"/>
                </a:lnTo>
                <a:close/>
              </a:path>
              <a:path w="189865" h="283845">
                <a:moveTo>
                  <a:pt x="180906" y="21463"/>
                </a:moveTo>
                <a:lnTo>
                  <a:pt x="181017" y="21727"/>
                </a:lnTo>
                <a:lnTo>
                  <a:pt x="180906" y="21463"/>
                </a:lnTo>
                <a:close/>
              </a:path>
              <a:path w="189865" h="283845">
                <a:moveTo>
                  <a:pt x="185793" y="17234"/>
                </a:moveTo>
                <a:lnTo>
                  <a:pt x="178421" y="17234"/>
                </a:lnTo>
                <a:lnTo>
                  <a:pt x="178686" y="17551"/>
                </a:lnTo>
                <a:lnTo>
                  <a:pt x="179954" y="19560"/>
                </a:lnTo>
                <a:lnTo>
                  <a:pt x="179796" y="19243"/>
                </a:lnTo>
                <a:lnTo>
                  <a:pt x="186785" y="19243"/>
                </a:lnTo>
                <a:lnTo>
                  <a:pt x="186616" y="18820"/>
                </a:lnTo>
                <a:lnTo>
                  <a:pt x="185793" y="17234"/>
                </a:lnTo>
                <a:close/>
              </a:path>
              <a:path w="189865" h="283845">
                <a:moveTo>
                  <a:pt x="9554" y="19295"/>
                </a:moveTo>
                <a:lnTo>
                  <a:pt x="9395" y="19507"/>
                </a:lnTo>
                <a:lnTo>
                  <a:pt x="9554" y="19295"/>
                </a:lnTo>
                <a:close/>
              </a:path>
              <a:path w="189865" h="283845">
                <a:moveTo>
                  <a:pt x="10877" y="17259"/>
                </a:moveTo>
                <a:lnTo>
                  <a:pt x="10612" y="17551"/>
                </a:lnTo>
                <a:lnTo>
                  <a:pt x="10877" y="17259"/>
                </a:lnTo>
                <a:close/>
              </a:path>
              <a:path w="189865" h="283845">
                <a:moveTo>
                  <a:pt x="178485" y="17331"/>
                </a:moveTo>
                <a:lnTo>
                  <a:pt x="178630" y="17551"/>
                </a:lnTo>
                <a:lnTo>
                  <a:pt x="178485" y="17331"/>
                </a:lnTo>
                <a:close/>
              </a:path>
              <a:path w="189865" h="283845">
                <a:moveTo>
                  <a:pt x="178421" y="17234"/>
                </a:moveTo>
                <a:lnTo>
                  <a:pt x="178686" y="17551"/>
                </a:lnTo>
                <a:lnTo>
                  <a:pt x="178421" y="17234"/>
                </a:lnTo>
                <a:close/>
              </a:path>
              <a:path w="189865" h="283845">
                <a:moveTo>
                  <a:pt x="183374" y="13427"/>
                </a:moveTo>
                <a:lnTo>
                  <a:pt x="174932" y="13427"/>
                </a:lnTo>
                <a:lnTo>
                  <a:pt x="175355" y="13797"/>
                </a:lnTo>
                <a:lnTo>
                  <a:pt x="178485" y="17331"/>
                </a:lnTo>
                <a:lnTo>
                  <a:pt x="185793" y="17234"/>
                </a:lnTo>
                <a:lnTo>
                  <a:pt x="185189" y="16071"/>
                </a:lnTo>
                <a:lnTo>
                  <a:pt x="183374" y="13427"/>
                </a:lnTo>
                <a:close/>
              </a:path>
              <a:path w="189865" h="283845">
                <a:moveTo>
                  <a:pt x="10948" y="17181"/>
                </a:moveTo>
                <a:close/>
              </a:path>
              <a:path w="189865" h="283845">
                <a:moveTo>
                  <a:pt x="14331" y="13465"/>
                </a:moveTo>
                <a:lnTo>
                  <a:pt x="13889" y="13797"/>
                </a:lnTo>
                <a:lnTo>
                  <a:pt x="14028" y="13797"/>
                </a:lnTo>
                <a:lnTo>
                  <a:pt x="14331" y="13465"/>
                </a:lnTo>
                <a:close/>
              </a:path>
              <a:path w="189865" h="283845">
                <a:moveTo>
                  <a:pt x="175074" y="13583"/>
                </a:moveTo>
                <a:lnTo>
                  <a:pt x="175269" y="13797"/>
                </a:lnTo>
                <a:lnTo>
                  <a:pt x="175074" y="13583"/>
                </a:lnTo>
                <a:close/>
              </a:path>
              <a:path w="189865" h="283845">
                <a:moveTo>
                  <a:pt x="174932" y="13427"/>
                </a:moveTo>
                <a:lnTo>
                  <a:pt x="175074" y="13583"/>
                </a:lnTo>
                <a:lnTo>
                  <a:pt x="175355" y="13797"/>
                </a:lnTo>
                <a:lnTo>
                  <a:pt x="174932" y="13427"/>
                </a:lnTo>
                <a:close/>
              </a:path>
              <a:path w="189865" h="283845">
                <a:moveTo>
                  <a:pt x="179584" y="9198"/>
                </a:moveTo>
                <a:lnTo>
                  <a:pt x="168799" y="9198"/>
                </a:lnTo>
                <a:lnTo>
                  <a:pt x="169116" y="9357"/>
                </a:lnTo>
                <a:lnTo>
                  <a:pt x="171284" y="10625"/>
                </a:lnTo>
                <a:lnTo>
                  <a:pt x="175074" y="13583"/>
                </a:lnTo>
                <a:lnTo>
                  <a:pt x="174932" y="13427"/>
                </a:lnTo>
                <a:lnTo>
                  <a:pt x="183374" y="13427"/>
                </a:lnTo>
                <a:lnTo>
                  <a:pt x="179584" y="9198"/>
                </a:lnTo>
                <a:close/>
              </a:path>
              <a:path w="189865" h="283845">
                <a:moveTo>
                  <a:pt x="18220" y="10537"/>
                </a:moveTo>
                <a:lnTo>
                  <a:pt x="18066" y="10625"/>
                </a:lnTo>
                <a:lnTo>
                  <a:pt x="18220" y="10537"/>
                </a:lnTo>
                <a:close/>
              </a:path>
              <a:path w="189865" h="283845">
                <a:moveTo>
                  <a:pt x="170914" y="10414"/>
                </a:moveTo>
                <a:lnTo>
                  <a:pt x="171191" y="10625"/>
                </a:lnTo>
                <a:lnTo>
                  <a:pt x="170914" y="10414"/>
                </a:lnTo>
                <a:close/>
              </a:path>
              <a:path w="189865" h="283845">
                <a:moveTo>
                  <a:pt x="18434" y="10414"/>
                </a:moveTo>
                <a:lnTo>
                  <a:pt x="18220" y="10537"/>
                </a:lnTo>
                <a:lnTo>
                  <a:pt x="18434" y="10414"/>
                </a:lnTo>
                <a:close/>
              </a:path>
              <a:path w="189865" h="283845">
                <a:moveTo>
                  <a:pt x="20422" y="9272"/>
                </a:moveTo>
                <a:lnTo>
                  <a:pt x="20234" y="9357"/>
                </a:lnTo>
                <a:lnTo>
                  <a:pt x="20422" y="9272"/>
                </a:lnTo>
                <a:close/>
              </a:path>
              <a:path w="189865" h="283845">
                <a:moveTo>
                  <a:pt x="168928" y="9272"/>
                </a:moveTo>
                <a:lnTo>
                  <a:pt x="169075" y="9357"/>
                </a:lnTo>
                <a:lnTo>
                  <a:pt x="168928" y="9272"/>
                </a:lnTo>
                <a:close/>
              </a:path>
              <a:path w="189865" h="283845">
                <a:moveTo>
                  <a:pt x="20587" y="9198"/>
                </a:moveTo>
                <a:lnTo>
                  <a:pt x="20422" y="9272"/>
                </a:lnTo>
                <a:lnTo>
                  <a:pt x="20587" y="9198"/>
                </a:lnTo>
                <a:close/>
              </a:path>
              <a:path w="189865" h="283845">
                <a:moveTo>
                  <a:pt x="178382" y="8194"/>
                </a:moveTo>
                <a:lnTo>
                  <a:pt x="166525" y="8194"/>
                </a:lnTo>
                <a:lnTo>
                  <a:pt x="166790" y="8299"/>
                </a:lnTo>
                <a:lnTo>
                  <a:pt x="168928" y="9272"/>
                </a:lnTo>
                <a:lnTo>
                  <a:pt x="168799" y="9198"/>
                </a:lnTo>
                <a:lnTo>
                  <a:pt x="179584" y="9198"/>
                </a:lnTo>
                <a:lnTo>
                  <a:pt x="179214" y="8828"/>
                </a:lnTo>
                <a:lnTo>
                  <a:pt x="178382" y="8194"/>
                </a:lnTo>
                <a:close/>
              </a:path>
              <a:path w="189865" h="283845">
                <a:moveTo>
                  <a:pt x="166655" y="8252"/>
                </a:moveTo>
                <a:lnTo>
                  <a:pt x="166790" y="8299"/>
                </a:lnTo>
                <a:lnTo>
                  <a:pt x="166655" y="8252"/>
                </a:lnTo>
                <a:close/>
              </a:path>
              <a:path w="189865" h="283845">
                <a:moveTo>
                  <a:pt x="161596" y="6724"/>
                </a:moveTo>
                <a:lnTo>
                  <a:pt x="164305" y="7401"/>
                </a:lnTo>
                <a:lnTo>
                  <a:pt x="166655" y="8252"/>
                </a:lnTo>
                <a:lnTo>
                  <a:pt x="166525" y="8194"/>
                </a:lnTo>
                <a:lnTo>
                  <a:pt x="178382" y="8194"/>
                </a:lnTo>
                <a:lnTo>
                  <a:pt x="176508" y="6766"/>
                </a:lnTo>
                <a:lnTo>
                  <a:pt x="161926" y="6766"/>
                </a:lnTo>
                <a:lnTo>
                  <a:pt x="161596" y="6724"/>
                </a:lnTo>
                <a:close/>
              </a:path>
              <a:path w="189865" h="283845">
                <a:moveTo>
                  <a:pt x="25257" y="7348"/>
                </a:moveTo>
                <a:lnTo>
                  <a:pt x="24992" y="7401"/>
                </a:lnTo>
                <a:lnTo>
                  <a:pt x="25257" y="7348"/>
                </a:lnTo>
                <a:close/>
              </a:path>
              <a:path w="189865" h="283845">
                <a:moveTo>
                  <a:pt x="164093" y="7348"/>
                </a:moveTo>
                <a:lnTo>
                  <a:pt x="164243" y="7401"/>
                </a:lnTo>
                <a:lnTo>
                  <a:pt x="164093" y="7348"/>
                </a:lnTo>
                <a:close/>
              </a:path>
              <a:path w="189865" h="283845">
                <a:moveTo>
                  <a:pt x="27752" y="6724"/>
                </a:moveTo>
                <a:lnTo>
                  <a:pt x="27424" y="6766"/>
                </a:lnTo>
                <a:lnTo>
                  <a:pt x="27579" y="6766"/>
                </a:lnTo>
                <a:lnTo>
                  <a:pt x="27752" y="6724"/>
                </a:lnTo>
                <a:close/>
              </a:path>
              <a:path w="189865" h="283845">
                <a:moveTo>
                  <a:pt x="176439" y="6713"/>
                </a:moveTo>
                <a:lnTo>
                  <a:pt x="161556" y="6713"/>
                </a:lnTo>
                <a:lnTo>
                  <a:pt x="161926" y="6766"/>
                </a:lnTo>
                <a:lnTo>
                  <a:pt x="176508" y="6766"/>
                </a:lnTo>
                <a:close/>
              </a:path>
              <a:path w="189865" h="283845">
                <a:moveTo>
                  <a:pt x="175814" y="6238"/>
                </a:moveTo>
                <a:lnTo>
                  <a:pt x="156374" y="6238"/>
                </a:lnTo>
                <a:lnTo>
                  <a:pt x="159335" y="6396"/>
                </a:lnTo>
                <a:lnTo>
                  <a:pt x="159071" y="6396"/>
                </a:lnTo>
                <a:lnTo>
                  <a:pt x="161596" y="6724"/>
                </a:lnTo>
                <a:lnTo>
                  <a:pt x="176439" y="6713"/>
                </a:lnTo>
                <a:lnTo>
                  <a:pt x="175814" y="6238"/>
                </a:lnTo>
                <a:close/>
              </a:path>
              <a:path w="189865" h="283845">
                <a:moveTo>
                  <a:pt x="156692" y="0"/>
                </a:moveTo>
                <a:lnTo>
                  <a:pt x="32605" y="0"/>
                </a:lnTo>
                <a:lnTo>
                  <a:pt x="29698" y="158"/>
                </a:lnTo>
                <a:lnTo>
                  <a:pt x="159652" y="158"/>
                </a:lnTo>
                <a:lnTo>
                  <a:pt x="156692" y="0"/>
                </a:lnTo>
                <a:close/>
              </a:path>
            </a:pathLst>
          </a:custGeom>
          <a:solidFill>
            <a:srgbClr val="221F1F"/>
          </a:solidFill>
        </p:spPr>
        <p:txBody>
          <a:bodyPr wrap="square" lIns="0" tIns="0" rIns="0" bIns="0" rtlCol="0"/>
          <a:lstStyle/>
          <a:p>
            <a:endParaRPr sz="1224">
              <a:solidFill>
                <a:prstClr val="black"/>
              </a:solidFill>
            </a:endParaRPr>
          </a:p>
        </p:txBody>
      </p:sp>
      <p:sp>
        <p:nvSpPr>
          <p:cNvPr id="87" name="object 87"/>
          <p:cNvSpPr/>
          <p:nvPr/>
        </p:nvSpPr>
        <p:spPr>
          <a:xfrm>
            <a:off x="7034520" y="2426189"/>
            <a:ext cx="44049" cy="4319"/>
          </a:xfrm>
          <a:custGeom>
            <a:avLst/>
            <a:gdLst/>
            <a:ahLst/>
            <a:cxnLst/>
            <a:rect l="l" t="t" r="r" b="b"/>
            <a:pathLst>
              <a:path w="64770" h="6350">
                <a:moveTo>
                  <a:pt x="62809" y="0"/>
                </a:moveTo>
                <a:lnTo>
                  <a:pt x="1374" y="0"/>
                </a:lnTo>
                <a:lnTo>
                  <a:pt x="0" y="1374"/>
                </a:lnTo>
                <a:lnTo>
                  <a:pt x="0" y="4863"/>
                </a:lnTo>
                <a:lnTo>
                  <a:pt x="1374" y="6238"/>
                </a:lnTo>
                <a:lnTo>
                  <a:pt x="62809" y="6238"/>
                </a:lnTo>
                <a:lnTo>
                  <a:pt x="64237" y="4863"/>
                </a:lnTo>
                <a:lnTo>
                  <a:pt x="64237" y="1374"/>
                </a:lnTo>
                <a:lnTo>
                  <a:pt x="62809" y="0"/>
                </a:lnTo>
                <a:close/>
              </a:path>
            </a:pathLst>
          </a:custGeom>
          <a:solidFill>
            <a:srgbClr val="221F1F"/>
          </a:solidFill>
        </p:spPr>
        <p:txBody>
          <a:bodyPr wrap="square" lIns="0" tIns="0" rIns="0" bIns="0" rtlCol="0"/>
          <a:lstStyle/>
          <a:p>
            <a:endParaRPr sz="1224">
              <a:solidFill>
                <a:prstClr val="black"/>
              </a:solidFill>
            </a:endParaRPr>
          </a:p>
        </p:txBody>
      </p:sp>
      <p:sp>
        <p:nvSpPr>
          <p:cNvPr id="88" name="object 88"/>
          <p:cNvSpPr/>
          <p:nvPr/>
        </p:nvSpPr>
        <p:spPr>
          <a:xfrm>
            <a:off x="7023877" y="2581723"/>
            <a:ext cx="6478" cy="6478"/>
          </a:xfrm>
          <a:custGeom>
            <a:avLst/>
            <a:gdLst/>
            <a:ahLst/>
            <a:cxnLst/>
            <a:rect l="l" t="t" r="r" b="b"/>
            <a:pathLst>
              <a:path w="9525" h="9525">
                <a:moveTo>
                  <a:pt x="0" y="9398"/>
                </a:moveTo>
                <a:lnTo>
                  <a:pt x="9399" y="9398"/>
                </a:lnTo>
                <a:lnTo>
                  <a:pt x="9399" y="0"/>
                </a:lnTo>
                <a:lnTo>
                  <a:pt x="0" y="0"/>
                </a:lnTo>
                <a:lnTo>
                  <a:pt x="0" y="9398"/>
                </a:lnTo>
                <a:close/>
              </a:path>
            </a:pathLst>
          </a:custGeom>
          <a:solidFill>
            <a:srgbClr val="221F1F"/>
          </a:solidFill>
        </p:spPr>
        <p:txBody>
          <a:bodyPr wrap="square" lIns="0" tIns="0" rIns="0" bIns="0" rtlCol="0"/>
          <a:lstStyle/>
          <a:p>
            <a:endParaRPr sz="1224">
              <a:solidFill>
                <a:prstClr val="black"/>
              </a:solidFill>
            </a:endParaRPr>
          </a:p>
        </p:txBody>
      </p:sp>
      <p:sp>
        <p:nvSpPr>
          <p:cNvPr id="89" name="object 89"/>
          <p:cNvSpPr/>
          <p:nvPr/>
        </p:nvSpPr>
        <p:spPr>
          <a:xfrm>
            <a:off x="7082451" y="2581723"/>
            <a:ext cx="6478" cy="6478"/>
          </a:xfrm>
          <a:custGeom>
            <a:avLst/>
            <a:gdLst/>
            <a:ahLst/>
            <a:cxnLst/>
            <a:rect l="l" t="t" r="r" b="b"/>
            <a:pathLst>
              <a:path w="9525" h="9525">
                <a:moveTo>
                  <a:pt x="0" y="9398"/>
                </a:moveTo>
                <a:lnTo>
                  <a:pt x="9399" y="9398"/>
                </a:lnTo>
                <a:lnTo>
                  <a:pt x="9399" y="0"/>
                </a:lnTo>
                <a:lnTo>
                  <a:pt x="0" y="0"/>
                </a:lnTo>
                <a:lnTo>
                  <a:pt x="0" y="9398"/>
                </a:lnTo>
                <a:close/>
              </a:path>
            </a:pathLst>
          </a:custGeom>
          <a:solidFill>
            <a:srgbClr val="221F1F"/>
          </a:solidFill>
        </p:spPr>
        <p:txBody>
          <a:bodyPr wrap="square" lIns="0" tIns="0" rIns="0" bIns="0" rtlCol="0"/>
          <a:lstStyle/>
          <a:p>
            <a:endParaRPr sz="1224">
              <a:solidFill>
                <a:prstClr val="black"/>
              </a:solidFill>
            </a:endParaRPr>
          </a:p>
        </p:txBody>
      </p:sp>
      <p:sp>
        <p:nvSpPr>
          <p:cNvPr id="90" name="object 90"/>
          <p:cNvSpPr/>
          <p:nvPr/>
        </p:nvSpPr>
        <p:spPr>
          <a:xfrm>
            <a:off x="7039842" y="2578527"/>
            <a:ext cx="33254" cy="12956"/>
          </a:xfrm>
          <a:custGeom>
            <a:avLst/>
            <a:gdLst/>
            <a:ahLst/>
            <a:cxnLst/>
            <a:rect l="l" t="t" r="r" b="b"/>
            <a:pathLst>
              <a:path w="48895" h="19050">
                <a:moveTo>
                  <a:pt x="0" y="18796"/>
                </a:moveTo>
                <a:lnTo>
                  <a:pt x="48562" y="18796"/>
                </a:lnTo>
                <a:lnTo>
                  <a:pt x="48562" y="0"/>
                </a:lnTo>
                <a:lnTo>
                  <a:pt x="0" y="0"/>
                </a:lnTo>
                <a:lnTo>
                  <a:pt x="0" y="18796"/>
                </a:lnTo>
                <a:close/>
              </a:path>
            </a:pathLst>
          </a:custGeom>
          <a:ln w="6265">
            <a:solidFill>
              <a:srgbClr val="221F1F"/>
            </a:solidFill>
          </a:ln>
        </p:spPr>
        <p:txBody>
          <a:bodyPr wrap="square" lIns="0" tIns="0" rIns="0" bIns="0" rtlCol="0"/>
          <a:lstStyle/>
          <a:p>
            <a:endParaRPr sz="1224">
              <a:solidFill>
                <a:prstClr val="black"/>
              </a:solidFill>
            </a:endParaRPr>
          </a:p>
        </p:txBody>
      </p:sp>
      <p:sp>
        <p:nvSpPr>
          <p:cNvPr id="91" name="object 91"/>
          <p:cNvSpPr/>
          <p:nvPr/>
        </p:nvSpPr>
        <p:spPr>
          <a:xfrm>
            <a:off x="7016411" y="2454951"/>
            <a:ext cx="82027" cy="98009"/>
          </a:xfrm>
          <a:prstGeom prst="rect">
            <a:avLst/>
          </a:prstGeom>
          <a:blipFill>
            <a:blip r:embed="rId20" cstate="print"/>
            <a:stretch>
              <a:fillRect/>
            </a:stretch>
          </a:blipFill>
        </p:spPr>
        <p:txBody>
          <a:bodyPr wrap="square" lIns="0" tIns="0" rIns="0" bIns="0" rtlCol="0"/>
          <a:lstStyle/>
          <a:p>
            <a:endParaRPr sz="1224">
              <a:solidFill>
                <a:prstClr val="black"/>
              </a:solidFill>
            </a:endParaRPr>
          </a:p>
        </p:txBody>
      </p:sp>
      <p:sp>
        <p:nvSpPr>
          <p:cNvPr id="92" name="object 92"/>
          <p:cNvSpPr/>
          <p:nvPr/>
        </p:nvSpPr>
        <p:spPr>
          <a:xfrm>
            <a:off x="5997889" y="2454951"/>
            <a:ext cx="82034" cy="98009"/>
          </a:xfrm>
          <a:prstGeom prst="rect">
            <a:avLst/>
          </a:prstGeom>
          <a:blipFill>
            <a:blip r:embed="rId21" cstate="print"/>
            <a:stretch>
              <a:fillRect/>
            </a:stretch>
          </a:blipFill>
        </p:spPr>
        <p:txBody>
          <a:bodyPr wrap="square" lIns="0" tIns="0" rIns="0" bIns="0" rtlCol="0"/>
          <a:lstStyle/>
          <a:p>
            <a:endParaRPr sz="1224">
              <a:solidFill>
                <a:prstClr val="black"/>
              </a:solidFill>
            </a:endParaRPr>
          </a:p>
        </p:txBody>
      </p:sp>
      <p:sp>
        <p:nvSpPr>
          <p:cNvPr id="93" name="object 93"/>
          <p:cNvSpPr/>
          <p:nvPr/>
        </p:nvSpPr>
        <p:spPr>
          <a:xfrm>
            <a:off x="5977646" y="1562231"/>
            <a:ext cx="80969" cy="99062"/>
          </a:xfrm>
          <a:prstGeom prst="rect">
            <a:avLst/>
          </a:prstGeom>
          <a:blipFill>
            <a:blip r:embed="rId22" cstate="print"/>
            <a:stretch>
              <a:fillRect/>
            </a:stretch>
          </a:blipFill>
        </p:spPr>
        <p:txBody>
          <a:bodyPr wrap="square" lIns="0" tIns="0" rIns="0" bIns="0" rtlCol="0"/>
          <a:lstStyle/>
          <a:p>
            <a:endParaRPr sz="1224">
              <a:solidFill>
                <a:prstClr val="black"/>
              </a:solidFill>
            </a:endParaRPr>
          </a:p>
        </p:txBody>
      </p:sp>
      <p:sp>
        <p:nvSpPr>
          <p:cNvPr id="94" name="object 94"/>
          <p:cNvSpPr/>
          <p:nvPr/>
        </p:nvSpPr>
        <p:spPr>
          <a:xfrm>
            <a:off x="7022879" y="1550533"/>
            <a:ext cx="101138" cy="127815"/>
          </a:xfrm>
          <a:prstGeom prst="rect">
            <a:avLst/>
          </a:prstGeom>
          <a:blipFill>
            <a:blip r:embed="rId23" cstate="print"/>
            <a:stretch>
              <a:fillRect/>
            </a:stretch>
          </a:blipFill>
        </p:spPr>
        <p:txBody>
          <a:bodyPr wrap="square" lIns="0" tIns="0" rIns="0" bIns="0" rtlCol="0"/>
          <a:lstStyle/>
          <a:p>
            <a:endParaRPr sz="1224">
              <a:solidFill>
                <a:prstClr val="black"/>
              </a:solidFill>
            </a:endParaRPr>
          </a:p>
        </p:txBody>
      </p:sp>
      <p:sp>
        <p:nvSpPr>
          <p:cNvPr id="95" name="object 95"/>
          <p:cNvSpPr/>
          <p:nvPr/>
        </p:nvSpPr>
        <p:spPr>
          <a:xfrm>
            <a:off x="7009038" y="1523891"/>
            <a:ext cx="129127" cy="193043"/>
          </a:xfrm>
          <a:custGeom>
            <a:avLst/>
            <a:gdLst/>
            <a:ahLst/>
            <a:cxnLst/>
            <a:rect l="l" t="t" r="r" b="b"/>
            <a:pathLst>
              <a:path w="189865" h="283844">
                <a:moveTo>
                  <a:pt x="156692" y="0"/>
                </a:moveTo>
                <a:lnTo>
                  <a:pt x="32606" y="0"/>
                </a:lnTo>
                <a:lnTo>
                  <a:pt x="29698" y="158"/>
                </a:lnTo>
                <a:lnTo>
                  <a:pt x="4003" y="17657"/>
                </a:lnTo>
                <a:lnTo>
                  <a:pt x="2681" y="20194"/>
                </a:lnTo>
                <a:lnTo>
                  <a:pt x="1465" y="23155"/>
                </a:lnTo>
                <a:lnTo>
                  <a:pt x="619" y="26274"/>
                </a:lnTo>
                <a:lnTo>
                  <a:pt x="38" y="29763"/>
                </a:lnTo>
                <a:lnTo>
                  <a:pt x="0" y="254547"/>
                </a:lnTo>
                <a:lnTo>
                  <a:pt x="38" y="255234"/>
                </a:lnTo>
                <a:lnTo>
                  <a:pt x="619" y="258723"/>
                </a:lnTo>
                <a:lnTo>
                  <a:pt x="1359" y="261419"/>
                </a:lnTo>
                <a:lnTo>
                  <a:pt x="2575" y="264380"/>
                </a:lnTo>
                <a:lnTo>
                  <a:pt x="2681" y="264697"/>
                </a:lnTo>
                <a:lnTo>
                  <a:pt x="4003" y="267129"/>
                </a:lnTo>
                <a:lnTo>
                  <a:pt x="4194" y="267393"/>
                </a:lnTo>
                <a:lnTo>
                  <a:pt x="5691" y="269775"/>
                </a:lnTo>
                <a:lnTo>
                  <a:pt x="20498" y="281085"/>
                </a:lnTo>
                <a:lnTo>
                  <a:pt x="23459" y="282143"/>
                </a:lnTo>
                <a:lnTo>
                  <a:pt x="26578" y="282936"/>
                </a:lnTo>
                <a:lnTo>
                  <a:pt x="29433" y="283306"/>
                </a:lnTo>
                <a:lnTo>
                  <a:pt x="29698" y="283359"/>
                </a:lnTo>
                <a:lnTo>
                  <a:pt x="32606" y="283517"/>
                </a:lnTo>
                <a:lnTo>
                  <a:pt x="156692" y="283517"/>
                </a:lnTo>
                <a:lnTo>
                  <a:pt x="159653" y="283359"/>
                </a:lnTo>
                <a:lnTo>
                  <a:pt x="159917" y="283306"/>
                </a:lnTo>
                <a:lnTo>
                  <a:pt x="162772" y="282936"/>
                </a:lnTo>
                <a:lnTo>
                  <a:pt x="165891" y="282143"/>
                </a:lnTo>
                <a:lnTo>
                  <a:pt x="168852" y="281085"/>
                </a:lnTo>
                <a:lnTo>
                  <a:pt x="169063" y="281032"/>
                </a:lnTo>
                <a:lnTo>
                  <a:pt x="171654" y="279869"/>
                </a:lnTo>
                <a:lnTo>
                  <a:pt x="171971" y="279711"/>
                </a:lnTo>
                <a:lnTo>
                  <a:pt x="174773" y="278072"/>
                </a:lnTo>
                <a:lnTo>
                  <a:pt x="175867" y="277226"/>
                </a:lnTo>
                <a:lnTo>
                  <a:pt x="32976" y="277226"/>
                </a:lnTo>
                <a:lnTo>
                  <a:pt x="31002" y="277120"/>
                </a:lnTo>
                <a:lnTo>
                  <a:pt x="30279" y="277120"/>
                </a:lnTo>
                <a:lnTo>
                  <a:pt x="28138" y="276803"/>
                </a:lnTo>
                <a:lnTo>
                  <a:pt x="27794" y="276803"/>
                </a:lnTo>
                <a:lnTo>
                  <a:pt x="25393" y="276169"/>
                </a:lnTo>
                <a:lnTo>
                  <a:pt x="25257" y="276169"/>
                </a:lnTo>
                <a:lnTo>
                  <a:pt x="22560" y="275217"/>
                </a:lnTo>
                <a:lnTo>
                  <a:pt x="22701" y="275217"/>
                </a:lnTo>
                <a:lnTo>
                  <a:pt x="20604" y="274319"/>
                </a:lnTo>
                <a:lnTo>
                  <a:pt x="18435" y="273103"/>
                </a:lnTo>
                <a:lnTo>
                  <a:pt x="18066" y="272891"/>
                </a:lnTo>
                <a:lnTo>
                  <a:pt x="14443" y="270089"/>
                </a:lnTo>
                <a:lnTo>
                  <a:pt x="14012" y="269775"/>
                </a:lnTo>
                <a:lnTo>
                  <a:pt x="10685" y="265998"/>
                </a:lnTo>
                <a:lnTo>
                  <a:pt x="9495" y="264108"/>
                </a:lnTo>
                <a:lnTo>
                  <a:pt x="9439" y="263957"/>
                </a:lnTo>
                <a:lnTo>
                  <a:pt x="8261" y="261789"/>
                </a:lnTo>
                <a:lnTo>
                  <a:pt x="7281" y="259410"/>
                </a:lnTo>
                <a:lnTo>
                  <a:pt x="6740" y="257349"/>
                </a:lnTo>
                <a:lnTo>
                  <a:pt x="6393" y="255234"/>
                </a:lnTo>
                <a:lnTo>
                  <a:pt x="6276" y="254917"/>
                </a:lnTo>
                <a:lnTo>
                  <a:pt x="6138" y="252379"/>
                </a:lnTo>
                <a:lnTo>
                  <a:pt x="6171" y="252009"/>
                </a:lnTo>
                <a:lnTo>
                  <a:pt x="6118" y="32882"/>
                </a:lnTo>
                <a:lnTo>
                  <a:pt x="6258" y="30450"/>
                </a:lnTo>
                <a:lnTo>
                  <a:pt x="6391" y="29763"/>
                </a:lnTo>
                <a:lnTo>
                  <a:pt x="6699" y="27912"/>
                </a:lnTo>
                <a:lnTo>
                  <a:pt x="7348" y="25481"/>
                </a:lnTo>
                <a:lnTo>
                  <a:pt x="8391" y="22785"/>
                </a:lnTo>
                <a:lnTo>
                  <a:pt x="9554" y="20458"/>
                </a:lnTo>
                <a:lnTo>
                  <a:pt x="10748" y="18608"/>
                </a:lnTo>
                <a:lnTo>
                  <a:pt x="14106" y="14538"/>
                </a:lnTo>
                <a:lnTo>
                  <a:pt x="14336" y="14239"/>
                </a:lnTo>
                <a:lnTo>
                  <a:pt x="18233" y="11048"/>
                </a:lnTo>
                <a:lnTo>
                  <a:pt x="20578" y="9531"/>
                </a:lnTo>
                <a:lnTo>
                  <a:pt x="22715" y="8511"/>
                </a:lnTo>
                <a:lnTo>
                  <a:pt x="25093" y="7559"/>
                </a:lnTo>
                <a:lnTo>
                  <a:pt x="25362" y="7454"/>
                </a:lnTo>
                <a:lnTo>
                  <a:pt x="27647" y="6872"/>
                </a:lnTo>
                <a:lnTo>
                  <a:pt x="30068" y="6449"/>
                </a:lnTo>
                <a:lnTo>
                  <a:pt x="30385" y="6396"/>
                </a:lnTo>
                <a:lnTo>
                  <a:pt x="31002" y="6396"/>
                </a:lnTo>
                <a:lnTo>
                  <a:pt x="32976" y="6290"/>
                </a:lnTo>
                <a:lnTo>
                  <a:pt x="175196" y="6290"/>
                </a:lnTo>
                <a:lnTo>
                  <a:pt x="174879" y="6026"/>
                </a:lnTo>
                <a:lnTo>
                  <a:pt x="159653" y="158"/>
                </a:lnTo>
                <a:lnTo>
                  <a:pt x="156692" y="0"/>
                </a:lnTo>
                <a:close/>
              </a:path>
              <a:path w="189865" h="283844">
                <a:moveTo>
                  <a:pt x="159335" y="277068"/>
                </a:moveTo>
                <a:lnTo>
                  <a:pt x="156375" y="277226"/>
                </a:lnTo>
                <a:lnTo>
                  <a:pt x="175867" y="277226"/>
                </a:lnTo>
                <a:lnTo>
                  <a:pt x="176003" y="277120"/>
                </a:lnTo>
                <a:lnTo>
                  <a:pt x="159071" y="277120"/>
                </a:lnTo>
                <a:lnTo>
                  <a:pt x="159335" y="277068"/>
                </a:lnTo>
                <a:close/>
              </a:path>
              <a:path w="189865" h="283844">
                <a:moveTo>
                  <a:pt x="30015" y="277068"/>
                </a:moveTo>
                <a:lnTo>
                  <a:pt x="30279" y="277120"/>
                </a:lnTo>
                <a:lnTo>
                  <a:pt x="31002" y="277120"/>
                </a:lnTo>
                <a:lnTo>
                  <a:pt x="30015" y="277068"/>
                </a:lnTo>
                <a:close/>
              </a:path>
              <a:path w="189865" h="283844">
                <a:moveTo>
                  <a:pt x="161926" y="276698"/>
                </a:moveTo>
                <a:lnTo>
                  <a:pt x="159071" y="277120"/>
                </a:lnTo>
                <a:lnTo>
                  <a:pt x="176003" y="277120"/>
                </a:lnTo>
                <a:lnTo>
                  <a:pt x="176413" y="276803"/>
                </a:lnTo>
                <a:lnTo>
                  <a:pt x="161556" y="276803"/>
                </a:lnTo>
                <a:lnTo>
                  <a:pt x="161926" y="276698"/>
                </a:lnTo>
                <a:close/>
              </a:path>
              <a:path w="189865" h="283844">
                <a:moveTo>
                  <a:pt x="27424" y="276698"/>
                </a:moveTo>
                <a:lnTo>
                  <a:pt x="27794" y="276803"/>
                </a:lnTo>
                <a:lnTo>
                  <a:pt x="28138" y="276803"/>
                </a:lnTo>
                <a:lnTo>
                  <a:pt x="27424" y="276698"/>
                </a:lnTo>
                <a:close/>
              </a:path>
              <a:path w="189865" h="283844">
                <a:moveTo>
                  <a:pt x="164305" y="276063"/>
                </a:moveTo>
                <a:lnTo>
                  <a:pt x="161556" y="276803"/>
                </a:lnTo>
                <a:lnTo>
                  <a:pt x="176413" y="276803"/>
                </a:lnTo>
                <a:lnTo>
                  <a:pt x="177233" y="276169"/>
                </a:lnTo>
                <a:lnTo>
                  <a:pt x="164094" y="276169"/>
                </a:lnTo>
                <a:lnTo>
                  <a:pt x="164305" y="276063"/>
                </a:lnTo>
                <a:close/>
              </a:path>
              <a:path w="189865" h="283844">
                <a:moveTo>
                  <a:pt x="24992" y="276063"/>
                </a:moveTo>
                <a:lnTo>
                  <a:pt x="25257" y="276169"/>
                </a:lnTo>
                <a:lnTo>
                  <a:pt x="25393" y="276169"/>
                </a:lnTo>
                <a:lnTo>
                  <a:pt x="24992" y="276063"/>
                </a:lnTo>
                <a:close/>
              </a:path>
              <a:path w="189865" h="283844">
                <a:moveTo>
                  <a:pt x="178463" y="275217"/>
                </a:moveTo>
                <a:lnTo>
                  <a:pt x="166790" y="275217"/>
                </a:lnTo>
                <a:lnTo>
                  <a:pt x="164094" y="276169"/>
                </a:lnTo>
                <a:lnTo>
                  <a:pt x="177233" y="276169"/>
                </a:lnTo>
                <a:lnTo>
                  <a:pt x="178463" y="275217"/>
                </a:lnTo>
                <a:close/>
              </a:path>
              <a:path w="189865" h="283844">
                <a:moveTo>
                  <a:pt x="22701" y="275217"/>
                </a:moveTo>
                <a:lnTo>
                  <a:pt x="22560" y="275217"/>
                </a:lnTo>
                <a:lnTo>
                  <a:pt x="22825" y="275270"/>
                </a:lnTo>
                <a:close/>
              </a:path>
              <a:path w="189865" h="283844">
                <a:moveTo>
                  <a:pt x="179731" y="274160"/>
                </a:moveTo>
                <a:lnTo>
                  <a:pt x="169116" y="274160"/>
                </a:lnTo>
                <a:lnTo>
                  <a:pt x="168799" y="274319"/>
                </a:lnTo>
                <a:lnTo>
                  <a:pt x="166526" y="275270"/>
                </a:lnTo>
                <a:lnTo>
                  <a:pt x="166790" y="275217"/>
                </a:lnTo>
                <a:lnTo>
                  <a:pt x="178463" y="275217"/>
                </a:lnTo>
                <a:lnTo>
                  <a:pt x="179215" y="274636"/>
                </a:lnTo>
                <a:lnTo>
                  <a:pt x="179731" y="274160"/>
                </a:lnTo>
                <a:close/>
              </a:path>
              <a:path w="189865" h="283844">
                <a:moveTo>
                  <a:pt x="20396" y="274229"/>
                </a:moveTo>
                <a:lnTo>
                  <a:pt x="20551" y="274319"/>
                </a:lnTo>
                <a:lnTo>
                  <a:pt x="20396" y="274229"/>
                </a:lnTo>
                <a:close/>
              </a:path>
              <a:path w="189865" h="283844">
                <a:moveTo>
                  <a:pt x="168954" y="274229"/>
                </a:moveTo>
                <a:lnTo>
                  <a:pt x="168746" y="274319"/>
                </a:lnTo>
                <a:lnTo>
                  <a:pt x="168954" y="274229"/>
                </a:lnTo>
                <a:close/>
              </a:path>
              <a:path w="189865" h="283844">
                <a:moveTo>
                  <a:pt x="20275" y="274160"/>
                </a:moveTo>
                <a:close/>
              </a:path>
              <a:path w="189865" h="283844">
                <a:moveTo>
                  <a:pt x="180855" y="272891"/>
                </a:moveTo>
                <a:lnTo>
                  <a:pt x="171284" y="272891"/>
                </a:lnTo>
                <a:lnTo>
                  <a:pt x="168954" y="274229"/>
                </a:lnTo>
                <a:lnTo>
                  <a:pt x="169116" y="274160"/>
                </a:lnTo>
                <a:lnTo>
                  <a:pt x="179731" y="274160"/>
                </a:lnTo>
                <a:lnTo>
                  <a:pt x="180855" y="272891"/>
                </a:lnTo>
                <a:close/>
              </a:path>
              <a:path w="189865" h="283844">
                <a:moveTo>
                  <a:pt x="18230" y="272985"/>
                </a:moveTo>
                <a:lnTo>
                  <a:pt x="18384" y="273103"/>
                </a:lnTo>
                <a:lnTo>
                  <a:pt x="18230" y="272985"/>
                </a:lnTo>
                <a:close/>
              </a:path>
              <a:path w="189865" h="283844">
                <a:moveTo>
                  <a:pt x="183629" y="269666"/>
                </a:moveTo>
                <a:lnTo>
                  <a:pt x="175355" y="269666"/>
                </a:lnTo>
                <a:lnTo>
                  <a:pt x="174932" y="270089"/>
                </a:lnTo>
                <a:lnTo>
                  <a:pt x="170914" y="273103"/>
                </a:lnTo>
                <a:lnTo>
                  <a:pt x="171284" y="272891"/>
                </a:lnTo>
                <a:lnTo>
                  <a:pt x="180855" y="272891"/>
                </a:lnTo>
                <a:lnTo>
                  <a:pt x="183338" y="270089"/>
                </a:lnTo>
                <a:lnTo>
                  <a:pt x="183629" y="269666"/>
                </a:lnTo>
                <a:close/>
              </a:path>
              <a:path w="189865" h="283844">
                <a:moveTo>
                  <a:pt x="18107" y="272891"/>
                </a:moveTo>
                <a:close/>
              </a:path>
              <a:path w="189865" h="283844">
                <a:moveTo>
                  <a:pt x="13890" y="269666"/>
                </a:moveTo>
                <a:lnTo>
                  <a:pt x="14365" y="270089"/>
                </a:lnTo>
                <a:lnTo>
                  <a:pt x="14196" y="269900"/>
                </a:lnTo>
                <a:lnTo>
                  <a:pt x="13890" y="269666"/>
                </a:lnTo>
                <a:close/>
              </a:path>
              <a:path w="189865" h="283844">
                <a:moveTo>
                  <a:pt x="14196" y="269900"/>
                </a:moveTo>
                <a:lnTo>
                  <a:pt x="14365" y="270089"/>
                </a:lnTo>
                <a:lnTo>
                  <a:pt x="14196" y="269900"/>
                </a:lnTo>
                <a:close/>
              </a:path>
              <a:path w="189865" h="283844">
                <a:moveTo>
                  <a:pt x="175214" y="269775"/>
                </a:moveTo>
                <a:lnTo>
                  <a:pt x="174808" y="270089"/>
                </a:lnTo>
                <a:lnTo>
                  <a:pt x="175214" y="269775"/>
                </a:lnTo>
                <a:close/>
              </a:path>
              <a:path w="189865" h="283844">
                <a:moveTo>
                  <a:pt x="175355" y="269666"/>
                </a:moveTo>
                <a:lnTo>
                  <a:pt x="175214" y="269775"/>
                </a:lnTo>
                <a:lnTo>
                  <a:pt x="174932" y="270089"/>
                </a:lnTo>
                <a:lnTo>
                  <a:pt x="175355" y="269666"/>
                </a:lnTo>
                <a:close/>
              </a:path>
              <a:path w="189865" h="283844">
                <a:moveTo>
                  <a:pt x="13985" y="269666"/>
                </a:moveTo>
                <a:lnTo>
                  <a:pt x="14196" y="269900"/>
                </a:lnTo>
                <a:lnTo>
                  <a:pt x="13985" y="269666"/>
                </a:lnTo>
                <a:close/>
              </a:path>
              <a:path w="189865" h="283844">
                <a:moveTo>
                  <a:pt x="185968" y="265913"/>
                </a:moveTo>
                <a:lnTo>
                  <a:pt x="178686" y="265913"/>
                </a:lnTo>
                <a:lnTo>
                  <a:pt x="178421" y="266283"/>
                </a:lnTo>
                <a:lnTo>
                  <a:pt x="175214" y="269775"/>
                </a:lnTo>
                <a:lnTo>
                  <a:pt x="175355" y="269666"/>
                </a:lnTo>
                <a:lnTo>
                  <a:pt x="183629" y="269666"/>
                </a:lnTo>
                <a:lnTo>
                  <a:pt x="185221" y="267340"/>
                </a:lnTo>
                <a:lnTo>
                  <a:pt x="185347" y="267129"/>
                </a:lnTo>
                <a:lnTo>
                  <a:pt x="185968" y="265913"/>
                </a:lnTo>
                <a:close/>
              </a:path>
              <a:path w="189865" h="283844">
                <a:moveTo>
                  <a:pt x="10887" y="266219"/>
                </a:moveTo>
                <a:close/>
              </a:path>
              <a:path w="189865" h="283844">
                <a:moveTo>
                  <a:pt x="178609" y="265998"/>
                </a:moveTo>
                <a:lnTo>
                  <a:pt x="178353" y="266283"/>
                </a:lnTo>
                <a:lnTo>
                  <a:pt x="178609" y="265998"/>
                </a:lnTo>
                <a:close/>
              </a:path>
              <a:path w="189865" h="283844">
                <a:moveTo>
                  <a:pt x="10685" y="265913"/>
                </a:moveTo>
                <a:lnTo>
                  <a:pt x="10887" y="266219"/>
                </a:lnTo>
                <a:lnTo>
                  <a:pt x="10685" y="265913"/>
                </a:lnTo>
                <a:close/>
              </a:path>
              <a:path w="189865" h="283844">
                <a:moveTo>
                  <a:pt x="186898" y="263957"/>
                </a:moveTo>
                <a:lnTo>
                  <a:pt x="179955" y="263957"/>
                </a:lnTo>
                <a:lnTo>
                  <a:pt x="179796" y="264221"/>
                </a:lnTo>
                <a:lnTo>
                  <a:pt x="178609" y="265998"/>
                </a:lnTo>
                <a:lnTo>
                  <a:pt x="185968" y="265913"/>
                </a:lnTo>
                <a:lnTo>
                  <a:pt x="186616" y="264644"/>
                </a:lnTo>
                <a:lnTo>
                  <a:pt x="186898" y="263957"/>
                </a:lnTo>
                <a:close/>
              </a:path>
              <a:path w="189865" h="283844">
                <a:moveTo>
                  <a:pt x="179855" y="264108"/>
                </a:moveTo>
                <a:close/>
              </a:path>
              <a:path w="189865" h="283844">
                <a:moveTo>
                  <a:pt x="9439" y="263957"/>
                </a:moveTo>
                <a:lnTo>
                  <a:pt x="9554" y="264168"/>
                </a:lnTo>
                <a:lnTo>
                  <a:pt x="9439" y="263957"/>
                </a:lnTo>
                <a:close/>
              </a:path>
              <a:path w="189865" h="283844">
                <a:moveTo>
                  <a:pt x="187786" y="261789"/>
                </a:moveTo>
                <a:lnTo>
                  <a:pt x="181065" y="261789"/>
                </a:lnTo>
                <a:lnTo>
                  <a:pt x="179855" y="264108"/>
                </a:lnTo>
                <a:lnTo>
                  <a:pt x="179955" y="263957"/>
                </a:lnTo>
                <a:lnTo>
                  <a:pt x="186898" y="263957"/>
                </a:lnTo>
                <a:lnTo>
                  <a:pt x="187786" y="261789"/>
                </a:lnTo>
                <a:close/>
              </a:path>
              <a:path w="189865" h="283844">
                <a:moveTo>
                  <a:pt x="8278" y="261737"/>
                </a:moveTo>
                <a:lnTo>
                  <a:pt x="8391" y="262001"/>
                </a:lnTo>
                <a:lnTo>
                  <a:pt x="8278" y="261737"/>
                </a:lnTo>
                <a:close/>
              </a:path>
              <a:path w="189865" h="283844">
                <a:moveTo>
                  <a:pt x="188490" y="259410"/>
                </a:moveTo>
                <a:lnTo>
                  <a:pt x="182017" y="259410"/>
                </a:lnTo>
                <a:lnTo>
                  <a:pt x="180906" y="262001"/>
                </a:lnTo>
                <a:lnTo>
                  <a:pt x="181065" y="261789"/>
                </a:lnTo>
                <a:lnTo>
                  <a:pt x="187786" y="261789"/>
                </a:lnTo>
                <a:lnTo>
                  <a:pt x="187938" y="261419"/>
                </a:lnTo>
                <a:lnTo>
                  <a:pt x="188490" y="259410"/>
                </a:lnTo>
                <a:close/>
              </a:path>
              <a:path w="189865" h="283844">
                <a:moveTo>
                  <a:pt x="7346" y="259410"/>
                </a:moveTo>
                <a:lnTo>
                  <a:pt x="7440" y="259728"/>
                </a:lnTo>
                <a:lnTo>
                  <a:pt x="7346" y="259410"/>
                </a:lnTo>
                <a:close/>
              </a:path>
              <a:path w="189865" h="283844">
                <a:moveTo>
                  <a:pt x="188960" y="257032"/>
                </a:moveTo>
                <a:lnTo>
                  <a:pt x="182651" y="257032"/>
                </a:lnTo>
                <a:lnTo>
                  <a:pt x="181858" y="259728"/>
                </a:lnTo>
                <a:lnTo>
                  <a:pt x="182017" y="259410"/>
                </a:lnTo>
                <a:lnTo>
                  <a:pt x="188490" y="259410"/>
                </a:lnTo>
                <a:lnTo>
                  <a:pt x="188678" y="258723"/>
                </a:lnTo>
                <a:lnTo>
                  <a:pt x="188960" y="257032"/>
                </a:lnTo>
                <a:close/>
              </a:path>
              <a:path w="189865" h="283844">
                <a:moveTo>
                  <a:pt x="6698" y="257032"/>
                </a:moveTo>
                <a:lnTo>
                  <a:pt x="6752" y="257349"/>
                </a:lnTo>
                <a:lnTo>
                  <a:pt x="6698" y="257032"/>
                </a:lnTo>
                <a:close/>
              </a:path>
              <a:path w="189865" h="283844">
                <a:moveTo>
                  <a:pt x="189418" y="252009"/>
                </a:moveTo>
                <a:lnTo>
                  <a:pt x="183180" y="252009"/>
                </a:lnTo>
                <a:lnTo>
                  <a:pt x="183021" y="254917"/>
                </a:lnTo>
                <a:lnTo>
                  <a:pt x="182904" y="255234"/>
                </a:lnTo>
                <a:lnTo>
                  <a:pt x="182545" y="257349"/>
                </a:lnTo>
                <a:lnTo>
                  <a:pt x="182651" y="257032"/>
                </a:lnTo>
                <a:lnTo>
                  <a:pt x="188960" y="257032"/>
                </a:lnTo>
                <a:lnTo>
                  <a:pt x="189260" y="255234"/>
                </a:lnTo>
                <a:lnTo>
                  <a:pt x="189418" y="252009"/>
                </a:lnTo>
                <a:close/>
              </a:path>
              <a:path w="189865" h="283844">
                <a:moveTo>
                  <a:pt x="6276" y="254547"/>
                </a:moveTo>
                <a:lnTo>
                  <a:pt x="6276" y="254917"/>
                </a:lnTo>
                <a:lnTo>
                  <a:pt x="6276" y="254547"/>
                </a:lnTo>
                <a:close/>
              </a:path>
              <a:path w="189865" h="283844">
                <a:moveTo>
                  <a:pt x="183021" y="254547"/>
                </a:moveTo>
                <a:lnTo>
                  <a:pt x="182958" y="254917"/>
                </a:lnTo>
                <a:lnTo>
                  <a:pt x="183021" y="254547"/>
                </a:lnTo>
                <a:close/>
              </a:path>
              <a:path w="189865" h="283844">
                <a:moveTo>
                  <a:pt x="6171" y="252009"/>
                </a:moveTo>
                <a:lnTo>
                  <a:pt x="6171" y="252168"/>
                </a:lnTo>
                <a:lnTo>
                  <a:pt x="6171" y="252009"/>
                </a:lnTo>
                <a:close/>
              </a:path>
              <a:path w="189865" h="283844">
                <a:moveTo>
                  <a:pt x="189280" y="30133"/>
                </a:moveTo>
                <a:lnTo>
                  <a:pt x="183021" y="30133"/>
                </a:lnTo>
                <a:lnTo>
                  <a:pt x="183180" y="33040"/>
                </a:lnTo>
                <a:lnTo>
                  <a:pt x="183127" y="252168"/>
                </a:lnTo>
                <a:lnTo>
                  <a:pt x="183180" y="252009"/>
                </a:lnTo>
                <a:lnTo>
                  <a:pt x="189418" y="252009"/>
                </a:lnTo>
                <a:lnTo>
                  <a:pt x="189297" y="30450"/>
                </a:lnTo>
                <a:lnTo>
                  <a:pt x="189280" y="30133"/>
                </a:lnTo>
                <a:close/>
              </a:path>
              <a:path w="189865" h="283844">
                <a:moveTo>
                  <a:pt x="183127" y="32882"/>
                </a:moveTo>
                <a:lnTo>
                  <a:pt x="183127" y="33040"/>
                </a:lnTo>
                <a:lnTo>
                  <a:pt x="183127" y="32882"/>
                </a:lnTo>
                <a:close/>
              </a:path>
              <a:path w="189865" h="283844">
                <a:moveTo>
                  <a:pt x="6171" y="32670"/>
                </a:moveTo>
                <a:lnTo>
                  <a:pt x="6118" y="32882"/>
                </a:lnTo>
                <a:lnTo>
                  <a:pt x="6171" y="32670"/>
                </a:lnTo>
                <a:close/>
              </a:path>
              <a:path w="189865" h="283844">
                <a:moveTo>
                  <a:pt x="6329" y="30133"/>
                </a:moveTo>
                <a:lnTo>
                  <a:pt x="6276" y="30450"/>
                </a:lnTo>
                <a:lnTo>
                  <a:pt x="6329" y="30133"/>
                </a:lnTo>
                <a:close/>
              </a:path>
              <a:path w="189865" h="283844">
                <a:moveTo>
                  <a:pt x="188377" y="25163"/>
                </a:moveTo>
                <a:lnTo>
                  <a:pt x="181858" y="25163"/>
                </a:lnTo>
                <a:lnTo>
                  <a:pt x="181964" y="25481"/>
                </a:lnTo>
                <a:lnTo>
                  <a:pt x="182651" y="27912"/>
                </a:lnTo>
                <a:lnTo>
                  <a:pt x="183021" y="30450"/>
                </a:lnTo>
                <a:lnTo>
                  <a:pt x="183021" y="30133"/>
                </a:lnTo>
                <a:lnTo>
                  <a:pt x="189280" y="30133"/>
                </a:lnTo>
                <a:lnTo>
                  <a:pt x="189260" y="29763"/>
                </a:lnTo>
                <a:lnTo>
                  <a:pt x="188678" y="26274"/>
                </a:lnTo>
                <a:lnTo>
                  <a:pt x="188377" y="25163"/>
                </a:lnTo>
                <a:close/>
              </a:path>
              <a:path w="189865" h="283844">
                <a:moveTo>
                  <a:pt x="6752" y="27595"/>
                </a:moveTo>
                <a:lnTo>
                  <a:pt x="6646" y="27912"/>
                </a:lnTo>
                <a:lnTo>
                  <a:pt x="6752" y="27595"/>
                </a:lnTo>
                <a:close/>
              </a:path>
              <a:path w="189865" h="283844">
                <a:moveTo>
                  <a:pt x="182545" y="27595"/>
                </a:moveTo>
                <a:lnTo>
                  <a:pt x="182598" y="27912"/>
                </a:lnTo>
                <a:lnTo>
                  <a:pt x="182545" y="27595"/>
                </a:lnTo>
                <a:close/>
              </a:path>
              <a:path w="189865" h="283844">
                <a:moveTo>
                  <a:pt x="7388" y="25343"/>
                </a:moveTo>
                <a:lnTo>
                  <a:pt x="7334" y="25481"/>
                </a:lnTo>
                <a:lnTo>
                  <a:pt x="7388" y="25343"/>
                </a:lnTo>
                <a:close/>
              </a:path>
              <a:path w="189865" h="283844">
                <a:moveTo>
                  <a:pt x="181910" y="25343"/>
                </a:moveTo>
                <a:lnTo>
                  <a:pt x="181950" y="25481"/>
                </a:lnTo>
                <a:lnTo>
                  <a:pt x="181910" y="25343"/>
                </a:lnTo>
                <a:close/>
              </a:path>
              <a:path w="189865" h="283844">
                <a:moveTo>
                  <a:pt x="7458" y="25163"/>
                </a:moveTo>
                <a:lnTo>
                  <a:pt x="7388" y="25343"/>
                </a:lnTo>
                <a:lnTo>
                  <a:pt x="7458" y="25163"/>
                </a:lnTo>
                <a:close/>
              </a:path>
              <a:path w="189865" h="283844">
                <a:moveTo>
                  <a:pt x="186722" y="20458"/>
                </a:moveTo>
                <a:lnTo>
                  <a:pt x="179743" y="20458"/>
                </a:lnTo>
                <a:lnTo>
                  <a:pt x="179902" y="20723"/>
                </a:lnTo>
                <a:lnTo>
                  <a:pt x="181012" y="22996"/>
                </a:lnTo>
                <a:lnTo>
                  <a:pt x="181051" y="23155"/>
                </a:lnTo>
                <a:lnTo>
                  <a:pt x="181910" y="25343"/>
                </a:lnTo>
                <a:lnTo>
                  <a:pt x="181858" y="25163"/>
                </a:lnTo>
                <a:lnTo>
                  <a:pt x="188377" y="25163"/>
                </a:lnTo>
                <a:lnTo>
                  <a:pt x="187832" y="23155"/>
                </a:lnTo>
                <a:lnTo>
                  <a:pt x="186722" y="20458"/>
                </a:lnTo>
                <a:close/>
              </a:path>
              <a:path w="189865" h="283844">
                <a:moveTo>
                  <a:pt x="8415" y="22785"/>
                </a:moveTo>
                <a:lnTo>
                  <a:pt x="8296" y="23028"/>
                </a:lnTo>
                <a:lnTo>
                  <a:pt x="8415" y="22785"/>
                </a:lnTo>
                <a:close/>
              </a:path>
              <a:path w="189865" h="283844">
                <a:moveTo>
                  <a:pt x="180906" y="22785"/>
                </a:moveTo>
                <a:lnTo>
                  <a:pt x="180989" y="22996"/>
                </a:lnTo>
                <a:lnTo>
                  <a:pt x="180906" y="22785"/>
                </a:lnTo>
                <a:close/>
              </a:path>
              <a:path w="189865" h="283844">
                <a:moveTo>
                  <a:pt x="179762" y="20497"/>
                </a:moveTo>
                <a:lnTo>
                  <a:pt x="179875" y="20723"/>
                </a:lnTo>
                <a:lnTo>
                  <a:pt x="179762" y="20497"/>
                </a:lnTo>
                <a:close/>
              </a:path>
              <a:path w="189865" h="283844">
                <a:moveTo>
                  <a:pt x="9582" y="20458"/>
                </a:moveTo>
                <a:lnTo>
                  <a:pt x="9458" y="20655"/>
                </a:lnTo>
                <a:lnTo>
                  <a:pt x="9582" y="20458"/>
                </a:lnTo>
                <a:close/>
              </a:path>
              <a:path w="189865" h="283844">
                <a:moveTo>
                  <a:pt x="185633" y="18238"/>
                </a:moveTo>
                <a:lnTo>
                  <a:pt x="178369" y="18238"/>
                </a:lnTo>
                <a:lnTo>
                  <a:pt x="178633" y="18608"/>
                </a:lnTo>
                <a:lnTo>
                  <a:pt x="179762" y="20497"/>
                </a:lnTo>
                <a:lnTo>
                  <a:pt x="186722" y="20458"/>
                </a:lnTo>
                <a:lnTo>
                  <a:pt x="185633" y="18238"/>
                </a:lnTo>
                <a:close/>
              </a:path>
              <a:path w="189865" h="283844">
                <a:moveTo>
                  <a:pt x="10982" y="18238"/>
                </a:moveTo>
                <a:lnTo>
                  <a:pt x="10665" y="18608"/>
                </a:lnTo>
                <a:lnTo>
                  <a:pt x="10982" y="18238"/>
                </a:lnTo>
                <a:close/>
              </a:path>
              <a:path w="189865" h="283844">
                <a:moveTo>
                  <a:pt x="178500" y="18450"/>
                </a:moveTo>
                <a:lnTo>
                  <a:pt x="178597" y="18608"/>
                </a:lnTo>
                <a:lnTo>
                  <a:pt x="178500" y="18450"/>
                </a:lnTo>
                <a:close/>
              </a:path>
              <a:path w="189865" h="283844">
                <a:moveTo>
                  <a:pt x="178369" y="18238"/>
                </a:moveTo>
                <a:lnTo>
                  <a:pt x="178500" y="18450"/>
                </a:lnTo>
                <a:lnTo>
                  <a:pt x="178633" y="18608"/>
                </a:lnTo>
                <a:lnTo>
                  <a:pt x="178369" y="18238"/>
                </a:lnTo>
                <a:close/>
              </a:path>
              <a:path w="189865" h="283844">
                <a:moveTo>
                  <a:pt x="183036" y="14167"/>
                </a:moveTo>
                <a:lnTo>
                  <a:pt x="174879" y="14167"/>
                </a:lnTo>
                <a:lnTo>
                  <a:pt x="175249" y="14538"/>
                </a:lnTo>
                <a:lnTo>
                  <a:pt x="178500" y="18450"/>
                </a:lnTo>
                <a:lnTo>
                  <a:pt x="178369" y="18238"/>
                </a:lnTo>
                <a:lnTo>
                  <a:pt x="185633" y="18238"/>
                </a:lnTo>
                <a:lnTo>
                  <a:pt x="185347" y="17657"/>
                </a:lnTo>
                <a:lnTo>
                  <a:pt x="183656" y="14908"/>
                </a:lnTo>
                <a:lnTo>
                  <a:pt x="183036" y="14167"/>
                </a:lnTo>
                <a:close/>
              </a:path>
              <a:path w="189865" h="283844">
                <a:moveTo>
                  <a:pt x="14418" y="14167"/>
                </a:moveTo>
                <a:lnTo>
                  <a:pt x="13995" y="14538"/>
                </a:lnTo>
                <a:lnTo>
                  <a:pt x="14358" y="14239"/>
                </a:lnTo>
                <a:close/>
              </a:path>
              <a:path w="189865" h="283844">
                <a:moveTo>
                  <a:pt x="14358" y="14239"/>
                </a:moveTo>
                <a:lnTo>
                  <a:pt x="13995" y="14538"/>
                </a:lnTo>
                <a:lnTo>
                  <a:pt x="14358" y="14239"/>
                </a:lnTo>
                <a:close/>
              </a:path>
              <a:path w="189865" h="283844">
                <a:moveTo>
                  <a:pt x="175056" y="14376"/>
                </a:moveTo>
                <a:lnTo>
                  <a:pt x="175192" y="14538"/>
                </a:lnTo>
                <a:lnTo>
                  <a:pt x="175056" y="14376"/>
                </a:lnTo>
                <a:close/>
              </a:path>
              <a:path w="189865" h="283844">
                <a:moveTo>
                  <a:pt x="174879" y="14167"/>
                </a:moveTo>
                <a:lnTo>
                  <a:pt x="175056" y="14376"/>
                </a:lnTo>
                <a:lnTo>
                  <a:pt x="175249" y="14538"/>
                </a:lnTo>
                <a:lnTo>
                  <a:pt x="174879" y="14167"/>
                </a:lnTo>
                <a:close/>
              </a:path>
              <a:path w="189865" h="283844">
                <a:moveTo>
                  <a:pt x="179066" y="9515"/>
                </a:moveTo>
                <a:lnTo>
                  <a:pt x="168693" y="9515"/>
                </a:lnTo>
                <a:lnTo>
                  <a:pt x="169011" y="9674"/>
                </a:lnTo>
                <a:lnTo>
                  <a:pt x="171178" y="11048"/>
                </a:lnTo>
                <a:lnTo>
                  <a:pt x="175056" y="14376"/>
                </a:lnTo>
                <a:lnTo>
                  <a:pt x="174879" y="14167"/>
                </a:lnTo>
                <a:lnTo>
                  <a:pt x="183036" y="14167"/>
                </a:lnTo>
                <a:lnTo>
                  <a:pt x="179320" y="9727"/>
                </a:lnTo>
                <a:lnTo>
                  <a:pt x="179066" y="9515"/>
                </a:lnTo>
                <a:close/>
              </a:path>
              <a:path w="189865" h="283844">
                <a:moveTo>
                  <a:pt x="14445" y="14167"/>
                </a:moveTo>
                <a:close/>
              </a:path>
              <a:path w="189865" h="283844">
                <a:moveTo>
                  <a:pt x="18430" y="10886"/>
                </a:moveTo>
                <a:lnTo>
                  <a:pt x="18172" y="11048"/>
                </a:lnTo>
                <a:lnTo>
                  <a:pt x="18430" y="10886"/>
                </a:lnTo>
                <a:close/>
              </a:path>
              <a:path w="189865" h="283844">
                <a:moveTo>
                  <a:pt x="170808" y="10837"/>
                </a:moveTo>
                <a:lnTo>
                  <a:pt x="171062" y="11048"/>
                </a:lnTo>
                <a:lnTo>
                  <a:pt x="170808" y="10837"/>
                </a:lnTo>
                <a:close/>
              </a:path>
              <a:path w="189865" h="283844">
                <a:moveTo>
                  <a:pt x="168719" y="9531"/>
                </a:moveTo>
                <a:lnTo>
                  <a:pt x="168950" y="9674"/>
                </a:lnTo>
                <a:lnTo>
                  <a:pt x="168719" y="9531"/>
                </a:lnTo>
                <a:close/>
              </a:path>
              <a:path w="189865" h="283844">
                <a:moveTo>
                  <a:pt x="20664" y="9515"/>
                </a:moveTo>
                <a:lnTo>
                  <a:pt x="20397" y="9646"/>
                </a:lnTo>
                <a:lnTo>
                  <a:pt x="20664" y="9515"/>
                </a:lnTo>
                <a:close/>
              </a:path>
              <a:path w="189865" h="283844">
                <a:moveTo>
                  <a:pt x="177734" y="8405"/>
                </a:moveTo>
                <a:lnTo>
                  <a:pt x="166420" y="8405"/>
                </a:lnTo>
                <a:lnTo>
                  <a:pt x="168719" y="9531"/>
                </a:lnTo>
                <a:lnTo>
                  <a:pt x="179066" y="9515"/>
                </a:lnTo>
                <a:lnTo>
                  <a:pt x="177734" y="8405"/>
                </a:lnTo>
                <a:close/>
              </a:path>
              <a:path w="189865" h="283844">
                <a:moveTo>
                  <a:pt x="22909" y="8416"/>
                </a:moveTo>
                <a:lnTo>
                  <a:pt x="22666" y="8511"/>
                </a:lnTo>
                <a:lnTo>
                  <a:pt x="22909" y="8416"/>
                </a:lnTo>
                <a:close/>
              </a:path>
              <a:path w="189865" h="283844">
                <a:moveTo>
                  <a:pt x="176592" y="7454"/>
                </a:moveTo>
                <a:lnTo>
                  <a:pt x="163935" y="7454"/>
                </a:lnTo>
                <a:lnTo>
                  <a:pt x="164305" y="7559"/>
                </a:lnTo>
                <a:lnTo>
                  <a:pt x="166631" y="8511"/>
                </a:lnTo>
                <a:lnTo>
                  <a:pt x="166420" y="8405"/>
                </a:lnTo>
                <a:lnTo>
                  <a:pt x="177734" y="8405"/>
                </a:lnTo>
                <a:lnTo>
                  <a:pt x="176592" y="7454"/>
                </a:lnTo>
                <a:close/>
              </a:path>
              <a:path w="189865" h="283844">
                <a:moveTo>
                  <a:pt x="163997" y="7478"/>
                </a:moveTo>
                <a:lnTo>
                  <a:pt x="164205" y="7559"/>
                </a:lnTo>
                <a:lnTo>
                  <a:pt x="163997" y="7478"/>
                </a:lnTo>
                <a:close/>
              </a:path>
              <a:path w="189865" h="283844">
                <a:moveTo>
                  <a:pt x="25446" y="7454"/>
                </a:moveTo>
                <a:lnTo>
                  <a:pt x="25191" y="7521"/>
                </a:lnTo>
                <a:lnTo>
                  <a:pt x="25446" y="7454"/>
                </a:lnTo>
                <a:close/>
              </a:path>
              <a:path w="189865" h="283844">
                <a:moveTo>
                  <a:pt x="175323" y="6396"/>
                </a:moveTo>
                <a:lnTo>
                  <a:pt x="158965" y="6396"/>
                </a:lnTo>
                <a:lnTo>
                  <a:pt x="159335" y="6449"/>
                </a:lnTo>
                <a:lnTo>
                  <a:pt x="161820" y="6872"/>
                </a:lnTo>
                <a:lnTo>
                  <a:pt x="163997" y="7478"/>
                </a:lnTo>
                <a:lnTo>
                  <a:pt x="176592" y="7454"/>
                </a:lnTo>
                <a:lnTo>
                  <a:pt x="175323" y="6396"/>
                </a:lnTo>
                <a:close/>
              </a:path>
              <a:path w="189865" h="283844">
                <a:moveTo>
                  <a:pt x="27847" y="6819"/>
                </a:moveTo>
                <a:lnTo>
                  <a:pt x="27530" y="6872"/>
                </a:lnTo>
                <a:lnTo>
                  <a:pt x="27847" y="6819"/>
                </a:lnTo>
                <a:close/>
              </a:path>
              <a:path w="189865" h="283844">
                <a:moveTo>
                  <a:pt x="161503" y="6819"/>
                </a:moveTo>
                <a:lnTo>
                  <a:pt x="161703" y="6872"/>
                </a:lnTo>
                <a:lnTo>
                  <a:pt x="161503" y="6819"/>
                </a:lnTo>
                <a:close/>
              </a:path>
              <a:path w="189865" h="283844">
                <a:moveTo>
                  <a:pt x="159257" y="6445"/>
                </a:moveTo>
                <a:close/>
              </a:path>
              <a:path w="189865" h="283844">
                <a:moveTo>
                  <a:pt x="31002" y="6396"/>
                </a:moveTo>
                <a:lnTo>
                  <a:pt x="30385" y="6396"/>
                </a:lnTo>
                <a:lnTo>
                  <a:pt x="30093" y="6445"/>
                </a:lnTo>
                <a:lnTo>
                  <a:pt x="31002" y="6396"/>
                </a:lnTo>
                <a:close/>
              </a:path>
              <a:path w="189865" h="283844">
                <a:moveTo>
                  <a:pt x="175196" y="6290"/>
                </a:moveTo>
                <a:lnTo>
                  <a:pt x="156375" y="6290"/>
                </a:lnTo>
                <a:lnTo>
                  <a:pt x="159257" y="6445"/>
                </a:lnTo>
                <a:lnTo>
                  <a:pt x="158965" y="6396"/>
                </a:lnTo>
                <a:lnTo>
                  <a:pt x="175323" y="6396"/>
                </a:lnTo>
                <a:close/>
              </a:path>
            </a:pathLst>
          </a:custGeom>
          <a:solidFill>
            <a:srgbClr val="221F1F"/>
          </a:solidFill>
        </p:spPr>
        <p:txBody>
          <a:bodyPr wrap="square" lIns="0" tIns="0" rIns="0" bIns="0" rtlCol="0"/>
          <a:lstStyle/>
          <a:p>
            <a:endParaRPr sz="1224">
              <a:solidFill>
                <a:prstClr val="black"/>
              </a:solidFill>
            </a:endParaRPr>
          </a:p>
        </p:txBody>
      </p:sp>
      <p:sp>
        <p:nvSpPr>
          <p:cNvPr id="96" name="object 96"/>
          <p:cNvSpPr/>
          <p:nvPr/>
        </p:nvSpPr>
        <p:spPr>
          <a:xfrm>
            <a:off x="7022879" y="1537733"/>
            <a:ext cx="101138" cy="166188"/>
          </a:xfrm>
          <a:prstGeom prst="rect">
            <a:avLst/>
          </a:prstGeom>
          <a:blipFill>
            <a:blip r:embed="rId24" cstate="print"/>
            <a:stretch>
              <a:fillRect/>
            </a:stretch>
          </a:blipFill>
        </p:spPr>
        <p:txBody>
          <a:bodyPr wrap="square" lIns="0" tIns="0" rIns="0" bIns="0" rtlCol="0"/>
          <a:lstStyle/>
          <a:p>
            <a:endParaRPr sz="1224">
              <a:solidFill>
                <a:prstClr val="black"/>
              </a:solidFill>
            </a:endParaRPr>
          </a:p>
        </p:txBody>
      </p:sp>
      <p:sp>
        <p:nvSpPr>
          <p:cNvPr id="97" name="object 97"/>
          <p:cNvSpPr/>
          <p:nvPr/>
        </p:nvSpPr>
        <p:spPr>
          <a:xfrm>
            <a:off x="7009038" y="1523891"/>
            <a:ext cx="129127" cy="193043"/>
          </a:xfrm>
          <a:custGeom>
            <a:avLst/>
            <a:gdLst/>
            <a:ahLst/>
            <a:cxnLst/>
            <a:rect l="l" t="t" r="r" b="b"/>
            <a:pathLst>
              <a:path w="189865" h="283844">
                <a:moveTo>
                  <a:pt x="156692" y="0"/>
                </a:moveTo>
                <a:lnTo>
                  <a:pt x="32606" y="0"/>
                </a:lnTo>
                <a:lnTo>
                  <a:pt x="29698" y="158"/>
                </a:lnTo>
                <a:lnTo>
                  <a:pt x="4003" y="17657"/>
                </a:lnTo>
                <a:lnTo>
                  <a:pt x="2681" y="20194"/>
                </a:lnTo>
                <a:lnTo>
                  <a:pt x="1465" y="23155"/>
                </a:lnTo>
                <a:lnTo>
                  <a:pt x="619" y="26274"/>
                </a:lnTo>
                <a:lnTo>
                  <a:pt x="38" y="29763"/>
                </a:lnTo>
                <a:lnTo>
                  <a:pt x="0" y="254547"/>
                </a:lnTo>
                <a:lnTo>
                  <a:pt x="38" y="255234"/>
                </a:lnTo>
                <a:lnTo>
                  <a:pt x="619" y="258723"/>
                </a:lnTo>
                <a:lnTo>
                  <a:pt x="1359" y="261419"/>
                </a:lnTo>
                <a:lnTo>
                  <a:pt x="2575" y="264380"/>
                </a:lnTo>
                <a:lnTo>
                  <a:pt x="2681" y="264697"/>
                </a:lnTo>
                <a:lnTo>
                  <a:pt x="4003" y="267129"/>
                </a:lnTo>
                <a:lnTo>
                  <a:pt x="4194" y="267393"/>
                </a:lnTo>
                <a:lnTo>
                  <a:pt x="5691" y="269775"/>
                </a:lnTo>
                <a:lnTo>
                  <a:pt x="20498" y="281085"/>
                </a:lnTo>
                <a:lnTo>
                  <a:pt x="23459" y="282143"/>
                </a:lnTo>
                <a:lnTo>
                  <a:pt x="26578" y="282936"/>
                </a:lnTo>
                <a:lnTo>
                  <a:pt x="29433" y="283306"/>
                </a:lnTo>
                <a:lnTo>
                  <a:pt x="29698" y="283359"/>
                </a:lnTo>
                <a:lnTo>
                  <a:pt x="32606" y="283517"/>
                </a:lnTo>
                <a:lnTo>
                  <a:pt x="156692" y="283517"/>
                </a:lnTo>
                <a:lnTo>
                  <a:pt x="159653" y="283359"/>
                </a:lnTo>
                <a:lnTo>
                  <a:pt x="159917" y="283306"/>
                </a:lnTo>
                <a:lnTo>
                  <a:pt x="162772" y="282936"/>
                </a:lnTo>
                <a:lnTo>
                  <a:pt x="165891" y="282143"/>
                </a:lnTo>
                <a:lnTo>
                  <a:pt x="168852" y="281085"/>
                </a:lnTo>
                <a:lnTo>
                  <a:pt x="169063" y="281032"/>
                </a:lnTo>
                <a:lnTo>
                  <a:pt x="171654" y="279869"/>
                </a:lnTo>
                <a:lnTo>
                  <a:pt x="171971" y="279711"/>
                </a:lnTo>
                <a:lnTo>
                  <a:pt x="174773" y="278072"/>
                </a:lnTo>
                <a:lnTo>
                  <a:pt x="175867" y="277226"/>
                </a:lnTo>
                <a:lnTo>
                  <a:pt x="32976" y="277226"/>
                </a:lnTo>
                <a:lnTo>
                  <a:pt x="31002" y="277120"/>
                </a:lnTo>
                <a:lnTo>
                  <a:pt x="30279" y="277120"/>
                </a:lnTo>
                <a:lnTo>
                  <a:pt x="28138" y="276803"/>
                </a:lnTo>
                <a:lnTo>
                  <a:pt x="27794" y="276803"/>
                </a:lnTo>
                <a:lnTo>
                  <a:pt x="25393" y="276169"/>
                </a:lnTo>
                <a:lnTo>
                  <a:pt x="25257" y="276169"/>
                </a:lnTo>
                <a:lnTo>
                  <a:pt x="22560" y="275217"/>
                </a:lnTo>
                <a:lnTo>
                  <a:pt x="22701" y="275217"/>
                </a:lnTo>
                <a:lnTo>
                  <a:pt x="20604" y="274319"/>
                </a:lnTo>
                <a:lnTo>
                  <a:pt x="18435" y="273103"/>
                </a:lnTo>
                <a:lnTo>
                  <a:pt x="18066" y="272891"/>
                </a:lnTo>
                <a:lnTo>
                  <a:pt x="14443" y="270089"/>
                </a:lnTo>
                <a:lnTo>
                  <a:pt x="14012" y="269775"/>
                </a:lnTo>
                <a:lnTo>
                  <a:pt x="10685" y="265998"/>
                </a:lnTo>
                <a:lnTo>
                  <a:pt x="9495" y="264108"/>
                </a:lnTo>
                <a:lnTo>
                  <a:pt x="9439" y="263957"/>
                </a:lnTo>
                <a:lnTo>
                  <a:pt x="8261" y="261789"/>
                </a:lnTo>
                <a:lnTo>
                  <a:pt x="7281" y="259410"/>
                </a:lnTo>
                <a:lnTo>
                  <a:pt x="6740" y="257349"/>
                </a:lnTo>
                <a:lnTo>
                  <a:pt x="6393" y="255234"/>
                </a:lnTo>
                <a:lnTo>
                  <a:pt x="6276" y="254917"/>
                </a:lnTo>
                <a:lnTo>
                  <a:pt x="6138" y="252379"/>
                </a:lnTo>
                <a:lnTo>
                  <a:pt x="6171" y="252009"/>
                </a:lnTo>
                <a:lnTo>
                  <a:pt x="6118" y="32882"/>
                </a:lnTo>
                <a:lnTo>
                  <a:pt x="6258" y="30450"/>
                </a:lnTo>
                <a:lnTo>
                  <a:pt x="6391" y="29763"/>
                </a:lnTo>
                <a:lnTo>
                  <a:pt x="6699" y="27912"/>
                </a:lnTo>
                <a:lnTo>
                  <a:pt x="7348" y="25481"/>
                </a:lnTo>
                <a:lnTo>
                  <a:pt x="8391" y="22785"/>
                </a:lnTo>
                <a:lnTo>
                  <a:pt x="9554" y="20458"/>
                </a:lnTo>
                <a:lnTo>
                  <a:pt x="10748" y="18608"/>
                </a:lnTo>
                <a:lnTo>
                  <a:pt x="14106" y="14538"/>
                </a:lnTo>
                <a:lnTo>
                  <a:pt x="14336" y="14239"/>
                </a:lnTo>
                <a:lnTo>
                  <a:pt x="18233" y="11048"/>
                </a:lnTo>
                <a:lnTo>
                  <a:pt x="20578" y="9531"/>
                </a:lnTo>
                <a:lnTo>
                  <a:pt x="22715" y="8511"/>
                </a:lnTo>
                <a:lnTo>
                  <a:pt x="25093" y="7559"/>
                </a:lnTo>
                <a:lnTo>
                  <a:pt x="25362" y="7454"/>
                </a:lnTo>
                <a:lnTo>
                  <a:pt x="27647" y="6872"/>
                </a:lnTo>
                <a:lnTo>
                  <a:pt x="30068" y="6449"/>
                </a:lnTo>
                <a:lnTo>
                  <a:pt x="30385" y="6396"/>
                </a:lnTo>
                <a:lnTo>
                  <a:pt x="31002" y="6396"/>
                </a:lnTo>
                <a:lnTo>
                  <a:pt x="32976" y="6290"/>
                </a:lnTo>
                <a:lnTo>
                  <a:pt x="175196" y="6290"/>
                </a:lnTo>
                <a:lnTo>
                  <a:pt x="174879" y="6026"/>
                </a:lnTo>
                <a:lnTo>
                  <a:pt x="159653" y="158"/>
                </a:lnTo>
                <a:lnTo>
                  <a:pt x="156692" y="0"/>
                </a:lnTo>
                <a:close/>
              </a:path>
              <a:path w="189865" h="283844">
                <a:moveTo>
                  <a:pt x="159335" y="277068"/>
                </a:moveTo>
                <a:lnTo>
                  <a:pt x="156375" y="277226"/>
                </a:lnTo>
                <a:lnTo>
                  <a:pt x="175867" y="277226"/>
                </a:lnTo>
                <a:lnTo>
                  <a:pt x="176003" y="277120"/>
                </a:lnTo>
                <a:lnTo>
                  <a:pt x="159071" y="277120"/>
                </a:lnTo>
                <a:lnTo>
                  <a:pt x="159335" y="277068"/>
                </a:lnTo>
                <a:close/>
              </a:path>
              <a:path w="189865" h="283844">
                <a:moveTo>
                  <a:pt x="30015" y="277068"/>
                </a:moveTo>
                <a:lnTo>
                  <a:pt x="30279" y="277120"/>
                </a:lnTo>
                <a:lnTo>
                  <a:pt x="31002" y="277120"/>
                </a:lnTo>
                <a:lnTo>
                  <a:pt x="30015" y="277068"/>
                </a:lnTo>
                <a:close/>
              </a:path>
              <a:path w="189865" h="283844">
                <a:moveTo>
                  <a:pt x="161926" y="276698"/>
                </a:moveTo>
                <a:lnTo>
                  <a:pt x="159071" y="277120"/>
                </a:lnTo>
                <a:lnTo>
                  <a:pt x="176003" y="277120"/>
                </a:lnTo>
                <a:lnTo>
                  <a:pt x="176413" y="276803"/>
                </a:lnTo>
                <a:lnTo>
                  <a:pt x="161556" y="276803"/>
                </a:lnTo>
                <a:lnTo>
                  <a:pt x="161926" y="276698"/>
                </a:lnTo>
                <a:close/>
              </a:path>
              <a:path w="189865" h="283844">
                <a:moveTo>
                  <a:pt x="27424" y="276698"/>
                </a:moveTo>
                <a:lnTo>
                  <a:pt x="27794" y="276803"/>
                </a:lnTo>
                <a:lnTo>
                  <a:pt x="28138" y="276803"/>
                </a:lnTo>
                <a:lnTo>
                  <a:pt x="27424" y="276698"/>
                </a:lnTo>
                <a:close/>
              </a:path>
              <a:path w="189865" h="283844">
                <a:moveTo>
                  <a:pt x="164305" y="276063"/>
                </a:moveTo>
                <a:lnTo>
                  <a:pt x="161556" y="276803"/>
                </a:lnTo>
                <a:lnTo>
                  <a:pt x="176413" y="276803"/>
                </a:lnTo>
                <a:lnTo>
                  <a:pt x="177233" y="276169"/>
                </a:lnTo>
                <a:lnTo>
                  <a:pt x="164094" y="276169"/>
                </a:lnTo>
                <a:lnTo>
                  <a:pt x="164305" y="276063"/>
                </a:lnTo>
                <a:close/>
              </a:path>
              <a:path w="189865" h="283844">
                <a:moveTo>
                  <a:pt x="24992" y="276063"/>
                </a:moveTo>
                <a:lnTo>
                  <a:pt x="25257" y="276169"/>
                </a:lnTo>
                <a:lnTo>
                  <a:pt x="25393" y="276169"/>
                </a:lnTo>
                <a:lnTo>
                  <a:pt x="24992" y="276063"/>
                </a:lnTo>
                <a:close/>
              </a:path>
              <a:path w="189865" h="283844">
                <a:moveTo>
                  <a:pt x="178463" y="275217"/>
                </a:moveTo>
                <a:lnTo>
                  <a:pt x="166790" y="275217"/>
                </a:lnTo>
                <a:lnTo>
                  <a:pt x="164094" y="276169"/>
                </a:lnTo>
                <a:lnTo>
                  <a:pt x="177233" y="276169"/>
                </a:lnTo>
                <a:lnTo>
                  <a:pt x="178463" y="275217"/>
                </a:lnTo>
                <a:close/>
              </a:path>
              <a:path w="189865" h="283844">
                <a:moveTo>
                  <a:pt x="22701" y="275217"/>
                </a:moveTo>
                <a:lnTo>
                  <a:pt x="22560" y="275217"/>
                </a:lnTo>
                <a:lnTo>
                  <a:pt x="22825" y="275270"/>
                </a:lnTo>
                <a:close/>
              </a:path>
              <a:path w="189865" h="283844">
                <a:moveTo>
                  <a:pt x="179731" y="274160"/>
                </a:moveTo>
                <a:lnTo>
                  <a:pt x="169116" y="274160"/>
                </a:lnTo>
                <a:lnTo>
                  <a:pt x="168799" y="274319"/>
                </a:lnTo>
                <a:lnTo>
                  <a:pt x="166526" y="275270"/>
                </a:lnTo>
                <a:lnTo>
                  <a:pt x="166790" y="275217"/>
                </a:lnTo>
                <a:lnTo>
                  <a:pt x="178463" y="275217"/>
                </a:lnTo>
                <a:lnTo>
                  <a:pt x="179215" y="274636"/>
                </a:lnTo>
                <a:lnTo>
                  <a:pt x="179731" y="274160"/>
                </a:lnTo>
                <a:close/>
              </a:path>
              <a:path w="189865" h="283844">
                <a:moveTo>
                  <a:pt x="20396" y="274229"/>
                </a:moveTo>
                <a:lnTo>
                  <a:pt x="20551" y="274319"/>
                </a:lnTo>
                <a:lnTo>
                  <a:pt x="20396" y="274229"/>
                </a:lnTo>
                <a:close/>
              </a:path>
              <a:path w="189865" h="283844">
                <a:moveTo>
                  <a:pt x="168954" y="274229"/>
                </a:moveTo>
                <a:lnTo>
                  <a:pt x="168746" y="274319"/>
                </a:lnTo>
                <a:lnTo>
                  <a:pt x="168954" y="274229"/>
                </a:lnTo>
                <a:close/>
              </a:path>
              <a:path w="189865" h="283844">
                <a:moveTo>
                  <a:pt x="20275" y="274160"/>
                </a:moveTo>
                <a:close/>
              </a:path>
              <a:path w="189865" h="283844">
                <a:moveTo>
                  <a:pt x="180855" y="272891"/>
                </a:moveTo>
                <a:lnTo>
                  <a:pt x="171284" y="272891"/>
                </a:lnTo>
                <a:lnTo>
                  <a:pt x="168954" y="274229"/>
                </a:lnTo>
                <a:lnTo>
                  <a:pt x="169116" y="274160"/>
                </a:lnTo>
                <a:lnTo>
                  <a:pt x="179731" y="274160"/>
                </a:lnTo>
                <a:lnTo>
                  <a:pt x="180855" y="272891"/>
                </a:lnTo>
                <a:close/>
              </a:path>
              <a:path w="189865" h="283844">
                <a:moveTo>
                  <a:pt x="18230" y="272985"/>
                </a:moveTo>
                <a:lnTo>
                  <a:pt x="18384" y="273103"/>
                </a:lnTo>
                <a:lnTo>
                  <a:pt x="18230" y="272985"/>
                </a:lnTo>
                <a:close/>
              </a:path>
              <a:path w="189865" h="283844">
                <a:moveTo>
                  <a:pt x="183629" y="269666"/>
                </a:moveTo>
                <a:lnTo>
                  <a:pt x="175355" y="269666"/>
                </a:lnTo>
                <a:lnTo>
                  <a:pt x="174932" y="270089"/>
                </a:lnTo>
                <a:lnTo>
                  <a:pt x="170914" y="273103"/>
                </a:lnTo>
                <a:lnTo>
                  <a:pt x="171284" y="272891"/>
                </a:lnTo>
                <a:lnTo>
                  <a:pt x="180855" y="272891"/>
                </a:lnTo>
                <a:lnTo>
                  <a:pt x="183338" y="270089"/>
                </a:lnTo>
                <a:lnTo>
                  <a:pt x="183629" y="269666"/>
                </a:lnTo>
                <a:close/>
              </a:path>
              <a:path w="189865" h="283844">
                <a:moveTo>
                  <a:pt x="18107" y="272891"/>
                </a:moveTo>
                <a:close/>
              </a:path>
              <a:path w="189865" h="283844">
                <a:moveTo>
                  <a:pt x="13890" y="269666"/>
                </a:moveTo>
                <a:lnTo>
                  <a:pt x="14365" y="270089"/>
                </a:lnTo>
                <a:lnTo>
                  <a:pt x="14196" y="269900"/>
                </a:lnTo>
                <a:lnTo>
                  <a:pt x="13890" y="269666"/>
                </a:lnTo>
                <a:close/>
              </a:path>
              <a:path w="189865" h="283844">
                <a:moveTo>
                  <a:pt x="14196" y="269900"/>
                </a:moveTo>
                <a:lnTo>
                  <a:pt x="14365" y="270089"/>
                </a:lnTo>
                <a:lnTo>
                  <a:pt x="14196" y="269900"/>
                </a:lnTo>
                <a:close/>
              </a:path>
              <a:path w="189865" h="283844">
                <a:moveTo>
                  <a:pt x="175214" y="269775"/>
                </a:moveTo>
                <a:lnTo>
                  <a:pt x="174808" y="270089"/>
                </a:lnTo>
                <a:lnTo>
                  <a:pt x="175214" y="269775"/>
                </a:lnTo>
                <a:close/>
              </a:path>
              <a:path w="189865" h="283844">
                <a:moveTo>
                  <a:pt x="175355" y="269666"/>
                </a:moveTo>
                <a:lnTo>
                  <a:pt x="175214" y="269775"/>
                </a:lnTo>
                <a:lnTo>
                  <a:pt x="174932" y="270089"/>
                </a:lnTo>
                <a:lnTo>
                  <a:pt x="175355" y="269666"/>
                </a:lnTo>
                <a:close/>
              </a:path>
              <a:path w="189865" h="283844">
                <a:moveTo>
                  <a:pt x="13985" y="269666"/>
                </a:moveTo>
                <a:lnTo>
                  <a:pt x="14196" y="269900"/>
                </a:lnTo>
                <a:lnTo>
                  <a:pt x="13985" y="269666"/>
                </a:lnTo>
                <a:close/>
              </a:path>
              <a:path w="189865" h="283844">
                <a:moveTo>
                  <a:pt x="185968" y="265913"/>
                </a:moveTo>
                <a:lnTo>
                  <a:pt x="178686" y="265913"/>
                </a:lnTo>
                <a:lnTo>
                  <a:pt x="178421" y="266283"/>
                </a:lnTo>
                <a:lnTo>
                  <a:pt x="175214" y="269775"/>
                </a:lnTo>
                <a:lnTo>
                  <a:pt x="175355" y="269666"/>
                </a:lnTo>
                <a:lnTo>
                  <a:pt x="183629" y="269666"/>
                </a:lnTo>
                <a:lnTo>
                  <a:pt x="185221" y="267340"/>
                </a:lnTo>
                <a:lnTo>
                  <a:pt x="185347" y="267129"/>
                </a:lnTo>
                <a:lnTo>
                  <a:pt x="185968" y="265913"/>
                </a:lnTo>
                <a:close/>
              </a:path>
              <a:path w="189865" h="283844">
                <a:moveTo>
                  <a:pt x="10887" y="266219"/>
                </a:moveTo>
                <a:close/>
              </a:path>
              <a:path w="189865" h="283844">
                <a:moveTo>
                  <a:pt x="178609" y="265998"/>
                </a:moveTo>
                <a:lnTo>
                  <a:pt x="178353" y="266283"/>
                </a:lnTo>
                <a:lnTo>
                  <a:pt x="178609" y="265998"/>
                </a:lnTo>
                <a:close/>
              </a:path>
              <a:path w="189865" h="283844">
                <a:moveTo>
                  <a:pt x="10685" y="265913"/>
                </a:moveTo>
                <a:lnTo>
                  <a:pt x="10887" y="266219"/>
                </a:lnTo>
                <a:lnTo>
                  <a:pt x="10685" y="265913"/>
                </a:lnTo>
                <a:close/>
              </a:path>
              <a:path w="189865" h="283844">
                <a:moveTo>
                  <a:pt x="186898" y="263957"/>
                </a:moveTo>
                <a:lnTo>
                  <a:pt x="179955" y="263957"/>
                </a:lnTo>
                <a:lnTo>
                  <a:pt x="179796" y="264221"/>
                </a:lnTo>
                <a:lnTo>
                  <a:pt x="178609" y="265998"/>
                </a:lnTo>
                <a:lnTo>
                  <a:pt x="185968" y="265913"/>
                </a:lnTo>
                <a:lnTo>
                  <a:pt x="186616" y="264644"/>
                </a:lnTo>
                <a:lnTo>
                  <a:pt x="186898" y="263957"/>
                </a:lnTo>
                <a:close/>
              </a:path>
              <a:path w="189865" h="283844">
                <a:moveTo>
                  <a:pt x="179855" y="264108"/>
                </a:moveTo>
                <a:close/>
              </a:path>
              <a:path w="189865" h="283844">
                <a:moveTo>
                  <a:pt x="9439" y="263957"/>
                </a:moveTo>
                <a:lnTo>
                  <a:pt x="9554" y="264168"/>
                </a:lnTo>
                <a:lnTo>
                  <a:pt x="9439" y="263957"/>
                </a:lnTo>
                <a:close/>
              </a:path>
              <a:path w="189865" h="283844">
                <a:moveTo>
                  <a:pt x="187786" y="261789"/>
                </a:moveTo>
                <a:lnTo>
                  <a:pt x="181065" y="261789"/>
                </a:lnTo>
                <a:lnTo>
                  <a:pt x="179855" y="264108"/>
                </a:lnTo>
                <a:lnTo>
                  <a:pt x="179955" y="263957"/>
                </a:lnTo>
                <a:lnTo>
                  <a:pt x="186898" y="263957"/>
                </a:lnTo>
                <a:lnTo>
                  <a:pt x="187786" y="261789"/>
                </a:lnTo>
                <a:close/>
              </a:path>
              <a:path w="189865" h="283844">
                <a:moveTo>
                  <a:pt x="8278" y="261737"/>
                </a:moveTo>
                <a:lnTo>
                  <a:pt x="8391" y="262001"/>
                </a:lnTo>
                <a:lnTo>
                  <a:pt x="8278" y="261737"/>
                </a:lnTo>
                <a:close/>
              </a:path>
              <a:path w="189865" h="283844">
                <a:moveTo>
                  <a:pt x="188490" y="259410"/>
                </a:moveTo>
                <a:lnTo>
                  <a:pt x="182017" y="259410"/>
                </a:lnTo>
                <a:lnTo>
                  <a:pt x="180906" y="262001"/>
                </a:lnTo>
                <a:lnTo>
                  <a:pt x="181065" y="261789"/>
                </a:lnTo>
                <a:lnTo>
                  <a:pt x="187786" y="261789"/>
                </a:lnTo>
                <a:lnTo>
                  <a:pt x="187938" y="261419"/>
                </a:lnTo>
                <a:lnTo>
                  <a:pt x="188490" y="259410"/>
                </a:lnTo>
                <a:close/>
              </a:path>
              <a:path w="189865" h="283844">
                <a:moveTo>
                  <a:pt x="7346" y="259410"/>
                </a:moveTo>
                <a:lnTo>
                  <a:pt x="7440" y="259728"/>
                </a:lnTo>
                <a:lnTo>
                  <a:pt x="7346" y="259410"/>
                </a:lnTo>
                <a:close/>
              </a:path>
              <a:path w="189865" h="283844">
                <a:moveTo>
                  <a:pt x="188960" y="257032"/>
                </a:moveTo>
                <a:lnTo>
                  <a:pt x="182651" y="257032"/>
                </a:lnTo>
                <a:lnTo>
                  <a:pt x="181858" y="259728"/>
                </a:lnTo>
                <a:lnTo>
                  <a:pt x="182017" y="259410"/>
                </a:lnTo>
                <a:lnTo>
                  <a:pt x="188490" y="259410"/>
                </a:lnTo>
                <a:lnTo>
                  <a:pt x="188678" y="258723"/>
                </a:lnTo>
                <a:lnTo>
                  <a:pt x="188960" y="257032"/>
                </a:lnTo>
                <a:close/>
              </a:path>
              <a:path w="189865" h="283844">
                <a:moveTo>
                  <a:pt x="6698" y="257032"/>
                </a:moveTo>
                <a:lnTo>
                  <a:pt x="6752" y="257349"/>
                </a:lnTo>
                <a:lnTo>
                  <a:pt x="6698" y="257032"/>
                </a:lnTo>
                <a:close/>
              </a:path>
              <a:path w="189865" h="283844">
                <a:moveTo>
                  <a:pt x="189418" y="252009"/>
                </a:moveTo>
                <a:lnTo>
                  <a:pt x="183180" y="252009"/>
                </a:lnTo>
                <a:lnTo>
                  <a:pt x="183021" y="254917"/>
                </a:lnTo>
                <a:lnTo>
                  <a:pt x="182904" y="255234"/>
                </a:lnTo>
                <a:lnTo>
                  <a:pt x="182545" y="257349"/>
                </a:lnTo>
                <a:lnTo>
                  <a:pt x="182651" y="257032"/>
                </a:lnTo>
                <a:lnTo>
                  <a:pt x="188960" y="257032"/>
                </a:lnTo>
                <a:lnTo>
                  <a:pt x="189260" y="255234"/>
                </a:lnTo>
                <a:lnTo>
                  <a:pt x="189418" y="252009"/>
                </a:lnTo>
                <a:close/>
              </a:path>
              <a:path w="189865" h="283844">
                <a:moveTo>
                  <a:pt x="6276" y="254547"/>
                </a:moveTo>
                <a:lnTo>
                  <a:pt x="6276" y="254917"/>
                </a:lnTo>
                <a:lnTo>
                  <a:pt x="6276" y="254547"/>
                </a:lnTo>
                <a:close/>
              </a:path>
              <a:path w="189865" h="283844">
                <a:moveTo>
                  <a:pt x="183021" y="254547"/>
                </a:moveTo>
                <a:lnTo>
                  <a:pt x="182958" y="254917"/>
                </a:lnTo>
                <a:lnTo>
                  <a:pt x="183021" y="254547"/>
                </a:lnTo>
                <a:close/>
              </a:path>
              <a:path w="189865" h="283844">
                <a:moveTo>
                  <a:pt x="6171" y="252009"/>
                </a:moveTo>
                <a:lnTo>
                  <a:pt x="6171" y="252168"/>
                </a:lnTo>
                <a:lnTo>
                  <a:pt x="6171" y="252009"/>
                </a:lnTo>
                <a:close/>
              </a:path>
              <a:path w="189865" h="283844">
                <a:moveTo>
                  <a:pt x="189280" y="30133"/>
                </a:moveTo>
                <a:lnTo>
                  <a:pt x="183021" y="30133"/>
                </a:lnTo>
                <a:lnTo>
                  <a:pt x="183180" y="33040"/>
                </a:lnTo>
                <a:lnTo>
                  <a:pt x="183127" y="252168"/>
                </a:lnTo>
                <a:lnTo>
                  <a:pt x="183180" y="252009"/>
                </a:lnTo>
                <a:lnTo>
                  <a:pt x="189418" y="252009"/>
                </a:lnTo>
                <a:lnTo>
                  <a:pt x="189297" y="30450"/>
                </a:lnTo>
                <a:lnTo>
                  <a:pt x="189280" y="30133"/>
                </a:lnTo>
                <a:close/>
              </a:path>
              <a:path w="189865" h="283844">
                <a:moveTo>
                  <a:pt x="183127" y="32882"/>
                </a:moveTo>
                <a:lnTo>
                  <a:pt x="183127" y="33040"/>
                </a:lnTo>
                <a:lnTo>
                  <a:pt x="183127" y="32882"/>
                </a:lnTo>
                <a:close/>
              </a:path>
              <a:path w="189865" h="283844">
                <a:moveTo>
                  <a:pt x="6171" y="32670"/>
                </a:moveTo>
                <a:lnTo>
                  <a:pt x="6118" y="32882"/>
                </a:lnTo>
                <a:lnTo>
                  <a:pt x="6171" y="32670"/>
                </a:lnTo>
                <a:close/>
              </a:path>
              <a:path w="189865" h="283844">
                <a:moveTo>
                  <a:pt x="6329" y="30133"/>
                </a:moveTo>
                <a:lnTo>
                  <a:pt x="6276" y="30450"/>
                </a:lnTo>
                <a:lnTo>
                  <a:pt x="6329" y="30133"/>
                </a:lnTo>
                <a:close/>
              </a:path>
              <a:path w="189865" h="283844">
                <a:moveTo>
                  <a:pt x="188377" y="25163"/>
                </a:moveTo>
                <a:lnTo>
                  <a:pt x="181858" y="25163"/>
                </a:lnTo>
                <a:lnTo>
                  <a:pt x="181964" y="25481"/>
                </a:lnTo>
                <a:lnTo>
                  <a:pt x="182651" y="27912"/>
                </a:lnTo>
                <a:lnTo>
                  <a:pt x="183021" y="30450"/>
                </a:lnTo>
                <a:lnTo>
                  <a:pt x="183021" y="30133"/>
                </a:lnTo>
                <a:lnTo>
                  <a:pt x="189280" y="30133"/>
                </a:lnTo>
                <a:lnTo>
                  <a:pt x="189260" y="29763"/>
                </a:lnTo>
                <a:lnTo>
                  <a:pt x="188678" y="26274"/>
                </a:lnTo>
                <a:lnTo>
                  <a:pt x="188377" y="25163"/>
                </a:lnTo>
                <a:close/>
              </a:path>
              <a:path w="189865" h="283844">
                <a:moveTo>
                  <a:pt x="6752" y="27595"/>
                </a:moveTo>
                <a:lnTo>
                  <a:pt x="6646" y="27912"/>
                </a:lnTo>
                <a:lnTo>
                  <a:pt x="6752" y="27595"/>
                </a:lnTo>
                <a:close/>
              </a:path>
              <a:path w="189865" h="283844">
                <a:moveTo>
                  <a:pt x="182545" y="27595"/>
                </a:moveTo>
                <a:lnTo>
                  <a:pt x="182598" y="27912"/>
                </a:lnTo>
                <a:lnTo>
                  <a:pt x="182545" y="27595"/>
                </a:lnTo>
                <a:close/>
              </a:path>
              <a:path w="189865" h="283844">
                <a:moveTo>
                  <a:pt x="7388" y="25343"/>
                </a:moveTo>
                <a:lnTo>
                  <a:pt x="7334" y="25481"/>
                </a:lnTo>
                <a:lnTo>
                  <a:pt x="7388" y="25343"/>
                </a:lnTo>
                <a:close/>
              </a:path>
              <a:path w="189865" h="283844">
                <a:moveTo>
                  <a:pt x="181910" y="25343"/>
                </a:moveTo>
                <a:lnTo>
                  <a:pt x="181950" y="25481"/>
                </a:lnTo>
                <a:lnTo>
                  <a:pt x="181910" y="25343"/>
                </a:lnTo>
                <a:close/>
              </a:path>
              <a:path w="189865" h="283844">
                <a:moveTo>
                  <a:pt x="7458" y="25163"/>
                </a:moveTo>
                <a:lnTo>
                  <a:pt x="7388" y="25343"/>
                </a:lnTo>
                <a:lnTo>
                  <a:pt x="7458" y="25163"/>
                </a:lnTo>
                <a:close/>
              </a:path>
              <a:path w="189865" h="283844">
                <a:moveTo>
                  <a:pt x="186722" y="20458"/>
                </a:moveTo>
                <a:lnTo>
                  <a:pt x="179743" y="20458"/>
                </a:lnTo>
                <a:lnTo>
                  <a:pt x="179902" y="20723"/>
                </a:lnTo>
                <a:lnTo>
                  <a:pt x="181012" y="22996"/>
                </a:lnTo>
                <a:lnTo>
                  <a:pt x="181051" y="23155"/>
                </a:lnTo>
                <a:lnTo>
                  <a:pt x="181910" y="25343"/>
                </a:lnTo>
                <a:lnTo>
                  <a:pt x="181858" y="25163"/>
                </a:lnTo>
                <a:lnTo>
                  <a:pt x="188377" y="25163"/>
                </a:lnTo>
                <a:lnTo>
                  <a:pt x="187832" y="23155"/>
                </a:lnTo>
                <a:lnTo>
                  <a:pt x="186722" y="20458"/>
                </a:lnTo>
                <a:close/>
              </a:path>
              <a:path w="189865" h="283844">
                <a:moveTo>
                  <a:pt x="8415" y="22785"/>
                </a:moveTo>
                <a:lnTo>
                  <a:pt x="8296" y="23028"/>
                </a:lnTo>
                <a:lnTo>
                  <a:pt x="8415" y="22785"/>
                </a:lnTo>
                <a:close/>
              </a:path>
              <a:path w="189865" h="283844">
                <a:moveTo>
                  <a:pt x="180906" y="22785"/>
                </a:moveTo>
                <a:lnTo>
                  <a:pt x="180989" y="22996"/>
                </a:lnTo>
                <a:lnTo>
                  <a:pt x="180906" y="22785"/>
                </a:lnTo>
                <a:close/>
              </a:path>
              <a:path w="189865" h="283844">
                <a:moveTo>
                  <a:pt x="179762" y="20497"/>
                </a:moveTo>
                <a:lnTo>
                  <a:pt x="179875" y="20723"/>
                </a:lnTo>
                <a:lnTo>
                  <a:pt x="179762" y="20497"/>
                </a:lnTo>
                <a:close/>
              </a:path>
              <a:path w="189865" h="283844">
                <a:moveTo>
                  <a:pt x="9582" y="20458"/>
                </a:moveTo>
                <a:lnTo>
                  <a:pt x="9458" y="20655"/>
                </a:lnTo>
                <a:lnTo>
                  <a:pt x="9582" y="20458"/>
                </a:lnTo>
                <a:close/>
              </a:path>
              <a:path w="189865" h="283844">
                <a:moveTo>
                  <a:pt x="185633" y="18238"/>
                </a:moveTo>
                <a:lnTo>
                  <a:pt x="178369" y="18238"/>
                </a:lnTo>
                <a:lnTo>
                  <a:pt x="178633" y="18608"/>
                </a:lnTo>
                <a:lnTo>
                  <a:pt x="179762" y="20497"/>
                </a:lnTo>
                <a:lnTo>
                  <a:pt x="186722" y="20458"/>
                </a:lnTo>
                <a:lnTo>
                  <a:pt x="185633" y="18238"/>
                </a:lnTo>
                <a:close/>
              </a:path>
              <a:path w="189865" h="283844">
                <a:moveTo>
                  <a:pt x="10982" y="18238"/>
                </a:moveTo>
                <a:lnTo>
                  <a:pt x="10665" y="18608"/>
                </a:lnTo>
                <a:lnTo>
                  <a:pt x="10982" y="18238"/>
                </a:lnTo>
                <a:close/>
              </a:path>
              <a:path w="189865" h="283844">
                <a:moveTo>
                  <a:pt x="178500" y="18450"/>
                </a:moveTo>
                <a:lnTo>
                  <a:pt x="178597" y="18608"/>
                </a:lnTo>
                <a:lnTo>
                  <a:pt x="178500" y="18450"/>
                </a:lnTo>
                <a:close/>
              </a:path>
              <a:path w="189865" h="283844">
                <a:moveTo>
                  <a:pt x="178369" y="18238"/>
                </a:moveTo>
                <a:lnTo>
                  <a:pt x="178500" y="18450"/>
                </a:lnTo>
                <a:lnTo>
                  <a:pt x="178633" y="18608"/>
                </a:lnTo>
                <a:lnTo>
                  <a:pt x="178369" y="18238"/>
                </a:lnTo>
                <a:close/>
              </a:path>
              <a:path w="189865" h="283844">
                <a:moveTo>
                  <a:pt x="183036" y="14167"/>
                </a:moveTo>
                <a:lnTo>
                  <a:pt x="174879" y="14167"/>
                </a:lnTo>
                <a:lnTo>
                  <a:pt x="175249" y="14538"/>
                </a:lnTo>
                <a:lnTo>
                  <a:pt x="178500" y="18450"/>
                </a:lnTo>
                <a:lnTo>
                  <a:pt x="178369" y="18238"/>
                </a:lnTo>
                <a:lnTo>
                  <a:pt x="185633" y="18238"/>
                </a:lnTo>
                <a:lnTo>
                  <a:pt x="185347" y="17657"/>
                </a:lnTo>
                <a:lnTo>
                  <a:pt x="183656" y="14908"/>
                </a:lnTo>
                <a:lnTo>
                  <a:pt x="183036" y="14167"/>
                </a:lnTo>
                <a:close/>
              </a:path>
              <a:path w="189865" h="283844">
                <a:moveTo>
                  <a:pt x="14418" y="14167"/>
                </a:moveTo>
                <a:lnTo>
                  <a:pt x="13995" y="14538"/>
                </a:lnTo>
                <a:lnTo>
                  <a:pt x="14358" y="14239"/>
                </a:lnTo>
                <a:close/>
              </a:path>
              <a:path w="189865" h="283844">
                <a:moveTo>
                  <a:pt x="14358" y="14239"/>
                </a:moveTo>
                <a:lnTo>
                  <a:pt x="13995" y="14538"/>
                </a:lnTo>
                <a:lnTo>
                  <a:pt x="14358" y="14239"/>
                </a:lnTo>
                <a:close/>
              </a:path>
              <a:path w="189865" h="283844">
                <a:moveTo>
                  <a:pt x="175056" y="14376"/>
                </a:moveTo>
                <a:lnTo>
                  <a:pt x="175192" y="14538"/>
                </a:lnTo>
                <a:lnTo>
                  <a:pt x="175056" y="14376"/>
                </a:lnTo>
                <a:close/>
              </a:path>
              <a:path w="189865" h="283844">
                <a:moveTo>
                  <a:pt x="174879" y="14167"/>
                </a:moveTo>
                <a:lnTo>
                  <a:pt x="175056" y="14376"/>
                </a:lnTo>
                <a:lnTo>
                  <a:pt x="175249" y="14538"/>
                </a:lnTo>
                <a:lnTo>
                  <a:pt x="174879" y="14167"/>
                </a:lnTo>
                <a:close/>
              </a:path>
              <a:path w="189865" h="283844">
                <a:moveTo>
                  <a:pt x="179066" y="9515"/>
                </a:moveTo>
                <a:lnTo>
                  <a:pt x="168693" y="9515"/>
                </a:lnTo>
                <a:lnTo>
                  <a:pt x="169011" y="9674"/>
                </a:lnTo>
                <a:lnTo>
                  <a:pt x="171178" y="11048"/>
                </a:lnTo>
                <a:lnTo>
                  <a:pt x="175056" y="14376"/>
                </a:lnTo>
                <a:lnTo>
                  <a:pt x="174879" y="14167"/>
                </a:lnTo>
                <a:lnTo>
                  <a:pt x="183036" y="14167"/>
                </a:lnTo>
                <a:lnTo>
                  <a:pt x="179320" y="9727"/>
                </a:lnTo>
                <a:lnTo>
                  <a:pt x="179066" y="9515"/>
                </a:lnTo>
                <a:close/>
              </a:path>
              <a:path w="189865" h="283844">
                <a:moveTo>
                  <a:pt x="14445" y="14167"/>
                </a:moveTo>
                <a:close/>
              </a:path>
              <a:path w="189865" h="283844">
                <a:moveTo>
                  <a:pt x="18430" y="10886"/>
                </a:moveTo>
                <a:lnTo>
                  <a:pt x="18172" y="11048"/>
                </a:lnTo>
                <a:lnTo>
                  <a:pt x="18430" y="10886"/>
                </a:lnTo>
                <a:close/>
              </a:path>
              <a:path w="189865" h="283844">
                <a:moveTo>
                  <a:pt x="170808" y="10837"/>
                </a:moveTo>
                <a:lnTo>
                  <a:pt x="171062" y="11048"/>
                </a:lnTo>
                <a:lnTo>
                  <a:pt x="170808" y="10837"/>
                </a:lnTo>
                <a:close/>
              </a:path>
              <a:path w="189865" h="283844">
                <a:moveTo>
                  <a:pt x="168719" y="9531"/>
                </a:moveTo>
                <a:lnTo>
                  <a:pt x="168950" y="9674"/>
                </a:lnTo>
                <a:lnTo>
                  <a:pt x="168719" y="9531"/>
                </a:lnTo>
                <a:close/>
              </a:path>
              <a:path w="189865" h="283844">
                <a:moveTo>
                  <a:pt x="20664" y="9515"/>
                </a:moveTo>
                <a:lnTo>
                  <a:pt x="20397" y="9646"/>
                </a:lnTo>
                <a:lnTo>
                  <a:pt x="20664" y="9515"/>
                </a:lnTo>
                <a:close/>
              </a:path>
              <a:path w="189865" h="283844">
                <a:moveTo>
                  <a:pt x="177734" y="8405"/>
                </a:moveTo>
                <a:lnTo>
                  <a:pt x="166420" y="8405"/>
                </a:lnTo>
                <a:lnTo>
                  <a:pt x="168719" y="9531"/>
                </a:lnTo>
                <a:lnTo>
                  <a:pt x="179066" y="9515"/>
                </a:lnTo>
                <a:lnTo>
                  <a:pt x="177734" y="8405"/>
                </a:lnTo>
                <a:close/>
              </a:path>
              <a:path w="189865" h="283844">
                <a:moveTo>
                  <a:pt x="22909" y="8416"/>
                </a:moveTo>
                <a:lnTo>
                  <a:pt x="22666" y="8511"/>
                </a:lnTo>
                <a:lnTo>
                  <a:pt x="22909" y="8416"/>
                </a:lnTo>
                <a:close/>
              </a:path>
              <a:path w="189865" h="283844">
                <a:moveTo>
                  <a:pt x="176592" y="7454"/>
                </a:moveTo>
                <a:lnTo>
                  <a:pt x="163935" y="7454"/>
                </a:lnTo>
                <a:lnTo>
                  <a:pt x="164305" y="7559"/>
                </a:lnTo>
                <a:lnTo>
                  <a:pt x="166631" y="8511"/>
                </a:lnTo>
                <a:lnTo>
                  <a:pt x="166420" y="8405"/>
                </a:lnTo>
                <a:lnTo>
                  <a:pt x="177734" y="8405"/>
                </a:lnTo>
                <a:lnTo>
                  <a:pt x="176592" y="7454"/>
                </a:lnTo>
                <a:close/>
              </a:path>
              <a:path w="189865" h="283844">
                <a:moveTo>
                  <a:pt x="163997" y="7478"/>
                </a:moveTo>
                <a:lnTo>
                  <a:pt x="164205" y="7559"/>
                </a:lnTo>
                <a:lnTo>
                  <a:pt x="163997" y="7478"/>
                </a:lnTo>
                <a:close/>
              </a:path>
              <a:path w="189865" h="283844">
                <a:moveTo>
                  <a:pt x="25446" y="7454"/>
                </a:moveTo>
                <a:lnTo>
                  <a:pt x="25191" y="7521"/>
                </a:lnTo>
                <a:lnTo>
                  <a:pt x="25446" y="7454"/>
                </a:lnTo>
                <a:close/>
              </a:path>
              <a:path w="189865" h="283844">
                <a:moveTo>
                  <a:pt x="175323" y="6396"/>
                </a:moveTo>
                <a:lnTo>
                  <a:pt x="158965" y="6396"/>
                </a:lnTo>
                <a:lnTo>
                  <a:pt x="159335" y="6449"/>
                </a:lnTo>
                <a:lnTo>
                  <a:pt x="161820" y="6872"/>
                </a:lnTo>
                <a:lnTo>
                  <a:pt x="163997" y="7478"/>
                </a:lnTo>
                <a:lnTo>
                  <a:pt x="176592" y="7454"/>
                </a:lnTo>
                <a:lnTo>
                  <a:pt x="175323" y="6396"/>
                </a:lnTo>
                <a:close/>
              </a:path>
              <a:path w="189865" h="283844">
                <a:moveTo>
                  <a:pt x="27847" y="6819"/>
                </a:moveTo>
                <a:lnTo>
                  <a:pt x="27530" y="6872"/>
                </a:lnTo>
                <a:lnTo>
                  <a:pt x="27847" y="6819"/>
                </a:lnTo>
                <a:close/>
              </a:path>
              <a:path w="189865" h="283844">
                <a:moveTo>
                  <a:pt x="161503" y="6819"/>
                </a:moveTo>
                <a:lnTo>
                  <a:pt x="161703" y="6872"/>
                </a:lnTo>
                <a:lnTo>
                  <a:pt x="161503" y="6819"/>
                </a:lnTo>
                <a:close/>
              </a:path>
              <a:path w="189865" h="283844">
                <a:moveTo>
                  <a:pt x="159257" y="6445"/>
                </a:moveTo>
                <a:close/>
              </a:path>
              <a:path w="189865" h="283844">
                <a:moveTo>
                  <a:pt x="31002" y="6396"/>
                </a:moveTo>
                <a:lnTo>
                  <a:pt x="30385" y="6396"/>
                </a:lnTo>
                <a:lnTo>
                  <a:pt x="30093" y="6445"/>
                </a:lnTo>
                <a:lnTo>
                  <a:pt x="31002" y="6396"/>
                </a:lnTo>
                <a:close/>
              </a:path>
              <a:path w="189865" h="283844">
                <a:moveTo>
                  <a:pt x="175196" y="6290"/>
                </a:moveTo>
                <a:lnTo>
                  <a:pt x="156375" y="6290"/>
                </a:lnTo>
                <a:lnTo>
                  <a:pt x="159257" y="6445"/>
                </a:lnTo>
                <a:lnTo>
                  <a:pt x="158965" y="6396"/>
                </a:lnTo>
                <a:lnTo>
                  <a:pt x="175323" y="6396"/>
                </a:lnTo>
                <a:close/>
              </a:path>
            </a:pathLst>
          </a:custGeom>
          <a:solidFill>
            <a:srgbClr val="221F1F"/>
          </a:solidFill>
        </p:spPr>
        <p:txBody>
          <a:bodyPr wrap="square" lIns="0" tIns="0" rIns="0" bIns="0" rtlCol="0"/>
          <a:lstStyle/>
          <a:p>
            <a:endParaRPr sz="1224">
              <a:solidFill>
                <a:prstClr val="black"/>
              </a:solidFill>
            </a:endParaRPr>
          </a:p>
        </p:txBody>
      </p:sp>
      <p:sp>
        <p:nvSpPr>
          <p:cNvPr id="98" name="object 98"/>
          <p:cNvSpPr/>
          <p:nvPr/>
        </p:nvSpPr>
        <p:spPr>
          <a:xfrm>
            <a:off x="7051564" y="1537733"/>
            <a:ext cx="44049" cy="4319"/>
          </a:xfrm>
          <a:custGeom>
            <a:avLst/>
            <a:gdLst/>
            <a:ahLst/>
            <a:cxnLst/>
            <a:rect l="l" t="t" r="r" b="b"/>
            <a:pathLst>
              <a:path w="64770" h="6350">
                <a:moveTo>
                  <a:pt x="62809" y="0"/>
                </a:moveTo>
                <a:lnTo>
                  <a:pt x="1374" y="0"/>
                </a:lnTo>
                <a:lnTo>
                  <a:pt x="0" y="1374"/>
                </a:lnTo>
                <a:lnTo>
                  <a:pt x="0" y="4863"/>
                </a:lnTo>
                <a:lnTo>
                  <a:pt x="1374" y="6238"/>
                </a:lnTo>
                <a:lnTo>
                  <a:pt x="62809" y="6238"/>
                </a:lnTo>
                <a:lnTo>
                  <a:pt x="64237" y="4863"/>
                </a:lnTo>
                <a:lnTo>
                  <a:pt x="64237" y="1374"/>
                </a:lnTo>
                <a:lnTo>
                  <a:pt x="62809" y="0"/>
                </a:lnTo>
                <a:close/>
              </a:path>
            </a:pathLst>
          </a:custGeom>
          <a:solidFill>
            <a:srgbClr val="221F1F"/>
          </a:solidFill>
        </p:spPr>
        <p:txBody>
          <a:bodyPr wrap="square" lIns="0" tIns="0" rIns="0" bIns="0" rtlCol="0"/>
          <a:lstStyle/>
          <a:p>
            <a:endParaRPr sz="1224">
              <a:solidFill>
                <a:prstClr val="black"/>
              </a:solidFill>
            </a:endParaRPr>
          </a:p>
        </p:txBody>
      </p:sp>
      <p:sp>
        <p:nvSpPr>
          <p:cNvPr id="99" name="object 99"/>
          <p:cNvSpPr/>
          <p:nvPr/>
        </p:nvSpPr>
        <p:spPr>
          <a:xfrm>
            <a:off x="7040921" y="1692199"/>
            <a:ext cx="6478" cy="6478"/>
          </a:xfrm>
          <a:custGeom>
            <a:avLst/>
            <a:gdLst/>
            <a:ahLst/>
            <a:cxnLst/>
            <a:rect l="l" t="t" r="r" b="b"/>
            <a:pathLst>
              <a:path w="9525" h="9525">
                <a:moveTo>
                  <a:pt x="0" y="9398"/>
                </a:moveTo>
                <a:lnTo>
                  <a:pt x="9399" y="9398"/>
                </a:lnTo>
                <a:lnTo>
                  <a:pt x="9399" y="0"/>
                </a:lnTo>
                <a:lnTo>
                  <a:pt x="0" y="0"/>
                </a:lnTo>
                <a:lnTo>
                  <a:pt x="0" y="9398"/>
                </a:lnTo>
                <a:close/>
              </a:path>
            </a:pathLst>
          </a:custGeom>
          <a:solidFill>
            <a:srgbClr val="221F1F"/>
          </a:solidFill>
        </p:spPr>
        <p:txBody>
          <a:bodyPr wrap="square" lIns="0" tIns="0" rIns="0" bIns="0" rtlCol="0"/>
          <a:lstStyle/>
          <a:p>
            <a:endParaRPr sz="1224">
              <a:solidFill>
                <a:prstClr val="black"/>
              </a:solidFill>
            </a:endParaRPr>
          </a:p>
        </p:txBody>
      </p:sp>
      <p:sp>
        <p:nvSpPr>
          <p:cNvPr id="100" name="object 100"/>
          <p:cNvSpPr/>
          <p:nvPr/>
        </p:nvSpPr>
        <p:spPr>
          <a:xfrm>
            <a:off x="7099495" y="1692199"/>
            <a:ext cx="6478" cy="6478"/>
          </a:xfrm>
          <a:custGeom>
            <a:avLst/>
            <a:gdLst/>
            <a:ahLst/>
            <a:cxnLst/>
            <a:rect l="l" t="t" r="r" b="b"/>
            <a:pathLst>
              <a:path w="9525" h="9525">
                <a:moveTo>
                  <a:pt x="0" y="9398"/>
                </a:moveTo>
                <a:lnTo>
                  <a:pt x="9399" y="9398"/>
                </a:lnTo>
                <a:lnTo>
                  <a:pt x="9399" y="0"/>
                </a:lnTo>
                <a:lnTo>
                  <a:pt x="0" y="0"/>
                </a:lnTo>
                <a:lnTo>
                  <a:pt x="0" y="9398"/>
                </a:lnTo>
                <a:close/>
              </a:path>
            </a:pathLst>
          </a:custGeom>
          <a:solidFill>
            <a:srgbClr val="221F1F"/>
          </a:solidFill>
        </p:spPr>
        <p:txBody>
          <a:bodyPr wrap="square" lIns="0" tIns="0" rIns="0" bIns="0" rtlCol="0"/>
          <a:lstStyle/>
          <a:p>
            <a:endParaRPr sz="1224">
              <a:solidFill>
                <a:prstClr val="black"/>
              </a:solidFill>
            </a:endParaRPr>
          </a:p>
        </p:txBody>
      </p:sp>
      <p:sp>
        <p:nvSpPr>
          <p:cNvPr id="101" name="object 101"/>
          <p:cNvSpPr/>
          <p:nvPr/>
        </p:nvSpPr>
        <p:spPr>
          <a:xfrm>
            <a:off x="7056886" y="1689007"/>
            <a:ext cx="33254" cy="12956"/>
          </a:xfrm>
          <a:custGeom>
            <a:avLst/>
            <a:gdLst/>
            <a:ahLst/>
            <a:cxnLst/>
            <a:rect l="l" t="t" r="r" b="b"/>
            <a:pathLst>
              <a:path w="48895" h="19050">
                <a:moveTo>
                  <a:pt x="0" y="18796"/>
                </a:moveTo>
                <a:lnTo>
                  <a:pt x="48562" y="18796"/>
                </a:lnTo>
                <a:lnTo>
                  <a:pt x="48562" y="0"/>
                </a:lnTo>
                <a:lnTo>
                  <a:pt x="0" y="0"/>
                </a:lnTo>
                <a:lnTo>
                  <a:pt x="0" y="18796"/>
                </a:lnTo>
                <a:close/>
              </a:path>
            </a:pathLst>
          </a:custGeom>
          <a:ln w="6265">
            <a:solidFill>
              <a:srgbClr val="221F1F"/>
            </a:solidFill>
          </a:ln>
        </p:spPr>
        <p:txBody>
          <a:bodyPr wrap="square" lIns="0" tIns="0" rIns="0" bIns="0" rtlCol="0"/>
          <a:lstStyle/>
          <a:p>
            <a:endParaRPr sz="1224">
              <a:solidFill>
                <a:prstClr val="black"/>
              </a:solidFill>
            </a:endParaRPr>
          </a:p>
        </p:txBody>
      </p:sp>
      <p:sp>
        <p:nvSpPr>
          <p:cNvPr id="102" name="object 102"/>
          <p:cNvSpPr/>
          <p:nvPr/>
        </p:nvSpPr>
        <p:spPr>
          <a:xfrm>
            <a:off x="7032376" y="1562231"/>
            <a:ext cx="82027" cy="99062"/>
          </a:xfrm>
          <a:prstGeom prst="rect">
            <a:avLst/>
          </a:prstGeom>
          <a:blipFill>
            <a:blip r:embed="rId25" cstate="print"/>
            <a:stretch>
              <a:fillRect/>
            </a:stretch>
          </a:blipFill>
        </p:spPr>
        <p:txBody>
          <a:bodyPr wrap="square" lIns="0" tIns="0" rIns="0" bIns="0" rtlCol="0"/>
          <a:lstStyle/>
          <a:p>
            <a:endParaRPr sz="1224">
              <a:solidFill>
                <a:prstClr val="black"/>
              </a:solidFill>
            </a:endParaRPr>
          </a:p>
        </p:txBody>
      </p:sp>
      <p:sp>
        <p:nvSpPr>
          <p:cNvPr id="103" name="object 103"/>
          <p:cNvSpPr/>
          <p:nvPr/>
        </p:nvSpPr>
        <p:spPr>
          <a:xfrm>
            <a:off x="4097489" y="1528702"/>
            <a:ext cx="372267" cy="163676"/>
          </a:xfrm>
          <a:custGeom>
            <a:avLst/>
            <a:gdLst/>
            <a:ahLst/>
            <a:cxnLst/>
            <a:rect l="l" t="t" r="r" b="b"/>
            <a:pathLst>
              <a:path w="547370" h="240664">
                <a:moveTo>
                  <a:pt x="542020" y="0"/>
                </a:moveTo>
                <a:lnTo>
                  <a:pt x="0" y="228891"/>
                </a:lnTo>
                <a:lnTo>
                  <a:pt x="4935" y="240586"/>
                </a:lnTo>
                <a:lnTo>
                  <a:pt x="546956" y="11747"/>
                </a:lnTo>
                <a:lnTo>
                  <a:pt x="542020" y="0"/>
                </a:lnTo>
                <a:close/>
              </a:path>
            </a:pathLst>
          </a:custGeom>
          <a:solidFill>
            <a:srgbClr val="434F68"/>
          </a:solidFill>
        </p:spPr>
        <p:txBody>
          <a:bodyPr wrap="square" lIns="0" tIns="0" rIns="0" bIns="0" rtlCol="0"/>
          <a:lstStyle/>
          <a:p>
            <a:endParaRPr sz="1224">
              <a:solidFill>
                <a:prstClr val="black"/>
              </a:solidFill>
            </a:endParaRPr>
          </a:p>
        </p:txBody>
      </p:sp>
      <p:sp>
        <p:nvSpPr>
          <p:cNvPr id="104" name="object 104"/>
          <p:cNvSpPr/>
          <p:nvPr/>
        </p:nvSpPr>
        <p:spPr>
          <a:xfrm>
            <a:off x="4470423" y="1528702"/>
            <a:ext cx="372267" cy="163676"/>
          </a:xfrm>
          <a:custGeom>
            <a:avLst/>
            <a:gdLst/>
            <a:ahLst/>
            <a:cxnLst/>
            <a:rect l="l" t="t" r="r" b="b"/>
            <a:pathLst>
              <a:path w="547370" h="240664">
                <a:moveTo>
                  <a:pt x="4935" y="0"/>
                </a:moveTo>
                <a:lnTo>
                  <a:pt x="0" y="11747"/>
                </a:lnTo>
                <a:lnTo>
                  <a:pt x="542020" y="240586"/>
                </a:lnTo>
                <a:lnTo>
                  <a:pt x="546956" y="228891"/>
                </a:lnTo>
                <a:lnTo>
                  <a:pt x="4935" y="0"/>
                </a:lnTo>
                <a:close/>
              </a:path>
            </a:pathLst>
          </a:custGeom>
          <a:solidFill>
            <a:srgbClr val="434F68"/>
          </a:solidFill>
        </p:spPr>
        <p:txBody>
          <a:bodyPr wrap="square" lIns="0" tIns="0" rIns="0" bIns="0" rtlCol="0"/>
          <a:lstStyle/>
          <a:p>
            <a:endParaRPr sz="1224">
              <a:solidFill>
                <a:prstClr val="black"/>
              </a:solidFill>
            </a:endParaRPr>
          </a:p>
        </p:txBody>
      </p:sp>
      <p:sp>
        <p:nvSpPr>
          <p:cNvPr id="105" name="object 105"/>
          <p:cNvSpPr/>
          <p:nvPr/>
        </p:nvSpPr>
        <p:spPr>
          <a:xfrm>
            <a:off x="3947273" y="2047552"/>
            <a:ext cx="895254" cy="372699"/>
          </a:xfrm>
          <a:custGeom>
            <a:avLst/>
            <a:gdLst/>
            <a:ahLst/>
            <a:cxnLst/>
            <a:rect l="l" t="t" r="r" b="b"/>
            <a:pathLst>
              <a:path w="1316354" h="548004">
                <a:moveTo>
                  <a:pt x="4811" y="0"/>
                </a:moveTo>
                <a:lnTo>
                  <a:pt x="0" y="11747"/>
                </a:lnTo>
                <a:lnTo>
                  <a:pt x="1311299" y="547420"/>
                </a:lnTo>
                <a:lnTo>
                  <a:pt x="1316127" y="535619"/>
                </a:lnTo>
                <a:lnTo>
                  <a:pt x="4811" y="0"/>
                </a:lnTo>
                <a:close/>
              </a:path>
            </a:pathLst>
          </a:custGeom>
          <a:solidFill>
            <a:srgbClr val="434F68"/>
          </a:solidFill>
        </p:spPr>
        <p:txBody>
          <a:bodyPr wrap="square" lIns="0" tIns="0" rIns="0" bIns="0" rtlCol="0"/>
          <a:lstStyle/>
          <a:p>
            <a:endParaRPr sz="1224">
              <a:solidFill>
                <a:prstClr val="black"/>
              </a:solidFill>
            </a:endParaRPr>
          </a:p>
        </p:txBody>
      </p:sp>
      <p:sp>
        <p:nvSpPr>
          <p:cNvPr id="106" name="object 106"/>
          <p:cNvSpPr/>
          <p:nvPr/>
        </p:nvSpPr>
        <p:spPr>
          <a:xfrm>
            <a:off x="4100263" y="2419067"/>
            <a:ext cx="726827" cy="0"/>
          </a:xfrm>
          <a:custGeom>
            <a:avLst/>
            <a:gdLst/>
            <a:ahLst/>
            <a:cxnLst/>
            <a:rect l="l" t="t" r="r" b="b"/>
            <a:pathLst>
              <a:path w="1068704">
                <a:moveTo>
                  <a:pt x="0" y="0"/>
                </a:moveTo>
                <a:lnTo>
                  <a:pt x="1068109" y="0"/>
                </a:lnTo>
              </a:path>
            </a:pathLst>
          </a:custGeom>
          <a:ln w="12715">
            <a:solidFill>
              <a:srgbClr val="434F68"/>
            </a:solidFill>
          </a:ln>
        </p:spPr>
        <p:txBody>
          <a:bodyPr wrap="square" lIns="0" tIns="0" rIns="0" bIns="0" rtlCol="0"/>
          <a:lstStyle/>
          <a:p>
            <a:endParaRPr sz="1224">
              <a:solidFill>
                <a:prstClr val="black"/>
              </a:solidFill>
            </a:endParaRPr>
          </a:p>
        </p:txBody>
      </p:sp>
      <p:sp>
        <p:nvSpPr>
          <p:cNvPr id="107" name="object 107"/>
          <p:cNvSpPr/>
          <p:nvPr/>
        </p:nvSpPr>
        <p:spPr>
          <a:xfrm>
            <a:off x="4097489" y="2411863"/>
            <a:ext cx="372267" cy="163676"/>
          </a:xfrm>
          <a:custGeom>
            <a:avLst/>
            <a:gdLst/>
            <a:ahLst/>
            <a:cxnLst/>
            <a:rect l="l" t="t" r="r" b="b"/>
            <a:pathLst>
              <a:path w="547370" h="240664">
                <a:moveTo>
                  <a:pt x="4935" y="0"/>
                </a:moveTo>
                <a:lnTo>
                  <a:pt x="0" y="11694"/>
                </a:lnTo>
                <a:lnTo>
                  <a:pt x="542020" y="240569"/>
                </a:lnTo>
                <a:lnTo>
                  <a:pt x="546956" y="228859"/>
                </a:lnTo>
                <a:lnTo>
                  <a:pt x="4935" y="0"/>
                </a:lnTo>
                <a:close/>
              </a:path>
            </a:pathLst>
          </a:custGeom>
          <a:solidFill>
            <a:srgbClr val="434F68"/>
          </a:solidFill>
        </p:spPr>
        <p:txBody>
          <a:bodyPr wrap="square" lIns="0" tIns="0" rIns="0" bIns="0" rtlCol="0"/>
          <a:lstStyle/>
          <a:p>
            <a:endParaRPr sz="1224">
              <a:solidFill>
                <a:prstClr val="black"/>
              </a:solidFill>
            </a:endParaRPr>
          </a:p>
        </p:txBody>
      </p:sp>
      <p:sp>
        <p:nvSpPr>
          <p:cNvPr id="108" name="object 108"/>
          <p:cNvSpPr/>
          <p:nvPr/>
        </p:nvSpPr>
        <p:spPr>
          <a:xfrm>
            <a:off x="4470423" y="2411863"/>
            <a:ext cx="372267" cy="163676"/>
          </a:xfrm>
          <a:custGeom>
            <a:avLst/>
            <a:gdLst/>
            <a:ahLst/>
            <a:cxnLst/>
            <a:rect l="l" t="t" r="r" b="b"/>
            <a:pathLst>
              <a:path w="547370" h="240664">
                <a:moveTo>
                  <a:pt x="542020" y="0"/>
                </a:moveTo>
                <a:lnTo>
                  <a:pt x="0" y="228859"/>
                </a:lnTo>
                <a:lnTo>
                  <a:pt x="4935" y="240569"/>
                </a:lnTo>
                <a:lnTo>
                  <a:pt x="546956" y="11694"/>
                </a:lnTo>
                <a:lnTo>
                  <a:pt x="542020" y="0"/>
                </a:lnTo>
                <a:close/>
              </a:path>
            </a:pathLst>
          </a:custGeom>
          <a:solidFill>
            <a:srgbClr val="434F68"/>
          </a:solidFill>
        </p:spPr>
        <p:txBody>
          <a:bodyPr wrap="square" lIns="0" tIns="0" rIns="0" bIns="0" rtlCol="0"/>
          <a:lstStyle/>
          <a:p>
            <a:endParaRPr sz="1224">
              <a:solidFill>
                <a:prstClr val="black"/>
              </a:solidFill>
            </a:endParaRPr>
          </a:p>
        </p:txBody>
      </p:sp>
      <p:sp>
        <p:nvSpPr>
          <p:cNvPr id="109" name="object 109"/>
          <p:cNvSpPr/>
          <p:nvPr/>
        </p:nvSpPr>
        <p:spPr>
          <a:xfrm>
            <a:off x="4100263" y="1688365"/>
            <a:ext cx="735464" cy="0"/>
          </a:xfrm>
          <a:custGeom>
            <a:avLst/>
            <a:gdLst/>
            <a:ahLst/>
            <a:cxnLst/>
            <a:rect l="l" t="t" r="r" b="b"/>
            <a:pathLst>
              <a:path w="1081404">
                <a:moveTo>
                  <a:pt x="0" y="0"/>
                </a:moveTo>
                <a:lnTo>
                  <a:pt x="1080822" y="0"/>
                </a:lnTo>
              </a:path>
            </a:pathLst>
          </a:custGeom>
          <a:ln w="12715">
            <a:solidFill>
              <a:srgbClr val="434F68"/>
            </a:solidFill>
          </a:ln>
        </p:spPr>
        <p:txBody>
          <a:bodyPr wrap="square" lIns="0" tIns="0" rIns="0" bIns="0" rtlCol="0"/>
          <a:lstStyle/>
          <a:p>
            <a:endParaRPr sz="1224">
              <a:solidFill>
                <a:prstClr val="black"/>
              </a:solidFill>
            </a:endParaRPr>
          </a:p>
        </p:txBody>
      </p:sp>
      <p:sp>
        <p:nvSpPr>
          <p:cNvPr id="110" name="object 110"/>
          <p:cNvSpPr/>
          <p:nvPr/>
        </p:nvSpPr>
        <p:spPr>
          <a:xfrm>
            <a:off x="3959991" y="2053279"/>
            <a:ext cx="144674" cy="369676"/>
          </a:xfrm>
          <a:custGeom>
            <a:avLst/>
            <a:gdLst/>
            <a:ahLst/>
            <a:cxnLst/>
            <a:rect l="l" t="t" r="r" b="b"/>
            <a:pathLst>
              <a:path w="212725" h="543560">
                <a:moveTo>
                  <a:pt x="11914" y="0"/>
                </a:moveTo>
                <a:lnTo>
                  <a:pt x="0" y="4452"/>
                </a:lnTo>
                <a:lnTo>
                  <a:pt x="200242" y="543236"/>
                </a:lnTo>
                <a:lnTo>
                  <a:pt x="212205" y="538837"/>
                </a:lnTo>
                <a:lnTo>
                  <a:pt x="11914" y="0"/>
                </a:lnTo>
                <a:close/>
              </a:path>
            </a:pathLst>
          </a:custGeom>
          <a:solidFill>
            <a:srgbClr val="434F68"/>
          </a:solidFill>
        </p:spPr>
        <p:txBody>
          <a:bodyPr wrap="square" lIns="0" tIns="0" rIns="0" bIns="0" rtlCol="0"/>
          <a:lstStyle/>
          <a:p>
            <a:endParaRPr sz="1224">
              <a:solidFill>
                <a:prstClr val="black"/>
              </a:solidFill>
            </a:endParaRPr>
          </a:p>
        </p:txBody>
      </p:sp>
      <p:sp>
        <p:nvSpPr>
          <p:cNvPr id="111" name="object 111"/>
          <p:cNvSpPr/>
          <p:nvPr/>
        </p:nvSpPr>
        <p:spPr>
          <a:xfrm>
            <a:off x="3959991" y="1685757"/>
            <a:ext cx="144674" cy="369676"/>
          </a:xfrm>
          <a:custGeom>
            <a:avLst/>
            <a:gdLst/>
            <a:ahLst/>
            <a:cxnLst/>
            <a:rect l="l" t="t" r="r" b="b"/>
            <a:pathLst>
              <a:path w="212725" h="543560">
                <a:moveTo>
                  <a:pt x="200242" y="0"/>
                </a:moveTo>
                <a:lnTo>
                  <a:pt x="0" y="538837"/>
                </a:lnTo>
                <a:lnTo>
                  <a:pt x="11914" y="543236"/>
                </a:lnTo>
                <a:lnTo>
                  <a:pt x="212205" y="4452"/>
                </a:lnTo>
                <a:lnTo>
                  <a:pt x="200242" y="0"/>
                </a:lnTo>
                <a:close/>
              </a:path>
            </a:pathLst>
          </a:custGeom>
          <a:solidFill>
            <a:srgbClr val="434F68"/>
          </a:solidFill>
        </p:spPr>
        <p:txBody>
          <a:bodyPr wrap="square" lIns="0" tIns="0" rIns="0" bIns="0" rtlCol="0"/>
          <a:lstStyle/>
          <a:p>
            <a:endParaRPr sz="1224">
              <a:solidFill>
                <a:prstClr val="black"/>
              </a:solidFill>
            </a:endParaRPr>
          </a:p>
        </p:txBody>
      </p:sp>
      <p:sp>
        <p:nvSpPr>
          <p:cNvPr id="112" name="object 112"/>
          <p:cNvSpPr/>
          <p:nvPr/>
        </p:nvSpPr>
        <p:spPr>
          <a:xfrm>
            <a:off x="4823693" y="2053279"/>
            <a:ext cx="144674" cy="369676"/>
          </a:xfrm>
          <a:custGeom>
            <a:avLst/>
            <a:gdLst/>
            <a:ahLst/>
            <a:cxnLst/>
            <a:rect l="l" t="t" r="r" b="b"/>
            <a:pathLst>
              <a:path w="212725" h="543560">
                <a:moveTo>
                  <a:pt x="200307" y="0"/>
                </a:moveTo>
                <a:lnTo>
                  <a:pt x="0" y="538837"/>
                </a:lnTo>
                <a:lnTo>
                  <a:pt x="11909" y="543236"/>
                </a:lnTo>
                <a:lnTo>
                  <a:pt x="212216" y="4452"/>
                </a:lnTo>
                <a:lnTo>
                  <a:pt x="200307" y="0"/>
                </a:lnTo>
                <a:close/>
              </a:path>
            </a:pathLst>
          </a:custGeom>
          <a:solidFill>
            <a:srgbClr val="434F68"/>
          </a:solidFill>
        </p:spPr>
        <p:txBody>
          <a:bodyPr wrap="square" lIns="0" tIns="0" rIns="0" bIns="0" rtlCol="0"/>
          <a:lstStyle/>
          <a:p>
            <a:endParaRPr sz="1224">
              <a:solidFill>
                <a:prstClr val="black"/>
              </a:solidFill>
            </a:endParaRPr>
          </a:p>
        </p:txBody>
      </p:sp>
      <p:sp>
        <p:nvSpPr>
          <p:cNvPr id="113" name="object 113"/>
          <p:cNvSpPr/>
          <p:nvPr/>
        </p:nvSpPr>
        <p:spPr>
          <a:xfrm>
            <a:off x="4823693" y="1685757"/>
            <a:ext cx="144674" cy="369676"/>
          </a:xfrm>
          <a:custGeom>
            <a:avLst/>
            <a:gdLst/>
            <a:ahLst/>
            <a:cxnLst/>
            <a:rect l="l" t="t" r="r" b="b"/>
            <a:pathLst>
              <a:path w="212725" h="543560">
                <a:moveTo>
                  <a:pt x="11909" y="0"/>
                </a:moveTo>
                <a:lnTo>
                  <a:pt x="0" y="4452"/>
                </a:lnTo>
                <a:lnTo>
                  <a:pt x="200307" y="543236"/>
                </a:lnTo>
                <a:lnTo>
                  <a:pt x="212216" y="538837"/>
                </a:lnTo>
                <a:lnTo>
                  <a:pt x="11909" y="0"/>
                </a:lnTo>
                <a:close/>
              </a:path>
            </a:pathLst>
          </a:custGeom>
          <a:solidFill>
            <a:srgbClr val="434F68"/>
          </a:solidFill>
        </p:spPr>
        <p:txBody>
          <a:bodyPr wrap="square" lIns="0" tIns="0" rIns="0" bIns="0" rtlCol="0"/>
          <a:lstStyle/>
          <a:p>
            <a:endParaRPr sz="1224">
              <a:solidFill>
                <a:prstClr val="black"/>
              </a:solidFill>
            </a:endParaRPr>
          </a:p>
        </p:txBody>
      </p:sp>
      <p:sp>
        <p:nvSpPr>
          <p:cNvPr id="114" name="object 114"/>
          <p:cNvSpPr/>
          <p:nvPr/>
        </p:nvSpPr>
        <p:spPr>
          <a:xfrm>
            <a:off x="4099678" y="2047551"/>
            <a:ext cx="884457" cy="371403"/>
          </a:xfrm>
          <a:custGeom>
            <a:avLst/>
            <a:gdLst/>
            <a:ahLst/>
            <a:cxnLst/>
            <a:rect l="l" t="t" r="r" b="b"/>
            <a:pathLst>
              <a:path w="1300479" h="546100">
                <a:moveTo>
                  <a:pt x="1295399" y="0"/>
                </a:moveTo>
                <a:lnTo>
                  <a:pt x="0" y="534063"/>
                </a:lnTo>
                <a:lnTo>
                  <a:pt x="4827" y="545811"/>
                </a:lnTo>
                <a:lnTo>
                  <a:pt x="1300281" y="11747"/>
                </a:lnTo>
                <a:lnTo>
                  <a:pt x="1295399" y="0"/>
                </a:lnTo>
                <a:close/>
              </a:path>
            </a:pathLst>
          </a:custGeom>
          <a:solidFill>
            <a:srgbClr val="434F68"/>
          </a:solidFill>
        </p:spPr>
        <p:txBody>
          <a:bodyPr wrap="square" lIns="0" tIns="0" rIns="0" bIns="0" rtlCol="0"/>
          <a:lstStyle/>
          <a:p>
            <a:endParaRPr sz="1224">
              <a:solidFill>
                <a:prstClr val="black"/>
              </a:solidFill>
            </a:endParaRPr>
          </a:p>
        </p:txBody>
      </p:sp>
      <p:sp>
        <p:nvSpPr>
          <p:cNvPr id="115" name="object 115"/>
          <p:cNvSpPr/>
          <p:nvPr/>
        </p:nvSpPr>
        <p:spPr>
          <a:xfrm>
            <a:off x="4099678" y="1684371"/>
            <a:ext cx="884457" cy="370539"/>
          </a:xfrm>
          <a:custGeom>
            <a:avLst/>
            <a:gdLst/>
            <a:ahLst/>
            <a:cxnLst/>
            <a:rect l="l" t="t" r="r" b="b"/>
            <a:pathLst>
              <a:path w="1300479" h="544830">
                <a:moveTo>
                  <a:pt x="4827" y="0"/>
                </a:moveTo>
                <a:lnTo>
                  <a:pt x="0" y="11747"/>
                </a:lnTo>
                <a:lnTo>
                  <a:pt x="1295399" y="544201"/>
                </a:lnTo>
                <a:lnTo>
                  <a:pt x="1300227" y="532400"/>
                </a:lnTo>
                <a:lnTo>
                  <a:pt x="4827" y="0"/>
                </a:lnTo>
                <a:close/>
              </a:path>
            </a:pathLst>
          </a:custGeom>
          <a:solidFill>
            <a:srgbClr val="434F68"/>
          </a:solidFill>
        </p:spPr>
        <p:txBody>
          <a:bodyPr wrap="square" lIns="0" tIns="0" rIns="0" bIns="0" rtlCol="0"/>
          <a:lstStyle/>
          <a:p>
            <a:endParaRPr sz="1224">
              <a:solidFill>
                <a:prstClr val="black"/>
              </a:solidFill>
            </a:endParaRPr>
          </a:p>
        </p:txBody>
      </p:sp>
      <p:sp>
        <p:nvSpPr>
          <p:cNvPr id="116" name="object 116"/>
          <p:cNvSpPr/>
          <p:nvPr/>
        </p:nvSpPr>
        <p:spPr>
          <a:xfrm>
            <a:off x="4095191" y="1686669"/>
            <a:ext cx="376585" cy="881434"/>
          </a:xfrm>
          <a:custGeom>
            <a:avLst/>
            <a:gdLst/>
            <a:ahLst/>
            <a:cxnLst/>
            <a:rect l="l" t="t" r="r" b="b"/>
            <a:pathLst>
              <a:path w="553720" h="1296035">
                <a:moveTo>
                  <a:pt x="11694" y="0"/>
                </a:moveTo>
                <a:lnTo>
                  <a:pt x="0" y="4935"/>
                </a:lnTo>
                <a:lnTo>
                  <a:pt x="541967" y="1295532"/>
                </a:lnTo>
                <a:lnTo>
                  <a:pt x="553715" y="1290608"/>
                </a:lnTo>
                <a:lnTo>
                  <a:pt x="11694" y="0"/>
                </a:lnTo>
                <a:close/>
              </a:path>
            </a:pathLst>
          </a:custGeom>
          <a:solidFill>
            <a:srgbClr val="434F68"/>
          </a:solidFill>
        </p:spPr>
        <p:txBody>
          <a:bodyPr wrap="square" lIns="0" tIns="0" rIns="0" bIns="0" rtlCol="0"/>
          <a:lstStyle/>
          <a:p>
            <a:endParaRPr sz="1224">
              <a:solidFill>
                <a:prstClr val="black"/>
              </a:solidFill>
            </a:endParaRPr>
          </a:p>
        </p:txBody>
      </p:sp>
      <p:sp>
        <p:nvSpPr>
          <p:cNvPr id="117" name="object 117"/>
          <p:cNvSpPr/>
          <p:nvPr/>
        </p:nvSpPr>
        <p:spPr>
          <a:xfrm>
            <a:off x="4096249" y="1531036"/>
            <a:ext cx="375722" cy="887912"/>
          </a:xfrm>
          <a:custGeom>
            <a:avLst/>
            <a:gdLst/>
            <a:ahLst/>
            <a:cxnLst/>
            <a:rect l="l" t="t" r="r" b="b"/>
            <a:pathLst>
              <a:path w="552450" h="1305560">
                <a:moveTo>
                  <a:pt x="540411" y="0"/>
                </a:moveTo>
                <a:lnTo>
                  <a:pt x="0" y="1300130"/>
                </a:lnTo>
                <a:lnTo>
                  <a:pt x="11748" y="1305011"/>
                </a:lnTo>
                <a:lnTo>
                  <a:pt x="552159" y="4881"/>
                </a:lnTo>
                <a:lnTo>
                  <a:pt x="540411" y="0"/>
                </a:lnTo>
                <a:close/>
              </a:path>
            </a:pathLst>
          </a:custGeom>
          <a:solidFill>
            <a:srgbClr val="434F68"/>
          </a:solidFill>
        </p:spPr>
        <p:txBody>
          <a:bodyPr wrap="square" lIns="0" tIns="0" rIns="0" bIns="0" rtlCol="0"/>
          <a:lstStyle/>
          <a:p>
            <a:endParaRPr sz="1224">
              <a:solidFill>
                <a:prstClr val="black"/>
              </a:solidFill>
            </a:endParaRPr>
          </a:p>
        </p:txBody>
      </p:sp>
      <p:sp>
        <p:nvSpPr>
          <p:cNvPr id="118" name="object 118"/>
          <p:cNvSpPr/>
          <p:nvPr/>
        </p:nvSpPr>
        <p:spPr>
          <a:xfrm>
            <a:off x="4463784" y="1686669"/>
            <a:ext cx="377017" cy="881434"/>
          </a:xfrm>
          <a:custGeom>
            <a:avLst/>
            <a:gdLst/>
            <a:ahLst/>
            <a:cxnLst/>
            <a:rect l="l" t="t" r="r" b="b"/>
            <a:pathLst>
              <a:path w="554354" h="1296035">
                <a:moveTo>
                  <a:pt x="542020" y="0"/>
                </a:moveTo>
                <a:lnTo>
                  <a:pt x="0" y="1290608"/>
                </a:lnTo>
                <a:lnTo>
                  <a:pt x="11748" y="1295532"/>
                </a:lnTo>
                <a:lnTo>
                  <a:pt x="553768" y="4935"/>
                </a:lnTo>
                <a:lnTo>
                  <a:pt x="542020" y="0"/>
                </a:lnTo>
                <a:close/>
              </a:path>
            </a:pathLst>
          </a:custGeom>
          <a:solidFill>
            <a:srgbClr val="434F68"/>
          </a:solidFill>
        </p:spPr>
        <p:txBody>
          <a:bodyPr wrap="square" lIns="0" tIns="0" rIns="0" bIns="0" rtlCol="0"/>
          <a:lstStyle/>
          <a:p>
            <a:endParaRPr sz="1224">
              <a:solidFill>
                <a:prstClr val="black"/>
              </a:solidFill>
            </a:endParaRPr>
          </a:p>
        </p:txBody>
      </p:sp>
      <p:sp>
        <p:nvSpPr>
          <p:cNvPr id="119" name="object 119"/>
          <p:cNvSpPr/>
          <p:nvPr/>
        </p:nvSpPr>
        <p:spPr>
          <a:xfrm>
            <a:off x="4463783" y="1531036"/>
            <a:ext cx="375722" cy="887912"/>
          </a:xfrm>
          <a:custGeom>
            <a:avLst/>
            <a:gdLst/>
            <a:ahLst/>
            <a:cxnLst/>
            <a:rect l="l" t="t" r="r" b="b"/>
            <a:pathLst>
              <a:path w="552450" h="1305560">
                <a:moveTo>
                  <a:pt x="11748" y="0"/>
                </a:moveTo>
                <a:lnTo>
                  <a:pt x="0" y="4881"/>
                </a:lnTo>
                <a:lnTo>
                  <a:pt x="540411" y="1305011"/>
                </a:lnTo>
                <a:lnTo>
                  <a:pt x="552159" y="1300130"/>
                </a:lnTo>
                <a:lnTo>
                  <a:pt x="11748" y="0"/>
                </a:lnTo>
                <a:close/>
              </a:path>
            </a:pathLst>
          </a:custGeom>
          <a:solidFill>
            <a:srgbClr val="434F68"/>
          </a:solidFill>
        </p:spPr>
        <p:txBody>
          <a:bodyPr wrap="square" lIns="0" tIns="0" rIns="0" bIns="0" rtlCol="0"/>
          <a:lstStyle/>
          <a:p>
            <a:endParaRPr sz="1224">
              <a:solidFill>
                <a:prstClr val="black"/>
              </a:solidFill>
            </a:endParaRPr>
          </a:p>
        </p:txBody>
      </p:sp>
      <p:sp>
        <p:nvSpPr>
          <p:cNvPr id="120" name="object 120"/>
          <p:cNvSpPr/>
          <p:nvPr/>
        </p:nvSpPr>
        <p:spPr>
          <a:xfrm>
            <a:off x="4100245" y="1688348"/>
            <a:ext cx="0" cy="726395"/>
          </a:xfrm>
          <a:custGeom>
            <a:avLst/>
            <a:gdLst/>
            <a:ahLst/>
            <a:cxnLst/>
            <a:rect l="l" t="t" r="r" b="b"/>
            <a:pathLst>
              <a:path h="1068070">
                <a:moveTo>
                  <a:pt x="0" y="0"/>
                </a:moveTo>
                <a:lnTo>
                  <a:pt x="0" y="1068073"/>
                </a:lnTo>
              </a:path>
            </a:pathLst>
          </a:custGeom>
          <a:ln w="12715">
            <a:solidFill>
              <a:srgbClr val="434F68"/>
            </a:solidFill>
          </a:ln>
        </p:spPr>
        <p:txBody>
          <a:bodyPr wrap="square" lIns="0" tIns="0" rIns="0" bIns="0" rtlCol="0"/>
          <a:lstStyle/>
          <a:p>
            <a:endParaRPr sz="1224">
              <a:solidFill>
                <a:prstClr val="black"/>
              </a:solidFill>
            </a:endParaRPr>
          </a:p>
        </p:txBody>
      </p:sp>
      <p:sp>
        <p:nvSpPr>
          <p:cNvPr id="121" name="object 121"/>
          <p:cNvSpPr/>
          <p:nvPr/>
        </p:nvSpPr>
        <p:spPr>
          <a:xfrm>
            <a:off x="4835313" y="1688348"/>
            <a:ext cx="0" cy="726395"/>
          </a:xfrm>
          <a:custGeom>
            <a:avLst/>
            <a:gdLst/>
            <a:ahLst/>
            <a:cxnLst/>
            <a:rect l="l" t="t" r="r" b="b"/>
            <a:pathLst>
              <a:path h="1068070">
                <a:moveTo>
                  <a:pt x="0" y="0"/>
                </a:moveTo>
                <a:lnTo>
                  <a:pt x="0" y="1068073"/>
                </a:lnTo>
              </a:path>
            </a:pathLst>
          </a:custGeom>
          <a:ln w="12716">
            <a:solidFill>
              <a:srgbClr val="434F68"/>
            </a:solidFill>
          </a:ln>
        </p:spPr>
        <p:txBody>
          <a:bodyPr wrap="square" lIns="0" tIns="0" rIns="0" bIns="0" rtlCol="0"/>
          <a:lstStyle/>
          <a:p>
            <a:endParaRPr sz="1224">
              <a:solidFill>
                <a:prstClr val="black"/>
              </a:solidFill>
            </a:endParaRPr>
          </a:p>
        </p:txBody>
      </p:sp>
      <p:sp>
        <p:nvSpPr>
          <p:cNvPr id="122" name="object 122"/>
          <p:cNvSpPr/>
          <p:nvPr/>
        </p:nvSpPr>
        <p:spPr>
          <a:xfrm>
            <a:off x="4467779" y="1532693"/>
            <a:ext cx="0" cy="1033451"/>
          </a:xfrm>
          <a:custGeom>
            <a:avLst/>
            <a:gdLst/>
            <a:ahLst/>
            <a:cxnLst/>
            <a:rect l="l" t="t" r="r" b="b"/>
            <a:pathLst>
              <a:path h="1519554">
                <a:moveTo>
                  <a:pt x="0" y="0"/>
                </a:moveTo>
                <a:lnTo>
                  <a:pt x="0" y="1519473"/>
                </a:lnTo>
              </a:path>
            </a:pathLst>
          </a:custGeom>
          <a:ln w="12715">
            <a:solidFill>
              <a:srgbClr val="434F68"/>
            </a:solidFill>
          </a:ln>
        </p:spPr>
        <p:txBody>
          <a:bodyPr wrap="square" lIns="0" tIns="0" rIns="0" bIns="0" rtlCol="0"/>
          <a:lstStyle/>
          <a:p>
            <a:endParaRPr sz="1224">
              <a:solidFill>
                <a:prstClr val="black"/>
              </a:solidFill>
            </a:endParaRPr>
          </a:p>
        </p:txBody>
      </p:sp>
      <p:sp>
        <p:nvSpPr>
          <p:cNvPr id="123" name="object 123"/>
          <p:cNvSpPr/>
          <p:nvPr/>
        </p:nvSpPr>
        <p:spPr>
          <a:xfrm>
            <a:off x="3948907" y="2051545"/>
            <a:ext cx="1033451" cy="0"/>
          </a:xfrm>
          <a:custGeom>
            <a:avLst/>
            <a:gdLst/>
            <a:ahLst/>
            <a:cxnLst/>
            <a:rect l="l" t="t" r="r" b="b"/>
            <a:pathLst>
              <a:path w="1519554">
                <a:moveTo>
                  <a:pt x="0" y="0"/>
                </a:moveTo>
                <a:lnTo>
                  <a:pt x="1519524" y="0"/>
                </a:lnTo>
              </a:path>
            </a:pathLst>
          </a:custGeom>
          <a:ln w="12715">
            <a:solidFill>
              <a:srgbClr val="434F68"/>
            </a:solidFill>
          </a:ln>
        </p:spPr>
        <p:txBody>
          <a:bodyPr wrap="square" lIns="0" tIns="0" rIns="0" bIns="0" rtlCol="0"/>
          <a:lstStyle/>
          <a:p>
            <a:endParaRPr sz="1224">
              <a:solidFill>
                <a:prstClr val="black"/>
              </a:solidFill>
            </a:endParaRPr>
          </a:p>
        </p:txBody>
      </p:sp>
      <p:sp>
        <p:nvSpPr>
          <p:cNvPr id="124" name="object 124"/>
          <p:cNvSpPr/>
          <p:nvPr/>
        </p:nvSpPr>
        <p:spPr>
          <a:xfrm>
            <a:off x="4097198" y="1683131"/>
            <a:ext cx="737192" cy="737192"/>
          </a:xfrm>
          <a:custGeom>
            <a:avLst/>
            <a:gdLst/>
            <a:ahLst/>
            <a:cxnLst/>
            <a:rect l="l" t="t" r="r" b="b"/>
            <a:pathLst>
              <a:path w="1083945" h="1083945">
                <a:moveTo>
                  <a:pt x="1074439" y="0"/>
                </a:moveTo>
                <a:lnTo>
                  <a:pt x="0" y="1074456"/>
                </a:lnTo>
                <a:lnTo>
                  <a:pt x="8958" y="1083414"/>
                </a:lnTo>
                <a:lnTo>
                  <a:pt x="1083451" y="9011"/>
                </a:lnTo>
                <a:lnTo>
                  <a:pt x="1074439" y="0"/>
                </a:lnTo>
                <a:close/>
              </a:path>
            </a:pathLst>
          </a:custGeom>
          <a:solidFill>
            <a:srgbClr val="434F68"/>
          </a:solidFill>
        </p:spPr>
        <p:txBody>
          <a:bodyPr wrap="square" lIns="0" tIns="0" rIns="0" bIns="0" rtlCol="0"/>
          <a:lstStyle/>
          <a:p>
            <a:endParaRPr sz="1224">
              <a:solidFill>
                <a:prstClr val="black"/>
              </a:solidFill>
            </a:endParaRPr>
          </a:p>
        </p:txBody>
      </p:sp>
      <p:sp>
        <p:nvSpPr>
          <p:cNvPr id="125" name="object 125"/>
          <p:cNvSpPr/>
          <p:nvPr/>
        </p:nvSpPr>
        <p:spPr>
          <a:xfrm>
            <a:off x="4097198" y="1683131"/>
            <a:ext cx="737192" cy="737192"/>
          </a:xfrm>
          <a:custGeom>
            <a:avLst/>
            <a:gdLst/>
            <a:ahLst/>
            <a:cxnLst/>
            <a:rect l="l" t="t" r="r" b="b"/>
            <a:pathLst>
              <a:path w="1083945" h="1083945">
                <a:moveTo>
                  <a:pt x="8958" y="0"/>
                </a:moveTo>
                <a:lnTo>
                  <a:pt x="0" y="9011"/>
                </a:lnTo>
                <a:lnTo>
                  <a:pt x="1074439" y="1083414"/>
                </a:lnTo>
                <a:lnTo>
                  <a:pt x="1083451" y="1074456"/>
                </a:lnTo>
                <a:lnTo>
                  <a:pt x="8958" y="0"/>
                </a:lnTo>
                <a:close/>
              </a:path>
            </a:pathLst>
          </a:custGeom>
          <a:solidFill>
            <a:srgbClr val="434F68"/>
          </a:solidFill>
        </p:spPr>
        <p:txBody>
          <a:bodyPr wrap="square" lIns="0" tIns="0" rIns="0" bIns="0" rtlCol="0"/>
          <a:lstStyle/>
          <a:p>
            <a:endParaRPr sz="1224">
              <a:solidFill>
                <a:prstClr val="black"/>
              </a:solidFill>
            </a:endParaRPr>
          </a:p>
        </p:txBody>
      </p:sp>
      <p:sp>
        <p:nvSpPr>
          <p:cNvPr id="126" name="object 126"/>
          <p:cNvSpPr/>
          <p:nvPr/>
        </p:nvSpPr>
        <p:spPr>
          <a:xfrm>
            <a:off x="4787756" y="1639717"/>
            <a:ext cx="99454" cy="99450"/>
          </a:xfrm>
          <a:prstGeom prst="rect">
            <a:avLst/>
          </a:prstGeom>
          <a:blipFill>
            <a:blip r:embed="rId26" cstate="print"/>
            <a:stretch>
              <a:fillRect/>
            </a:stretch>
          </a:blipFill>
        </p:spPr>
        <p:txBody>
          <a:bodyPr wrap="square" lIns="0" tIns="0" rIns="0" bIns="0" rtlCol="0"/>
          <a:lstStyle/>
          <a:p>
            <a:endParaRPr sz="1224">
              <a:solidFill>
                <a:prstClr val="black"/>
              </a:solidFill>
            </a:endParaRPr>
          </a:p>
        </p:txBody>
      </p:sp>
      <p:sp>
        <p:nvSpPr>
          <p:cNvPr id="127" name="object 127"/>
          <p:cNvSpPr/>
          <p:nvPr/>
        </p:nvSpPr>
        <p:spPr>
          <a:xfrm>
            <a:off x="3914317" y="2005087"/>
            <a:ext cx="99450" cy="99450"/>
          </a:xfrm>
          <a:prstGeom prst="rect">
            <a:avLst/>
          </a:prstGeom>
          <a:blipFill>
            <a:blip r:embed="rId27" cstate="print"/>
            <a:stretch>
              <a:fillRect/>
            </a:stretch>
          </a:blipFill>
        </p:spPr>
        <p:txBody>
          <a:bodyPr wrap="square" lIns="0" tIns="0" rIns="0" bIns="0" rtlCol="0"/>
          <a:lstStyle/>
          <a:p>
            <a:endParaRPr sz="1224">
              <a:solidFill>
                <a:prstClr val="black"/>
              </a:solidFill>
            </a:endParaRPr>
          </a:p>
        </p:txBody>
      </p:sp>
      <p:sp>
        <p:nvSpPr>
          <p:cNvPr id="128" name="object 128"/>
          <p:cNvSpPr/>
          <p:nvPr/>
        </p:nvSpPr>
        <p:spPr>
          <a:xfrm>
            <a:off x="4051593" y="1639717"/>
            <a:ext cx="99454" cy="99450"/>
          </a:xfrm>
          <a:prstGeom prst="rect">
            <a:avLst/>
          </a:prstGeom>
          <a:blipFill>
            <a:blip r:embed="rId28" cstate="print"/>
            <a:stretch>
              <a:fillRect/>
            </a:stretch>
          </a:blipFill>
        </p:spPr>
        <p:txBody>
          <a:bodyPr wrap="square" lIns="0" tIns="0" rIns="0" bIns="0" rtlCol="0"/>
          <a:lstStyle/>
          <a:p>
            <a:endParaRPr sz="1224">
              <a:solidFill>
                <a:prstClr val="black"/>
              </a:solidFill>
            </a:endParaRPr>
          </a:p>
        </p:txBody>
      </p:sp>
      <p:sp>
        <p:nvSpPr>
          <p:cNvPr id="129" name="object 129"/>
          <p:cNvSpPr/>
          <p:nvPr/>
        </p:nvSpPr>
        <p:spPr>
          <a:xfrm>
            <a:off x="4783452" y="2371514"/>
            <a:ext cx="99417" cy="99450"/>
          </a:xfrm>
          <a:prstGeom prst="rect">
            <a:avLst/>
          </a:prstGeom>
          <a:blipFill>
            <a:blip r:embed="rId29" cstate="print"/>
            <a:stretch>
              <a:fillRect/>
            </a:stretch>
          </a:blipFill>
        </p:spPr>
        <p:txBody>
          <a:bodyPr wrap="square" lIns="0" tIns="0" rIns="0" bIns="0" rtlCol="0"/>
          <a:lstStyle/>
          <a:p>
            <a:endParaRPr sz="1224">
              <a:solidFill>
                <a:prstClr val="black"/>
              </a:solidFill>
            </a:endParaRPr>
          </a:p>
        </p:txBody>
      </p:sp>
      <p:sp>
        <p:nvSpPr>
          <p:cNvPr id="130" name="object 130"/>
          <p:cNvSpPr/>
          <p:nvPr/>
        </p:nvSpPr>
        <p:spPr>
          <a:xfrm>
            <a:off x="4051593" y="2367208"/>
            <a:ext cx="99454" cy="99432"/>
          </a:xfrm>
          <a:prstGeom prst="rect">
            <a:avLst/>
          </a:prstGeom>
          <a:blipFill>
            <a:blip r:embed="rId30" cstate="print"/>
            <a:stretch>
              <a:fillRect/>
            </a:stretch>
          </a:blipFill>
        </p:spPr>
        <p:txBody>
          <a:bodyPr wrap="square" lIns="0" tIns="0" rIns="0" bIns="0" rtlCol="0"/>
          <a:lstStyle/>
          <a:p>
            <a:endParaRPr sz="1224">
              <a:solidFill>
                <a:prstClr val="black"/>
              </a:solidFill>
            </a:endParaRPr>
          </a:p>
        </p:txBody>
      </p:sp>
      <p:sp>
        <p:nvSpPr>
          <p:cNvPr id="131" name="object 131"/>
          <p:cNvSpPr/>
          <p:nvPr/>
        </p:nvSpPr>
        <p:spPr>
          <a:xfrm>
            <a:off x="4919644" y="2005087"/>
            <a:ext cx="99454" cy="99450"/>
          </a:xfrm>
          <a:prstGeom prst="rect">
            <a:avLst/>
          </a:prstGeom>
          <a:blipFill>
            <a:blip r:embed="rId31" cstate="print"/>
            <a:stretch>
              <a:fillRect/>
            </a:stretch>
          </a:blipFill>
        </p:spPr>
        <p:txBody>
          <a:bodyPr wrap="square" lIns="0" tIns="0" rIns="0" bIns="0" rtlCol="0"/>
          <a:lstStyle/>
          <a:p>
            <a:endParaRPr sz="1224">
              <a:solidFill>
                <a:prstClr val="black"/>
              </a:solidFill>
            </a:endParaRPr>
          </a:p>
        </p:txBody>
      </p:sp>
      <p:sp>
        <p:nvSpPr>
          <p:cNvPr id="132" name="object 132"/>
          <p:cNvSpPr/>
          <p:nvPr/>
        </p:nvSpPr>
        <p:spPr>
          <a:xfrm>
            <a:off x="4405082" y="1470001"/>
            <a:ext cx="128677" cy="127578"/>
          </a:xfrm>
          <a:prstGeom prst="rect">
            <a:avLst/>
          </a:prstGeom>
          <a:blipFill>
            <a:blip r:embed="rId32" cstate="print"/>
            <a:stretch>
              <a:fillRect/>
            </a:stretch>
          </a:blipFill>
        </p:spPr>
        <p:txBody>
          <a:bodyPr wrap="square" lIns="0" tIns="0" rIns="0" bIns="0" rtlCol="0"/>
          <a:lstStyle/>
          <a:p>
            <a:endParaRPr sz="1224">
              <a:solidFill>
                <a:prstClr val="black"/>
              </a:solidFill>
            </a:endParaRPr>
          </a:p>
        </p:txBody>
      </p:sp>
      <p:sp>
        <p:nvSpPr>
          <p:cNvPr id="133" name="object 133"/>
          <p:cNvSpPr/>
          <p:nvPr/>
        </p:nvSpPr>
        <p:spPr>
          <a:xfrm>
            <a:off x="4531788" y="1528555"/>
            <a:ext cx="233207" cy="102352"/>
          </a:xfrm>
          <a:custGeom>
            <a:avLst/>
            <a:gdLst/>
            <a:ahLst/>
            <a:cxnLst/>
            <a:rect l="l" t="t" r="r" b="b"/>
            <a:pathLst>
              <a:path w="342900" h="150494">
                <a:moveTo>
                  <a:pt x="2521" y="0"/>
                </a:moveTo>
                <a:lnTo>
                  <a:pt x="0" y="5847"/>
                </a:lnTo>
                <a:lnTo>
                  <a:pt x="340157" y="150466"/>
                </a:lnTo>
                <a:lnTo>
                  <a:pt x="342625" y="144619"/>
                </a:lnTo>
                <a:lnTo>
                  <a:pt x="2521" y="0"/>
                </a:lnTo>
                <a:close/>
              </a:path>
            </a:pathLst>
          </a:custGeom>
          <a:solidFill>
            <a:srgbClr val="0CC5B4"/>
          </a:solidFill>
        </p:spPr>
        <p:txBody>
          <a:bodyPr wrap="square" lIns="0" tIns="0" rIns="0" bIns="0" rtlCol="0"/>
          <a:lstStyle/>
          <a:p>
            <a:endParaRPr sz="1224">
              <a:solidFill>
                <a:prstClr val="black"/>
              </a:solidFill>
            </a:endParaRPr>
          </a:p>
        </p:txBody>
      </p:sp>
      <p:sp>
        <p:nvSpPr>
          <p:cNvPr id="134" name="object 134"/>
          <p:cNvSpPr/>
          <p:nvPr/>
        </p:nvSpPr>
        <p:spPr>
          <a:xfrm>
            <a:off x="4741276" y="1607284"/>
            <a:ext cx="55279" cy="34981"/>
          </a:xfrm>
          <a:custGeom>
            <a:avLst/>
            <a:gdLst/>
            <a:ahLst/>
            <a:cxnLst/>
            <a:rect l="l" t="t" r="r" b="b"/>
            <a:pathLst>
              <a:path w="81279" h="51435">
                <a:moveTo>
                  <a:pt x="19097" y="0"/>
                </a:moveTo>
                <a:lnTo>
                  <a:pt x="22262" y="27035"/>
                </a:lnTo>
                <a:lnTo>
                  <a:pt x="0" y="42913"/>
                </a:lnTo>
                <a:lnTo>
                  <a:pt x="1609" y="42913"/>
                </a:lnTo>
                <a:lnTo>
                  <a:pt x="41306" y="44523"/>
                </a:lnTo>
                <a:lnTo>
                  <a:pt x="51092" y="45942"/>
                </a:lnTo>
                <a:lnTo>
                  <a:pt x="71269" y="49403"/>
                </a:lnTo>
                <a:lnTo>
                  <a:pt x="81056" y="50852"/>
                </a:lnTo>
                <a:lnTo>
                  <a:pt x="72719" y="45820"/>
                </a:lnTo>
                <a:lnTo>
                  <a:pt x="64373" y="40325"/>
                </a:lnTo>
                <a:lnTo>
                  <a:pt x="56026" y="34528"/>
                </a:lnTo>
                <a:lnTo>
                  <a:pt x="47689" y="28591"/>
                </a:lnTo>
                <a:lnTo>
                  <a:pt x="19097" y="0"/>
                </a:lnTo>
                <a:close/>
              </a:path>
            </a:pathLst>
          </a:custGeom>
          <a:solidFill>
            <a:srgbClr val="0CC5B4"/>
          </a:solidFill>
        </p:spPr>
        <p:txBody>
          <a:bodyPr wrap="square" lIns="0" tIns="0" rIns="0" bIns="0" rtlCol="0"/>
          <a:lstStyle/>
          <a:p>
            <a:endParaRPr sz="1224">
              <a:solidFill>
                <a:prstClr val="black"/>
              </a:solidFill>
            </a:endParaRPr>
          </a:p>
        </p:txBody>
      </p:sp>
      <p:sp>
        <p:nvSpPr>
          <p:cNvPr id="135" name="object 135"/>
          <p:cNvSpPr/>
          <p:nvPr/>
        </p:nvSpPr>
        <p:spPr>
          <a:xfrm>
            <a:off x="4419128" y="2513123"/>
            <a:ext cx="99454" cy="99446"/>
          </a:xfrm>
          <a:prstGeom prst="rect">
            <a:avLst/>
          </a:prstGeom>
          <a:blipFill>
            <a:blip r:embed="rId33" cstate="print"/>
            <a:stretch>
              <a:fillRect/>
            </a:stretch>
          </a:blipFill>
        </p:spPr>
        <p:txBody>
          <a:bodyPr wrap="square" lIns="0" tIns="0" rIns="0" bIns="0" rtlCol="0"/>
          <a:lstStyle/>
          <a:p>
            <a:endParaRPr sz="1224">
              <a:solidFill>
                <a:prstClr val="black"/>
              </a:solidFill>
            </a:endParaRPr>
          </a:p>
        </p:txBody>
      </p:sp>
      <p:sp>
        <p:nvSpPr>
          <p:cNvPr id="136" name="object 136"/>
          <p:cNvSpPr/>
          <p:nvPr/>
        </p:nvSpPr>
        <p:spPr>
          <a:xfrm>
            <a:off x="4397529" y="2667698"/>
            <a:ext cx="149181" cy="154577"/>
          </a:xfrm>
          <a:prstGeom prst="rect">
            <a:avLst/>
          </a:prstGeom>
          <a:blipFill>
            <a:blip r:embed="rId34" cstate="print"/>
            <a:stretch>
              <a:fillRect/>
            </a:stretch>
          </a:blipFill>
        </p:spPr>
        <p:txBody>
          <a:bodyPr wrap="square" lIns="0" tIns="0" rIns="0" bIns="0" rtlCol="0"/>
          <a:lstStyle/>
          <a:p>
            <a:endParaRPr sz="1224">
              <a:solidFill>
                <a:prstClr val="black"/>
              </a:solidFill>
            </a:endParaRPr>
          </a:p>
        </p:txBody>
      </p:sp>
      <p:sp>
        <p:nvSpPr>
          <p:cNvPr id="137" name="object 137"/>
          <p:cNvSpPr/>
          <p:nvPr/>
        </p:nvSpPr>
        <p:spPr>
          <a:xfrm>
            <a:off x="4379178" y="2648260"/>
            <a:ext cx="186133" cy="149425"/>
          </a:xfrm>
          <a:custGeom>
            <a:avLst/>
            <a:gdLst/>
            <a:ahLst/>
            <a:cxnLst/>
            <a:rect l="l" t="t" r="r" b="b"/>
            <a:pathLst>
              <a:path w="273685" h="219710">
                <a:moveTo>
                  <a:pt x="250947" y="0"/>
                </a:moveTo>
                <a:lnTo>
                  <a:pt x="22208" y="0"/>
                </a:lnTo>
                <a:lnTo>
                  <a:pt x="17863" y="461"/>
                </a:lnTo>
                <a:lnTo>
                  <a:pt x="0" y="21880"/>
                </a:lnTo>
                <a:lnTo>
                  <a:pt x="0" y="197420"/>
                </a:lnTo>
                <a:lnTo>
                  <a:pt x="22101" y="219344"/>
                </a:lnTo>
                <a:lnTo>
                  <a:pt x="251108" y="219344"/>
                </a:lnTo>
                <a:lnTo>
                  <a:pt x="266463" y="213006"/>
                </a:lnTo>
                <a:lnTo>
                  <a:pt x="22466" y="213006"/>
                </a:lnTo>
                <a:lnTo>
                  <a:pt x="22101" y="212987"/>
                </a:lnTo>
                <a:lnTo>
                  <a:pt x="22301" y="212987"/>
                </a:lnTo>
                <a:lnTo>
                  <a:pt x="19828" y="212707"/>
                </a:lnTo>
                <a:lnTo>
                  <a:pt x="19190" y="212704"/>
                </a:lnTo>
                <a:lnTo>
                  <a:pt x="18560" y="212564"/>
                </a:lnTo>
                <a:lnTo>
                  <a:pt x="18771" y="212564"/>
                </a:lnTo>
                <a:lnTo>
                  <a:pt x="16318" y="211752"/>
                </a:lnTo>
                <a:lnTo>
                  <a:pt x="16146" y="211752"/>
                </a:lnTo>
                <a:lnTo>
                  <a:pt x="15556" y="211500"/>
                </a:lnTo>
                <a:lnTo>
                  <a:pt x="15701" y="211500"/>
                </a:lnTo>
                <a:lnTo>
                  <a:pt x="13550" y="210283"/>
                </a:lnTo>
                <a:lnTo>
                  <a:pt x="13411" y="210283"/>
                </a:lnTo>
                <a:lnTo>
                  <a:pt x="13100" y="210062"/>
                </a:lnTo>
                <a:lnTo>
                  <a:pt x="12976" y="209901"/>
                </a:lnTo>
                <a:lnTo>
                  <a:pt x="11110" y="208260"/>
                </a:lnTo>
                <a:lnTo>
                  <a:pt x="10727" y="207945"/>
                </a:lnTo>
                <a:lnTo>
                  <a:pt x="9128" y="205837"/>
                </a:lnTo>
                <a:lnTo>
                  <a:pt x="8757" y="205364"/>
                </a:lnTo>
                <a:lnTo>
                  <a:pt x="7646" y="203175"/>
                </a:lnTo>
                <a:lnTo>
                  <a:pt x="7430" y="202828"/>
                </a:lnTo>
                <a:lnTo>
                  <a:pt x="7399" y="202617"/>
                </a:lnTo>
                <a:lnTo>
                  <a:pt x="6719" y="200311"/>
                </a:lnTo>
                <a:lnTo>
                  <a:pt x="6345" y="197420"/>
                </a:lnTo>
                <a:lnTo>
                  <a:pt x="6330" y="196770"/>
                </a:lnTo>
                <a:lnTo>
                  <a:pt x="6276" y="22535"/>
                </a:lnTo>
                <a:lnTo>
                  <a:pt x="6588" y="19627"/>
                </a:lnTo>
                <a:lnTo>
                  <a:pt x="6651" y="19037"/>
                </a:lnTo>
                <a:lnTo>
                  <a:pt x="7399" y="16725"/>
                </a:lnTo>
                <a:lnTo>
                  <a:pt x="7563" y="16167"/>
                </a:lnTo>
                <a:lnTo>
                  <a:pt x="8802" y="14000"/>
                </a:lnTo>
                <a:lnTo>
                  <a:pt x="9065" y="13507"/>
                </a:lnTo>
                <a:lnTo>
                  <a:pt x="10675" y="11517"/>
                </a:lnTo>
                <a:lnTo>
                  <a:pt x="10997" y="11103"/>
                </a:lnTo>
                <a:lnTo>
                  <a:pt x="12978" y="9441"/>
                </a:lnTo>
                <a:lnTo>
                  <a:pt x="13411" y="9060"/>
                </a:lnTo>
                <a:lnTo>
                  <a:pt x="13548" y="9060"/>
                </a:lnTo>
                <a:lnTo>
                  <a:pt x="15701" y="7842"/>
                </a:lnTo>
                <a:lnTo>
                  <a:pt x="15556" y="7842"/>
                </a:lnTo>
                <a:lnTo>
                  <a:pt x="16146" y="7590"/>
                </a:lnTo>
                <a:lnTo>
                  <a:pt x="16318" y="7590"/>
                </a:lnTo>
                <a:lnTo>
                  <a:pt x="18766" y="6780"/>
                </a:lnTo>
                <a:lnTo>
                  <a:pt x="18507" y="6780"/>
                </a:lnTo>
                <a:lnTo>
                  <a:pt x="19204" y="6635"/>
                </a:lnTo>
                <a:lnTo>
                  <a:pt x="19831" y="6635"/>
                </a:lnTo>
                <a:lnTo>
                  <a:pt x="22383" y="6356"/>
                </a:lnTo>
                <a:lnTo>
                  <a:pt x="22208" y="6356"/>
                </a:lnTo>
                <a:lnTo>
                  <a:pt x="22530" y="6340"/>
                </a:lnTo>
                <a:lnTo>
                  <a:pt x="266464" y="6340"/>
                </a:lnTo>
                <a:lnTo>
                  <a:pt x="264143" y="4296"/>
                </a:lnTo>
                <a:lnTo>
                  <a:pt x="251269" y="16"/>
                </a:lnTo>
                <a:lnTo>
                  <a:pt x="250947" y="0"/>
                </a:lnTo>
                <a:close/>
              </a:path>
              <a:path w="273685" h="219710">
                <a:moveTo>
                  <a:pt x="22301" y="212987"/>
                </a:moveTo>
                <a:lnTo>
                  <a:pt x="22101" y="212987"/>
                </a:lnTo>
                <a:lnTo>
                  <a:pt x="22476" y="213006"/>
                </a:lnTo>
                <a:lnTo>
                  <a:pt x="22301" y="212987"/>
                </a:lnTo>
                <a:close/>
              </a:path>
              <a:path w="273685" h="219710">
                <a:moveTo>
                  <a:pt x="250908" y="212987"/>
                </a:moveTo>
                <a:lnTo>
                  <a:pt x="22301" y="212987"/>
                </a:lnTo>
                <a:lnTo>
                  <a:pt x="22476" y="213006"/>
                </a:lnTo>
                <a:lnTo>
                  <a:pt x="266463" y="213006"/>
                </a:lnTo>
                <a:lnTo>
                  <a:pt x="250732" y="213006"/>
                </a:lnTo>
                <a:lnTo>
                  <a:pt x="250908" y="212987"/>
                </a:lnTo>
                <a:close/>
              </a:path>
              <a:path w="273685" h="219710">
                <a:moveTo>
                  <a:pt x="254428" y="212599"/>
                </a:moveTo>
                <a:lnTo>
                  <a:pt x="250732" y="213006"/>
                </a:lnTo>
                <a:lnTo>
                  <a:pt x="251108" y="212987"/>
                </a:lnTo>
                <a:lnTo>
                  <a:pt x="266485" y="212987"/>
                </a:lnTo>
                <a:lnTo>
                  <a:pt x="266807" y="212704"/>
                </a:lnTo>
                <a:lnTo>
                  <a:pt x="254112" y="212704"/>
                </a:lnTo>
                <a:lnTo>
                  <a:pt x="254428" y="212599"/>
                </a:lnTo>
                <a:close/>
              </a:path>
              <a:path w="273685" h="219710">
                <a:moveTo>
                  <a:pt x="266485" y="212987"/>
                </a:moveTo>
                <a:lnTo>
                  <a:pt x="251108" y="212987"/>
                </a:lnTo>
                <a:lnTo>
                  <a:pt x="250732" y="213006"/>
                </a:lnTo>
                <a:lnTo>
                  <a:pt x="266463" y="213006"/>
                </a:lnTo>
                <a:close/>
              </a:path>
              <a:path w="273685" h="219710">
                <a:moveTo>
                  <a:pt x="18560" y="212564"/>
                </a:moveTo>
                <a:lnTo>
                  <a:pt x="19204" y="212707"/>
                </a:lnTo>
                <a:lnTo>
                  <a:pt x="18817" y="212593"/>
                </a:lnTo>
                <a:lnTo>
                  <a:pt x="18560" y="212564"/>
                </a:lnTo>
                <a:close/>
              </a:path>
              <a:path w="273685" h="219710">
                <a:moveTo>
                  <a:pt x="18881" y="212600"/>
                </a:moveTo>
                <a:lnTo>
                  <a:pt x="19204" y="212707"/>
                </a:lnTo>
                <a:lnTo>
                  <a:pt x="19828" y="212707"/>
                </a:lnTo>
                <a:lnTo>
                  <a:pt x="18881" y="212600"/>
                </a:lnTo>
                <a:close/>
              </a:path>
              <a:path w="273685" h="219710">
                <a:moveTo>
                  <a:pt x="254756" y="212563"/>
                </a:moveTo>
                <a:lnTo>
                  <a:pt x="254426" y="212600"/>
                </a:lnTo>
                <a:lnTo>
                  <a:pt x="254112" y="212704"/>
                </a:lnTo>
                <a:lnTo>
                  <a:pt x="254756" y="212563"/>
                </a:lnTo>
                <a:close/>
              </a:path>
              <a:path w="273685" h="219710">
                <a:moveTo>
                  <a:pt x="266959" y="212563"/>
                </a:moveTo>
                <a:lnTo>
                  <a:pt x="254753" y="212564"/>
                </a:lnTo>
                <a:lnTo>
                  <a:pt x="254112" y="212704"/>
                </a:lnTo>
                <a:lnTo>
                  <a:pt x="266807" y="212704"/>
                </a:lnTo>
                <a:lnTo>
                  <a:pt x="266959" y="212563"/>
                </a:lnTo>
                <a:close/>
              </a:path>
              <a:path w="273685" h="219710">
                <a:moveTo>
                  <a:pt x="18771" y="212564"/>
                </a:moveTo>
                <a:lnTo>
                  <a:pt x="18560" y="212564"/>
                </a:lnTo>
                <a:lnTo>
                  <a:pt x="18881" y="212600"/>
                </a:lnTo>
                <a:close/>
              </a:path>
              <a:path w="273685" h="219710">
                <a:moveTo>
                  <a:pt x="257542" y="211569"/>
                </a:moveTo>
                <a:lnTo>
                  <a:pt x="254428" y="212599"/>
                </a:lnTo>
                <a:lnTo>
                  <a:pt x="254756" y="212563"/>
                </a:lnTo>
                <a:lnTo>
                  <a:pt x="266959" y="212563"/>
                </a:lnTo>
                <a:lnTo>
                  <a:pt x="267308" y="212163"/>
                </a:lnTo>
                <a:lnTo>
                  <a:pt x="267628" y="211752"/>
                </a:lnTo>
                <a:lnTo>
                  <a:pt x="257223" y="211752"/>
                </a:lnTo>
                <a:lnTo>
                  <a:pt x="257542" y="211569"/>
                </a:lnTo>
                <a:close/>
              </a:path>
              <a:path w="273685" h="219710">
                <a:moveTo>
                  <a:pt x="15556" y="211500"/>
                </a:moveTo>
                <a:lnTo>
                  <a:pt x="16146" y="211752"/>
                </a:lnTo>
                <a:lnTo>
                  <a:pt x="15904" y="211615"/>
                </a:lnTo>
                <a:lnTo>
                  <a:pt x="15556" y="211500"/>
                </a:lnTo>
                <a:close/>
              </a:path>
              <a:path w="273685" h="219710">
                <a:moveTo>
                  <a:pt x="15904" y="211615"/>
                </a:moveTo>
                <a:lnTo>
                  <a:pt x="16146" y="211752"/>
                </a:lnTo>
                <a:lnTo>
                  <a:pt x="16318" y="211752"/>
                </a:lnTo>
                <a:lnTo>
                  <a:pt x="15904" y="211615"/>
                </a:lnTo>
                <a:close/>
              </a:path>
              <a:path w="273685" h="219710">
                <a:moveTo>
                  <a:pt x="257760" y="211497"/>
                </a:moveTo>
                <a:lnTo>
                  <a:pt x="257542" y="211569"/>
                </a:lnTo>
                <a:lnTo>
                  <a:pt x="257223" y="211752"/>
                </a:lnTo>
                <a:lnTo>
                  <a:pt x="257760" y="211497"/>
                </a:lnTo>
                <a:close/>
              </a:path>
              <a:path w="273685" h="219710">
                <a:moveTo>
                  <a:pt x="267827" y="211497"/>
                </a:moveTo>
                <a:lnTo>
                  <a:pt x="257753" y="211500"/>
                </a:lnTo>
                <a:lnTo>
                  <a:pt x="257223" y="211752"/>
                </a:lnTo>
                <a:lnTo>
                  <a:pt x="267628" y="211752"/>
                </a:lnTo>
                <a:lnTo>
                  <a:pt x="267827" y="211497"/>
                </a:lnTo>
                <a:close/>
              </a:path>
              <a:path w="273685" h="219710">
                <a:moveTo>
                  <a:pt x="15701" y="211500"/>
                </a:moveTo>
                <a:lnTo>
                  <a:pt x="15556" y="211500"/>
                </a:lnTo>
                <a:lnTo>
                  <a:pt x="15904" y="211615"/>
                </a:lnTo>
                <a:lnTo>
                  <a:pt x="15701" y="211500"/>
                </a:lnTo>
                <a:close/>
              </a:path>
              <a:path w="273685" h="219710">
                <a:moveTo>
                  <a:pt x="260148" y="210070"/>
                </a:moveTo>
                <a:lnTo>
                  <a:pt x="257542" y="211569"/>
                </a:lnTo>
                <a:lnTo>
                  <a:pt x="257760" y="211497"/>
                </a:lnTo>
                <a:lnTo>
                  <a:pt x="267827" y="211497"/>
                </a:lnTo>
                <a:lnTo>
                  <a:pt x="268770" y="210283"/>
                </a:lnTo>
                <a:lnTo>
                  <a:pt x="259906" y="210283"/>
                </a:lnTo>
                <a:lnTo>
                  <a:pt x="260148" y="210070"/>
                </a:lnTo>
                <a:close/>
              </a:path>
              <a:path w="273685" h="219710">
                <a:moveTo>
                  <a:pt x="12874" y="209901"/>
                </a:moveTo>
                <a:lnTo>
                  <a:pt x="13411" y="210283"/>
                </a:lnTo>
                <a:lnTo>
                  <a:pt x="13159" y="210062"/>
                </a:lnTo>
                <a:lnTo>
                  <a:pt x="12874" y="209901"/>
                </a:lnTo>
                <a:close/>
              </a:path>
              <a:path w="273685" h="219710">
                <a:moveTo>
                  <a:pt x="13159" y="210062"/>
                </a:moveTo>
                <a:lnTo>
                  <a:pt x="13411" y="210283"/>
                </a:lnTo>
                <a:lnTo>
                  <a:pt x="13550" y="210283"/>
                </a:lnTo>
                <a:lnTo>
                  <a:pt x="13159" y="210062"/>
                </a:lnTo>
                <a:close/>
              </a:path>
              <a:path w="273685" h="219710">
                <a:moveTo>
                  <a:pt x="260442" y="209901"/>
                </a:moveTo>
                <a:lnTo>
                  <a:pt x="260148" y="210070"/>
                </a:lnTo>
                <a:lnTo>
                  <a:pt x="259906" y="210283"/>
                </a:lnTo>
                <a:lnTo>
                  <a:pt x="260442" y="209901"/>
                </a:lnTo>
                <a:close/>
              </a:path>
              <a:path w="273685" h="219710">
                <a:moveTo>
                  <a:pt x="269068" y="209901"/>
                </a:moveTo>
                <a:lnTo>
                  <a:pt x="260442" y="209901"/>
                </a:lnTo>
                <a:lnTo>
                  <a:pt x="259906" y="210283"/>
                </a:lnTo>
                <a:lnTo>
                  <a:pt x="268770" y="210283"/>
                </a:lnTo>
                <a:lnTo>
                  <a:pt x="269068" y="209901"/>
                </a:lnTo>
                <a:close/>
              </a:path>
              <a:path w="273685" h="219710">
                <a:moveTo>
                  <a:pt x="270380" y="207830"/>
                </a:moveTo>
                <a:lnTo>
                  <a:pt x="262695" y="207830"/>
                </a:lnTo>
                <a:lnTo>
                  <a:pt x="262320" y="208260"/>
                </a:lnTo>
                <a:lnTo>
                  <a:pt x="260148" y="210070"/>
                </a:lnTo>
                <a:lnTo>
                  <a:pt x="260442" y="209901"/>
                </a:lnTo>
                <a:lnTo>
                  <a:pt x="269068" y="209901"/>
                </a:lnTo>
                <a:lnTo>
                  <a:pt x="269561" y="209266"/>
                </a:lnTo>
                <a:lnTo>
                  <a:pt x="269883" y="208792"/>
                </a:lnTo>
                <a:lnTo>
                  <a:pt x="270380" y="207830"/>
                </a:lnTo>
                <a:close/>
              </a:path>
              <a:path w="273685" h="219710">
                <a:moveTo>
                  <a:pt x="12976" y="209901"/>
                </a:moveTo>
                <a:lnTo>
                  <a:pt x="13159" y="210062"/>
                </a:lnTo>
                <a:lnTo>
                  <a:pt x="12976" y="209901"/>
                </a:lnTo>
                <a:close/>
              </a:path>
              <a:path w="273685" h="219710">
                <a:moveTo>
                  <a:pt x="262565" y="207945"/>
                </a:moveTo>
                <a:lnTo>
                  <a:pt x="262207" y="208260"/>
                </a:lnTo>
                <a:lnTo>
                  <a:pt x="262565" y="207945"/>
                </a:lnTo>
                <a:close/>
              </a:path>
              <a:path w="273685" h="219710">
                <a:moveTo>
                  <a:pt x="262695" y="207830"/>
                </a:moveTo>
                <a:lnTo>
                  <a:pt x="262528" y="207992"/>
                </a:lnTo>
                <a:lnTo>
                  <a:pt x="262320" y="208260"/>
                </a:lnTo>
                <a:lnTo>
                  <a:pt x="262695" y="207830"/>
                </a:lnTo>
                <a:close/>
              </a:path>
              <a:path w="273685" h="219710">
                <a:moveTo>
                  <a:pt x="10621" y="207830"/>
                </a:moveTo>
                <a:lnTo>
                  <a:pt x="10997" y="208238"/>
                </a:lnTo>
                <a:lnTo>
                  <a:pt x="10752" y="207945"/>
                </a:lnTo>
                <a:lnTo>
                  <a:pt x="10621" y="207830"/>
                </a:lnTo>
                <a:close/>
              </a:path>
              <a:path w="273685" h="219710">
                <a:moveTo>
                  <a:pt x="10806" y="207992"/>
                </a:moveTo>
                <a:lnTo>
                  <a:pt x="10997" y="208238"/>
                </a:lnTo>
                <a:lnTo>
                  <a:pt x="10806" y="207992"/>
                </a:lnTo>
                <a:close/>
              </a:path>
              <a:path w="273685" h="219710">
                <a:moveTo>
                  <a:pt x="10679" y="207830"/>
                </a:moveTo>
                <a:lnTo>
                  <a:pt x="10806" y="207992"/>
                </a:lnTo>
                <a:lnTo>
                  <a:pt x="10679" y="207830"/>
                </a:lnTo>
                <a:close/>
              </a:path>
              <a:path w="273685" h="219710">
                <a:moveTo>
                  <a:pt x="271647" y="205364"/>
                </a:moveTo>
                <a:lnTo>
                  <a:pt x="264573" y="205364"/>
                </a:lnTo>
                <a:lnTo>
                  <a:pt x="264251" y="205837"/>
                </a:lnTo>
                <a:lnTo>
                  <a:pt x="262565" y="207945"/>
                </a:lnTo>
                <a:lnTo>
                  <a:pt x="262695" y="207830"/>
                </a:lnTo>
                <a:lnTo>
                  <a:pt x="270380" y="207830"/>
                </a:lnTo>
                <a:lnTo>
                  <a:pt x="271647" y="205364"/>
                </a:lnTo>
                <a:close/>
              </a:path>
              <a:path w="273685" h="219710">
                <a:moveTo>
                  <a:pt x="8744" y="205342"/>
                </a:moveTo>
                <a:lnTo>
                  <a:pt x="9065" y="205837"/>
                </a:lnTo>
                <a:lnTo>
                  <a:pt x="8923" y="205573"/>
                </a:lnTo>
                <a:lnTo>
                  <a:pt x="8744" y="205342"/>
                </a:lnTo>
                <a:close/>
              </a:path>
              <a:path w="273685" h="219710">
                <a:moveTo>
                  <a:pt x="8928" y="205580"/>
                </a:moveTo>
                <a:lnTo>
                  <a:pt x="9065" y="205837"/>
                </a:lnTo>
                <a:lnTo>
                  <a:pt x="8928" y="205580"/>
                </a:lnTo>
                <a:close/>
              </a:path>
              <a:path w="273685" h="219710">
                <a:moveTo>
                  <a:pt x="264351" y="205648"/>
                </a:moveTo>
                <a:lnTo>
                  <a:pt x="264204" y="205837"/>
                </a:lnTo>
                <a:lnTo>
                  <a:pt x="264351" y="205648"/>
                </a:lnTo>
                <a:close/>
              </a:path>
              <a:path w="273685" h="219710">
                <a:moveTo>
                  <a:pt x="264573" y="205364"/>
                </a:moveTo>
                <a:lnTo>
                  <a:pt x="264351" y="205648"/>
                </a:lnTo>
                <a:lnTo>
                  <a:pt x="264251" y="205837"/>
                </a:lnTo>
                <a:lnTo>
                  <a:pt x="264573" y="205364"/>
                </a:lnTo>
                <a:close/>
              </a:path>
              <a:path w="273685" h="219710">
                <a:moveTo>
                  <a:pt x="272521" y="202617"/>
                </a:moveTo>
                <a:lnTo>
                  <a:pt x="265967" y="202617"/>
                </a:lnTo>
                <a:lnTo>
                  <a:pt x="265699" y="203175"/>
                </a:lnTo>
                <a:lnTo>
                  <a:pt x="264351" y="205648"/>
                </a:lnTo>
                <a:lnTo>
                  <a:pt x="264573" y="205364"/>
                </a:lnTo>
                <a:lnTo>
                  <a:pt x="271647" y="205364"/>
                </a:lnTo>
                <a:lnTo>
                  <a:pt x="271815" y="205015"/>
                </a:lnTo>
                <a:lnTo>
                  <a:pt x="272521" y="202617"/>
                </a:lnTo>
                <a:close/>
              </a:path>
              <a:path w="273685" h="219710">
                <a:moveTo>
                  <a:pt x="8802" y="205342"/>
                </a:moveTo>
                <a:lnTo>
                  <a:pt x="8928" y="205580"/>
                </a:lnTo>
                <a:lnTo>
                  <a:pt x="8802" y="205342"/>
                </a:lnTo>
                <a:close/>
              </a:path>
              <a:path w="273685" h="219710">
                <a:moveTo>
                  <a:pt x="7349" y="202617"/>
                </a:moveTo>
                <a:lnTo>
                  <a:pt x="7563" y="203175"/>
                </a:lnTo>
                <a:lnTo>
                  <a:pt x="7461" y="202828"/>
                </a:lnTo>
                <a:lnTo>
                  <a:pt x="7349" y="202617"/>
                </a:lnTo>
                <a:close/>
              </a:path>
              <a:path w="273685" h="219710">
                <a:moveTo>
                  <a:pt x="7461" y="202828"/>
                </a:moveTo>
                <a:lnTo>
                  <a:pt x="7563" y="203175"/>
                </a:lnTo>
                <a:lnTo>
                  <a:pt x="7461" y="202828"/>
                </a:lnTo>
                <a:close/>
              </a:path>
              <a:path w="273685" h="219710">
                <a:moveTo>
                  <a:pt x="265740" y="203044"/>
                </a:moveTo>
                <a:lnTo>
                  <a:pt x="265670" y="203175"/>
                </a:lnTo>
                <a:lnTo>
                  <a:pt x="265740" y="203044"/>
                </a:lnTo>
                <a:close/>
              </a:path>
              <a:path w="273685" h="219710">
                <a:moveTo>
                  <a:pt x="265967" y="202617"/>
                </a:moveTo>
                <a:lnTo>
                  <a:pt x="265740" y="203044"/>
                </a:lnTo>
                <a:lnTo>
                  <a:pt x="265699" y="203175"/>
                </a:lnTo>
                <a:lnTo>
                  <a:pt x="265967" y="202617"/>
                </a:lnTo>
                <a:close/>
              </a:path>
              <a:path w="273685" h="219710">
                <a:moveTo>
                  <a:pt x="273073" y="199715"/>
                </a:moveTo>
                <a:lnTo>
                  <a:pt x="266772" y="199715"/>
                </a:lnTo>
                <a:lnTo>
                  <a:pt x="266665" y="200311"/>
                </a:lnTo>
                <a:lnTo>
                  <a:pt x="265740" y="203044"/>
                </a:lnTo>
                <a:lnTo>
                  <a:pt x="265967" y="202617"/>
                </a:lnTo>
                <a:lnTo>
                  <a:pt x="272521" y="202617"/>
                </a:lnTo>
                <a:lnTo>
                  <a:pt x="272834" y="201555"/>
                </a:lnTo>
                <a:lnTo>
                  <a:pt x="272941" y="200960"/>
                </a:lnTo>
                <a:lnTo>
                  <a:pt x="273073" y="199715"/>
                </a:lnTo>
                <a:close/>
              </a:path>
              <a:path w="273685" h="219710">
                <a:moveTo>
                  <a:pt x="7399" y="202617"/>
                </a:moveTo>
                <a:lnTo>
                  <a:pt x="7461" y="202828"/>
                </a:lnTo>
                <a:lnTo>
                  <a:pt x="7399" y="202617"/>
                </a:lnTo>
                <a:close/>
              </a:path>
              <a:path w="273685" h="219710">
                <a:moveTo>
                  <a:pt x="6613" y="199950"/>
                </a:moveTo>
                <a:lnTo>
                  <a:pt x="6651" y="200311"/>
                </a:lnTo>
                <a:lnTo>
                  <a:pt x="6613" y="199950"/>
                </a:lnTo>
                <a:close/>
              </a:path>
              <a:path w="273685" h="219710">
                <a:moveTo>
                  <a:pt x="266697" y="199958"/>
                </a:moveTo>
                <a:lnTo>
                  <a:pt x="266587" y="200311"/>
                </a:lnTo>
                <a:lnTo>
                  <a:pt x="266697" y="199958"/>
                </a:lnTo>
                <a:close/>
              </a:path>
              <a:path w="273685" h="219710">
                <a:moveTo>
                  <a:pt x="273370" y="22250"/>
                </a:moveTo>
                <a:lnTo>
                  <a:pt x="266987" y="22250"/>
                </a:lnTo>
                <a:lnTo>
                  <a:pt x="266987" y="197098"/>
                </a:lnTo>
                <a:lnTo>
                  <a:pt x="266928" y="197420"/>
                </a:lnTo>
                <a:lnTo>
                  <a:pt x="266697" y="199958"/>
                </a:lnTo>
                <a:lnTo>
                  <a:pt x="266772" y="199715"/>
                </a:lnTo>
                <a:lnTo>
                  <a:pt x="273073" y="199715"/>
                </a:lnTo>
                <a:lnTo>
                  <a:pt x="273317" y="197420"/>
                </a:lnTo>
                <a:lnTo>
                  <a:pt x="273370" y="22250"/>
                </a:lnTo>
                <a:close/>
              </a:path>
              <a:path w="273685" h="219710">
                <a:moveTo>
                  <a:pt x="6588" y="199715"/>
                </a:moveTo>
                <a:lnTo>
                  <a:pt x="6613" y="199950"/>
                </a:lnTo>
                <a:lnTo>
                  <a:pt x="6588" y="199715"/>
                </a:lnTo>
                <a:close/>
              </a:path>
              <a:path w="273685" h="219710">
                <a:moveTo>
                  <a:pt x="6330" y="196770"/>
                </a:moveTo>
                <a:lnTo>
                  <a:pt x="6330" y="197098"/>
                </a:lnTo>
                <a:lnTo>
                  <a:pt x="6330" y="196770"/>
                </a:lnTo>
                <a:close/>
              </a:path>
              <a:path w="273685" h="219710">
                <a:moveTo>
                  <a:pt x="266987" y="196770"/>
                </a:moveTo>
                <a:lnTo>
                  <a:pt x="266957" y="197098"/>
                </a:lnTo>
                <a:lnTo>
                  <a:pt x="266987" y="196770"/>
                </a:lnTo>
                <a:close/>
              </a:path>
              <a:path w="273685" h="219710">
                <a:moveTo>
                  <a:pt x="273010" y="19032"/>
                </a:moveTo>
                <a:lnTo>
                  <a:pt x="266665" y="19032"/>
                </a:lnTo>
                <a:lnTo>
                  <a:pt x="266772" y="19627"/>
                </a:lnTo>
                <a:lnTo>
                  <a:pt x="266987" y="22572"/>
                </a:lnTo>
                <a:lnTo>
                  <a:pt x="266987" y="22250"/>
                </a:lnTo>
                <a:lnTo>
                  <a:pt x="273370" y="22250"/>
                </a:lnTo>
                <a:lnTo>
                  <a:pt x="273312" y="21880"/>
                </a:lnTo>
                <a:lnTo>
                  <a:pt x="273010" y="19032"/>
                </a:lnTo>
                <a:close/>
              </a:path>
              <a:path w="273685" h="219710">
                <a:moveTo>
                  <a:pt x="6330" y="22207"/>
                </a:moveTo>
                <a:lnTo>
                  <a:pt x="6276" y="22535"/>
                </a:lnTo>
                <a:lnTo>
                  <a:pt x="6330" y="22207"/>
                </a:lnTo>
                <a:close/>
              </a:path>
              <a:path w="273685" h="219710">
                <a:moveTo>
                  <a:pt x="6613" y="19393"/>
                </a:moveTo>
                <a:lnTo>
                  <a:pt x="6544" y="19627"/>
                </a:lnTo>
                <a:lnTo>
                  <a:pt x="6613" y="19393"/>
                </a:lnTo>
                <a:close/>
              </a:path>
              <a:path w="273685" h="219710">
                <a:moveTo>
                  <a:pt x="266697" y="19385"/>
                </a:moveTo>
                <a:lnTo>
                  <a:pt x="266719" y="19627"/>
                </a:lnTo>
                <a:lnTo>
                  <a:pt x="266697" y="19385"/>
                </a:lnTo>
                <a:close/>
              </a:path>
              <a:path w="273685" h="219710">
                <a:moveTo>
                  <a:pt x="6718" y="19037"/>
                </a:moveTo>
                <a:lnTo>
                  <a:pt x="6613" y="19393"/>
                </a:lnTo>
                <a:lnTo>
                  <a:pt x="6718" y="19037"/>
                </a:lnTo>
                <a:close/>
              </a:path>
              <a:path w="273685" h="219710">
                <a:moveTo>
                  <a:pt x="272357" y="16167"/>
                </a:moveTo>
                <a:lnTo>
                  <a:pt x="265699" y="16167"/>
                </a:lnTo>
                <a:lnTo>
                  <a:pt x="265967" y="16725"/>
                </a:lnTo>
                <a:lnTo>
                  <a:pt x="266697" y="19385"/>
                </a:lnTo>
                <a:lnTo>
                  <a:pt x="266665" y="19032"/>
                </a:lnTo>
                <a:lnTo>
                  <a:pt x="273010" y="19032"/>
                </a:lnTo>
                <a:lnTo>
                  <a:pt x="272941" y="18383"/>
                </a:lnTo>
                <a:lnTo>
                  <a:pt x="272834" y="17787"/>
                </a:lnTo>
                <a:lnTo>
                  <a:pt x="272357" y="16167"/>
                </a:lnTo>
                <a:close/>
              </a:path>
              <a:path w="273685" h="219710">
                <a:moveTo>
                  <a:pt x="7563" y="16167"/>
                </a:moveTo>
                <a:lnTo>
                  <a:pt x="7349" y="16725"/>
                </a:lnTo>
                <a:lnTo>
                  <a:pt x="7461" y="16515"/>
                </a:lnTo>
                <a:lnTo>
                  <a:pt x="7563" y="16167"/>
                </a:lnTo>
                <a:close/>
              </a:path>
              <a:path w="273685" h="219710">
                <a:moveTo>
                  <a:pt x="7461" y="16515"/>
                </a:moveTo>
                <a:lnTo>
                  <a:pt x="7349" y="16725"/>
                </a:lnTo>
                <a:lnTo>
                  <a:pt x="7461" y="16515"/>
                </a:lnTo>
                <a:close/>
              </a:path>
              <a:path w="273685" h="219710">
                <a:moveTo>
                  <a:pt x="265740" y="16299"/>
                </a:moveTo>
                <a:lnTo>
                  <a:pt x="265872" y="16725"/>
                </a:lnTo>
                <a:lnTo>
                  <a:pt x="265740" y="16299"/>
                </a:lnTo>
                <a:close/>
              </a:path>
              <a:path w="273685" h="219710">
                <a:moveTo>
                  <a:pt x="265699" y="16167"/>
                </a:moveTo>
                <a:lnTo>
                  <a:pt x="265740" y="16299"/>
                </a:lnTo>
                <a:lnTo>
                  <a:pt x="265967" y="16725"/>
                </a:lnTo>
                <a:lnTo>
                  <a:pt x="265699" y="16167"/>
                </a:lnTo>
                <a:close/>
              </a:path>
              <a:path w="273685" h="219710">
                <a:moveTo>
                  <a:pt x="7646" y="16167"/>
                </a:moveTo>
                <a:lnTo>
                  <a:pt x="7461" y="16515"/>
                </a:lnTo>
                <a:lnTo>
                  <a:pt x="7646" y="16167"/>
                </a:lnTo>
                <a:close/>
              </a:path>
              <a:path w="273685" h="219710">
                <a:moveTo>
                  <a:pt x="271411" y="13507"/>
                </a:moveTo>
                <a:lnTo>
                  <a:pt x="264251" y="13507"/>
                </a:lnTo>
                <a:lnTo>
                  <a:pt x="264573" y="13979"/>
                </a:lnTo>
                <a:lnTo>
                  <a:pt x="265740" y="16299"/>
                </a:lnTo>
                <a:lnTo>
                  <a:pt x="265699" y="16167"/>
                </a:lnTo>
                <a:lnTo>
                  <a:pt x="272357" y="16167"/>
                </a:lnTo>
                <a:lnTo>
                  <a:pt x="271815" y="14327"/>
                </a:lnTo>
                <a:lnTo>
                  <a:pt x="271411" y="13507"/>
                </a:lnTo>
                <a:close/>
              </a:path>
              <a:path w="273685" h="219710">
                <a:moveTo>
                  <a:pt x="9065" y="13507"/>
                </a:moveTo>
                <a:lnTo>
                  <a:pt x="8744" y="14000"/>
                </a:lnTo>
                <a:lnTo>
                  <a:pt x="8967" y="13692"/>
                </a:lnTo>
                <a:lnTo>
                  <a:pt x="9065" y="13507"/>
                </a:lnTo>
                <a:close/>
              </a:path>
              <a:path w="273685" h="219710">
                <a:moveTo>
                  <a:pt x="8930" y="13760"/>
                </a:moveTo>
                <a:lnTo>
                  <a:pt x="8744" y="14000"/>
                </a:lnTo>
                <a:lnTo>
                  <a:pt x="8930" y="13760"/>
                </a:lnTo>
                <a:close/>
              </a:path>
              <a:path w="273685" h="219710">
                <a:moveTo>
                  <a:pt x="264350" y="13692"/>
                </a:moveTo>
                <a:lnTo>
                  <a:pt x="264502" y="13979"/>
                </a:lnTo>
                <a:lnTo>
                  <a:pt x="264350" y="13692"/>
                </a:lnTo>
                <a:close/>
              </a:path>
              <a:path w="273685" h="219710">
                <a:moveTo>
                  <a:pt x="264251" y="13507"/>
                </a:moveTo>
                <a:lnTo>
                  <a:pt x="264410" y="13769"/>
                </a:lnTo>
                <a:lnTo>
                  <a:pt x="264573" y="13979"/>
                </a:lnTo>
                <a:lnTo>
                  <a:pt x="264251" y="13507"/>
                </a:lnTo>
                <a:close/>
              </a:path>
              <a:path w="273685" h="219710">
                <a:moveTo>
                  <a:pt x="9127" y="13507"/>
                </a:moveTo>
                <a:lnTo>
                  <a:pt x="8930" y="13760"/>
                </a:lnTo>
                <a:lnTo>
                  <a:pt x="9127" y="13507"/>
                </a:lnTo>
                <a:close/>
              </a:path>
              <a:path w="273685" h="219710">
                <a:moveTo>
                  <a:pt x="270158" y="11082"/>
                </a:moveTo>
                <a:lnTo>
                  <a:pt x="262320" y="11082"/>
                </a:lnTo>
                <a:lnTo>
                  <a:pt x="262695" y="11517"/>
                </a:lnTo>
                <a:lnTo>
                  <a:pt x="264350" y="13692"/>
                </a:lnTo>
                <a:lnTo>
                  <a:pt x="264251" y="13507"/>
                </a:lnTo>
                <a:lnTo>
                  <a:pt x="271411" y="13507"/>
                </a:lnTo>
                <a:lnTo>
                  <a:pt x="270158" y="11082"/>
                </a:lnTo>
                <a:close/>
              </a:path>
              <a:path w="273685" h="219710">
                <a:moveTo>
                  <a:pt x="10997" y="11103"/>
                </a:moveTo>
                <a:lnTo>
                  <a:pt x="10621" y="11517"/>
                </a:lnTo>
                <a:lnTo>
                  <a:pt x="10793" y="11365"/>
                </a:lnTo>
                <a:lnTo>
                  <a:pt x="10997" y="11103"/>
                </a:lnTo>
                <a:close/>
              </a:path>
              <a:path w="273685" h="219710">
                <a:moveTo>
                  <a:pt x="10793" y="11365"/>
                </a:moveTo>
                <a:lnTo>
                  <a:pt x="10621" y="11517"/>
                </a:lnTo>
                <a:lnTo>
                  <a:pt x="10793" y="11365"/>
                </a:lnTo>
                <a:close/>
              </a:path>
              <a:path w="273685" h="219710">
                <a:moveTo>
                  <a:pt x="262576" y="11412"/>
                </a:moveTo>
                <a:close/>
              </a:path>
              <a:path w="273685" h="219710">
                <a:moveTo>
                  <a:pt x="262320" y="11082"/>
                </a:moveTo>
                <a:lnTo>
                  <a:pt x="262576" y="11412"/>
                </a:lnTo>
                <a:lnTo>
                  <a:pt x="262320" y="11082"/>
                </a:lnTo>
                <a:close/>
              </a:path>
              <a:path w="273685" h="219710">
                <a:moveTo>
                  <a:pt x="268769" y="9060"/>
                </a:moveTo>
                <a:lnTo>
                  <a:pt x="259906" y="9060"/>
                </a:lnTo>
                <a:lnTo>
                  <a:pt x="260442" y="9441"/>
                </a:lnTo>
                <a:lnTo>
                  <a:pt x="262576" y="11412"/>
                </a:lnTo>
                <a:lnTo>
                  <a:pt x="262320" y="11082"/>
                </a:lnTo>
                <a:lnTo>
                  <a:pt x="270158" y="11082"/>
                </a:lnTo>
                <a:lnTo>
                  <a:pt x="269883" y="10551"/>
                </a:lnTo>
                <a:lnTo>
                  <a:pt x="269545" y="10057"/>
                </a:lnTo>
                <a:lnTo>
                  <a:pt x="268769" y="9060"/>
                </a:lnTo>
                <a:close/>
              </a:path>
              <a:path w="273685" h="219710">
                <a:moveTo>
                  <a:pt x="11090" y="11103"/>
                </a:moveTo>
                <a:lnTo>
                  <a:pt x="10793" y="11365"/>
                </a:lnTo>
                <a:lnTo>
                  <a:pt x="11090" y="11103"/>
                </a:lnTo>
                <a:close/>
              </a:path>
              <a:path w="273685" h="219710">
                <a:moveTo>
                  <a:pt x="13411" y="9060"/>
                </a:moveTo>
                <a:lnTo>
                  <a:pt x="12874" y="9441"/>
                </a:lnTo>
                <a:lnTo>
                  <a:pt x="13174" y="9268"/>
                </a:lnTo>
                <a:lnTo>
                  <a:pt x="13411" y="9060"/>
                </a:lnTo>
                <a:close/>
              </a:path>
              <a:path w="273685" h="219710">
                <a:moveTo>
                  <a:pt x="13165" y="9276"/>
                </a:moveTo>
                <a:lnTo>
                  <a:pt x="12874" y="9441"/>
                </a:lnTo>
                <a:lnTo>
                  <a:pt x="13165" y="9276"/>
                </a:lnTo>
                <a:close/>
              </a:path>
              <a:path w="273685" h="219710">
                <a:moveTo>
                  <a:pt x="260142" y="9268"/>
                </a:moveTo>
                <a:lnTo>
                  <a:pt x="260338" y="9441"/>
                </a:lnTo>
                <a:lnTo>
                  <a:pt x="260142" y="9268"/>
                </a:lnTo>
                <a:close/>
              </a:path>
              <a:path w="273685" h="219710">
                <a:moveTo>
                  <a:pt x="259906" y="9060"/>
                </a:moveTo>
                <a:lnTo>
                  <a:pt x="260156" y="9276"/>
                </a:lnTo>
                <a:lnTo>
                  <a:pt x="260442" y="9441"/>
                </a:lnTo>
                <a:lnTo>
                  <a:pt x="259906" y="9060"/>
                </a:lnTo>
                <a:close/>
              </a:path>
              <a:path w="273685" h="219710">
                <a:moveTo>
                  <a:pt x="13548" y="9060"/>
                </a:moveTo>
                <a:lnTo>
                  <a:pt x="13411" y="9060"/>
                </a:lnTo>
                <a:lnTo>
                  <a:pt x="13165" y="9276"/>
                </a:lnTo>
                <a:lnTo>
                  <a:pt x="13548" y="9060"/>
                </a:lnTo>
                <a:close/>
              </a:path>
              <a:path w="273685" h="219710">
                <a:moveTo>
                  <a:pt x="267626" y="7590"/>
                </a:moveTo>
                <a:lnTo>
                  <a:pt x="257223" y="7590"/>
                </a:lnTo>
                <a:lnTo>
                  <a:pt x="257760" y="7847"/>
                </a:lnTo>
                <a:lnTo>
                  <a:pt x="260142" y="9268"/>
                </a:lnTo>
                <a:lnTo>
                  <a:pt x="259906" y="9060"/>
                </a:lnTo>
                <a:lnTo>
                  <a:pt x="268769" y="9060"/>
                </a:lnTo>
                <a:lnTo>
                  <a:pt x="267626" y="7590"/>
                </a:lnTo>
                <a:close/>
              </a:path>
              <a:path w="273685" h="219710">
                <a:moveTo>
                  <a:pt x="257551" y="7778"/>
                </a:moveTo>
                <a:lnTo>
                  <a:pt x="257760" y="7847"/>
                </a:lnTo>
                <a:lnTo>
                  <a:pt x="257551" y="7778"/>
                </a:lnTo>
                <a:close/>
              </a:path>
              <a:path w="273685" h="219710">
                <a:moveTo>
                  <a:pt x="257223" y="7590"/>
                </a:moveTo>
                <a:lnTo>
                  <a:pt x="257551" y="7778"/>
                </a:lnTo>
                <a:lnTo>
                  <a:pt x="257760" y="7847"/>
                </a:lnTo>
                <a:lnTo>
                  <a:pt x="257223" y="7590"/>
                </a:lnTo>
                <a:close/>
              </a:path>
              <a:path w="273685" h="219710">
                <a:moveTo>
                  <a:pt x="16146" y="7590"/>
                </a:moveTo>
                <a:lnTo>
                  <a:pt x="15556" y="7842"/>
                </a:lnTo>
                <a:lnTo>
                  <a:pt x="15904" y="7727"/>
                </a:lnTo>
                <a:lnTo>
                  <a:pt x="16146" y="7590"/>
                </a:lnTo>
                <a:close/>
              </a:path>
              <a:path w="273685" h="219710">
                <a:moveTo>
                  <a:pt x="15904" y="7727"/>
                </a:moveTo>
                <a:lnTo>
                  <a:pt x="15556" y="7842"/>
                </a:lnTo>
                <a:lnTo>
                  <a:pt x="15701" y="7842"/>
                </a:lnTo>
                <a:lnTo>
                  <a:pt x="15904" y="7727"/>
                </a:lnTo>
                <a:close/>
              </a:path>
              <a:path w="273685" h="219710">
                <a:moveTo>
                  <a:pt x="254405" y="6737"/>
                </a:moveTo>
                <a:lnTo>
                  <a:pt x="257551" y="7778"/>
                </a:lnTo>
                <a:lnTo>
                  <a:pt x="257223" y="7590"/>
                </a:lnTo>
                <a:lnTo>
                  <a:pt x="267626" y="7590"/>
                </a:lnTo>
                <a:lnTo>
                  <a:pt x="267290" y="7161"/>
                </a:lnTo>
                <a:lnTo>
                  <a:pt x="266956" y="6780"/>
                </a:lnTo>
                <a:lnTo>
                  <a:pt x="254809" y="6780"/>
                </a:lnTo>
                <a:lnTo>
                  <a:pt x="254405" y="6737"/>
                </a:lnTo>
                <a:close/>
              </a:path>
              <a:path w="273685" h="219710">
                <a:moveTo>
                  <a:pt x="16318" y="7590"/>
                </a:moveTo>
                <a:lnTo>
                  <a:pt x="16146" y="7590"/>
                </a:lnTo>
                <a:lnTo>
                  <a:pt x="15904" y="7727"/>
                </a:lnTo>
                <a:lnTo>
                  <a:pt x="16318" y="7590"/>
                </a:lnTo>
                <a:close/>
              </a:path>
              <a:path w="273685" h="219710">
                <a:moveTo>
                  <a:pt x="19204" y="6635"/>
                </a:moveTo>
                <a:lnTo>
                  <a:pt x="18507" y="6780"/>
                </a:lnTo>
                <a:lnTo>
                  <a:pt x="18895" y="6737"/>
                </a:lnTo>
                <a:lnTo>
                  <a:pt x="19204" y="6635"/>
                </a:lnTo>
                <a:close/>
              </a:path>
              <a:path w="273685" h="219710">
                <a:moveTo>
                  <a:pt x="18895" y="6738"/>
                </a:moveTo>
                <a:lnTo>
                  <a:pt x="18507" y="6780"/>
                </a:lnTo>
                <a:lnTo>
                  <a:pt x="18766" y="6780"/>
                </a:lnTo>
                <a:lnTo>
                  <a:pt x="18895" y="6738"/>
                </a:lnTo>
                <a:close/>
              </a:path>
              <a:path w="273685" h="219710">
                <a:moveTo>
                  <a:pt x="254112" y="6640"/>
                </a:moveTo>
                <a:lnTo>
                  <a:pt x="254406" y="6738"/>
                </a:lnTo>
                <a:lnTo>
                  <a:pt x="254809" y="6780"/>
                </a:lnTo>
                <a:lnTo>
                  <a:pt x="254112" y="6640"/>
                </a:lnTo>
                <a:close/>
              </a:path>
              <a:path w="273685" h="219710">
                <a:moveTo>
                  <a:pt x="266805" y="6640"/>
                </a:moveTo>
                <a:lnTo>
                  <a:pt x="254112" y="6640"/>
                </a:lnTo>
                <a:lnTo>
                  <a:pt x="254809" y="6780"/>
                </a:lnTo>
                <a:lnTo>
                  <a:pt x="266956" y="6780"/>
                </a:lnTo>
                <a:lnTo>
                  <a:pt x="266805" y="6640"/>
                </a:lnTo>
                <a:close/>
              </a:path>
              <a:path w="273685" h="219710">
                <a:moveTo>
                  <a:pt x="19831" y="6635"/>
                </a:moveTo>
                <a:lnTo>
                  <a:pt x="19188" y="6640"/>
                </a:lnTo>
                <a:lnTo>
                  <a:pt x="18895" y="6738"/>
                </a:lnTo>
                <a:lnTo>
                  <a:pt x="19831" y="6635"/>
                </a:lnTo>
                <a:close/>
              </a:path>
              <a:path w="273685" h="219710">
                <a:moveTo>
                  <a:pt x="250625" y="6340"/>
                </a:moveTo>
                <a:lnTo>
                  <a:pt x="254405" y="6737"/>
                </a:lnTo>
                <a:lnTo>
                  <a:pt x="254112" y="6640"/>
                </a:lnTo>
                <a:lnTo>
                  <a:pt x="266805" y="6640"/>
                </a:lnTo>
                <a:lnTo>
                  <a:pt x="266482" y="6356"/>
                </a:lnTo>
                <a:lnTo>
                  <a:pt x="250947" y="6356"/>
                </a:lnTo>
                <a:lnTo>
                  <a:pt x="250625" y="6340"/>
                </a:lnTo>
                <a:close/>
              </a:path>
              <a:path w="273685" h="219710">
                <a:moveTo>
                  <a:pt x="250625" y="6340"/>
                </a:moveTo>
                <a:lnTo>
                  <a:pt x="22530" y="6340"/>
                </a:lnTo>
                <a:lnTo>
                  <a:pt x="22383" y="6356"/>
                </a:lnTo>
                <a:lnTo>
                  <a:pt x="250778" y="6356"/>
                </a:lnTo>
                <a:lnTo>
                  <a:pt x="250625" y="6340"/>
                </a:lnTo>
                <a:close/>
              </a:path>
              <a:path w="273685" h="219710">
                <a:moveTo>
                  <a:pt x="266464" y="6340"/>
                </a:moveTo>
                <a:lnTo>
                  <a:pt x="250625" y="6340"/>
                </a:lnTo>
                <a:lnTo>
                  <a:pt x="250947" y="6356"/>
                </a:lnTo>
                <a:lnTo>
                  <a:pt x="266482" y="6356"/>
                </a:lnTo>
                <a:close/>
              </a:path>
            </a:pathLst>
          </a:custGeom>
          <a:solidFill>
            <a:srgbClr val="000000"/>
          </a:solidFill>
        </p:spPr>
        <p:txBody>
          <a:bodyPr wrap="square" lIns="0" tIns="0" rIns="0" bIns="0" rtlCol="0"/>
          <a:lstStyle/>
          <a:p>
            <a:endParaRPr sz="1224">
              <a:solidFill>
                <a:prstClr val="black"/>
              </a:solidFill>
            </a:endParaRPr>
          </a:p>
        </p:txBody>
      </p:sp>
      <p:sp>
        <p:nvSpPr>
          <p:cNvPr id="138" name="object 138"/>
          <p:cNvSpPr/>
          <p:nvPr/>
        </p:nvSpPr>
        <p:spPr>
          <a:xfrm>
            <a:off x="4413742" y="2687157"/>
            <a:ext cx="115661" cy="63776"/>
          </a:xfrm>
          <a:prstGeom prst="rect">
            <a:avLst/>
          </a:prstGeom>
          <a:blipFill>
            <a:blip r:embed="rId35" cstate="print"/>
            <a:stretch>
              <a:fillRect/>
            </a:stretch>
          </a:blipFill>
        </p:spPr>
        <p:txBody>
          <a:bodyPr wrap="square" lIns="0" tIns="0" rIns="0" bIns="0" rtlCol="0"/>
          <a:lstStyle/>
          <a:p>
            <a:endParaRPr sz="1224">
              <a:solidFill>
                <a:prstClr val="black"/>
              </a:solidFill>
            </a:endParaRPr>
          </a:p>
        </p:txBody>
      </p:sp>
      <p:sp>
        <p:nvSpPr>
          <p:cNvPr id="139" name="object 139"/>
          <p:cNvSpPr/>
          <p:nvPr/>
        </p:nvSpPr>
        <p:spPr>
          <a:xfrm>
            <a:off x="3686228" y="2140180"/>
            <a:ext cx="198226" cy="20729"/>
          </a:xfrm>
          <a:custGeom>
            <a:avLst/>
            <a:gdLst/>
            <a:ahLst/>
            <a:cxnLst/>
            <a:rect l="l" t="t" r="r" b="b"/>
            <a:pathLst>
              <a:path w="291464" h="30480">
                <a:moveTo>
                  <a:pt x="290872" y="9548"/>
                </a:moveTo>
                <a:lnTo>
                  <a:pt x="289456" y="17482"/>
                </a:lnTo>
                <a:lnTo>
                  <a:pt x="285506" y="24058"/>
                </a:lnTo>
                <a:lnTo>
                  <a:pt x="279470" y="28542"/>
                </a:lnTo>
                <a:lnTo>
                  <a:pt x="271796" y="30200"/>
                </a:lnTo>
                <a:lnTo>
                  <a:pt x="126610" y="30200"/>
                </a:lnTo>
                <a:lnTo>
                  <a:pt x="52054" y="30200"/>
                </a:lnTo>
                <a:lnTo>
                  <a:pt x="24587" y="30200"/>
                </a:lnTo>
                <a:lnTo>
                  <a:pt x="20663" y="30200"/>
                </a:lnTo>
                <a:lnTo>
                  <a:pt x="12740" y="28542"/>
                </a:lnTo>
                <a:lnTo>
                  <a:pt x="6159" y="24058"/>
                </a:lnTo>
                <a:lnTo>
                  <a:pt x="1663" y="17482"/>
                </a:lnTo>
                <a:lnTo>
                  <a:pt x="0" y="9548"/>
                </a:lnTo>
                <a:lnTo>
                  <a:pt x="0" y="0"/>
                </a:lnTo>
                <a:lnTo>
                  <a:pt x="168160" y="0"/>
                </a:lnTo>
                <a:lnTo>
                  <a:pt x="254513" y="0"/>
                </a:lnTo>
                <a:lnTo>
                  <a:pt x="286327" y="0"/>
                </a:lnTo>
                <a:lnTo>
                  <a:pt x="290872" y="0"/>
                </a:lnTo>
                <a:lnTo>
                  <a:pt x="290872" y="9548"/>
                </a:lnTo>
                <a:close/>
              </a:path>
            </a:pathLst>
          </a:custGeom>
          <a:ln w="6357">
            <a:solidFill>
              <a:srgbClr val="000000"/>
            </a:solidFill>
          </a:ln>
        </p:spPr>
        <p:txBody>
          <a:bodyPr wrap="square" lIns="0" tIns="0" rIns="0" bIns="0" rtlCol="0"/>
          <a:lstStyle/>
          <a:p>
            <a:endParaRPr sz="1224">
              <a:solidFill>
                <a:prstClr val="black"/>
              </a:solidFill>
            </a:endParaRPr>
          </a:p>
        </p:txBody>
      </p:sp>
      <p:sp>
        <p:nvSpPr>
          <p:cNvPr id="140" name="object 140"/>
          <p:cNvSpPr/>
          <p:nvPr/>
        </p:nvSpPr>
        <p:spPr>
          <a:xfrm>
            <a:off x="3686228" y="2085055"/>
            <a:ext cx="198226" cy="55279"/>
          </a:xfrm>
          <a:custGeom>
            <a:avLst/>
            <a:gdLst/>
            <a:ahLst/>
            <a:cxnLst/>
            <a:rect l="l" t="t" r="r" b="b"/>
            <a:pathLst>
              <a:path w="291464" h="81280">
                <a:moveTo>
                  <a:pt x="260670" y="0"/>
                </a:moveTo>
                <a:lnTo>
                  <a:pt x="30199" y="0"/>
                </a:lnTo>
                <a:lnTo>
                  <a:pt x="0" y="81053"/>
                </a:lnTo>
                <a:lnTo>
                  <a:pt x="290872" y="81053"/>
                </a:lnTo>
                <a:lnTo>
                  <a:pt x="260670" y="0"/>
                </a:lnTo>
                <a:close/>
              </a:path>
            </a:pathLst>
          </a:custGeom>
          <a:ln w="6357">
            <a:solidFill>
              <a:srgbClr val="000000"/>
            </a:solidFill>
          </a:ln>
        </p:spPr>
        <p:txBody>
          <a:bodyPr wrap="square" lIns="0" tIns="0" rIns="0" bIns="0" rtlCol="0"/>
          <a:lstStyle/>
          <a:p>
            <a:endParaRPr sz="1224">
              <a:solidFill>
                <a:prstClr val="black"/>
              </a:solidFill>
            </a:endParaRPr>
          </a:p>
        </p:txBody>
      </p:sp>
      <p:sp>
        <p:nvSpPr>
          <p:cNvPr id="141" name="object 141"/>
          <p:cNvSpPr/>
          <p:nvPr/>
        </p:nvSpPr>
        <p:spPr>
          <a:xfrm>
            <a:off x="3706766" y="1975900"/>
            <a:ext cx="156766" cy="109262"/>
          </a:xfrm>
          <a:custGeom>
            <a:avLst/>
            <a:gdLst/>
            <a:ahLst/>
            <a:cxnLst/>
            <a:rect l="l" t="t" r="r" b="b"/>
            <a:pathLst>
              <a:path w="230504" h="160655">
                <a:moveTo>
                  <a:pt x="230470" y="20652"/>
                </a:moveTo>
                <a:lnTo>
                  <a:pt x="229055" y="12718"/>
                </a:lnTo>
                <a:lnTo>
                  <a:pt x="225107" y="6142"/>
                </a:lnTo>
                <a:lnTo>
                  <a:pt x="219071" y="1657"/>
                </a:lnTo>
                <a:lnTo>
                  <a:pt x="211395" y="0"/>
                </a:lnTo>
                <a:lnTo>
                  <a:pt x="100210" y="0"/>
                </a:lnTo>
                <a:lnTo>
                  <a:pt x="43115" y="0"/>
                </a:lnTo>
                <a:lnTo>
                  <a:pt x="22080" y="0"/>
                </a:lnTo>
                <a:lnTo>
                  <a:pt x="19075" y="0"/>
                </a:lnTo>
                <a:lnTo>
                  <a:pt x="11399" y="1657"/>
                </a:lnTo>
                <a:lnTo>
                  <a:pt x="5364" y="6142"/>
                </a:lnTo>
                <a:lnTo>
                  <a:pt x="1415" y="12718"/>
                </a:lnTo>
                <a:lnTo>
                  <a:pt x="0" y="20652"/>
                </a:lnTo>
                <a:lnTo>
                  <a:pt x="0" y="101500"/>
                </a:lnTo>
                <a:lnTo>
                  <a:pt x="0" y="143017"/>
                </a:lnTo>
                <a:lnTo>
                  <a:pt x="0" y="158312"/>
                </a:lnTo>
                <a:lnTo>
                  <a:pt x="0" y="160497"/>
                </a:lnTo>
                <a:lnTo>
                  <a:pt x="133241" y="160497"/>
                </a:lnTo>
                <a:lnTo>
                  <a:pt x="201662" y="160497"/>
                </a:lnTo>
                <a:lnTo>
                  <a:pt x="226869" y="160497"/>
                </a:lnTo>
                <a:lnTo>
                  <a:pt x="230470" y="160497"/>
                </a:lnTo>
                <a:lnTo>
                  <a:pt x="230470" y="20652"/>
                </a:lnTo>
                <a:close/>
              </a:path>
            </a:pathLst>
          </a:custGeom>
          <a:ln w="6357">
            <a:solidFill>
              <a:srgbClr val="000000"/>
            </a:solidFill>
          </a:ln>
        </p:spPr>
        <p:txBody>
          <a:bodyPr wrap="square" lIns="0" tIns="0" rIns="0" bIns="0" rtlCol="0"/>
          <a:lstStyle/>
          <a:p>
            <a:endParaRPr sz="1224">
              <a:solidFill>
                <a:prstClr val="black"/>
              </a:solidFill>
            </a:endParaRPr>
          </a:p>
        </p:txBody>
      </p:sp>
      <p:sp>
        <p:nvSpPr>
          <p:cNvPr id="142" name="object 142"/>
          <p:cNvSpPr/>
          <p:nvPr/>
        </p:nvSpPr>
        <p:spPr>
          <a:xfrm>
            <a:off x="3717577" y="1987794"/>
            <a:ext cx="135173" cy="85509"/>
          </a:xfrm>
          <a:custGeom>
            <a:avLst/>
            <a:gdLst/>
            <a:ahLst/>
            <a:cxnLst/>
            <a:rect l="l" t="t" r="r" b="b"/>
            <a:pathLst>
              <a:path w="198754" h="125730">
                <a:moveTo>
                  <a:pt x="195500" y="0"/>
                </a:moveTo>
                <a:lnTo>
                  <a:pt x="3181" y="0"/>
                </a:lnTo>
                <a:lnTo>
                  <a:pt x="0" y="3164"/>
                </a:lnTo>
                <a:lnTo>
                  <a:pt x="0" y="122358"/>
                </a:lnTo>
                <a:lnTo>
                  <a:pt x="3181" y="125523"/>
                </a:lnTo>
                <a:lnTo>
                  <a:pt x="195500" y="125523"/>
                </a:lnTo>
                <a:lnTo>
                  <a:pt x="198681" y="122358"/>
                </a:lnTo>
                <a:lnTo>
                  <a:pt x="6356" y="122358"/>
                </a:lnTo>
                <a:lnTo>
                  <a:pt x="3181" y="119193"/>
                </a:lnTo>
                <a:lnTo>
                  <a:pt x="6356" y="119193"/>
                </a:lnTo>
                <a:lnTo>
                  <a:pt x="6356" y="6329"/>
                </a:lnTo>
                <a:lnTo>
                  <a:pt x="3181" y="6329"/>
                </a:lnTo>
                <a:lnTo>
                  <a:pt x="6356" y="3164"/>
                </a:lnTo>
                <a:lnTo>
                  <a:pt x="198681" y="3164"/>
                </a:lnTo>
                <a:lnTo>
                  <a:pt x="195500" y="0"/>
                </a:lnTo>
                <a:close/>
              </a:path>
              <a:path w="198754" h="125730">
                <a:moveTo>
                  <a:pt x="6356" y="119193"/>
                </a:moveTo>
                <a:lnTo>
                  <a:pt x="3181" y="119193"/>
                </a:lnTo>
                <a:lnTo>
                  <a:pt x="6356" y="122358"/>
                </a:lnTo>
                <a:lnTo>
                  <a:pt x="6356" y="119193"/>
                </a:lnTo>
                <a:close/>
              </a:path>
              <a:path w="198754" h="125730">
                <a:moveTo>
                  <a:pt x="192325" y="119193"/>
                </a:moveTo>
                <a:lnTo>
                  <a:pt x="6356" y="119193"/>
                </a:lnTo>
                <a:lnTo>
                  <a:pt x="6356" y="122358"/>
                </a:lnTo>
                <a:lnTo>
                  <a:pt x="192325" y="122358"/>
                </a:lnTo>
                <a:lnTo>
                  <a:pt x="192325" y="119193"/>
                </a:lnTo>
                <a:close/>
              </a:path>
              <a:path w="198754" h="125730">
                <a:moveTo>
                  <a:pt x="192325" y="3164"/>
                </a:moveTo>
                <a:lnTo>
                  <a:pt x="192325" y="122358"/>
                </a:lnTo>
                <a:lnTo>
                  <a:pt x="195500" y="119193"/>
                </a:lnTo>
                <a:lnTo>
                  <a:pt x="198681" y="119193"/>
                </a:lnTo>
                <a:lnTo>
                  <a:pt x="198681" y="6329"/>
                </a:lnTo>
                <a:lnTo>
                  <a:pt x="195500" y="6329"/>
                </a:lnTo>
                <a:lnTo>
                  <a:pt x="192325" y="3164"/>
                </a:lnTo>
                <a:close/>
              </a:path>
              <a:path w="198754" h="125730">
                <a:moveTo>
                  <a:pt x="198681" y="119193"/>
                </a:moveTo>
                <a:lnTo>
                  <a:pt x="195500" y="119193"/>
                </a:lnTo>
                <a:lnTo>
                  <a:pt x="192325" y="122358"/>
                </a:lnTo>
                <a:lnTo>
                  <a:pt x="198681" y="122358"/>
                </a:lnTo>
                <a:lnTo>
                  <a:pt x="198681" y="119193"/>
                </a:lnTo>
                <a:close/>
              </a:path>
              <a:path w="198754" h="125730">
                <a:moveTo>
                  <a:pt x="6356" y="3164"/>
                </a:moveTo>
                <a:lnTo>
                  <a:pt x="3181" y="6329"/>
                </a:lnTo>
                <a:lnTo>
                  <a:pt x="6356" y="6329"/>
                </a:lnTo>
                <a:lnTo>
                  <a:pt x="6356" y="3164"/>
                </a:lnTo>
                <a:close/>
              </a:path>
              <a:path w="198754" h="125730">
                <a:moveTo>
                  <a:pt x="192325" y="3164"/>
                </a:moveTo>
                <a:lnTo>
                  <a:pt x="6356" y="3164"/>
                </a:lnTo>
                <a:lnTo>
                  <a:pt x="6356" y="6329"/>
                </a:lnTo>
                <a:lnTo>
                  <a:pt x="192325" y="6329"/>
                </a:lnTo>
                <a:lnTo>
                  <a:pt x="192325" y="3164"/>
                </a:lnTo>
                <a:close/>
              </a:path>
              <a:path w="198754" h="125730">
                <a:moveTo>
                  <a:pt x="198681" y="3164"/>
                </a:moveTo>
                <a:lnTo>
                  <a:pt x="192325" y="3164"/>
                </a:lnTo>
                <a:lnTo>
                  <a:pt x="195500" y="6329"/>
                </a:lnTo>
                <a:lnTo>
                  <a:pt x="198681" y="6329"/>
                </a:lnTo>
                <a:lnTo>
                  <a:pt x="198681" y="3164"/>
                </a:lnTo>
                <a:close/>
              </a:path>
            </a:pathLst>
          </a:custGeom>
          <a:solidFill>
            <a:srgbClr val="000000"/>
          </a:solidFill>
        </p:spPr>
        <p:txBody>
          <a:bodyPr wrap="square" lIns="0" tIns="0" rIns="0" bIns="0" rtlCol="0"/>
          <a:lstStyle/>
          <a:p>
            <a:endParaRPr sz="1224">
              <a:solidFill>
                <a:prstClr val="black"/>
              </a:solidFill>
            </a:endParaRPr>
          </a:p>
        </p:txBody>
      </p:sp>
      <p:sp>
        <p:nvSpPr>
          <p:cNvPr id="143" name="object 143"/>
          <p:cNvSpPr/>
          <p:nvPr/>
        </p:nvSpPr>
        <p:spPr>
          <a:xfrm>
            <a:off x="3749025" y="2103442"/>
            <a:ext cx="72553" cy="25048"/>
          </a:xfrm>
          <a:custGeom>
            <a:avLst/>
            <a:gdLst/>
            <a:ahLst/>
            <a:cxnLst/>
            <a:rect l="l" t="t" r="r" b="b"/>
            <a:pathLst>
              <a:path w="106679" h="36830">
                <a:moveTo>
                  <a:pt x="93630" y="0"/>
                </a:moveTo>
                <a:lnTo>
                  <a:pt x="12568" y="0"/>
                </a:lnTo>
                <a:lnTo>
                  <a:pt x="9537" y="2199"/>
                </a:lnTo>
                <a:lnTo>
                  <a:pt x="0" y="32399"/>
                </a:lnTo>
                <a:lnTo>
                  <a:pt x="3030" y="36530"/>
                </a:lnTo>
                <a:lnTo>
                  <a:pt x="103168" y="36530"/>
                </a:lnTo>
                <a:lnTo>
                  <a:pt x="104782" y="34331"/>
                </a:lnTo>
                <a:lnTo>
                  <a:pt x="6061" y="34331"/>
                </a:lnTo>
                <a:lnTo>
                  <a:pt x="3030" y="30200"/>
                </a:lnTo>
                <a:lnTo>
                  <a:pt x="7366" y="30200"/>
                </a:lnTo>
                <a:lnTo>
                  <a:pt x="14905" y="6329"/>
                </a:lnTo>
                <a:lnTo>
                  <a:pt x="12568" y="6329"/>
                </a:lnTo>
                <a:lnTo>
                  <a:pt x="15599" y="4130"/>
                </a:lnTo>
                <a:lnTo>
                  <a:pt x="97271" y="4130"/>
                </a:lnTo>
                <a:lnTo>
                  <a:pt x="96661" y="2199"/>
                </a:lnTo>
                <a:lnTo>
                  <a:pt x="93630" y="0"/>
                </a:lnTo>
                <a:close/>
              </a:path>
              <a:path w="106679" h="36830">
                <a:moveTo>
                  <a:pt x="7366" y="30200"/>
                </a:moveTo>
                <a:lnTo>
                  <a:pt x="3030" y="30200"/>
                </a:lnTo>
                <a:lnTo>
                  <a:pt x="6061" y="34331"/>
                </a:lnTo>
                <a:lnTo>
                  <a:pt x="7366" y="30200"/>
                </a:lnTo>
                <a:close/>
              </a:path>
              <a:path w="106679" h="36830">
                <a:moveTo>
                  <a:pt x="98833" y="30200"/>
                </a:moveTo>
                <a:lnTo>
                  <a:pt x="7366" y="30200"/>
                </a:lnTo>
                <a:lnTo>
                  <a:pt x="6061" y="34331"/>
                </a:lnTo>
                <a:lnTo>
                  <a:pt x="100137" y="34331"/>
                </a:lnTo>
                <a:lnTo>
                  <a:pt x="98833" y="30200"/>
                </a:lnTo>
                <a:close/>
              </a:path>
              <a:path w="106679" h="36830">
                <a:moveTo>
                  <a:pt x="90599" y="4130"/>
                </a:moveTo>
                <a:lnTo>
                  <a:pt x="100137" y="34331"/>
                </a:lnTo>
                <a:lnTo>
                  <a:pt x="103168" y="30200"/>
                </a:lnTo>
                <a:lnTo>
                  <a:pt x="105504" y="30200"/>
                </a:lnTo>
                <a:lnTo>
                  <a:pt x="97965" y="6329"/>
                </a:lnTo>
                <a:lnTo>
                  <a:pt x="93630" y="6329"/>
                </a:lnTo>
                <a:lnTo>
                  <a:pt x="90599" y="4130"/>
                </a:lnTo>
                <a:close/>
              </a:path>
              <a:path w="106679" h="36830">
                <a:moveTo>
                  <a:pt x="105504" y="30200"/>
                </a:moveTo>
                <a:lnTo>
                  <a:pt x="103168" y="30200"/>
                </a:lnTo>
                <a:lnTo>
                  <a:pt x="100137" y="34331"/>
                </a:lnTo>
                <a:lnTo>
                  <a:pt x="104782" y="34331"/>
                </a:lnTo>
                <a:lnTo>
                  <a:pt x="106199" y="32399"/>
                </a:lnTo>
                <a:lnTo>
                  <a:pt x="105504" y="30200"/>
                </a:lnTo>
                <a:close/>
              </a:path>
              <a:path w="106679" h="36830">
                <a:moveTo>
                  <a:pt x="15599" y="4130"/>
                </a:moveTo>
                <a:lnTo>
                  <a:pt x="12568" y="6329"/>
                </a:lnTo>
                <a:lnTo>
                  <a:pt x="14905" y="6329"/>
                </a:lnTo>
                <a:lnTo>
                  <a:pt x="15599" y="4130"/>
                </a:lnTo>
                <a:close/>
              </a:path>
              <a:path w="106679" h="36830">
                <a:moveTo>
                  <a:pt x="90599" y="4130"/>
                </a:moveTo>
                <a:lnTo>
                  <a:pt x="15599" y="4130"/>
                </a:lnTo>
                <a:lnTo>
                  <a:pt x="14905" y="6329"/>
                </a:lnTo>
                <a:lnTo>
                  <a:pt x="91294" y="6329"/>
                </a:lnTo>
                <a:lnTo>
                  <a:pt x="90599" y="4130"/>
                </a:lnTo>
                <a:close/>
              </a:path>
              <a:path w="106679" h="36830">
                <a:moveTo>
                  <a:pt x="97271" y="4130"/>
                </a:moveTo>
                <a:lnTo>
                  <a:pt x="90599" y="4130"/>
                </a:lnTo>
                <a:lnTo>
                  <a:pt x="93630" y="6329"/>
                </a:lnTo>
                <a:lnTo>
                  <a:pt x="97965" y="6329"/>
                </a:lnTo>
                <a:lnTo>
                  <a:pt x="97271" y="4130"/>
                </a:lnTo>
                <a:close/>
              </a:path>
            </a:pathLst>
          </a:custGeom>
          <a:solidFill>
            <a:srgbClr val="000000"/>
          </a:solidFill>
        </p:spPr>
        <p:txBody>
          <a:bodyPr wrap="square" lIns="0" tIns="0" rIns="0" bIns="0" rtlCol="0"/>
          <a:lstStyle/>
          <a:p>
            <a:endParaRPr sz="1224">
              <a:solidFill>
                <a:prstClr val="black"/>
              </a:solidFill>
            </a:endParaRPr>
          </a:p>
        </p:txBody>
      </p:sp>
      <p:sp>
        <p:nvSpPr>
          <p:cNvPr id="144" name="object 144"/>
          <p:cNvSpPr/>
          <p:nvPr/>
        </p:nvSpPr>
        <p:spPr>
          <a:xfrm>
            <a:off x="3738116" y="2041824"/>
            <a:ext cx="9932" cy="10797"/>
          </a:xfrm>
          <a:custGeom>
            <a:avLst/>
            <a:gdLst/>
            <a:ahLst/>
            <a:cxnLst/>
            <a:rect l="l" t="t" r="r" b="b"/>
            <a:pathLst>
              <a:path w="14604" h="15875">
                <a:moveTo>
                  <a:pt x="14301" y="15878"/>
                </a:moveTo>
                <a:lnTo>
                  <a:pt x="0" y="0"/>
                </a:lnTo>
              </a:path>
            </a:pathLst>
          </a:custGeom>
          <a:ln w="3178">
            <a:solidFill>
              <a:srgbClr val="000000"/>
            </a:solidFill>
          </a:ln>
        </p:spPr>
        <p:txBody>
          <a:bodyPr wrap="square" lIns="0" tIns="0" rIns="0" bIns="0" rtlCol="0"/>
          <a:lstStyle/>
          <a:p>
            <a:endParaRPr sz="1224">
              <a:solidFill>
                <a:prstClr val="black"/>
              </a:solidFill>
            </a:endParaRPr>
          </a:p>
        </p:txBody>
      </p:sp>
      <p:sp>
        <p:nvSpPr>
          <p:cNvPr id="145" name="object 145"/>
          <p:cNvSpPr/>
          <p:nvPr/>
        </p:nvSpPr>
        <p:spPr>
          <a:xfrm>
            <a:off x="3738116" y="2041824"/>
            <a:ext cx="9932" cy="10797"/>
          </a:xfrm>
          <a:custGeom>
            <a:avLst/>
            <a:gdLst/>
            <a:ahLst/>
            <a:cxnLst/>
            <a:rect l="l" t="t" r="r" b="b"/>
            <a:pathLst>
              <a:path w="14604" h="15875">
                <a:moveTo>
                  <a:pt x="0" y="15878"/>
                </a:moveTo>
                <a:lnTo>
                  <a:pt x="14301" y="0"/>
                </a:lnTo>
              </a:path>
            </a:pathLst>
          </a:custGeom>
          <a:ln w="3178">
            <a:solidFill>
              <a:srgbClr val="000000"/>
            </a:solidFill>
          </a:ln>
        </p:spPr>
        <p:txBody>
          <a:bodyPr wrap="square" lIns="0" tIns="0" rIns="0" bIns="0" rtlCol="0"/>
          <a:lstStyle/>
          <a:p>
            <a:endParaRPr sz="1224">
              <a:solidFill>
                <a:prstClr val="black"/>
              </a:solidFill>
            </a:endParaRPr>
          </a:p>
        </p:txBody>
      </p:sp>
      <p:sp>
        <p:nvSpPr>
          <p:cNvPr id="146" name="object 146"/>
          <p:cNvSpPr/>
          <p:nvPr/>
        </p:nvSpPr>
        <p:spPr>
          <a:xfrm>
            <a:off x="3743520" y="2010485"/>
            <a:ext cx="0" cy="12956"/>
          </a:xfrm>
          <a:custGeom>
            <a:avLst/>
            <a:gdLst/>
            <a:ahLst/>
            <a:cxnLst/>
            <a:rect l="l" t="t" r="r" b="b"/>
            <a:pathLst>
              <a:path h="19050">
                <a:moveTo>
                  <a:pt x="0" y="0"/>
                </a:moveTo>
                <a:lnTo>
                  <a:pt x="0" y="19043"/>
                </a:lnTo>
              </a:path>
            </a:pathLst>
          </a:custGeom>
          <a:ln w="3178">
            <a:solidFill>
              <a:srgbClr val="000000"/>
            </a:solidFill>
          </a:ln>
        </p:spPr>
        <p:txBody>
          <a:bodyPr wrap="square" lIns="0" tIns="0" rIns="0" bIns="0" rtlCol="0"/>
          <a:lstStyle/>
          <a:p>
            <a:endParaRPr sz="1224">
              <a:solidFill>
                <a:prstClr val="black"/>
              </a:solidFill>
            </a:endParaRPr>
          </a:p>
        </p:txBody>
      </p:sp>
      <p:sp>
        <p:nvSpPr>
          <p:cNvPr id="147" name="object 147"/>
          <p:cNvSpPr/>
          <p:nvPr/>
        </p:nvSpPr>
        <p:spPr>
          <a:xfrm>
            <a:off x="3737033" y="2016979"/>
            <a:ext cx="12092" cy="0"/>
          </a:xfrm>
          <a:custGeom>
            <a:avLst/>
            <a:gdLst/>
            <a:ahLst/>
            <a:cxnLst/>
            <a:rect l="l" t="t" r="r" b="b"/>
            <a:pathLst>
              <a:path w="17779">
                <a:moveTo>
                  <a:pt x="17488" y="0"/>
                </a:moveTo>
                <a:lnTo>
                  <a:pt x="0" y="0"/>
                </a:lnTo>
              </a:path>
            </a:pathLst>
          </a:custGeom>
          <a:ln w="3178">
            <a:solidFill>
              <a:srgbClr val="000000"/>
            </a:solidFill>
          </a:ln>
        </p:spPr>
        <p:txBody>
          <a:bodyPr wrap="square" lIns="0" tIns="0" rIns="0" bIns="0" rtlCol="0"/>
          <a:lstStyle/>
          <a:p>
            <a:endParaRPr sz="1224">
              <a:solidFill>
                <a:prstClr val="black"/>
              </a:solidFill>
            </a:endParaRPr>
          </a:p>
        </p:txBody>
      </p:sp>
      <p:sp>
        <p:nvSpPr>
          <p:cNvPr id="148" name="object 148"/>
          <p:cNvSpPr/>
          <p:nvPr/>
        </p:nvSpPr>
        <p:spPr>
          <a:xfrm>
            <a:off x="3766220" y="2016979"/>
            <a:ext cx="13388" cy="0"/>
          </a:xfrm>
          <a:custGeom>
            <a:avLst/>
            <a:gdLst/>
            <a:ahLst/>
            <a:cxnLst/>
            <a:rect l="l" t="t" r="r" b="b"/>
            <a:pathLst>
              <a:path w="19685">
                <a:moveTo>
                  <a:pt x="0" y="0"/>
                </a:moveTo>
                <a:lnTo>
                  <a:pt x="19075" y="0"/>
                </a:lnTo>
              </a:path>
            </a:pathLst>
          </a:custGeom>
          <a:ln w="3178">
            <a:solidFill>
              <a:srgbClr val="000000"/>
            </a:solidFill>
          </a:ln>
        </p:spPr>
        <p:txBody>
          <a:bodyPr wrap="square" lIns="0" tIns="0" rIns="0" bIns="0" rtlCol="0"/>
          <a:lstStyle/>
          <a:p>
            <a:endParaRPr sz="1224">
              <a:solidFill>
                <a:prstClr val="black"/>
              </a:solidFill>
            </a:endParaRPr>
          </a:p>
        </p:txBody>
      </p:sp>
      <p:sp>
        <p:nvSpPr>
          <p:cNvPr id="149" name="object 149"/>
          <p:cNvSpPr/>
          <p:nvPr/>
        </p:nvSpPr>
        <p:spPr>
          <a:xfrm>
            <a:off x="3767304" y="2016979"/>
            <a:ext cx="12092" cy="0"/>
          </a:xfrm>
          <a:custGeom>
            <a:avLst/>
            <a:gdLst/>
            <a:ahLst/>
            <a:cxnLst/>
            <a:rect l="l" t="t" r="r" b="b"/>
            <a:pathLst>
              <a:path w="17779">
                <a:moveTo>
                  <a:pt x="0" y="0"/>
                </a:moveTo>
                <a:lnTo>
                  <a:pt x="17482" y="0"/>
                </a:lnTo>
              </a:path>
            </a:pathLst>
          </a:custGeom>
          <a:ln w="3178">
            <a:solidFill>
              <a:srgbClr val="000000"/>
            </a:solidFill>
          </a:ln>
        </p:spPr>
        <p:txBody>
          <a:bodyPr wrap="square" lIns="0" tIns="0" rIns="0" bIns="0" rtlCol="0"/>
          <a:lstStyle/>
          <a:p>
            <a:endParaRPr sz="1224">
              <a:solidFill>
                <a:prstClr val="black"/>
              </a:solidFill>
            </a:endParaRPr>
          </a:p>
        </p:txBody>
      </p:sp>
      <p:sp>
        <p:nvSpPr>
          <p:cNvPr id="150" name="object 150"/>
          <p:cNvSpPr/>
          <p:nvPr/>
        </p:nvSpPr>
        <p:spPr>
          <a:xfrm>
            <a:off x="3767304" y="2050470"/>
            <a:ext cx="12092" cy="0"/>
          </a:xfrm>
          <a:custGeom>
            <a:avLst/>
            <a:gdLst/>
            <a:ahLst/>
            <a:cxnLst/>
            <a:rect l="l" t="t" r="r" b="b"/>
            <a:pathLst>
              <a:path w="17779">
                <a:moveTo>
                  <a:pt x="0" y="0"/>
                </a:moveTo>
                <a:lnTo>
                  <a:pt x="17482" y="0"/>
                </a:lnTo>
              </a:path>
            </a:pathLst>
          </a:custGeom>
          <a:ln w="3178">
            <a:solidFill>
              <a:srgbClr val="000000"/>
            </a:solidFill>
          </a:ln>
        </p:spPr>
        <p:txBody>
          <a:bodyPr wrap="square" lIns="0" tIns="0" rIns="0" bIns="0" rtlCol="0"/>
          <a:lstStyle/>
          <a:p>
            <a:endParaRPr sz="1224">
              <a:solidFill>
                <a:prstClr val="black"/>
              </a:solidFill>
            </a:endParaRPr>
          </a:p>
        </p:txBody>
      </p:sp>
      <p:sp>
        <p:nvSpPr>
          <p:cNvPr id="151" name="object 151"/>
          <p:cNvSpPr/>
          <p:nvPr/>
        </p:nvSpPr>
        <p:spPr>
          <a:xfrm>
            <a:off x="3767304" y="2043976"/>
            <a:ext cx="12092" cy="0"/>
          </a:xfrm>
          <a:custGeom>
            <a:avLst/>
            <a:gdLst/>
            <a:ahLst/>
            <a:cxnLst/>
            <a:rect l="l" t="t" r="r" b="b"/>
            <a:pathLst>
              <a:path w="17779">
                <a:moveTo>
                  <a:pt x="0" y="0"/>
                </a:moveTo>
                <a:lnTo>
                  <a:pt x="17482" y="0"/>
                </a:lnTo>
              </a:path>
            </a:pathLst>
          </a:custGeom>
          <a:ln w="3178">
            <a:solidFill>
              <a:srgbClr val="000000"/>
            </a:solidFill>
          </a:ln>
        </p:spPr>
        <p:txBody>
          <a:bodyPr wrap="square" lIns="0" tIns="0" rIns="0" bIns="0" rtlCol="0"/>
          <a:lstStyle/>
          <a:p>
            <a:endParaRPr sz="1224">
              <a:solidFill>
                <a:prstClr val="black"/>
              </a:solidFill>
            </a:endParaRPr>
          </a:p>
        </p:txBody>
      </p:sp>
      <p:sp>
        <p:nvSpPr>
          <p:cNvPr id="152" name="object 152"/>
          <p:cNvSpPr/>
          <p:nvPr/>
        </p:nvSpPr>
        <p:spPr>
          <a:xfrm>
            <a:off x="3757573" y="2002898"/>
            <a:ext cx="0" cy="60893"/>
          </a:xfrm>
          <a:custGeom>
            <a:avLst/>
            <a:gdLst/>
            <a:ahLst/>
            <a:cxnLst/>
            <a:rect l="l" t="t" r="r" b="b"/>
            <a:pathLst>
              <a:path h="89535">
                <a:moveTo>
                  <a:pt x="0" y="0"/>
                </a:moveTo>
                <a:lnTo>
                  <a:pt x="0" y="89046"/>
                </a:lnTo>
              </a:path>
            </a:pathLst>
          </a:custGeom>
          <a:ln w="3178">
            <a:solidFill>
              <a:srgbClr val="000000"/>
            </a:solidFill>
          </a:ln>
        </p:spPr>
        <p:txBody>
          <a:bodyPr wrap="square" lIns="0" tIns="0" rIns="0" bIns="0" rtlCol="0"/>
          <a:lstStyle/>
          <a:p>
            <a:endParaRPr sz="1224">
              <a:solidFill>
                <a:prstClr val="black"/>
              </a:solidFill>
            </a:endParaRPr>
          </a:p>
        </p:txBody>
      </p:sp>
      <p:sp>
        <p:nvSpPr>
          <p:cNvPr id="153" name="object 153"/>
          <p:cNvSpPr/>
          <p:nvPr/>
        </p:nvSpPr>
        <p:spPr>
          <a:xfrm>
            <a:off x="3728387" y="2032083"/>
            <a:ext cx="60893" cy="0"/>
          </a:xfrm>
          <a:custGeom>
            <a:avLst/>
            <a:gdLst/>
            <a:ahLst/>
            <a:cxnLst/>
            <a:rect l="l" t="t" r="r" b="b"/>
            <a:pathLst>
              <a:path w="89535">
                <a:moveTo>
                  <a:pt x="0" y="0"/>
                </a:moveTo>
                <a:lnTo>
                  <a:pt x="89011" y="0"/>
                </a:lnTo>
              </a:path>
            </a:pathLst>
          </a:custGeom>
          <a:ln w="3178">
            <a:solidFill>
              <a:srgbClr val="000000"/>
            </a:solidFill>
          </a:ln>
        </p:spPr>
        <p:txBody>
          <a:bodyPr wrap="square" lIns="0" tIns="0" rIns="0" bIns="0" rtlCol="0"/>
          <a:lstStyle/>
          <a:p>
            <a:endParaRPr sz="1224">
              <a:solidFill>
                <a:prstClr val="black"/>
              </a:solidFill>
            </a:endParaRPr>
          </a:p>
        </p:txBody>
      </p:sp>
      <p:sp>
        <p:nvSpPr>
          <p:cNvPr id="154" name="object 154"/>
          <p:cNvSpPr/>
          <p:nvPr/>
        </p:nvSpPr>
        <p:spPr>
          <a:xfrm>
            <a:off x="3728387" y="2002898"/>
            <a:ext cx="60893" cy="60893"/>
          </a:xfrm>
          <a:custGeom>
            <a:avLst/>
            <a:gdLst/>
            <a:ahLst/>
            <a:cxnLst/>
            <a:rect l="l" t="t" r="r" b="b"/>
            <a:pathLst>
              <a:path w="89535" h="89535">
                <a:moveTo>
                  <a:pt x="89011" y="76333"/>
                </a:moveTo>
                <a:lnTo>
                  <a:pt x="89011" y="82662"/>
                </a:lnTo>
                <a:lnTo>
                  <a:pt x="84242" y="89046"/>
                </a:lnTo>
                <a:lnTo>
                  <a:pt x="77885" y="89046"/>
                </a:lnTo>
                <a:lnTo>
                  <a:pt x="39290" y="89046"/>
                </a:lnTo>
                <a:lnTo>
                  <a:pt x="19470" y="89046"/>
                </a:lnTo>
                <a:lnTo>
                  <a:pt x="12168" y="89046"/>
                </a:lnTo>
                <a:lnTo>
                  <a:pt x="11125" y="89046"/>
                </a:lnTo>
                <a:lnTo>
                  <a:pt x="4768" y="89046"/>
                </a:lnTo>
                <a:lnTo>
                  <a:pt x="0" y="82662"/>
                </a:lnTo>
                <a:lnTo>
                  <a:pt x="0" y="4774"/>
                </a:lnTo>
                <a:lnTo>
                  <a:pt x="4768" y="0"/>
                </a:lnTo>
                <a:lnTo>
                  <a:pt x="84242" y="0"/>
                </a:lnTo>
                <a:lnTo>
                  <a:pt x="89011" y="4774"/>
                </a:lnTo>
                <a:lnTo>
                  <a:pt x="89011" y="11157"/>
                </a:lnTo>
                <a:lnTo>
                  <a:pt x="89011" y="76333"/>
                </a:lnTo>
                <a:close/>
              </a:path>
            </a:pathLst>
          </a:custGeom>
          <a:ln w="3178">
            <a:solidFill>
              <a:srgbClr val="000000"/>
            </a:solidFill>
          </a:ln>
        </p:spPr>
        <p:txBody>
          <a:bodyPr wrap="square" lIns="0" tIns="0" rIns="0" bIns="0" rtlCol="0"/>
          <a:lstStyle/>
          <a:p>
            <a:endParaRPr sz="1224">
              <a:solidFill>
                <a:prstClr val="black"/>
              </a:solidFill>
            </a:endParaRPr>
          </a:p>
        </p:txBody>
      </p:sp>
      <p:sp>
        <p:nvSpPr>
          <p:cNvPr id="155" name="object 155"/>
          <p:cNvSpPr/>
          <p:nvPr/>
        </p:nvSpPr>
        <p:spPr>
          <a:xfrm>
            <a:off x="3798650" y="2001839"/>
            <a:ext cx="43618" cy="60893"/>
          </a:xfrm>
          <a:custGeom>
            <a:avLst/>
            <a:gdLst/>
            <a:ahLst/>
            <a:cxnLst/>
            <a:rect l="l" t="t" r="r" b="b"/>
            <a:pathLst>
              <a:path w="64135" h="89535">
                <a:moveTo>
                  <a:pt x="63579" y="88992"/>
                </a:moveTo>
                <a:lnTo>
                  <a:pt x="0" y="88992"/>
                </a:lnTo>
                <a:lnTo>
                  <a:pt x="1593" y="0"/>
                </a:lnTo>
                <a:lnTo>
                  <a:pt x="42915" y="0"/>
                </a:lnTo>
                <a:lnTo>
                  <a:pt x="63579" y="22261"/>
                </a:lnTo>
                <a:lnTo>
                  <a:pt x="63579" y="88992"/>
                </a:lnTo>
                <a:close/>
              </a:path>
            </a:pathLst>
          </a:custGeom>
          <a:ln w="3178">
            <a:solidFill>
              <a:srgbClr val="000000"/>
            </a:solidFill>
          </a:ln>
        </p:spPr>
        <p:txBody>
          <a:bodyPr wrap="square" lIns="0" tIns="0" rIns="0" bIns="0" rtlCol="0"/>
          <a:lstStyle/>
          <a:p>
            <a:endParaRPr sz="1224">
              <a:solidFill>
                <a:prstClr val="black"/>
              </a:solidFill>
            </a:endParaRPr>
          </a:p>
        </p:txBody>
      </p:sp>
      <p:sp>
        <p:nvSpPr>
          <p:cNvPr id="156" name="object 156"/>
          <p:cNvSpPr/>
          <p:nvPr/>
        </p:nvSpPr>
        <p:spPr>
          <a:xfrm>
            <a:off x="3827837" y="2001839"/>
            <a:ext cx="14252" cy="15547"/>
          </a:xfrm>
          <a:custGeom>
            <a:avLst/>
            <a:gdLst/>
            <a:ahLst/>
            <a:cxnLst/>
            <a:rect l="l" t="t" r="r" b="b"/>
            <a:pathLst>
              <a:path w="20954" h="22860">
                <a:moveTo>
                  <a:pt x="0" y="0"/>
                </a:moveTo>
                <a:lnTo>
                  <a:pt x="0" y="22261"/>
                </a:lnTo>
                <a:lnTo>
                  <a:pt x="20663" y="22261"/>
                </a:lnTo>
              </a:path>
            </a:pathLst>
          </a:custGeom>
          <a:ln w="3178">
            <a:solidFill>
              <a:srgbClr val="000000"/>
            </a:solidFill>
          </a:ln>
        </p:spPr>
        <p:txBody>
          <a:bodyPr wrap="square" lIns="0" tIns="0" rIns="0" bIns="0" rtlCol="0"/>
          <a:lstStyle/>
          <a:p>
            <a:endParaRPr sz="1224">
              <a:solidFill>
                <a:prstClr val="black"/>
              </a:solidFill>
            </a:endParaRPr>
          </a:p>
        </p:txBody>
      </p:sp>
      <p:sp>
        <p:nvSpPr>
          <p:cNvPr id="157" name="object 157"/>
          <p:cNvSpPr/>
          <p:nvPr/>
        </p:nvSpPr>
        <p:spPr>
          <a:xfrm>
            <a:off x="3809460" y="2021284"/>
            <a:ext cx="12092" cy="0"/>
          </a:xfrm>
          <a:custGeom>
            <a:avLst/>
            <a:gdLst/>
            <a:ahLst/>
            <a:cxnLst/>
            <a:rect l="l" t="t" r="r" b="b"/>
            <a:pathLst>
              <a:path w="17779">
                <a:moveTo>
                  <a:pt x="0" y="0"/>
                </a:moveTo>
                <a:lnTo>
                  <a:pt x="17488" y="0"/>
                </a:lnTo>
              </a:path>
            </a:pathLst>
          </a:custGeom>
          <a:ln w="3178">
            <a:solidFill>
              <a:srgbClr val="000000"/>
            </a:solidFill>
          </a:ln>
        </p:spPr>
        <p:txBody>
          <a:bodyPr wrap="square" lIns="0" tIns="0" rIns="0" bIns="0" rtlCol="0"/>
          <a:lstStyle/>
          <a:p>
            <a:endParaRPr sz="1224">
              <a:solidFill>
                <a:prstClr val="black"/>
              </a:solidFill>
            </a:endParaRPr>
          </a:p>
        </p:txBody>
      </p:sp>
      <p:sp>
        <p:nvSpPr>
          <p:cNvPr id="158" name="object 158"/>
          <p:cNvSpPr/>
          <p:nvPr/>
        </p:nvSpPr>
        <p:spPr>
          <a:xfrm>
            <a:off x="3809460" y="2028872"/>
            <a:ext cx="22889" cy="0"/>
          </a:xfrm>
          <a:custGeom>
            <a:avLst/>
            <a:gdLst/>
            <a:ahLst/>
            <a:cxnLst/>
            <a:rect l="l" t="t" r="r" b="b"/>
            <a:pathLst>
              <a:path w="33654">
                <a:moveTo>
                  <a:pt x="0" y="0"/>
                </a:moveTo>
                <a:lnTo>
                  <a:pt x="33382" y="0"/>
                </a:lnTo>
              </a:path>
            </a:pathLst>
          </a:custGeom>
          <a:ln w="3178">
            <a:solidFill>
              <a:srgbClr val="000000"/>
            </a:solidFill>
          </a:ln>
        </p:spPr>
        <p:txBody>
          <a:bodyPr wrap="square" lIns="0" tIns="0" rIns="0" bIns="0" rtlCol="0"/>
          <a:lstStyle/>
          <a:p>
            <a:endParaRPr sz="1224">
              <a:solidFill>
                <a:prstClr val="black"/>
              </a:solidFill>
            </a:endParaRPr>
          </a:p>
        </p:txBody>
      </p:sp>
      <p:sp>
        <p:nvSpPr>
          <p:cNvPr id="159" name="object 159"/>
          <p:cNvSpPr/>
          <p:nvPr/>
        </p:nvSpPr>
        <p:spPr>
          <a:xfrm>
            <a:off x="3809460" y="2037519"/>
            <a:ext cx="22889" cy="0"/>
          </a:xfrm>
          <a:custGeom>
            <a:avLst/>
            <a:gdLst/>
            <a:ahLst/>
            <a:cxnLst/>
            <a:rect l="l" t="t" r="r" b="b"/>
            <a:pathLst>
              <a:path w="33654">
                <a:moveTo>
                  <a:pt x="0" y="0"/>
                </a:moveTo>
                <a:lnTo>
                  <a:pt x="33382" y="0"/>
                </a:lnTo>
              </a:path>
            </a:pathLst>
          </a:custGeom>
          <a:ln w="3178">
            <a:solidFill>
              <a:srgbClr val="000000"/>
            </a:solidFill>
          </a:ln>
        </p:spPr>
        <p:txBody>
          <a:bodyPr wrap="square" lIns="0" tIns="0" rIns="0" bIns="0" rtlCol="0"/>
          <a:lstStyle/>
          <a:p>
            <a:endParaRPr sz="1224">
              <a:solidFill>
                <a:prstClr val="black"/>
              </a:solidFill>
            </a:endParaRPr>
          </a:p>
        </p:txBody>
      </p:sp>
      <p:sp>
        <p:nvSpPr>
          <p:cNvPr id="160" name="object 160"/>
          <p:cNvSpPr/>
          <p:nvPr/>
        </p:nvSpPr>
        <p:spPr>
          <a:xfrm>
            <a:off x="3809460" y="2046165"/>
            <a:ext cx="22889" cy="0"/>
          </a:xfrm>
          <a:custGeom>
            <a:avLst/>
            <a:gdLst/>
            <a:ahLst/>
            <a:cxnLst/>
            <a:rect l="l" t="t" r="r" b="b"/>
            <a:pathLst>
              <a:path w="33654">
                <a:moveTo>
                  <a:pt x="0" y="0"/>
                </a:moveTo>
                <a:lnTo>
                  <a:pt x="33382" y="0"/>
                </a:lnTo>
              </a:path>
            </a:pathLst>
          </a:custGeom>
          <a:ln w="3178">
            <a:solidFill>
              <a:srgbClr val="000000"/>
            </a:solidFill>
          </a:ln>
        </p:spPr>
        <p:txBody>
          <a:bodyPr wrap="square" lIns="0" tIns="0" rIns="0" bIns="0" rtlCol="0"/>
          <a:lstStyle/>
          <a:p>
            <a:endParaRPr sz="1224">
              <a:solidFill>
                <a:prstClr val="black"/>
              </a:solidFill>
            </a:endParaRPr>
          </a:p>
        </p:txBody>
      </p:sp>
      <p:sp>
        <p:nvSpPr>
          <p:cNvPr id="161" name="object 161"/>
          <p:cNvSpPr/>
          <p:nvPr/>
        </p:nvSpPr>
        <p:spPr>
          <a:xfrm>
            <a:off x="3809460" y="2053717"/>
            <a:ext cx="22889" cy="0"/>
          </a:xfrm>
          <a:custGeom>
            <a:avLst/>
            <a:gdLst/>
            <a:ahLst/>
            <a:cxnLst/>
            <a:rect l="l" t="t" r="r" b="b"/>
            <a:pathLst>
              <a:path w="33654">
                <a:moveTo>
                  <a:pt x="0" y="0"/>
                </a:moveTo>
                <a:lnTo>
                  <a:pt x="33382" y="0"/>
                </a:lnTo>
              </a:path>
            </a:pathLst>
          </a:custGeom>
          <a:ln w="3178">
            <a:solidFill>
              <a:srgbClr val="000000"/>
            </a:solidFill>
          </a:ln>
        </p:spPr>
        <p:txBody>
          <a:bodyPr wrap="square" lIns="0" tIns="0" rIns="0" bIns="0" rtlCol="0"/>
          <a:lstStyle/>
          <a:p>
            <a:endParaRPr sz="1224">
              <a:solidFill>
                <a:prstClr val="black"/>
              </a:solidFill>
            </a:endParaRPr>
          </a:p>
        </p:txBody>
      </p:sp>
      <p:sp>
        <p:nvSpPr>
          <p:cNvPr id="162" name="object 162"/>
          <p:cNvSpPr/>
          <p:nvPr/>
        </p:nvSpPr>
        <p:spPr>
          <a:xfrm>
            <a:off x="4935943" y="2446120"/>
            <a:ext cx="102637" cy="129716"/>
          </a:xfrm>
          <a:prstGeom prst="rect">
            <a:avLst/>
          </a:prstGeom>
          <a:blipFill>
            <a:blip r:embed="rId36" cstate="print"/>
            <a:stretch>
              <a:fillRect/>
            </a:stretch>
          </a:blipFill>
        </p:spPr>
        <p:txBody>
          <a:bodyPr wrap="square" lIns="0" tIns="0" rIns="0" bIns="0" rtlCol="0"/>
          <a:lstStyle/>
          <a:p>
            <a:endParaRPr sz="1224">
              <a:solidFill>
                <a:prstClr val="black"/>
              </a:solidFill>
            </a:endParaRPr>
          </a:p>
        </p:txBody>
      </p:sp>
      <p:sp>
        <p:nvSpPr>
          <p:cNvPr id="163" name="object 163"/>
          <p:cNvSpPr/>
          <p:nvPr/>
        </p:nvSpPr>
        <p:spPr>
          <a:xfrm>
            <a:off x="4921880" y="2420181"/>
            <a:ext cx="130855" cy="196066"/>
          </a:xfrm>
          <a:custGeom>
            <a:avLst/>
            <a:gdLst/>
            <a:ahLst/>
            <a:cxnLst/>
            <a:rect l="l" t="t" r="r" b="b"/>
            <a:pathLst>
              <a:path w="192404" h="288289">
                <a:moveTo>
                  <a:pt x="162258" y="160"/>
                </a:moveTo>
                <a:lnTo>
                  <a:pt x="29864" y="160"/>
                </a:lnTo>
                <a:lnTo>
                  <a:pt x="26592" y="643"/>
                </a:lnTo>
                <a:lnTo>
                  <a:pt x="23802" y="1394"/>
                </a:lnTo>
                <a:lnTo>
                  <a:pt x="23534" y="1448"/>
                </a:lnTo>
                <a:lnTo>
                  <a:pt x="4222" y="16360"/>
                </a:lnTo>
                <a:lnTo>
                  <a:pt x="4034" y="16629"/>
                </a:lnTo>
                <a:lnTo>
                  <a:pt x="2774" y="19096"/>
                </a:lnTo>
                <a:lnTo>
                  <a:pt x="2613" y="19364"/>
                </a:lnTo>
                <a:lnTo>
                  <a:pt x="1540" y="22047"/>
                </a:lnTo>
                <a:lnTo>
                  <a:pt x="628" y="25104"/>
                </a:lnTo>
                <a:lnTo>
                  <a:pt x="38" y="28645"/>
                </a:lnTo>
                <a:lnTo>
                  <a:pt x="0" y="258271"/>
                </a:lnTo>
                <a:lnTo>
                  <a:pt x="38" y="258974"/>
                </a:lnTo>
                <a:lnTo>
                  <a:pt x="4243" y="271296"/>
                </a:lnTo>
                <a:lnTo>
                  <a:pt x="5750" y="273667"/>
                </a:lnTo>
                <a:lnTo>
                  <a:pt x="33136" y="287684"/>
                </a:lnTo>
                <a:lnTo>
                  <a:pt x="158927" y="287684"/>
                </a:lnTo>
                <a:lnTo>
                  <a:pt x="178388" y="281332"/>
                </a:lnTo>
                <a:lnTo>
                  <a:pt x="33297" y="281332"/>
                </a:lnTo>
                <a:lnTo>
                  <a:pt x="30520" y="281178"/>
                </a:lnTo>
                <a:lnTo>
                  <a:pt x="28328" y="280866"/>
                </a:lnTo>
                <a:lnTo>
                  <a:pt x="27993" y="280827"/>
                </a:lnTo>
                <a:lnTo>
                  <a:pt x="25722" y="280222"/>
                </a:lnTo>
                <a:lnTo>
                  <a:pt x="23003" y="279296"/>
                </a:lnTo>
                <a:lnTo>
                  <a:pt x="20841" y="278280"/>
                </a:lnTo>
                <a:lnTo>
                  <a:pt x="18783" y="277132"/>
                </a:lnTo>
                <a:lnTo>
                  <a:pt x="18331" y="276875"/>
                </a:lnTo>
                <a:lnTo>
                  <a:pt x="14685" y="274037"/>
                </a:lnTo>
                <a:lnTo>
                  <a:pt x="14227" y="273699"/>
                </a:lnTo>
                <a:lnTo>
                  <a:pt x="11129" y="270196"/>
                </a:lnTo>
                <a:lnTo>
                  <a:pt x="10856" y="269905"/>
                </a:lnTo>
                <a:lnTo>
                  <a:pt x="9733" y="268050"/>
                </a:lnTo>
                <a:lnTo>
                  <a:pt x="8386" y="265617"/>
                </a:lnTo>
                <a:lnTo>
                  <a:pt x="7582" y="263539"/>
                </a:lnTo>
                <a:lnTo>
                  <a:pt x="6886" y="261125"/>
                </a:lnTo>
                <a:lnTo>
                  <a:pt x="6422" y="258625"/>
                </a:lnTo>
                <a:lnTo>
                  <a:pt x="6261" y="255863"/>
                </a:lnTo>
                <a:lnTo>
                  <a:pt x="6279" y="31488"/>
                </a:lnTo>
                <a:lnTo>
                  <a:pt x="6368" y="29342"/>
                </a:lnTo>
                <a:lnTo>
                  <a:pt x="6796" y="26821"/>
                </a:lnTo>
                <a:lnTo>
                  <a:pt x="7445" y="24460"/>
                </a:lnTo>
                <a:lnTo>
                  <a:pt x="7548" y="24085"/>
                </a:lnTo>
                <a:lnTo>
                  <a:pt x="8278" y="22368"/>
                </a:lnTo>
                <a:lnTo>
                  <a:pt x="8353" y="22100"/>
                </a:lnTo>
                <a:lnTo>
                  <a:pt x="9694" y="19579"/>
                </a:lnTo>
                <a:lnTo>
                  <a:pt x="10816" y="17862"/>
                </a:lnTo>
                <a:lnTo>
                  <a:pt x="11049" y="17487"/>
                </a:lnTo>
                <a:lnTo>
                  <a:pt x="14238" y="14000"/>
                </a:lnTo>
                <a:lnTo>
                  <a:pt x="14576" y="13625"/>
                </a:lnTo>
                <a:lnTo>
                  <a:pt x="18371" y="10782"/>
                </a:lnTo>
                <a:lnTo>
                  <a:pt x="18653" y="10567"/>
                </a:lnTo>
                <a:lnTo>
                  <a:pt x="20572" y="9494"/>
                </a:lnTo>
                <a:lnTo>
                  <a:pt x="20852" y="9333"/>
                </a:lnTo>
                <a:lnTo>
                  <a:pt x="22920" y="8421"/>
                </a:lnTo>
                <a:lnTo>
                  <a:pt x="25474" y="7509"/>
                </a:lnTo>
                <a:lnTo>
                  <a:pt x="27987" y="6866"/>
                </a:lnTo>
                <a:lnTo>
                  <a:pt x="27826" y="6866"/>
                </a:lnTo>
                <a:lnTo>
                  <a:pt x="30723" y="6490"/>
                </a:lnTo>
                <a:lnTo>
                  <a:pt x="30454" y="6490"/>
                </a:lnTo>
                <a:lnTo>
                  <a:pt x="33458" y="6329"/>
                </a:lnTo>
                <a:lnTo>
                  <a:pt x="178388" y="6329"/>
                </a:lnTo>
                <a:lnTo>
                  <a:pt x="177332" y="5525"/>
                </a:lnTo>
                <a:lnTo>
                  <a:pt x="174489" y="3862"/>
                </a:lnTo>
                <a:lnTo>
                  <a:pt x="171592" y="2521"/>
                </a:lnTo>
                <a:lnTo>
                  <a:pt x="168588" y="1448"/>
                </a:lnTo>
                <a:lnTo>
                  <a:pt x="168320" y="1394"/>
                </a:lnTo>
                <a:lnTo>
                  <a:pt x="165530" y="643"/>
                </a:lnTo>
                <a:lnTo>
                  <a:pt x="162258" y="160"/>
                </a:lnTo>
                <a:close/>
              </a:path>
              <a:path w="192404" h="288289">
                <a:moveTo>
                  <a:pt x="33458" y="281332"/>
                </a:moveTo>
                <a:lnTo>
                  <a:pt x="33297" y="281332"/>
                </a:lnTo>
                <a:lnTo>
                  <a:pt x="33458" y="281332"/>
                </a:lnTo>
                <a:close/>
              </a:path>
              <a:path w="192404" h="288289">
                <a:moveTo>
                  <a:pt x="161546" y="281178"/>
                </a:moveTo>
                <a:lnTo>
                  <a:pt x="158664" y="281332"/>
                </a:lnTo>
                <a:lnTo>
                  <a:pt x="158825" y="281327"/>
                </a:lnTo>
                <a:lnTo>
                  <a:pt x="178395" y="281327"/>
                </a:lnTo>
                <a:lnTo>
                  <a:pt x="178560" y="281198"/>
                </a:lnTo>
                <a:lnTo>
                  <a:pt x="161400" y="281198"/>
                </a:lnTo>
                <a:lnTo>
                  <a:pt x="161546" y="281178"/>
                </a:lnTo>
                <a:close/>
              </a:path>
              <a:path w="192404" h="288289">
                <a:moveTo>
                  <a:pt x="30577" y="281178"/>
                </a:moveTo>
                <a:lnTo>
                  <a:pt x="30723" y="281198"/>
                </a:lnTo>
                <a:lnTo>
                  <a:pt x="30955" y="281198"/>
                </a:lnTo>
                <a:lnTo>
                  <a:pt x="30577" y="281178"/>
                </a:lnTo>
                <a:close/>
              </a:path>
              <a:path w="192404" h="288289">
                <a:moveTo>
                  <a:pt x="178595" y="281171"/>
                </a:moveTo>
                <a:lnTo>
                  <a:pt x="161602" y="281178"/>
                </a:lnTo>
                <a:lnTo>
                  <a:pt x="161400" y="281198"/>
                </a:lnTo>
                <a:lnTo>
                  <a:pt x="178560" y="281198"/>
                </a:lnTo>
                <a:close/>
              </a:path>
              <a:path w="192404" h="288289">
                <a:moveTo>
                  <a:pt x="30529" y="281171"/>
                </a:moveTo>
                <a:close/>
              </a:path>
              <a:path w="192404" h="288289">
                <a:moveTo>
                  <a:pt x="179078" y="280796"/>
                </a:moveTo>
                <a:lnTo>
                  <a:pt x="164297" y="280796"/>
                </a:lnTo>
                <a:lnTo>
                  <a:pt x="163921" y="280866"/>
                </a:lnTo>
                <a:lnTo>
                  <a:pt x="161546" y="281178"/>
                </a:lnTo>
                <a:lnTo>
                  <a:pt x="178595" y="281171"/>
                </a:lnTo>
                <a:lnTo>
                  <a:pt x="179078" y="280796"/>
                </a:lnTo>
                <a:close/>
              </a:path>
              <a:path w="192404" h="288289">
                <a:moveTo>
                  <a:pt x="28056" y="280828"/>
                </a:moveTo>
                <a:lnTo>
                  <a:pt x="28201" y="280866"/>
                </a:lnTo>
                <a:lnTo>
                  <a:pt x="28056" y="280828"/>
                </a:lnTo>
                <a:close/>
              </a:path>
              <a:path w="192404" h="288289">
                <a:moveTo>
                  <a:pt x="164073" y="280827"/>
                </a:moveTo>
                <a:lnTo>
                  <a:pt x="163794" y="280866"/>
                </a:lnTo>
                <a:lnTo>
                  <a:pt x="164073" y="280827"/>
                </a:lnTo>
                <a:close/>
              </a:path>
              <a:path w="192404" h="288289">
                <a:moveTo>
                  <a:pt x="27933" y="280796"/>
                </a:moveTo>
                <a:close/>
              </a:path>
              <a:path w="192404" h="288289">
                <a:moveTo>
                  <a:pt x="179920" y="280141"/>
                </a:moveTo>
                <a:lnTo>
                  <a:pt x="166764" y="280141"/>
                </a:lnTo>
                <a:lnTo>
                  <a:pt x="164073" y="280827"/>
                </a:lnTo>
                <a:lnTo>
                  <a:pt x="164297" y="280796"/>
                </a:lnTo>
                <a:lnTo>
                  <a:pt x="179078" y="280796"/>
                </a:lnTo>
                <a:lnTo>
                  <a:pt x="179920" y="280141"/>
                </a:lnTo>
                <a:close/>
              </a:path>
              <a:path w="192404" h="288289">
                <a:moveTo>
                  <a:pt x="25412" y="280141"/>
                </a:moveTo>
                <a:lnTo>
                  <a:pt x="25626" y="280222"/>
                </a:lnTo>
                <a:lnTo>
                  <a:pt x="25412" y="280141"/>
                </a:lnTo>
                <a:close/>
              </a:path>
              <a:path w="192404" h="288289">
                <a:moveTo>
                  <a:pt x="181058" y="279256"/>
                </a:moveTo>
                <a:lnTo>
                  <a:pt x="169232" y="279256"/>
                </a:lnTo>
                <a:lnTo>
                  <a:pt x="168964" y="279369"/>
                </a:lnTo>
                <a:lnTo>
                  <a:pt x="166620" y="280178"/>
                </a:lnTo>
                <a:lnTo>
                  <a:pt x="166764" y="280141"/>
                </a:lnTo>
                <a:lnTo>
                  <a:pt x="179920" y="280141"/>
                </a:lnTo>
                <a:lnTo>
                  <a:pt x="181058" y="279256"/>
                </a:lnTo>
                <a:close/>
              </a:path>
              <a:path w="192404" h="288289">
                <a:moveTo>
                  <a:pt x="22967" y="279256"/>
                </a:moveTo>
                <a:lnTo>
                  <a:pt x="23212" y="279369"/>
                </a:lnTo>
                <a:lnTo>
                  <a:pt x="22967" y="279256"/>
                </a:lnTo>
                <a:close/>
              </a:path>
              <a:path w="192404" h="288289">
                <a:moveTo>
                  <a:pt x="169119" y="279296"/>
                </a:moveTo>
                <a:lnTo>
                  <a:pt x="168913" y="279369"/>
                </a:lnTo>
                <a:lnTo>
                  <a:pt x="169119" y="279296"/>
                </a:lnTo>
                <a:close/>
              </a:path>
              <a:path w="192404" h="288289">
                <a:moveTo>
                  <a:pt x="182353" y="278162"/>
                </a:moveTo>
                <a:lnTo>
                  <a:pt x="171538" y="278162"/>
                </a:lnTo>
                <a:lnTo>
                  <a:pt x="171324" y="278280"/>
                </a:lnTo>
                <a:lnTo>
                  <a:pt x="169119" y="279296"/>
                </a:lnTo>
                <a:lnTo>
                  <a:pt x="181058" y="279256"/>
                </a:lnTo>
                <a:lnTo>
                  <a:pt x="181838" y="278650"/>
                </a:lnTo>
                <a:lnTo>
                  <a:pt x="182353" y="278162"/>
                </a:lnTo>
                <a:close/>
              </a:path>
              <a:path w="192404" h="288289">
                <a:moveTo>
                  <a:pt x="20622" y="278179"/>
                </a:moveTo>
                <a:lnTo>
                  <a:pt x="20798" y="278280"/>
                </a:lnTo>
                <a:lnTo>
                  <a:pt x="20622" y="278179"/>
                </a:lnTo>
                <a:close/>
              </a:path>
              <a:path w="192404" h="288289">
                <a:moveTo>
                  <a:pt x="20591" y="278162"/>
                </a:moveTo>
                <a:close/>
              </a:path>
              <a:path w="192404" h="288289">
                <a:moveTo>
                  <a:pt x="183496" y="276875"/>
                </a:moveTo>
                <a:lnTo>
                  <a:pt x="173845" y="276875"/>
                </a:lnTo>
                <a:lnTo>
                  <a:pt x="173416" y="277132"/>
                </a:lnTo>
                <a:lnTo>
                  <a:pt x="171520" y="278170"/>
                </a:lnTo>
                <a:lnTo>
                  <a:pt x="182353" y="278162"/>
                </a:lnTo>
                <a:lnTo>
                  <a:pt x="183496" y="276875"/>
                </a:lnTo>
                <a:close/>
              </a:path>
              <a:path w="192404" h="288289">
                <a:moveTo>
                  <a:pt x="173499" y="277068"/>
                </a:moveTo>
                <a:close/>
              </a:path>
              <a:path w="192404" h="288289">
                <a:moveTo>
                  <a:pt x="18331" y="276875"/>
                </a:moveTo>
                <a:lnTo>
                  <a:pt x="18706" y="277121"/>
                </a:lnTo>
                <a:lnTo>
                  <a:pt x="18540" y="276994"/>
                </a:lnTo>
                <a:lnTo>
                  <a:pt x="18331" y="276875"/>
                </a:lnTo>
                <a:close/>
              </a:path>
              <a:path w="192404" h="288289">
                <a:moveTo>
                  <a:pt x="18540" y="276994"/>
                </a:moveTo>
                <a:lnTo>
                  <a:pt x="18706" y="277121"/>
                </a:lnTo>
                <a:lnTo>
                  <a:pt x="18540" y="276994"/>
                </a:lnTo>
                <a:close/>
              </a:path>
              <a:path w="192404" h="288289">
                <a:moveTo>
                  <a:pt x="177833" y="273699"/>
                </a:moveTo>
                <a:lnTo>
                  <a:pt x="173499" y="277068"/>
                </a:lnTo>
                <a:lnTo>
                  <a:pt x="173845" y="276875"/>
                </a:lnTo>
                <a:lnTo>
                  <a:pt x="183496" y="276875"/>
                </a:lnTo>
                <a:lnTo>
                  <a:pt x="186030" y="274021"/>
                </a:lnTo>
                <a:lnTo>
                  <a:pt x="177547" y="274021"/>
                </a:lnTo>
                <a:lnTo>
                  <a:pt x="177833" y="273699"/>
                </a:lnTo>
                <a:close/>
              </a:path>
              <a:path w="192404" h="288289">
                <a:moveTo>
                  <a:pt x="18385" y="276875"/>
                </a:moveTo>
                <a:lnTo>
                  <a:pt x="18540" y="276994"/>
                </a:lnTo>
                <a:lnTo>
                  <a:pt x="18385" y="276875"/>
                </a:lnTo>
                <a:close/>
              </a:path>
              <a:path w="192404" h="288289">
                <a:moveTo>
                  <a:pt x="14146" y="273624"/>
                </a:moveTo>
                <a:lnTo>
                  <a:pt x="14576" y="274021"/>
                </a:lnTo>
                <a:lnTo>
                  <a:pt x="14378" y="273801"/>
                </a:lnTo>
                <a:lnTo>
                  <a:pt x="14146" y="273624"/>
                </a:lnTo>
                <a:close/>
              </a:path>
              <a:path w="192404" h="288289">
                <a:moveTo>
                  <a:pt x="14378" y="273801"/>
                </a:moveTo>
                <a:lnTo>
                  <a:pt x="14576" y="274021"/>
                </a:lnTo>
                <a:lnTo>
                  <a:pt x="14378" y="273801"/>
                </a:lnTo>
                <a:close/>
              </a:path>
              <a:path w="192404" h="288289">
                <a:moveTo>
                  <a:pt x="186369" y="273629"/>
                </a:moveTo>
                <a:lnTo>
                  <a:pt x="177922" y="273629"/>
                </a:lnTo>
                <a:lnTo>
                  <a:pt x="177547" y="274021"/>
                </a:lnTo>
                <a:lnTo>
                  <a:pt x="186030" y="274021"/>
                </a:lnTo>
                <a:lnTo>
                  <a:pt x="186369" y="273629"/>
                </a:lnTo>
                <a:close/>
              </a:path>
              <a:path w="192404" h="288289">
                <a:moveTo>
                  <a:pt x="14218" y="273624"/>
                </a:moveTo>
                <a:lnTo>
                  <a:pt x="14378" y="273801"/>
                </a:lnTo>
                <a:lnTo>
                  <a:pt x="14218" y="273624"/>
                </a:lnTo>
                <a:close/>
              </a:path>
              <a:path w="192404" h="288289">
                <a:moveTo>
                  <a:pt x="188680" y="269794"/>
                </a:moveTo>
                <a:lnTo>
                  <a:pt x="181302" y="269794"/>
                </a:lnTo>
                <a:lnTo>
                  <a:pt x="181033" y="270164"/>
                </a:lnTo>
                <a:lnTo>
                  <a:pt x="177833" y="273699"/>
                </a:lnTo>
                <a:lnTo>
                  <a:pt x="186372" y="273624"/>
                </a:lnTo>
                <a:lnTo>
                  <a:pt x="187917" y="271264"/>
                </a:lnTo>
                <a:lnTo>
                  <a:pt x="188680" y="269794"/>
                </a:lnTo>
                <a:close/>
              </a:path>
              <a:path w="192404" h="288289">
                <a:moveTo>
                  <a:pt x="10767" y="269794"/>
                </a:moveTo>
                <a:lnTo>
                  <a:pt x="11089" y="270196"/>
                </a:lnTo>
                <a:lnTo>
                  <a:pt x="10993" y="270045"/>
                </a:lnTo>
                <a:lnTo>
                  <a:pt x="10767" y="269794"/>
                </a:lnTo>
                <a:close/>
              </a:path>
              <a:path w="192404" h="288289">
                <a:moveTo>
                  <a:pt x="10993" y="270045"/>
                </a:moveTo>
                <a:lnTo>
                  <a:pt x="11089" y="270196"/>
                </a:lnTo>
                <a:lnTo>
                  <a:pt x="10993" y="270045"/>
                </a:lnTo>
                <a:close/>
              </a:path>
              <a:path w="192404" h="288289">
                <a:moveTo>
                  <a:pt x="181203" y="269905"/>
                </a:moveTo>
                <a:lnTo>
                  <a:pt x="180973" y="270164"/>
                </a:lnTo>
                <a:lnTo>
                  <a:pt x="181203" y="269905"/>
                </a:lnTo>
                <a:close/>
              </a:path>
              <a:path w="192404" h="288289">
                <a:moveTo>
                  <a:pt x="10834" y="269794"/>
                </a:moveTo>
                <a:lnTo>
                  <a:pt x="10993" y="270045"/>
                </a:lnTo>
                <a:lnTo>
                  <a:pt x="10834" y="269794"/>
                </a:lnTo>
                <a:close/>
              </a:path>
              <a:path w="192404" h="288289">
                <a:moveTo>
                  <a:pt x="189653" y="267788"/>
                </a:moveTo>
                <a:lnTo>
                  <a:pt x="182589" y="267788"/>
                </a:lnTo>
                <a:lnTo>
                  <a:pt x="182428" y="268083"/>
                </a:lnTo>
                <a:lnTo>
                  <a:pt x="181203" y="269905"/>
                </a:lnTo>
                <a:lnTo>
                  <a:pt x="188680" y="269794"/>
                </a:lnTo>
                <a:lnTo>
                  <a:pt x="189348" y="268506"/>
                </a:lnTo>
                <a:lnTo>
                  <a:pt x="189653" y="267788"/>
                </a:lnTo>
                <a:close/>
              </a:path>
              <a:path w="192404" h="288289">
                <a:moveTo>
                  <a:pt x="182548" y="267850"/>
                </a:moveTo>
                <a:lnTo>
                  <a:pt x="182396" y="268083"/>
                </a:lnTo>
                <a:lnTo>
                  <a:pt x="182548" y="267850"/>
                </a:lnTo>
                <a:close/>
              </a:path>
              <a:path w="192404" h="288289">
                <a:moveTo>
                  <a:pt x="9587" y="267820"/>
                </a:moveTo>
                <a:lnTo>
                  <a:pt x="9694" y="268050"/>
                </a:lnTo>
                <a:lnTo>
                  <a:pt x="9587" y="267820"/>
                </a:lnTo>
                <a:close/>
              </a:path>
              <a:path w="192404" h="288289">
                <a:moveTo>
                  <a:pt x="190584" y="265588"/>
                </a:moveTo>
                <a:lnTo>
                  <a:pt x="183716" y="265588"/>
                </a:lnTo>
                <a:lnTo>
                  <a:pt x="183608" y="265846"/>
                </a:lnTo>
                <a:lnTo>
                  <a:pt x="182548" y="267850"/>
                </a:lnTo>
                <a:lnTo>
                  <a:pt x="189653" y="267788"/>
                </a:lnTo>
                <a:lnTo>
                  <a:pt x="190584" y="265588"/>
                </a:lnTo>
                <a:close/>
              </a:path>
              <a:path w="192404" h="288289">
                <a:moveTo>
                  <a:pt x="8397" y="265556"/>
                </a:moveTo>
                <a:lnTo>
                  <a:pt x="8514" y="265846"/>
                </a:lnTo>
                <a:lnTo>
                  <a:pt x="8397" y="265556"/>
                </a:lnTo>
                <a:close/>
              </a:path>
              <a:path w="192404" h="288289">
                <a:moveTo>
                  <a:pt x="183701" y="265617"/>
                </a:moveTo>
                <a:lnTo>
                  <a:pt x="183583" y="265846"/>
                </a:lnTo>
                <a:lnTo>
                  <a:pt x="183701" y="265617"/>
                </a:lnTo>
                <a:close/>
              </a:path>
              <a:path w="192404" h="288289">
                <a:moveTo>
                  <a:pt x="191252" y="263190"/>
                </a:moveTo>
                <a:lnTo>
                  <a:pt x="184681" y="263190"/>
                </a:lnTo>
                <a:lnTo>
                  <a:pt x="184574" y="263539"/>
                </a:lnTo>
                <a:lnTo>
                  <a:pt x="183701" y="265617"/>
                </a:lnTo>
                <a:lnTo>
                  <a:pt x="190584" y="265588"/>
                </a:lnTo>
                <a:lnTo>
                  <a:pt x="191252" y="263190"/>
                </a:lnTo>
                <a:close/>
              </a:path>
              <a:path w="192404" h="288289">
                <a:moveTo>
                  <a:pt x="7477" y="263280"/>
                </a:moveTo>
                <a:lnTo>
                  <a:pt x="7548" y="263539"/>
                </a:lnTo>
                <a:lnTo>
                  <a:pt x="7477" y="263280"/>
                </a:lnTo>
                <a:close/>
              </a:path>
              <a:path w="192404" h="288289">
                <a:moveTo>
                  <a:pt x="184645" y="263280"/>
                </a:moveTo>
                <a:lnTo>
                  <a:pt x="184540" y="263539"/>
                </a:lnTo>
                <a:lnTo>
                  <a:pt x="184645" y="263280"/>
                </a:lnTo>
                <a:close/>
              </a:path>
              <a:path w="192404" h="288289">
                <a:moveTo>
                  <a:pt x="7453" y="263190"/>
                </a:moveTo>
                <a:close/>
              </a:path>
              <a:path w="192404" h="288289">
                <a:moveTo>
                  <a:pt x="192067" y="258271"/>
                </a:moveTo>
                <a:lnTo>
                  <a:pt x="185754" y="258271"/>
                </a:lnTo>
                <a:lnTo>
                  <a:pt x="185271" y="261125"/>
                </a:lnTo>
                <a:lnTo>
                  <a:pt x="184645" y="263280"/>
                </a:lnTo>
                <a:lnTo>
                  <a:pt x="191252" y="263190"/>
                </a:lnTo>
                <a:lnTo>
                  <a:pt x="191440" y="262515"/>
                </a:lnTo>
                <a:lnTo>
                  <a:pt x="192031" y="258974"/>
                </a:lnTo>
                <a:lnTo>
                  <a:pt x="192067" y="258271"/>
                </a:lnTo>
                <a:close/>
              </a:path>
              <a:path w="192404" h="288289">
                <a:moveTo>
                  <a:pt x="6797" y="260803"/>
                </a:moveTo>
                <a:lnTo>
                  <a:pt x="6851" y="261125"/>
                </a:lnTo>
                <a:lnTo>
                  <a:pt x="6797" y="260803"/>
                </a:lnTo>
                <a:close/>
              </a:path>
              <a:path w="192404" h="288289">
                <a:moveTo>
                  <a:pt x="185325" y="260803"/>
                </a:moveTo>
                <a:lnTo>
                  <a:pt x="185237" y="261125"/>
                </a:lnTo>
                <a:lnTo>
                  <a:pt x="185325" y="260803"/>
                </a:lnTo>
                <a:close/>
              </a:path>
              <a:path w="192404" h="288289">
                <a:moveTo>
                  <a:pt x="6419" y="258571"/>
                </a:moveTo>
                <a:close/>
              </a:path>
              <a:path w="192404" h="288289">
                <a:moveTo>
                  <a:pt x="6402" y="258271"/>
                </a:moveTo>
                <a:lnTo>
                  <a:pt x="6419" y="258571"/>
                </a:lnTo>
                <a:lnTo>
                  <a:pt x="6402" y="258271"/>
                </a:lnTo>
                <a:close/>
              </a:path>
              <a:path w="192404" h="288289">
                <a:moveTo>
                  <a:pt x="192191" y="31756"/>
                </a:moveTo>
                <a:lnTo>
                  <a:pt x="185861" y="31756"/>
                </a:lnTo>
                <a:lnTo>
                  <a:pt x="185861" y="255863"/>
                </a:lnTo>
                <a:lnTo>
                  <a:pt x="185704" y="258571"/>
                </a:lnTo>
                <a:lnTo>
                  <a:pt x="185754" y="258271"/>
                </a:lnTo>
                <a:lnTo>
                  <a:pt x="192067" y="258271"/>
                </a:lnTo>
                <a:lnTo>
                  <a:pt x="192191" y="31756"/>
                </a:lnTo>
                <a:close/>
              </a:path>
              <a:path w="192404" h="288289">
                <a:moveTo>
                  <a:pt x="185861" y="255691"/>
                </a:moveTo>
                <a:lnTo>
                  <a:pt x="185852" y="255863"/>
                </a:lnTo>
                <a:lnTo>
                  <a:pt x="185861" y="255691"/>
                </a:lnTo>
                <a:close/>
              </a:path>
              <a:path w="192404" h="288289">
                <a:moveTo>
                  <a:pt x="192051" y="29020"/>
                </a:moveTo>
                <a:lnTo>
                  <a:pt x="185701" y="29020"/>
                </a:lnTo>
                <a:lnTo>
                  <a:pt x="185754" y="29342"/>
                </a:lnTo>
                <a:lnTo>
                  <a:pt x="185861" y="31970"/>
                </a:lnTo>
                <a:lnTo>
                  <a:pt x="185861" y="31756"/>
                </a:lnTo>
                <a:lnTo>
                  <a:pt x="192191" y="31756"/>
                </a:lnTo>
                <a:lnTo>
                  <a:pt x="192051" y="29020"/>
                </a:lnTo>
                <a:close/>
              </a:path>
              <a:path w="192404" h="288289">
                <a:moveTo>
                  <a:pt x="6270" y="31648"/>
                </a:moveTo>
                <a:lnTo>
                  <a:pt x="6261" y="31809"/>
                </a:lnTo>
                <a:lnTo>
                  <a:pt x="6270" y="31648"/>
                </a:lnTo>
                <a:close/>
              </a:path>
              <a:path w="192404" h="288289">
                <a:moveTo>
                  <a:pt x="6421" y="29029"/>
                </a:moveTo>
                <a:lnTo>
                  <a:pt x="6368" y="29342"/>
                </a:lnTo>
                <a:lnTo>
                  <a:pt x="6421" y="29029"/>
                </a:lnTo>
                <a:close/>
              </a:path>
              <a:path w="192404" h="288289">
                <a:moveTo>
                  <a:pt x="185701" y="29029"/>
                </a:moveTo>
                <a:lnTo>
                  <a:pt x="185718" y="29342"/>
                </a:lnTo>
                <a:lnTo>
                  <a:pt x="185701" y="29029"/>
                </a:lnTo>
                <a:close/>
              </a:path>
              <a:path w="192404" h="288289">
                <a:moveTo>
                  <a:pt x="191673" y="26499"/>
                </a:moveTo>
                <a:lnTo>
                  <a:pt x="185271" y="26499"/>
                </a:lnTo>
                <a:lnTo>
                  <a:pt x="185701" y="29029"/>
                </a:lnTo>
                <a:lnTo>
                  <a:pt x="192051" y="29020"/>
                </a:lnTo>
                <a:lnTo>
                  <a:pt x="192031" y="28645"/>
                </a:lnTo>
                <a:lnTo>
                  <a:pt x="191673" y="26499"/>
                </a:lnTo>
                <a:close/>
              </a:path>
              <a:path w="192404" h="288289">
                <a:moveTo>
                  <a:pt x="6886" y="26499"/>
                </a:moveTo>
                <a:lnTo>
                  <a:pt x="6797" y="26821"/>
                </a:lnTo>
                <a:lnTo>
                  <a:pt x="6886" y="26499"/>
                </a:lnTo>
                <a:close/>
              </a:path>
              <a:path w="192404" h="288289">
                <a:moveTo>
                  <a:pt x="191161" y="24085"/>
                </a:moveTo>
                <a:lnTo>
                  <a:pt x="184574" y="24085"/>
                </a:lnTo>
                <a:lnTo>
                  <a:pt x="184681" y="24460"/>
                </a:lnTo>
                <a:lnTo>
                  <a:pt x="185325" y="26821"/>
                </a:lnTo>
                <a:lnTo>
                  <a:pt x="185271" y="26499"/>
                </a:lnTo>
                <a:lnTo>
                  <a:pt x="191673" y="26499"/>
                </a:lnTo>
                <a:lnTo>
                  <a:pt x="191440" y="25104"/>
                </a:lnTo>
                <a:lnTo>
                  <a:pt x="191161" y="24085"/>
                </a:lnTo>
                <a:close/>
              </a:path>
              <a:path w="192404" h="288289">
                <a:moveTo>
                  <a:pt x="184668" y="24427"/>
                </a:moveTo>
                <a:close/>
              </a:path>
              <a:path w="192404" h="288289">
                <a:moveTo>
                  <a:pt x="7591" y="24085"/>
                </a:moveTo>
                <a:lnTo>
                  <a:pt x="7454" y="24427"/>
                </a:lnTo>
                <a:lnTo>
                  <a:pt x="7591" y="24085"/>
                </a:lnTo>
                <a:close/>
              </a:path>
              <a:path w="192404" h="288289">
                <a:moveTo>
                  <a:pt x="190470" y="21778"/>
                </a:moveTo>
                <a:lnTo>
                  <a:pt x="183608" y="21778"/>
                </a:lnTo>
                <a:lnTo>
                  <a:pt x="184668" y="24427"/>
                </a:lnTo>
                <a:lnTo>
                  <a:pt x="184574" y="24085"/>
                </a:lnTo>
                <a:lnTo>
                  <a:pt x="191161" y="24085"/>
                </a:lnTo>
                <a:lnTo>
                  <a:pt x="190689" y="22368"/>
                </a:lnTo>
                <a:lnTo>
                  <a:pt x="190470" y="21778"/>
                </a:lnTo>
                <a:close/>
              </a:path>
              <a:path w="192404" h="288289">
                <a:moveTo>
                  <a:pt x="8483" y="21856"/>
                </a:moveTo>
                <a:lnTo>
                  <a:pt x="8353" y="22100"/>
                </a:lnTo>
                <a:lnTo>
                  <a:pt x="8483" y="21856"/>
                </a:lnTo>
                <a:close/>
              </a:path>
              <a:path w="192404" h="288289">
                <a:moveTo>
                  <a:pt x="189523" y="19525"/>
                </a:moveTo>
                <a:lnTo>
                  <a:pt x="182428" y="19525"/>
                </a:lnTo>
                <a:lnTo>
                  <a:pt x="183716" y="22047"/>
                </a:lnTo>
                <a:lnTo>
                  <a:pt x="183608" y="21778"/>
                </a:lnTo>
                <a:lnTo>
                  <a:pt x="190470" y="21778"/>
                </a:lnTo>
                <a:lnTo>
                  <a:pt x="189523" y="19525"/>
                </a:lnTo>
                <a:close/>
              </a:path>
              <a:path w="192404" h="288289">
                <a:moveTo>
                  <a:pt x="188498" y="17487"/>
                </a:moveTo>
                <a:lnTo>
                  <a:pt x="181033" y="17487"/>
                </a:lnTo>
                <a:lnTo>
                  <a:pt x="181302" y="17862"/>
                </a:lnTo>
                <a:lnTo>
                  <a:pt x="182589" y="19847"/>
                </a:lnTo>
                <a:lnTo>
                  <a:pt x="182428" y="19525"/>
                </a:lnTo>
                <a:lnTo>
                  <a:pt x="189523" y="19525"/>
                </a:lnTo>
                <a:lnTo>
                  <a:pt x="188498" y="17487"/>
                </a:lnTo>
                <a:close/>
              </a:path>
              <a:path w="192404" h="288289">
                <a:moveTo>
                  <a:pt x="9723" y="19579"/>
                </a:moveTo>
                <a:lnTo>
                  <a:pt x="9587" y="19794"/>
                </a:lnTo>
                <a:lnTo>
                  <a:pt x="9723" y="19579"/>
                </a:lnTo>
                <a:close/>
              </a:path>
              <a:path w="192404" h="288289">
                <a:moveTo>
                  <a:pt x="11089" y="17433"/>
                </a:moveTo>
                <a:lnTo>
                  <a:pt x="10767" y="17862"/>
                </a:lnTo>
                <a:lnTo>
                  <a:pt x="10934" y="17677"/>
                </a:lnTo>
                <a:lnTo>
                  <a:pt x="11089" y="17433"/>
                </a:lnTo>
                <a:close/>
              </a:path>
              <a:path w="192404" h="288289">
                <a:moveTo>
                  <a:pt x="10934" y="17677"/>
                </a:moveTo>
                <a:lnTo>
                  <a:pt x="10767" y="17862"/>
                </a:lnTo>
                <a:lnTo>
                  <a:pt x="10934" y="17677"/>
                </a:lnTo>
                <a:close/>
              </a:path>
              <a:path w="192404" h="288289">
                <a:moveTo>
                  <a:pt x="181221" y="17771"/>
                </a:moveTo>
                <a:close/>
              </a:path>
              <a:path w="192404" h="288289">
                <a:moveTo>
                  <a:pt x="181033" y="17487"/>
                </a:moveTo>
                <a:lnTo>
                  <a:pt x="181221" y="17771"/>
                </a:lnTo>
                <a:lnTo>
                  <a:pt x="181033" y="17487"/>
                </a:lnTo>
                <a:close/>
              </a:path>
              <a:path w="192404" h="288289">
                <a:moveTo>
                  <a:pt x="186022" y="13625"/>
                </a:moveTo>
                <a:lnTo>
                  <a:pt x="177547" y="13625"/>
                </a:lnTo>
                <a:lnTo>
                  <a:pt x="177976" y="14000"/>
                </a:lnTo>
                <a:lnTo>
                  <a:pt x="181221" y="17771"/>
                </a:lnTo>
                <a:lnTo>
                  <a:pt x="181033" y="17487"/>
                </a:lnTo>
                <a:lnTo>
                  <a:pt x="188498" y="17487"/>
                </a:lnTo>
                <a:lnTo>
                  <a:pt x="188027" y="16575"/>
                </a:lnTo>
                <a:lnTo>
                  <a:pt x="186344" y="13947"/>
                </a:lnTo>
                <a:lnTo>
                  <a:pt x="186022" y="13625"/>
                </a:lnTo>
                <a:close/>
              </a:path>
              <a:path w="192404" h="288289">
                <a:moveTo>
                  <a:pt x="11153" y="17433"/>
                </a:moveTo>
                <a:lnTo>
                  <a:pt x="10934" y="17677"/>
                </a:lnTo>
                <a:lnTo>
                  <a:pt x="11153" y="17433"/>
                </a:lnTo>
                <a:close/>
              </a:path>
              <a:path w="192404" h="288289">
                <a:moveTo>
                  <a:pt x="14576" y="13625"/>
                </a:moveTo>
                <a:lnTo>
                  <a:pt x="14146" y="14000"/>
                </a:lnTo>
                <a:lnTo>
                  <a:pt x="14441" y="13774"/>
                </a:lnTo>
                <a:lnTo>
                  <a:pt x="14576" y="13625"/>
                </a:lnTo>
                <a:close/>
              </a:path>
              <a:path w="192404" h="288289">
                <a:moveTo>
                  <a:pt x="14437" y="13779"/>
                </a:moveTo>
                <a:lnTo>
                  <a:pt x="14146" y="14000"/>
                </a:lnTo>
                <a:lnTo>
                  <a:pt x="14437" y="13779"/>
                </a:lnTo>
                <a:close/>
              </a:path>
              <a:path w="192404" h="288289">
                <a:moveTo>
                  <a:pt x="177679" y="13774"/>
                </a:moveTo>
                <a:lnTo>
                  <a:pt x="177879" y="14000"/>
                </a:lnTo>
                <a:lnTo>
                  <a:pt x="177679" y="13774"/>
                </a:lnTo>
                <a:close/>
              </a:path>
              <a:path w="192404" h="288289">
                <a:moveTo>
                  <a:pt x="177547" y="13625"/>
                </a:moveTo>
                <a:lnTo>
                  <a:pt x="177685" y="13779"/>
                </a:lnTo>
                <a:lnTo>
                  <a:pt x="177976" y="14000"/>
                </a:lnTo>
                <a:lnTo>
                  <a:pt x="177547" y="13625"/>
                </a:lnTo>
                <a:close/>
              </a:path>
              <a:path w="192404" h="288289">
                <a:moveTo>
                  <a:pt x="14639" y="13625"/>
                </a:moveTo>
                <a:lnTo>
                  <a:pt x="14437" y="13779"/>
                </a:lnTo>
                <a:lnTo>
                  <a:pt x="14639" y="13625"/>
                </a:lnTo>
                <a:close/>
              </a:path>
              <a:path w="192404" h="288289">
                <a:moveTo>
                  <a:pt x="183313" y="10567"/>
                </a:moveTo>
                <a:lnTo>
                  <a:pt x="173470" y="10567"/>
                </a:lnTo>
                <a:lnTo>
                  <a:pt x="173792" y="10782"/>
                </a:lnTo>
                <a:lnTo>
                  <a:pt x="177679" y="13774"/>
                </a:lnTo>
                <a:lnTo>
                  <a:pt x="177547" y="13625"/>
                </a:lnTo>
                <a:lnTo>
                  <a:pt x="186022" y="13625"/>
                </a:lnTo>
                <a:lnTo>
                  <a:pt x="183313" y="10567"/>
                </a:lnTo>
                <a:close/>
              </a:path>
              <a:path w="192404" h="288289">
                <a:moveTo>
                  <a:pt x="18494" y="10688"/>
                </a:moveTo>
                <a:lnTo>
                  <a:pt x="18331" y="10782"/>
                </a:lnTo>
                <a:lnTo>
                  <a:pt x="18494" y="10688"/>
                </a:lnTo>
                <a:close/>
              </a:path>
              <a:path w="192404" h="288289">
                <a:moveTo>
                  <a:pt x="173628" y="10688"/>
                </a:moveTo>
                <a:lnTo>
                  <a:pt x="173792" y="10782"/>
                </a:lnTo>
                <a:lnTo>
                  <a:pt x="173628" y="10688"/>
                </a:lnTo>
                <a:close/>
              </a:path>
              <a:path w="192404" h="288289">
                <a:moveTo>
                  <a:pt x="18704" y="10567"/>
                </a:moveTo>
                <a:lnTo>
                  <a:pt x="18494" y="10688"/>
                </a:lnTo>
                <a:lnTo>
                  <a:pt x="18704" y="10567"/>
                </a:lnTo>
                <a:close/>
              </a:path>
              <a:path w="192404" h="288289">
                <a:moveTo>
                  <a:pt x="182214" y="9333"/>
                </a:moveTo>
                <a:lnTo>
                  <a:pt x="171270" y="9333"/>
                </a:lnTo>
                <a:lnTo>
                  <a:pt x="171592" y="9494"/>
                </a:lnTo>
                <a:lnTo>
                  <a:pt x="173628" y="10688"/>
                </a:lnTo>
                <a:lnTo>
                  <a:pt x="173470" y="10567"/>
                </a:lnTo>
                <a:lnTo>
                  <a:pt x="183313" y="10567"/>
                </a:lnTo>
                <a:lnTo>
                  <a:pt x="182214" y="9333"/>
                </a:lnTo>
                <a:close/>
              </a:path>
              <a:path w="192404" h="288289">
                <a:moveTo>
                  <a:pt x="20721" y="9408"/>
                </a:moveTo>
                <a:lnTo>
                  <a:pt x="20530" y="9494"/>
                </a:lnTo>
                <a:lnTo>
                  <a:pt x="20721" y="9408"/>
                </a:lnTo>
                <a:close/>
              </a:path>
              <a:path w="192404" h="288289">
                <a:moveTo>
                  <a:pt x="171401" y="9408"/>
                </a:moveTo>
                <a:lnTo>
                  <a:pt x="171550" y="9494"/>
                </a:lnTo>
                <a:lnTo>
                  <a:pt x="171401" y="9408"/>
                </a:lnTo>
                <a:close/>
              </a:path>
              <a:path w="192404" h="288289">
                <a:moveTo>
                  <a:pt x="20889" y="9333"/>
                </a:moveTo>
                <a:lnTo>
                  <a:pt x="20721" y="9408"/>
                </a:lnTo>
                <a:lnTo>
                  <a:pt x="20889" y="9333"/>
                </a:lnTo>
                <a:close/>
              </a:path>
              <a:path w="192404" h="288289">
                <a:moveTo>
                  <a:pt x="180993" y="8314"/>
                </a:moveTo>
                <a:lnTo>
                  <a:pt x="168964" y="8314"/>
                </a:lnTo>
                <a:lnTo>
                  <a:pt x="169232" y="8421"/>
                </a:lnTo>
                <a:lnTo>
                  <a:pt x="171401" y="9408"/>
                </a:lnTo>
                <a:lnTo>
                  <a:pt x="171270" y="9333"/>
                </a:lnTo>
                <a:lnTo>
                  <a:pt x="182214" y="9333"/>
                </a:lnTo>
                <a:lnTo>
                  <a:pt x="181838" y="8958"/>
                </a:lnTo>
                <a:lnTo>
                  <a:pt x="180993" y="8314"/>
                </a:lnTo>
                <a:close/>
              </a:path>
              <a:path w="192404" h="288289">
                <a:moveTo>
                  <a:pt x="169095" y="8373"/>
                </a:moveTo>
                <a:lnTo>
                  <a:pt x="169232" y="8421"/>
                </a:lnTo>
                <a:lnTo>
                  <a:pt x="169095" y="8373"/>
                </a:lnTo>
                <a:close/>
              </a:path>
              <a:path w="192404" h="288289">
                <a:moveTo>
                  <a:pt x="163964" y="6823"/>
                </a:moveTo>
                <a:lnTo>
                  <a:pt x="166764" y="7509"/>
                </a:lnTo>
                <a:lnTo>
                  <a:pt x="169095" y="8373"/>
                </a:lnTo>
                <a:lnTo>
                  <a:pt x="168964" y="8314"/>
                </a:lnTo>
                <a:lnTo>
                  <a:pt x="180993" y="8314"/>
                </a:lnTo>
                <a:lnTo>
                  <a:pt x="179092" y="6866"/>
                </a:lnTo>
                <a:lnTo>
                  <a:pt x="164297" y="6866"/>
                </a:lnTo>
                <a:lnTo>
                  <a:pt x="163964" y="6823"/>
                </a:lnTo>
                <a:close/>
              </a:path>
              <a:path w="192404" h="288289">
                <a:moveTo>
                  <a:pt x="25626" y="7456"/>
                </a:moveTo>
                <a:lnTo>
                  <a:pt x="25412" y="7509"/>
                </a:lnTo>
                <a:lnTo>
                  <a:pt x="25626" y="7456"/>
                </a:lnTo>
                <a:close/>
              </a:path>
              <a:path w="192404" h="288289">
                <a:moveTo>
                  <a:pt x="166496" y="7456"/>
                </a:moveTo>
                <a:lnTo>
                  <a:pt x="166648" y="7509"/>
                </a:lnTo>
                <a:lnTo>
                  <a:pt x="166496" y="7456"/>
                </a:lnTo>
                <a:close/>
              </a:path>
              <a:path w="192404" h="288289">
                <a:moveTo>
                  <a:pt x="28160" y="6822"/>
                </a:moveTo>
                <a:lnTo>
                  <a:pt x="27826" y="6866"/>
                </a:lnTo>
                <a:lnTo>
                  <a:pt x="27987" y="6866"/>
                </a:lnTo>
                <a:lnTo>
                  <a:pt x="28160" y="6822"/>
                </a:lnTo>
                <a:close/>
              </a:path>
              <a:path w="192404" h="288289">
                <a:moveTo>
                  <a:pt x="179022" y="6812"/>
                </a:moveTo>
                <a:lnTo>
                  <a:pt x="163921" y="6812"/>
                </a:lnTo>
                <a:lnTo>
                  <a:pt x="164297" y="6866"/>
                </a:lnTo>
                <a:lnTo>
                  <a:pt x="179092" y="6866"/>
                </a:lnTo>
                <a:close/>
              </a:path>
              <a:path w="192404" h="288289">
                <a:moveTo>
                  <a:pt x="178388" y="6329"/>
                </a:moveTo>
                <a:lnTo>
                  <a:pt x="158664" y="6329"/>
                </a:lnTo>
                <a:lnTo>
                  <a:pt x="161668" y="6490"/>
                </a:lnTo>
                <a:lnTo>
                  <a:pt x="161400" y="6490"/>
                </a:lnTo>
                <a:lnTo>
                  <a:pt x="163964" y="6823"/>
                </a:lnTo>
                <a:lnTo>
                  <a:pt x="179022" y="6812"/>
                </a:lnTo>
                <a:lnTo>
                  <a:pt x="178388" y="6329"/>
                </a:lnTo>
                <a:close/>
              </a:path>
              <a:path w="192404" h="288289">
                <a:moveTo>
                  <a:pt x="159039" y="0"/>
                </a:moveTo>
                <a:lnTo>
                  <a:pt x="33136" y="0"/>
                </a:lnTo>
                <a:lnTo>
                  <a:pt x="30132" y="160"/>
                </a:lnTo>
                <a:lnTo>
                  <a:pt x="161990" y="160"/>
                </a:lnTo>
                <a:lnTo>
                  <a:pt x="159039" y="0"/>
                </a:lnTo>
                <a:close/>
              </a:path>
            </a:pathLst>
          </a:custGeom>
          <a:solidFill>
            <a:srgbClr val="221F1F"/>
          </a:solidFill>
        </p:spPr>
        <p:txBody>
          <a:bodyPr wrap="square" lIns="0" tIns="0" rIns="0" bIns="0" rtlCol="0"/>
          <a:lstStyle/>
          <a:p>
            <a:endParaRPr sz="1224">
              <a:solidFill>
                <a:prstClr val="black"/>
              </a:solidFill>
            </a:endParaRPr>
          </a:p>
        </p:txBody>
      </p:sp>
      <p:sp>
        <p:nvSpPr>
          <p:cNvPr id="164" name="object 164"/>
          <p:cNvSpPr/>
          <p:nvPr/>
        </p:nvSpPr>
        <p:spPr>
          <a:xfrm>
            <a:off x="4965030" y="2433132"/>
            <a:ext cx="44482" cy="4319"/>
          </a:xfrm>
          <a:custGeom>
            <a:avLst/>
            <a:gdLst/>
            <a:ahLst/>
            <a:cxnLst/>
            <a:rect l="l" t="t" r="r" b="b"/>
            <a:pathLst>
              <a:path w="65404" h="6350">
                <a:moveTo>
                  <a:pt x="63782" y="0"/>
                </a:moveTo>
                <a:lnTo>
                  <a:pt x="1448" y="0"/>
                </a:lnTo>
                <a:lnTo>
                  <a:pt x="0" y="1448"/>
                </a:lnTo>
                <a:lnTo>
                  <a:pt x="0" y="4935"/>
                </a:lnTo>
                <a:lnTo>
                  <a:pt x="1448" y="6329"/>
                </a:lnTo>
                <a:lnTo>
                  <a:pt x="63782" y="6329"/>
                </a:lnTo>
                <a:lnTo>
                  <a:pt x="65177" y="4935"/>
                </a:lnTo>
                <a:lnTo>
                  <a:pt x="65177" y="1448"/>
                </a:lnTo>
                <a:lnTo>
                  <a:pt x="63782" y="0"/>
                </a:lnTo>
                <a:close/>
              </a:path>
            </a:pathLst>
          </a:custGeom>
          <a:solidFill>
            <a:srgbClr val="221F1F"/>
          </a:solidFill>
        </p:spPr>
        <p:txBody>
          <a:bodyPr wrap="square" lIns="0" tIns="0" rIns="0" bIns="0" rtlCol="0"/>
          <a:lstStyle/>
          <a:p>
            <a:endParaRPr sz="1224">
              <a:solidFill>
                <a:prstClr val="black"/>
              </a:solidFill>
            </a:endParaRPr>
          </a:p>
        </p:txBody>
      </p:sp>
      <p:sp>
        <p:nvSpPr>
          <p:cNvPr id="165" name="object 165"/>
          <p:cNvSpPr/>
          <p:nvPr/>
        </p:nvSpPr>
        <p:spPr>
          <a:xfrm>
            <a:off x="4954230" y="2590951"/>
            <a:ext cx="6910" cy="6910"/>
          </a:xfrm>
          <a:custGeom>
            <a:avLst/>
            <a:gdLst/>
            <a:ahLst/>
            <a:cxnLst/>
            <a:rect l="l" t="t" r="r" b="b"/>
            <a:pathLst>
              <a:path w="10160" h="10160">
                <a:moveTo>
                  <a:pt x="0" y="9536"/>
                </a:moveTo>
                <a:lnTo>
                  <a:pt x="9536" y="9536"/>
                </a:lnTo>
                <a:lnTo>
                  <a:pt x="9536" y="0"/>
                </a:lnTo>
                <a:lnTo>
                  <a:pt x="0" y="0"/>
                </a:lnTo>
                <a:lnTo>
                  <a:pt x="0" y="9536"/>
                </a:lnTo>
                <a:close/>
              </a:path>
            </a:pathLst>
          </a:custGeom>
          <a:solidFill>
            <a:srgbClr val="221F1F"/>
          </a:solidFill>
        </p:spPr>
        <p:txBody>
          <a:bodyPr wrap="square" lIns="0" tIns="0" rIns="0" bIns="0" rtlCol="0"/>
          <a:lstStyle/>
          <a:p>
            <a:endParaRPr sz="1224">
              <a:solidFill>
                <a:prstClr val="black"/>
              </a:solidFill>
            </a:endParaRPr>
          </a:p>
        </p:txBody>
      </p:sp>
      <p:sp>
        <p:nvSpPr>
          <p:cNvPr id="166" name="object 166"/>
          <p:cNvSpPr/>
          <p:nvPr/>
        </p:nvSpPr>
        <p:spPr>
          <a:xfrm>
            <a:off x="5013698" y="2590951"/>
            <a:ext cx="6910" cy="6910"/>
          </a:xfrm>
          <a:custGeom>
            <a:avLst/>
            <a:gdLst/>
            <a:ahLst/>
            <a:cxnLst/>
            <a:rect l="l" t="t" r="r" b="b"/>
            <a:pathLst>
              <a:path w="10160" h="10160">
                <a:moveTo>
                  <a:pt x="0" y="9536"/>
                </a:moveTo>
                <a:lnTo>
                  <a:pt x="9536" y="9536"/>
                </a:lnTo>
                <a:lnTo>
                  <a:pt x="9536" y="0"/>
                </a:lnTo>
                <a:lnTo>
                  <a:pt x="0" y="0"/>
                </a:lnTo>
                <a:lnTo>
                  <a:pt x="0" y="9536"/>
                </a:lnTo>
                <a:close/>
              </a:path>
            </a:pathLst>
          </a:custGeom>
          <a:solidFill>
            <a:srgbClr val="221F1F"/>
          </a:solidFill>
        </p:spPr>
        <p:txBody>
          <a:bodyPr wrap="square" lIns="0" tIns="0" rIns="0" bIns="0" rtlCol="0"/>
          <a:lstStyle/>
          <a:p>
            <a:endParaRPr sz="1224">
              <a:solidFill>
                <a:prstClr val="black"/>
              </a:solidFill>
            </a:endParaRPr>
          </a:p>
        </p:txBody>
      </p:sp>
      <p:sp>
        <p:nvSpPr>
          <p:cNvPr id="167" name="object 167"/>
          <p:cNvSpPr/>
          <p:nvPr/>
        </p:nvSpPr>
        <p:spPr>
          <a:xfrm>
            <a:off x="4970429" y="2587709"/>
            <a:ext cx="33685" cy="13388"/>
          </a:xfrm>
          <a:custGeom>
            <a:avLst/>
            <a:gdLst/>
            <a:ahLst/>
            <a:cxnLst/>
            <a:rect l="l" t="t" r="r" b="b"/>
            <a:pathLst>
              <a:path w="49529" h="19685">
                <a:moveTo>
                  <a:pt x="0" y="19072"/>
                </a:moveTo>
                <a:lnTo>
                  <a:pt x="49273" y="19072"/>
                </a:lnTo>
                <a:lnTo>
                  <a:pt x="49273" y="0"/>
                </a:lnTo>
                <a:lnTo>
                  <a:pt x="0" y="0"/>
                </a:lnTo>
                <a:lnTo>
                  <a:pt x="0" y="19072"/>
                </a:lnTo>
                <a:close/>
              </a:path>
            </a:pathLst>
          </a:custGeom>
          <a:ln w="6357">
            <a:solidFill>
              <a:srgbClr val="221F1F"/>
            </a:solidFill>
          </a:ln>
        </p:spPr>
        <p:txBody>
          <a:bodyPr wrap="square" lIns="0" tIns="0" rIns="0" bIns="0" rtlCol="0"/>
          <a:lstStyle/>
          <a:p>
            <a:endParaRPr sz="1224">
              <a:solidFill>
                <a:prstClr val="black"/>
              </a:solidFill>
            </a:endParaRPr>
          </a:p>
        </p:txBody>
      </p:sp>
      <p:sp>
        <p:nvSpPr>
          <p:cNvPr id="168" name="object 168"/>
          <p:cNvSpPr/>
          <p:nvPr/>
        </p:nvSpPr>
        <p:spPr>
          <a:xfrm>
            <a:off x="4946655" y="2462317"/>
            <a:ext cx="83228" cy="99448"/>
          </a:xfrm>
          <a:prstGeom prst="rect">
            <a:avLst/>
          </a:prstGeom>
          <a:blipFill>
            <a:blip r:embed="rId37" cstate="print"/>
            <a:stretch>
              <a:fillRect/>
            </a:stretch>
          </a:blipFill>
        </p:spPr>
        <p:txBody>
          <a:bodyPr wrap="square" lIns="0" tIns="0" rIns="0" bIns="0" rtlCol="0"/>
          <a:lstStyle/>
          <a:p>
            <a:endParaRPr sz="1224">
              <a:solidFill>
                <a:prstClr val="black"/>
              </a:solidFill>
            </a:endParaRPr>
          </a:p>
        </p:txBody>
      </p:sp>
      <p:sp>
        <p:nvSpPr>
          <p:cNvPr id="169" name="object 169"/>
          <p:cNvSpPr/>
          <p:nvPr/>
        </p:nvSpPr>
        <p:spPr>
          <a:xfrm>
            <a:off x="4940250" y="1571641"/>
            <a:ext cx="103692" cy="129694"/>
          </a:xfrm>
          <a:prstGeom prst="rect">
            <a:avLst/>
          </a:prstGeom>
          <a:blipFill>
            <a:blip r:embed="rId38" cstate="print"/>
            <a:stretch>
              <a:fillRect/>
            </a:stretch>
          </a:blipFill>
        </p:spPr>
        <p:txBody>
          <a:bodyPr wrap="square" lIns="0" tIns="0" rIns="0" bIns="0" rtlCol="0"/>
          <a:lstStyle/>
          <a:p>
            <a:endParaRPr sz="1224">
              <a:solidFill>
                <a:prstClr val="black"/>
              </a:solidFill>
            </a:endParaRPr>
          </a:p>
        </p:txBody>
      </p:sp>
      <p:sp>
        <p:nvSpPr>
          <p:cNvPr id="170" name="object 170"/>
          <p:cNvSpPr/>
          <p:nvPr/>
        </p:nvSpPr>
        <p:spPr>
          <a:xfrm>
            <a:off x="4927318" y="1545666"/>
            <a:ext cx="129991" cy="196066"/>
          </a:xfrm>
          <a:custGeom>
            <a:avLst/>
            <a:gdLst/>
            <a:ahLst/>
            <a:cxnLst/>
            <a:rect l="l" t="t" r="r" b="b"/>
            <a:pathLst>
              <a:path w="191135" h="288289">
                <a:moveTo>
                  <a:pt x="161879" y="287523"/>
                </a:moveTo>
                <a:lnTo>
                  <a:pt x="28520" y="287523"/>
                </a:lnTo>
                <a:lnTo>
                  <a:pt x="31470" y="287684"/>
                </a:lnTo>
                <a:lnTo>
                  <a:pt x="158929" y="287684"/>
                </a:lnTo>
                <a:lnTo>
                  <a:pt x="161879" y="287523"/>
                </a:lnTo>
                <a:close/>
              </a:path>
              <a:path w="191135" h="288289">
                <a:moveTo>
                  <a:pt x="158929" y="0"/>
                </a:moveTo>
                <a:lnTo>
                  <a:pt x="31470" y="0"/>
                </a:lnTo>
                <a:lnTo>
                  <a:pt x="28520" y="160"/>
                </a:lnTo>
                <a:lnTo>
                  <a:pt x="28251" y="214"/>
                </a:lnTo>
                <a:lnTo>
                  <a:pt x="25408" y="590"/>
                </a:lnTo>
                <a:lnTo>
                  <a:pt x="22297" y="1394"/>
                </a:lnTo>
                <a:lnTo>
                  <a:pt x="19078" y="2574"/>
                </a:lnTo>
                <a:lnTo>
                  <a:pt x="16557" y="3754"/>
                </a:lnTo>
                <a:lnTo>
                  <a:pt x="16342" y="3915"/>
                </a:lnTo>
                <a:lnTo>
                  <a:pt x="13553" y="5578"/>
                </a:lnTo>
                <a:lnTo>
                  <a:pt x="0" y="258395"/>
                </a:lnTo>
                <a:lnTo>
                  <a:pt x="35" y="259307"/>
                </a:lnTo>
                <a:lnTo>
                  <a:pt x="517" y="262525"/>
                </a:lnTo>
                <a:lnTo>
                  <a:pt x="1268" y="265261"/>
                </a:lnTo>
                <a:lnTo>
                  <a:pt x="1322" y="265529"/>
                </a:lnTo>
                <a:lnTo>
                  <a:pt x="22297" y="286289"/>
                </a:lnTo>
                <a:lnTo>
                  <a:pt x="25033" y="287040"/>
                </a:lnTo>
                <a:lnTo>
                  <a:pt x="28251" y="287523"/>
                </a:lnTo>
                <a:lnTo>
                  <a:pt x="162147" y="287523"/>
                </a:lnTo>
                <a:lnTo>
                  <a:pt x="165366" y="287040"/>
                </a:lnTo>
                <a:lnTo>
                  <a:pt x="168102" y="286289"/>
                </a:lnTo>
                <a:lnTo>
                  <a:pt x="168370" y="286235"/>
                </a:lnTo>
                <a:lnTo>
                  <a:pt x="177773" y="281354"/>
                </a:lnTo>
                <a:lnTo>
                  <a:pt x="31792" y="281354"/>
                </a:lnTo>
                <a:lnTo>
                  <a:pt x="28895" y="281193"/>
                </a:lnTo>
                <a:lnTo>
                  <a:pt x="29163" y="281193"/>
                </a:lnTo>
                <a:lnTo>
                  <a:pt x="26503" y="280848"/>
                </a:lnTo>
                <a:lnTo>
                  <a:pt x="23906" y="280174"/>
                </a:lnTo>
                <a:lnTo>
                  <a:pt x="21691" y="279320"/>
                </a:lnTo>
                <a:lnTo>
                  <a:pt x="19653" y="278403"/>
                </a:lnTo>
                <a:lnTo>
                  <a:pt x="19293" y="278242"/>
                </a:lnTo>
                <a:lnTo>
                  <a:pt x="17254" y="276955"/>
                </a:lnTo>
                <a:lnTo>
                  <a:pt x="13922" y="274166"/>
                </a:lnTo>
                <a:lnTo>
                  <a:pt x="13577" y="273921"/>
                </a:lnTo>
                <a:lnTo>
                  <a:pt x="13469" y="273737"/>
                </a:lnTo>
                <a:lnTo>
                  <a:pt x="10696" y="270357"/>
                </a:lnTo>
                <a:lnTo>
                  <a:pt x="9352" y="268265"/>
                </a:lnTo>
                <a:lnTo>
                  <a:pt x="8197" y="265744"/>
                </a:lnTo>
                <a:lnTo>
                  <a:pt x="7429" y="263652"/>
                </a:lnTo>
                <a:lnTo>
                  <a:pt x="6782" y="261291"/>
                </a:lnTo>
                <a:lnTo>
                  <a:pt x="6483" y="259307"/>
                </a:lnTo>
                <a:lnTo>
                  <a:pt x="6365" y="258663"/>
                </a:lnTo>
                <a:lnTo>
                  <a:pt x="6204" y="255927"/>
                </a:lnTo>
                <a:lnTo>
                  <a:pt x="6222" y="31541"/>
                </a:lnTo>
                <a:lnTo>
                  <a:pt x="6349" y="29342"/>
                </a:lnTo>
                <a:lnTo>
                  <a:pt x="6698" y="26821"/>
                </a:lnTo>
                <a:lnTo>
                  <a:pt x="7384" y="24085"/>
                </a:lnTo>
                <a:lnTo>
                  <a:pt x="8189" y="21993"/>
                </a:lnTo>
                <a:lnTo>
                  <a:pt x="9171" y="19794"/>
                </a:lnTo>
                <a:lnTo>
                  <a:pt x="9315" y="19472"/>
                </a:lnTo>
                <a:lnTo>
                  <a:pt x="10603" y="17433"/>
                </a:lnTo>
                <a:lnTo>
                  <a:pt x="13387" y="14107"/>
                </a:lnTo>
                <a:lnTo>
                  <a:pt x="13821" y="13571"/>
                </a:lnTo>
                <a:lnTo>
                  <a:pt x="17304" y="10782"/>
                </a:lnTo>
                <a:lnTo>
                  <a:pt x="19289" y="9548"/>
                </a:lnTo>
                <a:lnTo>
                  <a:pt x="21639" y="8421"/>
                </a:lnTo>
                <a:lnTo>
                  <a:pt x="24174" y="7456"/>
                </a:lnTo>
                <a:lnTo>
                  <a:pt x="26447" y="6866"/>
                </a:lnTo>
                <a:lnTo>
                  <a:pt x="29163" y="6490"/>
                </a:lnTo>
                <a:lnTo>
                  <a:pt x="28895" y="6490"/>
                </a:lnTo>
                <a:lnTo>
                  <a:pt x="31792" y="6329"/>
                </a:lnTo>
                <a:lnTo>
                  <a:pt x="177745" y="6329"/>
                </a:lnTo>
                <a:lnTo>
                  <a:pt x="176846" y="5578"/>
                </a:lnTo>
                <a:lnTo>
                  <a:pt x="176470" y="5310"/>
                </a:lnTo>
                <a:lnTo>
                  <a:pt x="174056" y="3915"/>
                </a:lnTo>
                <a:lnTo>
                  <a:pt x="173842" y="3754"/>
                </a:lnTo>
                <a:lnTo>
                  <a:pt x="171374" y="2574"/>
                </a:lnTo>
                <a:lnTo>
                  <a:pt x="168102" y="1394"/>
                </a:lnTo>
                <a:lnTo>
                  <a:pt x="165366" y="697"/>
                </a:lnTo>
                <a:lnTo>
                  <a:pt x="165044" y="590"/>
                </a:lnTo>
                <a:lnTo>
                  <a:pt x="162147" y="214"/>
                </a:lnTo>
                <a:lnTo>
                  <a:pt x="161879" y="160"/>
                </a:lnTo>
                <a:lnTo>
                  <a:pt x="158929" y="0"/>
                </a:lnTo>
                <a:close/>
              </a:path>
              <a:path w="191135" h="288289">
                <a:moveTo>
                  <a:pt x="178435" y="280817"/>
                </a:moveTo>
                <a:lnTo>
                  <a:pt x="164132" y="280817"/>
                </a:lnTo>
                <a:lnTo>
                  <a:pt x="161289" y="281193"/>
                </a:lnTo>
                <a:lnTo>
                  <a:pt x="161557" y="281193"/>
                </a:lnTo>
                <a:lnTo>
                  <a:pt x="158607" y="281354"/>
                </a:lnTo>
                <a:lnTo>
                  <a:pt x="177773" y="281354"/>
                </a:lnTo>
                <a:lnTo>
                  <a:pt x="178435" y="280817"/>
                </a:lnTo>
                <a:close/>
              </a:path>
              <a:path w="191135" h="288289">
                <a:moveTo>
                  <a:pt x="26551" y="280848"/>
                </a:moveTo>
                <a:lnTo>
                  <a:pt x="26726" y="280871"/>
                </a:lnTo>
                <a:lnTo>
                  <a:pt x="26551" y="280848"/>
                </a:lnTo>
                <a:close/>
              </a:path>
              <a:path w="191135" h="288289">
                <a:moveTo>
                  <a:pt x="179230" y="280174"/>
                </a:moveTo>
                <a:lnTo>
                  <a:pt x="166492" y="280174"/>
                </a:lnTo>
                <a:lnTo>
                  <a:pt x="163790" y="280863"/>
                </a:lnTo>
                <a:lnTo>
                  <a:pt x="164132" y="280817"/>
                </a:lnTo>
                <a:lnTo>
                  <a:pt x="178435" y="280817"/>
                </a:lnTo>
                <a:lnTo>
                  <a:pt x="179230" y="280174"/>
                </a:lnTo>
                <a:close/>
              </a:path>
              <a:path w="191135" h="288289">
                <a:moveTo>
                  <a:pt x="26432" y="280817"/>
                </a:moveTo>
                <a:close/>
              </a:path>
              <a:path w="191135" h="288289">
                <a:moveTo>
                  <a:pt x="24028" y="280174"/>
                </a:moveTo>
                <a:lnTo>
                  <a:pt x="24174" y="280227"/>
                </a:lnTo>
                <a:lnTo>
                  <a:pt x="24028" y="280174"/>
                </a:lnTo>
                <a:close/>
              </a:path>
              <a:path w="191135" h="288289">
                <a:moveTo>
                  <a:pt x="181513" y="278242"/>
                </a:moveTo>
                <a:lnTo>
                  <a:pt x="171106" y="278242"/>
                </a:lnTo>
                <a:lnTo>
                  <a:pt x="170784" y="278403"/>
                </a:lnTo>
                <a:lnTo>
                  <a:pt x="168638" y="279369"/>
                </a:lnTo>
                <a:lnTo>
                  <a:pt x="166224" y="280227"/>
                </a:lnTo>
                <a:lnTo>
                  <a:pt x="166492" y="280174"/>
                </a:lnTo>
                <a:lnTo>
                  <a:pt x="179230" y="280174"/>
                </a:lnTo>
                <a:lnTo>
                  <a:pt x="181084" y="278672"/>
                </a:lnTo>
                <a:lnTo>
                  <a:pt x="181513" y="278242"/>
                </a:lnTo>
                <a:close/>
              </a:path>
              <a:path w="191135" h="288289">
                <a:moveTo>
                  <a:pt x="21704" y="279320"/>
                </a:moveTo>
                <a:lnTo>
                  <a:pt x="21838" y="279369"/>
                </a:lnTo>
                <a:lnTo>
                  <a:pt x="21704" y="279320"/>
                </a:lnTo>
                <a:close/>
              </a:path>
              <a:path w="191135" h="288289">
                <a:moveTo>
                  <a:pt x="168853" y="279262"/>
                </a:moveTo>
                <a:lnTo>
                  <a:pt x="168561" y="279369"/>
                </a:lnTo>
                <a:lnTo>
                  <a:pt x="168853" y="279262"/>
                </a:lnTo>
                <a:close/>
              </a:path>
              <a:path w="191135" h="288289">
                <a:moveTo>
                  <a:pt x="21574" y="279262"/>
                </a:moveTo>
                <a:lnTo>
                  <a:pt x="21704" y="279320"/>
                </a:lnTo>
                <a:lnTo>
                  <a:pt x="21574" y="279262"/>
                </a:lnTo>
                <a:close/>
              </a:path>
              <a:path w="191135" h="288289">
                <a:moveTo>
                  <a:pt x="19512" y="278340"/>
                </a:moveTo>
                <a:lnTo>
                  <a:pt x="19653" y="278403"/>
                </a:lnTo>
                <a:lnTo>
                  <a:pt x="19512" y="278340"/>
                </a:lnTo>
                <a:close/>
              </a:path>
              <a:path w="191135" h="288289">
                <a:moveTo>
                  <a:pt x="170882" y="278345"/>
                </a:moveTo>
                <a:lnTo>
                  <a:pt x="170753" y="278403"/>
                </a:lnTo>
                <a:lnTo>
                  <a:pt x="170882" y="278345"/>
                </a:lnTo>
                <a:close/>
              </a:path>
              <a:path w="191135" h="288289">
                <a:moveTo>
                  <a:pt x="182572" y="276955"/>
                </a:moveTo>
                <a:lnTo>
                  <a:pt x="173198" y="276955"/>
                </a:lnTo>
                <a:lnTo>
                  <a:pt x="170882" y="278345"/>
                </a:lnTo>
                <a:lnTo>
                  <a:pt x="171106" y="278242"/>
                </a:lnTo>
                <a:lnTo>
                  <a:pt x="181513" y="278242"/>
                </a:lnTo>
                <a:lnTo>
                  <a:pt x="182572" y="276955"/>
                </a:lnTo>
                <a:close/>
              </a:path>
              <a:path w="191135" h="288289">
                <a:moveTo>
                  <a:pt x="19352" y="278242"/>
                </a:moveTo>
                <a:lnTo>
                  <a:pt x="19512" y="278340"/>
                </a:lnTo>
                <a:lnTo>
                  <a:pt x="19352" y="278242"/>
                </a:lnTo>
                <a:close/>
              </a:path>
              <a:path w="191135" h="288289">
                <a:moveTo>
                  <a:pt x="17365" y="276955"/>
                </a:moveTo>
                <a:lnTo>
                  <a:pt x="17630" y="277170"/>
                </a:lnTo>
                <a:lnTo>
                  <a:pt x="17365" y="276955"/>
                </a:lnTo>
                <a:close/>
              </a:path>
              <a:path w="191135" h="288289">
                <a:moveTo>
                  <a:pt x="185165" y="273737"/>
                </a:moveTo>
                <a:lnTo>
                  <a:pt x="177060" y="273737"/>
                </a:lnTo>
                <a:lnTo>
                  <a:pt x="176631" y="274166"/>
                </a:lnTo>
                <a:lnTo>
                  <a:pt x="172823" y="277170"/>
                </a:lnTo>
                <a:lnTo>
                  <a:pt x="173198" y="276955"/>
                </a:lnTo>
                <a:lnTo>
                  <a:pt x="182572" y="276955"/>
                </a:lnTo>
                <a:lnTo>
                  <a:pt x="185000" y="274005"/>
                </a:lnTo>
                <a:lnTo>
                  <a:pt x="185165" y="273737"/>
                </a:lnTo>
                <a:close/>
              </a:path>
              <a:path w="191135" h="288289">
                <a:moveTo>
                  <a:pt x="13392" y="273737"/>
                </a:moveTo>
                <a:lnTo>
                  <a:pt x="13821" y="274166"/>
                </a:lnTo>
                <a:lnTo>
                  <a:pt x="13620" y="273921"/>
                </a:lnTo>
                <a:lnTo>
                  <a:pt x="13392" y="273737"/>
                </a:lnTo>
                <a:close/>
              </a:path>
              <a:path w="191135" h="288289">
                <a:moveTo>
                  <a:pt x="13622" y="273923"/>
                </a:moveTo>
                <a:lnTo>
                  <a:pt x="13821" y="274166"/>
                </a:lnTo>
                <a:lnTo>
                  <a:pt x="13622" y="273923"/>
                </a:lnTo>
                <a:close/>
              </a:path>
              <a:path w="191135" h="288289">
                <a:moveTo>
                  <a:pt x="176832" y="273921"/>
                </a:moveTo>
                <a:lnTo>
                  <a:pt x="176531" y="274166"/>
                </a:lnTo>
                <a:lnTo>
                  <a:pt x="176832" y="273921"/>
                </a:lnTo>
                <a:close/>
              </a:path>
              <a:path w="191135" h="288289">
                <a:moveTo>
                  <a:pt x="177060" y="273737"/>
                </a:moveTo>
                <a:lnTo>
                  <a:pt x="176832" y="273921"/>
                </a:lnTo>
                <a:lnTo>
                  <a:pt x="176631" y="274166"/>
                </a:lnTo>
                <a:lnTo>
                  <a:pt x="177060" y="273737"/>
                </a:lnTo>
                <a:close/>
              </a:path>
              <a:path w="191135" h="288289">
                <a:moveTo>
                  <a:pt x="13469" y="273737"/>
                </a:moveTo>
                <a:lnTo>
                  <a:pt x="13622" y="273923"/>
                </a:lnTo>
                <a:lnTo>
                  <a:pt x="13469" y="273737"/>
                </a:lnTo>
                <a:close/>
              </a:path>
              <a:path w="191135" h="288289">
                <a:moveTo>
                  <a:pt x="187347" y="269928"/>
                </a:moveTo>
                <a:lnTo>
                  <a:pt x="180118" y="269928"/>
                </a:lnTo>
                <a:lnTo>
                  <a:pt x="179850" y="270357"/>
                </a:lnTo>
                <a:lnTo>
                  <a:pt x="176832" y="273921"/>
                </a:lnTo>
                <a:lnTo>
                  <a:pt x="177060" y="273737"/>
                </a:lnTo>
                <a:lnTo>
                  <a:pt x="185165" y="273737"/>
                </a:lnTo>
                <a:lnTo>
                  <a:pt x="186716" y="271215"/>
                </a:lnTo>
                <a:lnTo>
                  <a:pt x="187347" y="269928"/>
                </a:lnTo>
                <a:close/>
              </a:path>
              <a:path w="191135" h="288289">
                <a:moveTo>
                  <a:pt x="180066" y="269991"/>
                </a:moveTo>
                <a:lnTo>
                  <a:pt x="179765" y="270357"/>
                </a:lnTo>
                <a:lnTo>
                  <a:pt x="180066" y="269991"/>
                </a:lnTo>
                <a:close/>
              </a:path>
              <a:path w="191135" h="288289">
                <a:moveTo>
                  <a:pt x="10456" y="270064"/>
                </a:moveTo>
                <a:lnTo>
                  <a:pt x="10603" y="270303"/>
                </a:lnTo>
                <a:lnTo>
                  <a:pt x="10456" y="270064"/>
                </a:lnTo>
                <a:close/>
              </a:path>
              <a:path w="191135" h="288289">
                <a:moveTo>
                  <a:pt x="10405" y="269982"/>
                </a:moveTo>
                <a:close/>
              </a:path>
              <a:path w="191135" h="288289">
                <a:moveTo>
                  <a:pt x="188234" y="267997"/>
                </a:moveTo>
                <a:lnTo>
                  <a:pt x="181245" y="267997"/>
                </a:lnTo>
                <a:lnTo>
                  <a:pt x="180066" y="269991"/>
                </a:lnTo>
                <a:lnTo>
                  <a:pt x="187347" y="269928"/>
                </a:lnTo>
                <a:lnTo>
                  <a:pt x="188057" y="268480"/>
                </a:lnTo>
                <a:lnTo>
                  <a:pt x="188234" y="267997"/>
                </a:lnTo>
                <a:close/>
              </a:path>
              <a:path w="191135" h="288289">
                <a:moveTo>
                  <a:pt x="9217" y="268046"/>
                </a:moveTo>
                <a:lnTo>
                  <a:pt x="9315" y="268265"/>
                </a:lnTo>
                <a:lnTo>
                  <a:pt x="9217" y="268046"/>
                </a:lnTo>
                <a:close/>
              </a:path>
              <a:path w="191135" h="288289">
                <a:moveTo>
                  <a:pt x="189061" y="265744"/>
                </a:moveTo>
                <a:lnTo>
                  <a:pt x="182318" y="265744"/>
                </a:lnTo>
                <a:lnTo>
                  <a:pt x="182210" y="266012"/>
                </a:lnTo>
                <a:lnTo>
                  <a:pt x="181084" y="268211"/>
                </a:lnTo>
                <a:lnTo>
                  <a:pt x="181245" y="267997"/>
                </a:lnTo>
                <a:lnTo>
                  <a:pt x="188234" y="267997"/>
                </a:lnTo>
                <a:lnTo>
                  <a:pt x="189061" y="265744"/>
                </a:lnTo>
                <a:close/>
              </a:path>
              <a:path w="191135" h="288289">
                <a:moveTo>
                  <a:pt x="9171" y="267943"/>
                </a:moveTo>
                <a:close/>
              </a:path>
              <a:path w="191135" h="288289">
                <a:moveTo>
                  <a:pt x="8238" y="265854"/>
                </a:moveTo>
                <a:lnTo>
                  <a:pt x="8296" y="266012"/>
                </a:lnTo>
                <a:lnTo>
                  <a:pt x="8238" y="265854"/>
                </a:lnTo>
                <a:close/>
              </a:path>
              <a:path w="191135" h="288289">
                <a:moveTo>
                  <a:pt x="182285" y="265810"/>
                </a:moveTo>
                <a:lnTo>
                  <a:pt x="182183" y="266012"/>
                </a:lnTo>
                <a:lnTo>
                  <a:pt x="182285" y="265810"/>
                </a:lnTo>
                <a:close/>
              </a:path>
              <a:path w="191135" h="288289">
                <a:moveTo>
                  <a:pt x="8197" y="265744"/>
                </a:moveTo>
                <a:close/>
              </a:path>
              <a:path w="191135" h="288289">
                <a:moveTo>
                  <a:pt x="189716" y="263384"/>
                </a:moveTo>
                <a:lnTo>
                  <a:pt x="183176" y="263384"/>
                </a:lnTo>
                <a:lnTo>
                  <a:pt x="182285" y="265810"/>
                </a:lnTo>
                <a:lnTo>
                  <a:pt x="189061" y="265744"/>
                </a:lnTo>
                <a:lnTo>
                  <a:pt x="189238" y="265261"/>
                </a:lnTo>
                <a:lnTo>
                  <a:pt x="189716" y="263384"/>
                </a:lnTo>
                <a:close/>
              </a:path>
              <a:path w="191135" h="288289">
                <a:moveTo>
                  <a:pt x="7330" y="263384"/>
                </a:moveTo>
                <a:lnTo>
                  <a:pt x="7384" y="263652"/>
                </a:lnTo>
                <a:lnTo>
                  <a:pt x="7330" y="263384"/>
                </a:lnTo>
                <a:close/>
              </a:path>
              <a:path w="191135" h="288289">
                <a:moveTo>
                  <a:pt x="190453" y="258395"/>
                </a:moveTo>
                <a:lnTo>
                  <a:pt x="184141" y="258395"/>
                </a:lnTo>
                <a:lnTo>
                  <a:pt x="183712" y="261291"/>
                </a:lnTo>
                <a:lnTo>
                  <a:pt x="183069" y="263652"/>
                </a:lnTo>
                <a:lnTo>
                  <a:pt x="183176" y="263384"/>
                </a:lnTo>
                <a:lnTo>
                  <a:pt x="189716" y="263384"/>
                </a:lnTo>
                <a:lnTo>
                  <a:pt x="189935" y="262525"/>
                </a:lnTo>
                <a:lnTo>
                  <a:pt x="190418" y="259307"/>
                </a:lnTo>
                <a:lnTo>
                  <a:pt x="190453" y="258395"/>
                </a:lnTo>
                <a:close/>
              </a:path>
              <a:path w="191135" h="288289">
                <a:moveTo>
                  <a:pt x="6697" y="260956"/>
                </a:moveTo>
                <a:lnTo>
                  <a:pt x="6740" y="261291"/>
                </a:lnTo>
                <a:lnTo>
                  <a:pt x="6697" y="260956"/>
                </a:lnTo>
                <a:close/>
              </a:path>
              <a:path w="191135" h="288289">
                <a:moveTo>
                  <a:pt x="183766" y="260916"/>
                </a:moveTo>
                <a:lnTo>
                  <a:pt x="183670" y="261291"/>
                </a:lnTo>
                <a:lnTo>
                  <a:pt x="183766" y="260916"/>
                </a:lnTo>
                <a:close/>
              </a:path>
              <a:path w="191135" h="288289">
                <a:moveTo>
                  <a:pt x="6691" y="260916"/>
                </a:moveTo>
                <a:close/>
              </a:path>
              <a:path w="191135" h="288289">
                <a:moveTo>
                  <a:pt x="6365" y="258395"/>
                </a:moveTo>
                <a:lnTo>
                  <a:pt x="6365" y="258663"/>
                </a:lnTo>
                <a:lnTo>
                  <a:pt x="6365" y="258395"/>
                </a:lnTo>
                <a:close/>
              </a:path>
              <a:path w="191135" h="288289">
                <a:moveTo>
                  <a:pt x="190632" y="31809"/>
                </a:moveTo>
                <a:lnTo>
                  <a:pt x="184249" y="31809"/>
                </a:lnTo>
                <a:lnTo>
                  <a:pt x="184249" y="255927"/>
                </a:lnTo>
                <a:lnTo>
                  <a:pt x="184088" y="258663"/>
                </a:lnTo>
                <a:lnTo>
                  <a:pt x="184141" y="258395"/>
                </a:lnTo>
                <a:lnTo>
                  <a:pt x="190453" y="258395"/>
                </a:lnTo>
                <a:lnTo>
                  <a:pt x="190579" y="256088"/>
                </a:lnTo>
                <a:lnTo>
                  <a:pt x="190632" y="31809"/>
                </a:lnTo>
                <a:close/>
              </a:path>
              <a:path w="191135" h="288289">
                <a:moveTo>
                  <a:pt x="184249" y="255766"/>
                </a:moveTo>
                <a:lnTo>
                  <a:pt x="184240" y="255927"/>
                </a:lnTo>
                <a:lnTo>
                  <a:pt x="184249" y="255766"/>
                </a:lnTo>
                <a:close/>
              </a:path>
              <a:path w="191135" h="288289">
                <a:moveTo>
                  <a:pt x="190128" y="26499"/>
                </a:moveTo>
                <a:lnTo>
                  <a:pt x="183712" y="26499"/>
                </a:lnTo>
                <a:lnTo>
                  <a:pt x="183766" y="26821"/>
                </a:lnTo>
                <a:lnTo>
                  <a:pt x="184141" y="29342"/>
                </a:lnTo>
                <a:lnTo>
                  <a:pt x="184249" y="32024"/>
                </a:lnTo>
                <a:lnTo>
                  <a:pt x="184249" y="31809"/>
                </a:lnTo>
                <a:lnTo>
                  <a:pt x="190632" y="31809"/>
                </a:lnTo>
                <a:lnTo>
                  <a:pt x="190573" y="31541"/>
                </a:lnTo>
                <a:lnTo>
                  <a:pt x="190418" y="28430"/>
                </a:lnTo>
                <a:lnTo>
                  <a:pt x="190128" y="26499"/>
                </a:lnTo>
                <a:close/>
              </a:path>
              <a:path w="191135" h="288289">
                <a:moveTo>
                  <a:pt x="6213" y="31702"/>
                </a:moveTo>
                <a:lnTo>
                  <a:pt x="6204" y="31863"/>
                </a:lnTo>
                <a:lnTo>
                  <a:pt x="6213" y="31702"/>
                </a:lnTo>
                <a:close/>
              </a:path>
              <a:path w="191135" h="288289">
                <a:moveTo>
                  <a:pt x="6400" y="29074"/>
                </a:moveTo>
                <a:lnTo>
                  <a:pt x="6365" y="29342"/>
                </a:lnTo>
                <a:lnTo>
                  <a:pt x="6400" y="29074"/>
                </a:lnTo>
                <a:close/>
              </a:path>
              <a:path w="191135" h="288289">
                <a:moveTo>
                  <a:pt x="184088" y="29074"/>
                </a:moveTo>
                <a:lnTo>
                  <a:pt x="184102" y="29342"/>
                </a:lnTo>
                <a:lnTo>
                  <a:pt x="184088" y="29074"/>
                </a:lnTo>
                <a:close/>
              </a:path>
              <a:path w="191135" h="288289">
                <a:moveTo>
                  <a:pt x="183754" y="26772"/>
                </a:moveTo>
                <a:close/>
              </a:path>
              <a:path w="191135" h="288289">
                <a:moveTo>
                  <a:pt x="189648" y="24085"/>
                </a:moveTo>
                <a:lnTo>
                  <a:pt x="183069" y="24085"/>
                </a:lnTo>
                <a:lnTo>
                  <a:pt x="183176" y="24407"/>
                </a:lnTo>
                <a:lnTo>
                  <a:pt x="183754" y="26772"/>
                </a:lnTo>
                <a:lnTo>
                  <a:pt x="183712" y="26499"/>
                </a:lnTo>
                <a:lnTo>
                  <a:pt x="190128" y="26499"/>
                </a:lnTo>
                <a:lnTo>
                  <a:pt x="189935" y="25211"/>
                </a:lnTo>
                <a:lnTo>
                  <a:pt x="189648" y="24085"/>
                </a:lnTo>
                <a:close/>
              </a:path>
              <a:path w="191135" h="288289">
                <a:moveTo>
                  <a:pt x="6769" y="26499"/>
                </a:moveTo>
                <a:lnTo>
                  <a:pt x="6710" y="26730"/>
                </a:lnTo>
                <a:lnTo>
                  <a:pt x="6769" y="26499"/>
                </a:lnTo>
                <a:close/>
              </a:path>
              <a:path w="191135" h="288289">
                <a:moveTo>
                  <a:pt x="7446" y="24085"/>
                </a:moveTo>
                <a:lnTo>
                  <a:pt x="7330" y="24407"/>
                </a:lnTo>
                <a:lnTo>
                  <a:pt x="7446" y="24085"/>
                </a:lnTo>
                <a:close/>
              </a:path>
              <a:path w="191135" h="288289">
                <a:moveTo>
                  <a:pt x="183089" y="24167"/>
                </a:moveTo>
                <a:lnTo>
                  <a:pt x="183151" y="24407"/>
                </a:lnTo>
                <a:lnTo>
                  <a:pt x="183089" y="24167"/>
                </a:lnTo>
                <a:close/>
              </a:path>
              <a:path w="191135" h="288289">
                <a:moveTo>
                  <a:pt x="188962" y="21725"/>
                </a:moveTo>
                <a:lnTo>
                  <a:pt x="182210" y="21725"/>
                </a:lnTo>
                <a:lnTo>
                  <a:pt x="183089" y="24167"/>
                </a:lnTo>
                <a:lnTo>
                  <a:pt x="189648" y="24085"/>
                </a:lnTo>
                <a:lnTo>
                  <a:pt x="189238" y="22476"/>
                </a:lnTo>
                <a:lnTo>
                  <a:pt x="188962" y="21725"/>
                </a:lnTo>
                <a:close/>
              </a:path>
              <a:path w="191135" h="288289">
                <a:moveTo>
                  <a:pt x="187119" y="17380"/>
                </a:moveTo>
                <a:lnTo>
                  <a:pt x="179850" y="17380"/>
                </a:lnTo>
                <a:lnTo>
                  <a:pt x="180118" y="17809"/>
                </a:lnTo>
                <a:lnTo>
                  <a:pt x="181245" y="19794"/>
                </a:lnTo>
                <a:lnTo>
                  <a:pt x="182318" y="22047"/>
                </a:lnTo>
                <a:lnTo>
                  <a:pt x="182210" y="21725"/>
                </a:lnTo>
                <a:lnTo>
                  <a:pt x="188962" y="21725"/>
                </a:lnTo>
                <a:lnTo>
                  <a:pt x="188057" y="19257"/>
                </a:lnTo>
                <a:lnTo>
                  <a:pt x="187119" y="17380"/>
                </a:lnTo>
                <a:close/>
              </a:path>
              <a:path w="191135" h="288289">
                <a:moveTo>
                  <a:pt x="9217" y="19691"/>
                </a:moveTo>
                <a:close/>
              </a:path>
              <a:path w="191135" h="288289">
                <a:moveTo>
                  <a:pt x="181084" y="19525"/>
                </a:moveTo>
                <a:lnTo>
                  <a:pt x="181215" y="19794"/>
                </a:lnTo>
                <a:lnTo>
                  <a:pt x="181084" y="19525"/>
                </a:lnTo>
                <a:close/>
              </a:path>
              <a:path w="191135" h="288289">
                <a:moveTo>
                  <a:pt x="9352" y="19472"/>
                </a:moveTo>
                <a:lnTo>
                  <a:pt x="9217" y="19691"/>
                </a:lnTo>
                <a:lnTo>
                  <a:pt x="9352" y="19472"/>
                </a:lnTo>
                <a:close/>
              </a:path>
              <a:path w="191135" h="288289">
                <a:moveTo>
                  <a:pt x="10692" y="17433"/>
                </a:moveTo>
                <a:lnTo>
                  <a:pt x="10388" y="17809"/>
                </a:lnTo>
                <a:lnTo>
                  <a:pt x="10692" y="17433"/>
                </a:lnTo>
                <a:close/>
              </a:path>
              <a:path w="191135" h="288289">
                <a:moveTo>
                  <a:pt x="180050" y="17726"/>
                </a:moveTo>
                <a:close/>
              </a:path>
              <a:path w="191135" h="288289">
                <a:moveTo>
                  <a:pt x="179850" y="17380"/>
                </a:moveTo>
                <a:lnTo>
                  <a:pt x="180050" y="17726"/>
                </a:lnTo>
                <a:lnTo>
                  <a:pt x="179850" y="17380"/>
                </a:lnTo>
                <a:close/>
              </a:path>
              <a:path w="191135" h="288289">
                <a:moveTo>
                  <a:pt x="184866" y="13571"/>
                </a:moveTo>
                <a:lnTo>
                  <a:pt x="176631" y="13571"/>
                </a:lnTo>
                <a:lnTo>
                  <a:pt x="177007" y="14000"/>
                </a:lnTo>
                <a:lnTo>
                  <a:pt x="180050" y="17726"/>
                </a:lnTo>
                <a:lnTo>
                  <a:pt x="179850" y="17380"/>
                </a:lnTo>
                <a:lnTo>
                  <a:pt x="187119" y="17380"/>
                </a:lnTo>
                <a:lnTo>
                  <a:pt x="186683" y="16468"/>
                </a:lnTo>
                <a:lnTo>
                  <a:pt x="185000" y="13732"/>
                </a:lnTo>
                <a:lnTo>
                  <a:pt x="184866" y="13571"/>
                </a:lnTo>
                <a:close/>
              </a:path>
              <a:path w="191135" h="288289">
                <a:moveTo>
                  <a:pt x="13821" y="13571"/>
                </a:moveTo>
                <a:lnTo>
                  <a:pt x="13392" y="14000"/>
                </a:lnTo>
                <a:lnTo>
                  <a:pt x="13636" y="13799"/>
                </a:lnTo>
                <a:lnTo>
                  <a:pt x="13821" y="13571"/>
                </a:lnTo>
                <a:close/>
              </a:path>
              <a:path w="191135" h="288289">
                <a:moveTo>
                  <a:pt x="13636" y="13799"/>
                </a:moveTo>
                <a:lnTo>
                  <a:pt x="13392" y="14000"/>
                </a:lnTo>
                <a:lnTo>
                  <a:pt x="13636" y="13799"/>
                </a:lnTo>
                <a:close/>
              </a:path>
              <a:path w="191135" h="288289">
                <a:moveTo>
                  <a:pt x="176935" y="13941"/>
                </a:moveTo>
                <a:close/>
              </a:path>
              <a:path w="191135" h="288289">
                <a:moveTo>
                  <a:pt x="176631" y="13571"/>
                </a:moveTo>
                <a:lnTo>
                  <a:pt x="176935" y="13941"/>
                </a:lnTo>
                <a:lnTo>
                  <a:pt x="176631" y="13571"/>
                </a:lnTo>
                <a:close/>
              </a:path>
              <a:path w="191135" h="288289">
                <a:moveTo>
                  <a:pt x="182318" y="10513"/>
                </a:moveTo>
                <a:lnTo>
                  <a:pt x="172823" y="10513"/>
                </a:lnTo>
                <a:lnTo>
                  <a:pt x="173198" y="10782"/>
                </a:lnTo>
                <a:lnTo>
                  <a:pt x="176935" y="13941"/>
                </a:lnTo>
                <a:lnTo>
                  <a:pt x="176631" y="13571"/>
                </a:lnTo>
                <a:lnTo>
                  <a:pt x="184866" y="13571"/>
                </a:lnTo>
                <a:lnTo>
                  <a:pt x="182318" y="10513"/>
                </a:lnTo>
                <a:close/>
              </a:path>
              <a:path w="191135" h="288289">
                <a:moveTo>
                  <a:pt x="13914" y="13571"/>
                </a:moveTo>
                <a:lnTo>
                  <a:pt x="13636" y="13799"/>
                </a:lnTo>
                <a:lnTo>
                  <a:pt x="13914" y="13571"/>
                </a:lnTo>
                <a:close/>
              </a:path>
              <a:path w="191135" h="288289">
                <a:moveTo>
                  <a:pt x="17567" y="10565"/>
                </a:moveTo>
                <a:lnTo>
                  <a:pt x="17201" y="10782"/>
                </a:lnTo>
                <a:lnTo>
                  <a:pt x="17567" y="10565"/>
                </a:lnTo>
                <a:close/>
              </a:path>
              <a:path w="191135" h="288289">
                <a:moveTo>
                  <a:pt x="173014" y="10673"/>
                </a:moveTo>
                <a:lnTo>
                  <a:pt x="173144" y="10782"/>
                </a:lnTo>
                <a:lnTo>
                  <a:pt x="173014" y="10673"/>
                </a:lnTo>
                <a:close/>
              </a:path>
              <a:path w="191135" h="288289">
                <a:moveTo>
                  <a:pt x="172823" y="10513"/>
                </a:moveTo>
                <a:lnTo>
                  <a:pt x="173014" y="10673"/>
                </a:lnTo>
                <a:lnTo>
                  <a:pt x="173198" y="10782"/>
                </a:lnTo>
                <a:lnTo>
                  <a:pt x="172823" y="10513"/>
                </a:lnTo>
                <a:close/>
              </a:path>
              <a:path w="191135" h="288289">
                <a:moveTo>
                  <a:pt x="181352" y="9387"/>
                </a:moveTo>
                <a:lnTo>
                  <a:pt x="170838" y="9387"/>
                </a:lnTo>
                <a:lnTo>
                  <a:pt x="171052" y="9494"/>
                </a:lnTo>
                <a:lnTo>
                  <a:pt x="173014" y="10673"/>
                </a:lnTo>
                <a:lnTo>
                  <a:pt x="172823" y="10513"/>
                </a:lnTo>
                <a:lnTo>
                  <a:pt x="182318" y="10513"/>
                </a:lnTo>
                <a:lnTo>
                  <a:pt x="181352" y="9387"/>
                </a:lnTo>
                <a:close/>
              </a:path>
              <a:path w="191135" h="288289">
                <a:moveTo>
                  <a:pt x="19505" y="9420"/>
                </a:moveTo>
                <a:lnTo>
                  <a:pt x="19347" y="9494"/>
                </a:lnTo>
                <a:lnTo>
                  <a:pt x="19505" y="9420"/>
                </a:lnTo>
                <a:close/>
              </a:path>
              <a:path w="191135" h="288289">
                <a:moveTo>
                  <a:pt x="170879" y="9411"/>
                </a:moveTo>
                <a:lnTo>
                  <a:pt x="171019" y="9494"/>
                </a:lnTo>
                <a:lnTo>
                  <a:pt x="170879" y="9411"/>
                </a:lnTo>
                <a:close/>
              </a:path>
              <a:path w="191135" h="288289">
                <a:moveTo>
                  <a:pt x="180121" y="8314"/>
                </a:moveTo>
                <a:lnTo>
                  <a:pt x="168585" y="8314"/>
                </a:lnTo>
                <a:lnTo>
                  <a:pt x="168853" y="8421"/>
                </a:lnTo>
                <a:lnTo>
                  <a:pt x="170879" y="9411"/>
                </a:lnTo>
                <a:lnTo>
                  <a:pt x="181352" y="9387"/>
                </a:lnTo>
                <a:lnTo>
                  <a:pt x="181084" y="9119"/>
                </a:lnTo>
                <a:lnTo>
                  <a:pt x="180121" y="8314"/>
                </a:lnTo>
                <a:close/>
              </a:path>
              <a:path w="191135" h="288289">
                <a:moveTo>
                  <a:pt x="21868" y="8314"/>
                </a:moveTo>
                <a:lnTo>
                  <a:pt x="21546" y="8421"/>
                </a:lnTo>
                <a:lnTo>
                  <a:pt x="21868" y="8314"/>
                </a:lnTo>
                <a:close/>
              </a:path>
              <a:path w="191135" h="288289">
                <a:moveTo>
                  <a:pt x="168664" y="8352"/>
                </a:moveTo>
                <a:lnTo>
                  <a:pt x="168809" y="8421"/>
                </a:lnTo>
                <a:lnTo>
                  <a:pt x="168664" y="8352"/>
                </a:lnTo>
                <a:close/>
              </a:path>
              <a:path w="191135" h="288289">
                <a:moveTo>
                  <a:pt x="179093" y="7456"/>
                </a:moveTo>
                <a:lnTo>
                  <a:pt x="166224" y="7456"/>
                </a:lnTo>
                <a:lnTo>
                  <a:pt x="168664" y="8352"/>
                </a:lnTo>
                <a:lnTo>
                  <a:pt x="180121" y="8314"/>
                </a:lnTo>
                <a:lnTo>
                  <a:pt x="179093" y="7456"/>
                </a:lnTo>
                <a:close/>
              </a:path>
              <a:path w="191135" h="288289">
                <a:moveTo>
                  <a:pt x="24297" y="7456"/>
                </a:moveTo>
                <a:lnTo>
                  <a:pt x="23906" y="7563"/>
                </a:lnTo>
                <a:lnTo>
                  <a:pt x="24297" y="7456"/>
                </a:lnTo>
                <a:close/>
              </a:path>
              <a:path w="191135" h="288289">
                <a:moveTo>
                  <a:pt x="163785" y="6820"/>
                </a:moveTo>
                <a:lnTo>
                  <a:pt x="166492" y="7563"/>
                </a:lnTo>
                <a:lnTo>
                  <a:pt x="166224" y="7456"/>
                </a:lnTo>
                <a:lnTo>
                  <a:pt x="179093" y="7456"/>
                </a:lnTo>
                <a:lnTo>
                  <a:pt x="178387" y="6866"/>
                </a:lnTo>
                <a:lnTo>
                  <a:pt x="164132" y="6866"/>
                </a:lnTo>
                <a:lnTo>
                  <a:pt x="163785" y="6820"/>
                </a:lnTo>
                <a:close/>
              </a:path>
              <a:path w="191135" h="288289">
                <a:moveTo>
                  <a:pt x="26564" y="6834"/>
                </a:moveTo>
                <a:lnTo>
                  <a:pt x="26320" y="6866"/>
                </a:lnTo>
                <a:lnTo>
                  <a:pt x="26564" y="6834"/>
                </a:lnTo>
                <a:close/>
              </a:path>
              <a:path w="191135" h="288289">
                <a:moveTo>
                  <a:pt x="178323" y="6812"/>
                </a:moveTo>
                <a:lnTo>
                  <a:pt x="163757" y="6812"/>
                </a:lnTo>
                <a:lnTo>
                  <a:pt x="164132" y="6866"/>
                </a:lnTo>
                <a:lnTo>
                  <a:pt x="178387" y="6866"/>
                </a:lnTo>
                <a:close/>
              </a:path>
              <a:path w="191135" h="288289">
                <a:moveTo>
                  <a:pt x="177745" y="6329"/>
                </a:moveTo>
                <a:lnTo>
                  <a:pt x="158607" y="6329"/>
                </a:lnTo>
                <a:lnTo>
                  <a:pt x="161557" y="6490"/>
                </a:lnTo>
                <a:lnTo>
                  <a:pt x="161289" y="6490"/>
                </a:lnTo>
                <a:lnTo>
                  <a:pt x="163785" y="6820"/>
                </a:lnTo>
                <a:lnTo>
                  <a:pt x="178323" y="6812"/>
                </a:lnTo>
                <a:lnTo>
                  <a:pt x="177745" y="6329"/>
                </a:lnTo>
                <a:close/>
              </a:path>
              <a:path w="191135" h="288289">
                <a:moveTo>
                  <a:pt x="158607" y="6329"/>
                </a:moveTo>
                <a:lnTo>
                  <a:pt x="31792" y="6329"/>
                </a:lnTo>
                <a:lnTo>
                  <a:pt x="31631" y="6383"/>
                </a:lnTo>
                <a:lnTo>
                  <a:pt x="158768" y="6383"/>
                </a:lnTo>
                <a:lnTo>
                  <a:pt x="158607" y="6329"/>
                </a:lnTo>
                <a:close/>
              </a:path>
            </a:pathLst>
          </a:custGeom>
          <a:solidFill>
            <a:srgbClr val="221F1F"/>
          </a:solidFill>
        </p:spPr>
        <p:txBody>
          <a:bodyPr wrap="square" lIns="0" tIns="0" rIns="0" bIns="0" rtlCol="0"/>
          <a:lstStyle/>
          <a:p>
            <a:endParaRPr sz="1224">
              <a:solidFill>
                <a:prstClr val="black"/>
              </a:solidFill>
            </a:endParaRPr>
          </a:p>
        </p:txBody>
      </p:sp>
      <p:sp>
        <p:nvSpPr>
          <p:cNvPr id="171" name="object 171"/>
          <p:cNvSpPr/>
          <p:nvPr/>
        </p:nvSpPr>
        <p:spPr>
          <a:xfrm>
            <a:off x="4940250" y="1558653"/>
            <a:ext cx="103692" cy="169688"/>
          </a:xfrm>
          <a:prstGeom prst="rect">
            <a:avLst/>
          </a:prstGeom>
          <a:blipFill>
            <a:blip r:embed="rId39" cstate="print"/>
            <a:stretch>
              <a:fillRect/>
            </a:stretch>
          </a:blipFill>
        </p:spPr>
        <p:txBody>
          <a:bodyPr wrap="square" lIns="0" tIns="0" rIns="0" bIns="0" rtlCol="0"/>
          <a:lstStyle/>
          <a:p>
            <a:endParaRPr sz="1224">
              <a:solidFill>
                <a:prstClr val="black"/>
              </a:solidFill>
            </a:endParaRPr>
          </a:p>
        </p:txBody>
      </p:sp>
      <p:sp>
        <p:nvSpPr>
          <p:cNvPr id="172" name="object 172"/>
          <p:cNvSpPr/>
          <p:nvPr/>
        </p:nvSpPr>
        <p:spPr>
          <a:xfrm>
            <a:off x="4927318" y="1545666"/>
            <a:ext cx="129991" cy="196066"/>
          </a:xfrm>
          <a:custGeom>
            <a:avLst/>
            <a:gdLst/>
            <a:ahLst/>
            <a:cxnLst/>
            <a:rect l="l" t="t" r="r" b="b"/>
            <a:pathLst>
              <a:path w="191135" h="288289">
                <a:moveTo>
                  <a:pt x="161879" y="287523"/>
                </a:moveTo>
                <a:lnTo>
                  <a:pt x="28520" y="287523"/>
                </a:lnTo>
                <a:lnTo>
                  <a:pt x="31470" y="287684"/>
                </a:lnTo>
                <a:lnTo>
                  <a:pt x="158929" y="287684"/>
                </a:lnTo>
                <a:lnTo>
                  <a:pt x="161879" y="287523"/>
                </a:lnTo>
                <a:close/>
              </a:path>
              <a:path w="191135" h="288289">
                <a:moveTo>
                  <a:pt x="158929" y="0"/>
                </a:moveTo>
                <a:lnTo>
                  <a:pt x="31470" y="0"/>
                </a:lnTo>
                <a:lnTo>
                  <a:pt x="28520" y="160"/>
                </a:lnTo>
                <a:lnTo>
                  <a:pt x="28251" y="214"/>
                </a:lnTo>
                <a:lnTo>
                  <a:pt x="25408" y="590"/>
                </a:lnTo>
                <a:lnTo>
                  <a:pt x="22297" y="1394"/>
                </a:lnTo>
                <a:lnTo>
                  <a:pt x="19078" y="2574"/>
                </a:lnTo>
                <a:lnTo>
                  <a:pt x="16557" y="3754"/>
                </a:lnTo>
                <a:lnTo>
                  <a:pt x="16342" y="3915"/>
                </a:lnTo>
                <a:lnTo>
                  <a:pt x="13553" y="5578"/>
                </a:lnTo>
                <a:lnTo>
                  <a:pt x="0" y="258395"/>
                </a:lnTo>
                <a:lnTo>
                  <a:pt x="35" y="259307"/>
                </a:lnTo>
                <a:lnTo>
                  <a:pt x="517" y="262525"/>
                </a:lnTo>
                <a:lnTo>
                  <a:pt x="1268" y="265261"/>
                </a:lnTo>
                <a:lnTo>
                  <a:pt x="1322" y="265529"/>
                </a:lnTo>
                <a:lnTo>
                  <a:pt x="22297" y="286289"/>
                </a:lnTo>
                <a:lnTo>
                  <a:pt x="25033" y="287040"/>
                </a:lnTo>
                <a:lnTo>
                  <a:pt x="28251" y="287523"/>
                </a:lnTo>
                <a:lnTo>
                  <a:pt x="162147" y="287523"/>
                </a:lnTo>
                <a:lnTo>
                  <a:pt x="165366" y="287040"/>
                </a:lnTo>
                <a:lnTo>
                  <a:pt x="168102" y="286289"/>
                </a:lnTo>
                <a:lnTo>
                  <a:pt x="168370" y="286235"/>
                </a:lnTo>
                <a:lnTo>
                  <a:pt x="177773" y="281354"/>
                </a:lnTo>
                <a:lnTo>
                  <a:pt x="31792" y="281354"/>
                </a:lnTo>
                <a:lnTo>
                  <a:pt x="28895" y="281193"/>
                </a:lnTo>
                <a:lnTo>
                  <a:pt x="29163" y="281193"/>
                </a:lnTo>
                <a:lnTo>
                  <a:pt x="26503" y="280848"/>
                </a:lnTo>
                <a:lnTo>
                  <a:pt x="23906" y="280174"/>
                </a:lnTo>
                <a:lnTo>
                  <a:pt x="21691" y="279320"/>
                </a:lnTo>
                <a:lnTo>
                  <a:pt x="19653" y="278403"/>
                </a:lnTo>
                <a:lnTo>
                  <a:pt x="19293" y="278242"/>
                </a:lnTo>
                <a:lnTo>
                  <a:pt x="17254" y="276955"/>
                </a:lnTo>
                <a:lnTo>
                  <a:pt x="13922" y="274166"/>
                </a:lnTo>
                <a:lnTo>
                  <a:pt x="13577" y="273921"/>
                </a:lnTo>
                <a:lnTo>
                  <a:pt x="13469" y="273737"/>
                </a:lnTo>
                <a:lnTo>
                  <a:pt x="10696" y="270357"/>
                </a:lnTo>
                <a:lnTo>
                  <a:pt x="9352" y="268265"/>
                </a:lnTo>
                <a:lnTo>
                  <a:pt x="8197" y="265744"/>
                </a:lnTo>
                <a:lnTo>
                  <a:pt x="7429" y="263652"/>
                </a:lnTo>
                <a:lnTo>
                  <a:pt x="6782" y="261291"/>
                </a:lnTo>
                <a:lnTo>
                  <a:pt x="6483" y="259307"/>
                </a:lnTo>
                <a:lnTo>
                  <a:pt x="6365" y="258663"/>
                </a:lnTo>
                <a:lnTo>
                  <a:pt x="6204" y="255927"/>
                </a:lnTo>
                <a:lnTo>
                  <a:pt x="6222" y="31541"/>
                </a:lnTo>
                <a:lnTo>
                  <a:pt x="6349" y="29342"/>
                </a:lnTo>
                <a:lnTo>
                  <a:pt x="6698" y="26821"/>
                </a:lnTo>
                <a:lnTo>
                  <a:pt x="7384" y="24085"/>
                </a:lnTo>
                <a:lnTo>
                  <a:pt x="8189" y="21993"/>
                </a:lnTo>
                <a:lnTo>
                  <a:pt x="9171" y="19794"/>
                </a:lnTo>
                <a:lnTo>
                  <a:pt x="9315" y="19472"/>
                </a:lnTo>
                <a:lnTo>
                  <a:pt x="10603" y="17433"/>
                </a:lnTo>
                <a:lnTo>
                  <a:pt x="13387" y="14107"/>
                </a:lnTo>
                <a:lnTo>
                  <a:pt x="13821" y="13571"/>
                </a:lnTo>
                <a:lnTo>
                  <a:pt x="17304" y="10782"/>
                </a:lnTo>
                <a:lnTo>
                  <a:pt x="19289" y="9548"/>
                </a:lnTo>
                <a:lnTo>
                  <a:pt x="21639" y="8421"/>
                </a:lnTo>
                <a:lnTo>
                  <a:pt x="24174" y="7456"/>
                </a:lnTo>
                <a:lnTo>
                  <a:pt x="26447" y="6866"/>
                </a:lnTo>
                <a:lnTo>
                  <a:pt x="29163" y="6490"/>
                </a:lnTo>
                <a:lnTo>
                  <a:pt x="28895" y="6490"/>
                </a:lnTo>
                <a:lnTo>
                  <a:pt x="31792" y="6329"/>
                </a:lnTo>
                <a:lnTo>
                  <a:pt x="177745" y="6329"/>
                </a:lnTo>
                <a:lnTo>
                  <a:pt x="176846" y="5578"/>
                </a:lnTo>
                <a:lnTo>
                  <a:pt x="176470" y="5310"/>
                </a:lnTo>
                <a:lnTo>
                  <a:pt x="174056" y="3915"/>
                </a:lnTo>
                <a:lnTo>
                  <a:pt x="173842" y="3754"/>
                </a:lnTo>
                <a:lnTo>
                  <a:pt x="171374" y="2574"/>
                </a:lnTo>
                <a:lnTo>
                  <a:pt x="168102" y="1394"/>
                </a:lnTo>
                <a:lnTo>
                  <a:pt x="165366" y="697"/>
                </a:lnTo>
                <a:lnTo>
                  <a:pt x="165044" y="590"/>
                </a:lnTo>
                <a:lnTo>
                  <a:pt x="162147" y="214"/>
                </a:lnTo>
                <a:lnTo>
                  <a:pt x="161879" y="160"/>
                </a:lnTo>
                <a:lnTo>
                  <a:pt x="158929" y="0"/>
                </a:lnTo>
                <a:close/>
              </a:path>
              <a:path w="191135" h="288289">
                <a:moveTo>
                  <a:pt x="178435" y="280817"/>
                </a:moveTo>
                <a:lnTo>
                  <a:pt x="164132" y="280817"/>
                </a:lnTo>
                <a:lnTo>
                  <a:pt x="161289" y="281193"/>
                </a:lnTo>
                <a:lnTo>
                  <a:pt x="161557" y="281193"/>
                </a:lnTo>
                <a:lnTo>
                  <a:pt x="158607" y="281354"/>
                </a:lnTo>
                <a:lnTo>
                  <a:pt x="177773" y="281354"/>
                </a:lnTo>
                <a:lnTo>
                  <a:pt x="178435" y="280817"/>
                </a:lnTo>
                <a:close/>
              </a:path>
              <a:path w="191135" h="288289">
                <a:moveTo>
                  <a:pt x="26551" y="280848"/>
                </a:moveTo>
                <a:lnTo>
                  <a:pt x="26726" y="280871"/>
                </a:lnTo>
                <a:lnTo>
                  <a:pt x="26551" y="280848"/>
                </a:lnTo>
                <a:close/>
              </a:path>
              <a:path w="191135" h="288289">
                <a:moveTo>
                  <a:pt x="179230" y="280174"/>
                </a:moveTo>
                <a:lnTo>
                  <a:pt x="166492" y="280174"/>
                </a:lnTo>
                <a:lnTo>
                  <a:pt x="163790" y="280863"/>
                </a:lnTo>
                <a:lnTo>
                  <a:pt x="164132" y="280817"/>
                </a:lnTo>
                <a:lnTo>
                  <a:pt x="178435" y="280817"/>
                </a:lnTo>
                <a:lnTo>
                  <a:pt x="179230" y="280174"/>
                </a:lnTo>
                <a:close/>
              </a:path>
              <a:path w="191135" h="288289">
                <a:moveTo>
                  <a:pt x="26432" y="280817"/>
                </a:moveTo>
                <a:close/>
              </a:path>
              <a:path w="191135" h="288289">
                <a:moveTo>
                  <a:pt x="24028" y="280174"/>
                </a:moveTo>
                <a:lnTo>
                  <a:pt x="24174" y="280227"/>
                </a:lnTo>
                <a:lnTo>
                  <a:pt x="24028" y="280174"/>
                </a:lnTo>
                <a:close/>
              </a:path>
              <a:path w="191135" h="288289">
                <a:moveTo>
                  <a:pt x="181513" y="278242"/>
                </a:moveTo>
                <a:lnTo>
                  <a:pt x="171106" y="278242"/>
                </a:lnTo>
                <a:lnTo>
                  <a:pt x="170784" y="278403"/>
                </a:lnTo>
                <a:lnTo>
                  <a:pt x="168638" y="279369"/>
                </a:lnTo>
                <a:lnTo>
                  <a:pt x="166224" y="280227"/>
                </a:lnTo>
                <a:lnTo>
                  <a:pt x="166492" y="280174"/>
                </a:lnTo>
                <a:lnTo>
                  <a:pt x="179230" y="280174"/>
                </a:lnTo>
                <a:lnTo>
                  <a:pt x="181084" y="278672"/>
                </a:lnTo>
                <a:lnTo>
                  <a:pt x="181513" y="278242"/>
                </a:lnTo>
                <a:close/>
              </a:path>
              <a:path w="191135" h="288289">
                <a:moveTo>
                  <a:pt x="21704" y="279320"/>
                </a:moveTo>
                <a:lnTo>
                  <a:pt x="21838" y="279369"/>
                </a:lnTo>
                <a:lnTo>
                  <a:pt x="21704" y="279320"/>
                </a:lnTo>
                <a:close/>
              </a:path>
              <a:path w="191135" h="288289">
                <a:moveTo>
                  <a:pt x="168853" y="279262"/>
                </a:moveTo>
                <a:lnTo>
                  <a:pt x="168561" y="279369"/>
                </a:lnTo>
                <a:lnTo>
                  <a:pt x="168853" y="279262"/>
                </a:lnTo>
                <a:close/>
              </a:path>
              <a:path w="191135" h="288289">
                <a:moveTo>
                  <a:pt x="21574" y="279262"/>
                </a:moveTo>
                <a:lnTo>
                  <a:pt x="21704" y="279320"/>
                </a:lnTo>
                <a:lnTo>
                  <a:pt x="21574" y="279262"/>
                </a:lnTo>
                <a:close/>
              </a:path>
              <a:path w="191135" h="288289">
                <a:moveTo>
                  <a:pt x="19512" y="278340"/>
                </a:moveTo>
                <a:lnTo>
                  <a:pt x="19653" y="278403"/>
                </a:lnTo>
                <a:lnTo>
                  <a:pt x="19512" y="278340"/>
                </a:lnTo>
                <a:close/>
              </a:path>
              <a:path w="191135" h="288289">
                <a:moveTo>
                  <a:pt x="170882" y="278345"/>
                </a:moveTo>
                <a:lnTo>
                  <a:pt x="170753" y="278403"/>
                </a:lnTo>
                <a:lnTo>
                  <a:pt x="170882" y="278345"/>
                </a:lnTo>
                <a:close/>
              </a:path>
              <a:path w="191135" h="288289">
                <a:moveTo>
                  <a:pt x="182572" y="276955"/>
                </a:moveTo>
                <a:lnTo>
                  <a:pt x="173198" y="276955"/>
                </a:lnTo>
                <a:lnTo>
                  <a:pt x="170882" y="278345"/>
                </a:lnTo>
                <a:lnTo>
                  <a:pt x="171106" y="278242"/>
                </a:lnTo>
                <a:lnTo>
                  <a:pt x="181513" y="278242"/>
                </a:lnTo>
                <a:lnTo>
                  <a:pt x="182572" y="276955"/>
                </a:lnTo>
                <a:close/>
              </a:path>
              <a:path w="191135" h="288289">
                <a:moveTo>
                  <a:pt x="19352" y="278242"/>
                </a:moveTo>
                <a:lnTo>
                  <a:pt x="19512" y="278340"/>
                </a:lnTo>
                <a:lnTo>
                  <a:pt x="19352" y="278242"/>
                </a:lnTo>
                <a:close/>
              </a:path>
              <a:path w="191135" h="288289">
                <a:moveTo>
                  <a:pt x="17365" y="276955"/>
                </a:moveTo>
                <a:lnTo>
                  <a:pt x="17630" y="277170"/>
                </a:lnTo>
                <a:lnTo>
                  <a:pt x="17365" y="276955"/>
                </a:lnTo>
                <a:close/>
              </a:path>
              <a:path w="191135" h="288289">
                <a:moveTo>
                  <a:pt x="185165" y="273737"/>
                </a:moveTo>
                <a:lnTo>
                  <a:pt x="177060" y="273737"/>
                </a:lnTo>
                <a:lnTo>
                  <a:pt x="176631" y="274166"/>
                </a:lnTo>
                <a:lnTo>
                  <a:pt x="172823" y="277170"/>
                </a:lnTo>
                <a:lnTo>
                  <a:pt x="173198" y="276955"/>
                </a:lnTo>
                <a:lnTo>
                  <a:pt x="182572" y="276955"/>
                </a:lnTo>
                <a:lnTo>
                  <a:pt x="185000" y="274005"/>
                </a:lnTo>
                <a:lnTo>
                  <a:pt x="185165" y="273737"/>
                </a:lnTo>
                <a:close/>
              </a:path>
              <a:path w="191135" h="288289">
                <a:moveTo>
                  <a:pt x="13392" y="273737"/>
                </a:moveTo>
                <a:lnTo>
                  <a:pt x="13821" y="274166"/>
                </a:lnTo>
                <a:lnTo>
                  <a:pt x="13620" y="273921"/>
                </a:lnTo>
                <a:lnTo>
                  <a:pt x="13392" y="273737"/>
                </a:lnTo>
                <a:close/>
              </a:path>
              <a:path w="191135" h="288289">
                <a:moveTo>
                  <a:pt x="13622" y="273923"/>
                </a:moveTo>
                <a:lnTo>
                  <a:pt x="13821" y="274166"/>
                </a:lnTo>
                <a:lnTo>
                  <a:pt x="13622" y="273923"/>
                </a:lnTo>
                <a:close/>
              </a:path>
              <a:path w="191135" h="288289">
                <a:moveTo>
                  <a:pt x="176832" y="273921"/>
                </a:moveTo>
                <a:lnTo>
                  <a:pt x="176531" y="274166"/>
                </a:lnTo>
                <a:lnTo>
                  <a:pt x="176832" y="273921"/>
                </a:lnTo>
                <a:close/>
              </a:path>
              <a:path w="191135" h="288289">
                <a:moveTo>
                  <a:pt x="177060" y="273737"/>
                </a:moveTo>
                <a:lnTo>
                  <a:pt x="176832" y="273921"/>
                </a:lnTo>
                <a:lnTo>
                  <a:pt x="176631" y="274166"/>
                </a:lnTo>
                <a:lnTo>
                  <a:pt x="177060" y="273737"/>
                </a:lnTo>
                <a:close/>
              </a:path>
              <a:path w="191135" h="288289">
                <a:moveTo>
                  <a:pt x="13469" y="273737"/>
                </a:moveTo>
                <a:lnTo>
                  <a:pt x="13622" y="273923"/>
                </a:lnTo>
                <a:lnTo>
                  <a:pt x="13469" y="273737"/>
                </a:lnTo>
                <a:close/>
              </a:path>
              <a:path w="191135" h="288289">
                <a:moveTo>
                  <a:pt x="187347" y="269928"/>
                </a:moveTo>
                <a:lnTo>
                  <a:pt x="180118" y="269928"/>
                </a:lnTo>
                <a:lnTo>
                  <a:pt x="179850" y="270357"/>
                </a:lnTo>
                <a:lnTo>
                  <a:pt x="176832" y="273921"/>
                </a:lnTo>
                <a:lnTo>
                  <a:pt x="177060" y="273737"/>
                </a:lnTo>
                <a:lnTo>
                  <a:pt x="185165" y="273737"/>
                </a:lnTo>
                <a:lnTo>
                  <a:pt x="186716" y="271215"/>
                </a:lnTo>
                <a:lnTo>
                  <a:pt x="187347" y="269928"/>
                </a:lnTo>
                <a:close/>
              </a:path>
              <a:path w="191135" h="288289">
                <a:moveTo>
                  <a:pt x="180066" y="269991"/>
                </a:moveTo>
                <a:lnTo>
                  <a:pt x="179765" y="270357"/>
                </a:lnTo>
                <a:lnTo>
                  <a:pt x="180066" y="269991"/>
                </a:lnTo>
                <a:close/>
              </a:path>
              <a:path w="191135" h="288289">
                <a:moveTo>
                  <a:pt x="10456" y="270064"/>
                </a:moveTo>
                <a:lnTo>
                  <a:pt x="10603" y="270303"/>
                </a:lnTo>
                <a:lnTo>
                  <a:pt x="10456" y="270064"/>
                </a:lnTo>
                <a:close/>
              </a:path>
              <a:path w="191135" h="288289">
                <a:moveTo>
                  <a:pt x="10405" y="269982"/>
                </a:moveTo>
                <a:close/>
              </a:path>
              <a:path w="191135" h="288289">
                <a:moveTo>
                  <a:pt x="188234" y="267997"/>
                </a:moveTo>
                <a:lnTo>
                  <a:pt x="181245" y="267997"/>
                </a:lnTo>
                <a:lnTo>
                  <a:pt x="180066" y="269991"/>
                </a:lnTo>
                <a:lnTo>
                  <a:pt x="187347" y="269928"/>
                </a:lnTo>
                <a:lnTo>
                  <a:pt x="188057" y="268480"/>
                </a:lnTo>
                <a:lnTo>
                  <a:pt x="188234" y="267997"/>
                </a:lnTo>
                <a:close/>
              </a:path>
              <a:path w="191135" h="288289">
                <a:moveTo>
                  <a:pt x="9217" y="268046"/>
                </a:moveTo>
                <a:lnTo>
                  <a:pt x="9315" y="268265"/>
                </a:lnTo>
                <a:lnTo>
                  <a:pt x="9217" y="268046"/>
                </a:lnTo>
                <a:close/>
              </a:path>
              <a:path w="191135" h="288289">
                <a:moveTo>
                  <a:pt x="189061" y="265744"/>
                </a:moveTo>
                <a:lnTo>
                  <a:pt x="182318" y="265744"/>
                </a:lnTo>
                <a:lnTo>
                  <a:pt x="182210" y="266012"/>
                </a:lnTo>
                <a:lnTo>
                  <a:pt x="181084" y="268211"/>
                </a:lnTo>
                <a:lnTo>
                  <a:pt x="181245" y="267997"/>
                </a:lnTo>
                <a:lnTo>
                  <a:pt x="188234" y="267997"/>
                </a:lnTo>
                <a:lnTo>
                  <a:pt x="189061" y="265744"/>
                </a:lnTo>
                <a:close/>
              </a:path>
              <a:path w="191135" h="288289">
                <a:moveTo>
                  <a:pt x="9171" y="267943"/>
                </a:moveTo>
                <a:close/>
              </a:path>
              <a:path w="191135" h="288289">
                <a:moveTo>
                  <a:pt x="8238" y="265854"/>
                </a:moveTo>
                <a:lnTo>
                  <a:pt x="8296" y="266012"/>
                </a:lnTo>
                <a:lnTo>
                  <a:pt x="8238" y="265854"/>
                </a:lnTo>
                <a:close/>
              </a:path>
              <a:path w="191135" h="288289">
                <a:moveTo>
                  <a:pt x="182285" y="265810"/>
                </a:moveTo>
                <a:lnTo>
                  <a:pt x="182183" y="266012"/>
                </a:lnTo>
                <a:lnTo>
                  <a:pt x="182285" y="265810"/>
                </a:lnTo>
                <a:close/>
              </a:path>
              <a:path w="191135" h="288289">
                <a:moveTo>
                  <a:pt x="8197" y="265744"/>
                </a:moveTo>
                <a:close/>
              </a:path>
              <a:path w="191135" h="288289">
                <a:moveTo>
                  <a:pt x="189716" y="263384"/>
                </a:moveTo>
                <a:lnTo>
                  <a:pt x="183176" y="263384"/>
                </a:lnTo>
                <a:lnTo>
                  <a:pt x="182285" y="265810"/>
                </a:lnTo>
                <a:lnTo>
                  <a:pt x="189061" y="265744"/>
                </a:lnTo>
                <a:lnTo>
                  <a:pt x="189238" y="265261"/>
                </a:lnTo>
                <a:lnTo>
                  <a:pt x="189716" y="263384"/>
                </a:lnTo>
                <a:close/>
              </a:path>
              <a:path w="191135" h="288289">
                <a:moveTo>
                  <a:pt x="7330" y="263384"/>
                </a:moveTo>
                <a:lnTo>
                  <a:pt x="7384" y="263652"/>
                </a:lnTo>
                <a:lnTo>
                  <a:pt x="7330" y="263384"/>
                </a:lnTo>
                <a:close/>
              </a:path>
              <a:path w="191135" h="288289">
                <a:moveTo>
                  <a:pt x="190453" y="258395"/>
                </a:moveTo>
                <a:lnTo>
                  <a:pt x="184141" y="258395"/>
                </a:lnTo>
                <a:lnTo>
                  <a:pt x="183712" y="261291"/>
                </a:lnTo>
                <a:lnTo>
                  <a:pt x="183069" y="263652"/>
                </a:lnTo>
                <a:lnTo>
                  <a:pt x="183176" y="263384"/>
                </a:lnTo>
                <a:lnTo>
                  <a:pt x="189716" y="263384"/>
                </a:lnTo>
                <a:lnTo>
                  <a:pt x="189935" y="262525"/>
                </a:lnTo>
                <a:lnTo>
                  <a:pt x="190418" y="259307"/>
                </a:lnTo>
                <a:lnTo>
                  <a:pt x="190453" y="258395"/>
                </a:lnTo>
                <a:close/>
              </a:path>
              <a:path w="191135" h="288289">
                <a:moveTo>
                  <a:pt x="6697" y="260956"/>
                </a:moveTo>
                <a:lnTo>
                  <a:pt x="6740" y="261291"/>
                </a:lnTo>
                <a:lnTo>
                  <a:pt x="6697" y="260956"/>
                </a:lnTo>
                <a:close/>
              </a:path>
              <a:path w="191135" h="288289">
                <a:moveTo>
                  <a:pt x="183766" y="260916"/>
                </a:moveTo>
                <a:lnTo>
                  <a:pt x="183670" y="261291"/>
                </a:lnTo>
                <a:lnTo>
                  <a:pt x="183766" y="260916"/>
                </a:lnTo>
                <a:close/>
              </a:path>
              <a:path w="191135" h="288289">
                <a:moveTo>
                  <a:pt x="6691" y="260916"/>
                </a:moveTo>
                <a:close/>
              </a:path>
              <a:path w="191135" h="288289">
                <a:moveTo>
                  <a:pt x="6365" y="258395"/>
                </a:moveTo>
                <a:lnTo>
                  <a:pt x="6365" y="258663"/>
                </a:lnTo>
                <a:lnTo>
                  <a:pt x="6365" y="258395"/>
                </a:lnTo>
                <a:close/>
              </a:path>
              <a:path w="191135" h="288289">
                <a:moveTo>
                  <a:pt x="190632" y="31809"/>
                </a:moveTo>
                <a:lnTo>
                  <a:pt x="184249" y="31809"/>
                </a:lnTo>
                <a:lnTo>
                  <a:pt x="184249" y="255927"/>
                </a:lnTo>
                <a:lnTo>
                  <a:pt x="184088" y="258663"/>
                </a:lnTo>
                <a:lnTo>
                  <a:pt x="184141" y="258395"/>
                </a:lnTo>
                <a:lnTo>
                  <a:pt x="190453" y="258395"/>
                </a:lnTo>
                <a:lnTo>
                  <a:pt x="190579" y="256088"/>
                </a:lnTo>
                <a:lnTo>
                  <a:pt x="190632" y="31809"/>
                </a:lnTo>
                <a:close/>
              </a:path>
              <a:path w="191135" h="288289">
                <a:moveTo>
                  <a:pt x="184249" y="255766"/>
                </a:moveTo>
                <a:lnTo>
                  <a:pt x="184240" y="255927"/>
                </a:lnTo>
                <a:lnTo>
                  <a:pt x="184249" y="255766"/>
                </a:lnTo>
                <a:close/>
              </a:path>
              <a:path w="191135" h="288289">
                <a:moveTo>
                  <a:pt x="190128" y="26499"/>
                </a:moveTo>
                <a:lnTo>
                  <a:pt x="183712" y="26499"/>
                </a:lnTo>
                <a:lnTo>
                  <a:pt x="183766" y="26821"/>
                </a:lnTo>
                <a:lnTo>
                  <a:pt x="184141" y="29342"/>
                </a:lnTo>
                <a:lnTo>
                  <a:pt x="184249" y="32024"/>
                </a:lnTo>
                <a:lnTo>
                  <a:pt x="184249" y="31809"/>
                </a:lnTo>
                <a:lnTo>
                  <a:pt x="190632" y="31809"/>
                </a:lnTo>
                <a:lnTo>
                  <a:pt x="190573" y="31541"/>
                </a:lnTo>
                <a:lnTo>
                  <a:pt x="190418" y="28430"/>
                </a:lnTo>
                <a:lnTo>
                  <a:pt x="190128" y="26499"/>
                </a:lnTo>
                <a:close/>
              </a:path>
              <a:path w="191135" h="288289">
                <a:moveTo>
                  <a:pt x="6213" y="31702"/>
                </a:moveTo>
                <a:lnTo>
                  <a:pt x="6204" y="31863"/>
                </a:lnTo>
                <a:lnTo>
                  <a:pt x="6213" y="31702"/>
                </a:lnTo>
                <a:close/>
              </a:path>
              <a:path w="191135" h="288289">
                <a:moveTo>
                  <a:pt x="6400" y="29074"/>
                </a:moveTo>
                <a:lnTo>
                  <a:pt x="6365" y="29342"/>
                </a:lnTo>
                <a:lnTo>
                  <a:pt x="6400" y="29074"/>
                </a:lnTo>
                <a:close/>
              </a:path>
              <a:path w="191135" h="288289">
                <a:moveTo>
                  <a:pt x="184088" y="29074"/>
                </a:moveTo>
                <a:lnTo>
                  <a:pt x="184102" y="29342"/>
                </a:lnTo>
                <a:lnTo>
                  <a:pt x="184088" y="29074"/>
                </a:lnTo>
                <a:close/>
              </a:path>
              <a:path w="191135" h="288289">
                <a:moveTo>
                  <a:pt x="183754" y="26772"/>
                </a:moveTo>
                <a:close/>
              </a:path>
              <a:path w="191135" h="288289">
                <a:moveTo>
                  <a:pt x="189648" y="24085"/>
                </a:moveTo>
                <a:lnTo>
                  <a:pt x="183069" y="24085"/>
                </a:lnTo>
                <a:lnTo>
                  <a:pt x="183176" y="24407"/>
                </a:lnTo>
                <a:lnTo>
                  <a:pt x="183754" y="26772"/>
                </a:lnTo>
                <a:lnTo>
                  <a:pt x="183712" y="26499"/>
                </a:lnTo>
                <a:lnTo>
                  <a:pt x="190128" y="26499"/>
                </a:lnTo>
                <a:lnTo>
                  <a:pt x="189935" y="25211"/>
                </a:lnTo>
                <a:lnTo>
                  <a:pt x="189648" y="24085"/>
                </a:lnTo>
                <a:close/>
              </a:path>
              <a:path w="191135" h="288289">
                <a:moveTo>
                  <a:pt x="6769" y="26499"/>
                </a:moveTo>
                <a:lnTo>
                  <a:pt x="6710" y="26730"/>
                </a:lnTo>
                <a:lnTo>
                  <a:pt x="6769" y="26499"/>
                </a:lnTo>
                <a:close/>
              </a:path>
              <a:path w="191135" h="288289">
                <a:moveTo>
                  <a:pt x="7446" y="24085"/>
                </a:moveTo>
                <a:lnTo>
                  <a:pt x="7330" y="24407"/>
                </a:lnTo>
                <a:lnTo>
                  <a:pt x="7446" y="24085"/>
                </a:lnTo>
                <a:close/>
              </a:path>
              <a:path w="191135" h="288289">
                <a:moveTo>
                  <a:pt x="183089" y="24167"/>
                </a:moveTo>
                <a:lnTo>
                  <a:pt x="183151" y="24407"/>
                </a:lnTo>
                <a:lnTo>
                  <a:pt x="183089" y="24167"/>
                </a:lnTo>
                <a:close/>
              </a:path>
              <a:path w="191135" h="288289">
                <a:moveTo>
                  <a:pt x="188962" y="21725"/>
                </a:moveTo>
                <a:lnTo>
                  <a:pt x="182210" y="21725"/>
                </a:lnTo>
                <a:lnTo>
                  <a:pt x="183089" y="24167"/>
                </a:lnTo>
                <a:lnTo>
                  <a:pt x="189648" y="24085"/>
                </a:lnTo>
                <a:lnTo>
                  <a:pt x="189238" y="22476"/>
                </a:lnTo>
                <a:lnTo>
                  <a:pt x="188962" y="21725"/>
                </a:lnTo>
                <a:close/>
              </a:path>
              <a:path w="191135" h="288289">
                <a:moveTo>
                  <a:pt x="187119" y="17380"/>
                </a:moveTo>
                <a:lnTo>
                  <a:pt x="179850" y="17380"/>
                </a:lnTo>
                <a:lnTo>
                  <a:pt x="180118" y="17809"/>
                </a:lnTo>
                <a:lnTo>
                  <a:pt x="181245" y="19794"/>
                </a:lnTo>
                <a:lnTo>
                  <a:pt x="182318" y="22047"/>
                </a:lnTo>
                <a:lnTo>
                  <a:pt x="182210" y="21725"/>
                </a:lnTo>
                <a:lnTo>
                  <a:pt x="188962" y="21725"/>
                </a:lnTo>
                <a:lnTo>
                  <a:pt x="188057" y="19257"/>
                </a:lnTo>
                <a:lnTo>
                  <a:pt x="187119" y="17380"/>
                </a:lnTo>
                <a:close/>
              </a:path>
              <a:path w="191135" h="288289">
                <a:moveTo>
                  <a:pt x="9217" y="19691"/>
                </a:moveTo>
                <a:close/>
              </a:path>
              <a:path w="191135" h="288289">
                <a:moveTo>
                  <a:pt x="181084" y="19525"/>
                </a:moveTo>
                <a:lnTo>
                  <a:pt x="181215" y="19794"/>
                </a:lnTo>
                <a:lnTo>
                  <a:pt x="181084" y="19525"/>
                </a:lnTo>
                <a:close/>
              </a:path>
              <a:path w="191135" h="288289">
                <a:moveTo>
                  <a:pt x="9352" y="19472"/>
                </a:moveTo>
                <a:lnTo>
                  <a:pt x="9217" y="19691"/>
                </a:lnTo>
                <a:lnTo>
                  <a:pt x="9352" y="19472"/>
                </a:lnTo>
                <a:close/>
              </a:path>
              <a:path w="191135" h="288289">
                <a:moveTo>
                  <a:pt x="10692" y="17433"/>
                </a:moveTo>
                <a:lnTo>
                  <a:pt x="10388" y="17809"/>
                </a:lnTo>
                <a:lnTo>
                  <a:pt x="10692" y="17433"/>
                </a:lnTo>
                <a:close/>
              </a:path>
              <a:path w="191135" h="288289">
                <a:moveTo>
                  <a:pt x="180050" y="17726"/>
                </a:moveTo>
                <a:close/>
              </a:path>
              <a:path w="191135" h="288289">
                <a:moveTo>
                  <a:pt x="179850" y="17380"/>
                </a:moveTo>
                <a:lnTo>
                  <a:pt x="180050" y="17726"/>
                </a:lnTo>
                <a:lnTo>
                  <a:pt x="179850" y="17380"/>
                </a:lnTo>
                <a:close/>
              </a:path>
              <a:path w="191135" h="288289">
                <a:moveTo>
                  <a:pt x="184866" y="13571"/>
                </a:moveTo>
                <a:lnTo>
                  <a:pt x="176631" y="13571"/>
                </a:lnTo>
                <a:lnTo>
                  <a:pt x="177007" y="14000"/>
                </a:lnTo>
                <a:lnTo>
                  <a:pt x="180050" y="17726"/>
                </a:lnTo>
                <a:lnTo>
                  <a:pt x="179850" y="17380"/>
                </a:lnTo>
                <a:lnTo>
                  <a:pt x="187119" y="17380"/>
                </a:lnTo>
                <a:lnTo>
                  <a:pt x="186683" y="16468"/>
                </a:lnTo>
                <a:lnTo>
                  <a:pt x="185000" y="13732"/>
                </a:lnTo>
                <a:lnTo>
                  <a:pt x="184866" y="13571"/>
                </a:lnTo>
                <a:close/>
              </a:path>
              <a:path w="191135" h="288289">
                <a:moveTo>
                  <a:pt x="13821" y="13571"/>
                </a:moveTo>
                <a:lnTo>
                  <a:pt x="13392" y="14000"/>
                </a:lnTo>
                <a:lnTo>
                  <a:pt x="13636" y="13799"/>
                </a:lnTo>
                <a:lnTo>
                  <a:pt x="13821" y="13571"/>
                </a:lnTo>
                <a:close/>
              </a:path>
              <a:path w="191135" h="288289">
                <a:moveTo>
                  <a:pt x="13636" y="13799"/>
                </a:moveTo>
                <a:lnTo>
                  <a:pt x="13392" y="14000"/>
                </a:lnTo>
                <a:lnTo>
                  <a:pt x="13636" y="13799"/>
                </a:lnTo>
                <a:close/>
              </a:path>
              <a:path w="191135" h="288289">
                <a:moveTo>
                  <a:pt x="176935" y="13941"/>
                </a:moveTo>
                <a:close/>
              </a:path>
              <a:path w="191135" h="288289">
                <a:moveTo>
                  <a:pt x="176631" y="13571"/>
                </a:moveTo>
                <a:lnTo>
                  <a:pt x="176935" y="13941"/>
                </a:lnTo>
                <a:lnTo>
                  <a:pt x="176631" y="13571"/>
                </a:lnTo>
                <a:close/>
              </a:path>
              <a:path w="191135" h="288289">
                <a:moveTo>
                  <a:pt x="182318" y="10513"/>
                </a:moveTo>
                <a:lnTo>
                  <a:pt x="172823" y="10513"/>
                </a:lnTo>
                <a:lnTo>
                  <a:pt x="173198" y="10782"/>
                </a:lnTo>
                <a:lnTo>
                  <a:pt x="176935" y="13941"/>
                </a:lnTo>
                <a:lnTo>
                  <a:pt x="176631" y="13571"/>
                </a:lnTo>
                <a:lnTo>
                  <a:pt x="184866" y="13571"/>
                </a:lnTo>
                <a:lnTo>
                  <a:pt x="182318" y="10513"/>
                </a:lnTo>
                <a:close/>
              </a:path>
              <a:path w="191135" h="288289">
                <a:moveTo>
                  <a:pt x="13914" y="13571"/>
                </a:moveTo>
                <a:lnTo>
                  <a:pt x="13636" y="13799"/>
                </a:lnTo>
                <a:lnTo>
                  <a:pt x="13914" y="13571"/>
                </a:lnTo>
                <a:close/>
              </a:path>
              <a:path w="191135" h="288289">
                <a:moveTo>
                  <a:pt x="17567" y="10565"/>
                </a:moveTo>
                <a:lnTo>
                  <a:pt x="17201" y="10782"/>
                </a:lnTo>
                <a:lnTo>
                  <a:pt x="17567" y="10565"/>
                </a:lnTo>
                <a:close/>
              </a:path>
              <a:path w="191135" h="288289">
                <a:moveTo>
                  <a:pt x="173014" y="10673"/>
                </a:moveTo>
                <a:lnTo>
                  <a:pt x="173144" y="10782"/>
                </a:lnTo>
                <a:lnTo>
                  <a:pt x="173014" y="10673"/>
                </a:lnTo>
                <a:close/>
              </a:path>
              <a:path w="191135" h="288289">
                <a:moveTo>
                  <a:pt x="172823" y="10513"/>
                </a:moveTo>
                <a:lnTo>
                  <a:pt x="173014" y="10673"/>
                </a:lnTo>
                <a:lnTo>
                  <a:pt x="173198" y="10782"/>
                </a:lnTo>
                <a:lnTo>
                  <a:pt x="172823" y="10513"/>
                </a:lnTo>
                <a:close/>
              </a:path>
              <a:path w="191135" h="288289">
                <a:moveTo>
                  <a:pt x="181352" y="9387"/>
                </a:moveTo>
                <a:lnTo>
                  <a:pt x="170838" y="9387"/>
                </a:lnTo>
                <a:lnTo>
                  <a:pt x="171052" y="9494"/>
                </a:lnTo>
                <a:lnTo>
                  <a:pt x="173014" y="10673"/>
                </a:lnTo>
                <a:lnTo>
                  <a:pt x="172823" y="10513"/>
                </a:lnTo>
                <a:lnTo>
                  <a:pt x="182318" y="10513"/>
                </a:lnTo>
                <a:lnTo>
                  <a:pt x="181352" y="9387"/>
                </a:lnTo>
                <a:close/>
              </a:path>
              <a:path w="191135" h="288289">
                <a:moveTo>
                  <a:pt x="19505" y="9420"/>
                </a:moveTo>
                <a:lnTo>
                  <a:pt x="19347" y="9494"/>
                </a:lnTo>
                <a:lnTo>
                  <a:pt x="19505" y="9420"/>
                </a:lnTo>
                <a:close/>
              </a:path>
              <a:path w="191135" h="288289">
                <a:moveTo>
                  <a:pt x="170879" y="9411"/>
                </a:moveTo>
                <a:lnTo>
                  <a:pt x="171019" y="9494"/>
                </a:lnTo>
                <a:lnTo>
                  <a:pt x="170879" y="9411"/>
                </a:lnTo>
                <a:close/>
              </a:path>
              <a:path w="191135" h="288289">
                <a:moveTo>
                  <a:pt x="180121" y="8314"/>
                </a:moveTo>
                <a:lnTo>
                  <a:pt x="168585" y="8314"/>
                </a:lnTo>
                <a:lnTo>
                  <a:pt x="168853" y="8421"/>
                </a:lnTo>
                <a:lnTo>
                  <a:pt x="170879" y="9411"/>
                </a:lnTo>
                <a:lnTo>
                  <a:pt x="181352" y="9387"/>
                </a:lnTo>
                <a:lnTo>
                  <a:pt x="181084" y="9119"/>
                </a:lnTo>
                <a:lnTo>
                  <a:pt x="180121" y="8314"/>
                </a:lnTo>
                <a:close/>
              </a:path>
              <a:path w="191135" h="288289">
                <a:moveTo>
                  <a:pt x="21868" y="8314"/>
                </a:moveTo>
                <a:lnTo>
                  <a:pt x="21546" y="8421"/>
                </a:lnTo>
                <a:lnTo>
                  <a:pt x="21868" y="8314"/>
                </a:lnTo>
                <a:close/>
              </a:path>
              <a:path w="191135" h="288289">
                <a:moveTo>
                  <a:pt x="168664" y="8352"/>
                </a:moveTo>
                <a:lnTo>
                  <a:pt x="168809" y="8421"/>
                </a:lnTo>
                <a:lnTo>
                  <a:pt x="168664" y="8352"/>
                </a:lnTo>
                <a:close/>
              </a:path>
              <a:path w="191135" h="288289">
                <a:moveTo>
                  <a:pt x="179093" y="7456"/>
                </a:moveTo>
                <a:lnTo>
                  <a:pt x="166224" y="7456"/>
                </a:lnTo>
                <a:lnTo>
                  <a:pt x="168664" y="8352"/>
                </a:lnTo>
                <a:lnTo>
                  <a:pt x="180121" y="8314"/>
                </a:lnTo>
                <a:lnTo>
                  <a:pt x="179093" y="7456"/>
                </a:lnTo>
                <a:close/>
              </a:path>
              <a:path w="191135" h="288289">
                <a:moveTo>
                  <a:pt x="24297" y="7456"/>
                </a:moveTo>
                <a:lnTo>
                  <a:pt x="23906" y="7563"/>
                </a:lnTo>
                <a:lnTo>
                  <a:pt x="24297" y="7456"/>
                </a:lnTo>
                <a:close/>
              </a:path>
              <a:path w="191135" h="288289">
                <a:moveTo>
                  <a:pt x="163785" y="6820"/>
                </a:moveTo>
                <a:lnTo>
                  <a:pt x="166492" y="7563"/>
                </a:lnTo>
                <a:lnTo>
                  <a:pt x="166224" y="7456"/>
                </a:lnTo>
                <a:lnTo>
                  <a:pt x="179093" y="7456"/>
                </a:lnTo>
                <a:lnTo>
                  <a:pt x="178387" y="6866"/>
                </a:lnTo>
                <a:lnTo>
                  <a:pt x="164132" y="6866"/>
                </a:lnTo>
                <a:lnTo>
                  <a:pt x="163785" y="6820"/>
                </a:lnTo>
                <a:close/>
              </a:path>
              <a:path w="191135" h="288289">
                <a:moveTo>
                  <a:pt x="26564" y="6834"/>
                </a:moveTo>
                <a:lnTo>
                  <a:pt x="26320" y="6866"/>
                </a:lnTo>
                <a:lnTo>
                  <a:pt x="26564" y="6834"/>
                </a:lnTo>
                <a:close/>
              </a:path>
              <a:path w="191135" h="288289">
                <a:moveTo>
                  <a:pt x="178323" y="6812"/>
                </a:moveTo>
                <a:lnTo>
                  <a:pt x="163757" y="6812"/>
                </a:lnTo>
                <a:lnTo>
                  <a:pt x="164132" y="6866"/>
                </a:lnTo>
                <a:lnTo>
                  <a:pt x="178387" y="6866"/>
                </a:lnTo>
                <a:close/>
              </a:path>
              <a:path w="191135" h="288289">
                <a:moveTo>
                  <a:pt x="177745" y="6329"/>
                </a:moveTo>
                <a:lnTo>
                  <a:pt x="158607" y="6329"/>
                </a:lnTo>
                <a:lnTo>
                  <a:pt x="161557" y="6490"/>
                </a:lnTo>
                <a:lnTo>
                  <a:pt x="161289" y="6490"/>
                </a:lnTo>
                <a:lnTo>
                  <a:pt x="163785" y="6820"/>
                </a:lnTo>
                <a:lnTo>
                  <a:pt x="178323" y="6812"/>
                </a:lnTo>
                <a:lnTo>
                  <a:pt x="177745" y="6329"/>
                </a:lnTo>
                <a:close/>
              </a:path>
              <a:path w="191135" h="288289">
                <a:moveTo>
                  <a:pt x="158607" y="6329"/>
                </a:moveTo>
                <a:lnTo>
                  <a:pt x="31792" y="6329"/>
                </a:lnTo>
                <a:lnTo>
                  <a:pt x="31631" y="6383"/>
                </a:lnTo>
                <a:lnTo>
                  <a:pt x="158768" y="6383"/>
                </a:lnTo>
                <a:lnTo>
                  <a:pt x="158607" y="6329"/>
                </a:lnTo>
                <a:close/>
              </a:path>
            </a:pathLst>
          </a:custGeom>
          <a:solidFill>
            <a:srgbClr val="221F1F"/>
          </a:solidFill>
        </p:spPr>
        <p:txBody>
          <a:bodyPr wrap="square" lIns="0" tIns="0" rIns="0" bIns="0" rtlCol="0"/>
          <a:lstStyle/>
          <a:p>
            <a:endParaRPr sz="1224">
              <a:solidFill>
                <a:prstClr val="black"/>
              </a:solidFill>
            </a:endParaRPr>
          </a:p>
        </p:txBody>
      </p:sp>
      <p:sp>
        <p:nvSpPr>
          <p:cNvPr id="173" name="object 173"/>
          <p:cNvSpPr/>
          <p:nvPr/>
        </p:nvSpPr>
        <p:spPr>
          <a:xfrm>
            <a:off x="4970429" y="1558653"/>
            <a:ext cx="43618" cy="4319"/>
          </a:xfrm>
          <a:custGeom>
            <a:avLst/>
            <a:gdLst/>
            <a:ahLst/>
            <a:cxnLst/>
            <a:rect l="l" t="t" r="r" b="b"/>
            <a:pathLst>
              <a:path w="64135" h="6350">
                <a:moveTo>
                  <a:pt x="62173" y="0"/>
                </a:moveTo>
                <a:lnTo>
                  <a:pt x="1448" y="0"/>
                </a:lnTo>
                <a:lnTo>
                  <a:pt x="0" y="1394"/>
                </a:lnTo>
                <a:lnTo>
                  <a:pt x="0" y="4935"/>
                </a:lnTo>
                <a:lnTo>
                  <a:pt x="1448" y="6329"/>
                </a:lnTo>
                <a:lnTo>
                  <a:pt x="62173" y="6329"/>
                </a:lnTo>
                <a:lnTo>
                  <a:pt x="63621" y="4935"/>
                </a:lnTo>
                <a:lnTo>
                  <a:pt x="63621" y="1394"/>
                </a:lnTo>
                <a:lnTo>
                  <a:pt x="62173" y="0"/>
                </a:lnTo>
                <a:close/>
              </a:path>
            </a:pathLst>
          </a:custGeom>
          <a:solidFill>
            <a:srgbClr val="221F1F"/>
          </a:solidFill>
        </p:spPr>
        <p:txBody>
          <a:bodyPr wrap="square" lIns="0" tIns="0" rIns="0" bIns="0" rtlCol="0"/>
          <a:lstStyle/>
          <a:p>
            <a:endParaRPr sz="1224">
              <a:solidFill>
                <a:prstClr val="black"/>
              </a:solidFill>
            </a:endParaRPr>
          </a:p>
        </p:txBody>
      </p:sp>
      <p:sp>
        <p:nvSpPr>
          <p:cNvPr id="174" name="object 174"/>
          <p:cNvSpPr/>
          <p:nvPr/>
        </p:nvSpPr>
        <p:spPr>
          <a:xfrm>
            <a:off x="4958572" y="1716446"/>
            <a:ext cx="6910" cy="6910"/>
          </a:xfrm>
          <a:custGeom>
            <a:avLst/>
            <a:gdLst/>
            <a:ahLst/>
            <a:cxnLst/>
            <a:rect l="l" t="t" r="r" b="b"/>
            <a:pathLst>
              <a:path w="10160" h="10160">
                <a:moveTo>
                  <a:pt x="0" y="9536"/>
                </a:moveTo>
                <a:lnTo>
                  <a:pt x="9536" y="9536"/>
                </a:lnTo>
                <a:lnTo>
                  <a:pt x="9536" y="0"/>
                </a:lnTo>
                <a:lnTo>
                  <a:pt x="0" y="0"/>
                </a:lnTo>
                <a:lnTo>
                  <a:pt x="0" y="9536"/>
                </a:lnTo>
                <a:close/>
              </a:path>
            </a:pathLst>
          </a:custGeom>
          <a:solidFill>
            <a:srgbClr val="221F1F"/>
          </a:solidFill>
        </p:spPr>
        <p:txBody>
          <a:bodyPr wrap="square" lIns="0" tIns="0" rIns="0" bIns="0" rtlCol="0"/>
          <a:lstStyle/>
          <a:p>
            <a:endParaRPr sz="1224">
              <a:solidFill>
                <a:prstClr val="black"/>
              </a:solidFill>
            </a:endParaRPr>
          </a:p>
        </p:txBody>
      </p:sp>
      <p:sp>
        <p:nvSpPr>
          <p:cNvPr id="175" name="object 175"/>
          <p:cNvSpPr/>
          <p:nvPr/>
        </p:nvSpPr>
        <p:spPr>
          <a:xfrm>
            <a:off x="5018003" y="1716446"/>
            <a:ext cx="6910" cy="6910"/>
          </a:xfrm>
          <a:custGeom>
            <a:avLst/>
            <a:gdLst/>
            <a:ahLst/>
            <a:cxnLst/>
            <a:rect l="l" t="t" r="r" b="b"/>
            <a:pathLst>
              <a:path w="10160" h="10160">
                <a:moveTo>
                  <a:pt x="0" y="9536"/>
                </a:moveTo>
                <a:lnTo>
                  <a:pt x="9536" y="9536"/>
                </a:lnTo>
                <a:lnTo>
                  <a:pt x="9536" y="0"/>
                </a:lnTo>
                <a:lnTo>
                  <a:pt x="0" y="0"/>
                </a:lnTo>
                <a:lnTo>
                  <a:pt x="0" y="9536"/>
                </a:lnTo>
                <a:close/>
              </a:path>
            </a:pathLst>
          </a:custGeom>
          <a:solidFill>
            <a:srgbClr val="221F1F"/>
          </a:solidFill>
        </p:spPr>
        <p:txBody>
          <a:bodyPr wrap="square" lIns="0" tIns="0" rIns="0" bIns="0" rtlCol="0"/>
          <a:lstStyle/>
          <a:p>
            <a:endParaRPr sz="1224">
              <a:solidFill>
                <a:prstClr val="black"/>
              </a:solidFill>
            </a:endParaRPr>
          </a:p>
        </p:txBody>
      </p:sp>
      <p:sp>
        <p:nvSpPr>
          <p:cNvPr id="176" name="object 176"/>
          <p:cNvSpPr/>
          <p:nvPr/>
        </p:nvSpPr>
        <p:spPr>
          <a:xfrm>
            <a:off x="4975865" y="1712127"/>
            <a:ext cx="32822" cy="14252"/>
          </a:xfrm>
          <a:custGeom>
            <a:avLst/>
            <a:gdLst/>
            <a:ahLst/>
            <a:cxnLst/>
            <a:rect l="l" t="t" r="r" b="b"/>
            <a:pathLst>
              <a:path w="48260" h="20955">
                <a:moveTo>
                  <a:pt x="0" y="20661"/>
                </a:moveTo>
                <a:lnTo>
                  <a:pt x="47683" y="20661"/>
                </a:lnTo>
                <a:lnTo>
                  <a:pt x="47683" y="0"/>
                </a:lnTo>
                <a:lnTo>
                  <a:pt x="0" y="0"/>
                </a:lnTo>
                <a:lnTo>
                  <a:pt x="0" y="20661"/>
                </a:lnTo>
                <a:close/>
              </a:path>
            </a:pathLst>
          </a:custGeom>
          <a:ln w="6357">
            <a:solidFill>
              <a:srgbClr val="221F1F"/>
            </a:solidFill>
          </a:ln>
        </p:spPr>
        <p:txBody>
          <a:bodyPr wrap="square" lIns="0" tIns="0" rIns="0" bIns="0" rtlCol="0"/>
          <a:lstStyle/>
          <a:p>
            <a:endParaRPr sz="1224">
              <a:solidFill>
                <a:prstClr val="black"/>
              </a:solidFill>
            </a:endParaRPr>
          </a:p>
        </p:txBody>
      </p:sp>
      <p:sp>
        <p:nvSpPr>
          <p:cNvPr id="177" name="object 177"/>
          <p:cNvSpPr/>
          <p:nvPr/>
        </p:nvSpPr>
        <p:spPr>
          <a:xfrm>
            <a:off x="4950996" y="1584569"/>
            <a:ext cx="82133" cy="100554"/>
          </a:xfrm>
          <a:prstGeom prst="rect">
            <a:avLst/>
          </a:prstGeom>
          <a:blipFill>
            <a:blip r:embed="rId40" cstate="print"/>
            <a:stretch>
              <a:fillRect/>
            </a:stretch>
          </a:blipFill>
        </p:spPr>
        <p:txBody>
          <a:bodyPr wrap="square" lIns="0" tIns="0" rIns="0" bIns="0" rtlCol="0"/>
          <a:lstStyle/>
          <a:p>
            <a:endParaRPr sz="1224">
              <a:solidFill>
                <a:prstClr val="black"/>
              </a:solidFill>
            </a:endParaRPr>
          </a:p>
        </p:txBody>
      </p:sp>
      <p:sp>
        <p:nvSpPr>
          <p:cNvPr id="178" name="object 178"/>
          <p:cNvSpPr/>
          <p:nvPr/>
        </p:nvSpPr>
        <p:spPr>
          <a:xfrm>
            <a:off x="3904588" y="2451510"/>
            <a:ext cx="154594" cy="158897"/>
          </a:xfrm>
          <a:prstGeom prst="rect">
            <a:avLst/>
          </a:prstGeom>
          <a:blipFill>
            <a:blip r:embed="rId41" cstate="print"/>
            <a:stretch>
              <a:fillRect/>
            </a:stretch>
          </a:blipFill>
        </p:spPr>
        <p:txBody>
          <a:bodyPr wrap="square" lIns="0" tIns="0" rIns="0" bIns="0" rtlCol="0"/>
          <a:lstStyle/>
          <a:p>
            <a:endParaRPr sz="1224">
              <a:solidFill>
                <a:prstClr val="black"/>
              </a:solidFill>
            </a:endParaRPr>
          </a:p>
        </p:txBody>
      </p:sp>
      <p:sp>
        <p:nvSpPr>
          <p:cNvPr id="179" name="object 179"/>
          <p:cNvSpPr/>
          <p:nvPr/>
        </p:nvSpPr>
        <p:spPr>
          <a:xfrm>
            <a:off x="5065568" y="1942364"/>
            <a:ext cx="153504" cy="158926"/>
          </a:xfrm>
          <a:prstGeom prst="rect">
            <a:avLst/>
          </a:prstGeom>
          <a:blipFill>
            <a:blip r:embed="rId42" cstate="print"/>
            <a:stretch>
              <a:fillRect/>
            </a:stretch>
          </a:blipFill>
        </p:spPr>
        <p:txBody>
          <a:bodyPr wrap="square" lIns="0" tIns="0" rIns="0" bIns="0" rtlCol="0"/>
          <a:lstStyle/>
          <a:p>
            <a:endParaRPr sz="1224">
              <a:solidFill>
                <a:prstClr val="black"/>
              </a:solidFill>
            </a:endParaRPr>
          </a:p>
        </p:txBody>
      </p:sp>
      <p:sp>
        <p:nvSpPr>
          <p:cNvPr id="180" name="object 180"/>
          <p:cNvSpPr/>
          <p:nvPr/>
        </p:nvSpPr>
        <p:spPr>
          <a:xfrm>
            <a:off x="3942422" y="1448394"/>
            <a:ext cx="153508" cy="159984"/>
          </a:xfrm>
          <a:prstGeom prst="rect">
            <a:avLst/>
          </a:prstGeom>
          <a:blipFill>
            <a:blip r:embed="rId43" cstate="print"/>
            <a:stretch>
              <a:fillRect/>
            </a:stretch>
          </a:blipFill>
        </p:spPr>
        <p:txBody>
          <a:bodyPr wrap="square" lIns="0" tIns="0" rIns="0" bIns="0" rtlCol="0"/>
          <a:lstStyle/>
          <a:p>
            <a:endParaRPr sz="1224">
              <a:solidFill>
                <a:prstClr val="black"/>
              </a:solidFill>
            </a:endParaRPr>
          </a:p>
        </p:txBody>
      </p:sp>
      <p:sp>
        <p:nvSpPr>
          <p:cNvPr id="181" name="object 181"/>
          <p:cNvSpPr/>
          <p:nvPr/>
        </p:nvSpPr>
        <p:spPr>
          <a:xfrm>
            <a:off x="4393179" y="1301371"/>
            <a:ext cx="153531" cy="158889"/>
          </a:xfrm>
          <a:prstGeom prst="rect">
            <a:avLst/>
          </a:prstGeom>
          <a:blipFill>
            <a:blip r:embed="rId44" cstate="print"/>
            <a:stretch>
              <a:fillRect/>
            </a:stretch>
          </a:blipFill>
        </p:spPr>
        <p:txBody>
          <a:bodyPr wrap="square" lIns="0" tIns="0" rIns="0" bIns="0" rtlCol="0"/>
          <a:lstStyle/>
          <a:p>
            <a:endParaRPr sz="1224">
              <a:solidFill>
                <a:prstClr val="black"/>
              </a:solidFill>
            </a:endParaRPr>
          </a:p>
        </p:txBody>
      </p:sp>
      <p:sp>
        <p:nvSpPr>
          <p:cNvPr id="182" name="object 182"/>
          <p:cNvSpPr/>
          <p:nvPr/>
        </p:nvSpPr>
        <p:spPr>
          <a:xfrm>
            <a:off x="4796566" y="1558653"/>
            <a:ext cx="86339" cy="61582"/>
          </a:xfrm>
          <a:prstGeom prst="rect">
            <a:avLst/>
          </a:prstGeom>
          <a:blipFill>
            <a:blip r:embed="rId45" cstate="print"/>
            <a:stretch>
              <a:fillRect/>
            </a:stretch>
          </a:blipFill>
        </p:spPr>
        <p:txBody>
          <a:bodyPr wrap="square" lIns="0" tIns="0" rIns="0" bIns="0" rtlCol="0"/>
          <a:lstStyle/>
          <a:p>
            <a:endParaRPr sz="1224">
              <a:solidFill>
                <a:prstClr val="black"/>
              </a:solidFill>
            </a:endParaRPr>
          </a:p>
        </p:txBody>
      </p:sp>
      <p:sp>
        <p:nvSpPr>
          <p:cNvPr id="183" name="object 183"/>
          <p:cNvSpPr txBox="1"/>
          <p:nvPr/>
        </p:nvSpPr>
        <p:spPr>
          <a:xfrm>
            <a:off x="2470549" y="1680925"/>
            <a:ext cx="1013585" cy="862704"/>
          </a:xfrm>
          <a:prstGeom prst="rect">
            <a:avLst/>
          </a:prstGeom>
        </p:spPr>
        <p:txBody>
          <a:bodyPr vert="horz" wrap="square" lIns="0" tIns="46641" rIns="0" bIns="0" rtlCol="0">
            <a:spAutoFit/>
          </a:bodyPr>
          <a:lstStyle/>
          <a:p>
            <a:pPr marL="14683">
              <a:spcBef>
                <a:spcPts val="367"/>
              </a:spcBef>
            </a:pPr>
            <a:r>
              <a:rPr sz="748" spc="-7" dirty="0">
                <a:solidFill>
                  <a:srgbClr val="231F20"/>
                </a:solidFill>
                <a:latin typeface="Verdana"/>
                <a:cs typeface="Verdana"/>
              </a:rPr>
              <a:t>Validator</a:t>
            </a:r>
            <a:r>
              <a:rPr sz="748" spc="-61" dirty="0">
                <a:solidFill>
                  <a:srgbClr val="231F20"/>
                </a:solidFill>
                <a:latin typeface="Verdana"/>
                <a:cs typeface="Verdana"/>
              </a:rPr>
              <a:t> </a:t>
            </a:r>
            <a:r>
              <a:rPr sz="748" spc="24" dirty="0">
                <a:solidFill>
                  <a:srgbClr val="231F20"/>
                </a:solidFill>
                <a:latin typeface="Verdana"/>
                <a:cs typeface="Verdana"/>
              </a:rPr>
              <a:t>node</a:t>
            </a:r>
            <a:endParaRPr sz="748">
              <a:solidFill>
                <a:prstClr val="black"/>
              </a:solidFill>
              <a:latin typeface="Verdana"/>
              <a:cs typeface="Verdana"/>
            </a:endParaRPr>
          </a:p>
          <a:p>
            <a:pPr marL="14683" marR="3455">
              <a:lnSpc>
                <a:spcPct val="127800"/>
              </a:lnSpc>
              <a:spcBef>
                <a:spcPts val="37"/>
              </a:spcBef>
            </a:pPr>
            <a:r>
              <a:rPr sz="612" spc="10" dirty="0">
                <a:solidFill>
                  <a:srgbClr val="231F20"/>
                </a:solidFill>
                <a:latin typeface="Verdana"/>
                <a:cs typeface="Verdana"/>
              </a:rPr>
              <a:t>(Can </a:t>
            </a:r>
            <a:r>
              <a:rPr sz="612" dirty="0">
                <a:solidFill>
                  <a:srgbClr val="231F20"/>
                </a:solidFill>
                <a:latin typeface="Verdana"/>
                <a:cs typeface="Verdana"/>
              </a:rPr>
              <a:t>both</a:t>
            </a:r>
            <a:r>
              <a:rPr sz="612" spc="-126" dirty="0">
                <a:solidFill>
                  <a:srgbClr val="231F20"/>
                </a:solidFill>
                <a:latin typeface="Verdana"/>
                <a:cs typeface="Verdana"/>
              </a:rPr>
              <a:t> </a:t>
            </a:r>
            <a:r>
              <a:rPr sz="612" spc="-10" dirty="0">
                <a:solidFill>
                  <a:srgbClr val="231F20"/>
                </a:solidFill>
                <a:latin typeface="Verdana"/>
                <a:cs typeface="Verdana"/>
              </a:rPr>
              <a:t>initiate/receive  </a:t>
            </a:r>
            <a:r>
              <a:rPr sz="612" spc="20" dirty="0">
                <a:solidFill>
                  <a:srgbClr val="231F20"/>
                </a:solidFill>
                <a:latin typeface="Verdana"/>
                <a:cs typeface="Verdana"/>
              </a:rPr>
              <a:t>and </a:t>
            </a:r>
            <a:r>
              <a:rPr sz="612" dirty="0">
                <a:solidFill>
                  <a:srgbClr val="231F20"/>
                </a:solidFill>
                <a:latin typeface="Verdana"/>
                <a:cs typeface="Verdana"/>
              </a:rPr>
              <a:t>validate</a:t>
            </a:r>
            <a:r>
              <a:rPr sz="612" spc="-139" dirty="0">
                <a:solidFill>
                  <a:srgbClr val="231F20"/>
                </a:solidFill>
                <a:latin typeface="Verdana"/>
                <a:cs typeface="Verdana"/>
              </a:rPr>
              <a:t> </a:t>
            </a:r>
            <a:r>
              <a:rPr sz="612" spc="-20" dirty="0">
                <a:solidFill>
                  <a:srgbClr val="231F20"/>
                </a:solidFill>
                <a:latin typeface="Verdana"/>
                <a:cs typeface="Verdana"/>
              </a:rPr>
              <a:t>transactions)</a:t>
            </a:r>
            <a:endParaRPr sz="612">
              <a:solidFill>
                <a:prstClr val="black"/>
              </a:solidFill>
              <a:latin typeface="Verdana"/>
              <a:cs typeface="Verdana"/>
            </a:endParaRPr>
          </a:p>
          <a:p>
            <a:pPr>
              <a:spcBef>
                <a:spcPts val="3"/>
              </a:spcBef>
            </a:pPr>
            <a:endParaRPr sz="680">
              <a:solidFill>
                <a:prstClr val="black"/>
              </a:solidFill>
              <a:latin typeface="Times New Roman"/>
              <a:cs typeface="Times New Roman"/>
            </a:endParaRPr>
          </a:p>
          <a:p>
            <a:pPr marL="8637"/>
            <a:r>
              <a:rPr sz="748" spc="7" dirty="0">
                <a:solidFill>
                  <a:srgbClr val="231F20"/>
                </a:solidFill>
                <a:latin typeface="Verdana"/>
                <a:cs typeface="Verdana"/>
              </a:rPr>
              <a:t>Member</a:t>
            </a:r>
            <a:r>
              <a:rPr sz="748" spc="-61" dirty="0">
                <a:solidFill>
                  <a:srgbClr val="231F20"/>
                </a:solidFill>
                <a:latin typeface="Verdana"/>
                <a:cs typeface="Verdana"/>
              </a:rPr>
              <a:t> </a:t>
            </a:r>
            <a:r>
              <a:rPr sz="748" spc="24" dirty="0">
                <a:solidFill>
                  <a:srgbClr val="231F20"/>
                </a:solidFill>
                <a:latin typeface="Verdana"/>
                <a:cs typeface="Verdana"/>
              </a:rPr>
              <a:t>node</a:t>
            </a:r>
            <a:endParaRPr sz="748">
              <a:solidFill>
                <a:prstClr val="black"/>
              </a:solidFill>
              <a:latin typeface="Verdana"/>
              <a:cs typeface="Verdana"/>
            </a:endParaRPr>
          </a:p>
          <a:p>
            <a:pPr marL="8637">
              <a:spcBef>
                <a:spcPts val="241"/>
              </a:spcBef>
            </a:pPr>
            <a:r>
              <a:rPr sz="612" spc="10" dirty="0">
                <a:solidFill>
                  <a:srgbClr val="231F20"/>
                </a:solidFill>
                <a:latin typeface="Verdana"/>
                <a:cs typeface="Verdana"/>
              </a:rPr>
              <a:t>(Can </a:t>
            </a:r>
            <a:r>
              <a:rPr sz="612" spc="-17" dirty="0">
                <a:solidFill>
                  <a:srgbClr val="231F20"/>
                </a:solidFill>
                <a:latin typeface="Verdana"/>
                <a:cs typeface="Verdana"/>
              </a:rPr>
              <a:t>only</a:t>
            </a:r>
            <a:r>
              <a:rPr sz="612" spc="-122" dirty="0">
                <a:solidFill>
                  <a:srgbClr val="231F20"/>
                </a:solidFill>
                <a:latin typeface="Verdana"/>
                <a:cs typeface="Verdana"/>
              </a:rPr>
              <a:t> </a:t>
            </a:r>
            <a:r>
              <a:rPr sz="612" spc="-10" dirty="0">
                <a:solidFill>
                  <a:srgbClr val="231F20"/>
                </a:solidFill>
                <a:latin typeface="Verdana"/>
                <a:cs typeface="Verdana"/>
              </a:rPr>
              <a:t>initiate/receive</a:t>
            </a:r>
            <a:endParaRPr sz="612">
              <a:solidFill>
                <a:prstClr val="black"/>
              </a:solidFill>
              <a:latin typeface="Verdana"/>
              <a:cs typeface="Verdana"/>
            </a:endParaRPr>
          </a:p>
          <a:p>
            <a:pPr marL="8637">
              <a:spcBef>
                <a:spcPts val="204"/>
              </a:spcBef>
            </a:pPr>
            <a:r>
              <a:rPr sz="612" spc="-20" dirty="0">
                <a:solidFill>
                  <a:srgbClr val="231F20"/>
                </a:solidFill>
                <a:latin typeface="Verdana"/>
                <a:cs typeface="Verdana"/>
              </a:rPr>
              <a:t>transactions)</a:t>
            </a:r>
            <a:endParaRPr sz="612">
              <a:solidFill>
                <a:prstClr val="black"/>
              </a:solidFill>
              <a:latin typeface="Verdana"/>
              <a:cs typeface="Verdana"/>
            </a:endParaRPr>
          </a:p>
        </p:txBody>
      </p:sp>
      <p:sp>
        <p:nvSpPr>
          <p:cNvPr id="184" name="object 184"/>
          <p:cNvSpPr/>
          <p:nvPr/>
        </p:nvSpPr>
        <p:spPr>
          <a:xfrm>
            <a:off x="2290549" y="1734711"/>
            <a:ext cx="129904" cy="129905"/>
          </a:xfrm>
          <a:prstGeom prst="rect">
            <a:avLst/>
          </a:prstGeom>
          <a:blipFill>
            <a:blip r:embed="rId46" cstate="print"/>
            <a:stretch>
              <a:fillRect/>
            </a:stretch>
          </a:blipFill>
        </p:spPr>
        <p:txBody>
          <a:bodyPr wrap="square" lIns="0" tIns="0" rIns="0" bIns="0" rtlCol="0"/>
          <a:lstStyle/>
          <a:p>
            <a:endParaRPr sz="1224">
              <a:solidFill>
                <a:prstClr val="black"/>
              </a:solidFill>
            </a:endParaRPr>
          </a:p>
        </p:txBody>
      </p:sp>
      <p:sp>
        <p:nvSpPr>
          <p:cNvPr id="185" name="object 185"/>
          <p:cNvSpPr/>
          <p:nvPr/>
        </p:nvSpPr>
        <p:spPr>
          <a:xfrm>
            <a:off x="2290549" y="2182382"/>
            <a:ext cx="129904" cy="129904"/>
          </a:xfrm>
          <a:prstGeom prst="rect">
            <a:avLst/>
          </a:prstGeom>
          <a:blipFill>
            <a:blip r:embed="rId47" cstate="print"/>
            <a:stretch>
              <a:fillRect/>
            </a:stretch>
          </a:blipFill>
        </p:spPr>
        <p:txBody>
          <a:bodyPr wrap="square" lIns="0" tIns="0" rIns="0" bIns="0" rtlCol="0"/>
          <a:lstStyle/>
          <a:p>
            <a:endParaRPr sz="1224">
              <a:solidFill>
                <a:prstClr val="black"/>
              </a:solidFill>
            </a:endParaRPr>
          </a:p>
        </p:txBody>
      </p:sp>
      <p:graphicFrame>
        <p:nvGraphicFramePr>
          <p:cNvPr id="186" name="object 186"/>
          <p:cNvGraphicFramePr>
            <a:graphicFrameLocks noGrp="1"/>
          </p:cNvGraphicFramePr>
          <p:nvPr/>
        </p:nvGraphicFramePr>
        <p:xfrm>
          <a:off x="2186469" y="2887269"/>
          <a:ext cx="5444077" cy="1702406"/>
        </p:xfrm>
        <a:graphic>
          <a:graphicData uri="http://schemas.openxmlformats.org/drawingml/2006/table">
            <a:tbl>
              <a:tblPr firstRow="1" bandRow="1">
                <a:tableStyleId>{2D5ABB26-0587-4C30-8999-92F81FD0307C}</a:tableStyleId>
              </a:tblPr>
              <a:tblGrid>
                <a:gridCol w="1291705"/>
                <a:gridCol w="2332065"/>
                <a:gridCol w="1820306"/>
              </a:tblGrid>
              <a:tr h="174905">
                <a:tc>
                  <a:txBody>
                    <a:bodyPr/>
                    <a:lstStyle/>
                    <a:p>
                      <a:pPr>
                        <a:lnSpc>
                          <a:spcPct val="100000"/>
                        </a:lnSpc>
                      </a:pPr>
                      <a:endParaRPr sz="700">
                        <a:latin typeface="Times New Roman"/>
                        <a:cs typeface="Times New Roman"/>
                      </a:endParaRPr>
                    </a:p>
                  </a:txBody>
                  <a:tcPr marL="0" marR="0" marT="0"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c>
                  <a:txBody>
                    <a:bodyPr/>
                    <a:lstStyle/>
                    <a:p>
                      <a:pPr marL="48895">
                        <a:lnSpc>
                          <a:spcPct val="100000"/>
                        </a:lnSpc>
                        <a:spcBef>
                          <a:spcPts val="355"/>
                        </a:spcBef>
                      </a:pPr>
                      <a:r>
                        <a:rPr sz="700" spc="-40" dirty="0">
                          <a:solidFill>
                            <a:srgbClr val="231F20"/>
                          </a:solidFill>
                          <a:latin typeface="Verdana"/>
                          <a:cs typeface="Verdana"/>
                        </a:rPr>
                        <a:t>Permissioned </a:t>
                      </a:r>
                      <a:r>
                        <a:rPr sz="700" spc="-5" dirty="0">
                          <a:solidFill>
                            <a:srgbClr val="231F20"/>
                          </a:solidFill>
                          <a:latin typeface="Verdana"/>
                          <a:cs typeface="Verdana"/>
                        </a:rPr>
                        <a:t>Blockchain</a:t>
                      </a:r>
                      <a:r>
                        <a:rPr sz="700" spc="-140" dirty="0">
                          <a:solidFill>
                            <a:srgbClr val="231F20"/>
                          </a:solidFill>
                          <a:latin typeface="Verdana"/>
                          <a:cs typeface="Verdana"/>
                        </a:rPr>
                        <a:t> </a:t>
                      </a:r>
                      <a:r>
                        <a:rPr sz="700" spc="-45" dirty="0">
                          <a:solidFill>
                            <a:srgbClr val="231F20"/>
                          </a:solidFill>
                          <a:latin typeface="Verdana"/>
                          <a:cs typeface="Verdana"/>
                        </a:rPr>
                        <a:t>(Private)</a:t>
                      </a:r>
                      <a:endParaRPr sz="700">
                        <a:latin typeface="Verdana"/>
                        <a:cs typeface="Verdana"/>
                      </a:endParaRPr>
                    </a:p>
                  </a:txBody>
                  <a:tcPr marL="0" marR="0" marT="30662"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c>
                  <a:txBody>
                    <a:bodyPr/>
                    <a:lstStyle/>
                    <a:p>
                      <a:pPr marL="49530">
                        <a:lnSpc>
                          <a:spcPct val="100000"/>
                        </a:lnSpc>
                        <a:spcBef>
                          <a:spcPts val="355"/>
                        </a:spcBef>
                      </a:pPr>
                      <a:r>
                        <a:rPr sz="700" spc="-65" dirty="0">
                          <a:solidFill>
                            <a:srgbClr val="231F20"/>
                          </a:solidFill>
                          <a:latin typeface="Verdana"/>
                          <a:cs typeface="Verdana"/>
                        </a:rPr>
                        <a:t>Permissionless </a:t>
                      </a:r>
                      <a:r>
                        <a:rPr sz="700" spc="-5" dirty="0">
                          <a:solidFill>
                            <a:srgbClr val="231F20"/>
                          </a:solidFill>
                          <a:latin typeface="Verdana"/>
                          <a:cs typeface="Verdana"/>
                        </a:rPr>
                        <a:t>Blockchain</a:t>
                      </a:r>
                      <a:r>
                        <a:rPr sz="700" spc="-120" dirty="0">
                          <a:solidFill>
                            <a:srgbClr val="231F20"/>
                          </a:solidFill>
                          <a:latin typeface="Verdana"/>
                          <a:cs typeface="Verdana"/>
                        </a:rPr>
                        <a:t> </a:t>
                      </a:r>
                      <a:r>
                        <a:rPr sz="700" spc="-20" dirty="0">
                          <a:solidFill>
                            <a:srgbClr val="231F20"/>
                          </a:solidFill>
                          <a:latin typeface="Verdana"/>
                          <a:cs typeface="Verdana"/>
                        </a:rPr>
                        <a:t>(public)</a:t>
                      </a:r>
                      <a:endParaRPr sz="700">
                        <a:latin typeface="Verdana"/>
                        <a:cs typeface="Verdana"/>
                      </a:endParaRPr>
                    </a:p>
                  </a:txBody>
                  <a:tcPr marL="0" marR="0" marT="30662"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r>
              <a:tr h="320011">
                <a:tc>
                  <a:txBody>
                    <a:bodyPr/>
                    <a:lstStyle/>
                    <a:p>
                      <a:pPr marL="48895" marR="59690">
                        <a:lnSpc>
                          <a:spcPct val="127299"/>
                        </a:lnSpc>
                      </a:pPr>
                      <a:r>
                        <a:rPr sz="700" spc="-5" dirty="0">
                          <a:solidFill>
                            <a:srgbClr val="231F20"/>
                          </a:solidFill>
                          <a:latin typeface="Verdana"/>
                          <a:cs typeface="Verdana"/>
                        </a:rPr>
                        <a:t>How</a:t>
                      </a:r>
                      <a:r>
                        <a:rPr sz="700" spc="-110" dirty="0">
                          <a:solidFill>
                            <a:srgbClr val="231F20"/>
                          </a:solidFill>
                          <a:latin typeface="Verdana"/>
                          <a:cs typeface="Verdana"/>
                        </a:rPr>
                        <a:t> </a:t>
                      </a:r>
                      <a:r>
                        <a:rPr sz="700" spc="60" dirty="0">
                          <a:solidFill>
                            <a:srgbClr val="231F20"/>
                          </a:solidFill>
                          <a:latin typeface="Verdana"/>
                          <a:cs typeface="Verdana"/>
                        </a:rPr>
                        <a:t>do</a:t>
                      </a:r>
                      <a:r>
                        <a:rPr sz="700" spc="-105" dirty="0">
                          <a:solidFill>
                            <a:srgbClr val="231F20"/>
                          </a:solidFill>
                          <a:latin typeface="Verdana"/>
                          <a:cs typeface="Verdana"/>
                        </a:rPr>
                        <a:t> </a:t>
                      </a:r>
                      <a:r>
                        <a:rPr sz="700" spc="-15" dirty="0">
                          <a:solidFill>
                            <a:srgbClr val="231F20"/>
                          </a:solidFill>
                          <a:latin typeface="Verdana"/>
                          <a:cs typeface="Verdana"/>
                        </a:rPr>
                        <a:t>you</a:t>
                      </a:r>
                      <a:r>
                        <a:rPr sz="700" spc="-100" dirty="0">
                          <a:solidFill>
                            <a:srgbClr val="231F20"/>
                          </a:solidFill>
                          <a:latin typeface="Verdana"/>
                          <a:cs typeface="Verdana"/>
                        </a:rPr>
                        <a:t> </a:t>
                      </a:r>
                      <a:r>
                        <a:rPr sz="700" spc="20" dirty="0">
                          <a:solidFill>
                            <a:srgbClr val="231F20"/>
                          </a:solidFill>
                          <a:latin typeface="Verdana"/>
                          <a:cs typeface="Verdana"/>
                        </a:rPr>
                        <a:t>get</a:t>
                      </a:r>
                      <a:r>
                        <a:rPr sz="700" spc="-105" dirty="0">
                          <a:solidFill>
                            <a:srgbClr val="231F20"/>
                          </a:solidFill>
                          <a:latin typeface="Verdana"/>
                          <a:cs typeface="Verdana"/>
                        </a:rPr>
                        <a:t> </a:t>
                      </a:r>
                      <a:r>
                        <a:rPr sz="700" spc="20" dirty="0">
                          <a:solidFill>
                            <a:srgbClr val="231F20"/>
                          </a:solidFill>
                          <a:latin typeface="Verdana"/>
                          <a:cs typeface="Verdana"/>
                        </a:rPr>
                        <a:t>access</a:t>
                      </a:r>
                      <a:r>
                        <a:rPr sz="700" spc="-95" dirty="0">
                          <a:solidFill>
                            <a:srgbClr val="231F20"/>
                          </a:solidFill>
                          <a:latin typeface="Verdana"/>
                          <a:cs typeface="Verdana"/>
                        </a:rPr>
                        <a:t> </a:t>
                      </a:r>
                      <a:r>
                        <a:rPr sz="700" spc="-5" dirty="0">
                          <a:solidFill>
                            <a:srgbClr val="231F20"/>
                          </a:solidFill>
                          <a:latin typeface="Verdana"/>
                          <a:cs typeface="Verdana"/>
                        </a:rPr>
                        <a:t>to  </a:t>
                      </a:r>
                      <a:r>
                        <a:rPr sz="700" spc="-10" dirty="0">
                          <a:solidFill>
                            <a:srgbClr val="231F20"/>
                          </a:solidFill>
                          <a:latin typeface="Verdana"/>
                          <a:cs typeface="Verdana"/>
                        </a:rPr>
                        <a:t>the</a:t>
                      </a:r>
                      <a:r>
                        <a:rPr sz="700" spc="-90" dirty="0">
                          <a:solidFill>
                            <a:srgbClr val="231F20"/>
                          </a:solidFill>
                          <a:latin typeface="Verdana"/>
                          <a:cs typeface="Verdana"/>
                        </a:rPr>
                        <a:t> </a:t>
                      </a:r>
                      <a:r>
                        <a:rPr sz="700" spc="-20" dirty="0">
                          <a:solidFill>
                            <a:srgbClr val="231F20"/>
                          </a:solidFill>
                          <a:latin typeface="Verdana"/>
                          <a:cs typeface="Verdana"/>
                        </a:rPr>
                        <a:t>network?</a:t>
                      </a:r>
                      <a:endParaRPr sz="700">
                        <a:latin typeface="Verdana"/>
                        <a:cs typeface="Verdana"/>
                      </a:endParaRPr>
                    </a:p>
                  </a:txBody>
                  <a:tcPr marL="0" marR="0" marT="0"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c>
                  <a:txBody>
                    <a:bodyPr/>
                    <a:lstStyle/>
                    <a:p>
                      <a:pPr marL="48895">
                        <a:lnSpc>
                          <a:spcPct val="100000"/>
                        </a:lnSpc>
                        <a:spcBef>
                          <a:spcPts val="360"/>
                        </a:spcBef>
                      </a:pPr>
                      <a:r>
                        <a:rPr sz="700" spc="-25" dirty="0">
                          <a:solidFill>
                            <a:srgbClr val="231F20"/>
                          </a:solidFill>
                          <a:latin typeface="Verdana"/>
                          <a:cs typeface="Verdana"/>
                        </a:rPr>
                        <a:t>Authorized</a:t>
                      </a:r>
                      <a:r>
                        <a:rPr sz="700" spc="-90" dirty="0">
                          <a:solidFill>
                            <a:srgbClr val="231F20"/>
                          </a:solidFill>
                          <a:latin typeface="Verdana"/>
                          <a:cs typeface="Verdana"/>
                        </a:rPr>
                        <a:t> </a:t>
                      </a:r>
                      <a:r>
                        <a:rPr sz="700" spc="15" dirty="0">
                          <a:solidFill>
                            <a:srgbClr val="231F20"/>
                          </a:solidFill>
                          <a:latin typeface="Verdana"/>
                          <a:cs typeface="Verdana"/>
                        </a:rPr>
                        <a:t>access</a:t>
                      </a:r>
                      <a:endParaRPr sz="700">
                        <a:latin typeface="Verdana"/>
                        <a:cs typeface="Verdana"/>
                      </a:endParaRPr>
                    </a:p>
                  </a:txBody>
                  <a:tcPr marL="0" marR="0" marT="31094"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c>
                  <a:txBody>
                    <a:bodyPr/>
                    <a:lstStyle/>
                    <a:p>
                      <a:pPr marL="49530">
                        <a:lnSpc>
                          <a:spcPct val="100000"/>
                        </a:lnSpc>
                        <a:spcBef>
                          <a:spcPts val="360"/>
                        </a:spcBef>
                      </a:pPr>
                      <a:r>
                        <a:rPr sz="700" spc="45" dirty="0">
                          <a:solidFill>
                            <a:srgbClr val="231F20"/>
                          </a:solidFill>
                          <a:latin typeface="Verdana"/>
                          <a:cs typeface="Verdana"/>
                        </a:rPr>
                        <a:t>Open</a:t>
                      </a:r>
                      <a:r>
                        <a:rPr sz="700" spc="-95" dirty="0">
                          <a:solidFill>
                            <a:srgbClr val="231F20"/>
                          </a:solidFill>
                          <a:latin typeface="Verdana"/>
                          <a:cs typeface="Verdana"/>
                        </a:rPr>
                        <a:t> </a:t>
                      </a:r>
                      <a:r>
                        <a:rPr sz="700" spc="15" dirty="0">
                          <a:solidFill>
                            <a:srgbClr val="231F20"/>
                          </a:solidFill>
                          <a:latin typeface="Verdana"/>
                          <a:cs typeface="Verdana"/>
                        </a:rPr>
                        <a:t>access</a:t>
                      </a:r>
                      <a:endParaRPr sz="700">
                        <a:latin typeface="Verdana"/>
                        <a:cs typeface="Verdana"/>
                      </a:endParaRPr>
                    </a:p>
                  </a:txBody>
                  <a:tcPr marL="0" marR="0" marT="31094"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r>
              <a:tr h="465981">
                <a:tc>
                  <a:txBody>
                    <a:bodyPr/>
                    <a:lstStyle/>
                    <a:p>
                      <a:pPr marL="48895">
                        <a:lnSpc>
                          <a:spcPct val="100000"/>
                        </a:lnSpc>
                        <a:spcBef>
                          <a:spcPts val="355"/>
                        </a:spcBef>
                      </a:pPr>
                      <a:r>
                        <a:rPr sz="700" spc="-5" dirty="0">
                          <a:solidFill>
                            <a:srgbClr val="231F20"/>
                          </a:solidFill>
                          <a:latin typeface="Verdana"/>
                          <a:cs typeface="Verdana"/>
                        </a:rPr>
                        <a:t>How</a:t>
                      </a:r>
                      <a:r>
                        <a:rPr sz="700" spc="-100" dirty="0">
                          <a:solidFill>
                            <a:srgbClr val="231F20"/>
                          </a:solidFill>
                          <a:latin typeface="Verdana"/>
                          <a:cs typeface="Verdana"/>
                        </a:rPr>
                        <a:t> </a:t>
                      </a:r>
                      <a:r>
                        <a:rPr sz="700" dirty="0">
                          <a:solidFill>
                            <a:srgbClr val="231F20"/>
                          </a:solidFill>
                          <a:latin typeface="Verdana"/>
                          <a:cs typeface="Verdana"/>
                        </a:rPr>
                        <a:t>are</a:t>
                      </a:r>
                      <a:r>
                        <a:rPr sz="700" spc="-85" dirty="0">
                          <a:solidFill>
                            <a:srgbClr val="231F20"/>
                          </a:solidFill>
                          <a:latin typeface="Verdana"/>
                          <a:cs typeface="Verdana"/>
                        </a:rPr>
                        <a:t> </a:t>
                      </a:r>
                      <a:r>
                        <a:rPr sz="700" spc="-55" dirty="0">
                          <a:solidFill>
                            <a:srgbClr val="231F20"/>
                          </a:solidFill>
                          <a:latin typeface="Verdana"/>
                          <a:cs typeface="Verdana"/>
                        </a:rPr>
                        <a:t>their</a:t>
                      </a:r>
                      <a:r>
                        <a:rPr sz="700" spc="-90" dirty="0">
                          <a:solidFill>
                            <a:srgbClr val="231F20"/>
                          </a:solidFill>
                          <a:latin typeface="Verdana"/>
                          <a:cs typeface="Verdana"/>
                        </a:rPr>
                        <a:t> </a:t>
                      </a:r>
                      <a:r>
                        <a:rPr sz="700" spc="35" dirty="0">
                          <a:solidFill>
                            <a:srgbClr val="231F20"/>
                          </a:solidFill>
                          <a:latin typeface="Verdana"/>
                          <a:cs typeface="Verdana"/>
                        </a:rPr>
                        <a:t>approach</a:t>
                      </a:r>
                      <a:r>
                        <a:rPr sz="700" spc="-90" dirty="0">
                          <a:solidFill>
                            <a:srgbClr val="231F20"/>
                          </a:solidFill>
                          <a:latin typeface="Verdana"/>
                          <a:cs typeface="Verdana"/>
                        </a:rPr>
                        <a:t> </a:t>
                      </a:r>
                      <a:r>
                        <a:rPr sz="700" spc="-5" dirty="0">
                          <a:solidFill>
                            <a:srgbClr val="231F20"/>
                          </a:solidFill>
                          <a:latin typeface="Verdana"/>
                          <a:cs typeface="Verdana"/>
                        </a:rPr>
                        <a:t>to</a:t>
                      </a:r>
                      <a:endParaRPr sz="700">
                        <a:latin typeface="Verdana"/>
                        <a:cs typeface="Verdana"/>
                      </a:endParaRPr>
                    </a:p>
                    <a:p>
                      <a:pPr marL="48895">
                        <a:lnSpc>
                          <a:spcPct val="100000"/>
                        </a:lnSpc>
                        <a:spcBef>
                          <a:spcPts val="365"/>
                        </a:spcBef>
                      </a:pPr>
                      <a:r>
                        <a:rPr sz="700" spc="-30" dirty="0">
                          <a:solidFill>
                            <a:srgbClr val="231F20"/>
                          </a:solidFill>
                          <a:latin typeface="Verdana"/>
                          <a:cs typeface="Verdana"/>
                        </a:rPr>
                        <a:t>laws </a:t>
                      </a:r>
                      <a:r>
                        <a:rPr sz="700" spc="40" dirty="0">
                          <a:solidFill>
                            <a:srgbClr val="231F20"/>
                          </a:solidFill>
                          <a:latin typeface="Verdana"/>
                          <a:cs typeface="Verdana"/>
                        </a:rPr>
                        <a:t>and</a:t>
                      </a:r>
                      <a:r>
                        <a:rPr sz="700" spc="-160" dirty="0">
                          <a:solidFill>
                            <a:srgbClr val="231F20"/>
                          </a:solidFill>
                          <a:latin typeface="Verdana"/>
                          <a:cs typeface="Verdana"/>
                        </a:rPr>
                        <a:t> </a:t>
                      </a:r>
                      <a:r>
                        <a:rPr sz="700" spc="-25" dirty="0">
                          <a:solidFill>
                            <a:srgbClr val="231F20"/>
                          </a:solidFill>
                          <a:latin typeface="Verdana"/>
                          <a:cs typeface="Verdana"/>
                        </a:rPr>
                        <a:t>regulations?</a:t>
                      </a:r>
                      <a:endParaRPr sz="700">
                        <a:latin typeface="Verdana"/>
                        <a:cs typeface="Verdana"/>
                      </a:endParaRPr>
                    </a:p>
                  </a:txBody>
                  <a:tcPr marL="0" marR="0" marT="30662"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c>
                  <a:txBody>
                    <a:bodyPr/>
                    <a:lstStyle/>
                    <a:p>
                      <a:pPr marL="48895">
                        <a:lnSpc>
                          <a:spcPct val="100000"/>
                        </a:lnSpc>
                        <a:spcBef>
                          <a:spcPts val="355"/>
                        </a:spcBef>
                      </a:pPr>
                      <a:r>
                        <a:rPr sz="700" spc="-60" dirty="0">
                          <a:solidFill>
                            <a:srgbClr val="231F20"/>
                          </a:solidFill>
                          <a:latin typeface="Verdana"/>
                          <a:cs typeface="Verdana"/>
                        </a:rPr>
                        <a:t>Aims</a:t>
                      </a:r>
                      <a:r>
                        <a:rPr sz="700" spc="-85" dirty="0">
                          <a:solidFill>
                            <a:srgbClr val="231F20"/>
                          </a:solidFill>
                          <a:latin typeface="Verdana"/>
                          <a:cs typeface="Verdana"/>
                        </a:rPr>
                        <a:t> </a:t>
                      </a:r>
                      <a:r>
                        <a:rPr sz="700" spc="-5" dirty="0">
                          <a:solidFill>
                            <a:srgbClr val="231F20"/>
                          </a:solidFill>
                          <a:latin typeface="Verdana"/>
                          <a:cs typeface="Verdana"/>
                        </a:rPr>
                        <a:t>to</a:t>
                      </a:r>
                      <a:r>
                        <a:rPr sz="700" spc="-85" dirty="0">
                          <a:solidFill>
                            <a:srgbClr val="231F20"/>
                          </a:solidFill>
                          <a:latin typeface="Verdana"/>
                          <a:cs typeface="Verdana"/>
                        </a:rPr>
                        <a:t> </a:t>
                      </a:r>
                      <a:r>
                        <a:rPr sz="700" spc="-15" dirty="0">
                          <a:solidFill>
                            <a:srgbClr val="231F20"/>
                          </a:solidFill>
                          <a:latin typeface="Verdana"/>
                          <a:cs typeface="Verdana"/>
                        </a:rPr>
                        <a:t>follow</a:t>
                      </a:r>
                      <a:r>
                        <a:rPr sz="700" spc="-90" dirty="0">
                          <a:solidFill>
                            <a:srgbClr val="231F20"/>
                          </a:solidFill>
                          <a:latin typeface="Verdana"/>
                          <a:cs typeface="Verdana"/>
                        </a:rPr>
                        <a:t> </a:t>
                      </a:r>
                      <a:r>
                        <a:rPr sz="700" spc="-5" dirty="0">
                          <a:solidFill>
                            <a:srgbClr val="231F20"/>
                          </a:solidFill>
                          <a:latin typeface="Verdana"/>
                          <a:cs typeface="Verdana"/>
                        </a:rPr>
                        <a:t>financial</a:t>
                      </a:r>
                      <a:r>
                        <a:rPr sz="700" spc="-95" dirty="0">
                          <a:solidFill>
                            <a:srgbClr val="231F20"/>
                          </a:solidFill>
                          <a:latin typeface="Verdana"/>
                          <a:cs typeface="Verdana"/>
                        </a:rPr>
                        <a:t> </a:t>
                      </a:r>
                      <a:r>
                        <a:rPr sz="700" spc="-30" dirty="0">
                          <a:solidFill>
                            <a:srgbClr val="231F20"/>
                          </a:solidFill>
                          <a:latin typeface="Verdana"/>
                          <a:cs typeface="Verdana"/>
                        </a:rPr>
                        <a:t>regulations</a:t>
                      </a:r>
                      <a:r>
                        <a:rPr sz="700" spc="-85" dirty="0">
                          <a:solidFill>
                            <a:srgbClr val="231F20"/>
                          </a:solidFill>
                          <a:latin typeface="Verdana"/>
                          <a:cs typeface="Verdana"/>
                        </a:rPr>
                        <a:t> </a:t>
                      </a:r>
                      <a:r>
                        <a:rPr sz="700" spc="-20" dirty="0">
                          <a:solidFill>
                            <a:srgbClr val="231F20"/>
                          </a:solidFill>
                          <a:latin typeface="Verdana"/>
                          <a:cs typeface="Verdana"/>
                        </a:rPr>
                        <a:t>such</a:t>
                      </a:r>
                      <a:r>
                        <a:rPr sz="700" spc="-90" dirty="0">
                          <a:solidFill>
                            <a:srgbClr val="231F20"/>
                          </a:solidFill>
                          <a:latin typeface="Verdana"/>
                          <a:cs typeface="Verdana"/>
                        </a:rPr>
                        <a:t> </a:t>
                      </a:r>
                      <a:r>
                        <a:rPr sz="700" spc="-35" dirty="0">
                          <a:solidFill>
                            <a:srgbClr val="231F20"/>
                          </a:solidFill>
                          <a:latin typeface="Verdana"/>
                          <a:cs typeface="Verdana"/>
                        </a:rPr>
                        <a:t>as</a:t>
                      </a:r>
                      <a:r>
                        <a:rPr sz="700" spc="-75" dirty="0">
                          <a:solidFill>
                            <a:srgbClr val="231F20"/>
                          </a:solidFill>
                          <a:latin typeface="Verdana"/>
                          <a:cs typeface="Verdana"/>
                        </a:rPr>
                        <a:t> </a:t>
                      </a:r>
                      <a:r>
                        <a:rPr sz="700" dirty="0">
                          <a:solidFill>
                            <a:srgbClr val="231F20"/>
                          </a:solidFill>
                          <a:latin typeface="Verdana"/>
                          <a:cs typeface="Verdana"/>
                        </a:rPr>
                        <a:t>AML/</a:t>
                      </a:r>
                      <a:endParaRPr sz="700">
                        <a:latin typeface="Verdana"/>
                        <a:cs typeface="Verdana"/>
                      </a:endParaRPr>
                    </a:p>
                    <a:p>
                      <a:pPr marL="48895">
                        <a:lnSpc>
                          <a:spcPct val="100000"/>
                        </a:lnSpc>
                        <a:spcBef>
                          <a:spcPts val="365"/>
                        </a:spcBef>
                      </a:pPr>
                      <a:r>
                        <a:rPr sz="700" spc="-10" dirty="0">
                          <a:solidFill>
                            <a:srgbClr val="231F20"/>
                          </a:solidFill>
                          <a:latin typeface="Verdana"/>
                          <a:cs typeface="Verdana"/>
                        </a:rPr>
                        <a:t>KYC</a:t>
                      </a:r>
                      <a:endParaRPr sz="700">
                        <a:latin typeface="Verdana"/>
                        <a:cs typeface="Verdana"/>
                      </a:endParaRPr>
                    </a:p>
                  </a:txBody>
                  <a:tcPr marL="0" marR="0" marT="30662"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c>
                  <a:txBody>
                    <a:bodyPr/>
                    <a:lstStyle/>
                    <a:p>
                      <a:pPr marL="49530">
                        <a:lnSpc>
                          <a:spcPct val="100000"/>
                        </a:lnSpc>
                        <a:spcBef>
                          <a:spcPts val="355"/>
                        </a:spcBef>
                      </a:pPr>
                      <a:r>
                        <a:rPr sz="700" spc="-60" dirty="0">
                          <a:solidFill>
                            <a:srgbClr val="231F20"/>
                          </a:solidFill>
                          <a:latin typeface="Verdana"/>
                          <a:cs typeface="Verdana"/>
                        </a:rPr>
                        <a:t>Aims </a:t>
                      </a:r>
                      <a:r>
                        <a:rPr sz="700" spc="-5" dirty="0">
                          <a:solidFill>
                            <a:srgbClr val="231F20"/>
                          </a:solidFill>
                          <a:latin typeface="Verdana"/>
                          <a:cs typeface="Verdana"/>
                        </a:rPr>
                        <a:t>to </a:t>
                      </a:r>
                      <a:r>
                        <a:rPr sz="700" spc="25" dirty="0">
                          <a:solidFill>
                            <a:srgbClr val="231F20"/>
                          </a:solidFill>
                          <a:latin typeface="Verdana"/>
                          <a:cs typeface="Verdana"/>
                        </a:rPr>
                        <a:t>create</a:t>
                      </a:r>
                      <a:r>
                        <a:rPr sz="700" spc="-265" dirty="0">
                          <a:solidFill>
                            <a:srgbClr val="231F20"/>
                          </a:solidFill>
                          <a:latin typeface="Verdana"/>
                          <a:cs typeface="Verdana"/>
                        </a:rPr>
                        <a:t> </a:t>
                      </a:r>
                      <a:r>
                        <a:rPr sz="700" spc="-30" dirty="0">
                          <a:solidFill>
                            <a:srgbClr val="231F20"/>
                          </a:solidFill>
                          <a:latin typeface="Verdana"/>
                          <a:cs typeface="Verdana"/>
                        </a:rPr>
                        <a:t>censorship </a:t>
                      </a:r>
                      <a:r>
                        <a:rPr sz="700" spc="-65" dirty="0">
                          <a:solidFill>
                            <a:srgbClr val="231F20"/>
                          </a:solidFill>
                          <a:latin typeface="Verdana"/>
                          <a:cs typeface="Verdana"/>
                        </a:rPr>
                        <a:t>resistant,</a:t>
                      </a:r>
                      <a:endParaRPr sz="700">
                        <a:latin typeface="Verdana"/>
                        <a:cs typeface="Verdana"/>
                      </a:endParaRPr>
                    </a:p>
                    <a:p>
                      <a:pPr marL="49530" marR="400050">
                        <a:lnSpc>
                          <a:spcPts val="1689"/>
                        </a:lnSpc>
                        <a:spcBef>
                          <a:spcPts val="110"/>
                        </a:spcBef>
                      </a:pPr>
                      <a:r>
                        <a:rPr sz="700" spc="-15" dirty="0">
                          <a:solidFill>
                            <a:srgbClr val="231F20"/>
                          </a:solidFill>
                          <a:latin typeface="Verdana"/>
                          <a:cs typeface="Verdana"/>
                        </a:rPr>
                        <a:t>anonymous </a:t>
                      </a:r>
                      <a:r>
                        <a:rPr sz="700" spc="-35" dirty="0">
                          <a:solidFill>
                            <a:srgbClr val="231F20"/>
                          </a:solidFill>
                          <a:latin typeface="Verdana"/>
                          <a:cs typeface="Verdana"/>
                        </a:rPr>
                        <a:t>transactions,</a:t>
                      </a:r>
                      <a:r>
                        <a:rPr sz="700" spc="-229" dirty="0">
                          <a:solidFill>
                            <a:srgbClr val="231F20"/>
                          </a:solidFill>
                          <a:latin typeface="Verdana"/>
                          <a:cs typeface="Verdana"/>
                        </a:rPr>
                        <a:t> </a:t>
                      </a:r>
                      <a:r>
                        <a:rPr sz="700" spc="-20" dirty="0">
                          <a:solidFill>
                            <a:srgbClr val="231F20"/>
                          </a:solidFill>
                          <a:latin typeface="Verdana"/>
                          <a:cs typeface="Verdana"/>
                        </a:rPr>
                        <a:t>outside  </a:t>
                      </a:r>
                      <a:r>
                        <a:rPr sz="700" spc="-30" dirty="0">
                          <a:solidFill>
                            <a:srgbClr val="231F20"/>
                          </a:solidFill>
                          <a:latin typeface="Verdana"/>
                          <a:cs typeface="Verdana"/>
                        </a:rPr>
                        <a:t>current </a:t>
                      </a:r>
                      <a:r>
                        <a:rPr sz="700" spc="5" dirty="0">
                          <a:solidFill>
                            <a:srgbClr val="231F20"/>
                          </a:solidFill>
                          <a:latin typeface="Verdana"/>
                          <a:cs typeface="Verdana"/>
                        </a:rPr>
                        <a:t>legal</a:t>
                      </a:r>
                      <a:r>
                        <a:rPr sz="700" spc="-155" dirty="0">
                          <a:solidFill>
                            <a:srgbClr val="231F20"/>
                          </a:solidFill>
                          <a:latin typeface="Verdana"/>
                          <a:cs typeface="Verdana"/>
                        </a:rPr>
                        <a:t> </a:t>
                      </a:r>
                      <a:r>
                        <a:rPr sz="700" spc="-35" dirty="0">
                          <a:solidFill>
                            <a:srgbClr val="231F20"/>
                          </a:solidFill>
                          <a:latin typeface="Verdana"/>
                          <a:cs typeface="Verdana"/>
                        </a:rPr>
                        <a:t>framework</a:t>
                      </a:r>
                      <a:endParaRPr sz="700">
                        <a:latin typeface="Verdana"/>
                        <a:cs typeface="Verdana"/>
                      </a:endParaRPr>
                    </a:p>
                  </a:txBody>
                  <a:tcPr marL="0" marR="0" marT="30662"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r>
              <a:tr h="320011">
                <a:tc>
                  <a:txBody>
                    <a:bodyPr/>
                    <a:lstStyle/>
                    <a:p>
                      <a:pPr marL="48895">
                        <a:lnSpc>
                          <a:spcPct val="100000"/>
                        </a:lnSpc>
                        <a:spcBef>
                          <a:spcPts val="365"/>
                        </a:spcBef>
                      </a:pPr>
                      <a:r>
                        <a:rPr sz="700" spc="-10" dirty="0">
                          <a:solidFill>
                            <a:srgbClr val="231F20"/>
                          </a:solidFill>
                          <a:latin typeface="Verdana"/>
                          <a:cs typeface="Verdana"/>
                        </a:rPr>
                        <a:t>Who </a:t>
                      </a:r>
                      <a:r>
                        <a:rPr sz="700" dirty="0">
                          <a:solidFill>
                            <a:srgbClr val="231F20"/>
                          </a:solidFill>
                          <a:latin typeface="Verdana"/>
                          <a:cs typeface="Verdana"/>
                        </a:rPr>
                        <a:t>are </a:t>
                      </a:r>
                      <a:r>
                        <a:rPr sz="700" spc="-10" dirty="0">
                          <a:solidFill>
                            <a:srgbClr val="231F20"/>
                          </a:solidFill>
                          <a:latin typeface="Verdana"/>
                          <a:cs typeface="Verdana"/>
                        </a:rPr>
                        <a:t>the</a:t>
                      </a:r>
                      <a:r>
                        <a:rPr sz="700" spc="-260" dirty="0">
                          <a:solidFill>
                            <a:srgbClr val="231F20"/>
                          </a:solidFill>
                          <a:latin typeface="Verdana"/>
                          <a:cs typeface="Verdana"/>
                        </a:rPr>
                        <a:t> </a:t>
                      </a:r>
                      <a:r>
                        <a:rPr sz="700" spc="-25" dirty="0">
                          <a:solidFill>
                            <a:srgbClr val="231F20"/>
                          </a:solidFill>
                          <a:latin typeface="Verdana"/>
                          <a:cs typeface="Verdana"/>
                        </a:rPr>
                        <a:t>validators?</a:t>
                      </a:r>
                      <a:endParaRPr sz="700">
                        <a:latin typeface="Verdana"/>
                        <a:cs typeface="Verdana"/>
                      </a:endParaRPr>
                    </a:p>
                  </a:txBody>
                  <a:tcPr marL="0" marR="0" marT="31526"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c>
                  <a:txBody>
                    <a:bodyPr/>
                    <a:lstStyle/>
                    <a:p>
                      <a:pPr marL="48895">
                        <a:lnSpc>
                          <a:spcPct val="100000"/>
                        </a:lnSpc>
                        <a:spcBef>
                          <a:spcPts val="365"/>
                        </a:spcBef>
                      </a:pPr>
                      <a:r>
                        <a:rPr sz="700" spc="-20" dirty="0">
                          <a:solidFill>
                            <a:srgbClr val="231F20"/>
                          </a:solidFill>
                          <a:latin typeface="Verdana"/>
                          <a:cs typeface="Verdana"/>
                        </a:rPr>
                        <a:t>Pre-selected, </a:t>
                      </a:r>
                      <a:r>
                        <a:rPr sz="700" spc="-45" dirty="0">
                          <a:solidFill>
                            <a:srgbClr val="231F20"/>
                          </a:solidFill>
                          <a:latin typeface="Verdana"/>
                          <a:cs typeface="Verdana"/>
                        </a:rPr>
                        <a:t>trusted</a:t>
                      </a:r>
                      <a:r>
                        <a:rPr sz="700" spc="-180" dirty="0">
                          <a:solidFill>
                            <a:srgbClr val="231F20"/>
                          </a:solidFill>
                          <a:latin typeface="Verdana"/>
                          <a:cs typeface="Verdana"/>
                        </a:rPr>
                        <a:t> </a:t>
                      </a:r>
                      <a:r>
                        <a:rPr sz="700" spc="-30" dirty="0">
                          <a:solidFill>
                            <a:srgbClr val="231F20"/>
                          </a:solidFill>
                          <a:latin typeface="Verdana"/>
                          <a:cs typeface="Verdana"/>
                        </a:rPr>
                        <a:t>validators</a:t>
                      </a:r>
                      <a:endParaRPr sz="700">
                        <a:latin typeface="Verdana"/>
                        <a:cs typeface="Verdana"/>
                      </a:endParaRPr>
                    </a:p>
                  </a:txBody>
                  <a:tcPr marL="0" marR="0" marT="31526"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c>
                  <a:txBody>
                    <a:bodyPr/>
                    <a:lstStyle/>
                    <a:p>
                      <a:pPr marL="49530" marR="501015">
                        <a:lnSpc>
                          <a:spcPct val="127299"/>
                        </a:lnSpc>
                      </a:pPr>
                      <a:r>
                        <a:rPr sz="700" spc="-30" dirty="0">
                          <a:solidFill>
                            <a:srgbClr val="231F20"/>
                          </a:solidFill>
                          <a:latin typeface="Verdana"/>
                          <a:cs typeface="Verdana"/>
                        </a:rPr>
                        <a:t>Anonymous, </a:t>
                      </a:r>
                      <a:r>
                        <a:rPr sz="700" spc="-60" dirty="0">
                          <a:solidFill>
                            <a:srgbClr val="231F20"/>
                          </a:solidFill>
                          <a:latin typeface="Verdana"/>
                          <a:cs typeface="Verdana"/>
                        </a:rPr>
                        <a:t>fully</a:t>
                      </a:r>
                      <a:r>
                        <a:rPr sz="700" spc="-175" dirty="0">
                          <a:solidFill>
                            <a:srgbClr val="231F20"/>
                          </a:solidFill>
                          <a:latin typeface="Verdana"/>
                          <a:cs typeface="Verdana"/>
                        </a:rPr>
                        <a:t> </a:t>
                      </a:r>
                      <a:r>
                        <a:rPr sz="700" dirty="0">
                          <a:solidFill>
                            <a:srgbClr val="231F20"/>
                          </a:solidFill>
                          <a:latin typeface="Verdana"/>
                          <a:cs typeface="Verdana"/>
                        </a:rPr>
                        <a:t>decentralized  </a:t>
                      </a:r>
                      <a:r>
                        <a:rPr sz="700" spc="-30" dirty="0">
                          <a:solidFill>
                            <a:srgbClr val="231F20"/>
                          </a:solidFill>
                          <a:latin typeface="Verdana"/>
                          <a:cs typeface="Verdana"/>
                        </a:rPr>
                        <a:t>validators</a:t>
                      </a:r>
                      <a:endParaRPr sz="700">
                        <a:latin typeface="Verdana"/>
                        <a:cs typeface="Verdana"/>
                      </a:endParaRPr>
                    </a:p>
                  </a:txBody>
                  <a:tcPr marL="0" marR="0" marT="0"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r>
              <a:tr h="421499">
                <a:tc>
                  <a:txBody>
                    <a:bodyPr/>
                    <a:lstStyle/>
                    <a:p>
                      <a:pPr marL="48895">
                        <a:lnSpc>
                          <a:spcPct val="100000"/>
                        </a:lnSpc>
                        <a:spcBef>
                          <a:spcPts val="360"/>
                        </a:spcBef>
                      </a:pPr>
                      <a:r>
                        <a:rPr sz="700" spc="-10" dirty="0">
                          <a:solidFill>
                            <a:srgbClr val="231F20"/>
                          </a:solidFill>
                          <a:latin typeface="Verdana"/>
                          <a:cs typeface="Verdana"/>
                        </a:rPr>
                        <a:t>What</a:t>
                      </a:r>
                      <a:r>
                        <a:rPr sz="700" spc="-95" dirty="0">
                          <a:solidFill>
                            <a:srgbClr val="231F20"/>
                          </a:solidFill>
                          <a:latin typeface="Verdana"/>
                          <a:cs typeface="Verdana"/>
                        </a:rPr>
                        <a:t> </a:t>
                      </a:r>
                      <a:r>
                        <a:rPr sz="700" spc="65" dirty="0">
                          <a:solidFill>
                            <a:srgbClr val="231F20"/>
                          </a:solidFill>
                          <a:latin typeface="Verdana"/>
                          <a:cs typeface="Verdana"/>
                        </a:rPr>
                        <a:t>can</a:t>
                      </a:r>
                      <a:r>
                        <a:rPr sz="700" spc="-95" dirty="0">
                          <a:solidFill>
                            <a:srgbClr val="231F20"/>
                          </a:solidFill>
                          <a:latin typeface="Verdana"/>
                          <a:cs typeface="Verdana"/>
                        </a:rPr>
                        <a:t> </a:t>
                      </a:r>
                      <a:r>
                        <a:rPr sz="700" spc="-70" dirty="0">
                          <a:solidFill>
                            <a:srgbClr val="231F20"/>
                          </a:solidFill>
                          <a:latin typeface="Verdana"/>
                          <a:cs typeface="Verdana"/>
                        </a:rPr>
                        <a:t>it</a:t>
                      </a:r>
                      <a:r>
                        <a:rPr sz="700" spc="-95" dirty="0">
                          <a:solidFill>
                            <a:srgbClr val="231F20"/>
                          </a:solidFill>
                          <a:latin typeface="Verdana"/>
                          <a:cs typeface="Verdana"/>
                        </a:rPr>
                        <a:t> </a:t>
                      </a:r>
                      <a:r>
                        <a:rPr sz="700" spc="60" dirty="0">
                          <a:solidFill>
                            <a:srgbClr val="231F20"/>
                          </a:solidFill>
                          <a:latin typeface="Verdana"/>
                          <a:cs typeface="Verdana"/>
                        </a:rPr>
                        <a:t>be</a:t>
                      </a:r>
                      <a:r>
                        <a:rPr sz="700" spc="-90" dirty="0">
                          <a:solidFill>
                            <a:srgbClr val="231F20"/>
                          </a:solidFill>
                          <a:latin typeface="Verdana"/>
                          <a:cs typeface="Verdana"/>
                        </a:rPr>
                        <a:t> </a:t>
                      </a:r>
                      <a:r>
                        <a:rPr sz="700" spc="-15" dirty="0">
                          <a:solidFill>
                            <a:srgbClr val="231F20"/>
                          </a:solidFill>
                          <a:latin typeface="Verdana"/>
                          <a:cs typeface="Verdana"/>
                        </a:rPr>
                        <a:t>used</a:t>
                      </a:r>
                      <a:r>
                        <a:rPr sz="700" spc="-90" dirty="0">
                          <a:solidFill>
                            <a:srgbClr val="231F20"/>
                          </a:solidFill>
                          <a:latin typeface="Verdana"/>
                          <a:cs typeface="Verdana"/>
                        </a:rPr>
                        <a:t> </a:t>
                      </a:r>
                      <a:r>
                        <a:rPr sz="700" spc="-25" dirty="0">
                          <a:solidFill>
                            <a:srgbClr val="231F20"/>
                          </a:solidFill>
                          <a:latin typeface="Verdana"/>
                          <a:cs typeface="Verdana"/>
                        </a:rPr>
                        <a:t>for?</a:t>
                      </a:r>
                      <a:endParaRPr sz="700">
                        <a:latin typeface="Verdana"/>
                        <a:cs typeface="Verdana"/>
                      </a:endParaRPr>
                    </a:p>
                  </a:txBody>
                  <a:tcPr marL="0" marR="0" marT="31094"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c>
                  <a:txBody>
                    <a:bodyPr/>
                    <a:lstStyle/>
                    <a:p>
                      <a:pPr marL="48895">
                        <a:lnSpc>
                          <a:spcPct val="100000"/>
                        </a:lnSpc>
                        <a:spcBef>
                          <a:spcPts val="360"/>
                        </a:spcBef>
                      </a:pPr>
                      <a:r>
                        <a:rPr sz="700" u="sng" spc="-50" dirty="0">
                          <a:solidFill>
                            <a:srgbClr val="231F20"/>
                          </a:solidFill>
                          <a:uFill>
                            <a:solidFill>
                              <a:srgbClr val="231F20"/>
                            </a:solidFill>
                          </a:uFill>
                          <a:latin typeface="Verdana"/>
                          <a:cs typeface="Verdana"/>
                        </a:rPr>
                        <a:t>Enterprise-level</a:t>
                      </a:r>
                      <a:r>
                        <a:rPr sz="700" u="sng" spc="-85" dirty="0">
                          <a:solidFill>
                            <a:srgbClr val="231F20"/>
                          </a:solidFill>
                          <a:uFill>
                            <a:solidFill>
                              <a:srgbClr val="231F20"/>
                            </a:solidFill>
                          </a:uFill>
                          <a:latin typeface="Verdana"/>
                          <a:cs typeface="Verdana"/>
                        </a:rPr>
                        <a:t> </a:t>
                      </a:r>
                      <a:r>
                        <a:rPr sz="700" u="sng" spc="-80" dirty="0">
                          <a:solidFill>
                            <a:srgbClr val="231F20"/>
                          </a:solidFill>
                          <a:uFill>
                            <a:solidFill>
                              <a:srgbClr val="231F20"/>
                            </a:solidFill>
                          </a:uFill>
                          <a:latin typeface="Verdana"/>
                          <a:cs typeface="Verdana"/>
                        </a:rPr>
                        <a:t>systems</a:t>
                      </a:r>
                      <a:endParaRPr sz="700">
                        <a:latin typeface="Verdana"/>
                        <a:cs typeface="Verdana"/>
                      </a:endParaRPr>
                    </a:p>
                  </a:txBody>
                  <a:tcPr marL="0" marR="0" marT="31094"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c>
                  <a:txBody>
                    <a:bodyPr/>
                    <a:lstStyle/>
                    <a:p>
                      <a:pPr marL="49530" marR="462280">
                        <a:lnSpc>
                          <a:spcPct val="127299"/>
                        </a:lnSpc>
                      </a:pPr>
                      <a:r>
                        <a:rPr sz="700" u="sng" spc="-65" dirty="0">
                          <a:solidFill>
                            <a:srgbClr val="231F20"/>
                          </a:solidFill>
                          <a:uFill>
                            <a:solidFill>
                              <a:srgbClr val="231F20"/>
                            </a:solidFill>
                          </a:uFill>
                          <a:latin typeface="Verdana"/>
                          <a:cs typeface="Verdana"/>
                        </a:rPr>
                        <a:t>Permissionless </a:t>
                      </a:r>
                      <a:r>
                        <a:rPr sz="700" u="sng" spc="-25" dirty="0">
                          <a:solidFill>
                            <a:srgbClr val="231F20"/>
                          </a:solidFill>
                          <a:uFill>
                            <a:solidFill>
                              <a:srgbClr val="231F20"/>
                            </a:solidFill>
                          </a:uFill>
                          <a:latin typeface="Verdana"/>
                          <a:cs typeface="Verdana"/>
                        </a:rPr>
                        <a:t>innovation,</a:t>
                      </a:r>
                      <a:r>
                        <a:rPr sz="700" u="sng" spc="-165" dirty="0">
                          <a:solidFill>
                            <a:srgbClr val="231F20"/>
                          </a:solidFill>
                          <a:uFill>
                            <a:solidFill>
                              <a:srgbClr val="231F20"/>
                            </a:solidFill>
                          </a:uFill>
                          <a:latin typeface="Verdana"/>
                          <a:cs typeface="Verdana"/>
                        </a:rPr>
                        <a:t> </a:t>
                      </a:r>
                      <a:r>
                        <a:rPr sz="700" u="sng" spc="5" dirty="0">
                          <a:solidFill>
                            <a:srgbClr val="231F20"/>
                          </a:solidFill>
                          <a:uFill>
                            <a:solidFill>
                              <a:srgbClr val="231F20"/>
                            </a:solidFill>
                          </a:uFill>
                          <a:latin typeface="Verdana"/>
                          <a:cs typeface="Verdana"/>
                        </a:rPr>
                        <a:t>open- </a:t>
                      </a:r>
                      <a:r>
                        <a:rPr sz="700" spc="5" dirty="0">
                          <a:solidFill>
                            <a:srgbClr val="231F20"/>
                          </a:solidFill>
                          <a:latin typeface="Verdana"/>
                          <a:cs typeface="Verdana"/>
                        </a:rPr>
                        <a:t> </a:t>
                      </a:r>
                      <a:r>
                        <a:rPr sz="700" u="sng" spc="20" dirty="0">
                          <a:solidFill>
                            <a:srgbClr val="231F20"/>
                          </a:solidFill>
                          <a:uFill>
                            <a:solidFill>
                              <a:srgbClr val="231F20"/>
                            </a:solidFill>
                          </a:uFill>
                          <a:latin typeface="Verdana"/>
                          <a:cs typeface="Verdana"/>
                        </a:rPr>
                        <a:t>access</a:t>
                      </a:r>
                      <a:r>
                        <a:rPr sz="700" u="sng" spc="-90" dirty="0">
                          <a:solidFill>
                            <a:srgbClr val="231F20"/>
                          </a:solidFill>
                          <a:uFill>
                            <a:solidFill>
                              <a:srgbClr val="231F20"/>
                            </a:solidFill>
                          </a:uFill>
                          <a:latin typeface="Verdana"/>
                          <a:cs typeface="Verdana"/>
                        </a:rPr>
                        <a:t> </a:t>
                      </a:r>
                      <a:r>
                        <a:rPr sz="700" u="sng" dirty="0">
                          <a:solidFill>
                            <a:srgbClr val="231F20"/>
                          </a:solidFill>
                          <a:uFill>
                            <a:solidFill>
                              <a:srgbClr val="231F20"/>
                            </a:solidFill>
                          </a:uFill>
                          <a:latin typeface="Verdana"/>
                          <a:cs typeface="Verdana"/>
                        </a:rPr>
                        <a:t>applications</a:t>
                      </a:r>
                      <a:endParaRPr sz="700">
                        <a:latin typeface="Verdana"/>
                        <a:cs typeface="Verdana"/>
                      </a:endParaRPr>
                    </a:p>
                  </a:txBody>
                  <a:tcPr marL="0" marR="0" marT="0" marB="0">
                    <a:lnL w="19050">
                      <a:solidFill>
                        <a:srgbClr val="6BCDE9"/>
                      </a:solidFill>
                      <a:prstDash val="solid"/>
                    </a:lnL>
                    <a:lnR w="19050">
                      <a:solidFill>
                        <a:srgbClr val="6BCDE9"/>
                      </a:solidFill>
                      <a:prstDash val="solid"/>
                    </a:lnR>
                    <a:lnT w="19050">
                      <a:solidFill>
                        <a:srgbClr val="6BCDE9"/>
                      </a:solidFill>
                      <a:prstDash val="solid"/>
                    </a:lnT>
                    <a:lnB w="19050">
                      <a:solidFill>
                        <a:srgbClr val="6BCDE9"/>
                      </a:solidFill>
                      <a:prstDash val="solid"/>
                    </a:lnB>
                  </a:tcPr>
                </a:tc>
              </a:tr>
            </a:tbl>
          </a:graphicData>
        </a:graphic>
      </p:graphicFrame>
    </p:spTree>
    <p:extLst>
      <p:ext uri="{BB962C8B-B14F-4D97-AF65-F5344CB8AC3E}">
        <p14:creationId xmlns:p14="http://schemas.microsoft.com/office/powerpoint/2010/main" val="16623430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3573" y="4772827"/>
            <a:ext cx="320149" cy="168016"/>
          </a:xfrm>
          <a:prstGeom prst="rect">
            <a:avLst/>
          </a:prstGeom>
          <a:blipFill>
            <a:blip r:embed="rId2" cstate="print"/>
            <a:stretch>
              <a:fillRect/>
            </a:stretch>
          </a:blipFill>
        </p:spPr>
        <p:txBody>
          <a:bodyPr wrap="square" lIns="0" tIns="0" rIns="0" bIns="0" rtlCol="0"/>
          <a:lstStyle/>
          <a:p>
            <a:endParaRPr sz="1224">
              <a:solidFill>
                <a:prstClr val="black"/>
              </a:solidFill>
            </a:endParaRPr>
          </a:p>
        </p:txBody>
      </p:sp>
      <p:sp>
        <p:nvSpPr>
          <p:cNvPr id="3" name="object 3"/>
          <p:cNvSpPr txBox="1"/>
          <p:nvPr/>
        </p:nvSpPr>
        <p:spPr>
          <a:xfrm>
            <a:off x="2428054" y="4790236"/>
            <a:ext cx="410271" cy="123817"/>
          </a:xfrm>
          <a:prstGeom prst="rect">
            <a:avLst/>
          </a:prstGeom>
        </p:spPr>
        <p:txBody>
          <a:bodyPr vert="horz" wrap="square" lIns="0" tIns="8637" rIns="0" bIns="0" rtlCol="0">
            <a:spAutoFit/>
          </a:bodyPr>
          <a:lstStyle/>
          <a:p>
            <a:pPr marL="8637">
              <a:spcBef>
                <a:spcPts val="68"/>
              </a:spcBef>
            </a:pPr>
            <a:r>
              <a:rPr sz="748" spc="3" dirty="0">
                <a:solidFill>
                  <a:srgbClr val="838383"/>
                </a:solidFill>
                <a:latin typeface="Verdana"/>
                <a:cs typeface="Verdana"/>
              </a:rPr>
              <a:t>PAGE</a:t>
            </a:r>
            <a:r>
              <a:rPr sz="748" spc="-92" dirty="0">
                <a:solidFill>
                  <a:srgbClr val="838383"/>
                </a:solidFill>
                <a:latin typeface="Verdana"/>
                <a:cs typeface="Verdana"/>
              </a:rPr>
              <a:t> </a:t>
            </a:r>
            <a:r>
              <a:rPr sz="748" spc="-61" dirty="0">
                <a:solidFill>
                  <a:srgbClr val="838383"/>
                </a:solidFill>
                <a:latin typeface="Verdana"/>
                <a:cs typeface="Verdana"/>
              </a:rPr>
              <a:t>14</a:t>
            </a:r>
            <a:endParaRPr sz="748">
              <a:solidFill>
                <a:prstClr val="black"/>
              </a:solidFill>
              <a:latin typeface="Verdana"/>
              <a:cs typeface="Verdana"/>
            </a:endParaRPr>
          </a:p>
        </p:txBody>
      </p:sp>
      <p:sp>
        <p:nvSpPr>
          <p:cNvPr id="4" name="object 4"/>
          <p:cNvSpPr/>
          <p:nvPr/>
        </p:nvSpPr>
        <p:spPr>
          <a:xfrm>
            <a:off x="2380808"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5" name="object 5"/>
          <p:cNvSpPr/>
          <p:nvPr/>
        </p:nvSpPr>
        <p:spPr>
          <a:xfrm>
            <a:off x="1956891"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6" name="object 6"/>
          <p:cNvSpPr txBox="1"/>
          <p:nvPr/>
        </p:nvSpPr>
        <p:spPr>
          <a:xfrm>
            <a:off x="2049741" y="4790236"/>
            <a:ext cx="232343" cy="123817"/>
          </a:xfrm>
          <a:prstGeom prst="rect">
            <a:avLst/>
          </a:prstGeom>
        </p:spPr>
        <p:txBody>
          <a:bodyPr vert="horz" wrap="square" lIns="0" tIns="8637" rIns="0" bIns="0" rtlCol="0">
            <a:spAutoFit/>
          </a:bodyPr>
          <a:lstStyle/>
          <a:p>
            <a:pPr marL="8637">
              <a:spcBef>
                <a:spcPts val="68"/>
              </a:spcBef>
            </a:pPr>
            <a:r>
              <a:rPr sz="748" spc="-71" dirty="0">
                <a:solidFill>
                  <a:srgbClr val="838383"/>
                </a:solidFill>
                <a:latin typeface="Verdana"/>
                <a:cs typeface="Verdana"/>
              </a:rPr>
              <a:t>L</a:t>
            </a:r>
            <a:r>
              <a:rPr sz="748" spc="20" dirty="0">
                <a:solidFill>
                  <a:srgbClr val="838383"/>
                </a:solidFill>
                <a:latin typeface="Verdana"/>
                <a:cs typeface="Verdana"/>
              </a:rPr>
              <a:t>A</a:t>
            </a:r>
            <a:r>
              <a:rPr sz="748" spc="-116" dirty="0">
                <a:solidFill>
                  <a:srgbClr val="838383"/>
                </a:solidFill>
                <a:latin typeface="Verdana"/>
                <a:cs typeface="Verdana"/>
              </a:rPr>
              <a:t>BS</a:t>
            </a:r>
            <a:endParaRPr sz="748">
              <a:solidFill>
                <a:prstClr val="black"/>
              </a:solidFill>
              <a:latin typeface="Verdana"/>
              <a:cs typeface="Verdana"/>
            </a:endParaRPr>
          </a:p>
        </p:txBody>
      </p:sp>
      <p:sp>
        <p:nvSpPr>
          <p:cNvPr id="7" name="object 7"/>
          <p:cNvSpPr txBox="1"/>
          <p:nvPr/>
        </p:nvSpPr>
        <p:spPr>
          <a:xfrm>
            <a:off x="1494019" y="1727265"/>
            <a:ext cx="2621414" cy="1333982"/>
          </a:xfrm>
          <a:prstGeom prst="rect">
            <a:avLst/>
          </a:prstGeom>
        </p:spPr>
        <p:txBody>
          <a:bodyPr vert="horz" wrap="square" lIns="0" tIns="7774" rIns="0" bIns="0" rtlCol="0">
            <a:spAutoFit/>
          </a:bodyPr>
          <a:lstStyle/>
          <a:p>
            <a:pPr marL="8637" marR="3455">
              <a:lnSpc>
                <a:spcPct val="127699"/>
              </a:lnSpc>
              <a:spcBef>
                <a:spcPts val="61"/>
              </a:spcBef>
            </a:pPr>
            <a:r>
              <a:rPr sz="748" spc="-78" dirty="0">
                <a:solidFill>
                  <a:srgbClr val="231F20"/>
                </a:solidFill>
                <a:latin typeface="Verdana"/>
                <a:cs typeface="Verdana"/>
              </a:rPr>
              <a:t>In </a:t>
            </a:r>
            <a:r>
              <a:rPr sz="748" spc="61" dirty="0">
                <a:solidFill>
                  <a:srgbClr val="231F20"/>
                </a:solidFill>
                <a:latin typeface="Verdana"/>
                <a:cs typeface="Verdana"/>
              </a:rPr>
              <a:t>a </a:t>
            </a:r>
            <a:r>
              <a:rPr sz="748" spc="-24" dirty="0">
                <a:solidFill>
                  <a:srgbClr val="231F20"/>
                </a:solidFill>
                <a:latin typeface="Verdana"/>
                <a:cs typeface="Verdana"/>
              </a:rPr>
              <a:t>permissioned </a:t>
            </a:r>
            <a:r>
              <a:rPr sz="748" spc="-7" dirty="0">
                <a:solidFill>
                  <a:srgbClr val="231F20"/>
                </a:solidFill>
                <a:latin typeface="Verdana"/>
                <a:cs typeface="Verdana"/>
              </a:rPr>
              <a:t>ledger, </a:t>
            </a:r>
            <a:r>
              <a:rPr sz="748" spc="-17" dirty="0">
                <a:solidFill>
                  <a:srgbClr val="231F20"/>
                </a:solidFill>
                <a:latin typeface="Verdana"/>
                <a:cs typeface="Verdana"/>
              </a:rPr>
              <a:t>also </a:t>
            </a:r>
            <a:r>
              <a:rPr sz="748" dirty="0">
                <a:solidFill>
                  <a:srgbClr val="231F20"/>
                </a:solidFill>
                <a:latin typeface="Verdana"/>
                <a:cs typeface="Verdana"/>
              </a:rPr>
              <a:t>commonly </a:t>
            </a:r>
            <a:r>
              <a:rPr sz="748" spc="20" dirty="0">
                <a:solidFill>
                  <a:srgbClr val="231F20"/>
                </a:solidFill>
                <a:latin typeface="Verdana"/>
                <a:cs typeface="Verdana"/>
              </a:rPr>
              <a:t>called </a:t>
            </a:r>
            <a:r>
              <a:rPr sz="748" spc="61" dirty="0">
                <a:solidFill>
                  <a:srgbClr val="231F20"/>
                </a:solidFill>
                <a:latin typeface="Verdana"/>
                <a:cs typeface="Verdana"/>
              </a:rPr>
              <a:t>a  </a:t>
            </a:r>
            <a:r>
              <a:rPr sz="748" spc="-14" dirty="0">
                <a:solidFill>
                  <a:srgbClr val="231F20"/>
                </a:solidFill>
                <a:latin typeface="Verdana"/>
                <a:cs typeface="Verdana"/>
              </a:rPr>
              <a:t>private </a:t>
            </a:r>
            <a:r>
              <a:rPr sz="748" spc="-31" dirty="0">
                <a:solidFill>
                  <a:srgbClr val="231F20"/>
                </a:solidFill>
                <a:latin typeface="Verdana"/>
                <a:cs typeface="Verdana"/>
              </a:rPr>
              <a:t>or </a:t>
            </a:r>
            <a:r>
              <a:rPr sz="748" spc="-20" dirty="0">
                <a:solidFill>
                  <a:srgbClr val="231F20"/>
                </a:solidFill>
                <a:latin typeface="Verdana"/>
                <a:cs typeface="Verdana"/>
              </a:rPr>
              <a:t>consortium </a:t>
            </a:r>
            <a:r>
              <a:rPr sz="748" spc="-10" dirty="0">
                <a:solidFill>
                  <a:srgbClr val="231F20"/>
                </a:solidFill>
                <a:latin typeface="Verdana"/>
                <a:cs typeface="Verdana"/>
              </a:rPr>
              <a:t>ledger, </a:t>
            </a:r>
            <a:r>
              <a:rPr sz="748" spc="-7" dirty="0">
                <a:solidFill>
                  <a:srgbClr val="231F20"/>
                </a:solidFill>
                <a:latin typeface="Verdana"/>
                <a:cs typeface="Verdana"/>
              </a:rPr>
              <a:t>the validation </a:t>
            </a:r>
            <a:r>
              <a:rPr sz="748" spc="-14" dirty="0">
                <a:solidFill>
                  <a:srgbClr val="231F20"/>
                </a:solidFill>
                <a:latin typeface="Verdana"/>
                <a:cs typeface="Verdana"/>
              </a:rPr>
              <a:t>process </a:t>
            </a:r>
            <a:r>
              <a:rPr sz="748" spc="-78" dirty="0">
                <a:solidFill>
                  <a:srgbClr val="231F20"/>
                </a:solidFill>
                <a:latin typeface="Verdana"/>
                <a:cs typeface="Verdana"/>
              </a:rPr>
              <a:t>is  </a:t>
            </a:r>
            <a:r>
              <a:rPr sz="748" spc="-3" dirty="0">
                <a:solidFill>
                  <a:srgbClr val="231F20"/>
                </a:solidFill>
                <a:latin typeface="Verdana"/>
                <a:cs typeface="Verdana"/>
              </a:rPr>
              <a:t>controlled</a:t>
            </a:r>
            <a:r>
              <a:rPr sz="748" spc="-54" dirty="0">
                <a:solidFill>
                  <a:srgbClr val="231F20"/>
                </a:solidFill>
                <a:latin typeface="Verdana"/>
                <a:cs typeface="Verdana"/>
              </a:rPr>
              <a:t> </a:t>
            </a:r>
            <a:r>
              <a:rPr sz="748" dirty="0">
                <a:solidFill>
                  <a:srgbClr val="231F20"/>
                </a:solidFill>
                <a:latin typeface="Verdana"/>
                <a:cs typeface="Verdana"/>
              </a:rPr>
              <a:t>by</a:t>
            </a:r>
            <a:r>
              <a:rPr sz="748" spc="-58" dirty="0">
                <a:solidFill>
                  <a:srgbClr val="231F20"/>
                </a:solidFill>
                <a:latin typeface="Verdana"/>
                <a:cs typeface="Verdana"/>
              </a:rPr>
              <a:t> </a:t>
            </a:r>
            <a:r>
              <a:rPr sz="748" spc="61" dirty="0">
                <a:solidFill>
                  <a:srgbClr val="231F20"/>
                </a:solidFill>
                <a:latin typeface="Verdana"/>
                <a:cs typeface="Verdana"/>
              </a:rPr>
              <a:t>a</a:t>
            </a:r>
            <a:r>
              <a:rPr sz="748" spc="-54" dirty="0">
                <a:solidFill>
                  <a:srgbClr val="231F20"/>
                </a:solidFill>
                <a:latin typeface="Verdana"/>
                <a:cs typeface="Verdana"/>
              </a:rPr>
              <a:t> </a:t>
            </a:r>
            <a:r>
              <a:rPr sz="748" spc="-7" dirty="0">
                <a:solidFill>
                  <a:srgbClr val="231F20"/>
                </a:solidFill>
                <a:latin typeface="Verdana"/>
                <a:cs typeface="Verdana"/>
              </a:rPr>
              <a:t>pre-selected</a:t>
            </a:r>
            <a:r>
              <a:rPr sz="748" spc="-58" dirty="0">
                <a:solidFill>
                  <a:srgbClr val="231F20"/>
                </a:solidFill>
                <a:latin typeface="Verdana"/>
                <a:cs typeface="Verdana"/>
              </a:rPr>
              <a:t> </a:t>
            </a:r>
            <a:r>
              <a:rPr sz="748" spc="-34" dirty="0">
                <a:solidFill>
                  <a:srgbClr val="231F20"/>
                </a:solidFill>
                <a:latin typeface="Verdana"/>
                <a:cs typeface="Verdana"/>
              </a:rPr>
              <a:t>set</a:t>
            </a:r>
            <a:r>
              <a:rPr sz="748" spc="-58" dirty="0">
                <a:solidFill>
                  <a:srgbClr val="231F20"/>
                </a:solidFill>
                <a:latin typeface="Verdana"/>
                <a:cs typeface="Verdana"/>
              </a:rPr>
              <a:t> </a:t>
            </a:r>
            <a:r>
              <a:rPr sz="748" spc="3" dirty="0">
                <a:solidFill>
                  <a:srgbClr val="231F20"/>
                </a:solidFill>
                <a:latin typeface="Verdana"/>
                <a:cs typeface="Verdana"/>
              </a:rPr>
              <a:t>of</a:t>
            </a:r>
            <a:r>
              <a:rPr sz="748" spc="-58" dirty="0">
                <a:solidFill>
                  <a:srgbClr val="231F20"/>
                </a:solidFill>
                <a:latin typeface="Verdana"/>
                <a:cs typeface="Verdana"/>
              </a:rPr>
              <a:t> </a:t>
            </a:r>
            <a:r>
              <a:rPr sz="748" spc="-14" dirty="0">
                <a:solidFill>
                  <a:srgbClr val="231F20"/>
                </a:solidFill>
                <a:latin typeface="Verdana"/>
                <a:cs typeface="Verdana"/>
              </a:rPr>
              <a:t>nodes.</a:t>
            </a:r>
            <a:r>
              <a:rPr sz="748" spc="-58" dirty="0">
                <a:solidFill>
                  <a:srgbClr val="231F20"/>
                </a:solidFill>
                <a:latin typeface="Verdana"/>
                <a:cs typeface="Verdana"/>
              </a:rPr>
              <a:t> </a:t>
            </a:r>
            <a:r>
              <a:rPr sz="748" spc="27" dirty="0">
                <a:solidFill>
                  <a:srgbClr val="231F20"/>
                </a:solidFill>
                <a:latin typeface="Verdana"/>
                <a:cs typeface="Verdana"/>
              </a:rPr>
              <a:t>One</a:t>
            </a:r>
            <a:r>
              <a:rPr sz="748" spc="-58" dirty="0">
                <a:solidFill>
                  <a:srgbClr val="231F20"/>
                </a:solidFill>
                <a:latin typeface="Verdana"/>
                <a:cs typeface="Verdana"/>
              </a:rPr>
              <a:t> </a:t>
            </a:r>
            <a:r>
              <a:rPr sz="748" spc="44" dirty="0">
                <a:solidFill>
                  <a:srgbClr val="231F20"/>
                </a:solidFill>
                <a:latin typeface="Verdana"/>
                <a:cs typeface="Verdana"/>
              </a:rPr>
              <a:t>can</a:t>
            </a:r>
            <a:r>
              <a:rPr sz="748" spc="-58" dirty="0">
                <a:solidFill>
                  <a:srgbClr val="231F20"/>
                </a:solidFill>
                <a:latin typeface="Verdana"/>
                <a:cs typeface="Verdana"/>
              </a:rPr>
              <a:t> </a:t>
            </a:r>
            <a:r>
              <a:rPr sz="748" spc="-10" dirty="0">
                <a:solidFill>
                  <a:srgbClr val="231F20"/>
                </a:solidFill>
                <a:latin typeface="Verdana"/>
                <a:cs typeface="Verdana"/>
              </a:rPr>
              <a:t>here  </a:t>
            </a:r>
            <a:r>
              <a:rPr sz="748" spc="-3" dirty="0">
                <a:solidFill>
                  <a:srgbClr val="231F20"/>
                </a:solidFill>
                <a:latin typeface="Verdana"/>
                <a:cs typeface="Verdana"/>
              </a:rPr>
              <a:t>imagine </a:t>
            </a:r>
            <a:r>
              <a:rPr sz="748" spc="61" dirty="0">
                <a:solidFill>
                  <a:srgbClr val="231F20"/>
                </a:solidFill>
                <a:latin typeface="Verdana"/>
                <a:cs typeface="Verdana"/>
              </a:rPr>
              <a:t>a </a:t>
            </a:r>
            <a:r>
              <a:rPr sz="748" spc="-44" dirty="0">
                <a:solidFill>
                  <a:srgbClr val="231F20"/>
                </a:solidFill>
                <a:latin typeface="Verdana"/>
                <a:cs typeface="Verdana"/>
              </a:rPr>
              <a:t>system </a:t>
            </a:r>
            <a:r>
              <a:rPr sz="748" spc="-48" dirty="0">
                <a:solidFill>
                  <a:srgbClr val="231F20"/>
                </a:solidFill>
                <a:latin typeface="Verdana"/>
                <a:cs typeface="Verdana"/>
              </a:rPr>
              <a:t>run </a:t>
            </a:r>
            <a:r>
              <a:rPr sz="748" dirty="0">
                <a:solidFill>
                  <a:srgbClr val="231F20"/>
                </a:solidFill>
                <a:latin typeface="Verdana"/>
                <a:cs typeface="Verdana"/>
              </a:rPr>
              <a:t>by </a:t>
            </a:r>
            <a:r>
              <a:rPr sz="748" spc="61" dirty="0">
                <a:solidFill>
                  <a:srgbClr val="231F20"/>
                </a:solidFill>
                <a:latin typeface="Verdana"/>
                <a:cs typeface="Verdana"/>
              </a:rPr>
              <a:t>a </a:t>
            </a:r>
            <a:r>
              <a:rPr sz="748" spc="-20" dirty="0">
                <a:solidFill>
                  <a:srgbClr val="231F20"/>
                </a:solidFill>
                <a:latin typeface="Verdana"/>
                <a:cs typeface="Verdana"/>
              </a:rPr>
              <a:t>consortium </a:t>
            </a:r>
            <a:r>
              <a:rPr sz="748" spc="3" dirty="0">
                <a:solidFill>
                  <a:srgbClr val="231F20"/>
                </a:solidFill>
                <a:latin typeface="Verdana"/>
                <a:cs typeface="Verdana"/>
              </a:rPr>
              <a:t>of </a:t>
            </a:r>
            <a:r>
              <a:rPr sz="748" spc="-3" dirty="0">
                <a:solidFill>
                  <a:srgbClr val="231F20"/>
                </a:solidFill>
                <a:latin typeface="Verdana"/>
                <a:cs typeface="Verdana"/>
              </a:rPr>
              <a:t>financial  </a:t>
            </a:r>
            <a:r>
              <a:rPr sz="748" spc="-44" dirty="0">
                <a:solidFill>
                  <a:srgbClr val="231F20"/>
                </a:solidFill>
                <a:latin typeface="Verdana"/>
                <a:cs typeface="Verdana"/>
              </a:rPr>
              <a:t>institutions, </a:t>
            </a:r>
            <a:r>
              <a:rPr sz="748" spc="-7" dirty="0">
                <a:solidFill>
                  <a:srgbClr val="231F20"/>
                </a:solidFill>
                <a:latin typeface="Verdana"/>
                <a:cs typeface="Verdana"/>
              </a:rPr>
              <a:t>where </a:t>
            </a:r>
            <a:r>
              <a:rPr sz="748" spc="61" dirty="0">
                <a:solidFill>
                  <a:srgbClr val="231F20"/>
                </a:solidFill>
                <a:latin typeface="Verdana"/>
                <a:cs typeface="Verdana"/>
              </a:rPr>
              <a:t>a </a:t>
            </a:r>
            <a:r>
              <a:rPr sz="748" spc="-3" dirty="0">
                <a:solidFill>
                  <a:srgbClr val="231F20"/>
                </a:solidFill>
                <a:latin typeface="Verdana"/>
                <a:cs typeface="Verdana"/>
              </a:rPr>
              <a:t>certain </a:t>
            </a:r>
            <a:r>
              <a:rPr sz="748" spc="-37" dirty="0">
                <a:solidFill>
                  <a:srgbClr val="231F20"/>
                </a:solidFill>
                <a:latin typeface="Verdana"/>
                <a:cs typeface="Verdana"/>
              </a:rPr>
              <a:t>majority </a:t>
            </a:r>
            <a:r>
              <a:rPr sz="748" spc="14" dirty="0">
                <a:solidFill>
                  <a:srgbClr val="231F20"/>
                </a:solidFill>
                <a:latin typeface="Verdana"/>
                <a:cs typeface="Verdana"/>
              </a:rPr>
              <a:t>have </a:t>
            </a:r>
            <a:r>
              <a:rPr sz="748" spc="-3" dirty="0">
                <a:solidFill>
                  <a:srgbClr val="231F20"/>
                </a:solidFill>
                <a:latin typeface="Verdana"/>
                <a:cs typeface="Verdana"/>
              </a:rPr>
              <a:t>to </a:t>
            </a:r>
            <a:r>
              <a:rPr sz="748" spc="-34" dirty="0">
                <a:solidFill>
                  <a:srgbClr val="231F20"/>
                </a:solidFill>
                <a:latin typeface="Verdana"/>
                <a:cs typeface="Verdana"/>
              </a:rPr>
              <a:t>sign </a:t>
            </a:r>
            <a:r>
              <a:rPr sz="748" spc="-20" dirty="0">
                <a:solidFill>
                  <a:srgbClr val="231F20"/>
                </a:solidFill>
                <a:latin typeface="Verdana"/>
                <a:cs typeface="Verdana"/>
              </a:rPr>
              <a:t>every  </a:t>
            </a:r>
            <a:r>
              <a:rPr sz="748" spc="7" dirty="0">
                <a:solidFill>
                  <a:srgbClr val="231F20"/>
                </a:solidFill>
                <a:latin typeface="Verdana"/>
                <a:cs typeface="Verdana"/>
              </a:rPr>
              <a:t>block</a:t>
            </a:r>
            <a:r>
              <a:rPr sz="748" spc="-61" dirty="0">
                <a:solidFill>
                  <a:srgbClr val="231F20"/>
                </a:solidFill>
                <a:latin typeface="Verdana"/>
                <a:cs typeface="Verdana"/>
              </a:rPr>
              <a:t> </a:t>
            </a:r>
            <a:r>
              <a:rPr sz="748" spc="-34" dirty="0">
                <a:solidFill>
                  <a:srgbClr val="231F20"/>
                </a:solidFill>
                <a:latin typeface="Verdana"/>
                <a:cs typeface="Verdana"/>
              </a:rPr>
              <a:t>in</a:t>
            </a:r>
            <a:r>
              <a:rPr sz="748" spc="-61" dirty="0">
                <a:solidFill>
                  <a:srgbClr val="231F20"/>
                </a:solidFill>
                <a:latin typeface="Verdana"/>
                <a:cs typeface="Verdana"/>
              </a:rPr>
              <a:t> </a:t>
            </a:r>
            <a:r>
              <a:rPr sz="748" spc="-17" dirty="0">
                <a:solidFill>
                  <a:srgbClr val="231F20"/>
                </a:solidFill>
                <a:latin typeface="Verdana"/>
                <a:cs typeface="Verdana"/>
              </a:rPr>
              <a:t>order</a:t>
            </a:r>
            <a:r>
              <a:rPr sz="748" spc="-54" dirty="0">
                <a:solidFill>
                  <a:srgbClr val="231F20"/>
                </a:solidFill>
                <a:latin typeface="Verdana"/>
                <a:cs typeface="Verdana"/>
              </a:rPr>
              <a:t> </a:t>
            </a:r>
            <a:r>
              <a:rPr sz="748" spc="-31" dirty="0">
                <a:solidFill>
                  <a:srgbClr val="231F20"/>
                </a:solidFill>
                <a:latin typeface="Verdana"/>
                <a:cs typeface="Verdana"/>
              </a:rPr>
              <a:t>for</a:t>
            </a:r>
            <a:r>
              <a:rPr sz="748" spc="-68" dirty="0">
                <a:solidFill>
                  <a:srgbClr val="231F20"/>
                </a:solidFill>
                <a:latin typeface="Verdana"/>
                <a:cs typeface="Verdana"/>
              </a:rPr>
              <a:t> </a:t>
            </a:r>
            <a:r>
              <a:rPr sz="748" spc="-48" dirty="0">
                <a:solidFill>
                  <a:srgbClr val="231F20"/>
                </a:solidFill>
                <a:latin typeface="Verdana"/>
                <a:cs typeface="Verdana"/>
              </a:rPr>
              <a:t>it</a:t>
            </a:r>
            <a:r>
              <a:rPr sz="748" spc="-58" dirty="0">
                <a:solidFill>
                  <a:srgbClr val="231F20"/>
                </a:solidFill>
                <a:latin typeface="Verdana"/>
                <a:cs typeface="Verdana"/>
              </a:rPr>
              <a:t> </a:t>
            </a:r>
            <a:r>
              <a:rPr sz="748" spc="-3" dirty="0">
                <a:solidFill>
                  <a:srgbClr val="231F20"/>
                </a:solidFill>
                <a:latin typeface="Verdana"/>
                <a:cs typeface="Verdana"/>
              </a:rPr>
              <a:t>to</a:t>
            </a:r>
            <a:r>
              <a:rPr sz="748" spc="-65" dirty="0">
                <a:solidFill>
                  <a:srgbClr val="231F20"/>
                </a:solidFill>
                <a:latin typeface="Verdana"/>
                <a:cs typeface="Verdana"/>
              </a:rPr>
              <a:t> </a:t>
            </a:r>
            <a:r>
              <a:rPr sz="748" spc="41" dirty="0">
                <a:solidFill>
                  <a:srgbClr val="231F20"/>
                </a:solidFill>
                <a:latin typeface="Verdana"/>
                <a:cs typeface="Verdana"/>
              </a:rPr>
              <a:t>be</a:t>
            </a:r>
            <a:r>
              <a:rPr sz="748" spc="-65" dirty="0">
                <a:solidFill>
                  <a:srgbClr val="231F20"/>
                </a:solidFill>
                <a:latin typeface="Verdana"/>
                <a:cs typeface="Verdana"/>
              </a:rPr>
              <a:t> </a:t>
            </a:r>
            <a:r>
              <a:rPr sz="748" spc="-17" dirty="0">
                <a:solidFill>
                  <a:srgbClr val="231F20"/>
                </a:solidFill>
                <a:latin typeface="Verdana"/>
                <a:cs typeface="Verdana"/>
              </a:rPr>
              <a:t>valid.</a:t>
            </a:r>
            <a:r>
              <a:rPr sz="748" spc="-61" dirty="0">
                <a:solidFill>
                  <a:srgbClr val="231F20"/>
                </a:solidFill>
                <a:latin typeface="Verdana"/>
                <a:cs typeface="Verdana"/>
              </a:rPr>
              <a:t> </a:t>
            </a:r>
            <a:r>
              <a:rPr sz="748" spc="-41" dirty="0">
                <a:solidFill>
                  <a:srgbClr val="231F20"/>
                </a:solidFill>
                <a:latin typeface="Verdana"/>
                <a:cs typeface="Verdana"/>
              </a:rPr>
              <a:t>The</a:t>
            </a:r>
            <a:r>
              <a:rPr sz="748" spc="-58" dirty="0">
                <a:solidFill>
                  <a:srgbClr val="231F20"/>
                </a:solidFill>
                <a:latin typeface="Verdana"/>
                <a:cs typeface="Verdana"/>
              </a:rPr>
              <a:t> </a:t>
            </a:r>
            <a:r>
              <a:rPr sz="748" spc="14" dirty="0">
                <a:solidFill>
                  <a:srgbClr val="231F20"/>
                </a:solidFill>
                <a:latin typeface="Verdana"/>
                <a:cs typeface="Verdana"/>
              </a:rPr>
              <a:t>access</a:t>
            </a:r>
            <a:r>
              <a:rPr sz="748" spc="-54" dirty="0">
                <a:solidFill>
                  <a:srgbClr val="231F20"/>
                </a:solidFill>
                <a:latin typeface="Verdana"/>
                <a:cs typeface="Verdana"/>
              </a:rPr>
              <a:t> </a:t>
            </a:r>
            <a:r>
              <a:rPr sz="748" spc="-48" dirty="0">
                <a:solidFill>
                  <a:srgbClr val="231F20"/>
                </a:solidFill>
                <a:latin typeface="Verdana"/>
                <a:cs typeface="Verdana"/>
              </a:rPr>
              <a:t>rights</a:t>
            </a:r>
            <a:r>
              <a:rPr sz="748" spc="-58" dirty="0">
                <a:solidFill>
                  <a:srgbClr val="231F20"/>
                </a:solidFill>
                <a:latin typeface="Verdana"/>
                <a:cs typeface="Verdana"/>
              </a:rPr>
              <a:t> </a:t>
            </a:r>
            <a:r>
              <a:rPr sz="748" spc="-3" dirty="0">
                <a:solidFill>
                  <a:srgbClr val="231F20"/>
                </a:solidFill>
                <a:latin typeface="Verdana"/>
                <a:cs typeface="Verdana"/>
              </a:rPr>
              <a:t>to</a:t>
            </a:r>
            <a:r>
              <a:rPr sz="748" spc="-65" dirty="0">
                <a:solidFill>
                  <a:srgbClr val="231F20"/>
                </a:solidFill>
                <a:latin typeface="Verdana"/>
                <a:cs typeface="Verdana"/>
              </a:rPr>
              <a:t> </a:t>
            </a:r>
            <a:r>
              <a:rPr sz="748" spc="14" dirty="0">
                <a:solidFill>
                  <a:srgbClr val="231F20"/>
                </a:solidFill>
                <a:latin typeface="Verdana"/>
                <a:cs typeface="Verdana"/>
              </a:rPr>
              <a:t>read  </a:t>
            </a:r>
            <a:r>
              <a:rPr sz="748" spc="-7" dirty="0">
                <a:solidFill>
                  <a:srgbClr val="231F20"/>
                </a:solidFill>
                <a:latin typeface="Verdana"/>
                <a:cs typeface="Verdana"/>
              </a:rPr>
              <a:t>the </a:t>
            </a:r>
            <a:r>
              <a:rPr sz="748" spc="10" dirty="0">
                <a:solidFill>
                  <a:srgbClr val="231F20"/>
                </a:solidFill>
                <a:latin typeface="Verdana"/>
                <a:cs typeface="Verdana"/>
              </a:rPr>
              <a:t>blockchain </a:t>
            </a:r>
            <a:r>
              <a:rPr sz="748" spc="-20" dirty="0">
                <a:solidFill>
                  <a:srgbClr val="231F20"/>
                </a:solidFill>
                <a:latin typeface="Verdana"/>
                <a:cs typeface="Verdana"/>
              </a:rPr>
              <a:t>might </a:t>
            </a:r>
            <a:r>
              <a:rPr sz="748" spc="41" dirty="0">
                <a:solidFill>
                  <a:srgbClr val="231F20"/>
                </a:solidFill>
                <a:latin typeface="Verdana"/>
                <a:cs typeface="Verdana"/>
              </a:rPr>
              <a:t>be </a:t>
            </a:r>
            <a:r>
              <a:rPr sz="748" spc="3" dirty="0">
                <a:solidFill>
                  <a:srgbClr val="231F20"/>
                </a:solidFill>
                <a:latin typeface="Verdana"/>
                <a:cs typeface="Verdana"/>
              </a:rPr>
              <a:t>public </a:t>
            </a:r>
            <a:r>
              <a:rPr sz="748" spc="-31" dirty="0">
                <a:solidFill>
                  <a:srgbClr val="231F20"/>
                </a:solidFill>
                <a:latin typeface="Verdana"/>
                <a:cs typeface="Verdana"/>
              </a:rPr>
              <a:t>or </a:t>
            </a:r>
            <a:r>
              <a:rPr sz="748" spc="-24" dirty="0">
                <a:solidFill>
                  <a:srgbClr val="231F20"/>
                </a:solidFill>
                <a:latin typeface="Verdana"/>
                <a:cs typeface="Verdana"/>
              </a:rPr>
              <a:t>restricted </a:t>
            </a:r>
            <a:r>
              <a:rPr sz="748" spc="-3" dirty="0">
                <a:solidFill>
                  <a:srgbClr val="231F20"/>
                </a:solidFill>
                <a:latin typeface="Verdana"/>
                <a:cs typeface="Verdana"/>
              </a:rPr>
              <a:t>to </a:t>
            </a:r>
            <a:r>
              <a:rPr sz="748" spc="-68" dirty="0">
                <a:solidFill>
                  <a:srgbClr val="231F20"/>
                </a:solidFill>
                <a:latin typeface="Verdana"/>
                <a:cs typeface="Verdana"/>
              </a:rPr>
              <a:t>just </a:t>
            </a:r>
            <a:r>
              <a:rPr sz="748" spc="61" dirty="0">
                <a:solidFill>
                  <a:srgbClr val="231F20"/>
                </a:solidFill>
                <a:latin typeface="Verdana"/>
                <a:cs typeface="Verdana"/>
              </a:rPr>
              <a:t>a  </a:t>
            </a:r>
            <a:r>
              <a:rPr sz="748" spc="-3" dirty="0">
                <a:solidFill>
                  <a:srgbClr val="231F20"/>
                </a:solidFill>
                <a:latin typeface="Verdana"/>
                <a:cs typeface="Verdana"/>
              </a:rPr>
              <a:t>certain </a:t>
            </a:r>
            <a:r>
              <a:rPr sz="748" spc="-14" dirty="0">
                <a:solidFill>
                  <a:srgbClr val="231F20"/>
                </a:solidFill>
                <a:latin typeface="Verdana"/>
                <a:cs typeface="Verdana"/>
              </a:rPr>
              <a:t>number </a:t>
            </a:r>
            <a:r>
              <a:rPr sz="748" spc="3" dirty="0">
                <a:solidFill>
                  <a:srgbClr val="231F20"/>
                </a:solidFill>
                <a:latin typeface="Verdana"/>
                <a:cs typeface="Verdana"/>
              </a:rPr>
              <a:t>of </a:t>
            </a:r>
            <a:r>
              <a:rPr sz="748" spc="-17" dirty="0">
                <a:solidFill>
                  <a:srgbClr val="231F20"/>
                </a:solidFill>
                <a:latin typeface="Verdana"/>
                <a:cs typeface="Verdana"/>
              </a:rPr>
              <a:t>participants, </a:t>
            </a:r>
            <a:r>
              <a:rPr sz="748" spc="-14" dirty="0">
                <a:solidFill>
                  <a:srgbClr val="231F20"/>
                </a:solidFill>
                <a:latin typeface="Verdana"/>
                <a:cs typeface="Verdana"/>
              </a:rPr>
              <a:t>such </a:t>
            </a:r>
            <a:r>
              <a:rPr sz="748" spc="-20" dirty="0">
                <a:solidFill>
                  <a:srgbClr val="231F20"/>
                </a:solidFill>
                <a:latin typeface="Verdana"/>
                <a:cs typeface="Verdana"/>
              </a:rPr>
              <a:t>as </a:t>
            </a:r>
            <a:r>
              <a:rPr sz="748" spc="-17" dirty="0">
                <a:solidFill>
                  <a:srgbClr val="231F20"/>
                </a:solidFill>
                <a:latin typeface="Verdana"/>
                <a:cs typeface="Verdana"/>
              </a:rPr>
              <a:t>government-  </a:t>
            </a:r>
            <a:r>
              <a:rPr sz="748" spc="17" dirty="0">
                <a:solidFill>
                  <a:srgbClr val="231F20"/>
                </a:solidFill>
                <a:latin typeface="Verdana"/>
                <a:cs typeface="Verdana"/>
              </a:rPr>
              <a:t>approved</a:t>
            </a:r>
            <a:r>
              <a:rPr sz="748" spc="-65" dirty="0">
                <a:solidFill>
                  <a:srgbClr val="231F20"/>
                </a:solidFill>
                <a:latin typeface="Verdana"/>
                <a:cs typeface="Verdana"/>
              </a:rPr>
              <a:t> </a:t>
            </a:r>
            <a:r>
              <a:rPr sz="748" spc="-27" dirty="0">
                <a:solidFill>
                  <a:srgbClr val="231F20"/>
                </a:solidFill>
                <a:latin typeface="Verdana"/>
                <a:cs typeface="Verdana"/>
              </a:rPr>
              <a:t>auditors.</a:t>
            </a:r>
            <a:endParaRPr sz="748">
              <a:solidFill>
                <a:prstClr val="black"/>
              </a:solidFill>
              <a:latin typeface="Verdana"/>
              <a:cs typeface="Verdana"/>
            </a:endParaRPr>
          </a:p>
        </p:txBody>
      </p:sp>
      <p:sp>
        <p:nvSpPr>
          <p:cNvPr id="8" name="object 8"/>
          <p:cNvSpPr txBox="1"/>
          <p:nvPr/>
        </p:nvSpPr>
        <p:spPr>
          <a:xfrm>
            <a:off x="1494018" y="3183684"/>
            <a:ext cx="2574773" cy="597242"/>
          </a:xfrm>
          <a:prstGeom prst="rect">
            <a:avLst/>
          </a:prstGeom>
        </p:spPr>
        <p:txBody>
          <a:bodyPr vert="horz" wrap="square" lIns="0" tIns="7774" rIns="0" bIns="0" rtlCol="0">
            <a:spAutoFit/>
          </a:bodyPr>
          <a:lstStyle/>
          <a:p>
            <a:pPr marL="8637" marR="3455" algn="just">
              <a:lnSpc>
                <a:spcPct val="127699"/>
              </a:lnSpc>
              <a:spcBef>
                <a:spcPts val="61"/>
              </a:spcBef>
            </a:pPr>
            <a:r>
              <a:rPr sz="748" spc="-78" dirty="0">
                <a:solidFill>
                  <a:srgbClr val="231F20"/>
                </a:solidFill>
                <a:latin typeface="Verdana"/>
                <a:cs typeface="Verdana"/>
              </a:rPr>
              <a:t>This</a:t>
            </a:r>
            <a:r>
              <a:rPr sz="748" spc="-58" dirty="0">
                <a:solidFill>
                  <a:srgbClr val="231F20"/>
                </a:solidFill>
                <a:latin typeface="Verdana"/>
                <a:cs typeface="Verdana"/>
              </a:rPr>
              <a:t> </a:t>
            </a:r>
            <a:r>
              <a:rPr sz="748" spc="-82" dirty="0">
                <a:solidFill>
                  <a:srgbClr val="231F20"/>
                </a:solidFill>
                <a:latin typeface="Verdana"/>
                <a:cs typeface="Verdana"/>
              </a:rPr>
              <a:t>is</a:t>
            </a:r>
            <a:r>
              <a:rPr sz="748" spc="-58" dirty="0">
                <a:solidFill>
                  <a:srgbClr val="231F20"/>
                </a:solidFill>
                <a:latin typeface="Verdana"/>
                <a:cs typeface="Verdana"/>
              </a:rPr>
              <a:t> </a:t>
            </a:r>
            <a:r>
              <a:rPr sz="748" spc="20" dirty="0">
                <a:solidFill>
                  <a:srgbClr val="231F20"/>
                </a:solidFill>
                <a:latin typeface="Verdana"/>
                <a:cs typeface="Verdana"/>
              </a:rPr>
              <a:t>an</a:t>
            </a:r>
            <a:r>
              <a:rPr sz="748" spc="-61" dirty="0">
                <a:solidFill>
                  <a:srgbClr val="231F20"/>
                </a:solidFill>
                <a:latin typeface="Verdana"/>
                <a:cs typeface="Verdana"/>
              </a:rPr>
              <a:t> </a:t>
            </a:r>
            <a:r>
              <a:rPr sz="748" dirty="0">
                <a:solidFill>
                  <a:srgbClr val="231F20"/>
                </a:solidFill>
                <a:latin typeface="Verdana"/>
                <a:cs typeface="Verdana"/>
              </a:rPr>
              <a:t>example</a:t>
            </a:r>
            <a:r>
              <a:rPr sz="748" spc="-61" dirty="0">
                <a:solidFill>
                  <a:srgbClr val="231F20"/>
                </a:solidFill>
                <a:latin typeface="Verdana"/>
                <a:cs typeface="Verdana"/>
              </a:rPr>
              <a:t> </a:t>
            </a:r>
            <a:r>
              <a:rPr sz="748" spc="3" dirty="0">
                <a:solidFill>
                  <a:srgbClr val="231F20"/>
                </a:solidFill>
                <a:latin typeface="Verdana"/>
                <a:cs typeface="Verdana"/>
              </a:rPr>
              <a:t>of</a:t>
            </a:r>
            <a:r>
              <a:rPr sz="748" spc="-61" dirty="0">
                <a:solidFill>
                  <a:srgbClr val="231F20"/>
                </a:solidFill>
                <a:latin typeface="Verdana"/>
                <a:cs typeface="Verdana"/>
              </a:rPr>
              <a:t> </a:t>
            </a:r>
            <a:r>
              <a:rPr sz="748" spc="7" dirty="0">
                <a:solidFill>
                  <a:srgbClr val="231F20"/>
                </a:solidFill>
                <a:latin typeface="Verdana"/>
                <a:cs typeface="Verdana"/>
              </a:rPr>
              <a:t>how</a:t>
            </a:r>
            <a:r>
              <a:rPr sz="748" spc="-65" dirty="0">
                <a:solidFill>
                  <a:srgbClr val="231F20"/>
                </a:solidFill>
                <a:latin typeface="Verdana"/>
                <a:cs typeface="Verdana"/>
              </a:rPr>
              <a:t> </a:t>
            </a:r>
            <a:r>
              <a:rPr sz="748" spc="20" dirty="0">
                <a:solidFill>
                  <a:srgbClr val="231F20"/>
                </a:solidFill>
                <a:latin typeface="Verdana"/>
                <a:cs typeface="Verdana"/>
              </a:rPr>
              <a:t>an</a:t>
            </a:r>
            <a:r>
              <a:rPr sz="748" spc="-61" dirty="0">
                <a:solidFill>
                  <a:srgbClr val="231F20"/>
                </a:solidFill>
                <a:latin typeface="Verdana"/>
                <a:cs typeface="Verdana"/>
              </a:rPr>
              <a:t> </a:t>
            </a:r>
            <a:r>
              <a:rPr sz="748" spc="-34" dirty="0">
                <a:solidFill>
                  <a:srgbClr val="231F20"/>
                </a:solidFill>
                <a:latin typeface="Verdana"/>
                <a:cs typeface="Verdana"/>
              </a:rPr>
              <a:t>industry-level</a:t>
            </a:r>
            <a:r>
              <a:rPr sz="748" spc="-54" dirty="0">
                <a:solidFill>
                  <a:srgbClr val="231F20"/>
                </a:solidFill>
                <a:latin typeface="Verdana"/>
                <a:cs typeface="Verdana"/>
              </a:rPr>
              <a:t> </a:t>
            </a:r>
            <a:r>
              <a:rPr sz="748" spc="-48" dirty="0">
                <a:solidFill>
                  <a:srgbClr val="231F20"/>
                </a:solidFill>
                <a:latin typeface="Verdana"/>
                <a:cs typeface="Verdana"/>
              </a:rPr>
              <a:t>system</a:t>
            </a:r>
            <a:r>
              <a:rPr sz="748" spc="-61" dirty="0">
                <a:solidFill>
                  <a:srgbClr val="231F20"/>
                </a:solidFill>
                <a:latin typeface="Verdana"/>
                <a:cs typeface="Verdana"/>
              </a:rPr>
              <a:t> </a:t>
            </a:r>
            <a:r>
              <a:rPr sz="748" spc="-20" dirty="0">
                <a:solidFill>
                  <a:srgbClr val="231F20"/>
                </a:solidFill>
                <a:latin typeface="Verdana"/>
                <a:cs typeface="Verdana"/>
              </a:rPr>
              <a:t>might  </a:t>
            </a:r>
            <a:r>
              <a:rPr sz="748" spc="41" dirty="0">
                <a:solidFill>
                  <a:srgbClr val="231F20"/>
                </a:solidFill>
                <a:latin typeface="Verdana"/>
                <a:cs typeface="Verdana"/>
              </a:rPr>
              <a:t>be</a:t>
            </a:r>
            <a:r>
              <a:rPr sz="748" spc="-58" dirty="0">
                <a:solidFill>
                  <a:srgbClr val="231F20"/>
                </a:solidFill>
                <a:latin typeface="Verdana"/>
                <a:cs typeface="Verdana"/>
              </a:rPr>
              <a:t> </a:t>
            </a:r>
            <a:r>
              <a:rPr sz="748" spc="-10" dirty="0">
                <a:solidFill>
                  <a:srgbClr val="231F20"/>
                </a:solidFill>
                <a:latin typeface="Verdana"/>
                <a:cs typeface="Verdana"/>
              </a:rPr>
              <a:t>implemented,</a:t>
            </a:r>
            <a:r>
              <a:rPr sz="748" spc="-61" dirty="0">
                <a:solidFill>
                  <a:srgbClr val="231F20"/>
                </a:solidFill>
                <a:latin typeface="Verdana"/>
                <a:cs typeface="Verdana"/>
              </a:rPr>
              <a:t> </a:t>
            </a:r>
            <a:r>
              <a:rPr sz="748" spc="27" dirty="0">
                <a:solidFill>
                  <a:srgbClr val="231F20"/>
                </a:solidFill>
                <a:latin typeface="Verdana"/>
                <a:cs typeface="Verdana"/>
              </a:rPr>
              <a:t>and</a:t>
            </a:r>
            <a:r>
              <a:rPr sz="748" spc="-61" dirty="0">
                <a:solidFill>
                  <a:srgbClr val="231F20"/>
                </a:solidFill>
                <a:latin typeface="Verdana"/>
                <a:cs typeface="Verdana"/>
              </a:rPr>
              <a:t> </a:t>
            </a:r>
            <a:r>
              <a:rPr sz="748" spc="-20" dirty="0">
                <a:solidFill>
                  <a:srgbClr val="231F20"/>
                </a:solidFill>
                <a:latin typeface="Verdana"/>
                <a:cs typeface="Verdana"/>
              </a:rPr>
              <a:t>as</a:t>
            </a:r>
            <a:r>
              <a:rPr sz="748" spc="-58" dirty="0">
                <a:solidFill>
                  <a:srgbClr val="231F20"/>
                </a:solidFill>
                <a:latin typeface="Verdana"/>
                <a:cs typeface="Verdana"/>
              </a:rPr>
              <a:t> </a:t>
            </a:r>
            <a:r>
              <a:rPr sz="748" spc="3" dirty="0">
                <a:solidFill>
                  <a:srgbClr val="231F20"/>
                </a:solidFill>
                <a:latin typeface="Verdana"/>
                <a:cs typeface="Verdana"/>
              </a:rPr>
              <a:t>of</a:t>
            </a:r>
            <a:r>
              <a:rPr sz="748" spc="-61"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20" dirty="0">
                <a:solidFill>
                  <a:srgbClr val="231F20"/>
                </a:solidFill>
                <a:latin typeface="Verdana"/>
                <a:cs typeface="Verdana"/>
              </a:rPr>
              <a:t>time</a:t>
            </a:r>
            <a:r>
              <a:rPr sz="748" spc="-61" dirty="0">
                <a:solidFill>
                  <a:srgbClr val="231F20"/>
                </a:solidFill>
                <a:latin typeface="Verdana"/>
                <a:cs typeface="Verdana"/>
              </a:rPr>
              <a:t> </a:t>
            </a:r>
            <a:r>
              <a:rPr sz="748" spc="3" dirty="0">
                <a:solidFill>
                  <a:srgbClr val="231F20"/>
                </a:solidFill>
                <a:latin typeface="Verdana"/>
                <a:cs typeface="Verdana"/>
              </a:rPr>
              <a:t>of</a:t>
            </a:r>
            <a:r>
              <a:rPr sz="748" spc="-61" dirty="0">
                <a:solidFill>
                  <a:srgbClr val="231F20"/>
                </a:solidFill>
                <a:latin typeface="Verdana"/>
                <a:cs typeface="Verdana"/>
              </a:rPr>
              <a:t> </a:t>
            </a:r>
            <a:r>
              <a:rPr sz="748" spc="-34" dirty="0">
                <a:solidFill>
                  <a:srgbClr val="231F20"/>
                </a:solidFill>
                <a:latin typeface="Verdana"/>
                <a:cs typeface="Verdana"/>
              </a:rPr>
              <a:t>writing</a:t>
            </a:r>
            <a:r>
              <a:rPr sz="748" spc="-54"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7" dirty="0">
                <a:solidFill>
                  <a:srgbClr val="231F20"/>
                </a:solidFill>
                <a:latin typeface="Verdana"/>
                <a:cs typeface="Verdana"/>
              </a:rPr>
              <a:t>main  </a:t>
            </a:r>
            <a:r>
              <a:rPr sz="748" spc="7" dirty="0">
                <a:solidFill>
                  <a:srgbClr val="231F20"/>
                </a:solidFill>
                <a:latin typeface="Verdana"/>
                <a:cs typeface="Verdana"/>
              </a:rPr>
              <a:t>development</a:t>
            </a:r>
            <a:r>
              <a:rPr sz="748" spc="-65" dirty="0">
                <a:solidFill>
                  <a:srgbClr val="231F20"/>
                </a:solidFill>
                <a:latin typeface="Verdana"/>
                <a:cs typeface="Verdana"/>
              </a:rPr>
              <a:t> </a:t>
            </a:r>
            <a:r>
              <a:rPr sz="748" spc="-3" dirty="0">
                <a:solidFill>
                  <a:srgbClr val="231F20"/>
                </a:solidFill>
                <a:latin typeface="Verdana"/>
                <a:cs typeface="Verdana"/>
              </a:rPr>
              <a:t>focus</a:t>
            </a:r>
            <a:r>
              <a:rPr sz="748" spc="-58" dirty="0">
                <a:solidFill>
                  <a:srgbClr val="231F20"/>
                </a:solidFill>
                <a:latin typeface="Verdana"/>
                <a:cs typeface="Verdana"/>
              </a:rPr>
              <a:t> </a:t>
            </a:r>
            <a:r>
              <a:rPr sz="748" spc="-31" dirty="0">
                <a:solidFill>
                  <a:srgbClr val="231F20"/>
                </a:solidFill>
                <a:latin typeface="Verdana"/>
                <a:cs typeface="Verdana"/>
              </a:rPr>
              <a:t>for</a:t>
            </a:r>
            <a:r>
              <a:rPr sz="748" spc="-68" dirty="0">
                <a:solidFill>
                  <a:srgbClr val="231F20"/>
                </a:solidFill>
                <a:latin typeface="Verdana"/>
                <a:cs typeface="Verdana"/>
              </a:rPr>
              <a:t> </a:t>
            </a:r>
            <a:r>
              <a:rPr sz="748" spc="7" dirty="0">
                <a:solidFill>
                  <a:srgbClr val="231F20"/>
                </a:solidFill>
                <a:latin typeface="Verdana"/>
                <a:cs typeface="Verdana"/>
              </a:rPr>
              <a:t>companies</a:t>
            </a:r>
            <a:r>
              <a:rPr sz="748" spc="-58" dirty="0">
                <a:solidFill>
                  <a:srgbClr val="231F20"/>
                </a:solidFill>
                <a:latin typeface="Verdana"/>
                <a:cs typeface="Verdana"/>
              </a:rPr>
              <a:t> </a:t>
            </a:r>
            <a:r>
              <a:rPr sz="748" spc="34" dirty="0">
                <a:solidFill>
                  <a:srgbClr val="231F20"/>
                </a:solidFill>
                <a:latin typeface="Verdana"/>
                <a:cs typeface="Verdana"/>
              </a:rPr>
              <a:t>backed</a:t>
            </a:r>
            <a:r>
              <a:rPr sz="748" spc="-71" dirty="0">
                <a:solidFill>
                  <a:srgbClr val="231F20"/>
                </a:solidFill>
                <a:latin typeface="Verdana"/>
                <a:cs typeface="Verdana"/>
              </a:rPr>
              <a:t> </a:t>
            </a:r>
            <a:r>
              <a:rPr sz="748" spc="-3" dirty="0">
                <a:solidFill>
                  <a:srgbClr val="231F20"/>
                </a:solidFill>
                <a:latin typeface="Verdana"/>
                <a:cs typeface="Verdana"/>
              </a:rPr>
              <a:t>by</a:t>
            </a:r>
            <a:r>
              <a:rPr sz="748" spc="-61" dirty="0">
                <a:solidFill>
                  <a:srgbClr val="231F20"/>
                </a:solidFill>
                <a:latin typeface="Verdana"/>
                <a:cs typeface="Verdana"/>
              </a:rPr>
              <a:t> </a:t>
            </a:r>
            <a:r>
              <a:rPr sz="748" spc="-3" dirty="0">
                <a:solidFill>
                  <a:srgbClr val="231F20"/>
                </a:solidFill>
                <a:latin typeface="Verdana"/>
                <a:cs typeface="Verdana"/>
              </a:rPr>
              <a:t>financial  </a:t>
            </a:r>
            <a:r>
              <a:rPr sz="748" spc="-44" dirty="0">
                <a:solidFill>
                  <a:srgbClr val="231F20"/>
                </a:solidFill>
                <a:latin typeface="Verdana"/>
                <a:cs typeface="Verdana"/>
              </a:rPr>
              <a:t>institutions</a:t>
            </a:r>
            <a:r>
              <a:rPr sz="748" spc="-61" dirty="0">
                <a:solidFill>
                  <a:srgbClr val="231F20"/>
                </a:solidFill>
                <a:latin typeface="Verdana"/>
                <a:cs typeface="Verdana"/>
              </a:rPr>
              <a:t> </a:t>
            </a:r>
            <a:r>
              <a:rPr sz="748" spc="-31" dirty="0">
                <a:solidFill>
                  <a:srgbClr val="231F20"/>
                </a:solidFill>
                <a:latin typeface="Verdana"/>
                <a:cs typeface="Verdana"/>
              </a:rPr>
              <a:t>seems</a:t>
            </a:r>
            <a:r>
              <a:rPr sz="748" spc="-58" dirty="0">
                <a:solidFill>
                  <a:srgbClr val="231F20"/>
                </a:solidFill>
                <a:latin typeface="Verdana"/>
                <a:cs typeface="Verdana"/>
              </a:rPr>
              <a:t> </a:t>
            </a:r>
            <a:r>
              <a:rPr sz="748" spc="-3" dirty="0">
                <a:solidFill>
                  <a:srgbClr val="231F20"/>
                </a:solidFill>
                <a:latin typeface="Verdana"/>
                <a:cs typeface="Verdana"/>
              </a:rPr>
              <a:t>to</a:t>
            </a:r>
            <a:r>
              <a:rPr sz="748" spc="-65" dirty="0">
                <a:solidFill>
                  <a:srgbClr val="231F20"/>
                </a:solidFill>
                <a:latin typeface="Verdana"/>
                <a:cs typeface="Verdana"/>
              </a:rPr>
              <a:t> </a:t>
            </a:r>
            <a:r>
              <a:rPr sz="748" spc="3" dirty="0">
                <a:solidFill>
                  <a:srgbClr val="231F20"/>
                </a:solidFill>
                <a:latin typeface="Verdana"/>
                <a:cs typeface="Verdana"/>
              </a:rPr>
              <a:t>lean</a:t>
            </a:r>
            <a:r>
              <a:rPr sz="748" spc="-65" dirty="0">
                <a:solidFill>
                  <a:srgbClr val="231F20"/>
                </a:solidFill>
                <a:latin typeface="Verdana"/>
                <a:cs typeface="Verdana"/>
              </a:rPr>
              <a:t> </a:t>
            </a:r>
            <a:r>
              <a:rPr sz="748" spc="-14" dirty="0">
                <a:solidFill>
                  <a:srgbClr val="231F20"/>
                </a:solidFill>
                <a:latin typeface="Verdana"/>
                <a:cs typeface="Verdana"/>
              </a:rPr>
              <a:t>towards</a:t>
            </a:r>
            <a:r>
              <a:rPr sz="748" spc="-58" dirty="0">
                <a:solidFill>
                  <a:srgbClr val="231F20"/>
                </a:solidFill>
                <a:latin typeface="Verdana"/>
                <a:cs typeface="Verdana"/>
              </a:rPr>
              <a:t> </a:t>
            </a:r>
            <a:r>
              <a:rPr sz="748" spc="-10" dirty="0">
                <a:solidFill>
                  <a:srgbClr val="231F20"/>
                </a:solidFill>
                <a:latin typeface="Verdana"/>
                <a:cs typeface="Verdana"/>
              </a:rPr>
              <a:t>such</a:t>
            </a:r>
            <a:r>
              <a:rPr sz="748" spc="-61" dirty="0">
                <a:solidFill>
                  <a:srgbClr val="231F20"/>
                </a:solidFill>
                <a:latin typeface="Verdana"/>
                <a:cs typeface="Verdana"/>
              </a:rPr>
              <a:t> </a:t>
            </a:r>
            <a:r>
              <a:rPr sz="748" spc="20" dirty="0">
                <a:solidFill>
                  <a:srgbClr val="231F20"/>
                </a:solidFill>
                <a:latin typeface="Verdana"/>
                <a:cs typeface="Verdana"/>
              </a:rPr>
              <a:t>an</a:t>
            </a:r>
            <a:r>
              <a:rPr sz="748" spc="-61" dirty="0">
                <a:solidFill>
                  <a:srgbClr val="231F20"/>
                </a:solidFill>
                <a:latin typeface="Verdana"/>
                <a:cs typeface="Verdana"/>
              </a:rPr>
              <a:t> </a:t>
            </a:r>
            <a:r>
              <a:rPr sz="748" spc="17" dirty="0">
                <a:solidFill>
                  <a:srgbClr val="231F20"/>
                </a:solidFill>
                <a:latin typeface="Verdana"/>
                <a:cs typeface="Verdana"/>
              </a:rPr>
              <a:t>approach.</a:t>
            </a:r>
            <a:endParaRPr sz="748">
              <a:solidFill>
                <a:prstClr val="black"/>
              </a:solidFill>
              <a:latin typeface="Verdana"/>
              <a:cs typeface="Verdana"/>
            </a:endParaRPr>
          </a:p>
        </p:txBody>
      </p:sp>
      <p:sp>
        <p:nvSpPr>
          <p:cNvPr id="9" name="object 9"/>
          <p:cNvSpPr txBox="1"/>
          <p:nvPr/>
        </p:nvSpPr>
        <p:spPr>
          <a:xfrm>
            <a:off x="1494019" y="3910511"/>
            <a:ext cx="2535473" cy="451202"/>
          </a:xfrm>
          <a:prstGeom prst="rect">
            <a:avLst/>
          </a:prstGeom>
        </p:spPr>
        <p:txBody>
          <a:bodyPr vert="horz" wrap="square" lIns="0" tIns="9069" rIns="0" bIns="0" rtlCol="0">
            <a:spAutoFit/>
          </a:bodyPr>
          <a:lstStyle/>
          <a:p>
            <a:pPr marL="8637" marR="3455">
              <a:lnSpc>
                <a:spcPct val="127699"/>
              </a:lnSpc>
              <a:spcBef>
                <a:spcPts val="71"/>
              </a:spcBef>
            </a:pPr>
            <a:r>
              <a:rPr sz="748" spc="-27" dirty="0">
                <a:solidFill>
                  <a:srgbClr val="231F20"/>
                </a:solidFill>
                <a:latin typeface="Verdana"/>
                <a:cs typeface="Verdana"/>
              </a:rPr>
              <a:t>Permissioned </a:t>
            </a:r>
            <a:r>
              <a:rPr sz="748" spc="-14" dirty="0">
                <a:solidFill>
                  <a:srgbClr val="231F20"/>
                </a:solidFill>
                <a:latin typeface="Verdana"/>
                <a:cs typeface="Verdana"/>
              </a:rPr>
              <a:t>ledgers </a:t>
            </a:r>
            <a:r>
              <a:rPr sz="748" dirty="0">
                <a:solidFill>
                  <a:srgbClr val="231F20"/>
                </a:solidFill>
                <a:latin typeface="Verdana"/>
                <a:cs typeface="Verdana"/>
              </a:rPr>
              <a:t>replicate </a:t>
            </a:r>
            <a:r>
              <a:rPr sz="748" spc="-7" dirty="0">
                <a:solidFill>
                  <a:srgbClr val="231F20"/>
                </a:solidFill>
                <a:latin typeface="Verdana"/>
                <a:cs typeface="Verdana"/>
              </a:rPr>
              <a:t>the </a:t>
            </a:r>
            <a:r>
              <a:rPr sz="748" spc="-14" dirty="0">
                <a:solidFill>
                  <a:srgbClr val="231F20"/>
                </a:solidFill>
                <a:latin typeface="Verdana"/>
                <a:cs typeface="Verdana"/>
              </a:rPr>
              <a:t>high </a:t>
            </a:r>
            <a:r>
              <a:rPr sz="748" spc="17" dirty="0">
                <a:solidFill>
                  <a:srgbClr val="231F20"/>
                </a:solidFill>
                <a:latin typeface="Verdana"/>
                <a:cs typeface="Verdana"/>
              </a:rPr>
              <a:t>degree </a:t>
            </a:r>
            <a:r>
              <a:rPr sz="748" spc="3" dirty="0">
                <a:solidFill>
                  <a:srgbClr val="231F20"/>
                </a:solidFill>
                <a:latin typeface="Verdana"/>
                <a:cs typeface="Verdana"/>
              </a:rPr>
              <a:t>of  </a:t>
            </a:r>
            <a:r>
              <a:rPr sz="748" spc="-10" dirty="0">
                <a:solidFill>
                  <a:srgbClr val="231F20"/>
                </a:solidFill>
                <a:latin typeface="Verdana"/>
                <a:cs typeface="Verdana"/>
              </a:rPr>
              <a:t>transparency</a:t>
            </a:r>
            <a:r>
              <a:rPr sz="748" spc="-65" dirty="0">
                <a:solidFill>
                  <a:srgbClr val="231F20"/>
                </a:solidFill>
                <a:latin typeface="Verdana"/>
                <a:cs typeface="Verdana"/>
              </a:rPr>
              <a:t> </a:t>
            </a:r>
            <a:r>
              <a:rPr sz="748" spc="27" dirty="0">
                <a:solidFill>
                  <a:srgbClr val="231F20"/>
                </a:solidFill>
                <a:latin typeface="Verdana"/>
                <a:cs typeface="Verdana"/>
              </a:rPr>
              <a:t>and</a:t>
            </a:r>
            <a:r>
              <a:rPr sz="748" spc="-65" dirty="0">
                <a:solidFill>
                  <a:srgbClr val="231F20"/>
                </a:solidFill>
                <a:latin typeface="Verdana"/>
                <a:cs typeface="Verdana"/>
              </a:rPr>
              <a:t> </a:t>
            </a:r>
            <a:r>
              <a:rPr sz="748" spc="3" dirty="0">
                <a:solidFill>
                  <a:srgbClr val="231F20"/>
                </a:solidFill>
                <a:latin typeface="Verdana"/>
                <a:cs typeface="Verdana"/>
              </a:rPr>
              <a:t>accountability</a:t>
            </a:r>
            <a:r>
              <a:rPr sz="748" spc="-68" dirty="0">
                <a:solidFill>
                  <a:srgbClr val="231F20"/>
                </a:solidFill>
                <a:latin typeface="Verdana"/>
                <a:cs typeface="Verdana"/>
              </a:rPr>
              <a:t> </a:t>
            </a:r>
            <a:r>
              <a:rPr sz="748" spc="-34" dirty="0">
                <a:solidFill>
                  <a:srgbClr val="231F20"/>
                </a:solidFill>
                <a:latin typeface="Verdana"/>
                <a:cs typeface="Verdana"/>
              </a:rPr>
              <a:t>in</a:t>
            </a:r>
            <a:r>
              <a:rPr sz="748" spc="-65" dirty="0">
                <a:solidFill>
                  <a:srgbClr val="231F20"/>
                </a:solidFill>
                <a:latin typeface="Verdana"/>
                <a:cs typeface="Verdana"/>
              </a:rPr>
              <a:t> </a:t>
            </a:r>
            <a:r>
              <a:rPr sz="748" spc="-17" dirty="0">
                <a:solidFill>
                  <a:srgbClr val="231F20"/>
                </a:solidFill>
                <a:latin typeface="Verdana"/>
                <a:cs typeface="Verdana"/>
              </a:rPr>
              <a:t>traditional</a:t>
            </a:r>
            <a:r>
              <a:rPr sz="748" spc="-58" dirty="0">
                <a:solidFill>
                  <a:srgbClr val="231F20"/>
                </a:solidFill>
                <a:latin typeface="Verdana"/>
                <a:cs typeface="Verdana"/>
              </a:rPr>
              <a:t> </a:t>
            </a:r>
            <a:r>
              <a:rPr sz="748" spc="-3" dirty="0">
                <a:solidFill>
                  <a:srgbClr val="231F20"/>
                </a:solidFill>
                <a:latin typeface="Verdana"/>
                <a:cs typeface="Verdana"/>
              </a:rPr>
              <a:t>banking  </a:t>
            </a:r>
            <a:r>
              <a:rPr sz="748" spc="-54" dirty="0">
                <a:solidFill>
                  <a:srgbClr val="231F20"/>
                </a:solidFill>
                <a:latin typeface="Verdana"/>
                <a:cs typeface="Verdana"/>
              </a:rPr>
              <a:t>systems.</a:t>
            </a:r>
            <a:r>
              <a:rPr sz="748" spc="-75" dirty="0">
                <a:solidFill>
                  <a:srgbClr val="231F20"/>
                </a:solidFill>
                <a:latin typeface="Verdana"/>
                <a:cs typeface="Verdana"/>
              </a:rPr>
              <a:t> </a:t>
            </a:r>
            <a:r>
              <a:rPr sz="748" spc="-92" dirty="0">
                <a:solidFill>
                  <a:srgbClr val="231F20"/>
                </a:solidFill>
                <a:latin typeface="Verdana"/>
                <a:cs typeface="Verdana"/>
              </a:rPr>
              <a:t>It</a:t>
            </a:r>
            <a:r>
              <a:rPr sz="748" spc="-61" dirty="0">
                <a:solidFill>
                  <a:srgbClr val="231F20"/>
                </a:solidFill>
                <a:latin typeface="Verdana"/>
                <a:cs typeface="Verdana"/>
              </a:rPr>
              <a:t> </a:t>
            </a:r>
            <a:r>
              <a:rPr sz="748" spc="-82" dirty="0">
                <a:solidFill>
                  <a:srgbClr val="231F20"/>
                </a:solidFill>
                <a:latin typeface="Verdana"/>
                <a:cs typeface="Verdana"/>
              </a:rPr>
              <a:t>is</a:t>
            </a:r>
            <a:r>
              <a:rPr sz="748" spc="-58" dirty="0">
                <a:solidFill>
                  <a:srgbClr val="231F20"/>
                </a:solidFill>
                <a:latin typeface="Verdana"/>
                <a:cs typeface="Verdana"/>
              </a:rPr>
              <a:t> </a:t>
            </a:r>
            <a:r>
              <a:rPr sz="748" spc="20" dirty="0">
                <a:solidFill>
                  <a:srgbClr val="231F20"/>
                </a:solidFill>
                <a:latin typeface="Verdana"/>
                <a:cs typeface="Verdana"/>
              </a:rPr>
              <a:t>because</a:t>
            </a:r>
            <a:r>
              <a:rPr sz="748" spc="-68" dirty="0">
                <a:solidFill>
                  <a:srgbClr val="231F20"/>
                </a:solidFill>
                <a:latin typeface="Verdana"/>
                <a:cs typeface="Verdana"/>
              </a:rPr>
              <a:t> </a:t>
            </a:r>
            <a:r>
              <a:rPr sz="748" spc="20" dirty="0">
                <a:solidFill>
                  <a:srgbClr val="231F20"/>
                </a:solidFill>
                <a:latin typeface="Verdana"/>
                <a:cs typeface="Verdana"/>
              </a:rPr>
              <a:t>we</a:t>
            </a:r>
            <a:r>
              <a:rPr sz="748" spc="-58" dirty="0">
                <a:solidFill>
                  <a:srgbClr val="231F20"/>
                </a:solidFill>
                <a:latin typeface="Verdana"/>
                <a:cs typeface="Verdana"/>
              </a:rPr>
              <a:t> </a:t>
            </a:r>
            <a:r>
              <a:rPr sz="748" spc="34" dirty="0">
                <a:solidFill>
                  <a:srgbClr val="231F20"/>
                </a:solidFill>
                <a:latin typeface="Verdana"/>
                <a:cs typeface="Verdana"/>
              </a:rPr>
              <a:t>place</a:t>
            </a:r>
            <a:r>
              <a:rPr sz="748" spc="-58" dirty="0">
                <a:solidFill>
                  <a:srgbClr val="231F20"/>
                </a:solidFill>
                <a:latin typeface="Verdana"/>
                <a:cs typeface="Verdana"/>
              </a:rPr>
              <a:t> </a:t>
            </a:r>
            <a:r>
              <a:rPr sz="748" spc="-31" dirty="0">
                <a:solidFill>
                  <a:srgbClr val="231F20"/>
                </a:solidFill>
                <a:latin typeface="Verdana"/>
                <a:cs typeface="Verdana"/>
              </a:rPr>
              <a:t>so</a:t>
            </a:r>
            <a:r>
              <a:rPr sz="748" spc="-61" dirty="0">
                <a:solidFill>
                  <a:srgbClr val="231F20"/>
                </a:solidFill>
                <a:latin typeface="Verdana"/>
                <a:cs typeface="Verdana"/>
              </a:rPr>
              <a:t> </a:t>
            </a:r>
            <a:r>
              <a:rPr sz="748" spc="7" dirty="0">
                <a:solidFill>
                  <a:srgbClr val="231F20"/>
                </a:solidFill>
                <a:latin typeface="Verdana"/>
                <a:cs typeface="Verdana"/>
              </a:rPr>
              <a:t>much</a:t>
            </a:r>
            <a:r>
              <a:rPr sz="748" spc="-65" dirty="0">
                <a:solidFill>
                  <a:srgbClr val="231F20"/>
                </a:solidFill>
                <a:latin typeface="Verdana"/>
                <a:cs typeface="Verdana"/>
              </a:rPr>
              <a:t> </a:t>
            </a:r>
            <a:r>
              <a:rPr sz="748" spc="-61" dirty="0">
                <a:solidFill>
                  <a:srgbClr val="231F20"/>
                </a:solidFill>
                <a:latin typeface="Verdana"/>
                <a:cs typeface="Verdana"/>
              </a:rPr>
              <a:t>trust </a:t>
            </a:r>
            <a:r>
              <a:rPr sz="748" spc="-34" dirty="0">
                <a:solidFill>
                  <a:srgbClr val="231F20"/>
                </a:solidFill>
                <a:latin typeface="Verdana"/>
                <a:cs typeface="Verdana"/>
              </a:rPr>
              <a:t>in</a:t>
            </a:r>
            <a:r>
              <a:rPr sz="748" spc="-61" dirty="0">
                <a:solidFill>
                  <a:srgbClr val="231F20"/>
                </a:solidFill>
                <a:latin typeface="Verdana"/>
                <a:cs typeface="Verdana"/>
              </a:rPr>
              <a:t> </a:t>
            </a:r>
            <a:r>
              <a:rPr sz="748" spc="-24" dirty="0">
                <a:solidFill>
                  <a:srgbClr val="231F20"/>
                </a:solidFill>
                <a:latin typeface="Verdana"/>
                <a:cs typeface="Verdana"/>
              </a:rPr>
              <a:t>banks,</a:t>
            </a:r>
            <a:endParaRPr sz="748">
              <a:solidFill>
                <a:prstClr val="black"/>
              </a:solidFill>
              <a:latin typeface="Verdana"/>
              <a:cs typeface="Verdana"/>
            </a:endParaRPr>
          </a:p>
        </p:txBody>
      </p:sp>
      <p:sp>
        <p:nvSpPr>
          <p:cNvPr id="10" name="object 10"/>
          <p:cNvSpPr txBox="1"/>
          <p:nvPr/>
        </p:nvSpPr>
        <p:spPr>
          <a:xfrm>
            <a:off x="4354254" y="1727266"/>
            <a:ext cx="2635665" cy="1039286"/>
          </a:xfrm>
          <a:prstGeom prst="rect">
            <a:avLst/>
          </a:prstGeom>
        </p:spPr>
        <p:txBody>
          <a:bodyPr vert="horz" wrap="square" lIns="0" tIns="7774" rIns="0" bIns="0" rtlCol="0">
            <a:spAutoFit/>
          </a:bodyPr>
          <a:lstStyle/>
          <a:p>
            <a:pPr marL="8637" marR="3455">
              <a:lnSpc>
                <a:spcPct val="127800"/>
              </a:lnSpc>
              <a:spcBef>
                <a:spcPts val="61"/>
              </a:spcBef>
            </a:pPr>
            <a:r>
              <a:rPr sz="748" spc="-14" dirty="0">
                <a:solidFill>
                  <a:srgbClr val="231F20"/>
                </a:solidFill>
                <a:latin typeface="Verdana"/>
                <a:cs typeface="Verdana"/>
              </a:rPr>
              <a:t>after </a:t>
            </a:r>
            <a:r>
              <a:rPr sz="748" spc="-31" dirty="0">
                <a:solidFill>
                  <a:srgbClr val="231F20"/>
                </a:solidFill>
                <a:latin typeface="Verdana"/>
                <a:cs typeface="Verdana"/>
              </a:rPr>
              <a:t>all, </a:t>
            </a:r>
            <a:r>
              <a:rPr sz="748" spc="-10" dirty="0">
                <a:solidFill>
                  <a:srgbClr val="231F20"/>
                </a:solidFill>
                <a:latin typeface="Verdana"/>
                <a:cs typeface="Verdana"/>
              </a:rPr>
              <a:t>that </a:t>
            </a:r>
            <a:r>
              <a:rPr sz="748" spc="-17" dirty="0">
                <a:solidFill>
                  <a:srgbClr val="231F20"/>
                </a:solidFill>
                <a:latin typeface="Verdana"/>
                <a:cs typeface="Verdana"/>
              </a:rPr>
              <a:t>they </a:t>
            </a:r>
            <a:r>
              <a:rPr sz="748" dirty="0">
                <a:solidFill>
                  <a:srgbClr val="231F20"/>
                </a:solidFill>
                <a:latin typeface="Verdana"/>
                <a:cs typeface="Verdana"/>
              </a:rPr>
              <a:t>are </a:t>
            </a:r>
            <a:r>
              <a:rPr sz="748" spc="-14" dirty="0">
                <a:solidFill>
                  <a:srgbClr val="231F20"/>
                </a:solidFill>
                <a:latin typeface="Verdana"/>
                <a:cs typeface="Verdana"/>
              </a:rPr>
              <a:t>required </a:t>
            </a:r>
            <a:r>
              <a:rPr sz="748" spc="-3" dirty="0">
                <a:solidFill>
                  <a:srgbClr val="231F20"/>
                </a:solidFill>
                <a:latin typeface="Verdana"/>
                <a:cs typeface="Verdana"/>
              </a:rPr>
              <a:t>to take </a:t>
            </a:r>
            <a:r>
              <a:rPr sz="748" spc="10" dirty="0">
                <a:solidFill>
                  <a:srgbClr val="231F20"/>
                </a:solidFill>
                <a:latin typeface="Verdana"/>
                <a:cs typeface="Verdana"/>
              </a:rPr>
              <a:t>on </a:t>
            </a:r>
            <a:r>
              <a:rPr sz="748" spc="61" dirty="0">
                <a:solidFill>
                  <a:srgbClr val="231F20"/>
                </a:solidFill>
                <a:latin typeface="Verdana"/>
                <a:cs typeface="Verdana"/>
              </a:rPr>
              <a:t>a </a:t>
            </a:r>
            <a:r>
              <a:rPr sz="748" dirty="0">
                <a:solidFill>
                  <a:srgbClr val="231F20"/>
                </a:solidFill>
                <a:latin typeface="Verdana"/>
                <a:cs typeface="Verdana"/>
              </a:rPr>
              <a:t>great </a:t>
            </a:r>
            <a:r>
              <a:rPr sz="748" spc="20" dirty="0">
                <a:solidFill>
                  <a:srgbClr val="231F20"/>
                </a:solidFill>
                <a:latin typeface="Verdana"/>
                <a:cs typeface="Verdana"/>
              </a:rPr>
              <a:t>deal  </a:t>
            </a:r>
            <a:r>
              <a:rPr sz="748" spc="3" dirty="0">
                <a:solidFill>
                  <a:srgbClr val="231F20"/>
                </a:solidFill>
                <a:latin typeface="Verdana"/>
                <a:cs typeface="Verdana"/>
              </a:rPr>
              <a:t>of </a:t>
            </a:r>
            <a:r>
              <a:rPr sz="748" spc="-37" dirty="0">
                <a:solidFill>
                  <a:srgbClr val="231F20"/>
                </a:solidFill>
                <a:latin typeface="Verdana"/>
                <a:cs typeface="Verdana"/>
              </a:rPr>
              <a:t>responsibility. </a:t>
            </a:r>
            <a:r>
              <a:rPr sz="748" spc="-44" dirty="0">
                <a:solidFill>
                  <a:srgbClr val="231F20"/>
                </a:solidFill>
                <a:latin typeface="Verdana"/>
                <a:cs typeface="Verdana"/>
              </a:rPr>
              <a:t>Banks </a:t>
            </a:r>
            <a:r>
              <a:rPr sz="748" dirty="0">
                <a:solidFill>
                  <a:srgbClr val="231F20"/>
                </a:solidFill>
                <a:latin typeface="Verdana"/>
                <a:cs typeface="Verdana"/>
              </a:rPr>
              <a:t>are </a:t>
            </a:r>
            <a:r>
              <a:rPr sz="748" spc="-7" dirty="0">
                <a:solidFill>
                  <a:srgbClr val="231F20"/>
                </a:solidFill>
                <a:latin typeface="Verdana"/>
                <a:cs typeface="Verdana"/>
              </a:rPr>
              <a:t>given </a:t>
            </a:r>
            <a:r>
              <a:rPr sz="748" spc="20" dirty="0">
                <a:solidFill>
                  <a:srgbClr val="231F20"/>
                </a:solidFill>
                <a:latin typeface="Verdana"/>
                <a:cs typeface="Verdana"/>
              </a:rPr>
              <a:t>an </a:t>
            </a:r>
            <a:r>
              <a:rPr sz="748" spc="-17" dirty="0">
                <a:solidFill>
                  <a:srgbClr val="231F20"/>
                </a:solidFill>
                <a:latin typeface="Verdana"/>
                <a:cs typeface="Verdana"/>
              </a:rPr>
              <a:t>important </a:t>
            </a:r>
            <a:r>
              <a:rPr sz="748" spc="-37" dirty="0">
                <a:solidFill>
                  <a:srgbClr val="231F20"/>
                </a:solidFill>
                <a:latin typeface="Verdana"/>
                <a:cs typeface="Verdana"/>
              </a:rPr>
              <a:t>task </a:t>
            </a:r>
            <a:r>
              <a:rPr sz="748" spc="-3" dirty="0">
                <a:solidFill>
                  <a:srgbClr val="231F20"/>
                </a:solidFill>
                <a:latin typeface="Verdana"/>
                <a:cs typeface="Verdana"/>
              </a:rPr>
              <a:t>to  </a:t>
            </a:r>
            <a:r>
              <a:rPr sz="748" spc="-44" dirty="0">
                <a:solidFill>
                  <a:srgbClr val="231F20"/>
                </a:solidFill>
                <a:latin typeface="Verdana"/>
                <a:cs typeface="Verdana"/>
              </a:rPr>
              <a:t>fulfil,</a:t>
            </a:r>
            <a:r>
              <a:rPr sz="748" spc="-68" dirty="0">
                <a:solidFill>
                  <a:srgbClr val="231F20"/>
                </a:solidFill>
                <a:latin typeface="Verdana"/>
                <a:cs typeface="Verdana"/>
              </a:rPr>
              <a:t> </a:t>
            </a:r>
            <a:r>
              <a:rPr sz="748" spc="27" dirty="0">
                <a:solidFill>
                  <a:srgbClr val="231F20"/>
                </a:solidFill>
                <a:latin typeface="Verdana"/>
                <a:cs typeface="Verdana"/>
              </a:rPr>
              <a:t>and</a:t>
            </a:r>
            <a:r>
              <a:rPr sz="748" spc="-61" dirty="0">
                <a:solidFill>
                  <a:srgbClr val="231F20"/>
                </a:solidFill>
                <a:latin typeface="Verdana"/>
                <a:cs typeface="Verdana"/>
              </a:rPr>
              <a:t> </a:t>
            </a:r>
            <a:r>
              <a:rPr sz="748" spc="-17" dirty="0">
                <a:solidFill>
                  <a:srgbClr val="231F20"/>
                </a:solidFill>
                <a:latin typeface="Verdana"/>
                <a:cs typeface="Verdana"/>
              </a:rPr>
              <a:t>they</a:t>
            </a:r>
            <a:r>
              <a:rPr sz="748" spc="-61" dirty="0">
                <a:solidFill>
                  <a:srgbClr val="231F20"/>
                </a:solidFill>
                <a:latin typeface="Verdana"/>
                <a:cs typeface="Verdana"/>
              </a:rPr>
              <a:t> </a:t>
            </a:r>
            <a:r>
              <a:rPr sz="748" dirty="0">
                <a:solidFill>
                  <a:srgbClr val="231F20"/>
                </a:solidFill>
                <a:latin typeface="Verdana"/>
                <a:cs typeface="Verdana"/>
              </a:rPr>
              <a:t>are</a:t>
            </a:r>
            <a:r>
              <a:rPr sz="748" spc="-58" dirty="0">
                <a:solidFill>
                  <a:srgbClr val="231F20"/>
                </a:solidFill>
                <a:latin typeface="Verdana"/>
                <a:cs typeface="Verdana"/>
              </a:rPr>
              <a:t> </a:t>
            </a:r>
            <a:r>
              <a:rPr sz="748" spc="-17" dirty="0">
                <a:solidFill>
                  <a:srgbClr val="231F20"/>
                </a:solidFill>
                <a:latin typeface="Verdana"/>
                <a:cs typeface="Verdana"/>
              </a:rPr>
              <a:t>heavily</a:t>
            </a:r>
            <a:r>
              <a:rPr sz="748" spc="-61" dirty="0">
                <a:solidFill>
                  <a:srgbClr val="231F20"/>
                </a:solidFill>
                <a:latin typeface="Verdana"/>
                <a:cs typeface="Verdana"/>
              </a:rPr>
              <a:t> </a:t>
            </a:r>
            <a:r>
              <a:rPr sz="748" dirty="0">
                <a:solidFill>
                  <a:srgbClr val="231F20"/>
                </a:solidFill>
                <a:latin typeface="Verdana"/>
                <a:cs typeface="Verdana"/>
              </a:rPr>
              <a:t>regulated</a:t>
            </a:r>
            <a:r>
              <a:rPr sz="748" spc="-58" dirty="0">
                <a:solidFill>
                  <a:srgbClr val="231F20"/>
                </a:solidFill>
                <a:latin typeface="Verdana"/>
                <a:cs typeface="Verdana"/>
              </a:rPr>
              <a:t> </a:t>
            </a:r>
            <a:r>
              <a:rPr sz="748" spc="27" dirty="0">
                <a:solidFill>
                  <a:srgbClr val="231F20"/>
                </a:solidFill>
                <a:latin typeface="Verdana"/>
                <a:cs typeface="Verdana"/>
              </a:rPr>
              <a:t>and</a:t>
            </a:r>
            <a:r>
              <a:rPr sz="748" spc="-61" dirty="0">
                <a:solidFill>
                  <a:srgbClr val="231F20"/>
                </a:solidFill>
                <a:latin typeface="Verdana"/>
                <a:cs typeface="Verdana"/>
              </a:rPr>
              <a:t> </a:t>
            </a:r>
            <a:r>
              <a:rPr sz="748" spc="-27" dirty="0">
                <a:solidFill>
                  <a:srgbClr val="231F20"/>
                </a:solidFill>
                <a:latin typeface="Verdana"/>
                <a:cs typeface="Verdana"/>
              </a:rPr>
              <a:t>scrutinized</a:t>
            </a:r>
            <a:r>
              <a:rPr sz="748" spc="-61" dirty="0">
                <a:solidFill>
                  <a:srgbClr val="231F20"/>
                </a:solidFill>
                <a:latin typeface="Verdana"/>
                <a:cs typeface="Verdana"/>
              </a:rPr>
              <a:t> </a:t>
            </a:r>
            <a:r>
              <a:rPr sz="748" spc="27" dirty="0">
                <a:solidFill>
                  <a:srgbClr val="231F20"/>
                </a:solidFill>
                <a:latin typeface="Verdana"/>
                <a:cs typeface="Verdana"/>
              </a:rPr>
              <a:t>and  </a:t>
            </a:r>
            <a:r>
              <a:rPr sz="748" spc="-41" dirty="0">
                <a:solidFill>
                  <a:srgbClr val="231F20"/>
                </a:solidFill>
                <a:latin typeface="Verdana"/>
                <a:cs typeface="Verdana"/>
              </a:rPr>
              <a:t>will </a:t>
            </a:r>
            <a:r>
              <a:rPr sz="748" spc="41" dirty="0">
                <a:solidFill>
                  <a:srgbClr val="231F20"/>
                </a:solidFill>
                <a:latin typeface="Verdana"/>
                <a:cs typeface="Verdana"/>
              </a:rPr>
              <a:t>be </a:t>
            </a:r>
            <a:r>
              <a:rPr sz="748" dirty="0">
                <a:solidFill>
                  <a:srgbClr val="231F20"/>
                </a:solidFill>
                <a:latin typeface="Verdana"/>
                <a:cs typeface="Verdana"/>
              </a:rPr>
              <a:t>held </a:t>
            </a:r>
            <a:r>
              <a:rPr sz="748" spc="-24" dirty="0">
                <a:solidFill>
                  <a:srgbClr val="231F20"/>
                </a:solidFill>
                <a:latin typeface="Verdana"/>
                <a:cs typeface="Verdana"/>
              </a:rPr>
              <a:t>responsible </a:t>
            </a:r>
            <a:r>
              <a:rPr sz="748" spc="-31" dirty="0">
                <a:solidFill>
                  <a:srgbClr val="231F20"/>
                </a:solidFill>
                <a:latin typeface="Verdana"/>
                <a:cs typeface="Verdana"/>
              </a:rPr>
              <a:t>for </a:t>
            </a:r>
            <a:r>
              <a:rPr sz="748" spc="-34" dirty="0">
                <a:solidFill>
                  <a:srgbClr val="231F20"/>
                </a:solidFill>
                <a:latin typeface="Verdana"/>
                <a:cs typeface="Verdana"/>
              </a:rPr>
              <a:t>their </a:t>
            </a:r>
            <a:r>
              <a:rPr sz="748" spc="-14" dirty="0">
                <a:solidFill>
                  <a:srgbClr val="231F20"/>
                </a:solidFill>
                <a:latin typeface="Verdana"/>
                <a:cs typeface="Verdana"/>
              </a:rPr>
              <a:t>actions. </a:t>
            </a:r>
            <a:r>
              <a:rPr sz="748" spc="-41" dirty="0">
                <a:solidFill>
                  <a:srgbClr val="231F20"/>
                </a:solidFill>
                <a:latin typeface="Verdana"/>
                <a:cs typeface="Verdana"/>
              </a:rPr>
              <a:t>The </a:t>
            </a:r>
            <a:r>
              <a:rPr sz="748" spc="3" dirty="0">
                <a:solidFill>
                  <a:srgbClr val="231F20"/>
                </a:solidFill>
                <a:latin typeface="Verdana"/>
                <a:cs typeface="Verdana"/>
              </a:rPr>
              <a:t>population  of</a:t>
            </a:r>
            <a:r>
              <a:rPr sz="748" spc="-65"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24" dirty="0">
                <a:solidFill>
                  <a:srgbClr val="231F20"/>
                </a:solidFill>
                <a:latin typeface="Verdana"/>
                <a:cs typeface="Verdana"/>
              </a:rPr>
              <a:t>entire</a:t>
            </a:r>
            <a:r>
              <a:rPr sz="748" spc="-58" dirty="0">
                <a:solidFill>
                  <a:srgbClr val="231F20"/>
                </a:solidFill>
                <a:latin typeface="Verdana"/>
                <a:cs typeface="Verdana"/>
              </a:rPr>
              <a:t> </a:t>
            </a:r>
            <a:r>
              <a:rPr sz="748" spc="-20" dirty="0">
                <a:solidFill>
                  <a:srgbClr val="231F20"/>
                </a:solidFill>
                <a:latin typeface="Verdana"/>
                <a:cs typeface="Verdana"/>
              </a:rPr>
              <a:t>country,</a:t>
            </a:r>
            <a:r>
              <a:rPr sz="748" spc="-68" dirty="0">
                <a:solidFill>
                  <a:srgbClr val="231F20"/>
                </a:solidFill>
                <a:latin typeface="Verdana"/>
                <a:cs typeface="Verdana"/>
              </a:rPr>
              <a:t> </a:t>
            </a:r>
            <a:r>
              <a:rPr sz="748" spc="-20" dirty="0">
                <a:solidFill>
                  <a:srgbClr val="231F20"/>
                </a:solidFill>
                <a:latin typeface="Verdana"/>
                <a:cs typeface="Verdana"/>
              </a:rPr>
              <a:t>as</a:t>
            </a:r>
            <a:r>
              <a:rPr sz="748" spc="-58" dirty="0">
                <a:solidFill>
                  <a:srgbClr val="231F20"/>
                </a:solidFill>
                <a:latin typeface="Verdana"/>
                <a:cs typeface="Verdana"/>
              </a:rPr>
              <a:t> </a:t>
            </a:r>
            <a:r>
              <a:rPr sz="748" spc="-10" dirty="0">
                <a:solidFill>
                  <a:srgbClr val="231F20"/>
                </a:solidFill>
                <a:latin typeface="Verdana"/>
                <a:cs typeface="Verdana"/>
              </a:rPr>
              <a:t>represented</a:t>
            </a:r>
            <a:r>
              <a:rPr sz="748" spc="-61" dirty="0">
                <a:solidFill>
                  <a:srgbClr val="231F20"/>
                </a:solidFill>
                <a:latin typeface="Verdana"/>
                <a:cs typeface="Verdana"/>
              </a:rPr>
              <a:t> </a:t>
            </a:r>
            <a:r>
              <a:rPr sz="748" dirty="0">
                <a:solidFill>
                  <a:srgbClr val="231F20"/>
                </a:solidFill>
                <a:latin typeface="Verdana"/>
                <a:cs typeface="Verdana"/>
              </a:rPr>
              <a:t>by</a:t>
            </a:r>
            <a:r>
              <a:rPr sz="748" spc="-61" dirty="0">
                <a:solidFill>
                  <a:srgbClr val="231F20"/>
                </a:solidFill>
                <a:latin typeface="Verdana"/>
                <a:cs typeface="Verdana"/>
              </a:rPr>
              <a:t> </a:t>
            </a:r>
            <a:r>
              <a:rPr sz="748" spc="-7" dirty="0">
                <a:solidFill>
                  <a:srgbClr val="231F20"/>
                </a:solidFill>
                <a:latin typeface="Verdana"/>
                <a:cs typeface="Verdana"/>
              </a:rPr>
              <a:t>the</a:t>
            </a:r>
            <a:r>
              <a:rPr sz="748" spc="-61" dirty="0">
                <a:solidFill>
                  <a:srgbClr val="231F20"/>
                </a:solidFill>
                <a:latin typeface="Verdana"/>
                <a:cs typeface="Verdana"/>
              </a:rPr>
              <a:t> </a:t>
            </a:r>
            <a:r>
              <a:rPr sz="748" spc="-14" dirty="0">
                <a:solidFill>
                  <a:srgbClr val="231F20"/>
                </a:solidFill>
                <a:latin typeface="Verdana"/>
                <a:cs typeface="Verdana"/>
              </a:rPr>
              <a:t>government,  </a:t>
            </a:r>
            <a:r>
              <a:rPr sz="748" spc="-24" dirty="0">
                <a:solidFill>
                  <a:srgbClr val="231F20"/>
                </a:solidFill>
                <a:latin typeface="Verdana"/>
                <a:cs typeface="Verdana"/>
              </a:rPr>
              <a:t>stands </a:t>
            </a:r>
            <a:r>
              <a:rPr sz="748" spc="3" dirty="0">
                <a:solidFill>
                  <a:srgbClr val="231F20"/>
                </a:solidFill>
                <a:latin typeface="Verdana"/>
                <a:cs typeface="Verdana"/>
              </a:rPr>
              <a:t>behind bank </a:t>
            </a:r>
            <a:r>
              <a:rPr sz="748" spc="-17" dirty="0">
                <a:solidFill>
                  <a:srgbClr val="231F20"/>
                </a:solidFill>
                <a:latin typeface="Verdana"/>
                <a:cs typeface="Verdana"/>
              </a:rPr>
              <a:t>deposits </a:t>
            </a:r>
            <a:r>
              <a:rPr sz="748" spc="27" dirty="0">
                <a:solidFill>
                  <a:srgbClr val="231F20"/>
                </a:solidFill>
                <a:latin typeface="Verdana"/>
                <a:cs typeface="Verdana"/>
              </a:rPr>
              <a:t>and </a:t>
            </a:r>
            <a:r>
              <a:rPr sz="748" spc="-34" dirty="0">
                <a:solidFill>
                  <a:srgbClr val="231F20"/>
                </a:solidFill>
                <a:latin typeface="Verdana"/>
                <a:cs typeface="Verdana"/>
              </a:rPr>
              <a:t>promises </a:t>
            </a:r>
            <a:r>
              <a:rPr sz="748" spc="-7" dirty="0">
                <a:solidFill>
                  <a:srgbClr val="231F20"/>
                </a:solidFill>
                <a:latin typeface="Verdana"/>
                <a:cs typeface="Verdana"/>
              </a:rPr>
              <a:t>to </a:t>
            </a:r>
            <a:r>
              <a:rPr sz="748" spc="-14" dirty="0">
                <a:solidFill>
                  <a:srgbClr val="231F20"/>
                </a:solidFill>
                <a:latin typeface="Verdana"/>
                <a:cs typeface="Verdana"/>
              </a:rPr>
              <a:t>honour  </a:t>
            </a:r>
            <a:r>
              <a:rPr sz="748" spc="-10" dirty="0">
                <a:solidFill>
                  <a:srgbClr val="231F20"/>
                </a:solidFill>
                <a:latin typeface="Verdana"/>
                <a:cs typeface="Verdana"/>
              </a:rPr>
              <a:t>them</a:t>
            </a:r>
            <a:r>
              <a:rPr sz="748" spc="-65" dirty="0">
                <a:solidFill>
                  <a:srgbClr val="231F20"/>
                </a:solidFill>
                <a:latin typeface="Verdana"/>
                <a:cs typeface="Verdana"/>
              </a:rPr>
              <a:t> </a:t>
            </a:r>
            <a:r>
              <a:rPr sz="748" spc="10" dirty="0">
                <a:solidFill>
                  <a:srgbClr val="231F20"/>
                </a:solidFill>
                <a:latin typeface="Verdana"/>
                <a:cs typeface="Verdana"/>
              </a:rPr>
              <a:t>even</a:t>
            </a:r>
            <a:r>
              <a:rPr sz="748" spc="-61" dirty="0">
                <a:solidFill>
                  <a:srgbClr val="231F20"/>
                </a:solidFill>
                <a:latin typeface="Verdana"/>
                <a:cs typeface="Verdana"/>
              </a:rPr>
              <a:t> </a:t>
            </a:r>
            <a:r>
              <a:rPr sz="748" spc="-44" dirty="0">
                <a:solidFill>
                  <a:srgbClr val="231F20"/>
                </a:solidFill>
                <a:latin typeface="Verdana"/>
                <a:cs typeface="Verdana"/>
              </a:rPr>
              <a:t>if</a:t>
            </a:r>
            <a:r>
              <a:rPr sz="748" spc="-61"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3" dirty="0">
                <a:solidFill>
                  <a:srgbClr val="231F20"/>
                </a:solidFill>
                <a:latin typeface="Verdana"/>
                <a:cs typeface="Verdana"/>
              </a:rPr>
              <a:t>bank</a:t>
            </a:r>
            <a:r>
              <a:rPr sz="748" spc="-75" dirty="0">
                <a:solidFill>
                  <a:srgbClr val="231F20"/>
                </a:solidFill>
                <a:latin typeface="Verdana"/>
                <a:cs typeface="Verdana"/>
              </a:rPr>
              <a:t> </a:t>
            </a:r>
            <a:r>
              <a:rPr sz="748" spc="3" dirty="0">
                <a:solidFill>
                  <a:srgbClr val="231F20"/>
                </a:solidFill>
                <a:latin typeface="Verdana"/>
                <a:cs typeface="Verdana"/>
              </a:rPr>
              <a:t>goes</a:t>
            </a:r>
            <a:r>
              <a:rPr sz="748" spc="-58" dirty="0">
                <a:solidFill>
                  <a:srgbClr val="231F20"/>
                </a:solidFill>
                <a:latin typeface="Verdana"/>
                <a:cs typeface="Verdana"/>
              </a:rPr>
              <a:t> </a:t>
            </a:r>
            <a:r>
              <a:rPr sz="748" spc="-37" dirty="0">
                <a:solidFill>
                  <a:srgbClr val="231F20"/>
                </a:solidFill>
                <a:latin typeface="Verdana"/>
                <a:cs typeface="Verdana"/>
              </a:rPr>
              <a:t>bust.</a:t>
            </a:r>
            <a:endParaRPr sz="748">
              <a:solidFill>
                <a:prstClr val="black"/>
              </a:solidFill>
              <a:latin typeface="Verdana"/>
              <a:cs typeface="Verdana"/>
            </a:endParaRPr>
          </a:p>
        </p:txBody>
      </p:sp>
      <p:sp>
        <p:nvSpPr>
          <p:cNvPr id="11" name="object 11"/>
          <p:cNvSpPr txBox="1"/>
          <p:nvPr/>
        </p:nvSpPr>
        <p:spPr>
          <a:xfrm>
            <a:off x="4354255" y="2892435"/>
            <a:ext cx="2568726" cy="597677"/>
          </a:xfrm>
          <a:prstGeom prst="rect">
            <a:avLst/>
          </a:prstGeom>
        </p:spPr>
        <p:txBody>
          <a:bodyPr vert="horz" wrap="square" lIns="0" tIns="8205" rIns="0" bIns="0" rtlCol="0">
            <a:spAutoFit/>
          </a:bodyPr>
          <a:lstStyle/>
          <a:p>
            <a:pPr marL="8637" marR="3455">
              <a:lnSpc>
                <a:spcPct val="127600"/>
              </a:lnSpc>
              <a:spcBef>
                <a:spcPts val="65"/>
              </a:spcBef>
            </a:pPr>
            <a:r>
              <a:rPr sz="748" spc="-41" dirty="0">
                <a:solidFill>
                  <a:srgbClr val="231F20"/>
                </a:solidFill>
                <a:latin typeface="Verdana"/>
                <a:cs typeface="Verdana"/>
              </a:rPr>
              <a:t>The</a:t>
            </a:r>
            <a:r>
              <a:rPr sz="748" spc="-58" dirty="0">
                <a:solidFill>
                  <a:srgbClr val="231F20"/>
                </a:solidFill>
                <a:latin typeface="Verdana"/>
                <a:cs typeface="Verdana"/>
              </a:rPr>
              <a:t> </a:t>
            </a:r>
            <a:r>
              <a:rPr sz="748" spc="-10" dirty="0">
                <a:solidFill>
                  <a:srgbClr val="231F20"/>
                </a:solidFill>
                <a:latin typeface="Verdana"/>
                <a:cs typeface="Verdana"/>
              </a:rPr>
              <a:t>main</a:t>
            </a:r>
            <a:r>
              <a:rPr sz="748" spc="-58" dirty="0">
                <a:solidFill>
                  <a:srgbClr val="231F20"/>
                </a:solidFill>
                <a:latin typeface="Verdana"/>
                <a:cs typeface="Verdana"/>
              </a:rPr>
              <a:t> </a:t>
            </a:r>
            <a:r>
              <a:rPr sz="748" spc="-17" dirty="0">
                <a:solidFill>
                  <a:srgbClr val="231F20"/>
                </a:solidFill>
                <a:latin typeface="Verdana"/>
                <a:cs typeface="Verdana"/>
              </a:rPr>
              <a:t>benefits</a:t>
            </a:r>
            <a:r>
              <a:rPr sz="748" spc="-54" dirty="0">
                <a:solidFill>
                  <a:srgbClr val="231F20"/>
                </a:solidFill>
                <a:latin typeface="Verdana"/>
                <a:cs typeface="Verdana"/>
              </a:rPr>
              <a:t> </a:t>
            </a:r>
            <a:r>
              <a:rPr sz="748" dirty="0">
                <a:solidFill>
                  <a:srgbClr val="231F20"/>
                </a:solidFill>
                <a:latin typeface="Verdana"/>
                <a:cs typeface="Verdana"/>
              </a:rPr>
              <a:t>offered</a:t>
            </a:r>
            <a:r>
              <a:rPr sz="748" spc="-54" dirty="0">
                <a:solidFill>
                  <a:srgbClr val="231F20"/>
                </a:solidFill>
                <a:latin typeface="Verdana"/>
                <a:cs typeface="Verdana"/>
              </a:rPr>
              <a:t> </a:t>
            </a:r>
            <a:r>
              <a:rPr sz="748" dirty="0">
                <a:solidFill>
                  <a:srgbClr val="231F20"/>
                </a:solidFill>
                <a:latin typeface="Verdana"/>
                <a:cs typeface="Verdana"/>
              </a:rPr>
              <a:t>by</a:t>
            </a:r>
            <a:r>
              <a:rPr sz="748" spc="-58" dirty="0">
                <a:solidFill>
                  <a:srgbClr val="231F20"/>
                </a:solidFill>
                <a:latin typeface="Verdana"/>
                <a:cs typeface="Verdana"/>
              </a:rPr>
              <a:t> </a:t>
            </a:r>
            <a:r>
              <a:rPr sz="748" spc="-7" dirty="0">
                <a:solidFill>
                  <a:srgbClr val="231F20"/>
                </a:solidFill>
                <a:latin typeface="Verdana"/>
                <a:cs typeface="Verdana"/>
              </a:rPr>
              <a:t>employing</a:t>
            </a:r>
            <a:r>
              <a:rPr sz="748" spc="-58" dirty="0">
                <a:solidFill>
                  <a:srgbClr val="231F20"/>
                </a:solidFill>
                <a:latin typeface="Verdana"/>
                <a:cs typeface="Verdana"/>
              </a:rPr>
              <a:t> </a:t>
            </a:r>
            <a:r>
              <a:rPr sz="748" spc="61" dirty="0">
                <a:solidFill>
                  <a:srgbClr val="231F20"/>
                </a:solidFill>
                <a:latin typeface="Verdana"/>
                <a:cs typeface="Verdana"/>
              </a:rPr>
              <a:t>a</a:t>
            </a:r>
            <a:r>
              <a:rPr sz="748" spc="-54" dirty="0">
                <a:solidFill>
                  <a:srgbClr val="231F20"/>
                </a:solidFill>
                <a:latin typeface="Verdana"/>
                <a:cs typeface="Verdana"/>
              </a:rPr>
              <a:t> </a:t>
            </a:r>
            <a:r>
              <a:rPr sz="748" spc="-24" dirty="0">
                <a:solidFill>
                  <a:srgbClr val="231F20"/>
                </a:solidFill>
                <a:latin typeface="Verdana"/>
                <a:cs typeface="Verdana"/>
              </a:rPr>
              <a:t>permissioned  </a:t>
            </a:r>
            <a:r>
              <a:rPr sz="748" dirty="0">
                <a:solidFill>
                  <a:srgbClr val="231F20"/>
                </a:solidFill>
                <a:latin typeface="Verdana"/>
                <a:cs typeface="Verdana"/>
              </a:rPr>
              <a:t>ledger </a:t>
            </a:r>
            <a:r>
              <a:rPr sz="748" spc="24" dirty="0">
                <a:solidFill>
                  <a:srgbClr val="231F20"/>
                </a:solidFill>
                <a:latin typeface="Verdana"/>
                <a:cs typeface="Verdana"/>
              </a:rPr>
              <a:t>approach </a:t>
            </a:r>
            <a:r>
              <a:rPr sz="748" spc="-14" dirty="0">
                <a:solidFill>
                  <a:srgbClr val="231F20"/>
                </a:solidFill>
                <a:latin typeface="Verdana"/>
                <a:cs typeface="Verdana"/>
              </a:rPr>
              <a:t>over </a:t>
            </a:r>
            <a:r>
              <a:rPr sz="748" spc="61" dirty="0">
                <a:solidFill>
                  <a:srgbClr val="231F20"/>
                </a:solidFill>
                <a:latin typeface="Verdana"/>
                <a:cs typeface="Verdana"/>
              </a:rPr>
              <a:t>a </a:t>
            </a:r>
            <a:r>
              <a:rPr sz="748" spc="-41" dirty="0">
                <a:solidFill>
                  <a:srgbClr val="231F20"/>
                </a:solidFill>
                <a:latin typeface="Verdana"/>
                <a:cs typeface="Verdana"/>
              </a:rPr>
              <a:t>permissionless </a:t>
            </a:r>
            <a:r>
              <a:rPr sz="748" spc="10" dirty="0">
                <a:solidFill>
                  <a:srgbClr val="231F20"/>
                </a:solidFill>
                <a:latin typeface="Verdana"/>
                <a:cs typeface="Verdana"/>
              </a:rPr>
              <a:t>have </a:t>
            </a:r>
            <a:r>
              <a:rPr sz="748" spc="27" dirty="0">
                <a:solidFill>
                  <a:srgbClr val="231F20"/>
                </a:solidFill>
                <a:latin typeface="Verdana"/>
                <a:cs typeface="Verdana"/>
              </a:rPr>
              <a:t>been  </a:t>
            </a:r>
            <a:r>
              <a:rPr sz="748" spc="-7" dirty="0">
                <a:solidFill>
                  <a:srgbClr val="231F20"/>
                </a:solidFill>
                <a:latin typeface="Verdana"/>
                <a:cs typeface="Verdana"/>
              </a:rPr>
              <a:t>suggested</a:t>
            </a:r>
            <a:r>
              <a:rPr sz="748" spc="-58" dirty="0">
                <a:solidFill>
                  <a:srgbClr val="231F20"/>
                </a:solidFill>
                <a:latin typeface="Verdana"/>
                <a:cs typeface="Verdana"/>
              </a:rPr>
              <a:t> </a:t>
            </a:r>
            <a:r>
              <a:rPr sz="748" spc="-3" dirty="0">
                <a:solidFill>
                  <a:srgbClr val="231F20"/>
                </a:solidFill>
                <a:latin typeface="Verdana"/>
                <a:cs typeface="Verdana"/>
              </a:rPr>
              <a:t>to</a:t>
            </a:r>
            <a:r>
              <a:rPr sz="748" spc="-65" dirty="0">
                <a:solidFill>
                  <a:srgbClr val="231F20"/>
                </a:solidFill>
                <a:latin typeface="Verdana"/>
                <a:cs typeface="Verdana"/>
              </a:rPr>
              <a:t> </a:t>
            </a:r>
            <a:r>
              <a:rPr sz="748" spc="-17" dirty="0">
                <a:solidFill>
                  <a:srgbClr val="231F20"/>
                </a:solidFill>
                <a:latin typeface="Verdana"/>
                <a:cs typeface="Verdana"/>
              </a:rPr>
              <a:t>be:</a:t>
            </a:r>
            <a:r>
              <a:rPr sz="748" spc="-65" dirty="0">
                <a:solidFill>
                  <a:srgbClr val="231F20"/>
                </a:solidFill>
                <a:latin typeface="Verdana"/>
                <a:cs typeface="Verdana"/>
              </a:rPr>
              <a:t> </a:t>
            </a:r>
            <a:r>
              <a:rPr sz="748" spc="20" dirty="0">
                <a:solidFill>
                  <a:srgbClr val="231F20"/>
                </a:solidFill>
                <a:latin typeface="Verdana"/>
                <a:cs typeface="Verdana"/>
              </a:rPr>
              <a:t>cheaper</a:t>
            </a:r>
            <a:r>
              <a:rPr sz="748" spc="-58" dirty="0">
                <a:solidFill>
                  <a:srgbClr val="231F20"/>
                </a:solidFill>
                <a:latin typeface="Verdana"/>
                <a:cs typeface="Verdana"/>
              </a:rPr>
              <a:t> </a:t>
            </a:r>
            <a:r>
              <a:rPr sz="748" spc="-10" dirty="0">
                <a:solidFill>
                  <a:srgbClr val="231F20"/>
                </a:solidFill>
                <a:latin typeface="Verdana"/>
                <a:cs typeface="Verdana"/>
              </a:rPr>
              <a:t>energy</a:t>
            </a:r>
            <a:r>
              <a:rPr sz="748" spc="-61" dirty="0">
                <a:solidFill>
                  <a:srgbClr val="231F20"/>
                </a:solidFill>
                <a:latin typeface="Verdana"/>
                <a:cs typeface="Verdana"/>
              </a:rPr>
              <a:t> </a:t>
            </a:r>
            <a:r>
              <a:rPr sz="748" spc="-3" dirty="0">
                <a:solidFill>
                  <a:srgbClr val="231F20"/>
                </a:solidFill>
                <a:latin typeface="Verdana"/>
                <a:cs typeface="Verdana"/>
              </a:rPr>
              <a:t>cost</a:t>
            </a:r>
            <a:r>
              <a:rPr sz="748" spc="-61" dirty="0">
                <a:solidFill>
                  <a:srgbClr val="231F20"/>
                </a:solidFill>
                <a:latin typeface="Verdana"/>
                <a:cs typeface="Verdana"/>
              </a:rPr>
              <a:t> </a:t>
            </a:r>
            <a:r>
              <a:rPr sz="748" spc="-31" dirty="0">
                <a:solidFill>
                  <a:srgbClr val="231F20"/>
                </a:solidFill>
                <a:latin typeface="Verdana"/>
                <a:cs typeface="Verdana"/>
              </a:rPr>
              <a:t>for</a:t>
            </a:r>
            <a:r>
              <a:rPr sz="748" spc="-61" dirty="0">
                <a:solidFill>
                  <a:srgbClr val="231F20"/>
                </a:solidFill>
                <a:latin typeface="Verdana"/>
                <a:cs typeface="Verdana"/>
              </a:rPr>
              <a:t> </a:t>
            </a:r>
            <a:r>
              <a:rPr sz="748" spc="-24" dirty="0">
                <a:solidFill>
                  <a:srgbClr val="231F20"/>
                </a:solidFill>
                <a:latin typeface="Verdana"/>
                <a:cs typeface="Verdana"/>
              </a:rPr>
              <a:t>transactions,  </a:t>
            </a:r>
            <a:r>
              <a:rPr sz="748" spc="-10" dirty="0">
                <a:solidFill>
                  <a:srgbClr val="231F20"/>
                </a:solidFill>
                <a:latin typeface="Verdana"/>
                <a:cs typeface="Verdana"/>
              </a:rPr>
              <a:t>greater</a:t>
            </a:r>
            <a:r>
              <a:rPr sz="748" spc="-58" dirty="0">
                <a:solidFill>
                  <a:srgbClr val="231F20"/>
                </a:solidFill>
                <a:latin typeface="Verdana"/>
                <a:cs typeface="Verdana"/>
              </a:rPr>
              <a:t> </a:t>
            </a:r>
            <a:r>
              <a:rPr sz="748" spc="-14" dirty="0">
                <a:solidFill>
                  <a:srgbClr val="231F20"/>
                </a:solidFill>
                <a:latin typeface="Verdana"/>
                <a:cs typeface="Verdana"/>
              </a:rPr>
              <a:t>privacy,</a:t>
            </a:r>
            <a:r>
              <a:rPr sz="748" spc="-65" dirty="0">
                <a:solidFill>
                  <a:srgbClr val="231F20"/>
                </a:solidFill>
                <a:latin typeface="Verdana"/>
                <a:cs typeface="Verdana"/>
              </a:rPr>
              <a:t> </a:t>
            </a:r>
            <a:r>
              <a:rPr sz="748" spc="27" dirty="0">
                <a:solidFill>
                  <a:srgbClr val="231F20"/>
                </a:solidFill>
                <a:latin typeface="Verdana"/>
                <a:cs typeface="Verdana"/>
              </a:rPr>
              <a:t>and</a:t>
            </a:r>
            <a:r>
              <a:rPr sz="748" spc="-61" dirty="0">
                <a:solidFill>
                  <a:srgbClr val="231F20"/>
                </a:solidFill>
                <a:latin typeface="Verdana"/>
                <a:cs typeface="Verdana"/>
              </a:rPr>
              <a:t> </a:t>
            </a:r>
            <a:r>
              <a:rPr sz="748" spc="61" dirty="0">
                <a:solidFill>
                  <a:srgbClr val="231F20"/>
                </a:solidFill>
                <a:latin typeface="Verdana"/>
                <a:cs typeface="Verdana"/>
              </a:rPr>
              <a:t>a</a:t>
            </a:r>
            <a:r>
              <a:rPr sz="748" spc="-58" dirty="0">
                <a:solidFill>
                  <a:srgbClr val="231F20"/>
                </a:solidFill>
                <a:latin typeface="Verdana"/>
                <a:cs typeface="Verdana"/>
              </a:rPr>
              <a:t> </a:t>
            </a:r>
            <a:r>
              <a:rPr sz="748" spc="-27" dirty="0">
                <a:solidFill>
                  <a:srgbClr val="231F20"/>
                </a:solidFill>
                <a:latin typeface="Verdana"/>
                <a:cs typeface="Verdana"/>
              </a:rPr>
              <a:t>faster</a:t>
            </a:r>
            <a:r>
              <a:rPr sz="748" spc="-68" dirty="0">
                <a:solidFill>
                  <a:srgbClr val="231F20"/>
                </a:solidFill>
                <a:latin typeface="Verdana"/>
                <a:cs typeface="Verdana"/>
              </a:rPr>
              <a:t> </a:t>
            </a:r>
            <a:r>
              <a:rPr sz="748" spc="-7" dirty="0">
                <a:solidFill>
                  <a:srgbClr val="231F20"/>
                </a:solidFill>
                <a:latin typeface="Verdana"/>
                <a:cs typeface="Verdana"/>
              </a:rPr>
              <a:t>validation</a:t>
            </a:r>
            <a:r>
              <a:rPr sz="748" spc="-65" dirty="0">
                <a:solidFill>
                  <a:srgbClr val="231F20"/>
                </a:solidFill>
                <a:latin typeface="Verdana"/>
                <a:cs typeface="Verdana"/>
              </a:rPr>
              <a:t> </a:t>
            </a:r>
            <a:r>
              <a:rPr sz="748" spc="-14" dirty="0">
                <a:solidFill>
                  <a:srgbClr val="231F20"/>
                </a:solidFill>
                <a:latin typeface="Verdana"/>
                <a:cs typeface="Verdana"/>
              </a:rPr>
              <a:t>process</a:t>
            </a:r>
            <a:r>
              <a:rPr sz="748" spc="-48" dirty="0">
                <a:solidFill>
                  <a:srgbClr val="231F20"/>
                </a:solidFill>
                <a:latin typeface="Verdana"/>
                <a:cs typeface="Verdana"/>
              </a:rPr>
              <a:t> </a:t>
            </a:r>
            <a:r>
              <a:rPr sz="714" spc="-76" baseline="23809" dirty="0">
                <a:solidFill>
                  <a:srgbClr val="231F20"/>
                </a:solidFill>
                <a:latin typeface="Verdana"/>
                <a:cs typeface="Verdana"/>
              </a:rPr>
              <a:t>4</a:t>
            </a:r>
            <a:r>
              <a:rPr sz="748" spc="-51" dirty="0">
                <a:solidFill>
                  <a:srgbClr val="231F20"/>
                </a:solidFill>
                <a:latin typeface="Verdana"/>
                <a:cs typeface="Verdana"/>
              </a:rPr>
              <a:t>.</a:t>
            </a:r>
            <a:endParaRPr sz="748">
              <a:solidFill>
                <a:prstClr val="black"/>
              </a:solidFill>
              <a:latin typeface="Verdana"/>
              <a:cs typeface="Verdana"/>
            </a:endParaRPr>
          </a:p>
        </p:txBody>
      </p:sp>
      <p:sp>
        <p:nvSpPr>
          <p:cNvPr id="12" name="object 12"/>
          <p:cNvSpPr txBox="1"/>
          <p:nvPr/>
        </p:nvSpPr>
        <p:spPr>
          <a:xfrm>
            <a:off x="1518894" y="1271580"/>
            <a:ext cx="3261005" cy="155673"/>
          </a:xfrm>
          <a:prstGeom prst="rect">
            <a:avLst/>
          </a:prstGeom>
        </p:spPr>
        <p:txBody>
          <a:bodyPr vert="horz" wrap="square" lIns="0" tIns="9069" rIns="0" bIns="0" rtlCol="0">
            <a:spAutoFit/>
          </a:bodyPr>
          <a:lstStyle/>
          <a:p>
            <a:pPr marL="8637">
              <a:spcBef>
                <a:spcPts val="71"/>
              </a:spcBef>
            </a:pPr>
            <a:r>
              <a:rPr sz="952" b="1" spc="-99" dirty="0">
                <a:solidFill>
                  <a:srgbClr val="00B4DF"/>
                </a:solidFill>
                <a:latin typeface="Verdana"/>
                <a:cs typeface="Verdana"/>
              </a:rPr>
              <a:t>Permissioned Ledgers: </a:t>
            </a:r>
            <a:r>
              <a:rPr sz="952" b="1" spc="-112" dirty="0">
                <a:solidFill>
                  <a:srgbClr val="00B4DF"/>
                </a:solidFill>
                <a:latin typeface="Verdana"/>
                <a:cs typeface="Verdana"/>
              </a:rPr>
              <a:t>Industry-Level </a:t>
            </a:r>
            <a:r>
              <a:rPr sz="952" b="1" spc="-122" dirty="0">
                <a:solidFill>
                  <a:srgbClr val="00B4DF"/>
                </a:solidFill>
                <a:latin typeface="Verdana"/>
                <a:cs typeface="Verdana"/>
              </a:rPr>
              <a:t>Systems </a:t>
            </a:r>
            <a:r>
              <a:rPr sz="952" b="1" spc="-92" dirty="0">
                <a:solidFill>
                  <a:srgbClr val="00B4DF"/>
                </a:solidFill>
                <a:latin typeface="Verdana"/>
                <a:cs typeface="Verdana"/>
              </a:rPr>
              <a:t>of</a:t>
            </a:r>
            <a:r>
              <a:rPr sz="952" b="1" spc="-44" dirty="0">
                <a:solidFill>
                  <a:srgbClr val="00B4DF"/>
                </a:solidFill>
                <a:latin typeface="Verdana"/>
                <a:cs typeface="Verdana"/>
              </a:rPr>
              <a:t> </a:t>
            </a:r>
            <a:r>
              <a:rPr sz="952" b="1" spc="-75" dirty="0">
                <a:solidFill>
                  <a:srgbClr val="00B4DF"/>
                </a:solidFill>
                <a:latin typeface="Verdana"/>
                <a:cs typeface="Verdana"/>
              </a:rPr>
              <a:t>Record</a:t>
            </a:r>
            <a:endParaRPr sz="952">
              <a:solidFill>
                <a:prstClr val="black"/>
              </a:solidFill>
              <a:latin typeface="Verdana"/>
              <a:cs typeface="Verdana"/>
            </a:endParaRPr>
          </a:p>
        </p:txBody>
      </p:sp>
      <p:sp>
        <p:nvSpPr>
          <p:cNvPr id="13" name="object 13"/>
          <p:cNvSpPr/>
          <p:nvPr/>
        </p:nvSpPr>
        <p:spPr>
          <a:xfrm>
            <a:off x="6550879" y="1208826"/>
            <a:ext cx="285737" cy="62762"/>
          </a:xfrm>
          <a:prstGeom prst="rect">
            <a:avLst/>
          </a:prstGeom>
          <a:blipFill>
            <a:blip r:embed="rId3" cstate="print"/>
            <a:stretch>
              <a:fillRect/>
            </a:stretch>
          </a:blipFill>
        </p:spPr>
        <p:txBody>
          <a:bodyPr wrap="square" lIns="0" tIns="0" rIns="0" bIns="0" rtlCol="0"/>
          <a:lstStyle/>
          <a:p>
            <a:endParaRPr sz="1224">
              <a:solidFill>
                <a:prstClr val="black"/>
              </a:solidFill>
            </a:endParaRPr>
          </a:p>
        </p:txBody>
      </p:sp>
      <p:sp>
        <p:nvSpPr>
          <p:cNvPr id="14" name="object 14"/>
          <p:cNvSpPr/>
          <p:nvPr/>
        </p:nvSpPr>
        <p:spPr>
          <a:xfrm>
            <a:off x="6493258" y="1407848"/>
            <a:ext cx="343763" cy="142947"/>
          </a:xfrm>
          <a:custGeom>
            <a:avLst/>
            <a:gdLst/>
            <a:ahLst/>
            <a:cxnLst/>
            <a:rect l="l" t="t" r="r" b="b"/>
            <a:pathLst>
              <a:path w="505459" h="210185">
                <a:moveTo>
                  <a:pt x="1845" y="0"/>
                </a:moveTo>
                <a:lnTo>
                  <a:pt x="0" y="4506"/>
                </a:lnTo>
                <a:lnTo>
                  <a:pt x="502990" y="209980"/>
                </a:lnTo>
                <a:lnTo>
                  <a:pt x="504842" y="205453"/>
                </a:lnTo>
                <a:lnTo>
                  <a:pt x="1845" y="0"/>
                </a:lnTo>
                <a:close/>
              </a:path>
            </a:pathLst>
          </a:custGeom>
          <a:solidFill>
            <a:srgbClr val="434F68"/>
          </a:solidFill>
        </p:spPr>
        <p:txBody>
          <a:bodyPr wrap="square" lIns="0" tIns="0" rIns="0" bIns="0" rtlCol="0"/>
          <a:lstStyle/>
          <a:p>
            <a:endParaRPr sz="1224">
              <a:solidFill>
                <a:prstClr val="black"/>
              </a:solidFill>
            </a:endParaRPr>
          </a:p>
        </p:txBody>
      </p:sp>
      <p:sp>
        <p:nvSpPr>
          <p:cNvPr id="15" name="object 15"/>
          <p:cNvSpPr/>
          <p:nvPr/>
        </p:nvSpPr>
        <p:spPr>
          <a:xfrm>
            <a:off x="6551943" y="1550354"/>
            <a:ext cx="278983" cy="0"/>
          </a:xfrm>
          <a:custGeom>
            <a:avLst/>
            <a:gdLst/>
            <a:ahLst/>
            <a:cxnLst/>
            <a:rect l="l" t="t" r="r" b="b"/>
            <a:pathLst>
              <a:path w="410209">
                <a:moveTo>
                  <a:pt x="0" y="0"/>
                </a:moveTo>
                <a:lnTo>
                  <a:pt x="409707" y="0"/>
                </a:lnTo>
              </a:path>
            </a:pathLst>
          </a:custGeom>
          <a:ln w="4877">
            <a:solidFill>
              <a:srgbClr val="434F68"/>
            </a:solidFill>
          </a:ln>
        </p:spPr>
        <p:txBody>
          <a:bodyPr wrap="square" lIns="0" tIns="0" rIns="0" bIns="0" rtlCol="0"/>
          <a:lstStyle/>
          <a:p>
            <a:endParaRPr sz="1224">
              <a:solidFill>
                <a:prstClr val="black"/>
              </a:solidFill>
            </a:endParaRPr>
          </a:p>
        </p:txBody>
      </p:sp>
      <p:sp>
        <p:nvSpPr>
          <p:cNvPr id="16" name="object 16"/>
          <p:cNvSpPr/>
          <p:nvPr/>
        </p:nvSpPr>
        <p:spPr>
          <a:xfrm>
            <a:off x="6550879" y="1547591"/>
            <a:ext cx="285737" cy="62758"/>
          </a:xfrm>
          <a:prstGeom prst="rect">
            <a:avLst/>
          </a:prstGeom>
          <a:blipFill>
            <a:blip r:embed="rId4" cstate="print"/>
            <a:stretch>
              <a:fillRect/>
            </a:stretch>
          </a:blipFill>
        </p:spPr>
        <p:txBody>
          <a:bodyPr wrap="square" lIns="0" tIns="0" rIns="0" bIns="0" rtlCol="0"/>
          <a:lstStyle/>
          <a:p>
            <a:endParaRPr sz="1224">
              <a:solidFill>
                <a:prstClr val="black"/>
              </a:solidFill>
            </a:endParaRPr>
          </a:p>
        </p:txBody>
      </p:sp>
      <p:sp>
        <p:nvSpPr>
          <p:cNvPr id="17" name="object 17"/>
          <p:cNvSpPr/>
          <p:nvPr/>
        </p:nvSpPr>
        <p:spPr>
          <a:xfrm>
            <a:off x="6551942" y="1270070"/>
            <a:ext cx="282007" cy="0"/>
          </a:xfrm>
          <a:custGeom>
            <a:avLst/>
            <a:gdLst/>
            <a:ahLst/>
            <a:cxnLst/>
            <a:rect l="l" t="t" r="r" b="b"/>
            <a:pathLst>
              <a:path w="414654">
                <a:moveTo>
                  <a:pt x="0" y="0"/>
                </a:moveTo>
                <a:lnTo>
                  <a:pt x="414583" y="0"/>
                </a:lnTo>
              </a:path>
            </a:pathLst>
          </a:custGeom>
          <a:ln w="4877">
            <a:solidFill>
              <a:srgbClr val="434F68"/>
            </a:solidFill>
          </a:ln>
        </p:spPr>
        <p:txBody>
          <a:bodyPr wrap="square" lIns="0" tIns="0" rIns="0" bIns="0" rtlCol="0"/>
          <a:lstStyle/>
          <a:p>
            <a:endParaRPr sz="1224">
              <a:solidFill>
                <a:prstClr val="black"/>
              </a:solidFill>
            </a:endParaRPr>
          </a:p>
        </p:txBody>
      </p:sp>
      <p:sp>
        <p:nvSpPr>
          <p:cNvPr id="18" name="object 18"/>
          <p:cNvSpPr/>
          <p:nvPr/>
        </p:nvSpPr>
        <p:spPr>
          <a:xfrm>
            <a:off x="6498136" y="1269070"/>
            <a:ext cx="55359" cy="282691"/>
          </a:xfrm>
          <a:prstGeom prst="rect">
            <a:avLst/>
          </a:prstGeom>
          <a:blipFill>
            <a:blip r:embed="rId5" cstate="print"/>
            <a:stretch>
              <a:fillRect/>
            </a:stretch>
          </a:blipFill>
        </p:spPr>
        <p:txBody>
          <a:bodyPr wrap="square" lIns="0" tIns="0" rIns="0" bIns="0" rtlCol="0"/>
          <a:lstStyle/>
          <a:p>
            <a:endParaRPr sz="1224">
              <a:solidFill>
                <a:prstClr val="black"/>
              </a:solidFill>
            </a:endParaRPr>
          </a:p>
        </p:txBody>
      </p:sp>
      <p:sp>
        <p:nvSpPr>
          <p:cNvPr id="19" name="object 19"/>
          <p:cNvSpPr/>
          <p:nvPr/>
        </p:nvSpPr>
        <p:spPr>
          <a:xfrm>
            <a:off x="6829436" y="1269070"/>
            <a:ext cx="55362" cy="282691"/>
          </a:xfrm>
          <a:prstGeom prst="rect">
            <a:avLst/>
          </a:prstGeom>
          <a:blipFill>
            <a:blip r:embed="rId6" cstate="print"/>
            <a:stretch>
              <a:fillRect/>
            </a:stretch>
          </a:blipFill>
        </p:spPr>
        <p:txBody>
          <a:bodyPr wrap="square" lIns="0" tIns="0" rIns="0" bIns="0" rtlCol="0"/>
          <a:lstStyle/>
          <a:p>
            <a:endParaRPr sz="1224">
              <a:solidFill>
                <a:prstClr val="black"/>
              </a:solidFill>
            </a:endParaRPr>
          </a:p>
        </p:txBody>
      </p:sp>
      <p:sp>
        <p:nvSpPr>
          <p:cNvPr id="20" name="object 20"/>
          <p:cNvSpPr/>
          <p:nvPr/>
        </p:nvSpPr>
        <p:spPr>
          <a:xfrm>
            <a:off x="6551719" y="1407848"/>
            <a:ext cx="339444" cy="142515"/>
          </a:xfrm>
          <a:custGeom>
            <a:avLst/>
            <a:gdLst/>
            <a:ahLst/>
            <a:cxnLst/>
            <a:rect l="l" t="t" r="r" b="b"/>
            <a:pathLst>
              <a:path w="499109" h="209550">
                <a:moveTo>
                  <a:pt x="496891" y="0"/>
                </a:moveTo>
                <a:lnTo>
                  <a:pt x="0" y="204857"/>
                </a:lnTo>
                <a:lnTo>
                  <a:pt x="1851" y="209363"/>
                </a:lnTo>
                <a:lnTo>
                  <a:pt x="498763" y="4506"/>
                </a:lnTo>
                <a:lnTo>
                  <a:pt x="496891" y="0"/>
                </a:lnTo>
                <a:close/>
              </a:path>
            </a:pathLst>
          </a:custGeom>
          <a:solidFill>
            <a:srgbClr val="434F68"/>
          </a:solidFill>
        </p:spPr>
        <p:txBody>
          <a:bodyPr wrap="square" lIns="0" tIns="0" rIns="0" bIns="0" rtlCol="0"/>
          <a:lstStyle/>
          <a:p>
            <a:endParaRPr sz="1224">
              <a:solidFill>
                <a:prstClr val="black"/>
              </a:solidFill>
            </a:endParaRPr>
          </a:p>
        </p:txBody>
      </p:sp>
      <p:sp>
        <p:nvSpPr>
          <p:cNvPr id="21" name="object 21"/>
          <p:cNvSpPr/>
          <p:nvPr/>
        </p:nvSpPr>
        <p:spPr>
          <a:xfrm>
            <a:off x="6551719" y="1268539"/>
            <a:ext cx="339444" cy="142083"/>
          </a:xfrm>
          <a:custGeom>
            <a:avLst/>
            <a:gdLst/>
            <a:ahLst/>
            <a:cxnLst/>
            <a:rect l="l" t="t" r="r" b="b"/>
            <a:pathLst>
              <a:path w="499109" h="208914">
                <a:moveTo>
                  <a:pt x="1851" y="0"/>
                </a:moveTo>
                <a:lnTo>
                  <a:pt x="0" y="4506"/>
                </a:lnTo>
                <a:lnTo>
                  <a:pt x="496891" y="208746"/>
                </a:lnTo>
                <a:lnTo>
                  <a:pt x="498743" y="204219"/>
                </a:lnTo>
                <a:lnTo>
                  <a:pt x="1851" y="0"/>
                </a:lnTo>
                <a:close/>
              </a:path>
            </a:pathLst>
          </a:custGeom>
          <a:solidFill>
            <a:srgbClr val="434F68"/>
          </a:solidFill>
        </p:spPr>
        <p:txBody>
          <a:bodyPr wrap="square" lIns="0" tIns="0" rIns="0" bIns="0" rtlCol="0"/>
          <a:lstStyle/>
          <a:p>
            <a:endParaRPr sz="1224">
              <a:solidFill>
                <a:prstClr val="black"/>
              </a:solidFill>
            </a:endParaRPr>
          </a:p>
        </p:txBody>
      </p:sp>
      <p:sp>
        <p:nvSpPr>
          <p:cNvPr id="22" name="object 22"/>
          <p:cNvSpPr/>
          <p:nvPr/>
        </p:nvSpPr>
        <p:spPr>
          <a:xfrm>
            <a:off x="6549997" y="1269420"/>
            <a:ext cx="144674" cy="338149"/>
          </a:xfrm>
          <a:custGeom>
            <a:avLst/>
            <a:gdLst/>
            <a:ahLst/>
            <a:cxnLst/>
            <a:rect l="l" t="t" r="r" b="b"/>
            <a:pathLst>
              <a:path w="212725" h="497205">
                <a:moveTo>
                  <a:pt x="4485" y="0"/>
                </a:moveTo>
                <a:lnTo>
                  <a:pt x="0" y="1893"/>
                </a:lnTo>
                <a:lnTo>
                  <a:pt x="207888" y="496943"/>
                </a:lnTo>
                <a:lnTo>
                  <a:pt x="212394" y="495054"/>
                </a:lnTo>
                <a:lnTo>
                  <a:pt x="4485" y="0"/>
                </a:lnTo>
                <a:close/>
              </a:path>
            </a:pathLst>
          </a:custGeom>
          <a:solidFill>
            <a:srgbClr val="434F68"/>
          </a:solidFill>
        </p:spPr>
        <p:txBody>
          <a:bodyPr wrap="square" lIns="0" tIns="0" rIns="0" bIns="0" rtlCol="0"/>
          <a:lstStyle/>
          <a:p>
            <a:endParaRPr sz="1224">
              <a:solidFill>
                <a:prstClr val="black"/>
              </a:solidFill>
            </a:endParaRPr>
          </a:p>
        </p:txBody>
      </p:sp>
      <p:sp>
        <p:nvSpPr>
          <p:cNvPr id="23" name="object 23"/>
          <p:cNvSpPr/>
          <p:nvPr/>
        </p:nvSpPr>
        <p:spPr>
          <a:xfrm>
            <a:off x="6550403" y="1209722"/>
            <a:ext cx="144243" cy="340741"/>
          </a:xfrm>
          <a:custGeom>
            <a:avLst/>
            <a:gdLst/>
            <a:ahLst/>
            <a:cxnLst/>
            <a:rect l="l" t="t" r="r" b="b"/>
            <a:pathLst>
              <a:path w="212090" h="501014">
                <a:moveTo>
                  <a:pt x="207291" y="0"/>
                </a:moveTo>
                <a:lnTo>
                  <a:pt x="0" y="498706"/>
                </a:lnTo>
                <a:lnTo>
                  <a:pt x="4506" y="500579"/>
                </a:lnTo>
                <a:lnTo>
                  <a:pt x="211798" y="1872"/>
                </a:lnTo>
                <a:lnTo>
                  <a:pt x="207291" y="0"/>
                </a:lnTo>
                <a:close/>
              </a:path>
            </a:pathLst>
          </a:custGeom>
          <a:solidFill>
            <a:srgbClr val="434F68"/>
          </a:solidFill>
        </p:spPr>
        <p:txBody>
          <a:bodyPr wrap="square" lIns="0" tIns="0" rIns="0" bIns="0" rtlCol="0"/>
          <a:lstStyle/>
          <a:p>
            <a:endParaRPr sz="1224">
              <a:solidFill>
                <a:prstClr val="black"/>
              </a:solidFill>
            </a:endParaRPr>
          </a:p>
        </p:txBody>
      </p:sp>
      <p:sp>
        <p:nvSpPr>
          <p:cNvPr id="24" name="object 24"/>
          <p:cNvSpPr/>
          <p:nvPr/>
        </p:nvSpPr>
        <p:spPr>
          <a:xfrm>
            <a:off x="6691383" y="1269420"/>
            <a:ext cx="144674" cy="338149"/>
          </a:xfrm>
          <a:custGeom>
            <a:avLst/>
            <a:gdLst/>
            <a:ahLst/>
            <a:cxnLst/>
            <a:rect l="l" t="t" r="r" b="b"/>
            <a:pathLst>
              <a:path w="212725" h="497205">
                <a:moveTo>
                  <a:pt x="207909" y="0"/>
                </a:moveTo>
                <a:lnTo>
                  <a:pt x="0" y="495054"/>
                </a:lnTo>
                <a:lnTo>
                  <a:pt x="4506" y="496943"/>
                </a:lnTo>
                <a:lnTo>
                  <a:pt x="212415" y="1893"/>
                </a:lnTo>
                <a:lnTo>
                  <a:pt x="207909" y="0"/>
                </a:lnTo>
                <a:close/>
              </a:path>
            </a:pathLst>
          </a:custGeom>
          <a:solidFill>
            <a:srgbClr val="434F68"/>
          </a:solidFill>
        </p:spPr>
        <p:txBody>
          <a:bodyPr wrap="square" lIns="0" tIns="0" rIns="0" bIns="0" rtlCol="0"/>
          <a:lstStyle/>
          <a:p>
            <a:endParaRPr sz="1224">
              <a:solidFill>
                <a:prstClr val="black"/>
              </a:solidFill>
            </a:endParaRPr>
          </a:p>
        </p:txBody>
      </p:sp>
      <p:sp>
        <p:nvSpPr>
          <p:cNvPr id="25" name="object 25"/>
          <p:cNvSpPr/>
          <p:nvPr/>
        </p:nvSpPr>
        <p:spPr>
          <a:xfrm>
            <a:off x="6691382" y="1209722"/>
            <a:ext cx="144243" cy="340741"/>
          </a:xfrm>
          <a:custGeom>
            <a:avLst/>
            <a:gdLst/>
            <a:ahLst/>
            <a:cxnLst/>
            <a:rect l="l" t="t" r="r" b="b"/>
            <a:pathLst>
              <a:path w="212090" h="501014">
                <a:moveTo>
                  <a:pt x="4506" y="0"/>
                </a:moveTo>
                <a:lnTo>
                  <a:pt x="0" y="1872"/>
                </a:lnTo>
                <a:lnTo>
                  <a:pt x="207291" y="500579"/>
                </a:lnTo>
                <a:lnTo>
                  <a:pt x="211798" y="498706"/>
                </a:lnTo>
                <a:lnTo>
                  <a:pt x="4506" y="0"/>
                </a:lnTo>
                <a:close/>
              </a:path>
            </a:pathLst>
          </a:custGeom>
          <a:solidFill>
            <a:srgbClr val="434F68"/>
          </a:solidFill>
        </p:spPr>
        <p:txBody>
          <a:bodyPr wrap="square" lIns="0" tIns="0" rIns="0" bIns="0" rtlCol="0"/>
          <a:lstStyle/>
          <a:p>
            <a:endParaRPr sz="1224">
              <a:solidFill>
                <a:prstClr val="black"/>
              </a:solidFill>
            </a:endParaRPr>
          </a:p>
        </p:txBody>
      </p:sp>
      <p:sp>
        <p:nvSpPr>
          <p:cNvPr id="26" name="object 26"/>
          <p:cNvSpPr/>
          <p:nvPr/>
        </p:nvSpPr>
        <p:spPr>
          <a:xfrm>
            <a:off x="6551935" y="1270064"/>
            <a:ext cx="0" cy="278983"/>
          </a:xfrm>
          <a:custGeom>
            <a:avLst/>
            <a:gdLst/>
            <a:ahLst/>
            <a:cxnLst/>
            <a:rect l="l" t="t" r="r" b="b"/>
            <a:pathLst>
              <a:path h="410210">
                <a:moveTo>
                  <a:pt x="0" y="0"/>
                </a:moveTo>
                <a:lnTo>
                  <a:pt x="0" y="409693"/>
                </a:lnTo>
              </a:path>
            </a:pathLst>
          </a:custGeom>
          <a:ln w="4877">
            <a:solidFill>
              <a:srgbClr val="434F68"/>
            </a:solidFill>
          </a:ln>
        </p:spPr>
        <p:txBody>
          <a:bodyPr wrap="square" lIns="0" tIns="0" rIns="0" bIns="0" rtlCol="0"/>
          <a:lstStyle/>
          <a:p>
            <a:endParaRPr sz="1224">
              <a:solidFill>
                <a:prstClr val="black"/>
              </a:solidFill>
            </a:endParaRPr>
          </a:p>
        </p:txBody>
      </p:sp>
      <p:sp>
        <p:nvSpPr>
          <p:cNvPr id="27" name="object 27"/>
          <p:cNvSpPr/>
          <p:nvPr/>
        </p:nvSpPr>
        <p:spPr>
          <a:xfrm>
            <a:off x="6833894" y="1270064"/>
            <a:ext cx="0" cy="278983"/>
          </a:xfrm>
          <a:custGeom>
            <a:avLst/>
            <a:gdLst/>
            <a:ahLst/>
            <a:cxnLst/>
            <a:rect l="l" t="t" r="r" b="b"/>
            <a:pathLst>
              <a:path h="410210">
                <a:moveTo>
                  <a:pt x="0" y="0"/>
                </a:moveTo>
                <a:lnTo>
                  <a:pt x="0" y="409693"/>
                </a:lnTo>
              </a:path>
            </a:pathLst>
          </a:custGeom>
          <a:ln w="4877">
            <a:solidFill>
              <a:srgbClr val="434F68"/>
            </a:solidFill>
          </a:ln>
        </p:spPr>
        <p:txBody>
          <a:bodyPr wrap="square" lIns="0" tIns="0" rIns="0" bIns="0" rtlCol="0"/>
          <a:lstStyle/>
          <a:p>
            <a:endParaRPr sz="1224">
              <a:solidFill>
                <a:prstClr val="black"/>
              </a:solidFill>
            </a:endParaRPr>
          </a:p>
        </p:txBody>
      </p:sp>
      <p:sp>
        <p:nvSpPr>
          <p:cNvPr id="28" name="object 28"/>
          <p:cNvSpPr/>
          <p:nvPr/>
        </p:nvSpPr>
        <p:spPr>
          <a:xfrm>
            <a:off x="6692915" y="1210357"/>
            <a:ext cx="0" cy="396451"/>
          </a:xfrm>
          <a:custGeom>
            <a:avLst/>
            <a:gdLst/>
            <a:ahLst/>
            <a:cxnLst/>
            <a:rect l="l" t="t" r="r" b="b"/>
            <a:pathLst>
              <a:path h="582930">
                <a:moveTo>
                  <a:pt x="0" y="0"/>
                </a:moveTo>
                <a:lnTo>
                  <a:pt x="0" y="582843"/>
                </a:lnTo>
              </a:path>
            </a:pathLst>
          </a:custGeom>
          <a:ln w="4877">
            <a:solidFill>
              <a:srgbClr val="434F68"/>
            </a:solidFill>
          </a:ln>
        </p:spPr>
        <p:txBody>
          <a:bodyPr wrap="square" lIns="0" tIns="0" rIns="0" bIns="0" rtlCol="0"/>
          <a:lstStyle/>
          <a:p>
            <a:endParaRPr sz="1224">
              <a:solidFill>
                <a:prstClr val="black"/>
              </a:solidFill>
            </a:endParaRPr>
          </a:p>
        </p:txBody>
      </p:sp>
      <p:sp>
        <p:nvSpPr>
          <p:cNvPr id="29" name="object 29"/>
          <p:cNvSpPr/>
          <p:nvPr/>
        </p:nvSpPr>
        <p:spPr>
          <a:xfrm>
            <a:off x="6493885" y="1409380"/>
            <a:ext cx="396451" cy="0"/>
          </a:xfrm>
          <a:custGeom>
            <a:avLst/>
            <a:gdLst/>
            <a:ahLst/>
            <a:cxnLst/>
            <a:rect l="l" t="t" r="r" b="b"/>
            <a:pathLst>
              <a:path w="582929">
                <a:moveTo>
                  <a:pt x="0" y="0"/>
                </a:moveTo>
                <a:lnTo>
                  <a:pt x="582861" y="0"/>
                </a:lnTo>
              </a:path>
            </a:pathLst>
          </a:custGeom>
          <a:ln w="4877">
            <a:solidFill>
              <a:srgbClr val="434F68"/>
            </a:solidFill>
          </a:ln>
        </p:spPr>
        <p:txBody>
          <a:bodyPr wrap="square" lIns="0" tIns="0" rIns="0" bIns="0" rtlCol="0"/>
          <a:lstStyle/>
          <a:p>
            <a:endParaRPr sz="1224">
              <a:solidFill>
                <a:prstClr val="black"/>
              </a:solidFill>
            </a:endParaRPr>
          </a:p>
        </p:txBody>
      </p:sp>
      <p:sp>
        <p:nvSpPr>
          <p:cNvPr id="30" name="object 30"/>
          <p:cNvSpPr/>
          <p:nvPr/>
        </p:nvSpPr>
        <p:spPr>
          <a:xfrm>
            <a:off x="6550767" y="1268062"/>
            <a:ext cx="282871" cy="282871"/>
          </a:xfrm>
          <a:custGeom>
            <a:avLst/>
            <a:gdLst/>
            <a:ahLst/>
            <a:cxnLst/>
            <a:rect l="l" t="t" r="r" b="b"/>
            <a:pathLst>
              <a:path w="415925" h="415925">
                <a:moveTo>
                  <a:pt x="412135" y="0"/>
                </a:moveTo>
                <a:lnTo>
                  <a:pt x="0" y="412142"/>
                </a:lnTo>
                <a:lnTo>
                  <a:pt x="3436" y="415578"/>
                </a:lnTo>
                <a:lnTo>
                  <a:pt x="415592" y="3456"/>
                </a:lnTo>
                <a:lnTo>
                  <a:pt x="412135" y="0"/>
                </a:lnTo>
                <a:close/>
              </a:path>
            </a:pathLst>
          </a:custGeom>
          <a:solidFill>
            <a:srgbClr val="434F68"/>
          </a:solidFill>
        </p:spPr>
        <p:txBody>
          <a:bodyPr wrap="square" lIns="0" tIns="0" rIns="0" bIns="0" rtlCol="0"/>
          <a:lstStyle/>
          <a:p>
            <a:endParaRPr sz="1224">
              <a:solidFill>
                <a:prstClr val="black"/>
              </a:solidFill>
            </a:endParaRPr>
          </a:p>
        </p:txBody>
      </p:sp>
      <p:sp>
        <p:nvSpPr>
          <p:cNvPr id="31" name="object 31"/>
          <p:cNvSpPr/>
          <p:nvPr/>
        </p:nvSpPr>
        <p:spPr>
          <a:xfrm>
            <a:off x="6550767" y="1268062"/>
            <a:ext cx="282871" cy="282871"/>
          </a:xfrm>
          <a:custGeom>
            <a:avLst/>
            <a:gdLst/>
            <a:ahLst/>
            <a:cxnLst/>
            <a:rect l="l" t="t" r="r" b="b"/>
            <a:pathLst>
              <a:path w="415925" h="415925">
                <a:moveTo>
                  <a:pt x="3436" y="0"/>
                </a:moveTo>
                <a:lnTo>
                  <a:pt x="0" y="3456"/>
                </a:lnTo>
                <a:lnTo>
                  <a:pt x="412135" y="415578"/>
                </a:lnTo>
                <a:lnTo>
                  <a:pt x="415592" y="412142"/>
                </a:lnTo>
                <a:lnTo>
                  <a:pt x="3436" y="0"/>
                </a:lnTo>
                <a:close/>
              </a:path>
            </a:pathLst>
          </a:custGeom>
          <a:solidFill>
            <a:srgbClr val="434F68"/>
          </a:solidFill>
        </p:spPr>
        <p:txBody>
          <a:bodyPr wrap="square" lIns="0" tIns="0" rIns="0" bIns="0" rtlCol="0"/>
          <a:lstStyle/>
          <a:p>
            <a:endParaRPr sz="1224">
              <a:solidFill>
                <a:prstClr val="black"/>
              </a:solidFill>
            </a:endParaRPr>
          </a:p>
        </p:txBody>
      </p:sp>
      <p:sp>
        <p:nvSpPr>
          <p:cNvPr id="32" name="object 32"/>
          <p:cNvSpPr/>
          <p:nvPr/>
        </p:nvSpPr>
        <p:spPr>
          <a:xfrm>
            <a:off x="6815653" y="1251410"/>
            <a:ext cx="38436" cy="38436"/>
          </a:xfrm>
          <a:custGeom>
            <a:avLst/>
            <a:gdLst/>
            <a:ahLst/>
            <a:cxnLst/>
            <a:rect l="l" t="t" r="r" b="b"/>
            <a:pathLst>
              <a:path w="56515" h="56514">
                <a:moveTo>
                  <a:pt x="28046" y="0"/>
                </a:moveTo>
                <a:lnTo>
                  <a:pt x="17231" y="2237"/>
                </a:lnTo>
                <a:lnTo>
                  <a:pt x="8305" y="8305"/>
                </a:lnTo>
                <a:lnTo>
                  <a:pt x="2238" y="17231"/>
                </a:lnTo>
                <a:lnTo>
                  <a:pt x="0" y="28045"/>
                </a:lnTo>
                <a:lnTo>
                  <a:pt x="2238" y="39111"/>
                </a:lnTo>
                <a:lnTo>
                  <a:pt x="8305" y="48009"/>
                </a:lnTo>
                <a:lnTo>
                  <a:pt x="17231" y="53936"/>
                </a:lnTo>
                <a:lnTo>
                  <a:pt x="28046" y="56090"/>
                </a:lnTo>
                <a:lnTo>
                  <a:pt x="39112" y="53936"/>
                </a:lnTo>
                <a:lnTo>
                  <a:pt x="48011" y="48009"/>
                </a:lnTo>
                <a:lnTo>
                  <a:pt x="53938" y="39111"/>
                </a:lnTo>
                <a:lnTo>
                  <a:pt x="56092" y="28045"/>
                </a:lnTo>
                <a:lnTo>
                  <a:pt x="53938" y="17231"/>
                </a:lnTo>
                <a:lnTo>
                  <a:pt x="48011" y="8305"/>
                </a:lnTo>
                <a:lnTo>
                  <a:pt x="39112" y="2237"/>
                </a:lnTo>
                <a:lnTo>
                  <a:pt x="28046" y="0"/>
                </a:lnTo>
                <a:close/>
              </a:path>
            </a:pathLst>
          </a:custGeom>
          <a:solidFill>
            <a:srgbClr val="F46060"/>
          </a:solidFill>
        </p:spPr>
        <p:txBody>
          <a:bodyPr wrap="square" lIns="0" tIns="0" rIns="0" bIns="0" rtlCol="0"/>
          <a:lstStyle/>
          <a:p>
            <a:endParaRPr sz="1224">
              <a:solidFill>
                <a:prstClr val="black"/>
              </a:solidFill>
            </a:endParaRPr>
          </a:p>
        </p:txBody>
      </p:sp>
      <p:sp>
        <p:nvSpPr>
          <p:cNvPr id="33" name="object 33"/>
          <p:cNvSpPr/>
          <p:nvPr/>
        </p:nvSpPr>
        <p:spPr>
          <a:xfrm>
            <a:off x="6480617" y="1391559"/>
            <a:ext cx="38436" cy="38436"/>
          </a:xfrm>
          <a:custGeom>
            <a:avLst/>
            <a:gdLst/>
            <a:ahLst/>
            <a:cxnLst/>
            <a:rect l="l" t="t" r="r" b="b"/>
            <a:pathLst>
              <a:path w="56515" h="56514">
                <a:moveTo>
                  <a:pt x="28046" y="0"/>
                </a:moveTo>
                <a:lnTo>
                  <a:pt x="17233" y="2237"/>
                </a:lnTo>
                <a:lnTo>
                  <a:pt x="8306" y="8305"/>
                </a:lnTo>
                <a:lnTo>
                  <a:pt x="2238" y="17231"/>
                </a:lnTo>
                <a:lnTo>
                  <a:pt x="0" y="28045"/>
                </a:lnTo>
                <a:lnTo>
                  <a:pt x="2238" y="39111"/>
                </a:lnTo>
                <a:lnTo>
                  <a:pt x="8306" y="48009"/>
                </a:lnTo>
                <a:lnTo>
                  <a:pt x="17233" y="53936"/>
                </a:lnTo>
                <a:lnTo>
                  <a:pt x="28046" y="56090"/>
                </a:lnTo>
                <a:lnTo>
                  <a:pt x="39115" y="53936"/>
                </a:lnTo>
                <a:lnTo>
                  <a:pt x="48012" y="48009"/>
                </a:lnTo>
                <a:lnTo>
                  <a:pt x="53937" y="39111"/>
                </a:lnTo>
                <a:lnTo>
                  <a:pt x="56090" y="28045"/>
                </a:lnTo>
                <a:lnTo>
                  <a:pt x="53937" y="17231"/>
                </a:lnTo>
                <a:lnTo>
                  <a:pt x="48012" y="8305"/>
                </a:lnTo>
                <a:lnTo>
                  <a:pt x="39115" y="2237"/>
                </a:lnTo>
                <a:lnTo>
                  <a:pt x="28046" y="0"/>
                </a:lnTo>
                <a:close/>
              </a:path>
            </a:pathLst>
          </a:custGeom>
          <a:solidFill>
            <a:srgbClr val="F46060"/>
          </a:solidFill>
        </p:spPr>
        <p:txBody>
          <a:bodyPr wrap="square" lIns="0" tIns="0" rIns="0" bIns="0" rtlCol="0"/>
          <a:lstStyle/>
          <a:p>
            <a:endParaRPr sz="1224">
              <a:solidFill>
                <a:prstClr val="black"/>
              </a:solidFill>
            </a:endParaRPr>
          </a:p>
        </p:txBody>
      </p:sp>
      <p:sp>
        <p:nvSpPr>
          <p:cNvPr id="34" name="object 34"/>
          <p:cNvSpPr/>
          <p:nvPr/>
        </p:nvSpPr>
        <p:spPr>
          <a:xfrm>
            <a:off x="6533274" y="1251410"/>
            <a:ext cx="38436" cy="38436"/>
          </a:xfrm>
          <a:custGeom>
            <a:avLst/>
            <a:gdLst/>
            <a:ahLst/>
            <a:cxnLst/>
            <a:rect l="l" t="t" r="r" b="b"/>
            <a:pathLst>
              <a:path w="56515" h="56514">
                <a:moveTo>
                  <a:pt x="28046" y="0"/>
                </a:moveTo>
                <a:lnTo>
                  <a:pt x="16979" y="2237"/>
                </a:lnTo>
                <a:lnTo>
                  <a:pt x="8081" y="8305"/>
                </a:lnTo>
                <a:lnTo>
                  <a:pt x="2154" y="17231"/>
                </a:lnTo>
                <a:lnTo>
                  <a:pt x="0" y="28045"/>
                </a:lnTo>
                <a:lnTo>
                  <a:pt x="2154" y="39111"/>
                </a:lnTo>
                <a:lnTo>
                  <a:pt x="8081" y="48009"/>
                </a:lnTo>
                <a:lnTo>
                  <a:pt x="16979" y="53936"/>
                </a:lnTo>
                <a:lnTo>
                  <a:pt x="28046" y="56090"/>
                </a:lnTo>
                <a:lnTo>
                  <a:pt x="38861" y="53936"/>
                </a:lnTo>
                <a:lnTo>
                  <a:pt x="47787" y="48009"/>
                </a:lnTo>
                <a:lnTo>
                  <a:pt x="53854" y="39111"/>
                </a:lnTo>
                <a:lnTo>
                  <a:pt x="56092" y="28045"/>
                </a:lnTo>
                <a:lnTo>
                  <a:pt x="53854" y="17231"/>
                </a:lnTo>
                <a:lnTo>
                  <a:pt x="47787" y="8305"/>
                </a:lnTo>
                <a:lnTo>
                  <a:pt x="38861" y="2237"/>
                </a:lnTo>
                <a:lnTo>
                  <a:pt x="28046" y="0"/>
                </a:lnTo>
                <a:close/>
              </a:path>
            </a:pathLst>
          </a:custGeom>
          <a:solidFill>
            <a:srgbClr val="0CC5B4"/>
          </a:solidFill>
        </p:spPr>
        <p:txBody>
          <a:bodyPr wrap="square" lIns="0" tIns="0" rIns="0" bIns="0" rtlCol="0"/>
          <a:lstStyle/>
          <a:p>
            <a:endParaRPr sz="1224">
              <a:solidFill>
                <a:prstClr val="black"/>
              </a:solidFill>
            </a:endParaRPr>
          </a:p>
        </p:txBody>
      </p:sp>
      <p:sp>
        <p:nvSpPr>
          <p:cNvPr id="35" name="object 35"/>
          <p:cNvSpPr/>
          <p:nvPr/>
        </p:nvSpPr>
        <p:spPr>
          <a:xfrm>
            <a:off x="6814001" y="1532114"/>
            <a:ext cx="38436" cy="38436"/>
          </a:xfrm>
          <a:custGeom>
            <a:avLst/>
            <a:gdLst/>
            <a:ahLst/>
            <a:cxnLst/>
            <a:rect l="l" t="t" r="r" b="b"/>
            <a:pathLst>
              <a:path w="56515" h="56514">
                <a:moveTo>
                  <a:pt x="28025" y="0"/>
                </a:moveTo>
                <a:lnTo>
                  <a:pt x="16962" y="2237"/>
                </a:lnTo>
                <a:lnTo>
                  <a:pt x="8071" y="8305"/>
                </a:lnTo>
                <a:lnTo>
                  <a:pt x="2150" y="17231"/>
                </a:lnTo>
                <a:lnTo>
                  <a:pt x="0" y="28045"/>
                </a:lnTo>
                <a:lnTo>
                  <a:pt x="2150" y="39111"/>
                </a:lnTo>
                <a:lnTo>
                  <a:pt x="8071" y="48009"/>
                </a:lnTo>
                <a:lnTo>
                  <a:pt x="16962" y="53936"/>
                </a:lnTo>
                <a:lnTo>
                  <a:pt x="28025" y="56090"/>
                </a:lnTo>
                <a:lnTo>
                  <a:pt x="38840" y="53936"/>
                </a:lnTo>
                <a:lnTo>
                  <a:pt x="47766" y="48009"/>
                </a:lnTo>
                <a:lnTo>
                  <a:pt x="53834" y="39111"/>
                </a:lnTo>
                <a:lnTo>
                  <a:pt x="56072" y="28045"/>
                </a:lnTo>
                <a:lnTo>
                  <a:pt x="53834" y="17231"/>
                </a:lnTo>
                <a:lnTo>
                  <a:pt x="47766" y="8305"/>
                </a:lnTo>
                <a:lnTo>
                  <a:pt x="38840" y="2237"/>
                </a:lnTo>
                <a:lnTo>
                  <a:pt x="28025" y="0"/>
                </a:lnTo>
                <a:close/>
              </a:path>
            </a:pathLst>
          </a:custGeom>
          <a:solidFill>
            <a:srgbClr val="F46060"/>
          </a:solidFill>
        </p:spPr>
        <p:txBody>
          <a:bodyPr wrap="square" lIns="0" tIns="0" rIns="0" bIns="0" rtlCol="0"/>
          <a:lstStyle/>
          <a:p>
            <a:endParaRPr sz="1224">
              <a:solidFill>
                <a:prstClr val="black"/>
              </a:solidFill>
            </a:endParaRPr>
          </a:p>
        </p:txBody>
      </p:sp>
      <p:sp>
        <p:nvSpPr>
          <p:cNvPr id="36" name="object 36"/>
          <p:cNvSpPr/>
          <p:nvPr/>
        </p:nvSpPr>
        <p:spPr>
          <a:xfrm>
            <a:off x="6533274" y="1530463"/>
            <a:ext cx="38436" cy="38436"/>
          </a:xfrm>
          <a:custGeom>
            <a:avLst/>
            <a:gdLst/>
            <a:ahLst/>
            <a:cxnLst/>
            <a:rect l="l" t="t" r="r" b="b"/>
            <a:pathLst>
              <a:path w="56515" h="56514">
                <a:moveTo>
                  <a:pt x="28046" y="0"/>
                </a:moveTo>
                <a:lnTo>
                  <a:pt x="16979" y="2237"/>
                </a:lnTo>
                <a:lnTo>
                  <a:pt x="8081" y="8305"/>
                </a:lnTo>
                <a:lnTo>
                  <a:pt x="2154" y="17231"/>
                </a:lnTo>
                <a:lnTo>
                  <a:pt x="0" y="28045"/>
                </a:lnTo>
                <a:lnTo>
                  <a:pt x="2154" y="38849"/>
                </a:lnTo>
                <a:lnTo>
                  <a:pt x="8081" y="47772"/>
                </a:lnTo>
                <a:lnTo>
                  <a:pt x="16979" y="53841"/>
                </a:lnTo>
                <a:lnTo>
                  <a:pt x="28046" y="56080"/>
                </a:lnTo>
                <a:lnTo>
                  <a:pt x="38861" y="53841"/>
                </a:lnTo>
                <a:lnTo>
                  <a:pt x="47787" y="47772"/>
                </a:lnTo>
                <a:lnTo>
                  <a:pt x="53854" y="38849"/>
                </a:lnTo>
                <a:lnTo>
                  <a:pt x="56092" y="28045"/>
                </a:lnTo>
                <a:lnTo>
                  <a:pt x="53854" y="17231"/>
                </a:lnTo>
                <a:lnTo>
                  <a:pt x="47787" y="8305"/>
                </a:lnTo>
                <a:lnTo>
                  <a:pt x="38861" y="2237"/>
                </a:lnTo>
                <a:lnTo>
                  <a:pt x="28046" y="0"/>
                </a:lnTo>
                <a:close/>
              </a:path>
            </a:pathLst>
          </a:custGeom>
          <a:solidFill>
            <a:srgbClr val="0CC5B4"/>
          </a:solidFill>
        </p:spPr>
        <p:txBody>
          <a:bodyPr wrap="square" lIns="0" tIns="0" rIns="0" bIns="0" rtlCol="0"/>
          <a:lstStyle/>
          <a:p>
            <a:endParaRPr sz="1224">
              <a:solidFill>
                <a:prstClr val="black"/>
              </a:solidFill>
            </a:endParaRPr>
          </a:p>
        </p:txBody>
      </p:sp>
      <p:sp>
        <p:nvSpPr>
          <p:cNvPr id="37" name="object 37"/>
          <p:cNvSpPr/>
          <p:nvPr/>
        </p:nvSpPr>
        <p:spPr>
          <a:xfrm>
            <a:off x="6866242" y="1391559"/>
            <a:ext cx="38436" cy="38436"/>
          </a:xfrm>
          <a:custGeom>
            <a:avLst/>
            <a:gdLst/>
            <a:ahLst/>
            <a:cxnLst/>
            <a:rect l="l" t="t" r="r" b="b"/>
            <a:pathLst>
              <a:path w="56515" h="56514">
                <a:moveTo>
                  <a:pt x="28046" y="0"/>
                </a:moveTo>
                <a:lnTo>
                  <a:pt x="17231" y="2237"/>
                </a:lnTo>
                <a:lnTo>
                  <a:pt x="8305" y="8305"/>
                </a:lnTo>
                <a:lnTo>
                  <a:pt x="2238" y="17231"/>
                </a:lnTo>
                <a:lnTo>
                  <a:pt x="0" y="28045"/>
                </a:lnTo>
                <a:lnTo>
                  <a:pt x="2238" y="39111"/>
                </a:lnTo>
                <a:lnTo>
                  <a:pt x="8305" y="48009"/>
                </a:lnTo>
                <a:lnTo>
                  <a:pt x="17231" y="53936"/>
                </a:lnTo>
                <a:lnTo>
                  <a:pt x="28046" y="56090"/>
                </a:lnTo>
                <a:lnTo>
                  <a:pt x="39112" y="53936"/>
                </a:lnTo>
                <a:lnTo>
                  <a:pt x="48011" y="48009"/>
                </a:lnTo>
                <a:lnTo>
                  <a:pt x="53938" y="39111"/>
                </a:lnTo>
                <a:lnTo>
                  <a:pt x="56092" y="28045"/>
                </a:lnTo>
                <a:lnTo>
                  <a:pt x="53938" y="17231"/>
                </a:lnTo>
                <a:lnTo>
                  <a:pt x="48011" y="8305"/>
                </a:lnTo>
                <a:lnTo>
                  <a:pt x="39112" y="2237"/>
                </a:lnTo>
                <a:lnTo>
                  <a:pt x="28046" y="0"/>
                </a:lnTo>
                <a:close/>
              </a:path>
            </a:pathLst>
          </a:custGeom>
          <a:solidFill>
            <a:srgbClr val="0CC5B4"/>
          </a:solidFill>
        </p:spPr>
        <p:txBody>
          <a:bodyPr wrap="square" lIns="0" tIns="0" rIns="0" bIns="0" rtlCol="0"/>
          <a:lstStyle/>
          <a:p>
            <a:endParaRPr sz="1224">
              <a:solidFill>
                <a:prstClr val="black"/>
              </a:solidFill>
            </a:endParaRPr>
          </a:p>
        </p:txBody>
      </p:sp>
      <p:sp>
        <p:nvSpPr>
          <p:cNvPr id="38" name="object 38"/>
          <p:cNvSpPr/>
          <p:nvPr/>
        </p:nvSpPr>
        <p:spPr>
          <a:xfrm>
            <a:off x="6669692" y="1187136"/>
            <a:ext cx="47937" cy="47505"/>
          </a:xfrm>
          <a:custGeom>
            <a:avLst/>
            <a:gdLst/>
            <a:ahLst/>
            <a:cxnLst/>
            <a:rect l="l" t="t" r="r" b="b"/>
            <a:pathLst>
              <a:path w="70484" h="69850">
                <a:moveTo>
                  <a:pt x="34754" y="0"/>
                </a:moveTo>
                <a:lnTo>
                  <a:pt x="21354" y="2773"/>
                </a:lnTo>
                <a:lnTo>
                  <a:pt x="10293" y="10293"/>
                </a:lnTo>
                <a:lnTo>
                  <a:pt x="2774" y="21354"/>
                </a:lnTo>
                <a:lnTo>
                  <a:pt x="0" y="34753"/>
                </a:lnTo>
                <a:lnTo>
                  <a:pt x="2774" y="48412"/>
                </a:lnTo>
                <a:lnTo>
                  <a:pt x="10293" y="59444"/>
                </a:lnTo>
                <a:lnTo>
                  <a:pt x="21354" y="66819"/>
                </a:lnTo>
                <a:lnTo>
                  <a:pt x="34754" y="69506"/>
                </a:lnTo>
                <a:lnTo>
                  <a:pt x="48510" y="66819"/>
                </a:lnTo>
                <a:lnTo>
                  <a:pt x="59755" y="59444"/>
                </a:lnTo>
                <a:lnTo>
                  <a:pt x="67342" y="48412"/>
                </a:lnTo>
                <a:lnTo>
                  <a:pt x="70126" y="34753"/>
                </a:lnTo>
                <a:lnTo>
                  <a:pt x="67342" y="21354"/>
                </a:lnTo>
                <a:lnTo>
                  <a:pt x="59755" y="10293"/>
                </a:lnTo>
                <a:lnTo>
                  <a:pt x="48510" y="2773"/>
                </a:lnTo>
                <a:lnTo>
                  <a:pt x="34754" y="0"/>
                </a:lnTo>
                <a:close/>
              </a:path>
            </a:pathLst>
          </a:custGeom>
          <a:solidFill>
            <a:srgbClr val="FFFFFF"/>
          </a:solidFill>
        </p:spPr>
        <p:txBody>
          <a:bodyPr wrap="square" lIns="0" tIns="0" rIns="0" bIns="0" rtlCol="0"/>
          <a:lstStyle/>
          <a:p>
            <a:endParaRPr sz="1224">
              <a:solidFill>
                <a:prstClr val="black"/>
              </a:solidFill>
            </a:endParaRPr>
          </a:p>
        </p:txBody>
      </p:sp>
      <p:sp>
        <p:nvSpPr>
          <p:cNvPr id="39" name="object 39"/>
          <p:cNvSpPr/>
          <p:nvPr/>
        </p:nvSpPr>
        <p:spPr>
          <a:xfrm>
            <a:off x="6668906" y="1186310"/>
            <a:ext cx="49664" cy="49232"/>
          </a:xfrm>
          <a:custGeom>
            <a:avLst/>
            <a:gdLst/>
            <a:ahLst/>
            <a:cxnLst/>
            <a:rect l="l" t="t" r="r" b="b"/>
            <a:pathLst>
              <a:path w="73025" h="72389">
                <a:moveTo>
                  <a:pt x="35888" y="0"/>
                </a:moveTo>
                <a:lnTo>
                  <a:pt x="6216" y="15946"/>
                </a:lnTo>
                <a:lnTo>
                  <a:pt x="0" y="37839"/>
                </a:lnTo>
                <a:lnTo>
                  <a:pt x="125" y="39691"/>
                </a:lnTo>
                <a:lnTo>
                  <a:pt x="6231" y="56296"/>
                </a:lnTo>
                <a:lnTo>
                  <a:pt x="8212" y="58950"/>
                </a:lnTo>
                <a:lnTo>
                  <a:pt x="35970" y="71955"/>
                </a:lnTo>
                <a:lnTo>
                  <a:pt x="39592" y="71790"/>
                </a:lnTo>
                <a:lnTo>
                  <a:pt x="43297" y="71214"/>
                </a:lnTo>
                <a:lnTo>
                  <a:pt x="46849" y="70329"/>
                </a:lnTo>
                <a:lnTo>
                  <a:pt x="49193" y="69506"/>
                </a:lnTo>
                <a:lnTo>
                  <a:pt x="35867" y="69506"/>
                </a:lnTo>
                <a:lnTo>
                  <a:pt x="32909" y="69362"/>
                </a:lnTo>
                <a:lnTo>
                  <a:pt x="32595" y="69362"/>
                </a:lnTo>
                <a:lnTo>
                  <a:pt x="29222" y="68827"/>
                </a:lnTo>
                <a:lnTo>
                  <a:pt x="26152" y="68045"/>
                </a:lnTo>
                <a:lnTo>
                  <a:pt x="23094" y="66955"/>
                </a:lnTo>
                <a:lnTo>
                  <a:pt x="20003" y="65494"/>
                </a:lnTo>
                <a:lnTo>
                  <a:pt x="17381" y="63909"/>
                </a:lnTo>
                <a:lnTo>
                  <a:pt x="14763" y="61996"/>
                </a:lnTo>
                <a:lnTo>
                  <a:pt x="12334" y="59835"/>
                </a:lnTo>
                <a:lnTo>
                  <a:pt x="10089" y="57387"/>
                </a:lnTo>
                <a:lnTo>
                  <a:pt x="8228" y="54918"/>
                </a:lnTo>
                <a:lnTo>
                  <a:pt x="6474" y="52037"/>
                </a:lnTo>
                <a:lnTo>
                  <a:pt x="5103" y="49218"/>
                </a:lnTo>
                <a:lnTo>
                  <a:pt x="2390" y="35946"/>
                </a:lnTo>
                <a:lnTo>
                  <a:pt x="2447" y="34115"/>
                </a:lnTo>
                <a:lnTo>
                  <a:pt x="2553" y="32675"/>
                </a:lnTo>
                <a:lnTo>
                  <a:pt x="3069" y="29382"/>
                </a:lnTo>
                <a:lnTo>
                  <a:pt x="3900" y="26172"/>
                </a:lnTo>
                <a:lnTo>
                  <a:pt x="5045" y="23107"/>
                </a:lnTo>
                <a:lnTo>
                  <a:pt x="6474" y="20185"/>
                </a:lnTo>
                <a:lnTo>
                  <a:pt x="8169" y="17407"/>
                </a:lnTo>
                <a:lnTo>
                  <a:pt x="10090" y="14814"/>
                </a:lnTo>
                <a:lnTo>
                  <a:pt x="12353" y="12345"/>
                </a:lnTo>
                <a:lnTo>
                  <a:pt x="14665" y="10226"/>
                </a:lnTo>
                <a:lnTo>
                  <a:pt x="17345" y="8209"/>
                </a:lnTo>
                <a:lnTo>
                  <a:pt x="20023" y="6563"/>
                </a:lnTo>
                <a:lnTo>
                  <a:pt x="22922" y="5144"/>
                </a:lnTo>
                <a:lnTo>
                  <a:pt x="26002" y="3991"/>
                </a:lnTo>
                <a:lnTo>
                  <a:pt x="29303" y="3107"/>
                </a:lnTo>
                <a:lnTo>
                  <a:pt x="29442" y="3107"/>
                </a:lnTo>
                <a:lnTo>
                  <a:pt x="32595" y="2613"/>
                </a:lnTo>
                <a:lnTo>
                  <a:pt x="34242" y="2489"/>
                </a:lnTo>
                <a:lnTo>
                  <a:pt x="35919" y="2449"/>
                </a:lnTo>
                <a:lnTo>
                  <a:pt x="48966" y="2448"/>
                </a:lnTo>
                <a:lnTo>
                  <a:pt x="46855" y="1666"/>
                </a:lnTo>
                <a:lnTo>
                  <a:pt x="43337" y="761"/>
                </a:lnTo>
                <a:lnTo>
                  <a:pt x="39633" y="185"/>
                </a:lnTo>
                <a:lnTo>
                  <a:pt x="37760" y="61"/>
                </a:lnTo>
                <a:lnTo>
                  <a:pt x="35888" y="0"/>
                </a:lnTo>
                <a:close/>
              </a:path>
              <a:path w="73025" h="72389">
                <a:moveTo>
                  <a:pt x="35919" y="69504"/>
                </a:moveTo>
                <a:close/>
              </a:path>
              <a:path w="73025" h="72389">
                <a:moveTo>
                  <a:pt x="39468" y="69341"/>
                </a:moveTo>
                <a:lnTo>
                  <a:pt x="35919" y="69504"/>
                </a:lnTo>
                <a:lnTo>
                  <a:pt x="49199" y="69504"/>
                </a:lnTo>
                <a:lnTo>
                  <a:pt x="49603" y="69362"/>
                </a:lnTo>
                <a:lnTo>
                  <a:pt x="39345" y="69362"/>
                </a:lnTo>
                <a:close/>
              </a:path>
              <a:path w="73025" h="72389">
                <a:moveTo>
                  <a:pt x="32472" y="69341"/>
                </a:moveTo>
                <a:lnTo>
                  <a:pt x="32909" y="69362"/>
                </a:lnTo>
                <a:lnTo>
                  <a:pt x="32472" y="69341"/>
                </a:lnTo>
                <a:close/>
              </a:path>
              <a:path w="73025" h="72389">
                <a:moveTo>
                  <a:pt x="50889" y="68827"/>
                </a:moveTo>
                <a:lnTo>
                  <a:pt x="42843" y="68827"/>
                </a:lnTo>
                <a:lnTo>
                  <a:pt x="39345" y="69362"/>
                </a:lnTo>
                <a:lnTo>
                  <a:pt x="49603" y="69362"/>
                </a:lnTo>
                <a:lnTo>
                  <a:pt x="50189" y="69156"/>
                </a:lnTo>
                <a:lnTo>
                  <a:pt x="50889" y="68827"/>
                </a:lnTo>
                <a:close/>
              </a:path>
              <a:path w="73025" h="72389">
                <a:moveTo>
                  <a:pt x="29290" y="68844"/>
                </a:moveTo>
                <a:close/>
              </a:path>
              <a:path w="73025" h="72389">
                <a:moveTo>
                  <a:pt x="29222" y="68827"/>
                </a:moveTo>
                <a:close/>
              </a:path>
              <a:path w="73025" h="72389">
                <a:moveTo>
                  <a:pt x="54658" y="66893"/>
                </a:moveTo>
                <a:lnTo>
                  <a:pt x="49263" y="66893"/>
                </a:lnTo>
                <a:lnTo>
                  <a:pt x="46032" y="68045"/>
                </a:lnTo>
                <a:lnTo>
                  <a:pt x="42790" y="68835"/>
                </a:lnTo>
                <a:lnTo>
                  <a:pt x="50889" y="68827"/>
                </a:lnTo>
                <a:lnTo>
                  <a:pt x="53401" y="67634"/>
                </a:lnTo>
                <a:lnTo>
                  <a:pt x="54658" y="66893"/>
                </a:lnTo>
                <a:close/>
              </a:path>
              <a:path w="73025" h="72389">
                <a:moveTo>
                  <a:pt x="25990" y="68004"/>
                </a:moveTo>
                <a:lnTo>
                  <a:pt x="26152" y="68045"/>
                </a:lnTo>
                <a:lnTo>
                  <a:pt x="25990" y="68004"/>
                </a:lnTo>
                <a:close/>
              </a:path>
              <a:path w="73025" h="72389">
                <a:moveTo>
                  <a:pt x="46135" y="68004"/>
                </a:moveTo>
                <a:lnTo>
                  <a:pt x="45969" y="68045"/>
                </a:lnTo>
                <a:lnTo>
                  <a:pt x="46135" y="68004"/>
                </a:lnTo>
                <a:close/>
              </a:path>
              <a:path w="73025" h="72389">
                <a:moveTo>
                  <a:pt x="22924" y="66893"/>
                </a:moveTo>
                <a:lnTo>
                  <a:pt x="23094" y="66955"/>
                </a:lnTo>
                <a:lnTo>
                  <a:pt x="22924" y="66893"/>
                </a:lnTo>
                <a:close/>
              </a:path>
              <a:path w="73025" h="72389">
                <a:moveTo>
                  <a:pt x="56892" y="65494"/>
                </a:moveTo>
                <a:lnTo>
                  <a:pt x="52246" y="65494"/>
                </a:lnTo>
                <a:lnTo>
                  <a:pt x="49200" y="66915"/>
                </a:lnTo>
                <a:lnTo>
                  <a:pt x="54658" y="66893"/>
                </a:lnTo>
                <a:lnTo>
                  <a:pt x="56385" y="65864"/>
                </a:lnTo>
                <a:lnTo>
                  <a:pt x="56892" y="65494"/>
                </a:lnTo>
                <a:close/>
              </a:path>
              <a:path w="73025" h="72389">
                <a:moveTo>
                  <a:pt x="20006" y="65495"/>
                </a:moveTo>
                <a:close/>
              </a:path>
              <a:path w="73025" h="72389">
                <a:moveTo>
                  <a:pt x="61356" y="61913"/>
                </a:moveTo>
                <a:lnTo>
                  <a:pt x="57679" y="61913"/>
                </a:lnTo>
                <a:lnTo>
                  <a:pt x="54962" y="63909"/>
                </a:lnTo>
                <a:lnTo>
                  <a:pt x="52143" y="65535"/>
                </a:lnTo>
                <a:lnTo>
                  <a:pt x="56892" y="65494"/>
                </a:lnTo>
                <a:lnTo>
                  <a:pt x="59190" y="63806"/>
                </a:lnTo>
                <a:lnTo>
                  <a:pt x="61356" y="61913"/>
                </a:lnTo>
                <a:close/>
              </a:path>
              <a:path w="73025" h="72389">
                <a:moveTo>
                  <a:pt x="20003" y="65494"/>
                </a:moveTo>
                <a:close/>
              </a:path>
              <a:path w="73025" h="72389">
                <a:moveTo>
                  <a:pt x="17245" y="63827"/>
                </a:moveTo>
                <a:lnTo>
                  <a:pt x="17381" y="63909"/>
                </a:lnTo>
                <a:lnTo>
                  <a:pt x="17245" y="63827"/>
                </a:lnTo>
                <a:close/>
              </a:path>
              <a:path w="73025" h="72389">
                <a:moveTo>
                  <a:pt x="55065" y="63827"/>
                </a:moveTo>
                <a:lnTo>
                  <a:pt x="54925" y="63909"/>
                </a:lnTo>
                <a:lnTo>
                  <a:pt x="55065" y="63827"/>
                </a:lnTo>
                <a:close/>
              </a:path>
              <a:path w="73025" h="72389">
                <a:moveTo>
                  <a:pt x="14652" y="61913"/>
                </a:moveTo>
                <a:close/>
              </a:path>
              <a:path w="73025" h="72389">
                <a:moveTo>
                  <a:pt x="63445" y="59753"/>
                </a:moveTo>
                <a:lnTo>
                  <a:pt x="60107" y="59753"/>
                </a:lnTo>
                <a:lnTo>
                  <a:pt x="57605" y="61968"/>
                </a:lnTo>
                <a:lnTo>
                  <a:pt x="61356" y="61913"/>
                </a:lnTo>
                <a:lnTo>
                  <a:pt x="61809" y="61502"/>
                </a:lnTo>
                <a:lnTo>
                  <a:pt x="63445" y="59753"/>
                </a:lnTo>
                <a:close/>
              </a:path>
              <a:path w="73025" h="72389">
                <a:moveTo>
                  <a:pt x="12291" y="59774"/>
                </a:moveTo>
                <a:close/>
              </a:path>
              <a:path w="73025" h="72389">
                <a:moveTo>
                  <a:pt x="65380" y="57387"/>
                </a:moveTo>
                <a:lnTo>
                  <a:pt x="62308" y="57387"/>
                </a:lnTo>
                <a:lnTo>
                  <a:pt x="60075" y="59781"/>
                </a:lnTo>
                <a:lnTo>
                  <a:pt x="63445" y="59753"/>
                </a:lnTo>
                <a:lnTo>
                  <a:pt x="64178" y="58950"/>
                </a:lnTo>
                <a:lnTo>
                  <a:pt x="65380" y="57387"/>
                </a:lnTo>
                <a:close/>
              </a:path>
              <a:path w="73025" h="72389">
                <a:moveTo>
                  <a:pt x="10110" y="57415"/>
                </a:moveTo>
                <a:close/>
              </a:path>
              <a:path w="73025" h="72389">
                <a:moveTo>
                  <a:pt x="67127" y="54815"/>
                </a:moveTo>
                <a:lnTo>
                  <a:pt x="64263" y="54815"/>
                </a:lnTo>
                <a:lnTo>
                  <a:pt x="62226" y="57469"/>
                </a:lnTo>
                <a:lnTo>
                  <a:pt x="65380" y="57387"/>
                </a:lnTo>
                <a:lnTo>
                  <a:pt x="66281" y="56193"/>
                </a:lnTo>
                <a:lnTo>
                  <a:pt x="67127" y="54815"/>
                </a:lnTo>
                <a:close/>
              </a:path>
              <a:path w="73025" h="72389">
                <a:moveTo>
                  <a:pt x="10089" y="57387"/>
                </a:moveTo>
                <a:close/>
              </a:path>
              <a:path w="73025" h="72389">
                <a:moveTo>
                  <a:pt x="8169" y="54815"/>
                </a:moveTo>
                <a:close/>
              </a:path>
              <a:path w="73025" h="72389">
                <a:moveTo>
                  <a:pt x="71067" y="46008"/>
                </a:moveTo>
                <a:lnTo>
                  <a:pt x="68564" y="46008"/>
                </a:lnTo>
                <a:lnTo>
                  <a:pt x="67370" y="49218"/>
                </a:lnTo>
                <a:lnTo>
                  <a:pt x="65930" y="52140"/>
                </a:lnTo>
                <a:lnTo>
                  <a:pt x="64207" y="54887"/>
                </a:lnTo>
                <a:lnTo>
                  <a:pt x="67127" y="54815"/>
                </a:lnTo>
                <a:lnTo>
                  <a:pt x="68100" y="53210"/>
                </a:lnTo>
                <a:lnTo>
                  <a:pt x="69652" y="50062"/>
                </a:lnTo>
                <a:lnTo>
                  <a:pt x="70880" y="46728"/>
                </a:lnTo>
                <a:lnTo>
                  <a:pt x="71067" y="46008"/>
                </a:lnTo>
                <a:close/>
              </a:path>
              <a:path w="73025" h="72389">
                <a:moveTo>
                  <a:pt x="6519" y="52128"/>
                </a:moveTo>
                <a:close/>
              </a:path>
              <a:path w="73025" h="72389">
                <a:moveTo>
                  <a:pt x="65971" y="52037"/>
                </a:moveTo>
                <a:close/>
              </a:path>
              <a:path w="73025" h="72389">
                <a:moveTo>
                  <a:pt x="6474" y="52037"/>
                </a:moveTo>
                <a:close/>
              </a:path>
              <a:path w="73025" h="72389">
                <a:moveTo>
                  <a:pt x="5043" y="49094"/>
                </a:moveTo>
                <a:close/>
              </a:path>
              <a:path w="73025" h="72389">
                <a:moveTo>
                  <a:pt x="67411" y="49094"/>
                </a:moveTo>
                <a:close/>
              </a:path>
              <a:path w="73025" h="72389">
                <a:moveTo>
                  <a:pt x="3921" y="46090"/>
                </a:moveTo>
                <a:close/>
              </a:path>
              <a:path w="73025" h="72389">
                <a:moveTo>
                  <a:pt x="3900" y="46008"/>
                </a:moveTo>
                <a:close/>
              </a:path>
              <a:path w="73025" h="72389">
                <a:moveTo>
                  <a:pt x="71847" y="42778"/>
                </a:moveTo>
                <a:lnTo>
                  <a:pt x="69387" y="42778"/>
                </a:lnTo>
                <a:lnTo>
                  <a:pt x="68533" y="46090"/>
                </a:lnTo>
                <a:lnTo>
                  <a:pt x="71067" y="46008"/>
                </a:lnTo>
                <a:lnTo>
                  <a:pt x="71753" y="43374"/>
                </a:lnTo>
                <a:lnTo>
                  <a:pt x="71847" y="42778"/>
                </a:lnTo>
                <a:close/>
              </a:path>
              <a:path w="73025" h="72389">
                <a:moveTo>
                  <a:pt x="3079" y="42823"/>
                </a:moveTo>
                <a:close/>
              </a:path>
              <a:path w="73025" h="72389">
                <a:moveTo>
                  <a:pt x="3072" y="42778"/>
                </a:moveTo>
                <a:close/>
              </a:path>
              <a:path w="73025" h="72389">
                <a:moveTo>
                  <a:pt x="72349" y="39403"/>
                </a:moveTo>
                <a:lnTo>
                  <a:pt x="69901" y="39403"/>
                </a:lnTo>
                <a:lnTo>
                  <a:pt x="69375" y="42823"/>
                </a:lnTo>
                <a:lnTo>
                  <a:pt x="71847" y="42778"/>
                </a:lnTo>
                <a:lnTo>
                  <a:pt x="72329" y="39691"/>
                </a:lnTo>
                <a:lnTo>
                  <a:pt x="72349" y="39403"/>
                </a:lnTo>
                <a:close/>
              </a:path>
              <a:path w="73025" h="72389">
                <a:moveTo>
                  <a:pt x="2567" y="39403"/>
                </a:moveTo>
                <a:close/>
              </a:path>
              <a:path w="73025" h="72389">
                <a:moveTo>
                  <a:pt x="72515" y="35946"/>
                </a:moveTo>
                <a:lnTo>
                  <a:pt x="70066" y="35946"/>
                </a:lnTo>
                <a:lnTo>
                  <a:pt x="70013" y="37839"/>
                </a:lnTo>
                <a:lnTo>
                  <a:pt x="69881" y="39485"/>
                </a:lnTo>
                <a:lnTo>
                  <a:pt x="72349" y="39403"/>
                </a:lnTo>
                <a:lnTo>
                  <a:pt x="72458" y="37695"/>
                </a:lnTo>
                <a:lnTo>
                  <a:pt x="72515" y="35946"/>
                </a:lnTo>
                <a:close/>
              </a:path>
              <a:path w="73025" h="72389">
                <a:moveTo>
                  <a:pt x="70025" y="37695"/>
                </a:moveTo>
                <a:close/>
              </a:path>
              <a:path w="73025" h="72389">
                <a:moveTo>
                  <a:pt x="72457" y="34238"/>
                </a:moveTo>
                <a:lnTo>
                  <a:pt x="70025" y="34238"/>
                </a:lnTo>
                <a:lnTo>
                  <a:pt x="70065" y="35978"/>
                </a:lnTo>
                <a:lnTo>
                  <a:pt x="72515" y="35946"/>
                </a:lnTo>
                <a:lnTo>
                  <a:pt x="72457" y="34238"/>
                </a:lnTo>
                <a:close/>
              </a:path>
              <a:path w="73025" h="72389">
                <a:moveTo>
                  <a:pt x="2435" y="34259"/>
                </a:moveTo>
                <a:close/>
              </a:path>
              <a:path w="73025" h="72389">
                <a:moveTo>
                  <a:pt x="71832" y="29238"/>
                </a:moveTo>
                <a:lnTo>
                  <a:pt x="69366" y="29238"/>
                </a:lnTo>
                <a:lnTo>
                  <a:pt x="69901" y="32675"/>
                </a:lnTo>
                <a:lnTo>
                  <a:pt x="70025" y="34300"/>
                </a:lnTo>
                <a:lnTo>
                  <a:pt x="72457" y="34238"/>
                </a:lnTo>
                <a:lnTo>
                  <a:pt x="72329" y="32387"/>
                </a:lnTo>
                <a:lnTo>
                  <a:pt x="71832" y="29238"/>
                </a:lnTo>
                <a:close/>
              </a:path>
              <a:path w="73025" h="72389">
                <a:moveTo>
                  <a:pt x="69881" y="32572"/>
                </a:moveTo>
                <a:close/>
              </a:path>
              <a:path w="73025" h="72389">
                <a:moveTo>
                  <a:pt x="69384" y="29349"/>
                </a:moveTo>
                <a:close/>
              </a:path>
              <a:path w="73025" h="72389">
                <a:moveTo>
                  <a:pt x="71048" y="26049"/>
                </a:moveTo>
                <a:lnTo>
                  <a:pt x="68523" y="26049"/>
                </a:lnTo>
                <a:lnTo>
                  <a:pt x="69384" y="29349"/>
                </a:lnTo>
                <a:lnTo>
                  <a:pt x="71832" y="29238"/>
                </a:lnTo>
                <a:lnTo>
                  <a:pt x="71747" y="28765"/>
                </a:lnTo>
                <a:lnTo>
                  <a:pt x="71048" y="26049"/>
                </a:lnTo>
                <a:close/>
              </a:path>
              <a:path w="73025" h="72389">
                <a:moveTo>
                  <a:pt x="68535" y="26095"/>
                </a:moveTo>
                <a:close/>
              </a:path>
              <a:path w="73025" h="72389">
                <a:moveTo>
                  <a:pt x="69978" y="23004"/>
                </a:moveTo>
                <a:lnTo>
                  <a:pt x="67370" y="23004"/>
                </a:lnTo>
                <a:lnTo>
                  <a:pt x="68535" y="26095"/>
                </a:lnTo>
                <a:lnTo>
                  <a:pt x="71048" y="26049"/>
                </a:lnTo>
                <a:lnTo>
                  <a:pt x="70889" y="25432"/>
                </a:lnTo>
                <a:lnTo>
                  <a:pt x="69978" y="23004"/>
                </a:lnTo>
                <a:close/>
              </a:path>
              <a:path w="73025" h="72389">
                <a:moveTo>
                  <a:pt x="67401" y="23085"/>
                </a:moveTo>
                <a:close/>
              </a:path>
              <a:path w="73025" h="72389">
                <a:moveTo>
                  <a:pt x="68639" y="20082"/>
                </a:moveTo>
                <a:lnTo>
                  <a:pt x="65930" y="20082"/>
                </a:lnTo>
                <a:lnTo>
                  <a:pt x="67401" y="23085"/>
                </a:lnTo>
                <a:lnTo>
                  <a:pt x="69978" y="23004"/>
                </a:lnTo>
                <a:lnTo>
                  <a:pt x="69604" y="22037"/>
                </a:lnTo>
                <a:lnTo>
                  <a:pt x="68639" y="20082"/>
                </a:lnTo>
                <a:close/>
              </a:path>
              <a:path w="73025" h="72389">
                <a:moveTo>
                  <a:pt x="67063" y="17304"/>
                </a:moveTo>
                <a:lnTo>
                  <a:pt x="64201" y="17304"/>
                </a:lnTo>
                <a:lnTo>
                  <a:pt x="65971" y="20185"/>
                </a:lnTo>
                <a:lnTo>
                  <a:pt x="68639" y="20082"/>
                </a:lnTo>
                <a:lnTo>
                  <a:pt x="68048" y="18909"/>
                </a:lnTo>
                <a:lnTo>
                  <a:pt x="67063" y="17304"/>
                </a:lnTo>
                <a:close/>
              </a:path>
              <a:path w="73025" h="72389">
                <a:moveTo>
                  <a:pt x="8232" y="17304"/>
                </a:moveTo>
                <a:close/>
              </a:path>
              <a:path w="73025" h="72389">
                <a:moveTo>
                  <a:pt x="63341" y="12345"/>
                </a:moveTo>
                <a:lnTo>
                  <a:pt x="60024" y="12345"/>
                </a:lnTo>
                <a:lnTo>
                  <a:pt x="62308" y="14814"/>
                </a:lnTo>
                <a:lnTo>
                  <a:pt x="64263" y="17407"/>
                </a:lnTo>
                <a:lnTo>
                  <a:pt x="67063" y="17304"/>
                </a:lnTo>
                <a:lnTo>
                  <a:pt x="66218" y="15946"/>
                </a:lnTo>
                <a:lnTo>
                  <a:pt x="64181" y="13251"/>
                </a:lnTo>
                <a:lnTo>
                  <a:pt x="63341" y="12345"/>
                </a:lnTo>
                <a:close/>
              </a:path>
              <a:path w="73025" h="72389">
                <a:moveTo>
                  <a:pt x="62226" y="14732"/>
                </a:moveTo>
                <a:close/>
              </a:path>
              <a:path w="73025" h="72389">
                <a:moveTo>
                  <a:pt x="60070" y="12394"/>
                </a:moveTo>
                <a:close/>
              </a:path>
              <a:path w="73025" h="72389">
                <a:moveTo>
                  <a:pt x="61223" y="10164"/>
                </a:moveTo>
                <a:lnTo>
                  <a:pt x="57596" y="10164"/>
                </a:lnTo>
                <a:lnTo>
                  <a:pt x="60070" y="12394"/>
                </a:lnTo>
                <a:lnTo>
                  <a:pt x="63341" y="12345"/>
                </a:lnTo>
                <a:lnTo>
                  <a:pt x="61724" y="10617"/>
                </a:lnTo>
                <a:lnTo>
                  <a:pt x="61223" y="10164"/>
                </a:lnTo>
                <a:close/>
              </a:path>
              <a:path w="73025" h="72389">
                <a:moveTo>
                  <a:pt x="57604" y="10171"/>
                </a:moveTo>
                <a:close/>
              </a:path>
              <a:path w="73025" h="72389">
                <a:moveTo>
                  <a:pt x="56762" y="6522"/>
                </a:moveTo>
                <a:lnTo>
                  <a:pt x="52143" y="6522"/>
                </a:lnTo>
                <a:lnTo>
                  <a:pt x="55065" y="8292"/>
                </a:lnTo>
                <a:lnTo>
                  <a:pt x="57604" y="10171"/>
                </a:lnTo>
                <a:lnTo>
                  <a:pt x="61223" y="10164"/>
                </a:lnTo>
                <a:lnTo>
                  <a:pt x="59028" y="8209"/>
                </a:lnTo>
                <a:lnTo>
                  <a:pt x="56762" y="6522"/>
                </a:lnTo>
                <a:close/>
              </a:path>
              <a:path w="73025" h="72389">
                <a:moveTo>
                  <a:pt x="54962" y="8230"/>
                </a:moveTo>
                <a:close/>
              </a:path>
              <a:path w="73025" h="72389">
                <a:moveTo>
                  <a:pt x="52242" y="6582"/>
                </a:moveTo>
                <a:close/>
              </a:path>
              <a:path w="73025" h="72389">
                <a:moveTo>
                  <a:pt x="54491" y="5102"/>
                </a:moveTo>
                <a:lnTo>
                  <a:pt x="49139" y="5102"/>
                </a:lnTo>
                <a:lnTo>
                  <a:pt x="52242" y="6582"/>
                </a:lnTo>
                <a:lnTo>
                  <a:pt x="56762" y="6522"/>
                </a:lnTo>
                <a:lnTo>
                  <a:pt x="56300" y="6193"/>
                </a:lnTo>
                <a:lnTo>
                  <a:pt x="54491" y="5102"/>
                </a:lnTo>
                <a:close/>
              </a:path>
              <a:path w="73025" h="72389">
                <a:moveTo>
                  <a:pt x="49168" y="5116"/>
                </a:moveTo>
                <a:close/>
              </a:path>
              <a:path w="73025" h="72389">
                <a:moveTo>
                  <a:pt x="52371" y="3950"/>
                </a:moveTo>
                <a:lnTo>
                  <a:pt x="46012" y="3950"/>
                </a:lnTo>
                <a:lnTo>
                  <a:pt x="49168" y="5116"/>
                </a:lnTo>
                <a:lnTo>
                  <a:pt x="54491" y="5102"/>
                </a:lnTo>
                <a:lnTo>
                  <a:pt x="53356" y="4423"/>
                </a:lnTo>
                <a:lnTo>
                  <a:pt x="52371" y="3950"/>
                </a:lnTo>
                <a:close/>
              </a:path>
              <a:path w="73025" h="72389">
                <a:moveTo>
                  <a:pt x="46096" y="3981"/>
                </a:moveTo>
                <a:close/>
              </a:path>
              <a:path w="73025" h="72389">
                <a:moveTo>
                  <a:pt x="50659" y="3127"/>
                </a:moveTo>
                <a:lnTo>
                  <a:pt x="42740" y="3127"/>
                </a:lnTo>
                <a:lnTo>
                  <a:pt x="46096" y="3981"/>
                </a:lnTo>
                <a:lnTo>
                  <a:pt x="52371" y="3950"/>
                </a:lnTo>
                <a:lnTo>
                  <a:pt x="50659" y="3127"/>
                </a:lnTo>
                <a:close/>
              </a:path>
              <a:path w="73025" h="72389">
                <a:moveTo>
                  <a:pt x="29442" y="3107"/>
                </a:moveTo>
                <a:lnTo>
                  <a:pt x="29303" y="3107"/>
                </a:lnTo>
                <a:lnTo>
                  <a:pt x="29442" y="3107"/>
                </a:lnTo>
                <a:close/>
              </a:path>
              <a:path w="73025" h="72389">
                <a:moveTo>
                  <a:pt x="42787" y="3139"/>
                </a:moveTo>
                <a:close/>
              </a:path>
              <a:path w="73025" h="72389">
                <a:moveTo>
                  <a:pt x="49411" y="2613"/>
                </a:moveTo>
                <a:lnTo>
                  <a:pt x="39345" y="2613"/>
                </a:lnTo>
                <a:lnTo>
                  <a:pt x="42787" y="3139"/>
                </a:lnTo>
                <a:lnTo>
                  <a:pt x="50659" y="3127"/>
                </a:lnTo>
                <a:lnTo>
                  <a:pt x="50189" y="2901"/>
                </a:lnTo>
                <a:lnTo>
                  <a:pt x="49411" y="2613"/>
                </a:lnTo>
                <a:close/>
              </a:path>
              <a:path w="73025" h="72389">
                <a:moveTo>
                  <a:pt x="32760" y="2613"/>
                </a:moveTo>
                <a:lnTo>
                  <a:pt x="32595" y="2613"/>
                </a:lnTo>
                <a:lnTo>
                  <a:pt x="32760" y="2613"/>
                </a:lnTo>
                <a:close/>
              </a:path>
              <a:path w="73025" h="72389">
                <a:moveTo>
                  <a:pt x="48966" y="2448"/>
                </a:moveTo>
                <a:lnTo>
                  <a:pt x="35919" y="2449"/>
                </a:lnTo>
                <a:lnTo>
                  <a:pt x="37698" y="2489"/>
                </a:lnTo>
                <a:lnTo>
                  <a:pt x="39427" y="2633"/>
                </a:lnTo>
                <a:lnTo>
                  <a:pt x="49411" y="2613"/>
                </a:lnTo>
                <a:lnTo>
                  <a:pt x="48966" y="2448"/>
                </a:lnTo>
                <a:close/>
              </a:path>
            </a:pathLst>
          </a:custGeom>
          <a:solidFill>
            <a:srgbClr val="0CC5B4"/>
          </a:solidFill>
        </p:spPr>
        <p:txBody>
          <a:bodyPr wrap="square" lIns="0" tIns="0" rIns="0" bIns="0" rtlCol="0"/>
          <a:lstStyle/>
          <a:p>
            <a:endParaRPr sz="1224">
              <a:solidFill>
                <a:prstClr val="black"/>
              </a:solidFill>
            </a:endParaRPr>
          </a:p>
        </p:txBody>
      </p:sp>
      <p:sp>
        <p:nvSpPr>
          <p:cNvPr id="40" name="object 40"/>
          <p:cNvSpPr/>
          <p:nvPr/>
        </p:nvSpPr>
        <p:spPr>
          <a:xfrm>
            <a:off x="6674254" y="1191698"/>
            <a:ext cx="38436" cy="38436"/>
          </a:xfrm>
          <a:custGeom>
            <a:avLst/>
            <a:gdLst/>
            <a:ahLst/>
            <a:cxnLst/>
            <a:rect l="l" t="t" r="r" b="b"/>
            <a:pathLst>
              <a:path w="56515" h="56514">
                <a:moveTo>
                  <a:pt x="28046" y="0"/>
                </a:moveTo>
                <a:lnTo>
                  <a:pt x="17240" y="2237"/>
                </a:lnTo>
                <a:lnTo>
                  <a:pt x="8313" y="8305"/>
                </a:lnTo>
                <a:lnTo>
                  <a:pt x="2240" y="17231"/>
                </a:lnTo>
                <a:lnTo>
                  <a:pt x="0" y="28045"/>
                </a:lnTo>
                <a:lnTo>
                  <a:pt x="2240" y="39120"/>
                </a:lnTo>
                <a:lnTo>
                  <a:pt x="8313" y="48017"/>
                </a:lnTo>
                <a:lnTo>
                  <a:pt x="17240" y="53939"/>
                </a:lnTo>
                <a:lnTo>
                  <a:pt x="28046" y="56090"/>
                </a:lnTo>
                <a:lnTo>
                  <a:pt x="39121" y="53939"/>
                </a:lnTo>
                <a:lnTo>
                  <a:pt x="48018" y="48017"/>
                </a:lnTo>
                <a:lnTo>
                  <a:pt x="53941" y="39120"/>
                </a:lnTo>
                <a:lnTo>
                  <a:pt x="56092" y="28045"/>
                </a:lnTo>
                <a:lnTo>
                  <a:pt x="53941" y="17231"/>
                </a:lnTo>
                <a:lnTo>
                  <a:pt x="48018" y="8305"/>
                </a:lnTo>
                <a:lnTo>
                  <a:pt x="39121" y="2237"/>
                </a:lnTo>
                <a:lnTo>
                  <a:pt x="28046" y="0"/>
                </a:lnTo>
                <a:close/>
              </a:path>
            </a:pathLst>
          </a:custGeom>
          <a:solidFill>
            <a:srgbClr val="0CC5B4"/>
          </a:solidFill>
        </p:spPr>
        <p:txBody>
          <a:bodyPr wrap="square" lIns="0" tIns="0" rIns="0" bIns="0" rtlCol="0"/>
          <a:lstStyle/>
          <a:p>
            <a:endParaRPr sz="1224">
              <a:solidFill>
                <a:prstClr val="black"/>
              </a:solidFill>
            </a:endParaRPr>
          </a:p>
        </p:txBody>
      </p:sp>
      <p:sp>
        <p:nvSpPr>
          <p:cNvPr id="41" name="object 41"/>
          <p:cNvSpPr/>
          <p:nvPr/>
        </p:nvSpPr>
        <p:spPr>
          <a:xfrm>
            <a:off x="6717468" y="1208770"/>
            <a:ext cx="89396" cy="39300"/>
          </a:xfrm>
          <a:custGeom>
            <a:avLst/>
            <a:gdLst/>
            <a:ahLst/>
            <a:cxnLst/>
            <a:rect l="l" t="t" r="r" b="b"/>
            <a:pathLst>
              <a:path w="131445" h="57785">
                <a:moveTo>
                  <a:pt x="967" y="0"/>
                </a:moveTo>
                <a:lnTo>
                  <a:pt x="0" y="2242"/>
                </a:lnTo>
                <a:lnTo>
                  <a:pt x="130478" y="57716"/>
                </a:lnTo>
                <a:lnTo>
                  <a:pt x="131424" y="55473"/>
                </a:lnTo>
                <a:lnTo>
                  <a:pt x="967" y="0"/>
                </a:lnTo>
                <a:close/>
              </a:path>
            </a:pathLst>
          </a:custGeom>
          <a:solidFill>
            <a:srgbClr val="0CC5B4"/>
          </a:solidFill>
        </p:spPr>
        <p:txBody>
          <a:bodyPr wrap="square" lIns="0" tIns="0" rIns="0" bIns="0" rtlCol="0"/>
          <a:lstStyle/>
          <a:p>
            <a:endParaRPr sz="1224">
              <a:solidFill>
                <a:prstClr val="black"/>
              </a:solidFill>
            </a:endParaRPr>
          </a:p>
        </p:txBody>
      </p:sp>
      <p:sp>
        <p:nvSpPr>
          <p:cNvPr id="42" name="object 42"/>
          <p:cNvSpPr/>
          <p:nvPr/>
        </p:nvSpPr>
        <p:spPr>
          <a:xfrm>
            <a:off x="6797824" y="1238969"/>
            <a:ext cx="21161" cy="13388"/>
          </a:xfrm>
          <a:custGeom>
            <a:avLst/>
            <a:gdLst/>
            <a:ahLst/>
            <a:cxnLst/>
            <a:rect l="l" t="t" r="r" b="b"/>
            <a:pathLst>
              <a:path w="31115" h="19685">
                <a:moveTo>
                  <a:pt x="7325" y="0"/>
                </a:moveTo>
                <a:lnTo>
                  <a:pt x="8539" y="10370"/>
                </a:lnTo>
                <a:lnTo>
                  <a:pt x="0" y="16461"/>
                </a:lnTo>
                <a:lnTo>
                  <a:pt x="617" y="16461"/>
                </a:lnTo>
                <a:lnTo>
                  <a:pt x="15844" y="17078"/>
                </a:lnTo>
                <a:lnTo>
                  <a:pt x="20720" y="17675"/>
                </a:lnTo>
                <a:lnTo>
                  <a:pt x="26214" y="18889"/>
                </a:lnTo>
                <a:lnTo>
                  <a:pt x="31091" y="19506"/>
                </a:lnTo>
                <a:lnTo>
                  <a:pt x="26832" y="17078"/>
                </a:lnTo>
                <a:lnTo>
                  <a:pt x="18292" y="10967"/>
                </a:lnTo>
                <a:lnTo>
                  <a:pt x="7325" y="0"/>
                </a:lnTo>
                <a:close/>
              </a:path>
            </a:pathLst>
          </a:custGeom>
          <a:solidFill>
            <a:srgbClr val="0CC5B4"/>
          </a:solidFill>
        </p:spPr>
        <p:txBody>
          <a:bodyPr wrap="square" lIns="0" tIns="0" rIns="0" bIns="0" rtlCol="0"/>
          <a:lstStyle/>
          <a:p>
            <a:endParaRPr sz="1224">
              <a:solidFill>
                <a:prstClr val="black"/>
              </a:solidFill>
            </a:endParaRPr>
          </a:p>
        </p:txBody>
      </p:sp>
      <p:sp>
        <p:nvSpPr>
          <p:cNvPr id="43" name="object 43"/>
          <p:cNvSpPr/>
          <p:nvPr/>
        </p:nvSpPr>
        <p:spPr>
          <a:xfrm>
            <a:off x="6674254" y="1586433"/>
            <a:ext cx="38436" cy="38436"/>
          </a:xfrm>
          <a:custGeom>
            <a:avLst/>
            <a:gdLst/>
            <a:ahLst/>
            <a:cxnLst/>
            <a:rect l="l" t="t" r="r" b="b"/>
            <a:pathLst>
              <a:path w="56515" h="56514">
                <a:moveTo>
                  <a:pt x="28046" y="0"/>
                </a:moveTo>
                <a:lnTo>
                  <a:pt x="17240" y="2238"/>
                </a:lnTo>
                <a:lnTo>
                  <a:pt x="8313" y="8306"/>
                </a:lnTo>
                <a:lnTo>
                  <a:pt x="2240" y="17231"/>
                </a:lnTo>
                <a:lnTo>
                  <a:pt x="0" y="28043"/>
                </a:lnTo>
                <a:lnTo>
                  <a:pt x="2240" y="39113"/>
                </a:lnTo>
                <a:lnTo>
                  <a:pt x="8313" y="48010"/>
                </a:lnTo>
                <a:lnTo>
                  <a:pt x="17240" y="53935"/>
                </a:lnTo>
                <a:lnTo>
                  <a:pt x="28046" y="56088"/>
                </a:lnTo>
                <a:lnTo>
                  <a:pt x="39121" y="53935"/>
                </a:lnTo>
                <a:lnTo>
                  <a:pt x="48018" y="48010"/>
                </a:lnTo>
                <a:lnTo>
                  <a:pt x="53941" y="39113"/>
                </a:lnTo>
                <a:lnTo>
                  <a:pt x="56092" y="28043"/>
                </a:lnTo>
                <a:lnTo>
                  <a:pt x="53941" y="17231"/>
                </a:lnTo>
                <a:lnTo>
                  <a:pt x="48018" y="8306"/>
                </a:lnTo>
                <a:lnTo>
                  <a:pt x="39121" y="2238"/>
                </a:lnTo>
                <a:lnTo>
                  <a:pt x="28046" y="0"/>
                </a:lnTo>
                <a:close/>
              </a:path>
            </a:pathLst>
          </a:custGeom>
          <a:solidFill>
            <a:srgbClr val="F46060"/>
          </a:solidFill>
        </p:spPr>
        <p:txBody>
          <a:bodyPr wrap="square" lIns="0" tIns="0" rIns="0" bIns="0" rtlCol="0"/>
          <a:lstStyle/>
          <a:p>
            <a:endParaRPr sz="1224">
              <a:solidFill>
                <a:prstClr val="black"/>
              </a:solidFill>
            </a:endParaRPr>
          </a:p>
        </p:txBody>
      </p:sp>
      <p:sp>
        <p:nvSpPr>
          <p:cNvPr id="44" name="object 44"/>
          <p:cNvSpPr/>
          <p:nvPr/>
        </p:nvSpPr>
        <p:spPr>
          <a:xfrm>
            <a:off x="6658982" y="1638269"/>
            <a:ext cx="71262" cy="66748"/>
          </a:xfrm>
          <a:prstGeom prst="rect">
            <a:avLst/>
          </a:prstGeom>
          <a:blipFill>
            <a:blip r:embed="rId7" cstate="print"/>
            <a:stretch>
              <a:fillRect/>
            </a:stretch>
          </a:blipFill>
        </p:spPr>
        <p:txBody>
          <a:bodyPr wrap="square" lIns="0" tIns="0" rIns="0" bIns="0" rtlCol="0"/>
          <a:lstStyle/>
          <a:p>
            <a:endParaRPr sz="1224">
              <a:solidFill>
                <a:prstClr val="black"/>
              </a:solidFill>
            </a:endParaRPr>
          </a:p>
        </p:txBody>
      </p:sp>
      <p:sp>
        <p:nvSpPr>
          <p:cNvPr id="45" name="object 45"/>
          <p:cNvSpPr/>
          <p:nvPr/>
        </p:nvSpPr>
        <p:spPr>
          <a:xfrm>
            <a:off x="6393126" y="1443379"/>
            <a:ext cx="76008" cy="8205"/>
          </a:xfrm>
          <a:custGeom>
            <a:avLst/>
            <a:gdLst/>
            <a:ahLst/>
            <a:cxnLst/>
            <a:rect l="l" t="t" r="r" b="b"/>
            <a:pathLst>
              <a:path w="111759" h="12064">
                <a:moveTo>
                  <a:pt x="111573" y="3662"/>
                </a:moveTo>
                <a:lnTo>
                  <a:pt x="111573" y="7942"/>
                </a:lnTo>
                <a:lnTo>
                  <a:pt x="108523" y="11584"/>
                </a:lnTo>
                <a:lnTo>
                  <a:pt x="104256" y="11584"/>
                </a:lnTo>
                <a:lnTo>
                  <a:pt x="48565" y="11584"/>
                </a:lnTo>
                <a:lnTo>
                  <a:pt x="19967" y="11584"/>
                </a:lnTo>
                <a:lnTo>
                  <a:pt x="9431" y="11584"/>
                </a:lnTo>
                <a:lnTo>
                  <a:pt x="7925" y="11584"/>
                </a:lnTo>
                <a:lnTo>
                  <a:pt x="3658" y="11584"/>
                </a:lnTo>
                <a:lnTo>
                  <a:pt x="0" y="7942"/>
                </a:lnTo>
                <a:lnTo>
                  <a:pt x="0" y="3662"/>
                </a:lnTo>
                <a:lnTo>
                  <a:pt x="0" y="0"/>
                </a:lnTo>
                <a:lnTo>
                  <a:pt x="64503" y="0"/>
                </a:lnTo>
                <a:lnTo>
                  <a:pt x="97626" y="0"/>
                </a:lnTo>
                <a:lnTo>
                  <a:pt x="109830" y="0"/>
                </a:lnTo>
                <a:lnTo>
                  <a:pt x="111573" y="0"/>
                </a:lnTo>
                <a:lnTo>
                  <a:pt x="111573" y="3662"/>
                </a:lnTo>
                <a:close/>
              </a:path>
            </a:pathLst>
          </a:custGeom>
          <a:ln w="3175">
            <a:solidFill>
              <a:srgbClr val="000000"/>
            </a:solidFill>
          </a:ln>
        </p:spPr>
        <p:txBody>
          <a:bodyPr wrap="square" lIns="0" tIns="0" rIns="0" bIns="0" rtlCol="0"/>
          <a:lstStyle/>
          <a:p>
            <a:endParaRPr sz="1224">
              <a:solidFill>
                <a:prstClr val="black"/>
              </a:solidFill>
            </a:endParaRPr>
          </a:p>
        </p:txBody>
      </p:sp>
      <p:sp>
        <p:nvSpPr>
          <p:cNvPr id="46" name="object 46"/>
          <p:cNvSpPr/>
          <p:nvPr/>
        </p:nvSpPr>
        <p:spPr>
          <a:xfrm>
            <a:off x="6393126" y="1422234"/>
            <a:ext cx="76008" cy="21161"/>
          </a:xfrm>
          <a:custGeom>
            <a:avLst/>
            <a:gdLst/>
            <a:ahLst/>
            <a:cxnLst/>
            <a:rect l="l" t="t" r="r" b="b"/>
            <a:pathLst>
              <a:path w="111759" h="31114">
                <a:moveTo>
                  <a:pt x="99988" y="0"/>
                </a:moveTo>
                <a:lnTo>
                  <a:pt x="11583" y="0"/>
                </a:lnTo>
                <a:lnTo>
                  <a:pt x="0" y="31090"/>
                </a:lnTo>
                <a:lnTo>
                  <a:pt x="111573" y="31090"/>
                </a:lnTo>
                <a:lnTo>
                  <a:pt x="99988" y="0"/>
                </a:lnTo>
                <a:close/>
              </a:path>
            </a:pathLst>
          </a:custGeom>
          <a:ln w="3175">
            <a:solidFill>
              <a:srgbClr val="000000"/>
            </a:solidFill>
          </a:ln>
        </p:spPr>
        <p:txBody>
          <a:bodyPr wrap="square" lIns="0" tIns="0" rIns="0" bIns="0" rtlCol="0"/>
          <a:lstStyle/>
          <a:p>
            <a:endParaRPr sz="1224">
              <a:solidFill>
                <a:prstClr val="black"/>
              </a:solidFill>
            </a:endParaRPr>
          </a:p>
        </p:txBody>
      </p:sp>
      <p:sp>
        <p:nvSpPr>
          <p:cNvPr id="47" name="object 47"/>
          <p:cNvSpPr/>
          <p:nvPr/>
        </p:nvSpPr>
        <p:spPr>
          <a:xfrm>
            <a:off x="6401004" y="1380364"/>
            <a:ext cx="60461" cy="41890"/>
          </a:xfrm>
          <a:custGeom>
            <a:avLst/>
            <a:gdLst/>
            <a:ahLst/>
            <a:cxnLst/>
            <a:rect l="l" t="t" r="r" b="b"/>
            <a:pathLst>
              <a:path w="88900" h="61594">
                <a:moveTo>
                  <a:pt x="88404" y="7921"/>
                </a:moveTo>
                <a:lnTo>
                  <a:pt x="88404" y="3641"/>
                </a:lnTo>
                <a:lnTo>
                  <a:pt x="85356" y="0"/>
                </a:lnTo>
                <a:lnTo>
                  <a:pt x="81087" y="0"/>
                </a:lnTo>
                <a:lnTo>
                  <a:pt x="38438" y="0"/>
                </a:lnTo>
                <a:lnTo>
                  <a:pt x="16538" y="0"/>
                </a:lnTo>
                <a:lnTo>
                  <a:pt x="8469" y="0"/>
                </a:lnTo>
                <a:lnTo>
                  <a:pt x="7316" y="0"/>
                </a:lnTo>
                <a:lnTo>
                  <a:pt x="3048" y="0"/>
                </a:lnTo>
                <a:lnTo>
                  <a:pt x="0" y="3641"/>
                </a:lnTo>
                <a:lnTo>
                  <a:pt x="0" y="61564"/>
                </a:lnTo>
                <a:lnTo>
                  <a:pt x="51108" y="61564"/>
                </a:lnTo>
                <a:lnTo>
                  <a:pt x="77353" y="61564"/>
                </a:lnTo>
                <a:lnTo>
                  <a:pt x="87023" y="61564"/>
                </a:lnTo>
                <a:lnTo>
                  <a:pt x="88404" y="61564"/>
                </a:lnTo>
                <a:lnTo>
                  <a:pt x="88404" y="7921"/>
                </a:lnTo>
                <a:close/>
              </a:path>
            </a:pathLst>
          </a:custGeom>
          <a:ln w="3175">
            <a:solidFill>
              <a:srgbClr val="000000"/>
            </a:solidFill>
          </a:ln>
        </p:spPr>
        <p:txBody>
          <a:bodyPr wrap="square" lIns="0" tIns="0" rIns="0" bIns="0" rtlCol="0"/>
          <a:lstStyle/>
          <a:p>
            <a:endParaRPr sz="1224">
              <a:solidFill>
                <a:prstClr val="black"/>
              </a:solidFill>
            </a:endParaRPr>
          </a:p>
        </p:txBody>
      </p:sp>
      <p:sp>
        <p:nvSpPr>
          <p:cNvPr id="48" name="object 48"/>
          <p:cNvSpPr/>
          <p:nvPr/>
        </p:nvSpPr>
        <p:spPr>
          <a:xfrm>
            <a:off x="6405151" y="1384926"/>
            <a:ext cx="52256" cy="32822"/>
          </a:xfrm>
          <a:custGeom>
            <a:avLst/>
            <a:gdLst/>
            <a:ahLst/>
            <a:cxnLst/>
            <a:rect l="l" t="t" r="r" b="b"/>
            <a:pathLst>
              <a:path w="76834" h="48260">
                <a:moveTo>
                  <a:pt x="74990" y="0"/>
                </a:moveTo>
                <a:lnTo>
                  <a:pt x="1220" y="0"/>
                </a:lnTo>
                <a:lnTo>
                  <a:pt x="0" y="1213"/>
                </a:lnTo>
                <a:lnTo>
                  <a:pt x="0" y="46934"/>
                </a:lnTo>
                <a:lnTo>
                  <a:pt x="1220" y="48148"/>
                </a:lnTo>
                <a:lnTo>
                  <a:pt x="74990" y="48148"/>
                </a:lnTo>
                <a:lnTo>
                  <a:pt x="76210" y="46934"/>
                </a:lnTo>
                <a:lnTo>
                  <a:pt x="2438" y="46934"/>
                </a:lnTo>
                <a:lnTo>
                  <a:pt x="1220" y="45720"/>
                </a:lnTo>
                <a:lnTo>
                  <a:pt x="2438" y="45720"/>
                </a:lnTo>
                <a:lnTo>
                  <a:pt x="2438" y="2427"/>
                </a:lnTo>
                <a:lnTo>
                  <a:pt x="1220" y="2427"/>
                </a:lnTo>
                <a:lnTo>
                  <a:pt x="2438" y="1213"/>
                </a:lnTo>
                <a:lnTo>
                  <a:pt x="76210" y="1213"/>
                </a:lnTo>
                <a:lnTo>
                  <a:pt x="74990" y="0"/>
                </a:lnTo>
                <a:close/>
              </a:path>
              <a:path w="76834" h="48260">
                <a:moveTo>
                  <a:pt x="2438" y="45720"/>
                </a:moveTo>
                <a:lnTo>
                  <a:pt x="1220" y="45720"/>
                </a:lnTo>
                <a:lnTo>
                  <a:pt x="2438" y="46934"/>
                </a:lnTo>
                <a:lnTo>
                  <a:pt x="2438" y="45720"/>
                </a:lnTo>
                <a:close/>
              </a:path>
              <a:path w="76834" h="48260">
                <a:moveTo>
                  <a:pt x="73772" y="45720"/>
                </a:moveTo>
                <a:lnTo>
                  <a:pt x="2438" y="45720"/>
                </a:lnTo>
                <a:lnTo>
                  <a:pt x="2438" y="46934"/>
                </a:lnTo>
                <a:lnTo>
                  <a:pt x="73772" y="46934"/>
                </a:lnTo>
                <a:lnTo>
                  <a:pt x="73772" y="45720"/>
                </a:lnTo>
                <a:close/>
              </a:path>
              <a:path w="76834" h="48260">
                <a:moveTo>
                  <a:pt x="73772" y="1213"/>
                </a:moveTo>
                <a:lnTo>
                  <a:pt x="73772" y="46934"/>
                </a:lnTo>
                <a:lnTo>
                  <a:pt x="74990" y="45720"/>
                </a:lnTo>
                <a:lnTo>
                  <a:pt x="76210" y="45720"/>
                </a:lnTo>
                <a:lnTo>
                  <a:pt x="76210" y="2427"/>
                </a:lnTo>
                <a:lnTo>
                  <a:pt x="74990" y="2427"/>
                </a:lnTo>
                <a:lnTo>
                  <a:pt x="73772" y="1213"/>
                </a:lnTo>
                <a:close/>
              </a:path>
              <a:path w="76834" h="48260">
                <a:moveTo>
                  <a:pt x="76210" y="45720"/>
                </a:moveTo>
                <a:lnTo>
                  <a:pt x="74990" y="45720"/>
                </a:lnTo>
                <a:lnTo>
                  <a:pt x="73772" y="46934"/>
                </a:lnTo>
                <a:lnTo>
                  <a:pt x="76210" y="46934"/>
                </a:lnTo>
                <a:lnTo>
                  <a:pt x="76210" y="45720"/>
                </a:lnTo>
                <a:close/>
              </a:path>
              <a:path w="76834" h="48260">
                <a:moveTo>
                  <a:pt x="2438" y="1213"/>
                </a:moveTo>
                <a:lnTo>
                  <a:pt x="1220" y="2427"/>
                </a:lnTo>
                <a:lnTo>
                  <a:pt x="2438" y="2427"/>
                </a:lnTo>
                <a:lnTo>
                  <a:pt x="2438" y="1213"/>
                </a:lnTo>
                <a:close/>
              </a:path>
              <a:path w="76834" h="48260">
                <a:moveTo>
                  <a:pt x="73772" y="1213"/>
                </a:moveTo>
                <a:lnTo>
                  <a:pt x="2438" y="1213"/>
                </a:lnTo>
                <a:lnTo>
                  <a:pt x="2438" y="2427"/>
                </a:lnTo>
                <a:lnTo>
                  <a:pt x="73772" y="2427"/>
                </a:lnTo>
                <a:lnTo>
                  <a:pt x="73772" y="1213"/>
                </a:lnTo>
                <a:close/>
              </a:path>
              <a:path w="76834" h="48260">
                <a:moveTo>
                  <a:pt x="76210" y="1213"/>
                </a:moveTo>
                <a:lnTo>
                  <a:pt x="73772" y="1213"/>
                </a:lnTo>
                <a:lnTo>
                  <a:pt x="74990" y="2427"/>
                </a:lnTo>
                <a:lnTo>
                  <a:pt x="76210" y="2427"/>
                </a:lnTo>
                <a:lnTo>
                  <a:pt x="76210" y="1213"/>
                </a:lnTo>
                <a:close/>
              </a:path>
            </a:pathLst>
          </a:custGeom>
          <a:solidFill>
            <a:srgbClr val="000000"/>
          </a:solidFill>
        </p:spPr>
        <p:txBody>
          <a:bodyPr wrap="square" lIns="0" tIns="0" rIns="0" bIns="0" rtlCol="0"/>
          <a:lstStyle/>
          <a:p>
            <a:endParaRPr sz="1224">
              <a:solidFill>
                <a:prstClr val="black"/>
              </a:solidFill>
            </a:endParaRPr>
          </a:p>
        </p:txBody>
      </p:sp>
      <p:sp>
        <p:nvSpPr>
          <p:cNvPr id="49" name="object 49"/>
          <p:cNvSpPr/>
          <p:nvPr/>
        </p:nvSpPr>
        <p:spPr>
          <a:xfrm>
            <a:off x="6417214" y="1429287"/>
            <a:ext cx="28071" cy="9932"/>
          </a:xfrm>
          <a:custGeom>
            <a:avLst/>
            <a:gdLst/>
            <a:ahLst/>
            <a:cxnLst/>
            <a:rect l="l" t="t" r="r" b="b"/>
            <a:pathLst>
              <a:path w="41275" h="14605">
                <a:moveTo>
                  <a:pt x="35914" y="0"/>
                </a:moveTo>
                <a:lnTo>
                  <a:pt x="4821" y="0"/>
                </a:lnTo>
                <a:lnTo>
                  <a:pt x="3658" y="843"/>
                </a:lnTo>
                <a:lnTo>
                  <a:pt x="0" y="12428"/>
                </a:lnTo>
                <a:lnTo>
                  <a:pt x="1162" y="14012"/>
                </a:lnTo>
                <a:lnTo>
                  <a:pt x="39573" y="14012"/>
                </a:lnTo>
                <a:lnTo>
                  <a:pt x="40192" y="13168"/>
                </a:lnTo>
                <a:lnTo>
                  <a:pt x="2325" y="13168"/>
                </a:lnTo>
                <a:lnTo>
                  <a:pt x="1162" y="11584"/>
                </a:lnTo>
                <a:lnTo>
                  <a:pt x="2825" y="11584"/>
                </a:lnTo>
                <a:lnTo>
                  <a:pt x="5717" y="2427"/>
                </a:lnTo>
                <a:lnTo>
                  <a:pt x="4821" y="2427"/>
                </a:lnTo>
                <a:lnTo>
                  <a:pt x="5983" y="1584"/>
                </a:lnTo>
                <a:lnTo>
                  <a:pt x="37311" y="1584"/>
                </a:lnTo>
                <a:lnTo>
                  <a:pt x="37077" y="843"/>
                </a:lnTo>
                <a:lnTo>
                  <a:pt x="35914" y="0"/>
                </a:lnTo>
                <a:close/>
              </a:path>
              <a:path w="41275" h="14605">
                <a:moveTo>
                  <a:pt x="2825" y="11584"/>
                </a:moveTo>
                <a:lnTo>
                  <a:pt x="1162" y="11584"/>
                </a:lnTo>
                <a:lnTo>
                  <a:pt x="2325" y="13168"/>
                </a:lnTo>
                <a:lnTo>
                  <a:pt x="2825" y="11584"/>
                </a:lnTo>
                <a:close/>
              </a:path>
              <a:path w="41275" h="14605">
                <a:moveTo>
                  <a:pt x="37910" y="11584"/>
                </a:moveTo>
                <a:lnTo>
                  <a:pt x="2825" y="11584"/>
                </a:lnTo>
                <a:lnTo>
                  <a:pt x="2325" y="13168"/>
                </a:lnTo>
                <a:lnTo>
                  <a:pt x="38410" y="13168"/>
                </a:lnTo>
                <a:lnTo>
                  <a:pt x="37910" y="11584"/>
                </a:lnTo>
                <a:close/>
              </a:path>
              <a:path w="41275" h="14605">
                <a:moveTo>
                  <a:pt x="34752" y="1584"/>
                </a:moveTo>
                <a:lnTo>
                  <a:pt x="38410" y="13168"/>
                </a:lnTo>
                <a:lnTo>
                  <a:pt x="39573" y="11584"/>
                </a:lnTo>
                <a:lnTo>
                  <a:pt x="40469" y="11584"/>
                </a:lnTo>
                <a:lnTo>
                  <a:pt x="37577" y="2427"/>
                </a:lnTo>
                <a:lnTo>
                  <a:pt x="35914" y="2427"/>
                </a:lnTo>
                <a:lnTo>
                  <a:pt x="34752" y="1584"/>
                </a:lnTo>
                <a:close/>
              </a:path>
              <a:path w="41275" h="14605">
                <a:moveTo>
                  <a:pt x="40469" y="11584"/>
                </a:moveTo>
                <a:lnTo>
                  <a:pt x="39573" y="11584"/>
                </a:lnTo>
                <a:lnTo>
                  <a:pt x="38410" y="13168"/>
                </a:lnTo>
                <a:lnTo>
                  <a:pt x="40192" y="13168"/>
                </a:lnTo>
                <a:lnTo>
                  <a:pt x="40736" y="12428"/>
                </a:lnTo>
                <a:lnTo>
                  <a:pt x="40469" y="11584"/>
                </a:lnTo>
                <a:close/>
              </a:path>
              <a:path w="41275" h="14605">
                <a:moveTo>
                  <a:pt x="5983" y="1584"/>
                </a:moveTo>
                <a:lnTo>
                  <a:pt x="4821" y="2427"/>
                </a:lnTo>
                <a:lnTo>
                  <a:pt x="5717" y="2427"/>
                </a:lnTo>
                <a:lnTo>
                  <a:pt x="5983" y="1584"/>
                </a:lnTo>
                <a:close/>
              </a:path>
              <a:path w="41275" h="14605">
                <a:moveTo>
                  <a:pt x="34752" y="1584"/>
                </a:moveTo>
                <a:lnTo>
                  <a:pt x="5983" y="1584"/>
                </a:lnTo>
                <a:lnTo>
                  <a:pt x="5717" y="2427"/>
                </a:lnTo>
                <a:lnTo>
                  <a:pt x="35018" y="2427"/>
                </a:lnTo>
                <a:lnTo>
                  <a:pt x="34752" y="1584"/>
                </a:lnTo>
                <a:close/>
              </a:path>
              <a:path w="41275" h="14605">
                <a:moveTo>
                  <a:pt x="37311" y="1584"/>
                </a:moveTo>
                <a:lnTo>
                  <a:pt x="34752" y="1584"/>
                </a:lnTo>
                <a:lnTo>
                  <a:pt x="35914" y="2427"/>
                </a:lnTo>
                <a:lnTo>
                  <a:pt x="37577" y="2427"/>
                </a:lnTo>
                <a:lnTo>
                  <a:pt x="37311" y="1584"/>
                </a:lnTo>
                <a:close/>
              </a:path>
            </a:pathLst>
          </a:custGeom>
          <a:solidFill>
            <a:srgbClr val="000000"/>
          </a:solidFill>
        </p:spPr>
        <p:txBody>
          <a:bodyPr wrap="square" lIns="0" tIns="0" rIns="0" bIns="0" rtlCol="0"/>
          <a:lstStyle/>
          <a:p>
            <a:endParaRPr sz="1224">
              <a:solidFill>
                <a:prstClr val="black"/>
              </a:solidFill>
            </a:endParaRPr>
          </a:p>
        </p:txBody>
      </p:sp>
      <p:sp>
        <p:nvSpPr>
          <p:cNvPr id="50" name="object 50"/>
          <p:cNvSpPr/>
          <p:nvPr/>
        </p:nvSpPr>
        <p:spPr>
          <a:xfrm>
            <a:off x="6413030" y="1405650"/>
            <a:ext cx="3887" cy="4319"/>
          </a:xfrm>
          <a:custGeom>
            <a:avLst/>
            <a:gdLst/>
            <a:ahLst/>
            <a:cxnLst/>
            <a:rect l="l" t="t" r="r" b="b"/>
            <a:pathLst>
              <a:path w="5715" h="6350">
                <a:moveTo>
                  <a:pt x="5485" y="6090"/>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51" name="object 51"/>
          <p:cNvSpPr/>
          <p:nvPr/>
        </p:nvSpPr>
        <p:spPr>
          <a:xfrm>
            <a:off x="6413030" y="1405650"/>
            <a:ext cx="3887" cy="4319"/>
          </a:xfrm>
          <a:custGeom>
            <a:avLst/>
            <a:gdLst/>
            <a:ahLst/>
            <a:cxnLst/>
            <a:rect l="l" t="t" r="r" b="b"/>
            <a:pathLst>
              <a:path w="5715" h="6350">
                <a:moveTo>
                  <a:pt x="0" y="6090"/>
                </a:moveTo>
                <a:lnTo>
                  <a:pt x="5485" y="0"/>
                </a:lnTo>
              </a:path>
            </a:pathLst>
          </a:custGeom>
          <a:ln w="3175">
            <a:solidFill>
              <a:srgbClr val="000000"/>
            </a:solidFill>
          </a:ln>
        </p:spPr>
        <p:txBody>
          <a:bodyPr wrap="square" lIns="0" tIns="0" rIns="0" bIns="0" rtlCol="0"/>
          <a:lstStyle/>
          <a:p>
            <a:endParaRPr sz="1224">
              <a:solidFill>
                <a:prstClr val="black"/>
              </a:solidFill>
            </a:endParaRPr>
          </a:p>
        </p:txBody>
      </p:sp>
      <p:sp>
        <p:nvSpPr>
          <p:cNvPr id="52" name="object 52"/>
          <p:cNvSpPr/>
          <p:nvPr/>
        </p:nvSpPr>
        <p:spPr>
          <a:xfrm>
            <a:off x="6415102" y="1393630"/>
            <a:ext cx="0" cy="5182"/>
          </a:xfrm>
          <a:custGeom>
            <a:avLst/>
            <a:gdLst/>
            <a:ahLst/>
            <a:cxnLst/>
            <a:rect l="l" t="t" r="r" b="b"/>
            <a:pathLst>
              <a:path h="7619">
                <a:moveTo>
                  <a:pt x="0" y="0"/>
                </a:moveTo>
                <a:lnTo>
                  <a:pt x="0" y="7304"/>
                </a:lnTo>
              </a:path>
            </a:pathLst>
          </a:custGeom>
          <a:ln w="3175">
            <a:solidFill>
              <a:srgbClr val="000000"/>
            </a:solidFill>
          </a:ln>
        </p:spPr>
        <p:txBody>
          <a:bodyPr wrap="square" lIns="0" tIns="0" rIns="0" bIns="0" rtlCol="0"/>
          <a:lstStyle/>
          <a:p>
            <a:endParaRPr sz="1224">
              <a:solidFill>
                <a:prstClr val="black"/>
              </a:solidFill>
            </a:endParaRPr>
          </a:p>
        </p:txBody>
      </p:sp>
      <p:sp>
        <p:nvSpPr>
          <p:cNvPr id="53" name="object 53"/>
          <p:cNvSpPr/>
          <p:nvPr/>
        </p:nvSpPr>
        <p:spPr>
          <a:xfrm>
            <a:off x="6412615" y="1396121"/>
            <a:ext cx="4751" cy="0"/>
          </a:xfrm>
          <a:custGeom>
            <a:avLst/>
            <a:gdLst/>
            <a:ahLst/>
            <a:cxnLst/>
            <a:rect l="l" t="t" r="r" b="b"/>
            <a:pathLst>
              <a:path w="6984">
                <a:moveTo>
                  <a:pt x="6708" y="0"/>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54" name="object 54"/>
          <p:cNvSpPr/>
          <p:nvPr/>
        </p:nvSpPr>
        <p:spPr>
          <a:xfrm>
            <a:off x="6423810" y="1396121"/>
            <a:ext cx="5182" cy="0"/>
          </a:xfrm>
          <a:custGeom>
            <a:avLst/>
            <a:gdLst/>
            <a:ahLst/>
            <a:cxnLst/>
            <a:rect l="l" t="t" r="r" b="b"/>
            <a:pathLst>
              <a:path w="7620">
                <a:moveTo>
                  <a:pt x="0" y="0"/>
                </a:moveTo>
                <a:lnTo>
                  <a:pt x="7317" y="0"/>
                </a:lnTo>
              </a:path>
            </a:pathLst>
          </a:custGeom>
          <a:ln w="3175">
            <a:solidFill>
              <a:srgbClr val="000000"/>
            </a:solidFill>
          </a:ln>
        </p:spPr>
        <p:txBody>
          <a:bodyPr wrap="square" lIns="0" tIns="0" rIns="0" bIns="0" rtlCol="0"/>
          <a:lstStyle/>
          <a:p>
            <a:endParaRPr sz="1224">
              <a:solidFill>
                <a:prstClr val="black"/>
              </a:solidFill>
            </a:endParaRPr>
          </a:p>
        </p:txBody>
      </p:sp>
      <p:sp>
        <p:nvSpPr>
          <p:cNvPr id="55" name="object 55"/>
          <p:cNvSpPr/>
          <p:nvPr/>
        </p:nvSpPr>
        <p:spPr>
          <a:xfrm>
            <a:off x="6424225" y="1396121"/>
            <a:ext cx="4751" cy="0"/>
          </a:xfrm>
          <a:custGeom>
            <a:avLst/>
            <a:gdLst/>
            <a:ahLst/>
            <a:cxnLst/>
            <a:rect l="l" t="t" r="r" b="b"/>
            <a:pathLst>
              <a:path w="6984">
                <a:moveTo>
                  <a:pt x="0" y="0"/>
                </a:moveTo>
                <a:lnTo>
                  <a:pt x="6706" y="0"/>
                </a:lnTo>
              </a:path>
            </a:pathLst>
          </a:custGeom>
          <a:ln w="3175">
            <a:solidFill>
              <a:srgbClr val="000000"/>
            </a:solidFill>
          </a:ln>
        </p:spPr>
        <p:txBody>
          <a:bodyPr wrap="square" lIns="0" tIns="0" rIns="0" bIns="0" rtlCol="0"/>
          <a:lstStyle/>
          <a:p>
            <a:endParaRPr sz="1224">
              <a:solidFill>
                <a:prstClr val="black"/>
              </a:solidFill>
            </a:endParaRPr>
          </a:p>
        </p:txBody>
      </p:sp>
      <p:sp>
        <p:nvSpPr>
          <p:cNvPr id="56" name="object 56"/>
          <p:cNvSpPr/>
          <p:nvPr/>
        </p:nvSpPr>
        <p:spPr>
          <a:xfrm>
            <a:off x="6424225" y="1408967"/>
            <a:ext cx="4751" cy="0"/>
          </a:xfrm>
          <a:custGeom>
            <a:avLst/>
            <a:gdLst/>
            <a:ahLst/>
            <a:cxnLst/>
            <a:rect l="l" t="t" r="r" b="b"/>
            <a:pathLst>
              <a:path w="6984">
                <a:moveTo>
                  <a:pt x="0" y="0"/>
                </a:moveTo>
                <a:lnTo>
                  <a:pt x="6706" y="0"/>
                </a:lnTo>
              </a:path>
            </a:pathLst>
          </a:custGeom>
          <a:ln w="3175">
            <a:solidFill>
              <a:srgbClr val="000000"/>
            </a:solidFill>
          </a:ln>
        </p:spPr>
        <p:txBody>
          <a:bodyPr wrap="square" lIns="0" tIns="0" rIns="0" bIns="0" rtlCol="0"/>
          <a:lstStyle/>
          <a:p>
            <a:endParaRPr sz="1224">
              <a:solidFill>
                <a:prstClr val="black"/>
              </a:solidFill>
            </a:endParaRPr>
          </a:p>
        </p:txBody>
      </p:sp>
      <p:sp>
        <p:nvSpPr>
          <p:cNvPr id="57" name="object 57"/>
          <p:cNvSpPr/>
          <p:nvPr/>
        </p:nvSpPr>
        <p:spPr>
          <a:xfrm>
            <a:off x="6424225" y="1406476"/>
            <a:ext cx="4751" cy="0"/>
          </a:xfrm>
          <a:custGeom>
            <a:avLst/>
            <a:gdLst/>
            <a:ahLst/>
            <a:cxnLst/>
            <a:rect l="l" t="t" r="r" b="b"/>
            <a:pathLst>
              <a:path w="6984">
                <a:moveTo>
                  <a:pt x="0" y="0"/>
                </a:moveTo>
                <a:lnTo>
                  <a:pt x="6706" y="0"/>
                </a:lnTo>
              </a:path>
            </a:pathLst>
          </a:custGeom>
          <a:ln w="3175">
            <a:solidFill>
              <a:srgbClr val="000000"/>
            </a:solidFill>
          </a:ln>
        </p:spPr>
        <p:txBody>
          <a:bodyPr wrap="square" lIns="0" tIns="0" rIns="0" bIns="0" rtlCol="0"/>
          <a:lstStyle/>
          <a:p>
            <a:endParaRPr sz="1224">
              <a:solidFill>
                <a:prstClr val="black"/>
              </a:solidFill>
            </a:endParaRPr>
          </a:p>
        </p:txBody>
      </p:sp>
      <p:sp>
        <p:nvSpPr>
          <p:cNvPr id="58" name="object 58"/>
          <p:cNvSpPr/>
          <p:nvPr/>
        </p:nvSpPr>
        <p:spPr>
          <a:xfrm>
            <a:off x="6420493" y="1390719"/>
            <a:ext cx="0" cy="23321"/>
          </a:xfrm>
          <a:custGeom>
            <a:avLst/>
            <a:gdLst/>
            <a:ahLst/>
            <a:cxnLst/>
            <a:rect l="l" t="t" r="r" b="b"/>
            <a:pathLst>
              <a:path h="34289">
                <a:moveTo>
                  <a:pt x="0" y="0"/>
                </a:moveTo>
                <a:lnTo>
                  <a:pt x="0" y="34156"/>
                </a:lnTo>
              </a:path>
            </a:pathLst>
          </a:custGeom>
          <a:ln w="3175">
            <a:solidFill>
              <a:srgbClr val="000000"/>
            </a:solidFill>
          </a:ln>
        </p:spPr>
        <p:txBody>
          <a:bodyPr wrap="square" lIns="0" tIns="0" rIns="0" bIns="0" rtlCol="0"/>
          <a:lstStyle/>
          <a:p>
            <a:endParaRPr sz="1224">
              <a:solidFill>
                <a:prstClr val="black"/>
              </a:solidFill>
            </a:endParaRPr>
          </a:p>
        </p:txBody>
      </p:sp>
      <p:sp>
        <p:nvSpPr>
          <p:cNvPr id="59" name="object 59"/>
          <p:cNvSpPr/>
          <p:nvPr/>
        </p:nvSpPr>
        <p:spPr>
          <a:xfrm>
            <a:off x="6409297" y="1401914"/>
            <a:ext cx="23321" cy="0"/>
          </a:xfrm>
          <a:custGeom>
            <a:avLst/>
            <a:gdLst/>
            <a:ahLst/>
            <a:cxnLst/>
            <a:rect l="l" t="t" r="r" b="b"/>
            <a:pathLst>
              <a:path w="34290">
                <a:moveTo>
                  <a:pt x="0" y="0"/>
                </a:moveTo>
                <a:lnTo>
                  <a:pt x="34143" y="0"/>
                </a:lnTo>
              </a:path>
            </a:pathLst>
          </a:custGeom>
          <a:ln w="3175">
            <a:solidFill>
              <a:srgbClr val="000000"/>
            </a:solidFill>
          </a:ln>
        </p:spPr>
        <p:txBody>
          <a:bodyPr wrap="square" lIns="0" tIns="0" rIns="0" bIns="0" rtlCol="0"/>
          <a:lstStyle/>
          <a:p>
            <a:endParaRPr sz="1224">
              <a:solidFill>
                <a:prstClr val="black"/>
              </a:solidFill>
            </a:endParaRPr>
          </a:p>
        </p:txBody>
      </p:sp>
      <p:sp>
        <p:nvSpPr>
          <p:cNvPr id="60" name="object 60"/>
          <p:cNvSpPr/>
          <p:nvPr/>
        </p:nvSpPr>
        <p:spPr>
          <a:xfrm>
            <a:off x="6409297" y="1390719"/>
            <a:ext cx="23321" cy="23321"/>
          </a:xfrm>
          <a:custGeom>
            <a:avLst/>
            <a:gdLst/>
            <a:ahLst/>
            <a:cxnLst/>
            <a:rect l="l" t="t" r="r" b="b"/>
            <a:pathLst>
              <a:path w="34290" h="34289">
                <a:moveTo>
                  <a:pt x="34143" y="29280"/>
                </a:moveTo>
                <a:lnTo>
                  <a:pt x="34143" y="31708"/>
                </a:lnTo>
                <a:lnTo>
                  <a:pt x="32313" y="34156"/>
                </a:lnTo>
                <a:lnTo>
                  <a:pt x="29875" y="34156"/>
                </a:lnTo>
                <a:lnTo>
                  <a:pt x="15071" y="34156"/>
                </a:lnTo>
                <a:lnTo>
                  <a:pt x="7468" y="34156"/>
                </a:lnTo>
                <a:lnTo>
                  <a:pt x="4667" y="34156"/>
                </a:lnTo>
                <a:lnTo>
                  <a:pt x="4267" y="34156"/>
                </a:lnTo>
                <a:lnTo>
                  <a:pt x="1829" y="34156"/>
                </a:lnTo>
                <a:lnTo>
                  <a:pt x="0" y="31708"/>
                </a:lnTo>
                <a:lnTo>
                  <a:pt x="0" y="1831"/>
                </a:lnTo>
                <a:lnTo>
                  <a:pt x="1829" y="0"/>
                </a:lnTo>
                <a:lnTo>
                  <a:pt x="32313" y="0"/>
                </a:lnTo>
                <a:lnTo>
                  <a:pt x="34143" y="1831"/>
                </a:lnTo>
                <a:lnTo>
                  <a:pt x="34143" y="4279"/>
                </a:lnTo>
                <a:lnTo>
                  <a:pt x="34143" y="29280"/>
                </a:lnTo>
                <a:close/>
              </a:path>
            </a:pathLst>
          </a:custGeom>
          <a:ln w="3175">
            <a:solidFill>
              <a:srgbClr val="000000"/>
            </a:solidFill>
          </a:ln>
        </p:spPr>
        <p:txBody>
          <a:bodyPr wrap="square" lIns="0" tIns="0" rIns="0" bIns="0" rtlCol="0"/>
          <a:lstStyle/>
          <a:p>
            <a:endParaRPr sz="1224">
              <a:solidFill>
                <a:prstClr val="black"/>
              </a:solidFill>
            </a:endParaRPr>
          </a:p>
        </p:txBody>
      </p:sp>
      <p:sp>
        <p:nvSpPr>
          <p:cNvPr id="61" name="object 61"/>
          <p:cNvSpPr/>
          <p:nvPr/>
        </p:nvSpPr>
        <p:spPr>
          <a:xfrm>
            <a:off x="6436250" y="1390313"/>
            <a:ext cx="16843" cy="23321"/>
          </a:xfrm>
          <a:custGeom>
            <a:avLst/>
            <a:gdLst/>
            <a:ahLst/>
            <a:cxnLst/>
            <a:rect l="l" t="t" r="r" b="b"/>
            <a:pathLst>
              <a:path w="24765" h="34289">
                <a:moveTo>
                  <a:pt x="24387" y="34136"/>
                </a:moveTo>
                <a:lnTo>
                  <a:pt x="0" y="34136"/>
                </a:lnTo>
                <a:lnTo>
                  <a:pt x="611" y="0"/>
                </a:lnTo>
                <a:lnTo>
                  <a:pt x="16461" y="0"/>
                </a:lnTo>
                <a:lnTo>
                  <a:pt x="24387" y="8539"/>
                </a:lnTo>
                <a:lnTo>
                  <a:pt x="24387" y="34136"/>
                </a:lnTo>
                <a:close/>
              </a:path>
            </a:pathLst>
          </a:custGeom>
          <a:ln w="3175">
            <a:solidFill>
              <a:srgbClr val="000000"/>
            </a:solidFill>
          </a:ln>
        </p:spPr>
        <p:txBody>
          <a:bodyPr wrap="square" lIns="0" tIns="0" rIns="0" bIns="0" rtlCol="0"/>
          <a:lstStyle/>
          <a:p>
            <a:endParaRPr sz="1224">
              <a:solidFill>
                <a:prstClr val="black"/>
              </a:solidFill>
            </a:endParaRPr>
          </a:p>
        </p:txBody>
      </p:sp>
      <p:sp>
        <p:nvSpPr>
          <p:cNvPr id="62" name="object 62"/>
          <p:cNvSpPr/>
          <p:nvPr/>
        </p:nvSpPr>
        <p:spPr>
          <a:xfrm>
            <a:off x="6447446" y="1390313"/>
            <a:ext cx="5614" cy="6046"/>
          </a:xfrm>
          <a:custGeom>
            <a:avLst/>
            <a:gdLst/>
            <a:ahLst/>
            <a:cxnLst/>
            <a:rect l="l" t="t" r="r" b="b"/>
            <a:pathLst>
              <a:path w="8254" h="8889">
                <a:moveTo>
                  <a:pt x="0" y="0"/>
                </a:moveTo>
                <a:lnTo>
                  <a:pt x="0" y="8539"/>
                </a:lnTo>
                <a:lnTo>
                  <a:pt x="7926" y="8539"/>
                </a:lnTo>
              </a:path>
            </a:pathLst>
          </a:custGeom>
          <a:ln w="3175">
            <a:solidFill>
              <a:srgbClr val="000000"/>
            </a:solidFill>
          </a:ln>
        </p:spPr>
        <p:txBody>
          <a:bodyPr wrap="square" lIns="0" tIns="0" rIns="0" bIns="0" rtlCol="0"/>
          <a:lstStyle/>
          <a:p>
            <a:endParaRPr sz="1224">
              <a:solidFill>
                <a:prstClr val="black"/>
              </a:solidFill>
            </a:endParaRPr>
          </a:p>
        </p:txBody>
      </p:sp>
      <p:sp>
        <p:nvSpPr>
          <p:cNvPr id="63" name="object 63"/>
          <p:cNvSpPr/>
          <p:nvPr/>
        </p:nvSpPr>
        <p:spPr>
          <a:xfrm>
            <a:off x="6440396" y="1397772"/>
            <a:ext cx="4751" cy="0"/>
          </a:xfrm>
          <a:custGeom>
            <a:avLst/>
            <a:gdLst/>
            <a:ahLst/>
            <a:cxnLst/>
            <a:rect l="l" t="t" r="r" b="b"/>
            <a:pathLst>
              <a:path w="6984">
                <a:moveTo>
                  <a:pt x="0" y="0"/>
                </a:moveTo>
                <a:lnTo>
                  <a:pt x="6708" y="0"/>
                </a:lnTo>
              </a:path>
            </a:pathLst>
          </a:custGeom>
          <a:ln w="3175">
            <a:solidFill>
              <a:srgbClr val="000000"/>
            </a:solidFill>
          </a:ln>
        </p:spPr>
        <p:txBody>
          <a:bodyPr wrap="square" lIns="0" tIns="0" rIns="0" bIns="0" rtlCol="0"/>
          <a:lstStyle/>
          <a:p>
            <a:endParaRPr sz="1224">
              <a:solidFill>
                <a:prstClr val="black"/>
              </a:solidFill>
            </a:endParaRPr>
          </a:p>
        </p:txBody>
      </p:sp>
      <p:sp>
        <p:nvSpPr>
          <p:cNvPr id="64" name="object 64"/>
          <p:cNvSpPr/>
          <p:nvPr/>
        </p:nvSpPr>
        <p:spPr>
          <a:xfrm>
            <a:off x="6440396" y="1400683"/>
            <a:ext cx="9069" cy="0"/>
          </a:xfrm>
          <a:custGeom>
            <a:avLst/>
            <a:gdLst/>
            <a:ahLst/>
            <a:cxnLst/>
            <a:rect l="l" t="t" r="r" b="b"/>
            <a:pathLst>
              <a:path w="13334">
                <a:moveTo>
                  <a:pt x="0" y="0"/>
                </a:moveTo>
                <a:lnTo>
                  <a:pt x="12805" y="0"/>
                </a:lnTo>
              </a:path>
            </a:pathLst>
          </a:custGeom>
          <a:ln w="3175">
            <a:solidFill>
              <a:srgbClr val="000000"/>
            </a:solidFill>
          </a:ln>
        </p:spPr>
        <p:txBody>
          <a:bodyPr wrap="square" lIns="0" tIns="0" rIns="0" bIns="0" rtlCol="0"/>
          <a:lstStyle/>
          <a:p>
            <a:endParaRPr sz="1224">
              <a:solidFill>
                <a:prstClr val="black"/>
              </a:solidFill>
            </a:endParaRPr>
          </a:p>
        </p:txBody>
      </p:sp>
      <p:sp>
        <p:nvSpPr>
          <p:cNvPr id="65" name="object 65"/>
          <p:cNvSpPr/>
          <p:nvPr/>
        </p:nvSpPr>
        <p:spPr>
          <a:xfrm>
            <a:off x="6440396" y="1403999"/>
            <a:ext cx="9069" cy="0"/>
          </a:xfrm>
          <a:custGeom>
            <a:avLst/>
            <a:gdLst/>
            <a:ahLst/>
            <a:cxnLst/>
            <a:rect l="l" t="t" r="r" b="b"/>
            <a:pathLst>
              <a:path w="13334">
                <a:moveTo>
                  <a:pt x="0" y="0"/>
                </a:moveTo>
                <a:lnTo>
                  <a:pt x="12805" y="0"/>
                </a:lnTo>
              </a:path>
            </a:pathLst>
          </a:custGeom>
          <a:ln w="3175">
            <a:solidFill>
              <a:srgbClr val="000000"/>
            </a:solidFill>
          </a:ln>
        </p:spPr>
        <p:txBody>
          <a:bodyPr wrap="square" lIns="0" tIns="0" rIns="0" bIns="0" rtlCol="0"/>
          <a:lstStyle/>
          <a:p>
            <a:endParaRPr sz="1224">
              <a:solidFill>
                <a:prstClr val="black"/>
              </a:solidFill>
            </a:endParaRPr>
          </a:p>
        </p:txBody>
      </p:sp>
      <p:sp>
        <p:nvSpPr>
          <p:cNvPr id="66" name="object 66"/>
          <p:cNvSpPr/>
          <p:nvPr/>
        </p:nvSpPr>
        <p:spPr>
          <a:xfrm>
            <a:off x="6440396" y="1407316"/>
            <a:ext cx="9069" cy="0"/>
          </a:xfrm>
          <a:custGeom>
            <a:avLst/>
            <a:gdLst/>
            <a:ahLst/>
            <a:cxnLst/>
            <a:rect l="l" t="t" r="r" b="b"/>
            <a:pathLst>
              <a:path w="13334">
                <a:moveTo>
                  <a:pt x="0" y="0"/>
                </a:moveTo>
                <a:lnTo>
                  <a:pt x="12805" y="0"/>
                </a:lnTo>
              </a:path>
            </a:pathLst>
          </a:custGeom>
          <a:ln w="3175">
            <a:solidFill>
              <a:srgbClr val="000000"/>
            </a:solidFill>
          </a:ln>
        </p:spPr>
        <p:txBody>
          <a:bodyPr wrap="square" lIns="0" tIns="0" rIns="0" bIns="0" rtlCol="0"/>
          <a:lstStyle/>
          <a:p>
            <a:endParaRPr sz="1224">
              <a:solidFill>
                <a:prstClr val="black"/>
              </a:solidFill>
            </a:endParaRPr>
          </a:p>
        </p:txBody>
      </p:sp>
      <p:sp>
        <p:nvSpPr>
          <p:cNvPr id="67" name="object 67"/>
          <p:cNvSpPr/>
          <p:nvPr/>
        </p:nvSpPr>
        <p:spPr>
          <a:xfrm>
            <a:off x="6440396" y="1410213"/>
            <a:ext cx="9069" cy="0"/>
          </a:xfrm>
          <a:custGeom>
            <a:avLst/>
            <a:gdLst/>
            <a:ahLst/>
            <a:cxnLst/>
            <a:rect l="l" t="t" r="r" b="b"/>
            <a:pathLst>
              <a:path w="13334">
                <a:moveTo>
                  <a:pt x="0" y="0"/>
                </a:moveTo>
                <a:lnTo>
                  <a:pt x="12805" y="0"/>
                </a:lnTo>
              </a:path>
            </a:pathLst>
          </a:custGeom>
          <a:ln w="3175">
            <a:solidFill>
              <a:srgbClr val="000000"/>
            </a:solidFill>
          </a:ln>
        </p:spPr>
        <p:txBody>
          <a:bodyPr wrap="square" lIns="0" tIns="0" rIns="0" bIns="0" rtlCol="0"/>
          <a:lstStyle/>
          <a:p>
            <a:endParaRPr sz="1224">
              <a:solidFill>
                <a:prstClr val="black"/>
              </a:solidFill>
            </a:endParaRPr>
          </a:p>
        </p:txBody>
      </p:sp>
      <p:sp>
        <p:nvSpPr>
          <p:cNvPr id="68" name="object 68"/>
          <p:cNvSpPr/>
          <p:nvPr/>
        </p:nvSpPr>
        <p:spPr>
          <a:xfrm>
            <a:off x="6867104" y="1550781"/>
            <a:ext cx="50134" cy="75049"/>
          </a:xfrm>
          <a:prstGeom prst="rect">
            <a:avLst/>
          </a:prstGeom>
          <a:blipFill>
            <a:blip r:embed="rId8" cstate="print"/>
            <a:stretch>
              <a:fillRect/>
            </a:stretch>
          </a:blipFill>
        </p:spPr>
        <p:txBody>
          <a:bodyPr wrap="square" lIns="0" tIns="0" rIns="0" bIns="0" rtlCol="0"/>
          <a:lstStyle/>
          <a:p>
            <a:endParaRPr sz="1224">
              <a:solidFill>
                <a:prstClr val="black"/>
              </a:solidFill>
            </a:endParaRPr>
          </a:p>
        </p:txBody>
      </p:sp>
      <p:sp>
        <p:nvSpPr>
          <p:cNvPr id="69" name="object 69"/>
          <p:cNvSpPr/>
          <p:nvPr/>
        </p:nvSpPr>
        <p:spPr>
          <a:xfrm>
            <a:off x="6869183" y="1215333"/>
            <a:ext cx="49734" cy="75049"/>
          </a:xfrm>
          <a:prstGeom prst="rect">
            <a:avLst/>
          </a:prstGeom>
          <a:blipFill>
            <a:blip r:embed="rId9" cstate="print"/>
            <a:stretch>
              <a:fillRect/>
            </a:stretch>
          </a:blipFill>
        </p:spPr>
        <p:txBody>
          <a:bodyPr wrap="square" lIns="0" tIns="0" rIns="0" bIns="0" rtlCol="0"/>
          <a:lstStyle/>
          <a:p>
            <a:endParaRPr sz="1224">
              <a:solidFill>
                <a:prstClr val="black"/>
              </a:solidFill>
            </a:endParaRPr>
          </a:p>
        </p:txBody>
      </p:sp>
      <p:sp>
        <p:nvSpPr>
          <p:cNvPr id="70" name="object 70"/>
          <p:cNvSpPr/>
          <p:nvPr/>
        </p:nvSpPr>
        <p:spPr>
          <a:xfrm>
            <a:off x="6476885" y="1622920"/>
            <a:ext cx="59597" cy="0"/>
          </a:xfrm>
          <a:custGeom>
            <a:avLst/>
            <a:gdLst/>
            <a:ahLst/>
            <a:cxnLst/>
            <a:rect l="l" t="t" r="r" b="b"/>
            <a:pathLst>
              <a:path w="87629">
                <a:moveTo>
                  <a:pt x="0" y="0"/>
                </a:moveTo>
                <a:lnTo>
                  <a:pt x="87192" y="0"/>
                </a:lnTo>
              </a:path>
            </a:pathLst>
          </a:custGeom>
          <a:ln w="3175">
            <a:solidFill>
              <a:srgbClr val="000000"/>
            </a:solidFill>
          </a:ln>
        </p:spPr>
        <p:txBody>
          <a:bodyPr wrap="square" lIns="0" tIns="0" rIns="0" bIns="0" rtlCol="0"/>
          <a:lstStyle/>
          <a:p>
            <a:endParaRPr sz="1224">
              <a:solidFill>
                <a:prstClr val="black"/>
              </a:solidFill>
            </a:endParaRPr>
          </a:p>
        </p:txBody>
      </p:sp>
      <p:sp>
        <p:nvSpPr>
          <p:cNvPr id="71" name="object 71"/>
          <p:cNvSpPr/>
          <p:nvPr/>
        </p:nvSpPr>
        <p:spPr>
          <a:xfrm>
            <a:off x="6476885" y="1618773"/>
            <a:ext cx="59597" cy="0"/>
          </a:xfrm>
          <a:custGeom>
            <a:avLst/>
            <a:gdLst/>
            <a:ahLst/>
            <a:cxnLst/>
            <a:rect l="l" t="t" r="r" b="b"/>
            <a:pathLst>
              <a:path w="87629">
                <a:moveTo>
                  <a:pt x="0" y="0"/>
                </a:moveTo>
                <a:lnTo>
                  <a:pt x="87192" y="0"/>
                </a:lnTo>
              </a:path>
            </a:pathLst>
          </a:custGeom>
          <a:ln w="3175">
            <a:solidFill>
              <a:srgbClr val="000000"/>
            </a:solidFill>
          </a:ln>
        </p:spPr>
        <p:txBody>
          <a:bodyPr wrap="square" lIns="0" tIns="0" rIns="0" bIns="0" rtlCol="0"/>
          <a:lstStyle/>
          <a:p>
            <a:endParaRPr sz="1224">
              <a:solidFill>
                <a:prstClr val="black"/>
              </a:solidFill>
            </a:endParaRPr>
          </a:p>
        </p:txBody>
      </p:sp>
      <p:sp>
        <p:nvSpPr>
          <p:cNvPr id="72" name="object 72"/>
          <p:cNvSpPr/>
          <p:nvPr/>
        </p:nvSpPr>
        <p:spPr>
          <a:xfrm>
            <a:off x="6520009" y="1614214"/>
            <a:ext cx="14252" cy="1727"/>
          </a:xfrm>
          <a:custGeom>
            <a:avLst/>
            <a:gdLst/>
            <a:ahLst/>
            <a:cxnLst/>
            <a:rect l="l" t="t" r="r" b="b"/>
            <a:pathLst>
              <a:path w="20954" h="2539">
                <a:moveTo>
                  <a:pt x="20183" y="0"/>
                </a:moveTo>
                <a:lnTo>
                  <a:pt x="545" y="0"/>
                </a:lnTo>
                <a:lnTo>
                  <a:pt x="0" y="545"/>
                </a:lnTo>
                <a:lnTo>
                  <a:pt x="0" y="1890"/>
                </a:lnTo>
                <a:lnTo>
                  <a:pt x="545" y="2438"/>
                </a:lnTo>
                <a:lnTo>
                  <a:pt x="20183" y="2438"/>
                </a:lnTo>
                <a:lnTo>
                  <a:pt x="20739" y="1890"/>
                </a:lnTo>
                <a:lnTo>
                  <a:pt x="20739" y="545"/>
                </a:lnTo>
                <a:lnTo>
                  <a:pt x="20183" y="0"/>
                </a:lnTo>
                <a:close/>
              </a:path>
            </a:pathLst>
          </a:custGeom>
          <a:solidFill>
            <a:srgbClr val="000000"/>
          </a:solidFill>
        </p:spPr>
        <p:txBody>
          <a:bodyPr wrap="square" lIns="0" tIns="0" rIns="0" bIns="0" rtlCol="0"/>
          <a:lstStyle/>
          <a:p>
            <a:endParaRPr sz="1224">
              <a:solidFill>
                <a:prstClr val="black"/>
              </a:solidFill>
            </a:endParaRPr>
          </a:p>
        </p:txBody>
      </p:sp>
      <p:sp>
        <p:nvSpPr>
          <p:cNvPr id="73" name="object 73"/>
          <p:cNvSpPr/>
          <p:nvPr/>
        </p:nvSpPr>
        <p:spPr>
          <a:xfrm>
            <a:off x="6520009" y="1591407"/>
            <a:ext cx="14252" cy="1727"/>
          </a:xfrm>
          <a:custGeom>
            <a:avLst/>
            <a:gdLst/>
            <a:ahLst/>
            <a:cxnLst/>
            <a:rect l="l" t="t" r="r" b="b"/>
            <a:pathLst>
              <a:path w="20954" h="2539">
                <a:moveTo>
                  <a:pt x="20183" y="0"/>
                </a:moveTo>
                <a:lnTo>
                  <a:pt x="545" y="0"/>
                </a:lnTo>
                <a:lnTo>
                  <a:pt x="0" y="547"/>
                </a:lnTo>
                <a:lnTo>
                  <a:pt x="0" y="1893"/>
                </a:lnTo>
                <a:lnTo>
                  <a:pt x="545" y="2438"/>
                </a:lnTo>
                <a:lnTo>
                  <a:pt x="20183" y="2438"/>
                </a:lnTo>
                <a:lnTo>
                  <a:pt x="20739" y="1893"/>
                </a:lnTo>
                <a:lnTo>
                  <a:pt x="20739" y="547"/>
                </a:lnTo>
                <a:lnTo>
                  <a:pt x="20183" y="0"/>
                </a:lnTo>
                <a:close/>
              </a:path>
            </a:pathLst>
          </a:custGeom>
          <a:solidFill>
            <a:srgbClr val="000000"/>
          </a:solidFill>
        </p:spPr>
        <p:txBody>
          <a:bodyPr wrap="square" lIns="0" tIns="0" rIns="0" bIns="0" rtlCol="0"/>
          <a:lstStyle/>
          <a:p>
            <a:endParaRPr sz="1224">
              <a:solidFill>
                <a:prstClr val="black"/>
              </a:solidFill>
            </a:endParaRPr>
          </a:p>
        </p:txBody>
      </p:sp>
      <p:sp>
        <p:nvSpPr>
          <p:cNvPr id="74" name="object 74"/>
          <p:cNvSpPr/>
          <p:nvPr/>
        </p:nvSpPr>
        <p:spPr>
          <a:xfrm>
            <a:off x="6522082" y="1592238"/>
            <a:ext cx="1727" cy="22889"/>
          </a:xfrm>
          <a:custGeom>
            <a:avLst/>
            <a:gdLst/>
            <a:ahLst/>
            <a:cxnLst/>
            <a:rect l="l" t="t" r="r" b="b"/>
            <a:pathLst>
              <a:path w="2540" h="33655">
                <a:moveTo>
                  <a:pt x="0" y="33531"/>
                </a:moveTo>
                <a:lnTo>
                  <a:pt x="2438" y="33531"/>
                </a:lnTo>
                <a:lnTo>
                  <a:pt x="2438" y="0"/>
                </a:lnTo>
                <a:lnTo>
                  <a:pt x="0" y="0"/>
                </a:lnTo>
                <a:lnTo>
                  <a:pt x="0" y="33531"/>
                </a:lnTo>
                <a:close/>
              </a:path>
            </a:pathLst>
          </a:custGeom>
          <a:solidFill>
            <a:srgbClr val="000000"/>
          </a:solidFill>
        </p:spPr>
        <p:txBody>
          <a:bodyPr wrap="square" lIns="0" tIns="0" rIns="0" bIns="0" rtlCol="0"/>
          <a:lstStyle/>
          <a:p>
            <a:endParaRPr sz="1224">
              <a:solidFill>
                <a:prstClr val="black"/>
              </a:solidFill>
            </a:endParaRPr>
          </a:p>
        </p:txBody>
      </p:sp>
      <p:sp>
        <p:nvSpPr>
          <p:cNvPr id="75" name="object 75"/>
          <p:cNvSpPr/>
          <p:nvPr/>
        </p:nvSpPr>
        <p:spPr>
          <a:xfrm>
            <a:off x="6530374" y="1592238"/>
            <a:ext cx="1727" cy="22889"/>
          </a:xfrm>
          <a:custGeom>
            <a:avLst/>
            <a:gdLst/>
            <a:ahLst/>
            <a:cxnLst/>
            <a:rect l="l" t="t" r="r" b="b"/>
            <a:pathLst>
              <a:path w="2540" h="33655">
                <a:moveTo>
                  <a:pt x="0" y="33531"/>
                </a:moveTo>
                <a:lnTo>
                  <a:pt x="2438" y="33531"/>
                </a:lnTo>
                <a:lnTo>
                  <a:pt x="2438" y="0"/>
                </a:lnTo>
                <a:lnTo>
                  <a:pt x="0" y="0"/>
                </a:lnTo>
                <a:lnTo>
                  <a:pt x="0" y="33531"/>
                </a:lnTo>
                <a:close/>
              </a:path>
            </a:pathLst>
          </a:custGeom>
          <a:solidFill>
            <a:srgbClr val="000000"/>
          </a:solidFill>
        </p:spPr>
        <p:txBody>
          <a:bodyPr wrap="square" lIns="0" tIns="0" rIns="0" bIns="0" rtlCol="0"/>
          <a:lstStyle/>
          <a:p>
            <a:endParaRPr sz="1224">
              <a:solidFill>
                <a:prstClr val="black"/>
              </a:solidFill>
            </a:endParaRPr>
          </a:p>
        </p:txBody>
      </p:sp>
      <p:sp>
        <p:nvSpPr>
          <p:cNvPr id="76" name="object 76"/>
          <p:cNvSpPr/>
          <p:nvPr/>
        </p:nvSpPr>
        <p:spPr>
          <a:xfrm>
            <a:off x="6478958" y="1614214"/>
            <a:ext cx="14252" cy="1727"/>
          </a:xfrm>
          <a:custGeom>
            <a:avLst/>
            <a:gdLst/>
            <a:ahLst/>
            <a:cxnLst/>
            <a:rect l="l" t="t" r="r" b="b"/>
            <a:pathLst>
              <a:path w="20954" h="2539">
                <a:moveTo>
                  <a:pt x="20181" y="0"/>
                </a:moveTo>
                <a:lnTo>
                  <a:pt x="545" y="0"/>
                </a:lnTo>
                <a:lnTo>
                  <a:pt x="0" y="545"/>
                </a:lnTo>
                <a:lnTo>
                  <a:pt x="0" y="1890"/>
                </a:lnTo>
                <a:lnTo>
                  <a:pt x="545" y="2438"/>
                </a:lnTo>
                <a:lnTo>
                  <a:pt x="20181" y="2438"/>
                </a:lnTo>
                <a:lnTo>
                  <a:pt x="20729" y="1890"/>
                </a:lnTo>
                <a:lnTo>
                  <a:pt x="20729" y="545"/>
                </a:lnTo>
                <a:lnTo>
                  <a:pt x="20181" y="0"/>
                </a:lnTo>
                <a:close/>
              </a:path>
            </a:pathLst>
          </a:custGeom>
          <a:solidFill>
            <a:srgbClr val="000000"/>
          </a:solidFill>
        </p:spPr>
        <p:txBody>
          <a:bodyPr wrap="square" lIns="0" tIns="0" rIns="0" bIns="0" rtlCol="0"/>
          <a:lstStyle/>
          <a:p>
            <a:endParaRPr sz="1224">
              <a:solidFill>
                <a:prstClr val="black"/>
              </a:solidFill>
            </a:endParaRPr>
          </a:p>
        </p:txBody>
      </p:sp>
      <p:sp>
        <p:nvSpPr>
          <p:cNvPr id="77" name="object 77"/>
          <p:cNvSpPr/>
          <p:nvPr/>
        </p:nvSpPr>
        <p:spPr>
          <a:xfrm>
            <a:off x="6478958" y="1591407"/>
            <a:ext cx="14252" cy="1727"/>
          </a:xfrm>
          <a:custGeom>
            <a:avLst/>
            <a:gdLst/>
            <a:ahLst/>
            <a:cxnLst/>
            <a:rect l="l" t="t" r="r" b="b"/>
            <a:pathLst>
              <a:path w="20954" h="2539">
                <a:moveTo>
                  <a:pt x="20181" y="0"/>
                </a:moveTo>
                <a:lnTo>
                  <a:pt x="545" y="0"/>
                </a:lnTo>
                <a:lnTo>
                  <a:pt x="0" y="547"/>
                </a:lnTo>
                <a:lnTo>
                  <a:pt x="0" y="1893"/>
                </a:lnTo>
                <a:lnTo>
                  <a:pt x="545" y="2438"/>
                </a:lnTo>
                <a:lnTo>
                  <a:pt x="20181" y="2438"/>
                </a:lnTo>
                <a:lnTo>
                  <a:pt x="20729" y="1893"/>
                </a:lnTo>
                <a:lnTo>
                  <a:pt x="20729" y="547"/>
                </a:lnTo>
                <a:lnTo>
                  <a:pt x="20181" y="0"/>
                </a:lnTo>
                <a:close/>
              </a:path>
            </a:pathLst>
          </a:custGeom>
          <a:solidFill>
            <a:srgbClr val="000000"/>
          </a:solidFill>
        </p:spPr>
        <p:txBody>
          <a:bodyPr wrap="square" lIns="0" tIns="0" rIns="0" bIns="0" rtlCol="0"/>
          <a:lstStyle/>
          <a:p>
            <a:endParaRPr sz="1224">
              <a:solidFill>
                <a:prstClr val="black"/>
              </a:solidFill>
            </a:endParaRPr>
          </a:p>
        </p:txBody>
      </p:sp>
      <p:sp>
        <p:nvSpPr>
          <p:cNvPr id="78" name="object 78"/>
          <p:cNvSpPr/>
          <p:nvPr/>
        </p:nvSpPr>
        <p:spPr>
          <a:xfrm>
            <a:off x="6481031" y="1592238"/>
            <a:ext cx="1727" cy="22889"/>
          </a:xfrm>
          <a:custGeom>
            <a:avLst/>
            <a:gdLst/>
            <a:ahLst/>
            <a:cxnLst/>
            <a:rect l="l" t="t" r="r" b="b"/>
            <a:pathLst>
              <a:path w="2540" h="33655">
                <a:moveTo>
                  <a:pt x="0" y="33531"/>
                </a:moveTo>
                <a:lnTo>
                  <a:pt x="2438" y="33531"/>
                </a:lnTo>
                <a:lnTo>
                  <a:pt x="2438" y="0"/>
                </a:lnTo>
                <a:lnTo>
                  <a:pt x="0" y="0"/>
                </a:lnTo>
                <a:lnTo>
                  <a:pt x="0" y="33531"/>
                </a:lnTo>
                <a:close/>
              </a:path>
            </a:pathLst>
          </a:custGeom>
          <a:solidFill>
            <a:srgbClr val="000000"/>
          </a:solidFill>
        </p:spPr>
        <p:txBody>
          <a:bodyPr wrap="square" lIns="0" tIns="0" rIns="0" bIns="0" rtlCol="0"/>
          <a:lstStyle/>
          <a:p>
            <a:endParaRPr sz="1224">
              <a:solidFill>
                <a:prstClr val="black"/>
              </a:solidFill>
            </a:endParaRPr>
          </a:p>
        </p:txBody>
      </p:sp>
      <p:sp>
        <p:nvSpPr>
          <p:cNvPr id="79" name="object 79"/>
          <p:cNvSpPr/>
          <p:nvPr/>
        </p:nvSpPr>
        <p:spPr>
          <a:xfrm>
            <a:off x="6489325" y="1592238"/>
            <a:ext cx="1727" cy="22889"/>
          </a:xfrm>
          <a:custGeom>
            <a:avLst/>
            <a:gdLst/>
            <a:ahLst/>
            <a:cxnLst/>
            <a:rect l="l" t="t" r="r" b="b"/>
            <a:pathLst>
              <a:path w="2540" h="33655">
                <a:moveTo>
                  <a:pt x="0" y="33531"/>
                </a:moveTo>
                <a:lnTo>
                  <a:pt x="2438" y="33531"/>
                </a:lnTo>
                <a:lnTo>
                  <a:pt x="2438" y="0"/>
                </a:lnTo>
                <a:lnTo>
                  <a:pt x="0" y="0"/>
                </a:lnTo>
                <a:lnTo>
                  <a:pt x="0" y="33531"/>
                </a:lnTo>
                <a:close/>
              </a:path>
            </a:pathLst>
          </a:custGeom>
          <a:solidFill>
            <a:srgbClr val="000000"/>
          </a:solidFill>
        </p:spPr>
        <p:txBody>
          <a:bodyPr wrap="square" lIns="0" tIns="0" rIns="0" bIns="0" rtlCol="0"/>
          <a:lstStyle/>
          <a:p>
            <a:endParaRPr sz="1224">
              <a:solidFill>
                <a:prstClr val="black"/>
              </a:solidFill>
            </a:endParaRPr>
          </a:p>
        </p:txBody>
      </p:sp>
      <p:sp>
        <p:nvSpPr>
          <p:cNvPr id="80" name="object 80"/>
          <p:cNvSpPr/>
          <p:nvPr/>
        </p:nvSpPr>
        <p:spPr>
          <a:xfrm>
            <a:off x="6499276" y="1614214"/>
            <a:ext cx="14252" cy="1727"/>
          </a:xfrm>
          <a:custGeom>
            <a:avLst/>
            <a:gdLst/>
            <a:ahLst/>
            <a:cxnLst/>
            <a:rect l="l" t="t" r="r" b="b"/>
            <a:pathLst>
              <a:path w="20954" h="2539">
                <a:moveTo>
                  <a:pt x="20183" y="0"/>
                </a:moveTo>
                <a:lnTo>
                  <a:pt x="547" y="0"/>
                </a:lnTo>
                <a:lnTo>
                  <a:pt x="0" y="545"/>
                </a:lnTo>
                <a:lnTo>
                  <a:pt x="0" y="1890"/>
                </a:lnTo>
                <a:lnTo>
                  <a:pt x="547" y="2438"/>
                </a:lnTo>
                <a:lnTo>
                  <a:pt x="20183" y="2438"/>
                </a:lnTo>
                <a:lnTo>
                  <a:pt x="20729" y="1890"/>
                </a:lnTo>
                <a:lnTo>
                  <a:pt x="20729" y="545"/>
                </a:lnTo>
                <a:lnTo>
                  <a:pt x="20183" y="0"/>
                </a:lnTo>
                <a:close/>
              </a:path>
            </a:pathLst>
          </a:custGeom>
          <a:solidFill>
            <a:srgbClr val="000000"/>
          </a:solidFill>
        </p:spPr>
        <p:txBody>
          <a:bodyPr wrap="square" lIns="0" tIns="0" rIns="0" bIns="0" rtlCol="0"/>
          <a:lstStyle/>
          <a:p>
            <a:endParaRPr sz="1224">
              <a:solidFill>
                <a:prstClr val="black"/>
              </a:solidFill>
            </a:endParaRPr>
          </a:p>
        </p:txBody>
      </p:sp>
      <p:sp>
        <p:nvSpPr>
          <p:cNvPr id="81" name="object 81"/>
          <p:cNvSpPr/>
          <p:nvPr/>
        </p:nvSpPr>
        <p:spPr>
          <a:xfrm>
            <a:off x="6499276" y="1591407"/>
            <a:ext cx="14252" cy="1727"/>
          </a:xfrm>
          <a:custGeom>
            <a:avLst/>
            <a:gdLst/>
            <a:ahLst/>
            <a:cxnLst/>
            <a:rect l="l" t="t" r="r" b="b"/>
            <a:pathLst>
              <a:path w="20954" h="2539">
                <a:moveTo>
                  <a:pt x="20183" y="0"/>
                </a:moveTo>
                <a:lnTo>
                  <a:pt x="547" y="0"/>
                </a:lnTo>
                <a:lnTo>
                  <a:pt x="0" y="547"/>
                </a:lnTo>
                <a:lnTo>
                  <a:pt x="0" y="1893"/>
                </a:lnTo>
                <a:lnTo>
                  <a:pt x="547" y="2438"/>
                </a:lnTo>
                <a:lnTo>
                  <a:pt x="20183" y="2438"/>
                </a:lnTo>
                <a:lnTo>
                  <a:pt x="20729" y="1893"/>
                </a:lnTo>
                <a:lnTo>
                  <a:pt x="20729" y="547"/>
                </a:lnTo>
                <a:lnTo>
                  <a:pt x="20183" y="0"/>
                </a:lnTo>
                <a:close/>
              </a:path>
            </a:pathLst>
          </a:custGeom>
          <a:solidFill>
            <a:srgbClr val="000000"/>
          </a:solidFill>
        </p:spPr>
        <p:txBody>
          <a:bodyPr wrap="square" lIns="0" tIns="0" rIns="0" bIns="0" rtlCol="0"/>
          <a:lstStyle/>
          <a:p>
            <a:endParaRPr sz="1224">
              <a:solidFill>
                <a:prstClr val="black"/>
              </a:solidFill>
            </a:endParaRPr>
          </a:p>
        </p:txBody>
      </p:sp>
      <p:sp>
        <p:nvSpPr>
          <p:cNvPr id="82" name="object 82"/>
          <p:cNvSpPr/>
          <p:nvPr/>
        </p:nvSpPr>
        <p:spPr>
          <a:xfrm>
            <a:off x="6501350" y="1592238"/>
            <a:ext cx="1727" cy="22889"/>
          </a:xfrm>
          <a:custGeom>
            <a:avLst/>
            <a:gdLst/>
            <a:ahLst/>
            <a:cxnLst/>
            <a:rect l="l" t="t" r="r" b="b"/>
            <a:pathLst>
              <a:path w="2540" h="33655">
                <a:moveTo>
                  <a:pt x="0" y="33531"/>
                </a:moveTo>
                <a:lnTo>
                  <a:pt x="2438" y="33531"/>
                </a:lnTo>
                <a:lnTo>
                  <a:pt x="2438" y="0"/>
                </a:lnTo>
                <a:lnTo>
                  <a:pt x="0" y="0"/>
                </a:lnTo>
                <a:lnTo>
                  <a:pt x="0" y="33531"/>
                </a:lnTo>
                <a:close/>
              </a:path>
            </a:pathLst>
          </a:custGeom>
          <a:solidFill>
            <a:srgbClr val="000000"/>
          </a:solidFill>
        </p:spPr>
        <p:txBody>
          <a:bodyPr wrap="square" lIns="0" tIns="0" rIns="0" bIns="0" rtlCol="0"/>
          <a:lstStyle/>
          <a:p>
            <a:endParaRPr sz="1224">
              <a:solidFill>
                <a:prstClr val="black"/>
              </a:solidFill>
            </a:endParaRPr>
          </a:p>
        </p:txBody>
      </p:sp>
      <p:sp>
        <p:nvSpPr>
          <p:cNvPr id="83" name="object 83"/>
          <p:cNvSpPr/>
          <p:nvPr/>
        </p:nvSpPr>
        <p:spPr>
          <a:xfrm>
            <a:off x="6509643" y="1592238"/>
            <a:ext cx="1727" cy="22889"/>
          </a:xfrm>
          <a:custGeom>
            <a:avLst/>
            <a:gdLst/>
            <a:ahLst/>
            <a:cxnLst/>
            <a:rect l="l" t="t" r="r" b="b"/>
            <a:pathLst>
              <a:path w="2540" h="33655">
                <a:moveTo>
                  <a:pt x="0" y="33531"/>
                </a:moveTo>
                <a:lnTo>
                  <a:pt x="2438" y="33531"/>
                </a:lnTo>
                <a:lnTo>
                  <a:pt x="2438" y="0"/>
                </a:lnTo>
                <a:lnTo>
                  <a:pt x="0" y="0"/>
                </a:lnTo>
                <a:lnTo>
                  <a:pt x="0" y="33531"/>
                </a:lnTo>
                <a:close/>
              </a:path>
            </a:pathLst>
          </a:custGeom>
          <a:solidFill>
            <a:srgbClr val="000000"/>
          </a:solidFill>
        </p:spPr>
        <p:txBody>
          <a:bodyPr wrap="square" lIns="0" tIns="0" rIns="0" bIns="0" rtlCol="0"/>
          <a:lstStyle/>
          <a:p>
            <a:endParaRPr sz="1224">
              <a:solidFill>
                <a:prstClr val="black"/>
              </a:solidFill>
            </a:endParaRPr>
          </a:p>
        </p:txBody>
      </p:sp>
      <p:sp>
        <p:nvSpPr>
          <p:cNvPr id="84" name="object 84"/>
          <p:cNvSpPr/>
          <p:nvPr/>
        </p:nvSpPr>
        <p:spPr>
          <a:xfrm>
            <a:off x="6477714" y="1563628"/>
            <a:ext cx="57870" cy="24616"/>
          </a:xfrm>
          <a:custGeom>
            <a:avLst/>
            <a:gdLst/>
            <a:ahLst/>
            <a:cxnLst/>
            <a:rect l="l" t="t" r="r" b="b"/>
            <a:pathLst>
              <a:path w="85090" h="36194">
                <a:moveTo>
                  <a:pt x="0" y="35969"/>
                </a:moveTo>
                <a:lnTo>
                  <a:pt x="84737" y="35969"/>
                </a:lnTo>
                <a:lnTo>
                  <a:pt x="42067" y="0"/>
                </a:lnTo>
                <a:lnTo>
                  <a:pt x="0" y="35969"/>
                </a:lnTo>
                <a:close/>
              </a:path>
            </a:pathLst>
          </a:custGeom>
          <a:ln w="3175">
            <a:solidFill>
              <a:srgbClr val="000000"/>
            </a:solidFill>
          </a:ln>
        </p:spPr>
        <p:txBody>
          <a:bodyPr wrap="square" lIns="0" tIns="0" rIns="0" bIns="0" rtlCol="0"/>
          <a:lstStyle/>
          <a:p>
            <a:endParaRPr sz="1224">
              <a:solidFill>
                <a:prstClr val="black"/>
              </a:solidFill>
            </a:endParaRPr>
          </a:p>
        </p:txBody>
      </p:sp>
      <p:sp>
        <p:nvSpPr>
          <p:cNvPr id="85" name="object 85"/>
          <p:cNvSpPr/>
          <p:nvPr/>
        </p:nvSpPr>
        <p:spPr>
          <a:xfrm>
            <a:off x="6922216" y="1367500"/>
            <a:ext cx="58881" cy="60961"/>
          </a:xfrm>
          <a:prstGeom prst="rect">
            <a:avLst/>
          </a:prstGeom>
          <a:blipFill>
            <a:blip r:embed="rId10" cstate="print"/>
            <a:stretch>
              <a:fillRect/>
            </a:stretch>
          </a:blipFill>
        </p:spPr>
        <p:txBody>
          <a:bodyPr wrap="square" lIns="0" tIns="0" rIns="0" bIns="0" rtlCol="0"/>
          <a:lstStyle/>
          <a:p>
            <a:endParaRPr sz="1224">
              <a:solidFill>
                <a:prstClr val="black"/>
              </a:solidFill>
            </a:endParaRPr>
          </a:p>
        </p:txBody>
      </p:sp>
      <p:sp>
        <p:nvSpPr>
          <p:cNvPr id="86" name="object 86"/>
          <p:cNvSpPr/>
          <p:nvPr/>
        </p:nvSpPr>
        <p:spPr>
          <a:xfrm>
            <a:off x="6491399" y="1238556"/>
            <a:ext cx="59165" cy="0"/>
          </a:xfrm>
          <a:custGeom>
            <a:avLst/>
            <a:gdLst/>
            <a:ahLst/>
            <a:cxnLst/>
            <a:rect l="l" t="t" r="r" b="b"/>
            <a:pathLst>
              <a:path w="86995">
                <a:moveTo>
                  <a:pt x="0" y="0"/>
                </a:moveTo>
                <a:lnTo>
                  <a:pt x="86573" y="0"/>
                </a:lnTo>
              </a:path>
            </a:pathLst>
          </a:custGeom>
          <a:ln w="3175">
            <a:solidFill>
              <a:srgbClr val="000000"/>
            </a:solidFill>
          </a:ln>
        </p:spPr>
        <p:txBody>
          <a:bodyPr wrap="square" lIns="0" tIns="0" rIns="0" bIns="0" rtlCol="0"/>
          <a:lstStyle/>
          <a:p>
            <a:endParaRPr sz="1224">
              <a:solidFill>
                <a:prstClr val="black"/>
              </a:solidFill>
            </a:endParaRPr>
          </a:p>
        </p:txBody>
      </p:sp>
      <p:sp>
        <p:nvSpPr>
          <p:cNvPr id="87" name="object 87"/>
          <p:cNvSpPr/>
          <p:nvPr/>
        </p:nvSpPr>
        <p:spPr>
          <a:xfrm>
            <a:off x="6491399" y="1234407"/>
            <a:ext cx="59165" cy="0"/>
          </a:xfrm>
          <a:custGeom>
            <a:avLst/>
            <a:gdLst/>
            <a:ahLst/>
            <a:cxnLst/>
            <a:rect l="l" t="t" r="r" b="b"/>
            <a:pathLst>
              <a:path w="86995">
                <a:moveTo>
                  <a:pt x="0" y="0"/>
                </a:moveTo>
                <a:lnTo>
                  <a:pt x="86573" y="0"/>
                </a:lnTo>
              </a:path>
            </a:pathLst>
          </a:custGeom>
          <a:ln w="3175">
            <a:solidFill>
              <a:srgbClr val="000000"/>
            </a:solidFill>
          </a:ln>
        </p:spPr>
        <p:txBody>
          <a:bodyPr wrap="square" lIns="0" tIns="0" rIns="0" bIns="0" rtlCol="0"/>
          <a:lstStyle/>
          <a:p>
            <a:endParaRPr sz="1224">
              <a:solidFill>
                <a:prstClr val="black"/>
              </a:solidFill>
            </a:endParaRPr>
          </a:p>
        </p:txBody>
      </p:sp>
      <p:sp>
        <p:nvSpPr>
          <p:cNvPr id="88" name="object 88"/>
          <p:cNvSpPr/>
          <p:nvPr/>
        </p:nvSpPr>
        <p:spPr>
          <a:xfrm>
            <a:off x="6534519" y="1229425"/>
            <a:ext cx="13820" cy="1727"/>
          </a:xfrm>
          <a:custGeom>
            <a:avLst/>
            <a:gdLst/>
            <a:ahLst/>
            <a:cxnLst/>
            <a:rect l="l" t="t" r="r" b="b"/>
            <a:pathLst>
              <a:path w="20320" h="2539">
                <a:moveTo>
                  <a:pt x="19568" y="0"/>
                </a:moveTo>
                <a:lnTo>
                  <a:pt x="555" y="0"/>
                </a:lnTo>
                <a:lnTo>
                  <a:pt x="0" y="555"/>
                </a:lnTo>
                <a:lnTo>
                  <a:pt x="0" y="1893"/>
                </a:lnTo>
                <a:lnTo>
                  <a:pt x="555" y="2448"/>
                </a:lnTo>
                <a:lnTo>
                  <a:pt x="19568" y="2448"/>
                </a:lnTo>
                <a:lnTo>
                  <a:pt x="20124" y="1893"/>
                </a:lnTo>
                <a:lnTo>
                  <a:pt x="20124" y="555"/>
                </a:lnTo>
                <a:lnTo>
                  <a:pt x="19568" y="0"/>
                </a:lnTo>
                <a:close/>
              </a:path>
            </a:pathLst>
          </a:custGeom>
          <a:solidFill>
            <a:srgbClr val="000000"/>
          </a:solidFill>
        </p:spPr>
        <p:txBody>
          <a:bodyPr wrap="square" lIns="0" tIns="0" rIns="0" bIns="0" rtlCol="0"/>
          <a:lstStyle/>
          <a:p>
            <a:endParaRPr sz="1224">
              <a:solidFill>
                <a:prstClr val="black"/>
              </a:solidFill>
            </a:endParaRPr>
          </a:p>
        </p:txBody>
      </p:sp>
      <p:sp>
        <p:nvSpPr>
          <p:cNvPr id="89" name="object 89"/>
          <p:cNvSpPr/>
          <p:nvPr/>
        </p:nvSpPr>
        <p:spPr>
          <a:xfrm>
            <a:off x="6534519" y="1207035"/>
            <a:ext cx="13820" cy="1727"/>
          </a:xfrm>
          <a:custGeom>
            <a:avLst/>
            <a:gdLst/>
            <a:ahLst/>
            <a:cxnLst/>
            <a:rect l="l" t="t" r="r" b="b"/>
            <a:pathLst>
              <a:path w="20320" h="2539">
                <a:moveTo>
                  <a:pt x="19568" y="0"/>
                </a:moveTo>
                <a:lnTo>
                  <a:pt x="555" y="0"/>
                </a:lnTo>
                <a:lnTo>
                  <a:pt x="0" y="555"/>
                </a:lnTo>
                <a:lnTo>
                  <a:pt x="0" y="1893"/>
                </a:lnTo>
                <a:lnTo>
                  <a:pt x="555" y="2448"/>
                </a:lnTo>
                <a:lnTo>
                  <a:pt x="19568" y="2448"/>
                </a:lnTo>
                <a:lnTo>
                  <a:pt x="20124" y="1893"/>
                </a:lnTo>
                <a:lnTo>
                  <a:pt x="20124" y="555"/>
                </a:lnTo>
                <a:lnTo>
                  <a:pt x="19568" y="0"/>
                </a:lnTo>
                <a:close/>
              </a:path>
            </a:pathLst>
          </a:custGeom>
          <a:solidFill>
            <a:srgbClr val="000000"/>
          </a:solidFill>
        </p:spPr>
        <p:txBody>
          <a:bodyPr wrap="square" lIns="0" tIns="0" rIns="0" bIns="0" rtlCol="0"/>
          <a:lstStyle/>
          <a:p>
            <a:endParaRPr sz="1224">
              <a:solidFill>
                <a:prstClr val="black"/>
              </a:solidFill>
            </a:endParaRPr>
          </a:p>
        </p:txBody>
      </p:sp>
      <p:sp>
        <p:nvSpPr>
          <p:cNvPr id="90" name="object 90"/>
          <p:cNvSpPr/>
          <p:nvPr/>
        </p:nvSpPr>
        <p:spPr>
          <a:xfrm>
            <a:off x="6536590" y="1207875"/>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91" name="object 91"/>
          <p:cNvSpPr/>
          <p:nvPr/>
        </p:nvSpPr>
        <p:spPr>
          <a:xfrm>
            <a:off x="6544469" y="1207875"/>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92" name="object 92"/>
          <p:cNvSpPr/>
          <p:nvPr/>
        </p:nvSpPr>
        <p:spPr>
          <a:xfrm>
            <a:off x="6493471" y="1229425"/>
            <a:ext cx="13820" cy="1727"/>
          </a:xfrm>
          <a:custGeom>
            <a:avLst/>
            <a:gdLst/>
            <a:ahLst/>
            <a:cxnLst/>
            <a:rect l="l" t="t" r="r" b="b"/>
            <a:pathLst>
              <a:path w="20320" h="2539">
                <a:moveTo>
                  <a:pt x="19574" y="0"/>
                </a:moveTo>
                <a:lnTo>
                  <a:pt x="545" y="0"/>
                </a:lnTo>
                <a:lnTo>
                  <a:pt x="0" y="555"/>
                </a:lnTo>
                <a:lnTo>
                  <a:pt x="0" y="1893"/>
                </a:lnTo>
                <a:lnTo>
                  <a:pt x="545" y="2448"/>
                </a:lnTo>
                <a:lnTo>
                  <a:pt x="19574" y="2448"/>
                </a:lnTo>
                <a:lnTo>
                  <a:pt x="20120" y="1893"/>
                </a:lnTo>
                <a:lnTo>
                  <a:pt x="20120" y="555"/>
                </a:lnTo>
                <a:lnTo>
                  <a:pt x="19574" y="0"/>
                </a:lnTo>
                <a:close/>
              </a:path>
            </a:pathLst>
          </a:custGeom>
          <a:solidFill>
            <a:srgbClr val="000000"/>
          </a:solidFill>
        </p:spPr>
        <p:txBody>
          <a:bodyPr wrap="square" lIns="0" tIns="0" rIns="0" bIns="0" rtlCol="0"/>
          <a:lstStyle/>
          <a:p>
            <a:endParaRPr sz="1224">
              <a:solidFill>
                <a:prstClr val="black"/>
              </a:solidFill>
            </a:endParaRPr>
          </a:p>
        </p:txBody>
      </p:sp>
      <p:sp>
        <p:nvSpPr>
          <p:cNvPr id="93" name="object 93"/>
          <p:cNvSpPr/>
          <p:nvPr/>
        </p:nvSpPr>
        <p:spPr>
          <a:xfrm>
            <a:off x="6493471" y="1207035"/>
            <a:ext cx="13820" cy="1727"/>
          </a:xfrm>
          <a:custGeom>
            <a:avLst/>
            <a:gdLst/>
            <a:ahLst/>
            <a:cxnLst/>
            <a:rect l="l" t="t" r="r" b="b"/>
            <a:pathLst>
              <a:path w="20320" h="2539">
                <a:moveTo>
                  <a:pt x="19574" y="0"/>
                </a:moveTo>
                <a:lnTo>
                  <a:pt x="545" y="0"/>
                </a:lnTo>
                <a:lnTo>
                  <a:pt x="0" y="555"/>
                </a:lnTo>
                <a:lnTo>
                  <a:pt x="0" y="1893"/>
                </a:lnTo>
                <a:lnTo>
                  <a:pt x="545" y="2448"/>
                </a:lnTo>
                <a:lnTo>
                  <a:pt x="19574" y="2448"/>
                </a:lnTo>
                <a:lnTo>
                  <a:pt x="20120" y="1893"/>
                </a:lnTo>
                <a:lnTo>
                  <a:pt x="20120" y="555"/>
                </a:lnTo>
                <a:lnTo>
                  <a:pt x="19574" y="0"/>
                </a:lnTo>
                <a:close/>
              </a:path>
            </a:pathLst>
          </a:custGeom>
          <a:solidFill>
            <a:srgbClr val="000000"/>
          </a:solidFill>
        </p:spPr>
        <p:txBody>
          <a:bodyPr wrap="square" lIns="0" tIns="0" rIns="0" bIns="0" rtlCol="0"/>
          <a:lstStyle/>
          <a:p>
            <a:endParaRPr sz="1224">
              <a:solidFill>
                <a:prstClr val="black"/>
              </a:solidFill>
            </a:endParaRPr>
          </a:p>
        </p:txBody>
      </p:sp>
      <p:sp>
        <p:nvSpPr>
          <p:cNvPr id="94" name="object 94"/>
          <p:cNvSpPr/>
          <p:nvPr/>
        </p:nvSpPr>
        <p:spPr>
          <a:xfrm>
            <a:off x="6495545" y="1207875"/>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95" name="object 95"/>
          <p:cNvSpPr/>
          <p:nvPr/>
        </p:nvSpPr>
        <p:spPr>
          <a:xfrm>
            <a:off x="6503422" y="1207875"/>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96" name="object 96"/>
          <p:cNvSpPr/>
          <p:nvPr/>
        </p:nvSpPr>
        <p:spPr>
          <a:xfrm>
            <a:off x="6513789" y="1229425"/>
            <a:ext cx="14252" cy="1727"/>
          </a:xfrm>
          <a:custGeom>
            <a:avLst/>
            <a:gdLst/>
            <a:ahLst/>
            <a:cxnLst/>
            <a:rect l="l" t="t" r="r" b="b"/>
            <a:pathLst>
              <a:path w="20954" h="2539">
                <a:moveTo>
                  <a:pt x="20181" y="0"/>
                </a:moveTo>
                <a:lnTo>
                  <a:pt x="545" y="0"/>
                </a:lnTo>
                <a:lnTo>
                  <a:pt x="0" y="555"/>
                </a:lnTo>
                <a:lnTo>
                  <a:pt x="0" y="1893"/>
                </a:lnTo>
                <a:lnTo>
                  <a:pt x="545" y="2448"/>
                </a:lnTo>
                <a:lnTo>
                  <a:pt x="20181" y="2448"/>
                </a:lnTo>
                <a:lnTo>
                  <a:pt x="20729" y="1893"/>
                </a:lnTo>
                <a:lnTo>
                  <a:pt x="20729" y="555"/>
                </a:lnTo>
                <a:lnTo>
                  <a:pt x="20181" y="0"/>
                </a:lnTo>
                <a:close/>
              </a:path>
            </a:pathLst>
          </a:custGeom>
          <a:solidFill>
            <a:srgbClr val="000000"/>
          </a:solidFill>
        </p:spPr>
        <p:txBody>
          <a:bodyPr wrap="square" lIns="0" tIns="0" rIns="0" bIns="0" rtlCol="0"/>
          <a:lstStyle/>
          <a:p>
            <a:endParaRPr sz="1224">
              <a:solidFill>
                <a:prstClr val="black"/>
              </a:solidFill>
            </a:endParaRPr>
          </a:p>
        </p:txBody>
      </p:sp>
      <p:sp>
        <p:nvSpPr>
          <p:cNvPr id="97" name="object 97"/>
          <p:cNvSpPr/>
          <p:nvPr/>
        </p:nvSpPr>
        <p:spPr>
          <a:xfrm>
            <a:off x="6513789" y="1207035"/>
            <a:ext cx="14252" cy="1727"/>
          </a:xfrm>
          <a:custGeom>
            <a:avLst/>
            <a:gdLst/>
            <a:ahLst/>
            <a:cxnLst/>
            <a:rect l="l" t="t" r="r" b="b"/>
            <a:pathLst>
              <a:path w="20954" h="2539">
                <a:moveTo>
                  <a:pt x="20181" y="0"/>
                </a:moveTo>
                <a:lnTo>
                  <a:pt x="545" y="0"/>
                </a:lnTo>
                <a:lnTo>
                  <a:pt x="0" y="555"/>
                </a:lnTo>
                <a:lnTo>
                  <a:pt x="0" y="1893"/>
                </a:lnTo>
                <a:lnTo>
                  <a:pt x="545" y="2448"/>
                </a:lnTo>
                <a:lnTo>
                  <a:pt x="20181" y="2448"/>
                </a:lnTo>
                <a:lnTo>
                  <a:pt x="20729" y="1893"/>
                </a:lnTo>
                <a:lnTo>
                  <a:pt x="20729" y="555"/>
                </a:lnTo>
                <a:lnTo>
                  <a:pt x="20181" y="0"/>
                </a:lnTo>
                <a:close/>
              </a:path>
            </a:pathLst>
          </a:custGeom>
          <a:solidFill>
            <a:srgbClr val="000000"/>
          </a:solidFill>
        </p:spPr>
        <p:txBody>
          <a:bodyPr wrap="square" lIns="0" tIns="0" rIns="0" bIns="0" rtlCol="0"/>
          <a:lstStyle/>
          <a:p>
            <a:endParaRPr sz="1224">
              <a:solidFill>
                <a:prstClr val="black"/>
              </a:solidFill>
            </a:endParaRPr>
          </a:p>
        </p:txBody>
      </p:sp>
      <p:sp>
        <p:nvSpPr>
          <p:cNvPr id="98" name="object 98"/>
          <p:cNvSpPr/>
          <p:nvPr/>
        </p:nvSpPr>
        <p:spPr>
          <a:xfrm>
            <a:off x="6515862" y="1207875"/>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99" name="object 99"/>
          <p:cNvSpPr/>
          <p:nvPr/>
        </p:nvSpPr>
        <p:spPr>
          <a:xfrm>
            <a:off x="6524155" y="1207875"/>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100" name="object 100"/>
          <p:cNvSpPr/>
          <p:nvPr/>
        </p:nvSpPr>
        <p:spPr>
          <a:xfrm>
            <a:off x="6492227" y="1178851"/>
            <a:ext cx="57438" cy="25048"/>
          </a:xfrm>
          <a:custGeom>
            <a:avLst/>
            <a:gdLst/>
            <a:ahLst/>
            <a:cxnLst/>
            <a:rect l="l" t="t" r="r" b="b"/>
            <a:pathLst>
              <a:path w="84454" h="36830">
                <a:moveTo>
                  <a:pt x="0" y="36564"/>
                </a:moveTo>
                <a:lnTo>
                  <a:pt x="84141" y="36564"/>
                </a:lnTo>
                <a:lnTo>
                  <a:pt x="42069" y="0"/>
                </a:lnTo>
                <a:lnTo>
                  <a:pt x="0" y="36564"/>
                </a:lnTo>
                <a:close/>
              </a:path>
            </a:pathLst>
          </a:custGeom>
          <a:ln w="3175">
            <a:solidFill>
              <a:srgbClr val="000000"/>
            </a:solidFill>
          </a:ln>
        </p:spPr>
        <p:txBody>
          <a:bodyPr wrap="square" lIns="0" tIns="0" rIns="0" bIns="0" rtlCol="0"/>
          <a:lstStyle/>
          <a:p>
            <a:endParaRPr sz="1224">
              <a:solidFill>
                <a:prstClr val="black"/>
              </a:solidFill>
            </a:endParaRPr>
          </a:p>
        </p:txBody>
      </p:sp>
      <p:sp>
        <p:nvSpPr>
          <p:cNvPr id="101" name="object 101"/>
          <p:cNvSpPr/>
          <p:nvPr/>
        </p:nvSpPr>
        <p:spPr>
          <a:xfrm>
            <a:off x="6664304" y="1181748"/>
            <a:ext cx="59165" cy="0"/>
          </a:xfrm>
          <a:custGeom>
            <a:avLst/>
            <a:gdLst/>
            <a:ahLst/>
            <a:cxnLst/>
            <a:rect l="l" t="t" r="r" b="b"/>
            <a:pathLst>
              <a:path w="86995">
                <a:moveTo>
                  <a:pt x="0" y="0"/>
                </a:moveTo>
                <a:lnTo>
                  <a:pt x="86587" y="0"/>
                </a:lnTo>
              </a:path>
            </a:pathLst>
          </a:custGeom>
          <a:ln w="3175">
            <a:solidFill>
              <a:srgbClr val="000000"/>
            </a:solidFill>
          </a:ln>
        </p:spPr>
        <p:txBody>
          <a:bodyPr wrap="square" lIns="0" tIns="0" rIns="0" bIns="0" rtlCol="0"/>
          <a:lstStyle/>
          <a:p>
            <a:endParaRPr sz="1224">
              <a:solidFill>
                <a:prstClr val="black"/>
              </a:solidFill>
            </a:endParaRPr>
          </a:p>
        </p:txBody>
      </p:sp>
      <p:sp>
        <p:nvSpPr>
          <p:cNvPr id="102" name="object 102"/>
          <p:cNvSpPr/>
          <p:nvPr/>
        </p:nvSpPr>
        <p:spPr>
          <a:xfrm>
            <a:off x="6664304" y="1177605"/>
            <a:ext cx="59165" cy="0"/>
          </a:xfrm>
          <a:custGeom>
            <a:avLst/>
            <a:gdLst/>
            <a:ahLst/>
            <a:cxnLst/>
            <a:rect l="l" t="t" r="r" b="b"/>
            <a:pathLst>
              <a:path w="86995">
                <a:moveTo>
                  <a:pt x="0" y="0"/>
                </a:moveTo>
                <a:lnTo>
                  <a:pt x="86587" y="0"/>
                </a:lnTo>
              </a:path>
            </a:pathLst>
          </a:custGeom>
          <a:ln w="3175">
            <a:solidFill>
              <a:srgbClr val="000000"/>
            </a:solidFill>
          </a:ln>
        </p:spPr>
        <p:txBody>
          <a:bodyPr wrap="square" lIns="0" tIns="0" rIns="0" bIns="0" rtlCol="0"/>
          <a:lstStyle/>
          <a:p>
            <a:endParaRPr sz="1224">
              <a:solidFill>
                <a:prstClr val="black"/>
              </a:solidFill>
            </a:endParaRPr>
          </a:p>
        </p:txBody>
      </p:sp>
      <p:sp>
        <p:nvSpPr>
          <p:cNvPr id="103" name="object 103"/>
          <p:cNvSpPr/>
          <p:nvPr/>
        </p:nvSpPr>
        <p:spPr>
          <a:xfrm>
            <a:off x="6707433" y="1172624"/>
            <a:ext cx="13820" cy="1727"/>
          </a:xfrm>
          <a:custGeom>
            <a:avLst/>
            <a:gdLst/>
            <a:ahLst/>
            <a:cxnLst/>
            <a:rect l="l" t="t" r="r" b="b"/>
            <a:pathLst>
              <a:path w="20320" h="2539">
                <a:moveTo>
                  <a:pt x="19568" y="0"/>
                </a:moveTo>
                <a:lnTo>
                  <a:pt x="534" y="0"/>
                </a:lnTo>
                <a:lnTo>
                  <a:pt x="0" y="555"/>
                </a:lnTo>
                <a:lnTo>
                  <a:pt x="0" y="1893"/>
                </a:lnTo>
                <a:lnTo>
                  <a:pt x="534" y="2448"/>
                </a:lnTo>
                <a:lnTo>
                  <a:pt x="19568" y="2448"/>
                </a:lnTo>
                <a:lnTo>
                  <a:pt x="20103" y="1893"/>
                </a:lnTo>
                <a:lnTo>
                  <a:pt x="20103" y="555"/>
                </a:lnTo>
                <a:lnTo>
                  <a:pt x="19568" y="0"/>
                </a:lnTo>
                <a:close/>
              </a:path>
            </a:pathLst>
          </a:custGeom>
          <a:solidFill>
            <a:srgbClr val="000000"/>
          </a:solidFill>
        </p:spPr>
        <p:txBody>
          <a:bodyPr wrap="square" lIns="0" tIns="0" rIns="0" bIns="0" rtlCol="0"/>
          <a:lstStyle/>
          <a:p>
            <a:endParaRPr sz="1224">
              <a:solidFill>
                <a:prstClr val="black"/>
              </a:solidFill>
            </a:endParaRPr>
          </a:p>
        </p:txBody>
      </p:sp>
      <p:sp>
        <p:nvSpPr>
          <p:cNvPr id="104" name="object 104"/>
          <p:cNvSpPr/>
          <p:nvPr/>
        </p:nvSpPr>
        <p:spPr>
          <a:xfrm>
            <a:off x="6707433" y="1150234"/>
            <a:ext cx="13820" cy="1727"/>
          </a:xfrm>
          <a:custGeom>
            <a:avLst/>
            <a:gdLst/>
            <a:ahLst/>
            <a:cxnLst/>
            <a:rect l="l" t="t" r="r" b="b"/>
            <a:pathLst>
              <a:path w="20320" h="2539">
                <a:moveTo>
                  <a:pt x="19568" y="0"/>
                </a:moveTo>
                <a:lnTo>
                  <a:pt x="534" y="0"/>
                </a:lnTo>
                <a:lnTo>
                  <a:pt x="0" y="555"/>
                </a:lnTo>
                <a:lnTo>
                  <a:pt x="0" y="1893"/>
                </a:lnTo>
                <a:lnTo>
                  <a:pt x="534" y="2448"/>
                </a:lnTo>
                <a:lnTo>
                  <a:pt x="19568" y="2448"/>
                </a:lnTo>
                <a:lnTo>
                  <a:pt x="20103" y="1893"/>
                </a:lnTo>
                <a:lnTo>
                  <a:pt x="20103" y="555"/>
                </a:lnTo>
                <a:lnTo>
                  <a:pt x="19568" y="0"/>
                </a:lnTo>
                <a:close/>
              </a:path>
            </a:pathLst>
          </a:custGeom>
          <a:solidFill>
            <a:srgbClr val="000000"/>
          </a:solidFill>
        </p:spPr>
        <p:txBody>
          <a:bodyPr wrap="square" lIns="0" tIns="0" rIns="0" bIns="0" rtlCol="0"/>
          <a:lstStyle/>
          <a:p>
            <a:endParaRPr sz="1224">
              <a:solidFill>
                <a:prstClr val="black"/>
              </a:solidFill>
            </a:endParaRPr>
          </a:p>
        </p:txBody>
      </p:sp>
      <p:sp>
        <p:nvSpPr>
          <p:cNvPr id="105" name="object 105"/>
          <p:cNvSpPr/>
          <p:nvPr/>
        </p:nvSpPr>
        <p:spPr>
          <a:xfrm>
            <a:off x="6709505" y="1151059"/>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106" name="object 106"/>
          <p:cNvSpPr/>
          <p:nvPr/>
        </p:nvSpPr>
        <p:spPr>
          <a:xfrm>
            <a:off x="6717384" y="1151059"/>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107" name="object 107"/>
          <p:cNvSpPr/>
          <p:nvPr/>
        </p:nvSpPr>
        <p:spPr>
          <a:xfrm>
            <a:off x="6666374" y="1172624"/>
            <a:ext cx="13820" cy="1727"/>
          </a:xfrm>
          <a:custGeom>
            <a:avLst/>
            <a:gdLst/>
            <a:ahLst/>
            <a:cxnLst/>
            <a:rect l="l" t="t" r="r" b="b"/>
            <a:pathLst>
              <a:path w="20320" h="2539">
                <a:moveTo>
                  <a:pt x="19589" y="0"/>
                </a:moveTo>
                <a:lnTo>
                  <a:pt x="555" y="0"/>
                </a:lnTo>
                <a:lnTo>
                  <a:pt x="0" y="555"/>
                </a:lnTo>
                <a:lnTo>
                  <a:pt x="0" y="1893"/>
                </a:lnTo>
                <a:lnTo>
                  <a:pt x="555" y="2448"/>
                </a:lnTo>
                <a:lnTo>
                  <a:pt x="19589" y="2448"/>
                </a:lnTo>
                <a:lnTo>
                  <a:pt x="20124" y="1893"/>
                </a:lnTo>
                <a:lnTo>
                  <a:pt x="20124" y="555"/>
                </a:lnTo>
                <a:lnTo>
                  <a:pt x="19589" y="0"/>
                </a:lnTo>
                <a:close/>
              </a:path>
            </a:pathLst>
          </a:custGeom>
          <a:solidFill>
            <a:srgbClr val="000000"/>
          </a:solidFill>
        </p:spPr>
        <p:txBody>
          <a:bodyPr wrap="square" lIns="0" tIns="0" rIns="0" bIns="0" rtlCol="0"/>
          <a:lstStyle/>
          <a:p>
            <a:endParaRPr sz="1224">
              <a:solidFill>
                <a:prstClr val="black"/>
              </a:solidFill>
            </a:endParaRPr>
          </a:p>
        </p:txBody>
      </p:sp>
      <p:sp>
        <p:nvSpPr>
          <p:cNvPr id="108" name="object 108"/>
          <p:cNvSpPr/>
          <p:nvPr/>
        </p:nvSpPr>
        <p:spPr>
          <a:xfrm>
            <a:off x="6666374" y="1150234"/>
            <a:ext cx="13820" cy="1727"/>
          </a:xfrm>
          <a:custGeom>
            <a:avLst/>
            <a:gdLst/>
            <a:ahLst/>
            <a:cxnLst/>
            <a:rect l="l" t="t" r="r" b="b"/>
            <a:pathLst>
              <a:path w="20320" h="2539">
                <a:moveTo>
                  <a:pt x="19589" y="0"/>
                </a:moveTo>
                <a:lnTo>
                  <a:pt x="555" y="0"/>
                </a:lnTo>
                <a:lnTo>
                  <a:pt x="0" y="555"/>
                </a:lnTo>
                <a:lnTo>
                  <a:pt x="0" y="1893"/>
                </a:lnTo>
                <a:lnTo>
                  <a:pt x="555" y="2448"/>
                </a:lnTo>
                <a:lnTo>
                  <a:pt x="19589" y="2448"/>
                </a:lnTo>
                <a:lnTo>
                  <a:pt x="20124" y="1893"/>
                </a:lnTo>
                <a:lnTo>
                  <a:pt x="20124" y="555"/>
                </a:lnTo>
                <a:lnTo>
                  <a:pt x="19589" y="0"/>
                </a:lnTo>
                <a:close/>
              </a:path>
            </a:pathLst>
          </a:custGeom>
          <a:solidFill>
            <a:srgbClr val="000000"/>
          </a:solidFill>
        </p:spPr>
        <p:txBody>
          <a:bodyPr wrap="square" lIns="0" tIns="0" rIns="0" bIns="0" rtlCol="0"/>
          <a:lstStyle/>
          <a:p>
            <a:endParaRPr sz="1224">
              <a:solidFill>
                <a:prstClr val="black"/>
              </a:solidFill>
            </a:endParaRPr>
          </a:p>
        </p:txBody>
      </p:sp>
      <p:sp>
        <p:nvSpPr>
          <p:cNvPr id="109" name="object 109"/>
          <p:cNvSpPr/>
          <p:nvPr/>
        </p:nvSpPr>
        <p:spPr>
          <a:xfrm>
            <a:off x="6668460" y="1151059"/>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110" name="object 110"/>
          <p:cNvSpPr/>
          <p:nvPr/>
        </p:nvSpPr>
        <p:spPr>
          <a:xfrm>
            <a:off x="6676324" y="1151059"/>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111" name="object 111"/>
          <p:cNvSpPr/>
          <p:nvPr/>
        </p:nvSpPr>
        <p:spPr>
          <a:xfrm>
            <a:off x="6686694" y="1172624"/>
            <a:ext cx="14252" cy="1727"/>
          </a:xfrm>
          <a:custGeom>
            <a:avLst/>
            <a:gdLst/>
            <a:ahLst/>
            <a:cxnLst/>
            <a:rect l="l" t="t" r="r" b="b"/>
            <a:pathLst>
              <a:path w="20954" h="2539">
                <a:moveTo>
                  <a:pt x="20185" y="0"/>
                </a:moveTo>
                <a:lnTo>
                  <a:pt x="555" y="0"/>
                </a:lnTo>
                <a:lnTo>
                  <a:pt x="0" y="555"/>
                </a:lnTo>
                <a:lnTo>
                  <a:pt x="0" y="1893"/>
                </a:lnTo>
                <a:lnTo>
                  <a:pt x="555" y="2448"/>
                </a:lnTo>
                <a:lnTo>
                  <a:pt x="20185" y="2448"/>
                </a:lnTo>
                <a:lnTo>
                  <a:pt x="20741" y="1893"/>
                </a:lnTo>
                <a:lnTo>
                  <a:pt x="20741" y="555"/>
                </a:lnTo>
                <a:lnTo>
                  <a:pt x="20185" y="0"/>
                </a:lnTo>
                <a:close/>
              </a:path>
            </a:pathLst>
          </a:custGeom>
          <a:solidFill>
            <a:srgbClr val="000000"/>
          </a:solidFill>
        </p:spPr>
        <p:txBody>
          <a:bodyPr wrap="square" lIns="0" tIns="0" rIns="0" bIns="0" rtlCol="0"/>
          <a:lstStyle/>
          <a:p>
            <a:endParaRPr sz="1224">
              <a:solidFill>
                <a:prstClr val="black"/>
              </a:solidFill>
            </a:endParaRPr>
          </a:p>
        </p:txBody>
      </p:sp>
      <p:sp>
        <p:nvSpPr>
          <p:cNvPr id="112" name="object 112"/>
          <p:cNvSpPr/>
          <p:nvPr/>
        </p:nvSpPr>
        <p:spPr>
          <a:xfrm>
            <a:off x="6686694" y="1150234"/>
            <a:ext cx="14252" cy="1727"/>
          </a:xfrm>
          <a:custGeom>
            <a:avLst/>
            <a:gdLst/>
            <a:ahLst/>
            <a:cxnLst/>
            <a:rect l="l" t="t" r="r" b="b"/>
            <a:pathLst>
              <a:path w="20954" h="2539">
                <a:moveTo>
                  <a:pt x="20185" y="0"/>
                </a:moveTo>
                <a:lnTo>
                  <a:pt x="555" y="0"/>
                </a:lnTo>
                <a:lnTo>
                  <a:pt x="0" y="555"/>
                </a:lnTo>
                <a:lnTo>
                  <a:pt x="0" y="1893"/>
                </a:lnTo>
                <a:lnTo>
                  <a:pt x="555" y="2448"/>
                </a:lnTo>
                <a:lnTo>
                  <a:pt x="20185" y="2448"/>
                </a:lnTo>
                <a:lnTo>
                  <a:pt x="20741" y="1893"/>
                </a:lnTo>
                <a:lnTo>
                  <a:pt x="20741" y="555"/>
                </a:lnTo>
                <a:lnTo>
                  <a:pt x="20185" y="0"/>
                </a:lnTo>
                <a:close/>
              </a:path>
            </a:pathLst>
          </a:custGeom>
          <a:solidFill>
            <a:srgbClr val="000000"/>
          </a:solidFill>
        </p:spPr>
        <p:txBody>
          <a:bodyPr wrap="square" lIns="0" tIns="0" rIns="0" bIns="0" rtlCol="0"/>
          <a:lstStyle/>
          <a:p>
            <a:endParaRPr sz="1224">
              <a:solidFill>
                <a:prstClr val="black"/>
              </a:solidFill>
            </a:endParaRPr>
          </a:p>
        </p:txBody>
      </p:sp>
      <p:sp>
        <p:nvSpPr>
          <p:cNvPr id="113" name="object 113"/>
          <p:cNvSpPr/>
          <p:nvPr/>
        </p:nvSpPr>
        <p:spPr>
          <a:xfrm>
            <a:off x="6688766" y="1151059"/>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114" name="object 114"/>
          <p:cNvSpPr/>
          <p:nvPr/>
        </p:nvSpPr>
        <p:spPr>
          <a:xfrm>
            <a:off x="6697064" y="1151059"/>
            <a:ext cx="1727" cy="22457"/>
          </a:xfrm>
          <a:custGeom>
            <a:avLst/>
            <a:gdLst/>
            <a:ahLst/>
            <a:cxnLst/>
            <a:rect l="l" t="t" r="r" b="b"/>
            <a:pathLst>
              <a:path w="2540" h="33019">
                <a:moveTo>
                  <a:pt x="0" y="32922"/>
                </a:moveTo>
                <a:lnTo>
                  <a:pt x="2438" y="32922"/>
                </a:lnTo>
                <a:lnTo>
                  <a:pt x="2438" y="0"/>
                </a:lnTo>
                <a:lnTo>
                  <a:pt x="0" y="0"/>
                </a:lnTo>
                <a:lnTo>
                  <a:pt x="0" y="32922"/>
                </a:lnTo>
                <a:close/>
              </a:path>
            </a:pathLst>
          </a:custGeom>
          <a:solidFill>
            <a:srgbClr val="000000"/>
          </a:solidFill>
        </p:spPr>
        <p:txBody>
          <a:bodyPr wrap="square" lIns="0" tIns="0" rIns="0" bIns="0" rtlCol="0"/>
          <a:lstStyle/>
          <a:p>
            <a:endParaRPr sz="1224">
              <a:solidFill>
                <a:prstClr val="black"/>
              </a:solidFill>
            </a:endParaRPr>
          </a:p>
        </p:txBody>
      </p:sp>
      <p:sp>
        <p:nvSpPr>
          <p:cNvPr id="115" name="object 115"/>
          <p:cNvSpPr/>
          <p:nvPr/>
        </p:nvSpPr>
        <p:spPr>
          <a:xfrm>
            <a:off x="6665129" y="1122456"/>
            <a:ext cx="57438" cy="24616"/>
          </a:xfrm>
          <a:custGeom>
            <a:avLst/>
            <a:gdLst/>
            <a:ahLst/>
            <a:cxnLst/>
            <a:rect l="l" t="t" r="r" b="b"/>
            <a:pathLst>
              <a:path w="84454" h="36194">
                <a:moveTo>
                  <a:pt x="0" y="35967"/>
                </a:moveTo>
                <a:lnTo>
                  <a:pt x="84139" y="35967"/>
                </a:lnTo>
                <a:lnTo>
                  <a:pt x="42079" y="0"/>
                </a:lnTo>
                <a:lnTo>
                  <a:pt x="0" y="35967"/>
                </a:lnTo>
                <a:close/>
              </a:path>
            </a:pathLst>
          </a:custGeom>
          <a:ln w="3175">
            <a:solidFill>
              <a:srgbClr val="000000"/>
            </a:solidFill>
          </a:ln>
        </p:spPr>
        <p:txBody>
          <a:bodyPr wrap="square" lIns="0" tIns="0" rIns="0" bIns="0" rtlCol="0"/>
          <a:lstStyle/>
          <a:p>
            <a:endParaRPr sz="1224">
              <a:solidFill>
                <a:prstClr val="black"/>
              </a:solidFill>
            </a:endParaRPr>
          </a:p>
        </p:txBody>
      </p:sp>
      <p:sp>
        <p:nvSpPr>
          <p:cNvPr id="116" name="object 116"/>
          <p:cNvSpPr/>
          <p:nvPr/>
        </p:nvSpPr>
        <p:spPr>
          <a:xfrm>
            <a:off x="6818513" y="1219910"/>
            <a:ext cx="34117" cy="24184"/>
          </a:xfrm>
          <a:custGeom>
            <a:avLst/>
            <a:gdLst/>
            <a:ahLst/>
            <a:cxnLst/>
            <a:rect l="l" t="t" r="r" b="b"/>
            <a:pathLst>
              <a:path w="50165" h="35560">
                <a:moveTo>
                  <a:pt x="26871" y="32325"/>
                </a:moveTo>
                <a:lnTo>
                  <a:pt x="13387" y="32325"/>
                </a:lnTo>
                <a:lnTo>
                  <a:pt x="14128" y="33806"/>
                </a:lnTo>
                <a:lnTo>
                  <a:pt x="23943" y="35329"/>
                </a:lnTo>
                <a:lnTo>
                  <a:pt x="26871" y="32325"/>
                </a:lnTo>
                <a:close/>
              </a:path>
              <a:path w="50165" h="35560">
                <a:moveTo>
                  <a:pt x="29077" y="30061"/>
                </a:moveTo>
                <a:lnTo>
                  <a:pt x="12132" y="30061"/>
                </a:lnTo>
                <a:lnTo>
                  <a:pt x="12256" y="30267"/>
                </a:lnTo>
                <a:lnTo>
                  <a:pt x="12832" y="31296"/>
                </a:lnTo>
                <a:lnTo>
                  <a:pt x="13449" y="32469"/>
                </a:lnTo>
                <a:lnTo>
                  <a:pt x="13387" y="32325"/>
                </a:lnTo>
                <a:lnTo>
                  <a:pt x="26871" y="32325"/>
                </a:lnTo>
                <a:lnTo>
                  <a:pt x="29077" y="30061"/>
                </a:lnTo>
                <a:close/>
              </a:path>
              <a:path w="50165" h="35560">
                <a:moveTo>
                  <a:pt x="12749" y="31152"/>
                </a:moveTo>
                <a:lnTo>
                  <a:pt x="12826" y="31296"/>
                </a:lnTo>
                <a:lnTo>
                  <a:pt x="12749" y="31152"/>
                </a:lnTo>
                <a:close/>
              </a:path>
              <a:path w="50165" h="35560">
                <a:moveTo>
                  <a:pt x="12179" y="30145"/>
                </a:moveTo>
                <a:close/>
              </a:path>
              <a:path w="50165" h="35560">
                <a:moveTo>
                  <a:pt x="29939" y="29177"/>
                </a:moveTo>
                <a:lnTo>
                  <a:pt x="11576" y="29177"/>
                </a:lnTo>
                <a:lnTo>
                  <a:pt x="11721" y="29403"/>
                </a:lnTo>
                <a:lnTo>
                  <a:pt x="12179" y="30145"/>
                </a:lnTo>
                <a:lnTo>
                  <a:pt x="29077" y="30061"/>
                </a:lnTo>
                <a:lnTo>
                  <a:pt x="29939" y="29177"/>
                </a:lnTo>
                <a:close/>
              </a:path>
              <a:path w="50165" h="35560">
                <a:moveTo>
                  <a:pt x="11673" y="29332"/>
                </a:moveTo>
                <a:close/>
              </a:path>
              <a:path w="50165" h="35560">
                <a:moveTo>
                  <a:pt x="30681" y="28415"/>
                </a:moveTo>
                <a:lnTo>
                  <a:pt x="11062" y="28415"/>
                </a:lnTo>
                <a:lnTo>
                  <a:pt x="11673" y="29332"/>
                </a:lnTo>
                <a:lnTo>
                  <a:pt x="11576" y="29177"/>
                </a:lnTo>
                <a:lnTo>
                  <a:pt x="29939" y="29177"/>
                </a:lnTo>
                <a:lnTo>
                  <a:pt x="30681" y="28415"/>
                </a:lnTo>
                <a:close/>
              </a:path>
              <a:path w="50165" h="35560">
                <a:moveTo>
                  <a:pt x="10095" y="14238"/>
                </a:moveTo>
                <a:lnTo>
                  <a:pt x="9292" y="14238"/>
                </a:lnTo>
                <a:lnTo>
                  <a:pt x="8105" y="14382"/>
                </a:lnTo>
                <a:lnTo>
                  <a:pt x="0" y="21543"/>
                </a:lnTo>
                <a:lnTo>
                  <a:pt x="341" y="24588"/>
                </a:lnTo>
                <a:lnTo>
                  <a:pt x="5609" y="28786"/>
                </a:lnTo>
                <a:lnTo>
                  <a:pt x="9436" y="28374"/>
                </a:lnTo>
                <a:lnTo>
                  <a:pt x="10232" y="27368"/>
                </a:lnTo>
                <a:lnTo>
                  <a:pt x="9493" y="26603"/>
                </a:lnTo>
                <a:lnTo>
                  <a:pt x="9141" y="26357"/>
                </a:lnTo>
                <a:lnTo>
                  <a:pt x="8860" y="26275"/>
                </a:lnTo>
                <a:lnTo>
                  <a:pt x="9022" y="26275"/>
                </a:lnTo>
                <a:lnTo>
                  <a:pt x="8655" y="26111"/>
                </a:lnTo>
                <a:lnTo>
                  <a:pt x="8782" y="26111"/>
                </a:lnTo>
                <a:lnTo>
                  <a:pt x="8572" y="25967"/>
                </a:lnTo>
                <a:lnTo>
                  <a:pt x="11241" y="25967"/>
                </a:lnTo>
                <a:lnTo>
                  <a:pt x="11721" y="25555"/>
                </a:lnTo>
                <a:lnTo>
                  <a:pt x="16441" y="25555"/>
                </a:lnTo>
                <a:lnTo>
                  <a:pt x="20796" y="21087"/>
                </a:lnTo>
                <a:lnTo>
                  <a:pt x="20383" y="20514"/>
                </a:lnTo>
                <a:lnTo>
                  <a:pt x="19560" y="19506"/>
                </a:lnTo>
                <a:lnTo>
                  <a:pt x="11556" y="14382"/>
                </a:lnTo>
                <a:lnTo>
                  <a:pt x="10095" y="14238"/>
                </a:lnTo>
                <a:close/>
              </a:path>
              <a:path w="50165" h="35560">
                <a:moveTo>
                  <a:pt x="20913" y="27716"/>
                </a:moveTo>
                <a:lnTo>
                  <a:pt x="10527" y="27716"/>
                </a:lnTo>
                <a:lnTo>
                  <a:pt x="10733" y="27983"/>
                </a:lnTo>
                <a:lnTo>
                  <a:pt x="11165" y="28580"/>
                </a:lnTo>
                <a:lnTo>
                  <a:pt x="11062" y="28415"/>
                </a:lnTo>
                <a:lnTo>
                  <a:pt x="30681" y="28415"/>
                </a:lnTo>
                <a:lnTo>
                  <a:pt x="25034" y="28354"/>
                </a:lnTo>
                <a:lnTo>
                  <a:pt x="20913" y="27716"/>
                </a:lnTo>
                <a:close/>
              </a:path>
              <a:path w="50165" h="35560">
                <a:moveTo>
                  <a:pt x="20796" y="21087"/>
                </a:moveTo>
                <a:lnTo>
                  <a:pt x="15198" y="26831"/>
                </a:lnTo>
                <a:lnTo>
                  <a:pt x="25034" y="28354"/>
                </a:lnTo>
                <a:lnTo>
                  <a:pt x="23511" y="25391"/>
                </a:lnTo>
                <a:lnTo>
                  <a:pt x="22716" y="24012"/>
                </a:lnTo>
                <a:lnTo>
                  <a:pt x="21830" y="22592"/>
                </a:lnTo>
                <a:lnTo>
                  <a:pt x="20796" y="21087"/>
                </a:lnTo>
                <a:close/>
              </a:path>
              <a:path w="50165" h="35560">
                <a:moveTo>
                  <a:pt x="45997" y="12716"/>
                </a:moveTo>
                <a:lnTo>
                  <a:pt x="28985" y="12716"/>
                </a:lnTo>
                <a:lnTo>
                  <a:pt x="27688" y="14033"/>
                </a:lnTo>
                <a:lnTo>
                  <a:pt x="24644" y="17160"/>
                </a:lnTo>
                <a:lnTo>
                  <a:pt x="20796" y="21087"/>
                </a:lnTo>
                <a:lnTo>
                  <a:pt x="21927" y="22736"/>
                </a:lnTo>
                <a:lnTo>
                  <a:pt x="22729" y="24033"/>
                </a:lnTo>
                <a:lnTo>
                  <a:pt x="25034" y="28354"/>
                </a:lnTo>
                <a:lnTo>
                  <a:pt x="30741" y="28354"/>
                </a:lnTo>
                <a:lnTo>
                  <a:pt x="34952" y="24033"/>
                </a:lnTo>
                <a:lnTo>
                  <a:pt x="38903" y="20020"/>
                </a:lnTo>
                <a:lnTo>
                  <a:pt x="39975" y="18889"/>
                </a:lnTo>
                <a:lnTo>
                  <a:pt x="45714" y="13004"/>
                </a:lnTo>
                <a:lnTo>
                  <a:pt x="45997" y="12716"/>
                </a:lnTo>
                <a:close/>
              </a:path>
              <a:path w="50165" h="35560">
                <a:moveTo>
                  <a:pt x="10640" y="27869"/>
                </a:moveTo>
                <a:close/>
              </a:path>
              <a:path w="50165" h="35560">
                <a:moveTo>
                  <a:pt x="16261" y="25740"/>
                </a:moveTo>
                <a:lnTo>
                  <a:pt x="11556" y="25740"/>
                </a:lnTo>
                <a:lnTo>
                  <a:pt x="10353" y="27222"/>
                </a:lnTo>
                <a:lnTo>
                  <a:pt x="10321" y="27469"/>
                </a:lnTo>
                <a:lnTo>
                  <a:pt x="10640" y="27869"/>
                </a:lnTo>
                <a:lnTo>
                  <a:pt x="10527" y="27716"/>
                </a:lnTo>
                <a:lnTo>
                  <a:pt x="20913" y="27716"/>
                </a:lnTo>
                <a:lnTo>
                  <a:pt x="15198" y="26831"/>
                </a:lnTo>
                <a:lnTo>
                  <a:pt x="16261" y="25740"/>
                </a:lnTo>
                <a:close/>
              </a:path>
              <a:path w="50165" h="35560">
                <a:moveTo>
                  <a:pt x="10249" y="27387"/>
                </a:moveTo>
                <a:close/>
              </a:path>
              <a:path w="50165" h="35560">
                <a:moveTo>
                  <a:pt x="10697" y="26790"/>
                </a:moveTo>
                <a:lnTo>
                  <a:pt x="9725" y="26790"/>
                </a:lnTo>
                <a:lnTo>
                  <a:pt x="10235" y="27370"/>
                </a:lnTo>
                <a:lnTo>
                  <a:pt x="10116" y="27222"/>
                </a:lnTo>
                <a:lnTo>
                  <a:pt x="10353" y="27222"/>
                </a:lnTo>
                <a:lnTo>
                  <a:pt x="10697" y="26790"/>
                </a:lnTo>
                <a:close/>
              </a:path>
              <a:path w="50165" h="35560">
                <a:moveTo>
                  <a:pt x="10353" y="27222"/>
                </a:moveTo>
                <a:lnTo>
                  <a:pt x="10116" y="27222"/>
                </a:lnTo>
                <a:lnTo>
                  <a:pt x="10237" y="27368"/>
                </a:lnTo>
                <a:lnTo>
                  <a:pt x="10353" y="27222"/>
                </a:lnTo>
                <a:close/>
              </a:path>
              <a:path w="50165" h="35560">
                <a:moveTo>
                  <a:pt x="9898" y="26987"/>
                </a:moveTo>
                <a:close/>
              </a:path>
              <a:path w="50165" h="35560">
                <a:moveTo>
                  <a:pt x="9539" y="26641"/>
                </a:moveTo>
                <a:lnTo>
                  <a:pt x="9898" y="26987"/>
                </a:lnTo>
                <a:lnTo>
                  <a:pt x="9720" y="26790"/>
                </a:lnTo>
                <a:lnTo>
                  <a:pt x="9539" y="26641"/>
                </a:lnTo>
                <a:close/>
              </a:path>
              <a:path w="50165" h="35560">
                <a:moveTo>
                  <a:pt x="9739" y="26805"/>
                </a:moveTo>
                <a:close/>
              </a:path>
              <a:path w="50165" h="35560">
                <a:moveTo>
                  <a:pt x="9629" y="26440"/>
                </a:moveTo>
                <a:lnTo>
                  <a:pt x="9449" y="26440"/>
                </a:lnTo>
                <a:lnTo>
                  <a:pt x="9601" y="26522"/>
                </a:lnTo>
                <a:lnTo>
                  <a:pt x="9734" y="26801"/>
                </a:lnTo>
                <a:lnTo>
                  <a:pt x="10697" y="26790"/>
                </a:lnTo>
                <a:lnTo>
                  <a:pt x="10959" y="26461"/>
                </a:lnTo>
                <a:lnTo>
                  <a:pt x="9725" y="26461"/>
                </a:lnTo>
                <a:close/>
              </a:path>
              <a:path w="50165" h="35560">
                <a:moveTo>
                  <a:pt x="9540" y="26631"/>
                </a:moveTo>
                <a:close/>
              </a:path>
              <a:path w="50165" h="35560">
                <a:moveTo>
                  <a:pt x="9095" y="26326"/>
                </a:moveTo>
                <a:lnTo>
                  <a:pt x="9459" y="26575"/>
                </a:lnTo>
                <a:lnTo>
                  <a:pt x="9148" y="26337"/>
                </a:lnTo>
                <a:close/>
              </a:path>
              <a:path w="50165" h="35560">
                <a:moveTo>
                  <a:pt x="9177" y="26343"/>
                </a:moveTo>
                <a:lnTo>
                  <a:pt x="9445" y="26551"/>
                </a:lnTo>
                <a:lnTo>
                  <a:pt x="9601" y="26522"/>
                </a:lnTo>
                <a:lnTo>
                  <a:pt x="9177" y="26343"/>
                </a:lnTo>
                <a:close/>
              </a:path>
              <a:path w="50165" h="35560">
                <a:moveTo>
                  <a:pt x="9201" y="26348"/>
                </a:moveTo>
                <a:lnTo>
                  <a:pt x="9601" y="26522"/>
                </a:lnTo>
                <a:lnTo>
                  <a:pt x="9330" y="26376"/>
                </a:lnTo>
                <a:lnTo>
                  <a:pt x="9201" y="26348"/>
                </a:lnTo>
                <a:close/>
              </a:path>
              <a:path w="50165" h="35560">
                <a:moveTo>
                  <a:pt x="10077" y="26426"/>
                </a:moveTo>
                <a:lnTo>
                  <a:pt x="9787" y="26433"/>
                </a:lnTo>
                <a:lnTo>
                  <a:pt x="9971" y="26461"/>
                </a:lnTo>
                <a:close/>
              </a:path>
              <a:path w="50165" h="35560">
                <a:moveTo>
                  <a:pt x="11286" y="26049"/>
                </a:moveTo>
                <a:lnTo>
                  <a:pt x="10666" y="26310"/>
                </a:lnTo>
                <a:lnTo>
                  <a:pt x="10370" y="26376"/>
                </a:lnTo>
                <a:lnTo>
                  <a:pt x="9971" y="26461"/>
                </a:lnTo>
                <a:lnTo>
                  <a:pt x="10959" y="26461"/>
                </a:lnTo>
                <a:lnTo>
                  <a:pt x="11286" y="26049"/>
                </a:lnTo>
                <a:close/>
              </a:path>
              <a:path w="50165" h="35560">
                <a:moveTo>
                  <a:pt x="9330" y="26376"/>
                </a:moveTo>
                <a:lnTo>
                  <a:pt x="9539" y="26440"/>
                </a:lnTo>
                <a:lnTo>
                  <a:pt x="9330" y="26376"/>
                </a:lnTo>
                <a:close/>
              </a:path>
              <a:path w="50165" h="35560">
                <a:moveTo>
                  <a:pt x="9619" y="26438"/>
                </a:moveTo>
                <a:close/>
              </a:path>
              <a:path w="50165" h="35560">
                <a:moveTo>
                  <a:pt x="10005" y="26388"/>
                </a:moveTo>
                <a:lnTo>
                  <a:pt x="9653" y="26437"/>
                </a:lnTo>
                <a:lnTo>
                  <a:pt x="10077" y="26426"/>
                </a:lnTo>
                <a:close/>
              </a:path>
              <a:path w="50165" h="35560">
                <a:moveTo>
                  <a:pt x="9207" y="26310"/>
                </a:moveTo>
                <a:lnTo>
                  <a:pt x="9387" y="26388"/>
                </a:lnTo>
                <a:lnTo>
                  <a:pt x="9598" y="26433"/>
                </a:lnTo>
                <a:lnTo>
                  <a:pt x="9278" y="26317"/>
                </a:lnTo>
                <a:close/>
              </a:path>
              <a:path w="50165" h="35560">
                <a:moveTo>
                  <a:pt x="9287" y="26317"/>
                </a:moveTo>
                <a:lnTo>
                  <a:pt x="9631" y="26430"/>
                </a:lnTo>
                <a:lnTo>
                  <a:pt x="9878" y="26402"/>
                </a:lnTo>
                <a:lnTo>
                  <a:pt x="9287" y="26317"/>
                </a:lnTo>
                <a:close/>
              </a:path>
              <a:path w="50165" h="35560">
                <a:moveTo>
                  <a:pt x="10149" y="26402"/>
                </a:moveTo>
                <a:close/>
              </a:path>
              <a:path w="50165" h="35560">
                <a:moveTo>
                  <a:pt x="10651" y="26317"/>
                </a:moveTo>
                <a:lnTo>
                  <a:pt x="10288" y="26357"/>
                </a:lnTo>
                <a:lnTo>
                  <a:pt x="10651" y="26317"/>
                </a:lnTo>
                <a:close/>
              </a:path>
              <a:path w="50165" h="35560">
                <a:moveTo>
                  <a:pt x="10288" y="26357"/>
                </a:moveTo>
                <a:lnTo>
                  <a:pt x="10005" y="26388"/>
                </a:lnTo>
                <a:lnTo>
                  <a:pt x="10149" y="26402"/>
                </a:lnTo>
                <a:lnTo>
                  <a:pt x="10288" y="26357"/>
                </a:lnTo>
                <a:close/>
              </a:path>
              <a:path w="50165" h="35560">
                <a:moveTo>
                  <a:pt x="11241" y="25967"/>
                </a:moveTo>
                <a:lnTo>
                  <a:pt x="8572" y="25967"/>
                </a:lnTo>
                <a:lnTo>
                  <a:pt x="9158" y="26275"/>
                </a:lnTo>
                <a:lnTo>
                  <a:pt x="10005" y="26388"/>
                </a:lnTo>
                <a:lnTo>
                  <a:pt x="10288" y="26357"/>
                </a:lnTo>
                <a:lnTo>
                  <a:pt x="10996" y="26125"/>
                </a:lnTo>
                <a:lnTo>
                  <a:pt x="11241" y="25967"/>
                </a:lnTo>
                <a:close/>
              </a:path>
              <a:path w="50165" h="35560">
                <a:moveTo>
                  <a:pt x="9084" y="26297"/>
                </a:moveTo>
                <a:lnTo>
                  <a:pt x="9330" y="26376"/>
                </a:lnTo>
                <a:lnTo>
                  <a:pt x="9084" y="26297"/>
                </a:lnTo>
                <a:close/>
              </a:path>
              <a:path w="50165" h="35560">
                <a:moveTo>
                  <a:pt x="10996" y="26125"/>
                </a:moveTo>
                <a:lnTo>
                  <a:pt x="10288" y="26357"/>
                </a:lnTo>
                <a:lnTo>
                  <a:pt x="10691" y="26294"/>
                </a:lnTo>
                <a:lnTo>
                  <a:pt x="10996" y="26125"/>
                </a:lnTo>
                <a:close/>
              </a:path>
              <a:path w="50165" h="35560">
                <a:moveTo>
                  <a:pt x="9175" y="26337"/>
                </a:moveTo>
                <a:close/>
              </a:path>
              <a:path w="50165" h="35560">
                <a:moveTo>
                  <a:pt x="9169" y="26337"/>
                </a:moveTo>
                <a:close/>
              </a:path>
              <a:path w="50165" h="35560">
                <a:moveTo>
                  <a:pt x="9049" y="26294"/>
                </a:moveTo>
                <a:close/>
              </a:path>
              <a:path w="50165" h="35560">
                <a:moveTo>
                  <a:pt x="8860" y="26275"/>
                </a:moveTo>
                <a:lnTo>
                  <a:pt x="9095" y="26326"/>
                </a:lnTo>
                <a:lnTo>
                  <a:pt x="8860" y="26275"/>
                </a:lnTo>
                <a:close/>
              </a:path>
              <a:path w="50165" h="35560">
                <a:moveTo>
                  <a:pt x="11042" y="26109"/>
                </a:moveTo>
                <a:lnTo>
                  <a:pt x="10651" y="26317"/>
                </a:lnTo>
                <a:lnTo>
                  <a:pt x="10961" y="26168"/>
                </a:lnTo>
                <a:close/>
              </a:path>
              <a:path w="50165" h="35560">
                <a:moveTo>
                  <a:pt x="8898" y="26190"/>
                </a:moveTo>
                <a:lnTo>
                  <a:pt x="9084" y="26297"/>
                </a:lnTo>
                <a:lnTo>
                  <a:pt x="8898" y="26190"/>
                </a:lnTo>
                <a:close/>
              </a:path>
              <a:path w="50165" h="35560">
                <a:moveTo>
                  <a:pt x="9022" y="26275"/>
                </a:moveTo>
                <a:lnTo>
                  <a:pt x="8860" y="26275"/>
                </a:lnTo>
                <a:lnTo>
                  <a:pt x="9049" y="26294"/>
                </a:lnTo>
                <a:close/>
              </a:path>
              <a:path w="50165" h="35560">
                <a:moveTo>
                  <a:pt x="8572" y="25967"/>
                </a:moveTo>
                <a:lnTo>
                  <a:pt x="8865" y="26168"/>
                </a:lnTo>
                <a:lnTo>
                  <a:pt x="9122" y="26264"/>
                </a:lnTo>
                <a:lnTo>
                  <a:pt x="8572" y="25967"/>
                </a:lnTo>
                <a:close/>
              </a:path>
              <a:path w="50165" h="35560">
                <a:moveTo>
                  <a:pt x="8655" y="26111"/>
                </a:moveTo>
                <a:lnTo>
                  <a:pt x="9003" y="26262"/>
                </a:lnTo>
                <a:lnTo>
                  <a:pt x="8655" y="26111"/>
                </a:lnTo>
                <a:close/>
              </a:path>
              <a:path w="50165" h="35560">
                <a:moveTo>
                  <a:pt x="8782" y="26111"/>
                </a:moveTo>
                <a:lnTo>
                  <a:pt x="8655" y="26111"/>
                </a:lnTo>
                <a:lnTo>
                  <a:pt x="8898" y="26190"/>
                </a:lnTo>
                <a:close/>
              </a:path>
              <a:path w="50165" h="35560">
                <a:moveTo>
                  <a:pt x="11227" y="26049"/>
                </a:moveTo>
                <a:lnTo>
                  <a:pt x="11088" y="26094"/>
                </a:lnTo>
                <a:lnTo>
                  <a:pt x="11227" y="26049"/>
                </a:lnTo>
                <a:close/>
              </a:path>
              <a:path w="50165" h="35560">
                <a:moveTo>
                  <a:pt x="11227" y="26049"/>
                </a:moveTo>
                <a:lnTo>
                  <a:pt x="11088" y="26094"/>
                </a:lnTo>
                <a:lnTo>
                  <a:pt x="11227" y="26049"/>
                </a:lnTo>
                <a:close/>
              </a:path>
              <a:path w="50165" h="35560">
                <a:moveTo>
                  <a:pt x="11237" y="26001"/>
                </a:moveTo>
                <a:close/>
              </a:path>
              <a:path w="50165" h="35560">
                <a:moveTo>
                  <a:pt x="11401" y="25905"/>
                </a:moveTo>
                <a:lnTo>
                  <a:pt x="11186" y="26049"/>
                </a:lnTo>
                <a:lnTo>
                  <a:pt x="11401" y="25905"/>
                </a:lnTo>
                <a:close/>
              </a:path>
              <a:path w="50165" h="35560">
                <a:moveTo>
                  <a:pt x="11391" y="25905"/>
                </a:moveTo>
                <a:close/>
              </a:path>
              <a:path w="50165" h="35560">
                <a:moveTo>
                  <a:pt x="11484" y="25801"/>
                </a:moveTo>
                <a:close/>
              </a:path>
              <a:path w="50165" h="35560">
                <a:moveTo>
                  <a:pt x="16441" y="25555"/>
                </a:moveTo>
                <a:lnTo>
                  <a:pt x="11721" y="25555"/>
                </a:lnTo>
                <a:lnTo>
                  <a:pt x="11499" y="25781"/>
                </a:lnTo>
                <a:lnTo>
                  <a:pt x="16261" y="25740"/>
                </a:lnTo>
                <a:lnTo>
                  <a:pt x="16441" y="25555"/>
                </a:lnTo>
                <a:close/>
              </a:path>
              <a:path w="50165" h="35560">
                <a:moveTo>
                  <a:pt x="48059" y="2777"/>
                </a:moveTo>
                <a:lnTo>
                  <a:pt x="38676" y="2777"/>
                </a:lnTo>
                <a:lnTo>
                  <a:pt x="37730" y="3724"/>
                </a:lnTo>
                <a:lnTo>
                  <a:pt x="33182" y="8415"/>
                </a:lnTo>
                <a:lnTo>
                  <a:pt x="30137" y="11543"/>
                </a:lnTo>
                <a:lnTo>
                  <a:pt x="28964" y="12736"/>
                </a:lnTo>
                <a:lnTo>
                  <a:pt x="45997" y="12716"/>
                </a:lnTo>
                <a:lnTo>
                  <a:pt x="46949" y="11749"/>
                </a:lnTo>
                <a:lnTo>
                  <a:pt x="47508" y="11172"/>
                </a:lnTo>
                <a:lnTo>
                  <a:pt x="50055" y="8621"/>
                </a:lnTo>
                <a:lnTo>
                  <a:pt x="50055" y="4773"/>
                </a:lnTo>
                <a:lnTo>
                  <a:pt x="48059" y="2777"/>
                </a:lnTo>
                <a:close/>
              </a:path>
              <a:path w="50165" h="35560">
                <a:moveTo>
                  <a:pt x="30157" y="11502"/>
                </a:moveTo>
                <a:close/>
              </a:path>
              <a:path w="50165" h="35560">
                <a:moveTo>
                  <a:pt x="33203" y="8374"/>
                </a:moveTo>
                <a:close/>
              </a:path>
              <a:path w="50165" h="35560">
                <a:moveTo>
                  <a:pt x="45281" y="0"/>
                </a:moveTo>
                <a:lnTo>
                  <a:pt x="41434" y="0"/>
                </a:lnTo>
                <a:lnTo>
                  <a:pt x="38532" y="2921"/>
                </a:lnTo>
                <a:lnTo>
                  <a:pt x="38676" y="2777"/>
                </a:lnTo>
                <a:lnTo>
                  <a:pt x="48059" y="2777"/>
                </a:lnTo>
                <a:lnTo>
                  <a:pt x="45281" y="0"/>
                </a:lnTo>
                <a:close/>
              </a:path>
            </a:pathLst>
          </a:custGeom>
          <a:solidFill>
            <a:srgbClr val="0CC5B4"/>
          </a:solidFill>
        </p:spPr>
        <p:txBody>
          <a:bodyPr wrap="square" lIns="0" tIns="0" rIns="0" bIns="0" rtlCol="0"/>
          <a:lstStyle/>
          <a:p>
            <a:endParaRPr sz="1224">
              <a:solidFill>
                <a:prstClr val="black"/>
              </a:solidFill>
            </a:endParaRPr>
          </a:p>
        </p:txBody>
      </p:sp>
      <p:sp>
        <p:nvSpPr>
          <p:cNvPr id="117" name="object 117"/>
          <p:cNvSpPr txBox="1"/>
          <p:nvPr/>
        </p:nvSpPr>
        <p:spPr>
          <a:xfrm>
            <a:off x="4699400" y="4824438"/>
            <a:ext cx="2265990" cy="81510"/>
          </a:xfrm>
          <a:prstGeom prst="rect">
            <a:avLst/>
          </a:prstGeom>
        </p:spPr>
        <p:txBody>
          <a:bodyPr vert="horz" wrap="square" lIns="0" tIns="8205" rIns="0" bIns="0" rtlCol="0">
            <a:spAutoFit/>
          </a:bodyPr>
          <a:lstStyle/>
          <a:p>
            <a:pPr marL="8637">
              <a:spcBef>
                <a:spcPts val="65"/>
              </a:spcBef>
            </a:pPr>
            <a:r>
              <a:rPr sz="476" spc="-65" dirty="0">
                <a:solidFill>
                  <a:srgbClr val="231F20"/>
                </a:solidFill>
                <a:latin typeface="Verdana"/>
                <a:cs typeface="Verdana"/>
              </a:rPr>
              <a:t>4:</a:t>
            </a:r>
            <a:r>
              <a:rPr sz="476" spc="-58" dirty="0">
                <a:solidFill>
                  <a:srgbClr val="231F20"/>
                </a:solidFill>
                <a:latin typeface="Verdana"/>
                <a:cs typeface="Verdana"/>
              </a:rPr>
              <a:t> </a:t>
            </a:r>
            <a:r>
              <a:rPr sz="476" spc="-14" dirty="0">
                <a:solidFill>
                  <a:srgbClr val="231F20"/>
                </a:solidFill>
                <a:latin typeface="Verdana"/>
                <a:cs typeface="Verdana"/>
              </a:rPr>
              <a:t>https://blog.ethereum.org/2015/08/07/on-public-and-private-blockchains/</a:t>
            </a:r>
            <a:endParaRPr sz="476">
              <a:solidFill>
                <a:prstClr val="black"/>
              </a:solidFill>
              <a:latin typeface="Verdana"/>
              <a:cs typeface="Verdana"/>
            </a:endParaRPr>
          </a:p>
        </p:txBody>
      </p:sp>
    </p:spTree>
    <p:extLst>
      <p:ext uri="{BB962C8B-B14F-4D97-AF65-F5344CB8AC3E}">
        <p14:creationId xmlns:p14="http://schemas.microsoft.com/office/powerpoint/2010/main" val="236906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20798" y="4772827"/>
            <a:ext cx="320149" cy="168016"/>
          </a:xfrm>
          <a:prstGeom prst="rect">
            <a:avLst/>
          </a:prstGeom>
          <a:blipFill>
            <a:blip r:embed="rId2" cstate="print"/>
            <a:stretch>
              <a:fillRect/>
            </a:stretch>
          </a:blipFill>
        </p:spPr>
        <p:txBody>
          <a:bodyPr wrap="square" lIns="0" tIns="0" rIns="0" bIns="0" rtlCol="0"/>
          <a:lstStyle/>
          <a:p>
            <a:endParaRPr sz="1224">
              <a:solidFill>
                <a:prstClr val="black"/>
              </a:solidFill>
            </a:endParaRPr>
          </a:p>
        </p:txBody>
      </p:sp>
      <p:sp>
        <p:nvSpPr>
          <p:cNvPr id="3" name="object 3"/>
          <p:cNvSpPr txBox="1"/>
          <p:nvPr/>
        </p:nvSpPr>
        <p:spPr>
          <a:xfrm>
            <a:off x="6298938" y="4790236"/>
            <a:ext cx="410271" cy="123817"/>
          </a:xfrm>
          <a:prstGeom prst="rect">
            <a:avLst/>
          </a:prstGeom>
        </p:spPr>
        <p:txBody>
          <a:bodyPr vert="horz" wrap="square" lIns="0" tIns="8637" rIns="0" bIns="0" rtlCol="0">
            <a:spAutoFit/>
          </a:bodyPr>
          <a:lstStyle/>
          <a:p>
            <a:pPr marL="8637">
              <a:spcBef>
                <a:spcPts val="68"/>
              </a:spcBef>
            </a:pPr>
            <a:r>
              <a:rPr sz="748" spc="3" dirty="0">
                <a:solidFill>
                  <a:srgbClr val="838383"/>
                </a:solidFill>
                <a:latin typeface="Verdana"/>
                <a:cs typeface="Verdana"/>
              </a:rPr>
              <a:t>PAGE</a:t>
            </a:r>
            <a:r>
              <a:rPr sz="748" spc="-92" dirty="0">
                <a:solidFill>
                  <a:srgbClr val="838383"/>
                </a:solidFill>
                <a:latin typeface="Verdana"/>
                <a:cs typeface="Verdana"/>
              </a:rPr>
              <a:t> </a:t>
            </a:r>
            <a:r>
              <a:rPr sz="748" spc="-61" dirty="0">
                <a:solidFill>
                  <a:srgbClr val="838383"/>
                </a:solidFill>
                <a:latin typeface="Verdana"/>
                <a:cs typeface="Verdana"/>
              </a:rPr>
              <a:t>15</a:t>
            </a:r>
            <a:endParaRPr sz="748">
              <a:solidFill>
                <a:prstClr val="black"/>
              </a:solidFill>
              <a:latin typeface="Verdana"/>
              <a:cs typeface="Verdana"/>
            </a:endParaRPr>
          </a:p>
        </p:txBody>
      </p:sp>
      <p:sp>
        <p:nvSpPr>
          <p:cNvPr id="4" name="object 4"/>
          <p:cNvSpPr/>
          <p:nvPr/>
        </p:nvSpPr>
        <p:spPr>
          <a:xfrm>
            <a:off x="6749544"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5" name="object 5"/>
          <p:cNvSpPr/>
          <p:nvPr/>
        </p:nvSpPr>
        <p:spPr>
          <a:xfrm>
            <a:off x="7193414" y="4771777"/>
            <a:ext cx="0" cy="152447"/>
          </a:xfrm>
          <a:custGeom>
            <a:avLst/>
            <a:gdLst/>
            <a:ahLst/>
            <a:cxnLst/>
            <a:rect l="l" t="t" r="r" b="b"/>
            <a:pathLst>
              <a:path h="224154">
                <a:moveTo>
                  <a:pt x="0" y="0"/>
                </a:moveTo>
                <a:lnTo>
                  <a:pt x="0" y="223939"/>
                </a:lnTo>
              </a:path>
            </a:pathLst>
          </a:custGeom>
          <a:ln w="9525">
            <a:solidFill>
              <a:srgbClr val="838383"/>
            </a:solidFill>
          </a:ln>
        </p:spPr>
        <p:txBody>
          <a:bodyPr wrap="square" lIns="0" tIns="0" rIns="0" bIns="0" rtlCol="0"/>
          <a:lstStyle/>
          <a:p>
            <a:endParaRPr sz="1224">
              <a:solidFill>
                <a:prstClr val="black"/>
              </a:solidFill>
            </a:endParaRPr>
          </a:p>
        </p:txBody>
      </p:sp>
      <p:sp>
        <p:nvSpPr>
          <p:cNvPr id="6" name="object 6"/>
          <p:cNvSpPr txBox="1"/>
          <p:nvPr/>
        </p:nvSpPr>
        <p:spPr>
          <a:xfrm>
            <a:off x="6867962" y="4790236"/>
            <a:ext cx="232343" cy="123817"/>
          </a:xfrm>
          <a:prstGeom prst="rect">
            <a:avLst/>
          </a:prstGeom>
        </p:spPr>
        <p:txBody>
          <a:bodyPr vert="horz" wrap="square" lIns="0" tIns="8637" rIns="0" bIns="0" rtlCol="0">
            <a:spAutoFit/>
          </a:bodyPr>
          <a:lstStyle/>
          <a:p>
            <a:pPr marL="8637">
              <a:spcBef>
                <a:spcPts val="68"/>
              </a:spcBef>
            </a:pPr>
            <a:r>
              <a:rPr sz="748" spc="-71" dirty="0">
                <a:solidFill>
                  <a:srgbClr val="838383"/>
                </a:solidFill>
                <a:latin typeface="Verdana"/>
                <a:cs typeface="Verdana"/>
              </a:rPr>
              <a:t>L</a:t>
            </a:r>
            <a:r>
              <a:rPr sz="748" spc="20" dirty="0">
                <a:solidFill>
                  <a:srgbClr val="838383"/>
                </a:solidFill>
                <a:latin typeface="Verdana"/>
                <a:cs typeface="Verdana"/>
              </a:rPr>
              <a:t>A</a:t>
            </a:r>
            <a:r>
              <a:rPr sz="748" spc="-116" dirty="0">
                <a:solidFill>
                  <a:srgbClr val="838383"/>
                </a:solidFill>
                <a:latin typeface="Verdana"/>
                <a:cs typeface="Verdana"/>
              </a:rPr>
              <a:t>BS</a:t>
            </a:r>
            <a:endParaRPr sz="748">
              <a:solidFill>
                <a:prstClr val="black"/>
              </a:solidFill>
              <a:latin typeface="Verdana"/>
              <a:cs typeface="Verdana"/>
            </a:endParaRPr>
          </a:p>
        </p:txBody>
      </p:sp>
      <p:sp>
        <p:nvSpPr>
          <p:cNvPr id="7" name="object 7"/>
          <p:cNvSpPr txBox="1"/>
          <p:nvPr/>
        </p:nvSpPr>
        <p:spPr>
          <a:xfrm>
            <a:off x="2151317" y="1727266"/>
            <a:ext cx="2614936" cy="1039286"/>
          </a:xfrm>
          <a:prstGeom prst="rect">
            <a:avLst/>
          </a:prstGeom>
        </p:spPr>
        <p:txBody>
          <a:bodyPr vert="horz" wrap="square" lIns="0" tIns="7774" rIns="0" bIns="0" rtlCol="0">
            <a:spAutoFit/>
          </a:bodyPr>
          <a:lstStyle/>
          <a:p>
            <a:pPr marL="8637" marR="3455">
              <a:lnSpc>
                <a:spcPct val="127800"/>
              </a:lnSpc>
              <a:spcBef>
                <a:spcPts val="61"/>
              </a:spcBef>
            </a:pPr>
            <a:r>
              <a:rPr sz="748" spc="-7" dirty="0">
                <a:solidFill>
                  <a:srgbClr val="231F20"/>
                </a:solidFill>
                <a:latin typeface="Verdana"/>
                <a:cs typeface="Verdana"/>
              </a:rPr>
              <a:t>What </a:t>
            </a:r>
            <a:r>
              <a:rPr sz="748" spc="-10" dirty="0">
                <a:solidFill>
                  <a:srgbClr val="231F20"/>
                </a:solidFill>
                <a:latin typeface="Verdana"/>
                <a:cs typeface="Verdana"/>
              </a:rPr>
              <a:t>characterizes the </a:t>
            </a:r>
            <a:r>
              <a:rPr sz="748" spc="-41" dirty="0">
                <a:solidFill>
                  <a:srgbClr val="231F20"/>
                </a:solidFill>
                <a:latin typeface="Verdana"/>
                <a:cs typeface="Verdana"/>
              </a:rPr>
              <a:t>permissionless </a:t>
            </a:r>
            <a:r>
              <a:rPr sz="748" spc="-14" dirty="0">
                <a:solidFill>
                  <a:srgbClr val="231F20"/>
                </a:solidFill>
                <a:latin typeface="Verdana"/>
                <a:cs typeface="Verdana"/>
              </a:rPr>
              <a:t>ledgers </a:t>
            </a:r>
            <a:r>
              <a:rPr sz="748" spc="-78" dirty="0">
                <a:solidFill>
                  <a:srgbClr val="231F20"/>
                </a:solidFill>
                <a:latin typeface="Verdana"/>
                <a:cs typeface="Verdana"/>
              </a:rPr>
              <a:t>is </a:t>
            </a:r>
            <a:r>
              <a:rPr sz="748" spc="-14" dirty="0">
                <a:solidFill>
                  <a:srgbClr val="231F20"/>
                </a:solidFill>
                <a:latin typeface="Verdana"/>
                <a:cs typeface="Verdana"/>
              </a:rPr>
              <a:t>that  there</a:t>
            </a:r>
            <a:r>
              <a:rPr sz="748" spc="-68" dirty="0">
                <a:solidFill>
                  <a:srgbClr val="231F20"/>
                </a:solidFill>
                <a:latin typeface="Verdana"/>
                <a:cs typeface="Verdana"/>
              </a:rPr>
              <a:t> </a:t>
            </a:r>
            <a:r>
              <a:rPr sz="748" spc="-78" dirty="0">
                <a:solidFill>
                  <a:srgbClr val="231F20"/>
                </a:solidFill>
                <a:latin typeface="Verdana"/>
                <a:cs typeface="Verdana"/>
              </a:rPr>
              <a:t>is</a:t>
            </a:r>
            <a:r>
              <a:rPr sz="748" spc="-58" dirty="0">
                <a:solidFill>
                  <a:srgbClr val="231F20"/>
                </a:solidFill>
                <a:latin typeface="Verdana"/>
                <a:cs typeface="Verdana"/>
              </a:rPr>
              <a:t> </a:t>
            </a:r>
            <a:r>
              <a:rPr sz="748" spc="10" dirty="0">
                <a:solidFill>
                  <a:srgbClr val="231F20"/>
                </a:solidFill>
                <a:latin typeface="Verdana"/>
                <a:cs typeface="Verdana"/>
              </a:rPr>
              <a:t>no</a:t>
            </a:r>
            <a:r>
              <a:rPr sz="748" spc="-65" dirty="0">
                <a:solidFill>
                  <a:srgbClr val="231F20"/>
                </a:solidFill>
                <a:latin typeface="Verdana"/>
                <a:cs typeface="Verdana"/>
              </a:rPr>
              <a:t> </a:t>
            </a:r>
            <a:r>
              <a:rPr sz="748" spc="3" dirty="0">
                <a:solidFill>
                  <a:srgbClr val="231F20"/>
                </a:solidFill>
                <a:latin typeface="Verdana"/>
                <a:cs typeface="Verdana"/>
              </a:rPr>
              <a:t>gating</a:t>
            </a:r>
            <a:r>
              <a:rPr sz="748" spc="-61" dirty="0">
                <a:solidFill>
                  <a:srgbClr val="231F20"/>
                </a:solidFill>
                <a:latin typeface="Verdana"/>
                <a:cs typeface="Verdana"/>
              </a:rPr>
              <a:t> </a:t>
            </a:r>
            <a:r>
              <a:rPr sz="748" spc="-31" dirty="0">
                <a:solidFill>
                  <a:srgbClr val="231F20"/>
                </a:solidFill>
                <a:latin typeface="Verdana"/>
                <a:cs typeface="Verdana"/>
              </a:rPr>
              <a:t>or</a:t>
            </a:r>
            <a:r>
              <a:rPr sz="748" spc="-58" dirty="0">
                <a:solidFill>
                  <a:srgbClr val="231F20"/>
                </a:solidFill>
                <a:latin typeface="Verdana"/>
                <a:cs typeface="Verdana"/>
              </a:rPr>
              <a:t> </a:t>
            </a:r>
            <a:r>
              <a:rPr sz="748" spc="-24" dirty="0">
                <a:solidFill>
                  <a:srgbClr val="231F20"/>
                </a:solidFill>
                <a:latin typeface="Verdana"/>
                <a:cs typeface="Verdana"/>
              </a:rPr>
              <a:t>authorizing</a:t>
            </a:r>
            <a:r>
              <a:rPr sz="748" spc="-68" dirty="0">
                <a:solidFill>
                  <a:srgbClr val="231F20"/>
                </a:solidFill>
                <a:latin typeface="Verdana"/>
                <a:cs typeface="Verdana"/>
              </a:rPr>
              <a:t> </a:t>
            </a:r>
            <a:r>
              <a:rPr sz="748" spc="-14" dirty="0">
                <a:solidFill>
                  <a:srgbClr val="231F20"/>
                </a:solidFill>
                <a:latin typeface="Verdana"/>
                <a:cs typeface="Verdana"/>
              </a:rPr>
              <a:t>process</a:t>
            </a:r>
            <a:r>
              <a:rPr sz="748" spc="-58" dirty="0">
                <a:solidFill>
                  <a:srgbClr val="231F20"/>
                </a:solidFill>
                <a:latin typeface="Verdana"/>
                <a:cs typeface="Verdana"/>
              </a:rPr>
              <a:t> </a:t>
            </a:r>
            <a:r>
              <a:rPr sz="748" spc="-3" dirty="0">
                <a:solidFill>
                  <a:srgbClr val="231F20"/>
                </a:solidFill>
                <a:latin typeface="Verdana"/>
                <a:cs typeface="Verdana"/>
              </a:rPr>
              <a:t>to</a:t>
            </a:r>
            <a:r>
              <a:rPr sz="748" spc="-65" dirty="0">
                <a:solidFill>
                  <a:srgbClr val="231F20"/>
                </a:solidFill>
                <a:latin typeface="Verdana"/>
                <a:cs typeface="Verdana"/>
              </a:rPr>
              <a:t> </a:t>
            </a:r>
            <a:r>
              <a:rPr sz="748" spc="-27" dirty="0">
                <a:solidFill>
                  <a:srgbClr val="231F20"/>
                </a:solidFill>
                <a:latin typeface="Verdana"/>
                <a:cs typeface="Verdana"/>
              </a:rPr>
              <a:t>enroll</a:t>
            </a:r>
            <a:r>
              <a:rPr sz="748" spc="-51" dirty="0">
                <a:solidFill>
                  <a:srgbClr val="231F20"/>
                </a:solidFill>
                <a:latin typeface="Verdana"/>
                <a:cs typeface="Verdana"/>
              </a:rPr>
              <a:t> </a:t>
            </a:r>
            <a:r>
              <a:rPr sz="748" spc="-20" dirty="0">
                <a:solidFill>
                  <a:srgbClr val="231F20"/>
                </a:solidFill>
                <a:latin typeface="Verdana"/>
                <a:cs typeface="Verdana"/>
              </a:rPr>
              <a:t>into</a:t>
            </a:r>
            <a:r>
              <a:rPr sz="748" spc="-61" dirty="0">
                <a:solidFill>
                  <a:srgbClr val="231F20"/>
                </a:solidFill>
                <a:latin typeface="Verdana"/>
                <a:cs typeface="Verdana"/>
              </a:rPr>
              <a:t> </a:t>
            </a:r>
            <a:r>
              <a:rPr sz="748" spc="-7" dirty="0">
                <a:solidFill>
                  <a:srgbClr val="231F20"/>
                </a:solidFill>
                <a:latin typeface="Verdana"/>
                <a:cs typeface="Verdana"/>
              </a:rPr>
              <a:t>the  </a:t>
            </a:r>
            <a:r>
              <a:rPr sz="748" spc="-20" dirty="0">
                <a:solidFill>
                  <a:srgbClr val="231F20"/>
                </a:solidFill>
                <a:latin typeface="Verdana"/>
                <a:cs typeface="Verdana"/>
              </a:rPr>
              <a:t>transactions</a:t>
            </a:r>
            <a:r>
              <a:rPr sz="748" spc="-58" dirty="0">
                <a:solidFill>
                  <a:srgbClr val="231F20"/>
                </a:solidFill>
                <a:latin typeface="Verdana"/>
                <a:cs typeface="Verdana"/>
              </a:rPr>
              <a:t> </a:t>
            </a:r>
            <a:r>
              <a:rPr sz="748" spc="-7" dirty="0">
                <a:solidFill>
                  <a:srgbClr val="231F20"/>
                </a:solidFill>
                <a:latin typeface="Verdana"/>
                <a:cs typeface="Verdana"/>
              </a:rPr>
              <a:t>scheme,</a:t>
            </a:r>
            <a:r>
              <a:rPr sz="748" spc="-61" dirty="0">
                <a:solidFill>
                  <a:srgbClr val="231F20"/>
                </a:solidFill>
                <a:latin typeface="Verdana"/>
                <a:cs typeface="Verdana"/>
              </a:rPr>
              <a:t> </a:t>
            </a:r>
            <a:r>
              <a:rPr sz="748" spc="-17" dirty="0">
                <a:solidFill>
                  <a:srgbClr val="231F20"/>
                </a:solidFill>
                <a:latin typeface="Verdana"/>
                <a:cs typeface="Verdana"/>
              </a:rPr>
              <a:t>they</a:t>
            </a:r>
            <a:r>
              <a:rPr sz="748" spc="-58" dirty="0">
                <a:solidFill>
                  <a:srgbClr val="231F20"/>
                </a:solidFill>
                <a:latin typeface="Verdana"/>
                <a:cs typeface="Verdana"/>
              </a:rPr>
              <a:t> </a:t>
            </a:r>
            <a:r>
              <a:rPr sz="748" dirty="0">
                <a:solidFill>
                  <a:srgbClr val="231F20"/>
                </a:solidFill>
                <a:latin typeface="Verdana"/>
                <a:cs typeface="Verdana"/>
              </a:rPr>
              <a:t>are</a:t>
            </a:r>
            <a:r>
              <a:rPr sz="748" spc="-54" dirty="0">
                <a:solidFill>
                  <a:srgbClr val="231F20"/>
                </a:solidFill>
                <a:latin typeface="Verdana"/>
                <a:cs typeface="Verdana"/>
              </a:rPr>
              <a:t> </a:t>
            </a:r>
            <a:r>
              <a:rPr sz="748" spc="-37" dirty="0">
                <a:solidFill>
                  <a:srgbClr val="231F20"/>
                </a:solidFill>
                <a:latin typeface="Verdana"/>
                <a:cs typeface="Verdana"/>
              </a:rPr>
              <a:t>in</a:t>
            </a:r>
            <a:r>
              <a:rPr sz="748" spc="-58" dirty="0">
                <a:solidFill>
                  <a:srgbClr val="231F20"/>
                </a:solidFill>
                <a:latin typeface="Verdana"/>
                <a:cs typeface="Verdana"/>
              </a:rPr>
              <a:t> </a:t>
            </a:r>
            <a:r>
              <a:rPr sz="748" spc="-20" dirty="0">
                <a:solidFill>
                  <a:srgbClr val="231F20"/>
                </a:solidFill>
                <a:latin typeface="Verdana"/>
                <a:cs typeface="Verdana"/>
              </a:rPr>
              <a:t>theory</a:t>
            </a:r>
            <a:r>
              <a:rPr sz="748" spc="-58" dirty="0">
                <a:solidFill>
                  <a:srgbClr val="231F20"/>
                </a:solidFill>
                <a:latin typeface="Verdana"/>
                <a:cs typeface="Verdana"/>
              </a:rPr>
              <a:t> </a:t>
            </a:r>
            <a:r>
              <a:rPr sz="748" spc="61" dirty="0">
                <a:solidFill>
                  <a:srgbClr val="231F20"/>
                </a:solidFill>
                <a:latin typeface="Verdana"/>
                <a:cs typeface="Verdana"/>
              </a:rPr>
              <a:t>a</a:t>
            </a:r>
            <a:r>
              <a:rPr sz="748" spc="-54" dirty="0">
                <a:solidFill>
                  <a:srgbClr val="231F20"/>
                </a:solidFill>
                <a:latin typeface="Verdana"/>
                <a:cs typeface="Verdana"/>
              </a:rPr>
              <a:t> </a:t>
            </a:r>
            <a:r>
              <a:rPr sz="748" spc="7" dirty="0">
                <a:solidFill>
                  <a:srgbClr val="231F20"/>
                </a:solidFill>
                <a:latin typeface="Verdana"/>
                <a:cs typeface="Verdana"/>
              </a:rPr>
              <a:t>public</a:t>
            </a:r>
            <a:r>
              <a:rPr sz="748" spc="-61" dirty="0">
                <a:solidFill>
                  <a:srgbClr val="231F20"/>
                </a:solidFill>
                <a:latin typeface="Verdana"/>
                <a:cs typeface="Verdana"/>
              </a:rPr>
              <a:t> </a:t>
            </a:r>
            <a:r>
              <a:rPr sz="748" spc="-10" dirty="0">
                <a:solidFill>
                  <a:srgbClr val="231F20"/>
                </a:solidFill>
                <a:latin typeface="Verdana"/>
                <a:cs typeface="Verdana"/>
              </a:rPr>
              <a:t>ledger.  </a:t>
            </a:r>
            <a:r>
              <a:rPr sz="748" spc="-17" dirty="0">
                <a:solidFill>
                  <a:srgbClr val="231F20"/>
                </a:solidFill>
                <a:latin typeface="Verdana"/>
                <a:cs typeface="Verdana"/>
              </a:rPr>
              <a:t>Everyone </a:t>
            </a:r>
            <a:r>
              <a:rPr sz="748" spc="-82" dirty="0">
                <a:solidFill>
                  <a:srgbClr val="231F20"/>
                </a:solidFill>
                <a:latin typeface="Verdana"/>
                <a:cs typeface="Verdana"/>
              </a:rPr>
              <a:t>is </a:t>
            </a:r>
            <a:r>
              <a:rPr sz="748" spc="-14" dirty="0">
                <a:solidFill>
                  <a:srgbClr val="231F20"/>
                </a:solidFill>
                <a:latin typeface="Verdana"/>
                <a:cs typeface="Verdana"/>
              </a:rPr>
              <a:t>free </a:t>
            </a:r>
            <a:r>
              <a:rPr sz="748" spc="-3" dirty="0">
                <a:solidFill>
                  <a:srgbClr val="231F20"/>
                </a:solidFill>
                <a:latin typeface="Verdana"/>
                <a:cs typeface="Verdana"/>
              </a:rPr>
              <a:t>to </a:t>
            </a:r>
            <a:r>
              <a:rPr sz="748" spc="17" dirty="0">
                <a:solidFill>
                  <a:srgbClr val="231F20"/>
                </a:solidFill>
                <a:latin typeface="Verdana"/>
                <a:cs typeface="Verdana"/>
              </a:rPr>
              <a:t>download </a:t>
            </a:r>
            <a:r>
              <a:rPr sz="748" spc="61" dirty="0">
                <a:solidFill>
                  <a:srgbClr val="231F20"/>
                </a:solidFill>
                <a:latin typeface="Verdana"/>
                <a:cs typeface="Verdana"/>
              </a:rPr>
              <a:t>a </a:t>
            </a:r>
            <a:r>
              <a:rPr sz="748" spc="31" dirty="0">
                <a:solidFill>
                  <a:srgbClr val="231F20"/>
                </a:solidFill>
                <a:latin typeface="Verdana"/>
                <a:cs typeface="Verdana"/>
              </a:rPr>
              <a:t>copy </a:t>
            </a:r>
            <a:r>
              <a:rPr sz="748" spc="3" dirty="0">
                <a:solidFill>
                  <a:srgbClr val="231F20"/>
                </a:solidFill>
                <a:latin typeface="Verdana"/>
                <a:cs typeface="Verdana"/>
              </a:rPr>
              <a:t>of </a:t>
            </a:r>
            <a:r>
              <a:rPr sz="748" spc="-7" dirty="0">
                <a:solidFill>
                  <a:srgbClr val="231F20"/>
                </a:solidFill>
                <a:latin typeface="Verdana"/>
                <a:cs typeface="Verdana"/>
              </a:rPr>
              <a:t>the </a:t>
            </a:r>
            <a:r>
              <a:rPr sz="748" spc="10" dirty="0">
                <a:solidFill>
                  <a:srgbClr val="231F20"/>
                </a:solidFill>
                <a:latin typeface="Verdana"/>
                <a:cs typeface="Verdana"/>
              </a:rPr>
              <a:t>blockchain  </a:t>
            </a:r>
            <a:r>
              <a:rPr sz="748" spc="-7" dirty="0">
                <a:solidFill>
                  <a:srgbClr val="231F20"/>
                </a:solidFill>
                <a:latin typeface="Verdana"/>
                <a:cs typeface="Verdana"/>
              </a:rPr>
              <a:t>ledger, </a:t>
            </a:r>
            <a:r>
              <a:rPr sz="748" spc="27" dirty="0">
                <a:solidFill>
                  <a:srgbClr val="231F20"/>
                </a:solidFill>
                <a:latin typeface="Verdana"/>
                <a:cs typeface="Verdana"/>
              </a:rPr>
              <a:t>and </a:t>
            </a:r>
            <a:r>
              <a:rPr sz="748" spc="-17" dirty="0">
                <a:solidFill>
                  <a:srgbClr val="231F20"/>
                </a:solidFill>
                <a:latin typeface="Verdana"/>
                <a:cs typeface="Verdana"/>
              </a:rPr>
              <a:t>they </a:t>
            </a:r>
            <a:r>
              <a:rPr sz="748" dirty="0">
                <a:solidFill>
                  <a:srgbClr val="231F20"/>
                </a:solidFill>
                <a:latin typeface="Verdana"/>
                <a:cs typeface="Verdana"/>
              </a:rPr>
              <a:t>are </a:t>
            </a:r>
            <a:r>
              <a:rPr sz="748" spc="17" dirty="0">
                <a:solidFill>
                  <a:srgbClr val="231F20"/>
                </a:solidFill>
                <a:latin typeface="Verdana"/>
                <a:cs typeface="Verdana"/>
              </a:rPr>
              <a:t>able </a:t>
            </a:r>
            <a:r>
              <a:rPr sz="748" spc="-3" dirty="0">
                <a:solidFill>
                  <a:srgbClr val="231F20"/>
                </a:solidFill>
                <a:latin typeface="Verdana"/>
                <a:cs typeface="Verdana"/>
              </a:rPr>
              <a:t>to </a:t>
            </a:r>
            <a:r>
              <a:rPr sz="748" spc="-37" dirty="0">
                <a:solidFill>
                  <a:srgbClr val="231F20"/>
                </a:solidFill>
                <a:latin typeface="Verdana"/>
                <a:cs typeface="Verdana"/>
              </a:rPr>
              <a:t>join </a:t>
            </a:r>
            <a:r>
              <a:rPr sz="748" spc="-20" dirty="0">
                <a:solidFill>
                  <a:srgbClr val="231F20"/>
                </a:solidFill>
                <a:latin typeface="Verdana"/>
                <a:cs typeface="Verdana"/>
              </a:rPr>
              <a:t>as </a:t>
            </a:r>
            <a:r>
              <a:rPr sz="748" spc="-14" dirty="0">
                <a:solidFill>
                  <a:srgbClr val="231F20"/>
                </a:solidFill>
                <a:latin typeface="Verdana"/>
                <a:cs typeface="Verdana"/>
              </a:rPr>
              <a:t>anonymous  </a:t>
            </a:r>
            <a:r>
              <a:rPr sz="748" spc="-20" dirty="0">
                <a:solidFill>
                  <a:srgbClr val="231F20"/>
                </a:solidFill>
                <a:latin typeface="Verdana"/>
                <a:cs typeface="Verdana"/>
              </a:rPr>
              <a:t>validators </a:t>
            </a:r>
            <a:r>
              <a:rPr sz="748" dirty="0">
                <a:solidFill>
                  <a:srgbClr val="231F20"/>
                </a:solidFill>
                <a:latin typeface="Verdana"/>
                <a:cs typeface="Verdana"/>
              </a:rPr>
              <a:t>by </a:t>
            </a:r>
            <a:r>
              <a:rPr sz="748" spc="-17" dirty="0">
                <a:solidFill>
                  <a:srgbClr val="231F20"/>
                </a:solidFill>
                <a:latin typeface="Verdana"/>
                <a:cs typeface="Verdana"/>
              </a:rPr>
              <a:t>performing </a:t>
            </a:r>
            <a:r>
              <a:rPr sz="748" spc="-3" dirty="0">
                <a:solidFill>
                  <a:srgbClr val="231F20"/>
                </a:solidFill>
                <a:latin typeface="Verdana"/>
                <a:cs typeface="Verdana"/>
              </a:rPr>
              <a:t>computationally </a:t>
            </a:r>
            <a:r>
              <a:rPr sz="748" spc="-27" dirty="0">
                <a:solidFill>
                  <a:srgbClr val="231F20"/>
                </a:solidFill>
                <a:latin typeface="Verdana"/>
                <a:cs typeface="Verdana"/>
              </a:rPr>
              <a:t>intensive  </a:t>
            </a:r>
            <a:r>
              <a:rPr sz="748" spc="-34" dirty="0">
                <a:solidFill>
                  <a:srgbClr val="231F20"/>
                </a:solidFill>
                <a:latin typeface="Verdana"/>
                <a:cs typeface="Verdana"/>
              </a:rPr>
              <a:t>proof-of-works.</a:t>
            </a:r>
            <a:endParaRPr sz="748">
              <a:solidFill>
                <a:prstClr val="black"/>
              </a:solidFill>
              <a:latin typeface="Verdana"/>
              <a:cs typeface="Verdana"/>
            </a:endParaRPr>
          </a:p>
        </p:txBody>
      </p:sp>
      <p:sp>
        <p:nvSpPr>
          <p:cNvPr id="8" name="object 8"/>
          <p:cNvSpPr txBox="1"/>
          <p:nvPr/>
        </p:nvSpPr>
        <p:spPr>
          <a:xfrm>
            <a:off x="2151316" y="2892435"/>
            <a:ext cx="2636530" cy="1187069"/>
          </a:xfrm>
          <a:prstGeom prst="rect">
            <a:avLst/>
          </a:prstGeom>
        </p:spPr>
        <p:txBody>
          <a:bodyPr vert="horz" wrap="square" lIns="0" tIns="8205" rIns="0" bIns="0" rtlCol="0">
            <a:spAutoFit/>
          </a:bodyPr>
          <a:lstStyle/>
          <a:p>
            <a:pPr marL="8637" marR="149857">
              <a:lnSpc>
                <a:spcPct val="127600"/>
              </a:lnSpc>
              <a:spcBef>
                <a:spcPts val="65"/>
              </a:spcBef>
            </a:pPr>
            <a:r>
              <a:rPr sz="748" spc="-92" dirty="0">
                <a:solidFill>
                  <a:srgbClr val="231F20"/>
                </a:solidFill>
                <a:latin typeface="Verdana"/>
                <a:cs typeface="Verdana"/>
              </a:rPr>
              <a:t>It</a:t>
            </a:r>
            <a:r>
              <a:rPr sz="748" spc="-65" dirty="0">
                <a:solidFill>
                  <a:srgbClr val="231F20"/>
                </a:solidFill>
                <a:latin typeface="Verdana"/>
                <a:cs typeface="Verdana"/>
              </a:rPr>
              <a:t> </a:t>
            </a:r>
            <a:r>
              <a:rPr sz="748" spc="-20" dirty="0">
                <a:solidFill>
                  <a:srgbClr val="231F20"/>
                </a:solidFill>
                <a:latin typeface="Verdana"/>
                <a:cs typeface="Verdana"/>
              </a:rPr>
              <a:t>has</a:t>
            </a:r>
            <a:r>
              <a:rPr sz="748" spc="-58" dirty="0">
                <a:solidFill>
                  <a:srgbClr val="231F20"/>
                </a:solidFill>
                <a:latin typeface="Verdana"/>
                <a:cs typeface="Verdana"/>
              </a:rPr>
              <a:t> </a:t>
            </a:r>
            <a:r>
              <a:rPr sz="748" spc="-17" dirty="0">
                <a:solidFill>
                  <a:srgbClr val="231F20"/>
                </a:solidFill>
                <a:latin typeface="Verdana"/>
                <a:cs typeface="Verdana"/>
              </a:rPr>
              <a:t>also</a:t>
            </a:r>
            <a:r>
              <a:rPr sz="748" spc="-65" dirty="0">
                <a:solidFill>
                  <a:srgbClr val="231F20"/>
                </a:solidFill>
                <a:latin typeface="Verdana"/>
                <a:cs typeface="Verdana"/>
              </a:rPr>
              <a:t> </a:t>
            </a:r>
            <a:r>
              <a:rPr sz="748" spc="24" dirty="0">
                <a:solidFill>
                  <a:srgbClr val="231F20"/>
                </a:solidFill>
                <a:latin typeface="Verdana"/>
                <a:cs typeface="Verdana"/>
              </a:rPr>
              <a:t>been</a:t>
            </a:r>
            <a:r>
              <a:rPr sz="748" spc="-61" dirty="0">
                <a:solidFill>
                  <a:srgbClr val="231F20"/>
                </a:solidFill>
                <a:latin typeface="Verdana"/>
                <a:cs typeface="Verdana"/>
              </a:rPr>
              <a:t> </a:t>
            </a:r>
            <a:r>
              <a:rPr sz="748" spc="10" dirty="0">
                <a:solidFill>
                  <a:srgbClr val="231F20"/>
                </a:solidFill>
                <a:latin typeface="Verdana"/>
                <a:cs typeface="Verdana"/>
              </a:rPr>
              <a:t>argued</a:t>
            </a:r>
            <a:r>
              <a:rPr sz="748" spc="-61" dirty="0">
                <a:solidFill>
                  <a:srgbClr val="231F20"/>
                </a:solidFill>
                <a:latin typeface="Verdana"/>
                <a:cs typeface="Verdana"/>
              </a:rPr>
              <a:t> </a:t>
            </a:r>
            <a:r>
              <a:rPr sz="748" spc="-10" dirty="0">
                <a:solidFill>
                  <a:srgbClr val="231F20"/>
                </a:solidFill>
                <a:latin typeface="Verdana"/>
                <a:cs typeface="Verdana"/>
              </a:rPr>
              <a:t>that</a:t>
            </a:r>
            <a:r>
              <a:rPr sz="748" spc="-65" dirty="0">
                <a:solidFill>
                  <a:srgbClr val="231F20"/>
                </a:solidFill>
                <a:latin typeface="Verdana"/>
                <a:cs typeface="Verdana"/>
              </a:rPr>
              <a:t> </a:t>
            </a:r>
            <a:r>
              <a:rPr sz="748" spc="-17" dirty="0">
                <a:solidFill>
                  <a:srgbClr val="231F20"/>
                </a:solidFill>
                <a:latin typeface="Verdana"/>
                <a:cs typeface="Verdana"/>
              </a:rPr>
              <a:t>these</a:t>
            </a:r>
            <a:r>
              <a:rPr sz="748" spc="-58" dirty="0">
                <a:solidFill>
                  <a:srgbClr val="231F20"/>
                </a:solidFill>
                <a:latin typeface="Verdana"/>
                <a:cs typeface="Verdana"/>
              </a:rPr>
              <a:t> </a:t>
            </a:r>
            <a:r>
              <a:rPr sz="748" spc="7" dirty="0">
                <a:solidFill>
                  <a:srgbClr val="231F20"/>
                </a:solidFill>
                <a:latin typeface="Verdana"/>
                <a:cs typeface="Verdana"/>
              </a:rPr>
              <a:t>public</a:t>
            </a:r>
            <a:r>
              <a:rPr sz="748" spc="-58" dirty="0">
                <a:solidFill>
                  <a:srgbClr val="231F20"/>
                </a:solidFill>
                <a:latin typeface="Verdana"/>
                <a:cs typeface="Verdana"/>
              </a:rPr>
              <a:t> </a:t>
            </a:r>
            <a:r>
              <a:rPr sz="748" spc="-14" dirty="0">
                <a:solidFill>
                  <a:srgbClr val="231F20"/>
                </a:solidFill>
                <a:latin typeface="Verdana"/>
                <a:cs typeface="Verdana"/>
              </a:rPr>
              <a:t>ledgers</a:t>
            </a:r>
            <a:r>
              <a:rPr sz="748" spc="-61" dirty="0">
                <a:solidFill>
                  <a:srgbClr val="231F20"/>
                </a:solidFill>
                <a:latin typeface="Verdana"/>
                <a:cs typeface="Verdana"/>
              </a:rPr>
              <a:t> </a:t>
            </a:r>
            <a:r>
              <a:rPr sz="748" dirty="0">
                <a:solidFill>
                  <a:srgbClr val="231F20"/>
                </a:solidFill>
                <a:latin typeface="Verdana"/>
                <a:cs typeface="Verdana"/>
              </a:rPr>
              <a:t>are  </a:t>
            </a:r>
            <a:r>
              <a:rPr sz="748" spc="10" dirty="0">
                <a:solidFill>
                  <a:srgbClr val="231F20"/>
                </a:solidFill>
                <a:latin typeface="Verdana"/>
                <a:cs typeface="Verdana"/>
              </a:rPr>
              <a:t>practical</a:t>
            </a:r>
            <a:r>
              <a:rPr sz="748" spc="-54" dirty="0">
                <a:solidFill>
                  <a:srgbClr val="231F20"/>
                </a:solidFill>
                <a:latin typeface="Verdana"/>
                <a:cs typeface="Verdana"/>
              </a:rPr>
              <a:t> </a:t>
            </a:r>
            <a:r>
              <a:rPr sz="748" spc="-31" dirty="0">
                <a:solidFill>
                  <a:srgbClr val="231F20"/>
                </a:solidFill>
                <a:latin typeface="Verdana"/>
                <a:cs typeface="Verdana"/>
              </a:rPr>
              <a:t>for</a:t>
            </a:r>
            <a:r>
              <a:rPr sz="748" spc="-68" dirty="0">
                <a:solidFill>
                  <a:srgbClr val="231F20"/>
                </a:solidFill>
                <a:latin typeface="Verdana"/>
                <a:cs typeface="Verdana"/>
              </a:rPr>
              <a:t> </a:t>
            </a:r>
            <a:r>
              <a:rPr sz="748" spc="-37" dirty="0">
                <a:solidFill>
                  <a:srgbClr val="231F20"/>
                </a:solidFill>
                <a:latin typeface="Verdana"/>
                <a:cs typeface="Verdana"/>
              </a:rPr>
              <a:t>primarily</a:t>
            </a:r>
            <a:r>
              <a:rPr sz="748" spc="-61" dirty="0">
                <a:solidFill>
                  <a:srgbClr val="231F20"/>
                </a:solidFill>
                <a:latin typeface="Verdana"/>
                <a:cs typeface="Verdana"/>
              </a:rPr>
              <a:t> </a:t>
            </a:r>
            <a:r>
              <a:rPr sz="748" spc="-3" dirty="0">
                <a:solidFill>
                  <a:srgbClr val="231F20"/>
                </a:solidFill>
                <a:latin typeface="Verdana"/>
                <a:cs typeface="Verdana"/>
              </a:rPr>
              <a:t>on-chain</a:t>
            </a:r>
            <a:r>
              <a:rPr sz="748" spc="-65" dirty="0">
                <a:solidFill>
                  <a:srgbClr val="231F20"/>
                </a:solidFill>
                <a:latin typeface="Verdana"/>
                <a:cs typeface="Verdana"/>
              </a:rPr>
              <a:t> </a:t>
            </a:r>
            <a:r>
              <a:rPr sz="748" spc="-44" dirty="0">
                <a:solidFill>
                  <a:srgbClr val="231F20"/>
                </a:solidFill>
                <a:latin typeface="Verdana"/>
                <a:cs typeface="Verdana"/>
              </a:rPr>
              <a:t>assets,</a:t>
            </a:r>
            <a:r>
              <a:rPr sz="748" spc="-65" dirty="0">
                <a:solidFill>
                  <a:srgbClr val="231F20"/>
                </a:solidFill>
                <a:latin typeface="Verdana"/>
                <a:cs typeface="Verdana"/>
              </a:rPr>
              <a:t> </a:t>
            </a:r>
            <a:r>
              <a:rPr sz="748" dirty="0">
                <a:solidFill>
                  <a:srgbClr val="231F20"/>
                </a:solidFill>
                <a:latin typeface="Verdana"/>
                <a:cs typeface="Verdana"/>
              </a:rPr>
              <a:t>meaning</a:t>
            </a:r>
            <a:r>
              <a:rPr sz="748" spc="-61" dirty="0">
                <a:solidFill>
                  <a:srgbClr val="231F20"/>
                </a:solidFill>
                <a:latin typeface="Verdana"/>
                <a:cs typeface="Verdana"/>
              </a:rPr>
              <a:t> </a:t>
            </a:r>
            <a:r>
              <a:rPr sz="748" spc="-41" dirty="0">
                <a:solidFill>
                  <a:srgbClr val="231F20"/>
                </a:solidFill>
                <a:latin typeface="Verdana"/>
                <a:cs typeface="Verdana"/>
              </a:rPr>
              <a:t>assets  </a:t>
            </a:r>
            <a:r>
              <a:rPr sz="748" spc="-10" dirty="0">
                <a:solidFill>
                  <a:srgbClr val="231F20"/>
                </a:solidFill>
                <a:latin typeface="Verdana"/>
                <a:cs typeface="Verdana"/>
              </a:rPr>
              <a:t>that</a:t>
            </a:r>
            <a:r>
              <a:rPr sz="748" spc="-61" dirty="0">
                <a:solidFill>
                  <a:srgbClr val="231F20"/>
                </a:solidFill>
                <a:latin typeface="Verdana"/>
                <a:cs typeface="Verdana"/>
              </a:rPr>
              <a:t> </a:t>
            </a:r>
            <a:r>
              <a:rPr sz="748" dirty="0">
                <a:solidFill>
                  <a:srgbClr val="231F20"/>
                </a:solidFill>
                <a:latin typeface="Verdana"/>
                <a:cs typeface="Verdana"/>
              </a:rPr>
              <a:t>are</a:t>
            </a:r>
            <a:r>
              <a:rPr sz="748" spc="-58" dirty="0">
                <a:solidFill>
                  <a:srgbClr val="231F20"/>
                </a:solidFill>
                <a:latin typeface="Verdana"/>
                <a:cs typeface="Verdana"/>
              </a:rPr>
              <a:t> </a:t>
            </a:r>
            <a:r>
              <a:rPr sz="748" spc="7" dirty="0">
                <a:solidFill>
                  <a:srgbClr val="231F20"/>
                </a:solidFill>
                <a:latin typeface="Verdana"/>
                <a:cs typeface="Verdana"/>
              </a:rPr>
              <a:t>endogenous</a:t>
            </a:r>
            <a:r>
              <a:rPr sz="748" spc="-68" dirty="0">
                <a:solidFill>
                  <a:srgbClr val="231F20"/>
                </a:solidFill>
                <a:latin typeface="Verdana"/>
                <a:cs typeface="Verdana"/>
              </a:rPr>
              <a:t> </a:t>
            </a:r>
            <a:r>
              <a:rPr sz="748" spc="27" dirty="0">
                <a:solidFill>
                  <a:srgbClr val="231F20"/>
                </a:solidFill>
                <a:latin typeface="Verdana"/>
                <a:cs typeface="Verdana"/>
              </a:rPr>
              <a:t>and</a:t>
            </a:r>
            <a:r>
              <a:rPr sz="748" spc="-61" dirty="0">
                <a:solidFill>
                  <a:srgbClr val="231F20"/>
                </a:solidFill>
                <a:latin typeface="Verdana"/>
                <a:cs typeface="Verdana"/>
              </a:rPr>
              <a:t> </a:t>
            </a:r>
            <a:r>
              <a:rPr sz="748" spc="17" dirty="0">
                <a:solidFill>
                  <a:srgbClr val="231F20"/>
                </a:solidFill>
                <a:latin typeface="Verdana"/>
                <a:cs typeface="Verdana"/>
              </a:rPr>
              <a:t>created</a:t>
            </a:r>
            <a:r>
              <a:rPr sz="748" spc="-58" dirty="0">
                <a:solidFill>
                  <a:srgbClr val="231F20"/>
                </a:solidFill>
                <a:latin typeface="Verdana"/>
                <a:cs typeface="Verdana"/>
              </a:rPr>
              <a:t> </a:t>
            </a:r>
            <a:r>
              <a:rPr sz="748" spc="10" dirty="0">
                <a:solidFill>
                  <a:srgbClr val="231F20"/>
                </a:solidFill>
                <a:latin typeface="Verdana"/>
                <a:cs typeface="Verdana"/>
              </a:rPr>
              <a:t>on</a:t>
            </a:r>
            <a:r>
              <a:rPr sz="748" spc="-65"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dirty="0">
                <a:solidFill>
                  <a:srgbClr val="231F20"/>
                </a:solidFill>
                <a:latin typeface="Verdana"/>
                <a:cs typeface="Verdana"/>
              </a:rPr>
              <a:t>ledger</a:t>
            </a:r>
            <a:r>
              <a:rPr sz="748" spc="-58" dirty="0">
                <a:solidFill>
                  <a:srgbClr val="231F20"/>
                </a:solidFill>
                <a:latin typeface="Verdana"/>
                <a:cs typeface="Verdana"/>
              </a:rPr>
              <a:t> </a:t>
            </a:r>
            <a:r>
              <a:rPr sz="748" spc="-17" dirty="0">
                <a:solidFill>
                  <a:srgbClr val="231F20"/>
                </a:solidFill>
                <a:latin typeface="Verdana"/>
                <a:cs typeface="Verdana"/>
              </a:rPr>
              <a:t>(</a:t>
            </a:r>
            <a:r>
              <a:rPr sz="748" spc="-17" dirty="0">
                <a:solidFill>
                  <a:prstClr val="black"/>
                </a:solidFill>
                <a:latin typeface="Verdana"/>
                <a:cs typeface="Verdana"/>
              </a:rPr>
              <a:t>e.g  </a:t>
            </a:r>
            <a:r>
              <a:rPr sz="748" spc="-31" dirty="0">
                <a:solidFill>
                  <a:srgbClr val="231F20"/>
                </a:solidFill>
                <a:latin typeface="Verdana"/>
                <a:cs typeface="Verdana"/>
              </a:rPr>
              <a:t>Bitcoin).</a:t>
            </a:r>
            <a:r>
              <a:rPr sz="748" spc="-68" dirty="0">
                <a:solidFill>
                  <a:srgbClr val="231F20"/>
                </a:solidFill>
                <a:latin typeface="Verdana"/>
                <a:cs typeface="Verdana"/>
              </a:rPr>
              <a:t> </a:t>
            </a:r>
            <a:r>
              <a:rPr sz="748" spc="-78" dirty="0">
                <a:solidFill>
                  <a:srgbClr val="231F20"/>
                </a:solidFill>
                <a:latin typeface="Verdana"/>
                <a:cs typeface="Verdana"/>
              </a:rPr>
              <a:t>This</a:t>
            </a:r>
            <a:r>
              <a:rPr sz="748" spc="-58" dirty="0">
                <a:solidFill>
                  <a:srgbClr val="231F20"/>
                </a:solidFill>
                <a:latin typeface="Verdana"/>
                <a:cs typeface="Verdana"/>
              </a:rPr>
              <a:t> </a:t>
            </a:r>
            <a:r>
              <a:rPr sz="748" spc="-10" dirty="0">
                <a:solidFill>
                  <a:srgbClr val="231F20"/>
                </a:solidFill>
                <a:latin typeface="Verdana"/>
                <a:cs typeface="Verdana"/>
              </a:rPr>
              <a:t>argument</a:t>
            </a:r>
            <a:r>
              <a:rPr sz="748" spc="-71" dirty="0">
                <a:solidFill>
                  <a:srgbClr val="231F20"/>
                </a:solidFill>
                <a:latin typeface="Verdana"/>
                <a:cs typeface="Verdana"/>
              </a:rPr>
              <a:t> </a:t>
            </a:r>
            <a:r>
              <a:rPr sz="748" spc="-78" dirty="0">
                <a:solidFill>
                  <a:srgbClr val="231F20"/>
                </a:solidFill>
                <a:latin typeface="Verdana"/>
                <a:cs typeface="Verdana"/>
              </a:rPr>
              <a:t>is</a:t>
            </a:r>
            <a:r>
              <a:rPr sz="748" spc="-58" dirty="0">
                <a:solidFill>
                  <a:srgbClr val="231F20"/>
                </a:solidFill>
                <a:latin typeface="Verdana"/>
                <a:cs typeface="Verdana"/>
              </a:rPr>
              <a:t> </a:t>
            </a:r>
            <a:r>
              <a:rPr sz="748" spc="17" dirty="0">
                <a:solidFill>
                  <a:srgbClr val="231F20"/>
                </a:solidFill>
                <a:latin typeface="Verdana"/>
                <a:cs typeface="Verdana"/>
              </a:rPr>
              <a:t>based</a:t>
            </a:r>
            <a:r>
              <a:rPr sz="748" spc="-61" dirty="0">
                <a:solidFill>
                  <a:srgbClr val="231F20"/>
                </a:solidFill>
                <a:latin typeface="Verdana"/>
                <a:cs typeface="Verdana"/>
              </a:rPr>
              <a:t> </a:t>
            </a:r>
            <a:r>
              <a:rPr sz="748" spc="10" dirty="0">
                <a:solidFill>
                  <a:srgbClr val="231F20"/>
                </a:solidFill>
                <a:latin typeface="Verdana"/>
                <a:cs typeface="Verdana"/>
              </a:rPr>
              <a:t>on</a:t>
            </a:r>
            <a:r>
              <a:rPr sz="748" spc="-65" dirty="0">
                <a:solidFill>
                  <a:srgbClr val="231F20"/>
                </a:solidFill>
                <a:latin typeface="Verdana"/>
                <a:cs typeface="Verdana"/>
              </a:rPr>
              <a:t> </a:t>
            </a:r>
            <a:r>
              <a:rPr sz="748" spc="-7" dirty="0">
                <a:solidFill>
                  <a:srgbClr val="231F20"/>
                </a:solidFill>
                <a:latin typeface="Verdana"/>
                <a:cs typeface="Verdana"/>
              </a:rPr>
              <a:t>the</a:t>
            </a:r>
            <a:r>
              <a:rPr sz="748" spc="-61" dirty="0">
                <a:solidFill>
                  <a:srgbClr val="231F20"/>
                </a:solidFill>
                <a:latin typeface="Verdana"/>
                <a:cs typeface="Verdana"/>
              </a:rPr>
              <a:t> </a:t>
            </a:r>
            <a:r>
              <a:rPr sz="748" spc="24" dirty="0">
                <a:solidFill>
                  <a:srgbClr val="231F20"/>
                </a:solidFill>
                <a:latin typeface="Verdana"/>
                <a:cs typeface="Verdana"/>
              </a:rPr>
              <a:t>fact</a:t>
            </a:r>
            <a:r>
              <a:rPr sz="748" spc="-61" dirty="0">
                <a:solidFill>
                  <a:srgbClr val="231F20"/>
                </a:solidFill>
                <a:latin typeface="Verdana"/>
                <a:cs typeface="Verdana"/>
              </a:rPr>
              <a:t> </a:t>
            </a:r>
            <a:r>
              <a:rPr sz="748" spc="-14" dirty="0">
                <a:solidFill>
                  <a:srgbClr val="231F20"/>
                </a:solidFill>
                <a:latin typeface="Verdana"/>
                <a:cs typeface="Verdana"/>
              </a:rPr>
              <a:t>that</a:t>
            </a:r>
            <a:endParaRPr sz="748">
              <a:solidFill>
                <a:prstClr val="black"/>
              </a:solidFill>
              <a:latin typeface="Verdana"/>
              <a:cs typeface="Verdana"/>
            </a:endParaRPr>
          </a:p>
          <a:p>
            <a:pPr marL="8637" marR="3455">
              <a:lnSpc>
                <a:spcPct val="127600"/>
              </a:lnSpc>
              <a:spcBef>
                <a:spcPts val="7"/>
              </a:spcBef>
            </a:pPr>
            <a:r>
              <a:rPr sz="748" spc="-7" dirty="0">
                <a:solidFill>
                  <a:srgbClr val="231F20"/>
                </a:solidFill>
                <a:latin typeface="Verdana"/>
                <a:cs typeface="Verdana"/>
              </a:rPr>
              <a:t>off-chain </a:t>
            </a:r>
            <a:r>
              <a:rPr sz="748" spc="-41" dirty="0">
                <a:solidFill>
                  <a:srgbClr val="231F20"/>
                </a:solidFill>
                <a:latin typeface="Verdana"/>
                <a:cs typeface="Verdana"/>
              </a:rPr>
              <a:t>assets </a:t>
            </a:r>
            <a:r>
              <a:rPr sz="748" dirty="0">
                <a:solidFill>
                  <a:srgbClr val="231F20"/>
                </a:solidFill>
                <a:latin typeface="Verdana"/>
                <a:cs typeface="Verdana"/>
              </a:rPr>
              <a:t>are </a:t>
            </a:r>
            <a:r>
              <a:rPr sz="748" spc="-14" dirty="0">
                <a:solidFill>
                  <a:srgbClr val="231F20"/>
                </a:solidFill>
                <a:latin typeface="Verdana"/>
                <a:cs typeface="Verdana"/>
              </a:rPr>
              <a:t>not </a:t>
            </a:r>
            <a:r>
              <a:rPr sz="748" spc="-3" dirty="0">
                <a:solidFill>
                  <a:srgbClr val="231F20"/>
                </a:solidFill>
                <a:latin typeface="Verdana"/>
                <a:cs typeface="Verdana"/>
              </a:rPr>
              <a:t>controllable </a:t>
            </a:r>
            <a:r>
              <a:rPr sz="748" dirty="0">
                <a:solidFill>
                  <a:srgbClr val="231F20"/>
                </a:solidFill>
                <a:latin typeface="Verdana"/>
                <a:cs typeface="Verdana"/>
              </a:rPr>
              <a:t>by </a:t>
            </a:r>
            <a:r>
              <a:rPr sz="748" spc="-7" dirty="0">
                <a:solidFill>
                  <a:srgbClr val="231F20"/>
                </a:solidFill>
                <a:latin typeface="Verdana"/>
                <a:cs typeface="Verdana"/>
              </a:rPr>
              <a:t>the </a:t>
            </a:r>
            <a:r>
              <a:rPr sz="748" spc="-20" dirty="0">
                <a:solidFill>
                  <a:srgbClr val="231F20"/>
                </a:solidFill>
                <a:latin typeface="Verdana"/>
                <a:cs typeface="Verdana"/>
              </a:rPr>
              <a:t>validators </a:t>
            </a:r>
            <a:r>
              <a:rPr sz="748" spc="-34" dirty="0">
                <a:solidFill>
                  <a:srgbClr val="231F20"/>
                </a:solidFill>
                <a:latin typeface="Verdana"/>
                <a:cs typeface="Verdana"/>
              </a:rPr>
              <a:t>in  </a:t>
            </a:r>
            <a:r>
              <a:rPr sz="748" spc="-7" dirty="0">
                <a:solidFill>
                  <a:srgbClr val="231F20"/>
                </a:solidFill>
                <a:latin typeface="Verdana"/>
                <a:cs typeface="Verdana"/>
              </a:rPr>
              <a:t>the</a:t>
            </a:r>
            <a:r>
              <a:rPr sz="748" spc="-61" dirty="0">
                <a:solidFill>
                  <a:srgbClr val="231F20"/>
                </a:solidFill>
                <a:latin typeface="Verdana"/>
                <a:cs typeface="Verdana"/>
              </a:rPr>
              <a:t> </a:t>
            </a:r>
            <a:r>
              <a:rPr sz="748" spc="-7" dirty="0">
                <a:solidFill>
                  <a:srgbClr val="231F20"/>
                </a:solidFill>
                <a:latin typeface="Verdana"/>
                <a:cs typeface="Verdana"/>
              </a:rPr>
              <a:t>same</a:t>
            </a:r>
            <a:r>
              <a:rPr sz="748" spc="-65" dirty="0">
                <a:solidFill>
                  <a:srgbClr val="231F20"/>
                </a:solidFill>
                <a:latin typeface="Verdana"/>
                <a:cs typeface="Verdana"/>
              </a:rPr>
              <a:t> </a:t>
            </a:r>
            <a:r>
              <a:rPr sz="748" spc="7" dirty="0">
                <a:solidFill>
                  <a:srgbClr val="231F20"/>
                </a:solidFill>
                <a:latin typeface="Verdana"/>
                <a:cs typeface="Verdana"/>
              </a:rPr>
              <a:t>way</a:t>
            </a:r>
            <a:r>
              <a:rPr sz="748" spc="-61" dirty="0">
                <a:solidFill>
                  <a:srgbClr val="231F20"/>
                </a:solidFill>
                <a:latin typeface="Verdana"/>
                <a:cs typeface="Verdana"/>
              </a:rPr>
              <a:t> </a:t>
            </a:r>
            <a:r>
              <a:rPr sz="748" spc="-20" dirty="0">
                <a:solidFill>
                  <a:srgbClr val="231F20"/>
                </a:solidFill>
                <a:latin typeface="Verdana"/>
                <a:cs typeface="Verdana"/>
              </a:rPr>
              <a:t>as</a:t>
            </a:r>
            <a:r>
              <a:rPr sz="748" spc="-61" dirty="0">
                <a:solidFill>
                  <a:srgbClr val="231F20"/>
                </a:solidFill>
                <a:latin typeface="Verdana"/>
                <a:cs typeface="Verdana"/>
              </a:rPr>
              <a:t> </a:t>
            </a:r>
            <a:r>
              <a:rPr sz="748" spc="-7" dirty="0">
                <a:solidFill>
                  <a:srgbClr val="231F20"/>
                </a:solidFill>
                <a:latin typeface="Verdana"/>
                <a:cs typeface="Verdana"/>
              </a:rPr>
              <a:t>the</a:t>
            </a:r>
            <a:r>
              <a:rPr sz="748" spc="-58" dirty="0">
                <a:solidFill>
                  <a:srgbClr val="231F20"/>
                </a:solidFill>
                <a:latin typeface="Verdana"/>
                <a:cs typeface="Verdana"/>
              </a:rPr>
              <a:t> </a:t>
            </a:r>
            <a:r>
              <a:rPr sz="748" spc="-10" dirty="0">
                <a:solidFill>
                  <a:srgbClr val="231F20"/>
                </a:solidFill>
                <a:latin typeface="Verdana"/>
                <a:cs typeface="Verdana"/>
              </a:rPr>
              <a:t>native</a:t>
            </a:r>
            <a:r>
              <a:rPr sz="748" spc="-61" dirty="0">
                <a:solidFill>
                  <a:srgbClr val="231F20"/>
                </a:solidFill>
                <a:latin typeface="Verdana"/>
                <a:cs typeface="Verdana"/>
              </a:rPr>
              <a:t> </a:t>
            </a:r>
            <a:r>
              <a:rPr sz="748" spc="-44" dirty="0">
                <a:solidFill>
                  <a:srgbClr val="231F20"/>
                </a:solidFill>
                <a:latin typeface="Verdana"/>
                <a:cs typeface="Verdana"/>
              </a:rPr>
              <a:t>assets,</a:t>
            </a:r>
            <a:r>
              <a:rPr sz="748" spc="-65" dirty="0">
                <a:solidFill>
                  <a:srgbClr val="231F20"/>
                </a:solidFill>
                <a:latin typeface="Verdana"/>
                <a:cs typeface="Verdana"/>
              </a:rPr>
              <a:t> </a:t>
            </a:r>
            <a:r>
              <a:rPr sz="748" spc="27" dirty="0">
                <a:solidFill>
                  <a:srgbClr val="231F20"/>
                </a:solidFill>
                <a:latin typeface="Verdana"/>
                <a:cs typeface="Verdana"/>
              </a:rPr>
              <a:t>and</a:t>
            </a:r>
            <a:r>
              <a:rPr sz="748" spc="-65" dirty="0">
                <a:solidFill>
                  <a:srgbClr val="231F20"/>
                </a:solidFill>
                <a:latin typeface="Verdana"/>
                <a:cs typeface="Verdana"/>
              </a:rPr>
              <a:t> </a:t>
            </a:r>
            <a:r>
              <a:rPr sz="748" dirty="0">
                <a:solidFill>
                  <a:srgbClr val="231F20"/>
                </a:solidFill>
                <a:latin typeface="Verdana"/>
                <a:cs typeface="Verdana"/>
              </a:rPr>
              <a:t>any</a:t>
            </a:r>
            <a:r>
              <a:rPr sz="748" spc="-65" dirty="0">
                <a:solidFill>
                  <a:srgbClr val="231F20"/>
                </a:solidFill>
                <a:latin typeface="Verdana"/>
                <a:cs typeface="Verdana"/>
              </a:rPr>
              <a:t> </a:t>
            </a:r>
            <a:r>
              <a:rPr sz="748" spc="-10" dirty="0">
                <a:solidFill>
                  <a:srgbClr val="231F20"/>
                </a:solidFill>
                <a:latin typeface="Verdana"/>
                <a:cs typeface="Verdana"/>
              </a:rPr>
              <a:t>conflicts</a:t>
            </a:r>
            <a:r>
              <a:rPr sz="748" spc="-58" dirty="0">
                <a:solidFill>
                  <a:srgbClr val="231F20"/>
                </a:solidFill>
                <a:latin typeface="Verdana"/>
                <a:cs typeface="Verdana"/>
              </a:rPr>
              <a:t> </a:t>
            </a:r>
            <a:r>
              <a:rPr sz="748" spc="-34" dirty="0">
                <a:solidFill>
                  <a:srgbClr val="231F20"/>
                </a:solidFill>
                <a:latin typeface="Verdana"/>
                <a:cs typeface="Verdana"/>
              </a:rPr>
              <a:t>in</a:t>
            </a:r>
            <a:r>
              <a:rPr sz="748" spc="-65" dirty="0">
                <a:solidFill>
                  <a:srgbClr val="231F20"/>
                </a:solidFill>
                <a:latin typeface="Verdana"/>
                <a:cs typeface="Verdana"/>
              </a:rPr>
              <a:t> </a:t>
            </a:r>
            <a:r>
              <a:rPr sz="748" spc="61" dirty="0">
                <a:solidFill>
                  <a:srgbClr val="231F20"/>
                </a:solidFill>
                <a:latin typeface="Verdana"/>
                <a:cs typeface="Verdana"/>
              </a:rPr>
              <a:t>a  </a:t>
            </a:r>
            <a:r>
              <a:rPr sz="748" spc="-10" dirty="0">
                <a:solidFill>
                  <a:srgbClr val="231F20"/>
                </a:solidFill>
                <a:latin typeface="Verdana"/>
                <a:cs typeface="Verdana"/>
              </a:rPr>
              <a:t>transaction</a:t>
            </a:r>
            <a:r>
              <a:rPr sz="748" spc="-68" dirty="0">
                <a:solidFill>
                  <a:srgbClr val="231F20"/>
                </a:solidFill>
                <a:latin typeface="Verdana"/>
                <a:cs typeface="Verdana"/>
              </a:rPr>
              <a:t> </a:t>
            </a:r>
            <a:r>
              <a:rPr sz="748" spc="3" dirty="0">
                <a:solidFill>
                  <a:srgbClr val="231F20"/>
                </a:solidFill>
                <a:latin typeface="Verdana"/>
                <a:cs typeface="Verdana"/>
              </a:rPr>
              <a:t>would</a:t>
            </a:r>
            <a:r>
              <a:rPr sz="748" spc="-65" dirty="0">
                <a:solidFill>
                  <a:srgbClr val="231F20"/>
                </a:solidFill>
                <a:latin typeface="Verdana"/>
                <a:cs typeface="Verdana"/>
              </a:rPr>
              <a:t> </a:t>
            </a:r>
            <a:r>
              <a:rPr sz="748" spc="24" dirty="0">
                <a:solidFill>
                  <a:srgbClr val="231F20"/>
                </a:solidFill>
                <a:latin typeface="Verdana"/>
                <a:cs typeface="Verdana"/>
              </a:rPr>
              <a:t>need</a:t>
            </a:r>
            <a:r>
              <a:rPr sz="748" spc="-61" dirty="0">
                <a:solidFill>
                  <a:srgbClr val="231F20"/>
                </a:solidFill>
                <a:latin typeface="Verdana"/>
                <a:cs typeface="Verdana"/>
              </a:rPr>
              <a:t> </a:t>
            </a:r>
            <a:r>
              <a:rPr sz="748" spc="-3" dirty="0">
                <a:solidFill>
                  <a:srgbClr val="231F20"/>
                </a:solidFill>
                <a:latin typeface="Verdana"/>
                <a:cs typeface="Verdana"/>
              </a:rPr>
              <a:t>to</a:t>
            </a:r>
            <a:r>
              <a:rPr sz="748" spc="-68" dirty="0">
                <a:solidFill>
                  <a:srgbClr val="231F20"/>
                </a:solidFill>
                <a:latin typeface="Verdana"/>
                <a:cs typeface="Verdana"/>
              </a:rPr>
              <a:t> </a:t>
            </a:r>
            <a:r>
              <a:rPr sz="748" spc="41" dirty="0">
                <a:solidFill>
                  <a:srgbClr val="231F20"/>
                </a:solidFill>
                <a:latin typeface="Verdana"/>
                <a:cs typeface="Verdana"/>
              </a:rPr>
              <a:t>be</a:t>
            </a:r>
            <a:r>
              <a:rPr sz="748" spc="-58" dirty="0">
                <a:solidFill>
                  <a:srgbClr val="231F20"/>
                </a:solidFill>
                <a:latin typeface="Verdana"/>
                <a:cs typeface="Verdana"/>
              </a:rPr>
              <a:t> </a:t>
            </a:r>
            <a:r>
              <a:rPr sz="748" spc="-14" dirty="0">
                <a:solidFill>
                  <a:srgbClr val="231F20"/>
                </a:solidFill>
                <a:latin typeface="Verdana"/>
                <a:cs typeface="Verdana"/>
              </a:rPr>
              <a:t>solved</a:t>
            </a:r>
            <a:r>
              <a:rPr sz="748" spc="-61" dirty="0">
                <a:solidFill>
                  <a:srgbClr val="231F20"/>
                </a:solidFill>
                <a:latin typeface="Verdana"/>
                <a:cs typeface="Verdana"/>
              </a:rPr>
              <a:t> </a:t>
            </a:r>
            <a:r>
              <a:rPr sz="748" dirty="0">
                <a:solidFill>
                  <a:srgbClr val="231F20"/>
                </a:solidFill>
                <a:latin typeface="Verdana"/>
                <a:cs typeface="Verdana"/>
              </a:rPr>
              <a:t>by</a:t>
            </a:r>
            <a:r>
              <a:rPr sz="748" spc="-65" dirty="0">
                <a:solidFill>
                  <a:srgbClr val="231F20"/>
                </a:solidFill>
                <a:latin typeface="Verdana"/>
                <a:cs typeface="Verdana"/>
              </a:rPr>
              <a:t> </a:t>
            </a:r>
            <a:r>
              <a:rPr sz="748" spc="20" dirty="0">
                <a:solidFill>
                  <a:srgbClr val="231F20"/>
                </a:solidFill>
                <a:latin typeface="Verdana"/>
                <a:cs typeface="Verdana"/>
              </a:rPr>
              <a:t>an</a:t>
            </a:r>
            <a:r>
              <a:rPr sz="748" spc="-65" dirty="0">
                <a:solidFill>
                  <a:srgbClr val="231F20"/>
                </a:solidFill>
                <a:latin typeface="Verdana"/>
                <a:cs typeface="Verdana"/>
              </a:rPr>
              <a:t> </a:t>
            </a:r>
            <a:r>
              <a:rPr sz="748" spc="-14" dirty="0">
                <a:solidFill>
                  <a:srgbClr val="231F20"/>
                </a:solidFill>
                <a:latin typeface="Verdana"/>
                <a:cs typeface="Verdana"/>
              </a:rPr>
              <a:t>outside</a:t>
            </a:r>
            <a:r>
              <a:rPr sz="748" spc="-58" dirty="0">
                <a:solidFill>
                  <a:srgbClr val="231F20"/>
                </a:solidFill>
                <a:latin typeface="Verdana"/>
                <a:cs typeface="Verdana"/>
              </a:rPr>
              <a:t> </a:t>
            </a:r>
            <a:r>
              <a:rPr sz="748" spc="-17" dirty="0">
                <a:solidFill>
                  <a:srgbClr val="231F20"/>
                </a:solidFill>
                <a:latin typeface="Verdana"/>
                <a:cs typeface="Verdana"/>
              </a:rPr>
              <a:t>party  </a:t>
            </a:r>
            <a:r>
              <a:rPr sz="748" spc="-31" dirty="0">
                <a:solidFill>
                  <a:srgbClr val="231F20"/>
                </a:solidFill>
                <a:latin typeface="Verdana"/>
                <a:cs typeface="Verdana"/>
              </a:rPr>
              <a:t>or </a:t>
            </a:r>
            <a:r>
              <a:rPr sz="748" spc="3" dirty="0">
                <a:solidFill>
                  <a:srgbClr val="231F20"/>
                </a:solidFill>
                <a:latin typeface="Verdana"/>
                <a:cs typeface="Verdana"/>
              </a:rPr>
              <a:t>legal</a:t>
            </a:r>
            <a:r>
              <a:rPr sz="748" spc="-88" dirty="0">
                <a:solidFill>
                  <a:srgbClr val="231F20"/>
                </a:solidFill>
                <a:latin typeface="Verdana"/>
                <a:cs typeface="Verdana"/>
              </a:rPr>
              <a:t> </a:t>
            </a:r>
            <a:r>
              <a:rPr sz="748" spc="-34" dirty="0">
                <a:solidFill>
                  <a:srgbClr val="231F20"/>
                </a:solidFill>
                <a:latin typeface="Verdana"/>
                <a:cs typeface="Verdana"/>
              </a:rPr>
              <a:t>entity.</a:t>
            </a:r>
            <a:endParaRPr sz="748">
              <a:solidFill>
                <a:prstClr val="black"/>
              </a:solidFill>
              <a:latin typeface="Verdana"/>
              <a:cs typeface="Verdana"/>
            </a:endParaRPr>
          </a:p>
        </p:txBody>
      </p:sp>
      <p:sp>
        <p:nvSpPr>
          <p:cNvPr id="9" name="object 9"/>
          <p:cNvSpPr txBox="1"/>
          <p:nvPr/>
        </p:nvSpPr>
        <p:spPr>
          <a:xfrm>
            <a:off x="5011378" y="1727265"/>
            <a:ext cx="2624437" cy="891938"/>
          </a:xfrm>
          <a:prstGeom prst="rect">
            <a:avLst/>
          </a:prstGeom>
        </p:spPr>
        <p:txBody>
          <a:bodyPr vert="horz" wrap="square" lIns="0" tIns="7774" rIns="0" bIns="0" rtlCol="0">
            <a:spAutoFit/>
          </a:bodyPr>
          <a:lstStyle/>
          <a:p>
            <a:pPr marL="8637" marR="3455">
              <a:lnSpc>
                <a:spcPct val="127699"/>
              </a:lnSpc>
              <a:spcBef>
                <a:spcPts val="61"/>
              </a:spcBef>
            </a:pPr>
            <a:r>
              <a:rPr sz="748" spc="-7" dirty="0">
                <a:solidFill>
                  <a:srgbClr val="231F20"/>
                </a:solidFill>
                <a:latin typeface="Verdana"/>
                <a:cs typeface="Verdana"/>
              </a:rPr>
              <a:t>Although </a:t>
            </a:r>
            <a:r>
              <a:rPr sz="748" spc="61" dirty="0">
                <a:solidFill>
                  <a:srgbClr val="231F20"/>
                </a:solidFill>
                <a:latin typeface="Verdana"/>
                <a:cs typeface="Verdana"/>
              </a:rPr>
              <a:t>a </a:t>
            </a:r>
            <a:r>
              <a:rPr sz="748" spc="-31" dirty="0">
                <a:solidFill>
                  <a:srgbClr val="231F20"/>
                </a:solidFill>
                <a:latin typeface="Verdana"/>
                <a:cs typeface="Verdana"/>
              </a:rPr>
              <a:t>strong </a:t>
            </a:r>
            <a:r>
              <a:rPr sz="748" spc="-10" dirty="0">
                <a:solidFill>
                  <a:srgbClr val="231F20"/>
                </a:solidFill>
                <a:latin typeface="Verdana"/>
                <a:cs typeface="Verdana"/>
              </a:rPr>
              <a:t>argument </a:t>
            </a:r>
            <a:r>
              <a:rPr sz="748" spc="-78" dirty="0">
                <a:solidFill>
                  <a:srgbClr val="231F20"/>
                </a:solidFill>
                <a:latin typeface="Verdana"/>
                <a:cs typeface="Verdana"/>
              </a:rPr>
              <a:t>is </a:t>
            </a:r>
            <a:r>
              <a:rPr sz="748" spc="-7" dirty="0">
                <a:solidFill>
                  <a:srgbClr val="231F20"/>
                </a:solidFill>
                <a:latin typeface="Verdana"/>
                <a:cs typeface="Verdana"/>
              </a:rPr>
              <a:t>presented </a:t>
            </a:r>
            <a:r>
              <a:rPr sz="748" spc="-31" dirty="0">
                <a:solidFill>
                  <a:srgbClr val="231F20"/>
                </a:solidFill>
                <a:latin typeface="Verdana"/>
                <a:cs typeface="Verdana"/>
              </a:rPr>
              <a:t>for </a:t>
            </a:r>
            <a:r>
              <a:rPr sz="748" spc="-7" dirty="0">
                <a:solidFill>
                  <a:srgbClr val="231F20"/>
                </a:solidFill>
                <a:latin typeface="Verdana"/>
                <a:cs typeface="Verdana"/>
              </a:rPr>
              <a:t>the </a:t>
            </a:r>
            <a:r>
              <a:rPr sz="748" spc="-20" dirty="0">
                <a:solidFill>
                  <a:srgbClr val="231F20"/>
                </a:solidFill>
                <a:latin typeface="Verdana"/>
                <a:cs typeface="Verdana"/>
              </a:rPr>
              <a:t>drive  </a:t>
            </a:r>
            <a:r>
              <a:rPr sz="748" spc="-14" dirty="0">
                <a:solidFill>
                  <a:srgbClr val="231F20"/>
                </a:solidFill>
                <a:latin typeface="Verdana"/>
                <a:cs typeface="Verdana"/>
              </a:rPr>
              <a:t>towards </a:t>
            </a:r>
            <a:r>
              <a:rPr sz="748" spc="-24" dirty="0">
                <a:solidFill>
                  <a:srgbClr val="231F20"/>
                </a:solidFill>
                <a:latin typeface="Verdana"/>
                <a:cs typeface="Verdana"/>
              </a:rPr>
              <a:t>permissioned </a:t>
            </a:r>
            <a:r>
              <a:rPr sz="748" spc="-20" dirty="0">
                <a:solidFill>
                  <a:srgbClr val="231F20"/>
                </a:solidFill>
                <a:latin typeface="Verdana"/>
                <a:cs typeface="Verdana"/>
              </a:rPr>
              <a:t>ledgers, </a:t>
            </a:r>
            <a:r>
              <a:rPr sz="748" spc="-3" dirty="0">
                <a:solidFill>
                  <a:srgbClr val="231F20"/>
                </a:solidFill>
                <a:latin typeface="Verdana"/>
                <a:cs typeface="Verdana"/>
              </a:rPr>
              <a:t>financial</a:t>
            </a:r>
            <a:r>
              <a:rPr sz="748" spc="-180" dirty="0">
                <a:solidFill>
                  <a:srgbClr val="231F20"/>
                </a:solidFill>
                <a:latin typeface="Verdana"/>
                <a:cs typeface="Verdana"/>
              </a:rPr>
              <a:t> </a:t>
            </a:r>
            <a:r>
              <a:rPr sz="748" spc="-44" dirty="0">
                <a:solidFill>
                  <a:srgbClr val="231F20"/>
                </a:solidFill>
                <a:latin typeface="Verdana"/>
                <a:cs typeface="Verdana"/>
              </a:rPr>
              <a:t>institutions </a:t>
            </a:r>
            <a:r>
              <a:rPr sz="748" dirty="0">
                <a:solidFill>
                  <a:srgbClr val="231F20"/>
                </a:solidFill>
                <a:latin typeface="Verdana"/>
                <a:cs typeface="Verdana"/>
              </a:rPr>
              <a:t>would  </a:t>
            </a:r>
            <a:r>
              <a:rPr sz="748" spc="41" dirty="0">
                <a:solidFill>
                  <a:srgbClr val="231F20"/>
                </a:solidFill>
                <a:latin typeface="Verdana"/>
                <a:cs typeface="Verdana"/>
              </a:rPr>
              <a:t>be</a:t>
            </a:r>
            <a:r>
              <a:rPr sz="748" spc="-61" dirty="0">
                <a:solidFill>
                  <a:srgbClr val="231F20"/>
                </a:solidFill>
                <a:latin typeface="Verdana"/>
                <a:cs typeface="Verdana"/>
              </a:rPr>
              <a:t> </a:t>
            </a:r>
            <a:r>
              <a:rPr sz="748" spc="-58" dirty="0">
                <a:solidFill>
                  <a:srgbClr val="231F20"/>
                </a:solidFill>
                <a:latin typeface="Verdana"/>
                <a:cs typeface="Verdana"/>
              </a:rPr>
              <a:t>remiss </a:t>
            </a:r>
            <a:r>
              <a:rPr sz="748" spc="-3" dirty="0">
                <a:solidFill>
                  <a:srgbClr val="231F20"/>
                </a:solidFill>
                <a:latin typeface="Verdana"/>
                <a:cs typeface="Verdana"/>
              </a:rPr>
              <a:t>to</a:t>
            </a:r>
            <a:r>
              <a:rPr sz="748" spc="-68" dirty="0">
                <a:solidFill>
                  <a:srgbClr val="231F20"/>
                </a:solidFill>
                <a:latin typeface="Verdana"/>
                <a:cs typeface="Verdana"/>
              </a:rPr>
              <a:t> </a:t>
            </a:r>
            <a:r>
              <a:rPr sz="748" spc="-10" dirty="0">
                <a:solidFill>
                  <a:srgbClr val="231F20"/>
                </a:solidFill>
                <a:latin typeface="Verdana"/>
                <a:cs typeface="Verdana"/>
              </a:rPr>
              <a:t>ignore</a:t>
            </a:r>
            <a:r>
              <a:rPr sz="748" spc="-58" dirty="0">
                <a:solidFill>
                  <a:srgbClr val="231F20"/>
                </a:solidFill>
                <a:latin typeface="Verdana"/>
                <a:cs typeface="Verdana"/>
              </a:rPr>
              <a:t> </a:t>
            </a:r>
            <a:r>
              <a:rPr sz="748" spc="-7" dirty="0">
                <a:solidFill>
                  <a:srgbClr val="231F20"/>
                </a:solidFill>
                <a:latin typeface="Verdana"/>
                <a:cs typeface="Verdana"/>
              </a:rPr>
              <a:t>the</a:t>
            </a:r>
            <a:r>
              <a:rPr sz="748" spc="-68" dirty="0">
                <a:solidFill>
                  <a:srgbClr val="231F20"/>
                </a:solidFill>
                <a:latin typeface="Verdana"/>
                <a:cs typeface="Verdana"/>
              </a:rPr>
              <a:t> </a:t>
            </a:r>
            <a:r>
              <a:rPr sz="748" spc="-3" dirty="0">
                <a:solidFill>
                  <a:srgbClr val="231F20"/>
                </a:solidFill>
                <a:latin typeface="Verdana"/>
                <a:cs typeface="Verdana"/>
              </a:rPr>
              <a:t>ideas</a:t>
            </a:r>
            <a:r>
              <a:rPr sz="748" spc="-61" dirty="0">
                <a:solidFill>
                  <a:srgbClr val="231F20"/>
                </a:solidFill>
                <a:latin typeface="Verdana"/>
                <a:cs typeface="Verdana"/>
              </a:rPr>
              <a:t> </a:t>
            </a:r>
            <a:r>
              <a:rPr sz="748" spc="27" dirty="0">
                <a:solidFill>
                  <a:srgbClr val="231F20"/>
                </a:solidFill>
                <a:latin typeface="Verdana"/>
                <a:cs typeface="Verdana"/>
              </a:rPr>
              <a:t>and</a:t>
            </a:r>
            <a:r>
              <a:rPr sz="748" spc="-61" dirty="0">
                <a:solidFill>
                  <a:srgbClr val="231F20"/>
                </a:solidFill>
                <a:latin typeface="Verdana"/>
                <a:cs typeface="Verdana"/>
              </a:rPr>
              <a:t> </a:t>
            </a:r>
            <a:r>
              <a:rPr sz="748" spc="17" dirty="0">
                <a:solidFill>
                  <a:srgbClr val="231F20"/>
                </a:solidFill>
                <a:latin typeface="Verdana"/>
                <a:cs typeface="Verdana"/>
              </a:rPr>
              <a:t>concepts</a:t>
            </a:r>
            <a:r>
              <a:rPr sz="748" spc="-61" dirty="0">
                <a:solidFill>
                  <a:srgbClr val="231F20"/>
                </a:solidFill>
                <a:latin typeface="Verdana"/>
                <a:cs typeface="Verdana"/>
              </a:rPr>
              <a:t> </a:t>
            </a:r>
            <a:r>
              <a:rPr sz="748" spc="31" dirty="0">
                <a:solidFill>
                  <a:srgbClr val="231F20"/>
                </a:solidFill>
                <a:latin typeface="Verdana"/>
                <a:cs typeface="Verdana"/>
              </a:rPr>
              <a:t>adopted</a:t>
            </a:r>
            <a:r>
              <a:rPr sz="748" spc="-58" dirty="0">
                <a:solidFill>
                  <a:srgbClr val="231F20"/>
                </a:solidFill>
                <a:latin typeface="Verdana"/>
                <a:cs typeface="Verdana"/>
              </a:rPr>
              <a:t> </a:t>
            </a:r>
            <a:r>
              <a:rPr sz="748" spc="-3" dirty="0">
                <a:solidFill>
                  <a:srgbClr val="231F20"/>
                </a:solidFill>
                <a:latin typeface="Verdana"/>
                <a:cs typeface="Verdana"/>
              </a:rPr>
              <a:t>by  </a:t>
            </a:r>
            <a:r>
              <a:rPr sz="748" spc="-7" dirty="0">
                <a:solidFill>
                  <a:srgbClr val="231F20"/>
                </a:solidFill>
                <a:latin typeface="Verdana"/>
                <a:cs typeface="Verdana"/>
              </a:rPr>
              <a:t>the </a:t>
            </a:r>
            <a:r>
              <a:rPr sz="748" spc="-41" dirty="0">
                <a:solidFill>
                  <a:srgbClr val="231F20"/>
                </a:solidFill>
                <a:latin typeface="Verdana"/>
                <a:cs typeface="Verdana"/>
              </a:rPr>
              <a:t>permissionless </a:t>
            </a:r>
            <a:r>
              <a:rPr sz="748" spc="-20" dirty="0">
                <a:solidFill>
                  <a:srgbClr val="231F20"/>
                </a:solidFill>
                <a:latin typeface="Verdana"/>
                <a:cs typeface="Verdana"/>
              </a:rPr>
              <a:t>ledgers. </a:t>
            </a:r>
            <a:r>
              <a:rPr sz="748" spc="-54" dirty="0">
                <a:solidFill>
                  <a:srgbClr val="231F20"/>
                </a:solidFill>
                <a:latin typeface="Verdana"/>
                <a:cs typeface="Verdana"/>
              </a:rPr>
              <a:t>Their </a:t>
            </a:r>
            <a:r>
              <a:rPr sz="748" spc="-10" dirty="0">
                <a:solidFill>
                  <a:srgbClr val="231F20"/>
                </a:solidFill>
                <a:latin typeface="Verdana"/>
                <a:cs typeface="Verdana"/>
              </a:rPr>
              <a:t>openness means </a:t>
            </a:r>
            <a:r>
              <a:rPr sz="748" spc="-17" dirty="0">
                <a:solidFill>
                  <a:srgbClr val="231F20"/>
                </a:solidFill>
                <a:latin typeface="Verdana"/>
                <a:cs typeface="Verdana"/>
              </a:rPr>
              <a:t>they  </a:t>
            </a:r>
            <a:r>
              <a:rPr sz="748" dirty="0">
                <a:solidFill>
                  <a:srgbClr val="231F20"/>
                </a:solidFill>
                <a:latin typeface="Verdana"/>
                <a:cs typeface="Verdana"/>
              </a:rPr>
              <a:t>are </a:t>
            </a:r>
            <a:r>
              <a:rPr sz="748" spc="-41" dirty="0">
                <a:solidFill>
                  <a:srgbClr val="231F20"/>
                </a:solidFill>
                <a:latin typeface="Verdana"/>
                <a:cs typeface="Verdana"/>
              </a:rPr>
              <a:t>likely </a:t>
            </a:r>
            <a:r>
              <a:rPr sz="748" spc="-3" dirty="0">
                <a:solidFill>
                  <a:srgbClr val="231F20"/>
                </a:solidFill>
                <a:latin typeface="Verdana"/>
                <a:cs typeface="Verdana"/>
              </a:rPr>
              <a:t>to </a:t>
            </a:r>
            <a:r>
              <a:rPr sz="748" spc="41" dirty="0">
                <a:solidFill>
                  <a:srgbClr val="231F20"/>
                </a:solidFill>
                <a:latin typeface="Verdana"/>
                <a:cs typeface="Verdana"/>
              </a:rPr>
              <a:t>be </a:t>
            </a:r>
            <a:r>
              <a:rPr sz="748" spc="-10" dirty="0">
                <a:solidFill>
                  <a:srgbClr val="231F20"/>
                </a:solidFill>
                <a:latin typeface="Verdana"/>
                <a:cs typeface="Verdana"/>
              </a:rPr>
              <a:t>used </a:t>
            </a:r>
            <a:r>
              <a:rPr sz="748" spc="-3" dirty="0">
                <a:solidFill>
                  <a:srgbClr val="231F20"/>
                </a:solidFill>
                <a:latin typeface="Verdana"/>
                <a:cs typeface="Verdana"/>
              </a:rPr>
              <a:t>by </a:t>
            </a:r>
            <a:r>
              <a:rPr sz="748" spc="-31" dirty="0">
                <a:solidFill>
                  <a:srgbClr val="231F20"/>
                </a:solidFill>
                <a:latin typeface="Verdana"/>
                <a:cs typeface="Verdana"/>
              </a:rPr>
              <a:t>various </a:t>
            </a:r>
            <a:r>
              <a:rPr sz="748" spc="20" dirty="0">
                <a:solidFill>
                  <a:srgbClr val="231F20"/>
                </a:solidFill>
                <a:latin typeface="Verdana"/>
                <a:cs typeface="Verdana"/>
              </a:rPr>
              <a:t>people </a:t>
            </a:r>
            <a:r>
              <a:rPr sz="748" spc="27" dirty="0">
                <a:solidFill>
                  <a:srgbClr val="231F20"/>
                </a:solidFill>
                <a:latin typeface="Verdana"/>
                <a:cs typeface="Verdana"/>
              </a:rPr>
              <a:t>and </a:t>
            </a:r>
            <a:r>
              <a:rPr sz="748" spc="7" dirty="0">
                <a:solidFill>
                  <a:srgbClr val="231F20"/>
                </a:solidFill>
                <a:latin typeface="Verdana"/>
                <a:cs typeface="Verdana"/>
              </a:rPr>
              <a:t>gain  </a:t>
            </a:r>
            <a:r>
              <a:rPr sz="748" spc="-14" dirty="0">
                <a:solidFill>
                  <a:srgbClr val="231F20"/>
                </a:solidFill>
                <a:latin typeface="Verdana"/>
                <a:cs typeface="Verdana"/>
              </a:rPr>
              <a:t>unforeseen </a:t>
            </a:r>
            <a:r>
              <a:rPr sz="748" spc="-20" dirty="0">
                <a:solidFill>
                  <a:srgbClr val="231F20"/>
                </a:solidFill>
                <a:latin typeface="Verdana"/>
                <a:cs typeface="Verdana"/>
              </a:rPr>
              <a:t>network</a:t>
            </a:r>
            <a:r>
              <a:rPr sz="748" spc="-112" dirty="0">
                <a:solidFill>
                  <a:srgbClr val="231F20"/>
                </a:solidFill>
                <a:latin typeface="Verdana"/>
                <a:cs typeface="Verdana"/>
              </a:rPr>
              <a:t> </a:t>
            </a:r>
            <a:r>
              <a:rPr sz="748" spc="-14" dirty="0">
                <a:solidFill>
                  <a:srgbClr val="231F20"/>
                </a:solidFill>
                <a:latin typeface="Verdana"/>
                <a:cs typeface="Verdana"/>
              </a:rPr>
              <a:t>effects.</a:t>
            </a:r>
            <a:endParaRPr sz="748">
              <a:solidFill>
                <a:prstClr val="black"/>
              </a:solidFill>
              <a:latin typeface="Verdana"/>
              <a:cs typeface="Verdana"/>
            </a:endParaRPr>
          </a:p>
        </p:txBody>
      </p:sp>
      <p:sp>
        <p:nvSpPr>
          <p:cNvPr id="10" name="object 10"/>
          <p:cNvSpPr txBox="1"/>
          <p:nvPr/>
        </p:nvSpPr>
        <p:spPr>
          <a:xfrm>
            <a:off x="5011378" y="2885179"/>
            <a:ext cx="2609753" cy="891938"/>
          </a:xfrm>
          <a:prstGeom prst="rect">
            <a:avLst/>
          </a:prstGeom>
        </p:spPr>
        <p:txBody>
          <a:bodyPr vert="horz" wrap="square" lIns="0" tIns="7774" rIns="0" bIns="0" rtlCol="0">
            <a:spAutoFit/>
          </a:bodyPr>
          <a:lstStyle/>
          <a:p>
            <a:pPr marL="8637" marR="3455">
              <a:lnSpc>
                <a:spcPct val="127699"/>
              </a:lnSpc>
              <a:spcBef>
                <a:spcPts val="61"/>
              </a:spcBef>
            </a:pPr>
            <a:r>
              <a:rPr sz="748" spc="-34" dirty="0">
                <a:solidFill>
                  <a:srgbClr val="231F20"/>
                </a:solidFill>
                <a:latin typeface="Verdana"/>
                <a:cs typeface="Verdana"/>
              </a:rPr>
              <a:t>Disruptive </a:t>
            </a:r>
            <a:r>
              <a:rPr sz="748" spc="-20" dirty="0">
                <a:solidFill>
                  <a:srgbClr val="231F20"/>
                </a:solidFill>
                <a:latin typeface="Verdana"/>
                <a:cs typeface="Verdana"/>
              </a:rPr>
              <a:t>innovations </a:t>
            </a:r>
            <a:r>
              <a:rPr sz="748" spc="-34" dirty="0">
                <a:solidFill>
                  <a:srgbClr val="231F20"/>
                </a:solidFill>
                <a:latin typeface="Verdana"/>
                <a:cs typeface="Verdana"/>
              </a:rPr>
              <a:t>usually </a:t>
            </a:r>
            <a:r>
              <a:rPr sz="748" spc="-14" dirty="0">
                <a:solidFill>
                  <a:srgbClr val="231F20"/>
                </a:solidFill>
                <a:latin typeface="Verdana"/>
                <a:cs typeface="Verdana"/>
              </a:rPr>
              <a:t>find </a:t>
            </a:r>
            <a:r>
              <a:rPr sz="748" spc="-34" dirty="0">
                <a:solidFill>
                  <a:srgbClr val="231F20"/>
                </a:solidFill>
                <a:latin typeface="Verdana"/>
                <a:cs typeface="Verdana"/>
              </a:rPr>
              <a:t>their </a:t>
            </a:r>
            <a:r>
              <a:rPr sz="748" spc="-68" dirty="0">
                <a:solidFill>
                  <a:srgbClr val="231F20"/>
                </a:solidFill>
                <a:latin typeface="Verdana"/>
                <a:cs typeface="Verdana"/>
              </a:rPr>
              <a:t>first </a:t>
            </a:r>
            <a:r>
              <a:rPr sz="748" spc="-27" dirty="0">
                <a:solidFill>
                  <a:srgbClr val="231F20"/>
                </a:solidFill>
                <a:latin typeface="Verdana"/>
                <a:cs typeface="Verdana"/>
              </a:rPr>
              <a:t>customers </a:t>
            </a:r>
            <a:r>
              <a:rPr sz="748" spc="7" dirty="0">
                <a:solidFill>
                  <a:srgbClr val="231F20"/>
                </a:solidFill>
                <a:latin typeface="Verdana"/>
                <a:cs typeface="Verdana"/>
              </a:rPr>
              <a:t>at  </a:t>
            </a:r>
            <a:r>
              <a:rPr sz="748" spc="-7" dirty="0">
                <a:solidFill>
                  <a:srgbClr val="231F20"/>
                </a:solidFill>
                <a:latin typeface="Verdana"/>
                <a:cs typeface="Verdana"/>
              </a:rPr>
              <a:t>the </a:t>
            </a:r>
            <a:r>
              <a:rPr sz="748" dirty="0">
                <a:solidFill>
                  <a:srgbClr val="231F20"/>
                </a:solidFill>
                <a:latin typeface="Verdana"/>
                <a:cs typeface="Verdana"/>
              </a:rPr>
              <a:t>bottom </a:t>
            </a:r>
            <a:r>
              <a:rPr sz="748" spc="3" dirty="0">
                <a:solidFill>
                  <a:srgbClr val="231F20"/>
                </a:solidFill>
                <a:latin typeface="Verdana"/>
                <a:cs typeface="Verdana"/>
              </a:rPr>
              <a:t>of </a:t>
            </a:r>
            <a:r>
              <a:rPr sz="748" spc="-7" dirty="0">
                <a:solidFill>
                  <a:srgbClr val="231F20"/>
                </a:solidFill>
                <a:latin typeface="Verdana"/>
                <a:cs typeface="Verdana"/>
              </a:rPr>
              <a:t>the </a:t>
            </a:r>
            <a:r>
              <a:rPr sz="748" spc="-31" dirty="0">
                <a:solidFill>
                  <a:srgbClr val="231F20"/>
                </a:solidFill>
                <a:latin typeface="Verdana"/>
                <a:cs typeface="Verdana"/>
              </a:rPr>
              <a:t>market, </a:t>
            </a:r>
            <a:r>
              <a:rPr sz="748" spc="-20" dirty="0">
                <a:solidFill>
                  <a:srgbClr val="231F20"/>
                </a:solidFill>
                <a:latin typeface="Verdana"/>
                <a:cs typeface="Verdana"/>
              </a:rPr>
              <a:t>as </a:t>
            </a:r>
            <a:r>
              <a:rPr sz="748" spc="-34" dirty="0">
                <a:solidFill>
                  <a:srgbClr val="231F20"/>
                </a:solidFill>
                <a:latin typeface="Verdana"/>
                <a:cs typeface="Verdana"/>
              </a:rPr>
              <a:t>their </a:t>
            </a:r>
            <a:r>
              <a:rPr sz="748" spc="-10" dirty="0">
                <a:solidFill>
                  <a:srgbClr val="231F20"/>
                </a:solidFill>
                <a:latin typeface="Verdana"/>
                <a:cs typeface="Verdana"/>
              </a:rPr>
              <a:t>unproven </a:t>
            </a:r>
            <a:r>
              <a:rPr sz="748" spc="27" dirty="0">
                <a:solidFill>
                  <a:srgbClr val="231F20"/>
                </a:solidFill>
                <a:latin typeface="Verdana"/>
                <a:cs typeface="Verdana"/>
              </a:rPr>
              <a:t>and  </a:t>
            </a:r>
            <a:r>
              <a:rPr sz="748" spc="-10" dirty="0">
                <a:solidFill>
                  <a:srgbClr val="231F20"/>
                </a:solidFill>
                <a:latin typeface="Verdana"/>
                <a:cs typeface="Verdana"/>
              </a:rPr>
              <a:t>unpolished</a:t>
            </a:r>
            <a:r>
              <a:rPr sz="748" spc="-61" dirty="0">
                <a:solidFill>
                  <a:srgbClr val="231F20"/>
                </a:solidFill>
                <a:latin typeface="Verdana"/>
                <a:cs typeface="Verdana"/>
              </a:rPr>
              <a:t> </a:t>
            </a:r>
            <a:r>
              <a:rPr sz="748" spc="-7" dirty="0">
                <a:solidFill>
                  <a:srgbClr val="231F20"/>
                </a:solidFill>
                <a:latin typeface="Verdana"/>
                <a:cs typeface="Verdana"/>
              </a:rPr>
              <a:t>products</a:t>
            </a:r>
            <a:r>
              <a:rPr sz="748" spc="-68" dirty="0">
                <a:solidFill>
                  <a:srgbClr val="231F20"/>
                </a:solidFill>
                <a:latin typeface="Verdana"/>
                <a:cs typeface="Verdana"/>
              </a:rPr>
              <a:t> </a:t>
            </a:r>
            <a:r>
              <a:rPr sz="748" spc="17" dirty="0">
                <a:solidFill>
                  <a:srgbClr val="231F20"/>
                </a:solidFill>
                <a:latin typeface="Verdana"/>
                <a:cs typeface="Verdana"/>
              </a:rPr>
              <a:t>cannot</a:t>
            </a:r>
            <a:r>
              <a:rPr sz="748" spc="-61" dirty="0">
                <a:solidFill>
                  <a:srgbClr val="231F20"/>
                </a:solidFill>
                <a:latin typeface="Verdana"/>
                <a:cs typeface="Verdana"/>
              </a:rPr>
              <a:t> </a:t>
            </a:r>
            <a:r>
              <a:rPr sz="748" spc="20" dirty="0">
                <a:solidFill>
                  <a:srgbClr val="231F20"/>
                </a:solidFill>
                <a:latin typeface="Verdana"/>
                <a:cs typeface="Verdana"/>
              </a:rPr>
              <a:t>command</a:t>
            </a:r>
            <a:r>
              <a:rPr sz="748" spc="-61" dirty="0">
                <a:solidFill>
                  <a:srgbClr val="231F20"/>
                </a:solidFill>
                <a:latin typeface="Verdana"/>
                <a:cs typeface="Verdana"/>
              </a:rPr>
              <a:t> </a:t>
            </a:r>
            <a:r>
              <a:rPr sz="748" spc="61" dirty="0">
                <a:solidFill>
                  <a:srgbClr val="231F20"/>
                </a:solidFill>
                <a:latin typeface="Verdana"/>
                <a:cs typeface="Verdana"/>
              </a:rPr>
              <a:t>a</a:t>
            </a:r>
            <a:r>
              <a:rPr sz="748" spc="-58" dirty="0">
                <a:solidFill>
                  <a:srgbClr val="231F20"/>
                </a:solidFill>
                <a:latin typeface="Verdana"/>
                <a:cs typeface="Verdana"/>
              </a:rPr>
              <a:t> </a:t>
            </a:r>
            <a:r>
              <a:rPr sz="748" spc="-17" dirty="0">
                <a:solidFill>
                  <a:srgbClr val="231F20"/>
                </a:solidFill>
                <a:latin typeface="Verdana"/>
                <a:cs typeface="Verdana"/>
              </a:rPr>
              <a:t>high</a:t>
            </a:r>
            <a:r>
              <a:rPr sz="748" spc="-61" dirty="0">
                <a:solidFill>
                  <a:srgbClr val="231F20"/>
                </a:solidFill>
                <a:latin typeface="Verdana"/>
                <a:cs typeface="Verdana"/>
              </a:rPr>
              <a:t> </a:t>
            </a:r>
            <a:r>
              <a:rPr sz="748" spc="-7" dirty="0">
                <a:solidFill>
                  <a:srgbClr val="231F20"/>
                </a:solidFill>
                <a:latin typeface="Verdana"/>
                <a:cs typeface="Verdana"/>
              </a:rPr>
              <a:t>price.</a:t>
            </a:r>
            <a:r>
              <a:rPr sz="748" spc="-61" dirty="0">
                <a:solidFill>
                  <a:srgbClr val="231F20"/>
                </a:solidFill>
                <a:latin typeface="Verdana"/>
                <a:cs typeface="Verdana"/>
              </a:rPr>
              <a:t> </a:t>
            </a:r>
            <a:r>
              <a:rPr sz="748" spc="-51" dirty="0">
                <a:solidFill>
                  <a:srgbClr val="231F20"/>
                </a:solidFill>
                <a:latin typeface="Verdana"/>
                <a:cs typeface="Verdana"/>
              </a:rPr>
              <a:t>But  </a:t>
            </a:r>
            <a:r>
              <a:rPr sz="748" spc="-20" dirty="0">
                <a:solidFill>
                  <a:srgbClr val="231F20"/>
                </a:solidFill>
                <a:latin typeface="Verdana"/>
                <a:cs typeface="Verdana"/>
              </a:rPr>
              <a:t>as iterative improvements </a:t>
            </a:r>
            <a:r>
              <a:rPr sz="748" spc="-3" dirty="0">
                <a:solidFill>
                  <a:srgbClr val="231F20"/>
                </a:solidFill>
                <a:latin typeface="Verdana"/>
                <a:cs typeface="Verdana"/>
              </a:rPr>
              <a:t>allow </a:t>
            </a:r>
            <a:r>
              <a:rPr sz="748" spc="-10" dirty="0">
                <a:solidFill>
                  <a:srgbClr val="231F20"/>
                </a:solidFill>
                <a:latin typeface="Verdana"/>
                <a:cs typeface="Verdana"/>
              </a:rPr>
              <a:t>them </a:t>
            </a:r>
            <a:r>
              <a:rPr sz="748" spc="-3" dirty="0">
                <a:solidFill>
                  <a:srgbClr val="231F20"/>
                </a:solidFill>
                <a:latin typeface="Verdana"/>
                <a:cs typeface="Verdana"/>
              </a:rPr>
              <a:t>to </a:t>
            </a:r>
            <a:r>
              <a:rPr sz="748" spc="7" dirty="0">
                <a:solidFill>
                  <a:srgbClr val="231F20"/>
                </a:solidFill>
                <a:latin typeface="Verdana"/>
                <a:cs typeface="Verdana"/>
              </a:rPr>
              <a:t>gain </a:t>
            </a:r>
            <a:r>
              <a:rPr sz="748" spc="10" dirty="0">
                <a:solidFill>
                  <a:srgbClr val="231F20"/>
                </a:solidFill>
                <a:latin typeface="Verdana"/>
                <a:cs typeface="Verdana"/>
              </a:rPr>
              <a:t>new  </a:t>
            </a:r>
            <a:r>
              <a:rPr sz="748" spc="-17" dirty="0">
                <a:solidFill>
                  <a:srgbClr val="231F20"/>
                </a:solidFill>
                <a:latin typeface="Verdana"/>
                <a:cs typeface="Verdana"/>
              </a:rPr>
              <a:t>grounds </a:t>
            </a:r>
            <a:r>
              <a:rPr sz="748" spc="27" dirty="0">
                <a:solidFill>
                  <a:srgbClr val="231F20"/>
                </a:solidFill>
                <a:latin typeface="Verdana"/>
                <a:cs typeface="Verdana"/>
              </a:rPr>
              <a:t>and </a:t>
            </a:r>
            <a:r>
              <a:rPr sz="748" spc="-3" dirty="0">
                <a:solidFill>
                  <a:srgbClr val="231F20"/>
                </a:solidFill>
                <a:latin typeface="Verdana"/>
                <a:cs typeface="Verdana"/>
              </a:rPr>
              <a:t>attract </a:t>
            </a:r>
            <a:r>
              <a:rPr sz="748" spc="7" dirty="0">
                <a:solidFill>
                  <a:srgbClr val="231F20"/>
                </a:solidFill>
                <a:latin typeface="Verdana"/>
                <a:cs typeface="Verdana"/>
              </a:rPr>
              <a:t>new </a:t>
            </a:r>
            <a:r>
              <a:rPr sz="748" spc="-31" dirty="0">
                <a:solidFill>
                  <a:srgbClr val="231F20"/>
                </a:solidFill>
                <a:latin typeface="Verdana"/>
                <a:cs typeface="Verdana"/>
              </a:rPr>
              <a:t>customers, </a:t>
            </a:r>
            <a:r>
              <a:rPr sz="748" spc="-17" dirty="0">
                <a:solidFill>
                  <a:srgbClr val="231F20"/>
                </a:solidFill>
                <a:latin typeface="Verdana"/>
                <a:cs typeface="Verdana"/>
              </a:rPr>
              <a:t>they </a:t>
            </a:r>
            <a:r>
              <a:rPr sz="748" spc="-7" dirty="0">
                <a:solidFill>
                  <a:srgbClr val="231F20"/>
                </a:solidFill>
                <a:latin typeface="Verdana"/>
                <a:cs typeface="Verdana"/>
              </a:rPr>
              <a:t>may </a:t>
            </a:r>
            <a:r>
              <a:rPr sz="748" spc="24" dirty="0">
                <a:solidFill>
                  <a:srgbClr val="231F20"/>
                </a:solidFill>
                <a:latin typeface="Verdana"/>
                <a:cs typeface="Verdana"/>
              </a:rPr>
              <a:t>end </a:t>
            </a:r>
            <a:r>
              <a:rPr sz="748" spc="14" dirty="0">
                <a:solidFill>
                  <a:srgbClr val="231F20"/>
                </a:solidFill>
                <a:latin typeface="Verdana"/>
                <a:cs typeface="Verdana"/>
              </a:rPr>
              <a:t>up  </a:t>
            </a:r>
            <a:r>
              <a:rPr sz="748" spc="-14" dirty="0">
                <a:solidFill>
                  <a:srgbClr val="231F20"/>
                </a:solidFill>
                <a:latin typeface="Verdana"/>
                <a:cs typeface="Verdana"/>
              </a:rPr>
              <a:t>reshaping </a:t>
            </a:r>
            <a:r>
              <a:rPr sz="748" spc="-24" dirty="0">
                <a:solidFill>
                  <a:srgbClr val="231F20"/>
                </a:solidFill>
                <a:latin typeface="Verdana"/>
                <a:cs typeface="Verdana"/>
              </a:rPr>
              <a:t>entire</a:t>
            </a:r>
            <a:r>
              <a:rPr sz="748" spc="-109" dirty="0">
                <a:solidFill>
                  <a:srgbClr val="231F20"/>
                </a:solidFill>
                <a:latin typeface="Verdana"/>
                <a:cs typeface="Verdana"/>
              </a:rPr>
              <a:t> </a:t>
            </a:r>
            <a:r>
              <a:rPr sz="748" spc="-44" dirty="0">
                <a:solidFill>
                  <a:srgbClr val="231F20"/>
                </a:solidFill>
                <a:latin typeface="Verdana"/>
                <a:cs typeface="Verdana"/>
              </a:rPr>
              <a:t>industries.</a:t>
            </a:r>
            <a:endParaRPr sz="748">
              <a:solidFill>
                <a:prstClr val="black"/>
              </a:solidFill>
              <a:latin typeface="Verdana"/>
              <a:cs typeface="Verdana"/>
            </a:endParaRPr>
          </a:p>
        </p:txBody>
      </p:sp>
      <p:sp>
        <p:nvSpPr>
          <p:cNvPr id="11" name="object 11"/>
          <p:cNvSpPr txBox="1"/>
          <p:nvPr/>
        </p:nvSpPr>
        <p:spPr>
          <a:xfrm>
            <a:off x="2176191" y="1271580"/>
            <a:ext cx="2560953" cy="155673"/>
          </a:xfrm>
          <a:prstGeom prst="rect">
            <a:avLst/>
          </a:prstGeom>
        </p:spPr>
        <p:txBody>
          <a:bodyPr vert="horz" wrap="square" lIns="0" tIns="9069" rIns="0" bIns="0" rtlCol="0">
            <a:spAutoFit/>
          </a:bodyPr>
          <a:lstStyle/>
          <a:p>
            <a:pPr marL="8637">
              <a:spcBef>
                <a:spcPts val="71"/>
              </a:spcBef>
            </a:pPr>
            <a:r>
              <a:rPr sz="952" b="1" spc="-112" dirty="0">
                <a:solidFill>
                  <a:srgbClr val="00B4DF"/>
                </a:solidFill>
                <a:latin typeface="Verdana"/>
                <a:cs typeface="Verdana"/>
              </a:rPr>
              <a:t>Permissionless </a:t>
            </a:r>
            <a:r>
              <a:rPr sz="952" b="1" spc="-99" dirty="0">
                <a:solidFill>
                  <a:srgbClr val="00B4DF"/>
                </a:solidFill>
                <a:latin typeface="Verdana"/>
                <a:cs typeface="Verdana"/>
              </a:rPr>
              <a:t>Ledgers: </a:t>
            </a:r>
            <a:r>
              <a:rPr sz="952" b="1" spc="-85" dirty="0">
                <a:solidFill>
                  <a:srgbClr val="00B4DF"/>
                </a:solidFill>
                <a:latin typeface="Verdana"/>
                <a:cs typeface="Verdana"/>
              </a:rPr>
              <a:t>Censorship</a:t>
            </a:r>
            <a:r>
              <a:rPr sz="952" b="1" spc="41" dirty="0">
                <a:solidFill>
                  <a:srgbClr val="00B4DF"/>
                </a:solidFill>
                <a:latin typeface="Verdana"/>
                <a:cs typeface="Verdana"/>
              </a:rPr>
              <a:t> </a:t>
            </a:r>
            <a:r>
              <a:rPr sz="952" b="1" spc="-112" dirty="0">
                <a:solidFill>
                  <a:srgbClr val="00B4DF"/>
                </a:solidFill>
                <a:latin typeface="Verdana"/>
                <a:cs typeface="Verdana"/>
              </a:rPr>
              <a:t>resistant</a:t>
            </a:r>
            <a:endParaRPr sz="952">
              <a:solidFill>
                <a:prstClr val="black"/>
              </a:solidFill>
              <a:latin typeface="Verdana"/>
              <a:cs typeface="Verdana"/>
            </a:endParaRPr>
          </a:p>
        </p:txBody>
      </p:sp>
      <p:sp>
        <p:nvSpPr>
          <p:cNvPr id="12" name="object 12"/>
          <p:cNvSpPr/>
          <p:nvPr/>
        </p:nvSpPr>
        <p:spPr>
          <a:xfrm>
            <a:off x="7195648" y="1216027"/>
            <a:ext cx="281626" cy="61853"/>
          </a:xfrm>
          <a:prstGeom prst="rect">
            <a:avLst/>
          </a:prstGeom>
          <a:blipFill>
            <a:blip r:embed="rId3" cstate="print"/>
            <a:stretch>
              <a:fillRect/>
            </a:stretch>
          </a:blipFill>
        </p:spPr>
        <p:txBody>
          <a:bodyPr wrap="square" lIns="0" tIns="0" rIns="0" bIns="0" rtlCol="0"/>
          <a:lstStyle/>
          <a:p>
            <a:endParaRPr sz="1224">
              <a:solidFill>
                <a:prstClr val="black"/>
              </a:solidFill>
            </a:endParaRPr>
          </a:p>
        </p:txBody>
      </p:sp>
      <p:sp>
        <p:nvSpPr>
          <p:cNvPr id="13" name="object 13"/>
          <p:cNvSpPr/>
          <p:nvPr/>
        </p:nvSpPr>
        <p:spPr>
          <a:xfrm>
            <a:off x="7138867" y="1412165"/>
            <a:ext cx="338581" cy="140788"/>
          </a:xfrm>
          <a:custGeom>
            <a:avLst/>
            <a:gdLst/>
            <a:ahLst/>
            <a:cxnLst/>
            <a:rect l="l" t="t" r="r" b="b"/>
            <a:pathLst>
              <a:path w="497840" h="207010">
                <a:moveTo>
                  <a:pt x="1817" y="0"/>
                </a:moveTo>
                <a:lnTo>
                  <a:pt x="0" y="4440"/>
                </a:lnTo>
                <a:lnTo>
                  <a:pt x="495738" y="206938"/>
                </a:lnTo>
                <a:lnTo>
                  <a:pt x="497543" y="202477"/>
                </a:lnTo>
                <a:lnTo>
                  <a:pt x="1817" y="0"/>
                </a:lnTo>
                <a:close/>
              </a:path>
            </a:pathLst>
          </a:custGeom>
          <a:solidFill>
            <a:srgbClr val="434F68"/>
          </a:solidFill>
        </p:spPr>
        <p:txBody>
          <a:bodyPr wrap="square" lIns="0" tIns="0" rIns="0" bIns="0" rtlCol="0"/>
          <a:lstStyle/>
          <a:p>
            <a:endParaRPr sz="1224">
              <a:solidFill>
                <a:prstClr val="black"/>
              </a:solidFill>
            </a:endParaRPr>
          </a:p>
        </p:txBody>
      </p:sp>
      <p:sp>
        <p:nvSpPr>
          <p:cNvPr id="14" name="object 14"/>
          <p:cNvSpPr/>
          <p:nvPr/>
        </p:nvSpPr>
        <p:spPr>
          <a:xfrm>
            <a:off x="7196696" y="1552607"/>
            <a:ext cx="274665" cy="0"/>
          </a:xfrm>
          <a:custGeom>
            <a:avLst/>
            <a:gdLst/>
            <a:ahLst/>
            <a:cxnLst/>
            <a:rect l="l" t="t" r="r" b="b"/>
            <a:pathLst>
              <a:path w="403859">
                <a:moveTo>
                  <a:pt x="0" y="0"/>
                </a:moveTo>
                <a:lnTo>
                  <a:pt x="403793" y="0"/>
                </a:lnTo>
              </a:path>
            </a:pathLst>
          </a:custGeom>
          <a:ln w="4806">
            <a:solidFill>
              <a:srgbClr val="434F68"/>
            </a:solidFill>
          </a:ln>
        </p:spPr>
        <p:txBody>
          <a:bodyPr wrap="square" lIns="0" tIns="0" rIns="0" bIns="0" rtlCol="0"/>
          <a:lstStyle/>
          <a:p>
            <a:endParaRPr sz="1224">
              <a:solidFill>
                <a:prstClr val="black"/>
              </a:solidFill>
            </a:endParaRPr>
          </a:p>
        </p:txBody>
      </p:sp>
      <p:sp>
        <p:nvSpPr>
          <p:cNvPr id="15" name="object 15"/>
          <p:cNvSpPr/>
          <p:nvPr/>
        </p:nvSpPr>
        <p:spPr>
          <a:xfrm>
            <a:off x="7195648" y="1549884"/>
            <a:ext cx="281626" cy="61849"/>
          </a:xfrm>
          <a:prstGeom prst="rect">
            <a:avLst/>
          </a:prstGeom>
          <a:blipFill>
            <a:blip r:embed="rId4" cstate="print"/>
            <a:stretch>
              <a:fillRect/>
            </a:stretch>
          </a:blipFill>
        </p:spPr>
        <p:txBody>
          <a:bodyPr wrap="square" lIns="0" tIns="0" rIns="0" bIns="0" rtlCol="0"/>
          <a:lstStyle/>
          <a:p>
            <a:endParaRPr sz="1224">
              <a:solidFill>
                <a:prstClr val="black"/>
              </a:solidFill>
            </a:endParaRPr>
          </a:p>
        </p:txBody>
      </p:sp>
      <p:sp>
        <p:nvSpPr>
          <p:cNvPr id="16" name="object 16"/>
          <p:cNvSpPr/>
          <p:nvPr/>
        </p:nvSpPr>
        <p:spPr>
          <a:xfrm>
            <a:off x="7196696" y="1276383"/>
            <a:ext cx="278120" cy="0"/>
          </a:xfrm>
          <a:custGeom>
            <a:avLst/>
            <a:gdLst/>
            <a:ahLst/>
            <a:cxnLst/>
            <a:rect l="l" t="t" r="r" b="b"/>
            <a:pathLst>
              <a:path w="408940">
                <a:moveTo>
                  <a:pt x="0" y="0"/>
                </a:moveTo>
                <a:lnTo>
                  <a:pt x="408600" y="0"/>
                </a:lnTo>
              </a:path>
            </a:pathLst>
          </a:custGeom>
          <a:ln w="4806">
            <a:solidFill>
              <a:srgbClr val="434F68"/>
            </a:solidFill>
          </a:ln>
        </p:spPr>
        <p:txBody>
          <a:bodyPr wrap="square" lIns="0" tIns="0" rIns="0" bIns="0" rtlCol="0"/>
          <a:lstStyle/>
          <a:p>
            <a:endParaRPr sz="1224">
              <a:solidFill>
                <a:prstClr val="black"/>
              </a:solidFill>
            </a:endParaRPr>
          </a:p>
        </p:txBody>
      </p:sp>
      <p:sp>
        <p:nvSpPr>
          <p:cNvPr id="17" name="object 17"/>
          <p:cNvSpPr/>
          <p:nvPr/>
        </p:nvSpPr>
        <p:spPr>
          <a:xfrm>
            <a:off x="7143673" y="1275398"/>
            <a:ext cx="54553" cy="278596"/>
          </a:xfrm>
          <a:prstGeom prst="rect">
            <a:avLst/>
          </a:prstGeom>
          <a:blipFill>
            <a:blip r:embed="rId5" cstate="print"/>
            <a:stretch>
              <a:fillRect/>
            </a:stretch>
          </a:blipFill>
        </p:spPr>
        <p:txBody>
          <a:bodyPr wrap="square" lIns="0" tIns="0" rIns="0" bIns="0" rtlCol="0"/>
          <a:lstStyle/>
          <a:p>
            <a:endParaRPr sz="1224">
              <a:solidFill>
                <a:prstClr val="black"/>
              </a:solidFill>
            </a:endParaRPr>
          </a:p>
        </p:txBody>
      </p:sp>
      <p:sp>
        <p:nvSpPr>
          <p:cNvPr id="18" name="object 18"/>
          <p:cNvSpPr/>
          <p:nvPr/>
        </p:nvSpPr>
        <p:spPr>
          <a:xfrm>
            <a:off x="7470199" y="1275398"/>
            <a:ext cx="54549" cy="278596"/>
          </a:xfrm>
          <a:prstGeom prst="rect">
            <a:avLst/>
          </a:prstGeom>
          <a:blipFill>
            <a:blip r:embed="rId6" cstate="print"/>
            <a:stretch>
              <a:fillRect/>
            </a:stretch>
          </a:blipFill>
        </p:spPr>
        <p:txBody>
          <a:bodyPr wrap="square" lIns="0" tIns="0" rIns="0" bIns="0" rtlCol="0"/>
          <a:lstStyle/>
          <a:p>
            <a:endParaRPr sz="1224">
              <a:solidFill>
                <a:prstClr val="black"/>
              </a:solidFill>
            </a:endParaRPr>
          </a:p>
        </p:txBody>
      </p:sp>
      <p:sp>
        <p:nvSpPr>
          <p:cNvPr id="19" name="object 19"/>
          <p:cNvSpPr/>
          <p:nvPr/>
        </p:nvSpPr>
        <p:spPr>
          <a:xfrm>
            <a:off x="7196489" y="1412166"/>
            <a:ext cx="334695" cy="140356"/>
          </a:xfrm>
          <a:custGeom>
            <a:avLst/>
            <a:gdLst/>
            <a:ahLst/>
            <a:cxnLst/>
            <a:rect l="l" t="t" r="r" b="b"/>
            <a:pathLst>
              <a:path w="492125" h="206375">
                <a:moveTo>
                  <a:pt x="489719" y="0"/>
                </a:moveTo>
                <a:lnTo>
                  <a:pt x="0" y="201889"/>
                </a:lnTo>
                <a:lnTo>
                  <a:pt x="1825" y="206330"/>
                </a:lnTo>
                <a:lnTo>
                  <a:pt x="491544" y="4440"/>
                </a:lnTo>
                <a:lnTo>
                  <a:pt x="489719" y="0"/>
                </a:lnTo>
                <a:close/>
              </a:path>
            </a:pathLst>
          </a:custGeom>
          <a:solidFill>
            <a:srgbClr val="434F68"/>
          </a:solidFill>
        </p:spPr>
        <p:txBody>
          <a:bodyPr wrap="square" lIns="0" tIns="0" rIns="0" bIns="0" rtlCol="0"/>
          <a:lstStyle/>
          <a:p>
            <a:endParaRPr sz="1224">
              <a:solidFill>
                <a:prstClr val="black"/>
              </a:solidFill>
            </a:endParaRPr>
          </a:p>
        </p:txBody>
      </p:sp>
      <p:sp>
        <p:nvSpPr>
          <p:cNvPr id="20" name="object 20"/>
          <p:cNvSpPr/>
          <p:nvPr/>
        </p:nvSpPr>
        <p:spPr>
          <a:xfrm>
            <a:off x="7196489" y="1274873"/>
            <a:ext cx="334695" cy="139924"/>
          </a:xfrm>
          <a:custGeom>
            <a:avLst/>
            <a:gdLst/>
            <a:ahLst/>
            <a:cxnLst/>
            <a:rect l="l" t="t" r="r" b="b"/>
            <a:pathLst>
              <a:path w="492125" h="205739">
                <a:moveTo>
                  <a:pt x="1825" y="0"/>
                </a:moveTo>
                <a:lnTo>
                  <a:pt x="0" y="4440"/>
                </a:lnTo>
                <a:lnTo>
                  <a:pt x="489719" y="205722"/>
                </a:lnTo>
                <a:lnTo>
                  <a:pt x="491544" y="201260"/>
                </a:lnTo>
                <a:lnTo>
                  <a:pt x="1825" y="0"/>
                </a:lnTo>
                <a:close/>
              </a:path>
            </a:pathLst>
          </a:custGeom>
          <a:solidFill>
            <a:srgbClr val="434F68"/>
          </a:solidFill>
        </p:spPr>
        <p:txBody>
          <a:bodyPr wrap="square" lIns="0" tIns="0" rIns="0" bIns="0" rtlCol="0"/>
          <a:lstStyle/>
          <a:p>
            <a:endParaRPr sz="1224">
              <a:solidFill>
                <a:prstClr val="black"/>
              </a:solidFill>
            </a:endParaRPr>
          </a:p>
        </p:txBody>
      </p:sp>
      <p:sp>
        <p:nvSpPr>
          <p:cNvPr id="21" name="object 21"/>
          <p:cNvSpPr/>
          <p:nvPr/>
        </p:nvSpPr>
        <p:spPr>
          <a:xfrm>
            <a:off x="7194779" y="1275743"/>
            <a:ext cx="142515" cy="333399"/>
          </a:xfrm>
          <a:custGeom>
            <a:avLst/>
            <a:gdLst/>
            <a:ahLst/>
            <a:cxnLst/>
            <a:rect l="l" t="t" r="r" b="b"/>
            <a:pathLst>
              <a:path w="209550" h="490219">
                <a:moveTo>
                  <a:pt x="4441" y="0"/>
                </a:moveTo>
                <a:lnTo>
                  <a:pt x="0" y="1865"/>
                </a:lnTo>
                <a:lnTo>
                  <a:pt x="204908" y="489744"/>
                </a:lnTo>
                <a:lnTo>
                  <a:pt x="209329" y="487882"/>
                </a:lnTo>
                <a:lnTo>
                  <a:pt x="4441" y="0"/>
                </a:lnTo>
                <a:close/>
              </a:path>
            </a:pathLst>
          </a:custGeom>
          <a:solidFill>
            <a:srgbClr val="434F68"/>
          </a:solidFill>
        </p:spPr>
        <p:txBody>
          <a:bodyPr wrap="square" lIns="0" tIns="0" rIns="0" bIns="0" rtlCol="0"/>
          <a:lstStyle/>
          <a:p>
            <a:endParaRPr sz="1224">
              <a:solidFill>
                <a:prstClr val="black"/>
              </a:solidFill>
            </a:endParaRPr>
          </a:p>
        </p:txBody>
      </p:sp>
      <p:sp>
        <p:nvSpPr>
          <p:cNvPr id="22" name="object 22"/>
          <p:cNvSpPr/>
          <p:nvPr/>
        </p:nvSpPr>
        <p:spPr>
          <a:xfrm>
            <a:off x="7195193" y="1216910"/>
            <a:ext cx="142083" cy="335558"/>
          </a:xfrm>
          <a:custGeom>
            <a:avLst/>
            <a:gdLst/>
            <a:ahLst/>
            <a:cxnLst/>
            <a:rect l="l" t="t" r="r" b="b"/>
            <a:pathLst>
              <a:path w="208915" h="493394">
                <a:moveTo>
                  <a:pt x="204300" y="0"/>
                </a:moveTo>
                <a:lnTo>
                  <a:pt x="0" y="491482"/>
                </a:lnTo>
                <a:lnTo>
                  <a:pt x="4441" y="493327"/>
                </a:lnTo>
                <a:lnTo>
                  <a:pt x="208741" y="1845"/>
                </a:lnTo>
                <a:lnTo>
                  <a:pt x="204300" y="0"/>
                </a:lnTo>
                <a:close/>
              </a:path>
            </a:pathLst>
          </a:custGeom>
          <a:solidFill>
            <a:srgbClr val="434F68"/>
          </a:solidFill>
        </p:spPr>
        <p:txBody>
          <a:bodyPr wrap="square" lIns="0" tIns="0" rIns="0" bIns="0" rtlCol="0"/>
          <a:lstStyle/>
          <a:p>
            <a:endParaRPr sz="1224">
              <a:solidFill>
                <a:prstClr val="black"/>
              </a:solidFill>
            </a:endParaRPr>
          </a:p>
        </p:txBody>
      </p:sp>
      <p:sp>
        <p:nvSpPr>
          <p:cNvPr id="23" name="object 23"/>
          <p:cNvSpPr/>
          <p:nvPr/>
        </p:nvSpPr>
        <p:spPr>
          <a:xfrm>
            <a:off x="7334137" y="1275743"/>
            <a:ext cx="142515" cy="333399"/>
          </a:xfrm>
          <a:custGeom>
            <a:avLst/>
            <a:gdLst/>
            <a:ahLst/>
            <a:cxnLst/>
            <a:rect l="l" t="t" r="r" b="b"/>
            <a:pathLst>
              <a:path w="209550" h="490219">
                <a:moveTo>
                  <a:pt x="204908" y="0"/>
                </a:moveTo>
                <a:lnTo>
                  <a:pt x="0" y="487882"/>
                </a:lnTo>
                <a:lnTo>
                  <a:pt x="4421" y="489744"/>
                </a:lnTo>
                <a:lnTo>
                  <a:pt x="209329" y="1865"/>
                </a:lnTo>
                <a:lnTo>
                  <a:pt x="204908" y="0"/>
                </a:lnTo>
                <a:close/>
              </a:path>
            </a:pathLst>
          </a:custGeom>
          <a:solidFill>
            <a:srgbClr val="434F68"/>
          </a:solidFill>
        </p:spPr>
        <p:txBody>
          <a:bodyPr wrap="square" lIns="0" tIns="0" rIns="0" bIns="0" rtlCol="0"/>
          <a:lstStyle/>
          <a:p>
            <a:endParaRPr sz="1224">
              <a:solidFill>
                <a:prstClr val="black"/>
              </a:solidFill>
            </a:endParaRPr>
          </a:p>
        </p:txBody>
      </p:sp>
      <p:sp>
        <p:nvSpPr>
          <p:cNvPr id="24" name="object 24"/>
          <p:cNvSpPr/>
          <p:nvPr/>
        </p:nvSpPr>
        <p:spPr>
          <a:xfrm>
            <a:off x="7334137" y="1216910"/>
            <a:ext cx="142083" cy="335558"/>
          </a:xfrm>
          <a:custGeom>
            <a:avLst/>
            <a:gdLst/>
            <a:ahLst/>
            <a:cxnLst/>
            <a:rect l="l" t="t" r="r" b="b"/>
            <a:pathLst>
              <a:path w="208915" h="493394">
                <a:moveTo>
                  <a:pt x="4441" y="0"/>
                </a:moveTo>
                <a:lnTo>
                  <a:pt x="0" y="1845"/>
                </a:lnTo>
                <a:lnTo>
                  <a:pt x="204300" y="493327"/>
                </a:lnTo>
                <a:lnTo>
                  <a:pt x="208741" y="491482"/>
                </a:lnTo>
                <a:lnTo>
                  <a:pt x="4441" y="0"/>
                </a:lnTo>
                <a:close/>
              </a:path>
            </a:pathLst>
          </a:custGeom>
          <a:solidFill>
            <a:srgbClr val="434F68"/>
          </a:solidFill>
        </p:spPr>
        <p:txBody>
          <a:bodyPr wrap="square" lIns="0" tIns="0" rIns="0" bIns="0" rtlCol="0"/>
          <a:lstStyle/>
          <a:p>
            <a:endParaRPr sz="1224">
              <a:solidFill>
                <a:prstClr val="black"/>
              </a:solidFill>
            </a:endParaRPr>
          </a:p>
        </p:txBody>
      </p:sp>
      <p:sp>
        <p:nvSpPr>
          <p:cNvPr id="25" name="object 25"/>
          <p:cNvSpPr/>
          <p:nvPr/>
        </p:nvSpPr>
        <p:spPr>
          <a:xfrm>
            <a:off x="7196703" y="1276377"/>
            <a:ext cx="0" cy="274665"/>
          </a:xfrm>
          <a:custGeom>
            <a:avLst/>
            <a:gdLst/>
            <a:ahLst/>
            <a:cxnLst/>
            <a:rect l="l" t="t" r="r" b="b"/>
            <a:pathLst>
              <a:path h="403860">
                <a:moveTo>
                  <a:pt x="0" y="0"/>
                </a:moveTo>
                <a:lnTo>
                  <a:pt x="0" y="403758"/>
                </a:lnTo>
              </a:path>
            </a:pathLst>
          </a:custGeom>
          <a:ln w="4807">
            <a:solidFill>
              <a:srgbClr val="434F68"/>
            </a:solidFill>
          </a:ln>
        </p:spPr>
        <p:txBody>
          <a:bodyPr wrap="square" lIns="0" tIns="0" rIns="0" bIns="0" rtlCol="0"/>
          <a:lstStyle/>
          <a:p>
            <a:endParaRPr sz="1224">
              <a:solidFill>
                <a:prstClr val="black"/>
              </a:solidFill>
            </a:endParaRPr>
          </a:p>
        </p:txBody>
      </p:sp>
      <p:sp>
        <p:nvSpPr>
          <p:cNvPr id="26" name="object 26"/>
          <p:cNvSpPr/>
          <p:nvPr/>
        </p:nvSpPr>
        <p:spPr>
          <a:xfrm>
            <a:off x="7474592" y="1276377"/>
            <a:ext cx="0" cy="274665"/>
          </a:xfrm>
          <a:custGeom>
            <a:avLst/>
            <a:gdLst/>
            <a:ahLst/>
            <a:cxnLst/>
            <a:rect l="l" t="t" r="r" b="b"/>
            <a:pathLst>
              <a:path h="403860">
                <a:moveTo>
                  <a:pt x="0" y="0"/>
                </a:moveTo>
                <a:lnTo>
                  <a:pt x="0" y="403758"/>
                </a:lnTo>
              </a:path>
            </a:pathLst>
          </a:custGeom>
          <a:ln w="4807">
            <a:solidFill>
              <a:srgbClr val="434F68"/>
            </a:solidFill>
          </a:ln>
        </p:spPr>
        <p:txBody>
          <a:bodyPr wrap="square" lIns="0" tIns="0" rIns="0" bIns="0" rtlCol="0"/>
          <a:lstStyle/>
          <a:p>
            <a:endParaRPr sz="1224">
              <a:solidFill>
                <a:prstClr val="black"/>
              </a:solidFill>
            </a:endParaRPr>
          </a:p>
        </p:txBody>
      </p:sp>
      <p:sp>
        <p:nvSpPr>
          <p:cNvPr id="27" name="object 27"/>
          <p:cNvSpPr/>
          <p:nvPr/>
        </p:nvSpPr>
        <p:spPr>
          <a:xfrm>
            <a:off x="7335647" y="1217536"/>
            <a:ext cx="0" cy="390837"/>
          </a:xfrm>
          <a:custGeom>
            <a:avLst/>
            <a:gdLst/>
            <a:ahLst/>
            <a:cxnLst/>
            <a:rect l="l" t="t" r="r" b="b"/>
            <a:pathLst>
              <a:path h="574675">
                <a:moveTo>
                  <a:pt x="0" y="0"/>
                </a:moveTo>
                <a:lnTo>
                  <a:pt x="0" y="574399"/>
                </a:lnTo>
              </a:path>
            </a:pathLst>
          </a:custGeom>
          <a:ln w="4807">
            <a:solidFill>
              <a:srgbClr val="434F68"/>
            </a:solidFill>
          </a:ln>
        </p:spPr>
        <p:txBody>
          <a:bodyPr wrap="square" lIns="0" tIns="0" rIns="0" bIns="0" rtlCol="0"/>
          <a:lstStyle/>
          <a:p>
            <a:endParaRPr sz="1224">
              <a:solidFill>
                <a:prstClr val="black"/>
              </a:solidFill>
            </a:endParaRPr>
          </a:p>
        </p:txBody>
      </p:sp>
      <p:sp>
        <p:nvSpPr>
          <p:cNvPr id="28" name="object 28"/>
          <p:cNvSpPr/>
          <p:nvPr/>
        </p:nvSpPr>
        <p:spPr>
          <a:xfrm>
            <a:off x="7139485" y="1413675"/>
            <a:ext cx="390837" cy="0"/>
          </a:xfrm>
          <a:custGeom>
            <a:avLst/>
            <a:gdLst/>
            <a:ahLst/>
            <a:cxnLst/>
            <a:rect l="l" t="t" r="r" b="b"/>
            <a:pathLst>
              <a:path w="574675">
                <a:moveTo>
                  <a:pt x="0" y="0"/>
                </a:moveTo>
                <a:lnTo>
                  <a:pt x="574449" y="0"/>
                </a:lnTo>
              </a:path>
            </a:pathLst>
          </a:custGeom>
          <a:ln w="4806">
            <a:solidFill>
              <a:srgbClr val="434F68"/>
            </a:solidFill>
          </a:ln>
        </p:spPr>
        <p:txBody>
          <a:bodyPr wrap="square" lIns="0" tIns="0" rIns="0" bIns="0" rtlCol="0"/>
          <a:lstStyle/>
          <a:p>
            <a:endParaRPr sz="1224">
              <a:solidFill>
                <a:prstClr val="black"/>
              </a:solidFill>
            </a:endParaRPr>
          </a:p>
        </p:txBody>
      </p:sp>
      <p:sp>
        <p:nvSpPr>
          <p:cNvPr id="29" name="object 29"/>
          <p:cNvSpPr/>
          <p:nvPr/>
        </p:nvSpPr>
        <p:spPr>
          <a:xfrm>
            <a:off x="7195538" y="1274405"/>
            <a:ext cx="278983" cy="278552"/>
          </a:xfrm>
          <a:custGeom>
            <a:avLst/>
            <a:gdLst/>
            <a:ahLst/>
            <a:cxnLst/>
            <a:rect l="l" t="t" r="r" b="b"/>
            <a:pathLst>
              <a:path w="410209" h="409575">
                <a:moveTo>
                  <a:pt x="406207" y="0"/>
                </a:moveTo>
                <a:lnTo>
                  <a:pt x="0" y="406171"/>
                </a:lnTo>
                <a:lnTo>
                  <a:pt x="3407" y="409558"/>
                </a:lnTo>
                <a:lnTo>
                  <a:pt x="409614" y="3406"/>
                </a:lnTo>
                <a:lnTo>
                  <a:pt x="406207" y="0"/>
                </a:lnTo>
                <a:close/>
              </a:path>
            </a:pathLst>
          </a:custGeom>
          <a:solidFill>
            <a:srgbClr val="434F68"/>
          </a:solidFill>
        </p:spPr>
        <p:txBody>
          <a:bodyPr wrap="square" lIns="0" tIns="0" rIns="0" bIns="0" rtlCol="0"/>
          <a:lstStyle/>
          <a:p>
            <a:endParaRPr sz="1224">
              <a:solidFill>
                <a:prstClr val="black"/>
              </a:solidFill>
            </a:endParaRPr>
          </a:p>
        </p:txBody>
      </p:sp>
      <p:sp>
        <p:nvSpPr>
          <p:cNvPr id="30" name="object 30"/>
          <p:cNvSpPr/>
          <p:nvPr/>
        </p:nvSpPr>
        <p:spPr>
          <a:xfrm>
            <a:off x="7195538" y="1274405"/>
            <a:ext cx="278983" cy="278552"/>
          </a:xfrm>
          <a:custGeom>
            <a:avLst/>
            <a:gdLst/>
            <a:ahLst/>
            <a:cxnLst/>
            <a:rect l="l" t="t" r="r" b="b"/>
            <a:pathLst>
              <a:path w="410209" h="409575">
                <a:moveTo>
                  <a:pt x="3407" y="0"/>
                </a:moveTo>
                <a:lnTo>
                  <a:pt x="0" y="3406"/>
                </a:lnTo>
                <a:lnTo>
                  <a:pt x="406207" y="409558"/>
                </a:lnTo>
                <a:lnTo>
                  <a:pt x="409614" y="406171"/>
                </a:lnTo>
                <a:lnTo>
                  <a:pt x="3407" y="0"/>
                </a:lnTo>
                <a:close/>
              </a:path>
            </a:pathLst>
          </a:custGeom>
          <a:solidFill>
            <a:srgbClr val="434F68"/>
          </a:solidFill>
        </p:spPr>
        <p:txBody>
          <a:bodyPr wrap="square" lIns="0" tIns="0" rIns="0" bIns="0" rtlCol="0"/>
          <a:lstStyle/>
          <a:p>
            <a:endParaRPr sz="1224">
              <a:solidFill>
                <a:prstClr val="black"/>
              </a:solidFill>
            </a:endParaRPr>
          </a:p>
        </p:txBody>
      </p:sp>
      <p:sp>
        <p:nvSpPr>
          <p:cNvPr id="31" name="object 31"/>
          <p:cNvSpPr/>
          <p:nvPr/>
        </p:nvSpPr>
        <p:spPr>
          <a:xfrm>
            <a:off x="7456613" y="1257993"/>
            <a:ext cx="38004" cy="38004"/>
          </a:xfrm>
          <a:custGeom>
            <a:avLst/>
            <a:gdLst/>
            <a:ahLst/>
            <a:cxnLst/>
            <a:rect l="l" t="t" r="r" b="b"/>
            <a:pathLst>
              <a:path w="55879" h="55880">
                <a:moveTo>
                  <a:pt x="27641" y="0"/>
                </a:moveTo>
                <a:lnTo>
                  <a:pt x="16982" y="2205"/>
                </a:lnTo>
                <a:lnTo>
                  <a:pt x="8185" y="8184"/>
                </a:lnTo>
                <a:lnTo>
                  <a:pt x="2205" y="16981"/>
                </a:lnTo>
                <a:lnTo>
                  <a:pt x="0" y="27639"/>
                </a:lnTo>
                <a:lnTo>
                  <a:pt x="2205" y="38545"/>
                </a:lnTo>
                <a:lnTo>
                  <a:pt x="8185" y="47314"/>
                </a:lnTo>
                <a:lnTo>
                  <a:pt x="16982" y="53155"/>
                </a:lnTo>
                <a:lnTo>
                  <a:pt x="27641" y="55278"/>
                </a:lnTo>
                <a:lnTo>
                  <a:pt x="38548" y="53155"/>
                </a:lnTo>
                <a:lnTo>
                  <a:pt x="47318" y="47314"/>
                </a:lnTo>
                <a:lnTo>
                  <a:pt x="53160" y="38545"/>
                </a:lnTo>
                <a:lnTo>
                  <a:pt x="55283" y="27639"/>
                </a:lnTo>
                <a:lnTo>
                  <a:pt x="53160" y="16981"/>
                </a:lnTo>
                <a:lnTo>
                  <a:pt x="47318" y="8184"/>
                </a:lnTo>
                <a:lnTo>
                  <a:pt x="38548" y="2205"/>
                </a:lnTo>
                <a:lnTo>
                  <a:pt x="27641" y="0"/>
                </a:lnTo>
                <a:close/>
              </a:path>
            </a:pathLst>
          </a:custGeom>
          <a:solidFill>
            <a:srgbClr val="0CC5B4"/>
          </a:solidFill>
        </p:spPr>
        <p:txBody>
          <a:bodyPr wrap="square" lIns="0" tIns="0" rIns="0" bIns="0" rtlCol="0"/>
          <a:lstStyle/>
          <a:p>
            <a:endParaRPr sz="1224">
              <a:solidFill>
                <a:prstClr val="black"/>
              </a:solidFill>
            </a:endParaRPr>
          </a:p>
        </p:txBody>
      </p:sp>
      <p:sp>
        <p:nvSpPr>
          <p:cNvPr id="32" name="object 32"/>
          <p:cNvSpPr/>
          <p:nvPr/>
        </p:nvSpPr>
        <p:spPr>
          <a:xfrm>
            <a:off x="7126408" y="1396112"/>
            <a:ext cx="38004" cy="38004"/>
          </a:xfrm>
          <a:custGeom>
            <a:avLst/>
            <a:gdLst/>
            <a:ahLst/>
            <a:cxnLst/>
            <a:rect l="l" t="t" r="r" b="b"/>
            <a:pathLst>
              <a:path w="55879" h="55880">
                <a:moveTo>
                  <a:pt x="27639" y="0"/>
                </a:moveTo>
                <a:lnTo>
                  <a:pt x="16983" y="2205"/>
                </a:lnTo>
                <a:lnTo>
                  <a:pt x="8186" y="8184"/>
                </a:lnTo>
                <a:lnTo>
                  <a:pt x="2206" y="16981"/>
                </a:lnTo>
                <a:lnTo>
                  <a:pt x="0" y="27639"/>
                </a:lnTo>
                <a:lnTo>
                  <a:pt x="2206" y="38545"/>
                </a:lnTo>
                <a:lnTo>
                  <a:pt x="8186" y="47314"/>
                </a:lnTo>
                <a:lnTo>
                  <a:pt x="16983" y="53155"/>
                </a:lnTo>
                <a:lnTo>
                  <a:pt x="27639" y="55278"/>
                </a:lnTo>
                <a:lnTo>
                  <a:pt x="38549" y="53155"/>
                </a:lnTo>
                <a:lnTo>
                  <a:pt x="47319" y="47314"/>
                </a:lnTo>
                <a:lnTo>
                  <a:pt x="53159" y="38545"/>
                </a:lnTo>
                <a:lnTo>
                  <a:pt x="55281" y="27639"/>
                </a:lnTo>
                <a:lnTo>
                  <a:pt x="53159" y="16981"/>
                </a:lnTo>
                <a:lnTo>
                  <a:pt x="47319" y="8184"/>
                </a:lnTo>
                <a:lnTo>
                  <a:pt x="38549" y="2205"/>
                </a:lnTo>
                <a:lnTo>
                  <a:pt x="27639" y="0"/>
                </a:lnTo>
                <a:close/>
              </a:path>
            </a:pathLst>
          </a:custGeom>
          <a:solidFill>
            <a:srgbClr val="0CC5B4"/>
          </a:solidFill>
        </p:spPr>
        <p:txBody>
          <a:bodyPr wrap="square" lIns="0" tIns="0" rIns="0" bIns="0" rtlCol="0"/>
          <a:lstStyle/>
          <a:p>
            <a:endParaRPr sz="1224">
              <a:solidFill>
                <a:prstClr val="black"/>
              </a:solidFill>
            </a:endParaRPr>
          </a:p>
        </p:txBody>
      </p:sp>
      <p:sp>
        <p:nvSpPr>
          <p:cNvPr id="33" name="object 33"/>
          <p:cNvSpPr/>
          <p:nvPr/>
        </p:nvSpPr>
        <p:spPr>
          <a:xfrm>
            <a:off x="7178311" y="1257993"/>
            <a:ext cx="38004" cy="38004"/>
          </a:xfrm>
          <a:custGeom>
            <a:avLst/>
            <a:gdLst/>
            <a:ahLst/>
            <a:cxnLst/>
            <a:rect l="l" t="t" r="r" b="b"/>
            <a:pathLst>
              <a:path w="55879" h="55880">
                <a:moveTo>
                  <a:pt x="27641" y="0"/>
                </a:moveTo>
                <a:lnTo>
                  <a:pt x="16726" y="2205"/>
                </a:lnTo>
                <a:lnTo>
                  <a:pt x="7957" y="8184"/>
                </a:lnTo>
                <a:lnTo>
                  <a:pt x="2120" y="16981"/>
                </a:lnTo>
                <a:lnTo>
                  <a:pt x="0" y="27639"/>
                </a:lnTo>
                <a:lnTo>
                  <a:pt x="2120" y="38545"/>
                </a:lnTo>
                <a:lnTo>
                  <a:pt x="7957" y="47314"/>
                </a:lnTo>
                <a:lnTo>
                  <a:pt x="16726" y="53155"/>
                </a:lnTo>
                <a:lnTo>
                  <a:pt x="27641" y="55278"/>
                </a:lnTo>
                <a:lnTo>
                  <a:pt x="38300" y="53155"/>
                </a:lnTo>
                <a:lnTo>
                  <a:pt x="47097" y="47314"/>
                </a:lnTo>
                <a:lnTo>
                  <a:pt x="53077" y="38545"/>
                </a:lnTo>
                <a:lnTo>
                  <a:pt x="55283" y="27639"/>
                </a:lnTo>
                <a:lnTo>
                  <a:pt x="53077" y="16981"/>
                </a:lnTo>
                <a:lnTo>
                  <a:pt x="47097" y="8184"/>
                </a:lnTo>
                <a:lnTo>
                  <a:pt x="38300" y="2205"/>
                </a:lnTo>
                <a:lnTo>
                  <a:pt x="27641" y="0"/>
                </a:lnTo>
                <a:close/>
              </a:path>
            </a:pathLst>
          </a:custGeom>
          <a:solidFill>
            <a:srgbClr val="0CC5B4"/>
          </a:solidFill>
        </p:spPr>
        <p:txBody>
          <a:bodyPr wrap="square" lIns="0" tIns="0" rIns="0" bIns="0" rtlCol="0"/>
          <a:lstStyle/>
          <a:p>
            <a:endParaRPr sz="1224">
              <a:solidFill>
                <a:prstClr val="black"/>
              </a:solidFill>
            </a:endParaRPr>
          </a:p>
        </p:txBody>
      </p:sp>
      <p:sp>
        <p:nvSpPr>
          <p:cNvPr id="34" name="object 34"/>
          <p:cNvSpPr/>
          <p:nvPr/>
        </p:nvSpPr>
        <p:spPr>
          <a:xfrm>
            <a:off x="7454972" y="1534631"/>
            <a:ext cx="38004" cy="38004"/>
          </a:xfrm>
          <a:custGeom>
            <a:avLst/>
            <a:gdLst/>
            <a:ahLst/>
            <a:cxnLst/>
            <a:rect l="l" t="t" r="r" b="b"/>
            <a:pathLst>
              <a:path w="55879" h="55880">
                <a:moveTo>
                  <a:pt x="27641" y="0"/>
                </a:moveTo>
                <a:lnTo>
                  <a:pt x="16734" y="2205"/>
                </a:lnTo>
                <a:lnTo>
                  <a:pt x="7964" y="8184"/>
                </a:lnTo>
                <a:lnTo>
                  <a:pt x="2123" y="16981"/>
                </a:lnTo>
                <a:lnTo>
                  <a:pt x="0" y="27639"/>
                </a:lnTo>
                <a:lnTo>
                  <a:pt x="2123" y="38545"/>
                </a:lnTo>
                <a:lnTo>
                  <a:pt x="7964" y="47314"/>
                </a:lnTo>
                <a:lnTo>
                  <a:pt x="16734" y="53155"/>
                </a:lnTo>
                <a:lnTo>
                  <a:pt x="27641" y="55278"/>
                </a:lnTo>
                <a:lnTo>
                  <a:pt x="38300" y="53155"/>
                </a:lnTo>
                <a:lnTo>
                  <a:pt x="47097" y="47314"/>
                </a:lnTo>
                <a:lnTo>
                  <a:pt x="53077" y="38545"/>
                </a:lnTo>
                <a:lnTo>
                  <a:pt x="55283" y="27639"/>
                </a:lnTo>
                <a:lnTo>
                  <a:pt x="53077" y="16981"/>
                </a:lnTo>
                <a:lnTo>
                  <a:pt x="47097" y="8184"/>
                </a:lnTo>
                <a:lnTo>
                  <a:pt x="38300" y="2205"/>
                </a:lnTo>
                <a:lnTo>
                  <a:pt x="27641" y="0"/>
                </a:lnTo>
                <a:close/>
              </a:path>
            </a:pathLst>
          </a:custGeom>
          <a:solidFill>
            <a:srgbClr val="0CC5B4"/>
          </a:solidFill>
        </p:spPr>
        <p:txBody>
          <a:bodyPr wrap="square" lIns="0" tIns="0" rIns="0" bIns="0" rtlCol="0"/>
          <a:lstStyle/>
          <a:p>
            <a:endParaRPr sz="1224">
              <a:solidFill>
                <a:prstClr val="black"/>
              </a:solidFill>
            </a:endParaRPr>
          </a:p>
        </p:txBody>
      </p:sp>
      <p:sp>
        <p:nvSpPr>
          <p:cNvPr id="35" name="object 35"/>
          <p:cNvSpPr/>
          <p:nvPr/>
        </p:nvSpPr>
        <p:spPr>
          <a:xfrm>
            <a:off x="7178311" y="1533004"/>
            <a:ext cx="38004" cy="38004"/>
          </a:xfrm>
          <a:custGeom>
            <a:avLst/>
            <a:gdLst/>
            <a:ahLst/>
            <a:cxnLst/>
            <a:rect l="l" t="t" r="r" b="b"/>
            <a:pathLst>
              <a:path w="55879" h="55880">
                <a:moveTo>
                  <a:pt x="27641" y="0"/>
                </a:moveTo>
                <a:lnTo>
                  <a:pt x="16726" y="2205"/>
                </a:lnTo>
                <a:lnTo>
                  <a:pt x="7957" y="8184"/>
                </a:lnTo>
                <a:lnTo>
                  <a:pt x="2120" y="16981"/>
                </a:lnTo>
                <a:lnTo>
                  <a:pt x="0" y="27639"/>
                </a:lnTo>
                <a:lnTo>
                  <a:pt x="2120" y="38286"/>
                </a:lnTo>
                <a:lnTo>
                  <a:pt x="7957" y="47080"/>
                </a:lnTo>
                <a:lnTo>
                  <a:pt x="16726" y="53061"/>
                </a:lnTo>
                <a:lnTo>
                  <a:pt x="27641" y="55268"/>
                </a:lnTo>
                <a:lnTo>
                  <a:pt x="38300" y="53061"/>
                </a:lnTo>
                <a:lnTo>
                  <a:pt x="47097" y="47080"/>
                </a:lnTo>
                <a:lnTo>
                  <a:pt x="53077" y="38286"/>
                </a:lnTo>
                <a:lnTo>
                  <a:pt x="55283" y="27639"/>
                </a:lnTo>
                <a:lnTo>
                  <a:pt x="53077" y="16981"/>
                </a:lnTo>
                <a:lnTo>
                  <a:pt x="47097" y="8184"/>
                </a:lnTo>
                <a:lnTo>
                  <a:pt x="38300" y="2205"/>
                </a:lnTo>
                <a:lnTo>
                  <a:pt x="27641" y="0"/>
                </a:lnTo>
                <a:close/>
              </a:path>
            </a:pathLst>
          </a:custGeom>
          <a:solidFill>
            <a:srgbClr val="0CC5B4"/>
          </a:solidFill>
        </p:spPr>
        <p:txBody>
          <a:bodyPr wrap="square" lIns="0" tIns="0" rIns="0" bIns="0" rtlCol="0"/>
          <a:lstStyle/>
          <a:p>
            <a:endParaRPr sz="1224">
              <a:solidFill>
                <a:prstClr val="black"/>
              </a:solidFill>
            </a:endParaRPr>
          </a:p>
        </p:txBody>
      </p:sp>
      <p:sp>
        <p:nvSpPr>
          <p:cNvPr id="36" name="object 36"/>
          <p:cNvSpPr/>
          <p:nvPr/>
        </p:nvSpPr>
        <p:spPr>
          <a:xfrm>
            <a:off x="7506459" y="1396112"/>
            <a:ext cx="38004" cy="38004"/>
          </a:xfrm>
          <a:custGeom>
            <a:avLst/>
            <a:gdLst/>
            <a:ahLst/>
            <a:cxnLst/>
            <a:rect l="l" t="t" r="r" b="b"/>
            <a:pathLst>
              <a:path w="55879" h="55880">
                <a:moveTo>
                  <a:pt x="27641" y="0"/>
                </a:moveTo>
                <a:lnTo>
                  <a:pt x="16991" y="2205"/>
                </a:lnTo>
                <a:lnTo>
                  <a:pt x="8193" y="8184"/>
                </a:lnTo>
                <a:lnTo>
                  <a:pt x="2208" y="16981"/>
                </a:lnTo>
                <a:lnTo>
                  <a:pt x="0" y="27639"/>
                </a:lnTo>
                <a:lnTo>
                  <a:pt x="2208" y="38545"/>
                </a:lnTo>
                <a:lnTo>
                  <a:pt x="8193" y="47314"/>
                </a:lnTo>
                <a:lnTo>
                  <a:pt x="16991" y="53155"/>
                </a:lnTo>
                <a:lnTo>
                  <a:pt x="27641" y="55278"/>
                </a:lnTo>
                <a:lnTo>
                  <a:pt x="38556" y="53155"/>
                </a:lnTo>
                <a:lnTo>
                  <a:pt x="47325" y="47314"/>
                </a:lnTo>
                <a:lnTo>
                  <a:pt x="53162" y="38545"/>
                </a:lnTo>
                <a:lnTo>
                  <a:pt x="55283" y="27639"/>
                </a:lnTo>
                <a:lnTo>
                  <a:pt x="53162" y="16981"/>
                </a:lnTo>
                <a:lnTo>
                  <a:pt x="47325" y="8184"/>
                </a:lnTo>
                <a:lnTo>
                  <a:pt x="38556" y="2205"/>
                </a:lnTo>
                <a:lnTo>
                  <a:pt x="27641" y="0"/>
                </a:lnTo>
                <a:close/>
              </a:path>
            </a:pathLst>
          </a:custGeom>
          <a:solidFill>
            <a:srgbClr val="0CC5B4"/>
          </a:solidFill>
        </p:spPr>
        <p:txBody>
          <a:bodyPr wrap="square" lIns="0" tIns="0" rIns="0" bIns="0" rtlCol="0"/>
          <a:lstStyle/>
          <a:p>
            <a:endParaRPr sz="1224">
              <a:solidFill>
                <a:prstClr val="black"/>
              </a:solidFill>
            </a:endParaRPr>
          </a:p>
        </p:txBody>
      </p:sp>
      <p:sp>
        <p:nvSpPr>
          <p:cNvPr id="37" name="object 37"/>
          <p:cNvSpPr/>
          <p:nvPr/>
        </p:nvSpPr>
        <p:spPr>
          <a:xfrm>
            <a:off x="7317255" y="1199146"/>
            <a:ext cx="38004" cy="38004"/>
          </a:xfrm>
          <a:custGeom>
            <a:avLst/>
            <a:gdLst/>
            <a:ahLst/>
            <a:cxnLst/>
            <a:rect l="l" t="t" r="r" b="b"/>
            <a:pathLst>
              <a:path w="55879" h="55880">
                <a:moveTo>
                  <a:pt x="27641" y="0"/>
                </a:moveTo>
                <a:lnTo>
                  <a:pt x="16982" y="2205"/>
                </a:lnTo>
                <a:lnTo>
                  <a:pt x="8185" y="8184"/>
                </a:lnTo>
                <a:lnTo>
                  <a:pt x="2205" y="16981"/>
                </a:lnTo>
                <a:lnTo>
                  <a:pt x="0" y="27639"/>
                </a:lnTo>
                <a:lnTo>
                  <a:pt x="2205" y="38553"/>
                </a:lnTo>
                <a:lnTo>
                  <a:pt x="8185" y="47321"/>
                </a:lnTo>
                <a:lnTo>
                  <a:pt x="16982" y="53158"/>
                </a:lnTo>
                <a:lnTo>
                  <a:pt x="27641" y="55278"/>
                </a:lnTo>
                <a:lnTo>
                  <a:pt x="38548" y="53158"/>
                </a:lnTo>
                <a:lnTo>
                  <a:pt x="47318" y="47321"/>
                </a:lnTo>
                <a:lnTo>
                  <a:pt x="53160" y="38553"/>
                </a:lnTo>
                <a:lnTo>
                  <a:pt x="55283" y="27639"/>
                </a:lnTo>
                <a:lnTo>
                  <a:pt x="53160" y="16981"/>
                </a:lnTo>
                <a:lnTo>
                  <a:pt x="47318" y="8184"/>
                </a:lnTo>
                <a:lnTo>
                  <a:pt x="38548" y="2205"/>
                </a:lnTo>
                <a:lnTo>
                  <a:pt x="27641" y="0"/>
                </a:lnTo>
                <a:close/>
              </a:path>
            </a:pathLst>
          </a:custGeom>
          <a:solidFill>
            <a:srgbClr val="0CC5B4"/>
          </a:solidFill>
        </p:spPr>
        <p:txBody>
          <a:bodyPr wrap="square" lIns="0" tIns="0" rIns="0" bIns="0" rtlCol="0"/>
          <a:lstStyle/>
          <a:p>
            <a:endParaRPr sz="1224">
              <a:solidFill>
                <a:prstClr val="black"/>
              </a:solidFill>
            </a:endParaRPr>
          </a:p>
        </p:txBody>
      </p:sp>
      <p:sp>
        <p:nvSpPr>
          <p:cNvPr id="38" name="object 38"/>
          <p:cNvSpPr/>
          <p:nvPr/>
        </p:nvSpPr>
        <p:spPr>
          <a:xfrm>
            <a:off x="7317255" y="1588163"/>
            <a:ext cx="38004" cy="38004"/>
          </a:xfrm>
          <a:custGeom>
            <a:avLst/>
            <a:gdLst/>
            <a:ahLst/>
            <a:cxnLst/>
            <a:rect l="l" t="t" r="r" b="b"/>
            <a:pathLst>
              <a:path w="55879" h="55880">
                <a:moveTo>
                  <a:pt x="27641" y="0"/>
                </a:moveTo>
                <a:lnTo>
                  <a:pt x="16982" y="2206"/>
                </a:lnTo>
                <a:lnTo>
                  <a:pt x="8185" y="8186"/>
                </a:lnTo>
                <a:lnTo>
                  <a:pt x="2205" y="16982"/>
                </a:lnTo>
                <a:lnTo>
                  <a:pt x="0" y="27637"/>
                </a:lnTo>
                <a:lnTo>
                  <a:pt x="2205" y="38546"/>
                </a:lnTo>
                <a:lnTo>
                  <a:pt x="8185" y="47315"/>
                </a:lnTo>
                <a:lnTo>
                  <a:pt x="16982" y="53154"/>
                </a:lnTo>
                <a:lnTo>
                  <a:pt x="27641" y="55276"/>
                </a:lnTo>
                <a:lnTo>
                  <a:pt x="38548" y="53154"/>
                </a:lnTo>
                <a:lnTo>
                  <a:pt x="47318" y="47315"/>
                </a:lnTo>
                <a:lnTo>
                  <a:pt x="53160" y="38546"/>
                </a:lnTo>
                <a:lnTo>
                  <a:pt x="55283" y="27637"/>
                </a:lnTo>
                <a:lnTo>
                  <a:pt x="53160" y="16982"/>
                </a:lnTo>
                <a:lnTo>
                  <a:pt x="47318" y="8186"/>
                </a:lnTo>
                <a:lnTo>
                  <a:pt x="38548" y="2206"/>
                </a:lnTo>
                <a:lnTo>
                  <a:pt x="27641" y="0"/>
                </a:lnTo>
                <a:close/>
              </a:path>
            </a:pathLst>
          </a:custGeom>
          <a:solidFill>
            <a:srgbClr val="0CC5B4"/>
          </a:solidFill>
        </p:spPr>
        <p:txBody>
          <a:bodyPr wrap="square" lIns="0" tIns="0" rIns="0" bIns="0" rtlCol="0"/>
          <a:lstStyle/>
          <a:p>
            <a:endParaRPr sz="1224">
              <a:solidFill>
                <a:prstClr val="black"/>
              </a:solidFill>
            </a:endParaRPr>
          </a:p>
        </p:txBody>
      </p:sp>
      <p:sp>
        <p:nvSpPr>
          <p:cNvPr id="39" name="object 39"/>
          <p:cNvSpPr/>
          <p:nvPr/>
        </p:nvSpPr>
        <p:spPr>
          <a:xfrm>
            <a:off x="7316027" y="1188114"/>
            <a:ext cx="42755" cy="0"/>
          </a:xfrm>
          <a:custGeom>
            <a:avLst/>
            <a:gdLst/>
            <a:ahLst/>
            <a:cxnLst/>
            <a:rect l="l" t="t" r="r" b="b"/>
            <a:pathLst>
              <a:path w="62865">
                <a:moveTo>
                  <a:pt x="0" y="0"/>
                </a:moveTo>
                <a:lnTo>
                  <a:pt x="62482" y="0"/>
                </a:lnTo>
              </a:path>
            </a:pathLst>
          </a:custGeom>
          <a:ln w="3175">
            <a:solidFill>
              <a:srgbClr val="000000"/>
            </a:solidFill>
          </a:ln>
        </p:spPr>
        <p:txBody>
          <a:bodyPr wrap="square" lIns="0" tIns="0" rIns="0" bIns="0" rtlCol="0"/>
          <a:lstStyle/>
          <a:p>
            <a:endParaRPr sz="1224">
              <a:solidFill>
                <a:prstClr val="black"/>
              </a:solidFill>
            </a:endParaRPr>
          </a:p>
        </p:txBody>
      </p:sp>
      <p:sp>
        <p:nvSpPr>
          <p:cNvPr id="40" name="object 40"/>
          <p:cNvSpPr/>
          <p:nvPr/>
        </p:nvSpPr>
        <p:spPr>
          <a:xfrm>
            <a:off x="7326648" y="1178721"/>
            <a:ext cx="21593" cy="9501"/>
          </a:xfrm>
          <a:custGeom>
            <a:avLst/>
            <a:gdLst/>
            <a:ahLst/>
            <a:cxnLst/>
            <a:rect l="l" t="t" r="r" b="b"/>
            <a:pathLst>
              <a:path w="31750" h="13969">
                <a:moveTo>
                  <a:pt x="31251" y="13809"/>
                </a:moveTo>
                <a:lnTo>
                  <a:pt x="0" y="13809"/>
                </a:lnTo>
                <a:lnTo>
                  <a:pt x="5414" y="0"/>
                </a:lnTo>
                <a:lnTo>
                  <a:pt x="25836" y="0"/>
                </a:lnTo>
                <a:lnTo>
                  <a:pt x="31251" y="13809"/>
                </a:lnTo>
                <a:close/>
              </a:path>
            </a:pathLst>
          </a:custGeom>
          <a:ln w="3175">
            <a:solidFill>
              <a:srgbClr val="000000"/>
            </a:solidFill>
          </a:ln>
        </p:spPr>
        <p:txBody>
          <a:bodyPr wrap="square" lIns="0" tIns="0" rIns="0" bIns="0" rtlCol="0"/>
          <a:lstStyle/>
          <a:p>
            <a:endParaRPr sz="1224">
              <a:solidFill>
                <a:prstClr val="black"/>
              </a:solidFill>
            </a:endParaRPr>
          </a:p>
        </p:txBody>
      </p:sp>
      <p:sp>
        <p:nvSpPr>
          <p:cNvPr id="41" name="object 41"/>
          <p:cNvSpPr/>
          <p:nvPr/>
        </p:nvSpPr>
        <p:spPr>
          <a:xfrm>
            <a:off x="7309076" y="1130494"/>
            <a:ext cx="56574" cy="39300"/>
          </a:xfrm>
          <a:custGeom>
            <a:avLst/>
            <a:gdLst/>
            <a:ahLst/>
            <a:cxnLst/>
            <a:rect l="l" t="t" r="r" b="b"/>
            <a:pathLst>
              <a:path w="83184" h="57785">
                <a:moveTo>
                  <a:pt x="81728" y="0"/>
                </a:moveTo>
                <a:lnTo>
                  <a:pt x="1216" y="0"/>
                </a:lnTo>
                <a:lnTo>
                  <a:pt x="0" y="1216"/>
                </a:lnTo>
                <a:lnTo>
                  <a:pt x="0" y="56494"/>
                </a:lnTo>
                <a:lnTo>
                  <a:pt x="1216" y="57691"/>
                </a:lnTo>
                <a:lnTo>
                  <a:pt x="81728" y="57691"/>
                </a:lnTo>
                <a:lnTo>
                  <a:pt x="82924" y="56494"/>
                </a:lnTo>
                <a:lnTo>
                  <a:pt x="2413" y="56494"/>
                </a:lnTo>
                <a:lnTo>
                  <a:pt x="1216" y="55278"/>
                </a:lnTo>
                <a:lnTo>
                  <a:pt x="2413" y="55278"/>
                </a:lnTo>
                <a:lnTo>
                  <a:pt x="2413" y="2413"/>
                </a:lnTo>
                <a:lnTo>
                  <a:pt x="1216" y="2413"/>
                </a:lnTo>
                <a:lnTo>
                  <a:pt x="2413" y="1216"/>
                </a:lnTo>
                <a:lnTo>
                  <a:pt x="82924" y="1216"/>
                </a:lnTo>
                <a:lnTo>
                  <a:pt x="81728" y="0"/>
                </a:lnTo>
                <a:close/>
              </a:path>
              <a:path w="83184" h="57785">
                <a:moveTo>
                  <a:pt x="2413" y="55278"/>
                </a:moveTo>
                <a:lnTo>
                  <a:pt x="1216" y="55278"/>
                </a:lnTo>
                <a:lnTo>
                  <a:pt x="2413" y="56494"/>
                </a:lnTo>
                <a:lnTo>
                  <a:pt x="2413" y="55278"/>
                </a:lnTo>
                <a:close/>
              </a:path>
              <a:path w="83184" h="57785">
                <a:moveTo>
                  <a:pt x="80531" y="55278"/>
                </a:moveTo>
                <a:lnTo>
                  <a:pt x="2413" y="55278"/>
                </a:lnTo>
                <a:lnTo>
                  <a:pt x="2413" y="56494"/>
                </a:lnTo>
                <a:lnTo>
                  <a:pt x="80531" y="56494"/>
                </a:lnTo>
                <a:lnTo>
                  <a:pt x="80531" y="55278"/>
                </a:lnTo>
                <a:close/>
              </a:path>
              <a:path w="83184" h="57785">
                <a:moveTo>
                  <a:pt x="80531" y="1216"/>
                </a:moveTo>
                <a:lnTo>
                  <a:pt x="80531" y="56494"/>
                </a:lnTo>
                <a:lnTo>
                  <a:pt x="81728" y="55278"/>
                </a:lnTo>
                <a:lnTo>
                  <a:pt x="82924" y="55278"/>
                </a:lnTo>
                <a:lnTo>
                  <a:pt x="82924" y="2413"/>
                </a:lnTo>
                <a:lnTo>
                  <a:pt x="81728" y="2413"/>
                </a:lnTo>
                <a:lnTo>
                  <a:pt x="80531" y="1216"/>
                </a:lnTo>
                <a:close/>
              </a:path>
              <a:path w="83184" h="57785">
                <a:moveTo>
                  <a:pt x="82924" y="55278"/>
                </a:moveTo>
                <a:lnTo>
                  <a:pt x="81728" y="55278"/>
                </a:lnTo>
                <a:lnTo>
                  <a:pt x="80531" y="56494"/>
                </a:lnTo>
                <a:lnTo>
                  <a:pt x="82924" y="56494"/>
                </a:lnTo>
                <a:lnTo>
                  <a:pt x="82924" y="55278"/>
                </a:lnTo>
                <a:close/>
              </a:path>
              <a:path w="83184" h="57785">
                <a:moveTo>
                  <a:pt x="2413" y="1216"/>
                </a:moveTo>
                <a:lnTo>
                  <a:pt x="1216" y="2413"/>
                </a:lnTo>
                <a:lnTo>
                  <a:pt x="2413" y="2413"/>
                </a:lnTo>
                <a:lnTo>
                  <a:pt x="2413" y="1216"/>
                </a:lnTo>
                <a:close/>
              </a:path>
              <a:path w="83184" h="57785">
                <a:moveTo>
                  <a:pt x="80531" y="1216"/>
                </a:moveTo>
                <a:lnTo>
                  <a:pt x="2413" y="1216"/>
                </a:lnTo>
                <a:lnTo>
                  <a:pt x="2413" y="2413"/>
                </a:lnTo>
                <a:lnTo>
                  <a:pt x="80531" y="2413"/>
                </a:lnTo>
                <a:lnTo>
                  <a:pt x="80531" y="1216"/>
                </a:lnTo>
                <a:close/>
              </a:path>
              <a:path w="83184" h="57785">
                <a:moveTo>
                  <a:pt x="82924" y="1216"/>
                </a:moveTo>
                <a:lnTo>
                  <a:pt x="80531" y="1216"/>
                </a:lnTo>
                <a:lnTo>
                  <a:pt x="81728" y="2413"/>
                </a:lnTo>
                <a:lnTo>
                  <a:pt x="82924" y="2413"/>
                </a:lnTo>
                <a:lnTo>
                  <a:pt x="82924" y="1216"/>
                </a:lnTo>
                <a:close/>
              </a:path>
            </a:pathLst>
          </a:custGeom>
          <a:solidFill>
            <a:srgbClr val="000000"/>
          </a:solidFill>
        </p:spPr>
        <p:txBody>
          <a:bodyPr wrap="square" lIns="0" tIns="0" rIns="0" bIns="0" rtlCol="0"/>
          <a:lstStyle/>
          <a:p>
            <a:endParaRPr sz="1224">
              <a:solidFill>
                <a:prstClr val="black"/>
              </a:solidFill>
            </a:endParaRPr>
          </a:p>
        </p:txBody>
      </p:sp>
      <p:sp>
        <p:nvSpPr>
          <p:cNvPr id="42" name="object 42"/>
          <p:cNvSpPr/>
          <p:nvPr/>
        </p:nvSpPr>
        <p:spPr>
          <a:xfrm>
            <a:off x="7335323" y="1171784"/>
            <a:ext cx="4319" cy="4319"/>
          </a:xfrm>
          <a:custGeom>
            <a:avLst/>
            <a:gdLst/>
            <a:ahLst/>
            <a:cxnLst/>
            <a:rect l="l" t="t" r="r" b="b"/>
            <a:pathLst>
              <a:path w="6350" h="6350">
                <a:moveTo>
                  <a:pt x="3041" y="0"/>
                </a:moveTo>
                <a:lnTo>
                  <a:pt x="2717" y="0"/>
                </a:lnTo>
                <a:lnTo>
                  <a:pt x="1926" y="101"/>
                </a:lnTo>
                <a:lnTo>
                  <a:pt x="0" y="2048"/>
                </a:lnTo>
                <a:lnTo>
                  <a:pt x="0" y="3954"/>
                </a:lnTo>
                <a:lnTo>
                  <a:pt x="2717" y="5982"/>
                </a:lnTo>
                <a:lnTo>
                  <a:pt x="3041" y="5982"/>
                </a:lnTo>
                <a:lnTo>
                  <a:pt x="5793" y="3731"/>
                </a:lnTo>
                <a:lnTo>
                  <a:pt x="2555" y="3731"/>
                </a:lnTo>
                <a:lnTo>
                  <a:pt x="2372" y="3629"/>
                </a:lnTo>
                <a:lnTo>
                  <a:pt x="2299" y="3487"/>
                </a:lnTo>
                <a:lnTo>
                  <a:pt x="2129" y="3325"/>
                </a:lnTo>
                <a:lnTo>
                  <a:pt x="2262" y="3325"/>
                </a:lnTo>
                <a:lnTo>
                  <a:pt x="2315" y="3183"/>
                </a:lnTo>
                <a:lnTo>
                  <a:pt x="2312" y="2838"/>
                </a:lnTo>
                <a:lnTo>
                  <a:pt x="2149" y="2656"/>
                </a:lnTo>
                <a:lnTo>
                  <a:pt x="2251" y="2494"/>
                </a:lnTo>
                <a:lnTo>
                  <a:pt x="2433" y="2372"/>
                </a:lnTo>
                <a:lnTo>
                  <a:pt x="5790" y="2250"/>
                </a:lnTo>
                <a:lnTo>
                  <a:pt x="5759" y="2048"/>
                </a:lnTo>
                <a:lnTo>
                  <a:pt x="3832" y="101"/>
                </a:lnTo>
                <a:lnTo>
                  <a:pt x="3041" y="0"/>
                </a:lnTo>
                <a:close/>
              </a:path>
              <a:path w="6350" h="6350">
                <a:moveTo>
                  <a:pt x="2359" y="3527"/>
                </a:moveTo>
                <a:lnTo>
                  <a:pt x="2555" y="3731"/>
                </a:lnTo>
                <a:lnTo>
                  <a:pt x="2446" y="3559"/>
                </a:lnTo>
                <a:close/>
              </a:path>
              <a:path w="6350" h="6350">
                <a:moveTo>
                  <a:pt x="2446" y="3559"/>
                </a:moveTo>
                <a:lnTo>
                  <a:pt x="2555" y="3731"/>
                </a:lnTo>
                <a:lnTo>
                  <a:pt x="5793" y="3731"/>
                </a:lnTo>
                <a:lnTo>
                  <a:pt x="3204" y="3710"/>
                </a:lnTo>
                <a:lnTo>
                  <a:pt x="2697" y="3650"/>
                </a:lnTo>
                <a:lnTo>
                  <a:pt x="2446" y="3559"/>
                </a:lnTo>
                <a:close/>
              </a:path>
              <a:path w="6350" h="6350">
                <a:moveTo>
                  <a:pt x="3398" y="3525"/>
                </a:moveTo>
                <a:lnTo>
                  <a:pt x="3204" y="3710"/>
                </a:lnTo>
                <a:lnTo>
                  <a:pt x="3398" y="3525"/>
                </a:lnTo>
                <a:close/>
              </a:path>
              <a:path w="6350" h="6350">
                <a:moveTo>
                  <a:pt x="5831" y="3487"/>
                </a:moveTo>
                <a:lnTo>
                  <a:pt x="3508" y="3487"/>
                </a:lnTo>
                <a:lnTo>
                  <a:pt x="3386" y="3629"/>
                </a:lnTo>
                <a:lnTo>
                  <a:pt x="3204" y="3710"/>
                </a:lnTo>
                <a:lnTo>
                  <a:pt x="5796" y="3710"/>
                </a:lnTo>
                <a:lnTo>
                  <a:pt x="5831" y="3487"/>
                </a:lnTo>
                <a:close/>
              </a:path>
              <a:path w="6350" h="6350">
                <a:moveTo>
                  <a:pt x="2418" y="3513"/>
                </a:moveTo>
                <a:lnTo>
                  <a:pt x="2697" y="3650"/>
                </a:lnTo>
                <a:lnTo>
                  <a:pt x="2473" y="3521"/>
                </a:lnTo>
                <a:close/>
              </a:path>
              <a:path w="6350" h="6350">
                <a:moveTo>
                  <a:pt x="3112" y="3609"/>
                </a:moveTo>
                <a:lnTo>
                  <a:pt x="2626" y="3609"/>
                </a:lnTo>
                <a:lnTo>
                  <a:pt x="3041" y="3650"/>
                </a:lnTo>
                <a:close/>
              </a:path>
              <a:path w="6350" h="6350">
                <a:moveTo>
                  <a:pt x="3327" y="3515"/>
                </a:moveTo>
                <a:lnTo>
                  <a:pt x="3041" y="3650"/>
                </a:lnTo>
                <a:lnTo>
                  <a:pt x="3230" y="3584"/>
                </a:lnTo>
                <a:close/>
              </a:path>
              <a:path w="6350" h="6350">
                <a:moveTo>
                  <a:pt x="3298" y="3560"/>
                </a:moveTo>
                <a:lnTo>
                  <a:pt x="3041" y="3650"/>
                </a:lnTo>
                <a:lnTo>
                  <a:pt x="3242" y="3650"/>
                </a:lnTo>
                <a:close/>
              </a:path>
              <a:path w="6350" h="6350">
                <a:moveTo>
                  <a:pt x="2362" y="3547"/>
                </a:moveTo>
                <a:close/>
              </a:path>
              <a:path w="6350" h="6350">
                <a:moveTo>
                  <a:pt x="3400" y="3525"/>
                </a:moveTo>
                <a:close/>
              </a:path>
              <a:path w="6350" h="6350">
                <a:moveTo>
                  <a:pt x="2473" y="3521"/>
                </a:moveTo>
                <a:lnTo>
                  <a:pt x="2626" y="3609"/>
                </a:lnTo>
                <a:lnTo>
                  <a:pt x="2879" y="3584"/>
                </a:lnTo>
                <a:lnTo>
                  <a:pt x="2473" y="3521"/>
                </a:lnTo>
                <a:close/>
              </a:path>
              <a:path w="6350" h="6350">
                <a:moveTo>
                  <a:pt x="2879" y="3584"/>
                </a:moveTo>
                <a:lnTo>
                  <a:pt x="2717" y="3609"/>
                </a:lnTo>
                <a:lnTo>
                  <a:pt x="3041" y="3609"/>
                </a:lnTo>
                <a:lnTo>
                  <a:pt x="2879" y="3584"/>
                </a:lnTo>
                <a:close/>
              </a:path>
              <a:path w="6350" h="6350">
                <a:moveTo>
                  <a:pt x="3258" y="3526"/>
                </a:moveTo>
                <a:lnTo>
                  <a:pt x="2879" y="3584"/>
                </a:lnTo>
                <a:lnTo>
                  <a:pt x="3041" y="3609"/>
                </a:lnTo>
                <a:lnTo>
                  <a:pt x="3258" y="3526"/>
                </a:lnTo>
                <a:close/>
              </a:path>
              <a:path w="6350" h="6350">
                <a:moveTo>
                  <a:pt x="5856" y="3325"/>
                </a:moveTo>
                <a:lnTo>
                  <a:pt x="3609" y="3325"/>
                </a:lnTo>
                <a:lnTo>
                  <a:pt x="3432" y="3499"/>
                </a:lnTo>
                <a:lnTo>
                  <a:pt x="5831" y="3487"/>
                </a:lnTo>
                <a:lnTo>
                  <a:pt x="5856" y="3325"/>
                </a:lnTo>
                <a:close/>
              </a:path>
              <a:path w="6350" h="6350">
                <a:moveTo>
                  <a:pt x="2129" y="3325"/>
                </a:moveTo>
                <a:lnTo>
                  <a:pt x="2325" y="3499"/>
                </a:lnTo>
                <a:lnTo>
                  <a:pt x="2202" y="3367"/>
                </a:lnTo>
                <a:close/>
              </a:path>
              <a:path w="6350" h="6350">
                <a:moveTo>
                  <a:pt x="2299" y="3487"/>
                </a:moveTo>
                <a:close/>
              </a:path>
              <a:path w="6350" h="6350">
                <a:moveTo>
                  <a:pt x="3609" y="3325"/>
                </a:moveTo>
                <a:lnTo>
                  <a:pt x="3434" y="3491"/>
                </a:lnTo>
                <a:lnTo>
                  <a:pt x="3609" y="3325"/>
                </a:lnTo>
                <a:close/>
              </a:path>
              <a:path w="6350" h="6350">
                <a:moveTo>
                  <a:pt x="2210" y="3183"/>
                </a:moveTo>
                <a:lnTo>
                  <a:pt x="2262" y="3325"/>
                </a:lnTo>
                <a:lnTo>
                  <a:pt x="2210" y="3183"/>
                </a:lnTo>
                <a:close/>
              </a:path>
              <a:path w="6350" h="6350">
                <a:moveTo>
                  <a:pt x="3548" y="3163"/>
                </a:moveTo>
                <a:lnTo>
                  <a:pt x="3411" y="3439"/>
                </a:lnTo>
                <a:lnTo>
                  <a:pt x="3548" y="3163"/>
                </a:lnTo>
                <a:close/>
              </a:path>
              <a:path w="6350" h="6350">
                <a:moveTo>
                  <a:pt x="2262" y="3325"/>
                </a:moveTo>
                <a:lnTo>
                  <a:pt x="2129" y="3325"/>
                </a:lnTo>
                <a:lnTo>
                  <a:pt x="2296" y="3421"/>
                </a:lnTo>
                <a:close/>
              </a:path>
              <a:path w="6350" h="6350">
                <a:moveTo>
                  <a:pt x="5809" y="2372"/>
                </a:moveTo>
                <a:lnTo>
                  <a:pt x="3386" y="2372"/>
                </a:lnTo>
                <a:lnTo>
                  <a:pt x="3466" y="2533"/>
                </a:lnTo>
                <a:lnTo>
                  <a:pt x="3488" y="3163"/>
                </a:lnTo>
                <a:lnTo>
                  <a:pt x="3463" y="3409"/>
                </a:lnTo>
                <a:lnTo>
                  <a:pt x="3609" y="3325"/>
                </a:lnTo>
                <a:lnTo>
                  <a:pt x="5856" y="3325"/>
                </a:lnTo>
                <a:lnTo>
                  <a:pt x="5809" y="2372"/>
                </a:lnTo>
                <a:close/>
              </a:path>
              <a:path w="6350" h="6350">
                <a:moveTo>
                  <a:pt x="2315" y="3183"/>
                </a:moveTo>
                <a:lnTo>
                  <a:pt x="2342" y="3393"/>
                </a:lnTo>
                <a:lnTo>
                  <a:pt x="2315" y="3183"/>
                </a:lnTo>
                <a:close/>
              </a:path>
              <a:path w="6350" h="6350">
                <a:moveTo>
                  <a:pt x="3548" y="3163"/>
                </a:moveTo>
                <a:lnTo>
                  <a:pt x="3420" y="3367"/>
                </a:lnTo>
                <a:lnTo>
                  <a:pt x="3548" y="3163"/>
                </a:lnTo>
                <a:close/>
              </a:path>
              <a:path w="6350" h="6350">
                <a:moveTo>
                  <a:pt x="2292" y="3001"/>
                </a:moveTo>
                <a:lnTo>
                  <a:pt x="2271" y="3163"/>
                </a:lnTo>
                <a:lnTo>
                  <a:pt x="2292" y="3001"/>
                </a:lnTo>
                <a:close/>
              </a:path>
              <a:path w="6350" h="6350">
                <a:moveTo>
                  <a:pt x="3467" y="3001"/>
                </a:moveTo>
                <a:lnTo>
                  <a:pt x="3446" y="3163"/>
                </a:lnTo>
                <a:lnTo>
                  <a:pt x="3467" y="3001"/>
                </a:lnTo>
                <a:close/>
              </a:path>
              <a:path w="6350" h="6350">
                <a:moveTo>
                  <a:pt x="2312" y="2838"/>
                </a:moveTo>
                <a:lnTo>
                  <a:pt x="2292" y="3001"/>
                </a:lnTo>
                <a:lnTo>
                  <a:pt x="2312" y="2838"/>
                </a:lnTo>
                <a:close/>
              </a:path>
              <a:path w="6350" h="6350">
                <a:moveTo>
                  <a:pt x="3488" y="2838"/>
                </a:moveTo>
                <a:lnTo>
                  <a:pt x="3467" y="3001"/>
                </a:lnTo>
                <a:lnTo>
                  <a:pt x="3488" y="2838"/>
                </a:lnTo>
                <a:close/>
              </a:path>
              <a:path w="6350" h="6350">
                <a:moveTo>
                  <a:pt x="3419" y="2625"/>
                </a:moveTo>
                <a:lnTo>
                  <a:pt x="3446" y="2838"/>
                </a:lnTo>
                <a:lnTo>
                  <a:pt x="3419" y="2625"/>
                </a:lnTo>
                <a:close/>
              </a:path>
              <a:path w="6350" h="6350">
                <a:moveTo>
                  <a:pt x="3409" y="2546"/>
                </a:moveTo>
                <a:lnTo>
                  <a:pt x="3548" y="2838"/>
                </a:lnTo>
                <a:lnTo>
                  <a:pt x="3435" y="2563"/>
                </a:lnTo>
                <a:close/>
              </a:path>
              <a:path w="6350" h="6350">
                <a:moveTo>
                  <a:pt x="2352" y="2533"/>
                </a:moveTo>
                <a:lnTo>
                  <a:pt x="2210" y="2818"/>
                </a:lnTo>
                <a:lnTo>
                  <a:pt x="2328" y="2625"/>
                </a:lnTo>
                <a:close/>
              </a:path>
              <a:path w="6350" h="6350">
                <a:moveTo>
                  <a:pt x="2343" y="2599"/>
                </a:moveTo>
                <a:lnTo>
                  <a:pt x="2210" y="2818"/>
                </a:lnTo>
                <a:lnTo>
                  <a:pt x="2343" y="2599"/>
                </a:lnTo>
                <a:close/>
              </a:path>
              <a:path w="6350" h="6350">
                <a:moveTo>
                  <a:pt x="2333" y="2481"/>
                </a:moveTo>
                <a:lnTo>
                  <a:pt x="2149" y="2656"/>
                </a:lnTo>
                <a:lnTo>
                  <a:pt x="2333" y="2481"/>
                </a:lnTo>
                <a:close/>
              </a:path>
              <a:path w="6350" h="6350">
                <a:moveTo>
                  <a:pt x="2303" y="2563"/>
                </a:moveTo>
                <a:lnTo>
                  <a:pt x="2149" y="2656"/>
                </a:lnTo>
                <a:lnTo>
                  <a:pt x="2303" y="2563"/>
                </a:lnTo>
                <a:close/>
              </a:path>
              <a:path w="6350" h="6350">
                <a:moveTo>
                  <a:pt x="3457" y="2576"/>
                </a:moveTo>
                <a:lnTo>
                  <a:pt x="3589" y="2656"/>
                </a:lnTo>
                <a:lnTo>
                  <a:pt x="3457" y="2576"/>
                </a:lnTo>
                <a:close/>
              </a:path>
              <a:path w="6350" h="6350">
                <a:moveTo>
                  <a:pt x="3430" y="2496"/>
                </a:moveTo>
                <a:lnTo>
                  <a:pt x="3589" y="2656"/>
                </a:lnTo>
                <a:lnTo>
                  <a:pt x="3430" y="2496"/>
                </a:lnTo>
                <a:close/>
              </a:path>
              <a:path w="6350" h="6350">
                <a:moveTo>
                  <a:pt x="3424" y="2481"/>
                </a:moveTo>
                <a:close/>
              </a:path>
              <a:path w="6350" h="6350">
                <a:moveTo>
                  <a:pt x="2717" y="2311"/>
                </a:moveTo>
                <a:lnTo>
                  <a:pt x="2498" y="2397"/>
                </a:lnTo>
                <a:lnTo>
                  <a:pt x="2717" y="2311"/>
                </a:lnTo>
                <a:close/>
              </a:path>
              <a:path w="6350" h="6350">
                <a:moveTo>
                  <a:pt x="3021" y="2311"/>
                </a:moveTo>
                <a:lnTo>
                  <a:pt x="3236" y="2442"/>
                </a:lnTo>
                <a:lnTo>
                  <a:pt x="3021" y="2311"/>
                </a:lnTo>
                <a:close/>
              </a:path>
              <a:path w="6350" h="6350">
                <a:moveTo>
                  <a:pt x="3021" y="2311"/>
                </a:moveTo>
                <a:lnTo>
                  <a:pt x="2717" y="2311"/>
                </a:lnTo>
                <a:lnTo>
                  <a:pt x="2473" y="2460"/>
                </a:lnTo>
                <a:lnTo>
                  <a:pt x="2879" y="2397"/>
                </a:lnTo>
                <a:lnTo>
                  <a:pt x="2717" y="2372"/>
                </a:lnTo>
                <a:lnTo>
                  <a:pt x="3121" y="2372"/>
                </a:lnTo>
                <a:close/>
              </a:path>
              <a:path w="6350" h="6350">
                <a:moveTo>
                  <a:pt x="3121" y="2372"/>
                </a:moveTo>
                <a:lnTo>
                  <a:pt x="2986" y="2413"/>
                </a:lnTo>
                <a:lnTo>
                  <a:pt x="3259" y="2455"/>
                </a:lnTo>
                <a:lnTo>
                  <a:pt x="3121" y="2372"/>
                </a:lnTo>
                <a:close/>
              </a:path>
              <a:path w="6350" h="6350">
                <a:moveTo>
                  <a:pt x="5793" y="2271"/>
                </a:moveTo>
                <a:lnTo>
                  <a:pt x="3204" y="2271"/>
                </a:lnTo>
                <a:lnTo>
                  <a:pt x="3396" y="2452"/>
                </a:lnTo>
                <a:lnTo>
                  <a:pt x="5809" y="2372"/>
                </a:lnTo>
                <a:close/>
              </a:path>
              <a:path w="6350" h="6350">
                <a:moveTo>
                  <a:pt x="2555" y="2250"/>
                </a:moveTo>
                <a:lnTo>
                  <a:pt x="2362" y="2450"/>
                </a:lnTo>
                <a:lnTo>
                  <a:pt x="2555" y="2250"/>
                </a:lnTo>
                <a:close/>
              </a:path>
              <a:path w="6350" h="6350">
                <a:moveTo>
                  <a:pt x="3204" y="2271"/>
                </a:moveTo>
                <a:lnTo>
                  <a:pt x="3378" y="2445"/>
                </a:lnTo>
                <a:lnTo>
                  <a:pt x="3204" y="2271"/>
                </a:lnTo>
                <a:close/>
              </a:path>
              <a:path w="6350" h="6350">
                <a:moveTo>
                  <a:pt x="2433" y="2372"/>
                </a:moveTo>
                <a:close/>
              </a:path>
              <a:path w="6350" h="6350">
                <a:moveTo>
                  <a:pt x="5790" y="2250"/>
                </a:moveTo>
                <a:lnTo>
                  <a:pt x="2555" y="2250"/>
                </a:lnTo>
                <a:lnTo>
                  <a:pt x="2456" y="2413"/>
                </a:lnTo>
                <a:lnTo>
                  <a:pt x="2717" y="2311"/>
                </a:lnTo>
                <a:lnTo>
                  <a:pt x="3228" y="2311"/>
                </a:lnTo>
                <a:lnTo>
                  <a:pt x="5793" y="2271"/>
                </a:lnTo>
                <a:close/>
              </a:path>
              <a:path w="6350" h="6350">
                <a:moveTo>
                  <a:pt x="3228" y="2311"/>
                </a:moveTo>
                <a:lnTo>
                  <a:pt x="3021" y="2311"/>
                </a:lnTo>
                <a:lnTo>
                  <a:pt x="3289" y="2412"/>
                </a:lnTo>
                <a:close/>
              </a:path>
              <a:path w="6350" h="6350">
                <a:moveTo>
                  <a:pt x="3041" y="2372"/>
                </a:moveTo>
                <a:lnTo>
                  <a:pt x="2717" y="2372"/>
                </a:lnTo>
                <a:lnTo>
                  <a:pt x="2879" y="2397"/>
                </a:lnTo>
                <a:lnTo>
                  <a:pt x="3041" y="2372"/>
                </a:lnTo>
                <a:close/>
              </a:path>
            </a:pathLst>
          </a:custGeom>
          <a:solidFill>
            <a:srgbClr val="000000"/>
          </a:solidFill>
        </p:spPr>
        <p:txBody>
          <a:bodyPr wrap="square" lIns="0" tIns="0" rIns="0" bIns="0" rtlCol="0"/>
          <a:lstStyle/>
          <a:p>
            <a:endParaRPr sz="1224">
              <a:solidFill>
                <a:prstClr val="black"/>
              </a:solidFill>
            </a:endParaRPr>
          </a:p>
        </p:txBody>
      </p:sp>
      <p:sp>
        <p:nvSpPr>
          <p:cNvPr id="43" name="object 43"/>
          <p:cNvSpPr/>
          <p:nvPr/>
        </p:nvSpPr>
        <p:spPr>
          <a:xfrm>
            <a:off x="7302201" y="1123157"/>
            <a:ext cx="70394" cy="56574"/>
          </a:xfrm>
          <a:custGeom>
            <a:avLst/>
            <a:gdLst/>
            <a:ahLst/>
            <a:cxnLst/>
            <a:rect l="l" t="t" r="r" b="b"/>
            <a:pathLst>
              <a:path w="103504" h="83185">
                <a:moveTo>
                  <a:pt x="94918" y="0"/>
                </a:moveTo>
                <a:lnTo>
                  <a:pt x="8181" y="0"/>
                </a:lnTo>
                <a:lnTo>
                  <a:pt x="6660" y="162"/>
                </a:lnTo>
                <a:lnTo>
                  <a:pt x="0" y="75495"/>
                </a:lnTo>
                <a:lnTo>
                  <a:pt x="90" y="76185"/>
                </a:lnTo>
                <a:lnTo>
                  <a:pt x="8283" y="82917"/>
                </a:lnTo>
                <a:lnTo>
                  <a:pt x="94837" y="82917"/>
                </a:lnTo>
                <a:lnTo>
                  <a:pt x="100644" y="80504"/>
                </a:lnTo>
                <a:lnTo>
                  <a:pt x="8425" y="80504"/>
                </a:lnTo>
                <a:lnTo>
                  <a:pt x="7487" y="80402"/>
                </a:lnTo>
                <a:lnTo>
                  <a:pt x="7167" y="80402"/>
                </a:lnTo>
                <a:lnTo>
                  <a:pt x="7005" y="80362"/>
                </a:lnTo>
                <a:lnTo>
                  <a:pt x="6088" y="80037"/>
                </a:lnTo>
                <a:lnTo>
                  <a:pt x="5870" y="79973"/>
                </a:lnTo>
                <a:lnTo>
                  <a:pt x="5029" y="79490"/>
                </a:lnTo>
                <a:lnTo>
                  <a:pt x="4865" y="79412"/>
                </a:lnTo>
                <a:lnTo>
                  <a:pt x="4106" y="78719"/>
                </a:lnTo>
                <a:lnTo>
                  <a:pt x="3375" y="77807"/>
                </a:lnTo>
                <a:lnTo>
                  <a:pt x="2810" y="76793"/>
                </a:lnTo>
                <a:lnTo>
                  <a:pt x="2540" y="75962"/>
                </a:lnTo>
                <a:lnTo>
                  <a:pt x="2442" y="75718"/>
                </a:lnTo>
                <a:lnTo>
                  <a:pt x="2320" y="74380"/>
                </a:lnTo>
                <a:lnTo>
                  <a:pt x="2300" y="8516"/>
                </a:lnTo>
                <a:lnTo>
                  <a:pt x="2401" y="7401"/>
                </a:lnTo>
                <a:lnTo>
                  <a:pt x="2706" y="6306"/>
                </a:lnTo>
                <a:lnTo>
                  <a:pt x="3240" y="5272"/>
                </a:lnTo>
                <a:lnTo>
                  <a:pt x="3334" y="5089"/>
                </a:lnTo>
                <a:lnTo>
                  <a:pt x="3943" y="4359"/>
                </a:lnTo>
                <a:lnTo>
                  <a:pt x="4794" y="3568"/>
                </a:lnTo>
                <a:lnTo>
                  <a:pt x="4977" y="3406"/>
                </a:lnTo>
                <a:lnTo>
                  <a:pt x="5835" y="2960"/>
                </a:lnTo>
                <a:lnTo>
                  <a:pt x="6011" y="2859"/>
                </a:lnTo>
                <a:lnTo>
                  <a:pt x="6987" y="2555"/>
                </a:lnTo>
                <a:lnTo>
                  <a:pt x="7167" y="2494"/>
                </a:lnTo>
                <a:lnTo>
                  <a:pt x="7494" y="2494"/>
                </a:lnTo>
                <a:lnTo>
                  <a:pt x="8445" y="2392"/>
                </a:lnTo>
                <a:lnTo>
                  <a:pt x="100644" y="2392"/>
                </a:lnTo>
                <a:lnTo>
                  <a:pt x="99765" y="1601"/>
                </a:lnTo>
                <a:lnTo>
                  <a:pt x="98346" y="770"/>
                </a:lnTo>
                <a:lnTo>
                  <a:pt x="98123" y="669"/>
                </a:lnTo>
                <a:lnTo>
                  <a:pt x="96744" y="223"/>
                </a:lnTo>
                <a:lnTo>
                  <a:pt x="96500" y="162"/>
                </a:lnTo>
                <a:lnTo>
                  <a:pt x="94918" y="0"/>
                </a:lnTo>
                <a:close/>
              </a:path>
              <a:path w="103504" h="83185">
                <a:moveTo>
                  <a:pt x="96144" y="80352"/>
                </a:moveTo>
                <a:lnTo>
                  <a:pt x="94716" y="80504"/>
                </a:lnTo>
                <a:lnTo>
                  <a:pt x="100644" y="80504"/>
                </a:lnTo>
                <a:lnTo>
                  <a:pt x="95993" y="80402"/>
                </a:lnTo>
                <a:lnTo>
                  <a:pt x="96144" y="80352"/>
                </a:lnTo>
                <a:close/>
              </a:path>
              <a:path w="103504" h="83185">
                <a:moveTo>
                  <a:pt x="7017" y="80352"/>
                </a:moveTo>
                <a:lnTo>
                  <a:pt x="7167" y="80402"/>
                </a:lnTo>
                <a:lnTo>
                  <a:pt x="7487" y="80402"/>
                </a:lnTo>
                <a:lnTo>
                  <a:pt x="7017" y="80352"/>
                </a:lnTo>
                <a:close/>
              </a:path>
              <a:path w="103504" h="83185">
                <a:moveTo>
                  <a:pt x="100824" y="80342"/>
                </a:moveTo>
                <a:lnTo>
                  <a:pt x="96237" y="80342"/>
                </a:lnTo>
                <a:lnTo>
                  <a:pt x="95993" y="80402"/>
                </a:lnTo>
                <a:lnTo>
                  <a:pt x="100757" y="80402"/>
                </a:lnTo>
                <a:close/>
              </a:path>
              <a:path w="103504" h="83185">
                <a:moveTo>
                  <a:pt x="6987" y="80342"/>
                </a:moveTo>
                <a:close/>
              </a:path>
              <a:path w="103504" h="83185">
                <a:moveTo>
                  <a:pt x="101187" y="79936"/>
                </a:moveTo>
                <a:lnTo>
                  <a:pt x="97372" y="79936"/>
                </a:lnTo>
                <a:lnTo>
                  <a:pt x="97149" y="80037"/>
                </a:lnTo>
                <a:lnTo>
                  <a:pt x="96144" y="80352"/>
                </a:lnTo>
                <a:lnTo>
                  <a:pt x="100824" y="80342"/>
                </a:lnTo>
                <a:lnTo>
                  <a:pt x="100982" y="80200"/>
                </a:lnTo>
                <a:lnTo>
                  <a:pt x="101187" y="79936"/>
                </a:lnTo>
                <a:close/>
              </a:path>
              <a:path w="103504" h="83185">
                <a:moveTo>
                  <a:pt x="5893" y="79971"/>
                </a:moveTo>
                <a:lnTo>
                  <a:pt x="6088" y="80037"/>
                </a:lnTo>
                <a:lnTo>
                  <a:pt x="5893" y="79971"/>
                </a:lnTo>
                <a:close/>
              </a:path>
              <a:path w="103504" h="83185">
                <a:moveTo>
                  <a:pt x="97263" y="79973"/>
                </a:moveTo>
                <a:lnTo>
                  <a:pt x="97073" y="80037"/>
                </a:lnTo>
                <a:lnTo>
                  <a:pt x="97263" y="79973"/>
                </a:lnTo>
                <a:close/>
              </a:path>
              <a:path w="103504" h="83185">
                <a:moveTo>
                  <a:pt x="101645" y="79348"/>
                </a:moveTo>
                <a:lnTo>
                  <a:pt x="98366" y="79348"/>
                </a:lnTo>
                <a:lnTo>
                  <a:pt x="98184" y="79470"/>
                </a:lnTo>
                <a:lnTo>
                  <a:pt x="97263" y="79973"/>
                </a:lnTo>
                <a:lnTo>
                  <a:pt x="101187" y="79936"/>
                </a:lnTo>
                <a:lnTo>
                  <a:pt x="101645" y="79348"/>
                </a:lnTo>
                <a:close/>
              </a:path>
              <a:path w="103504" h="83185">
                <a:moveTo>
                  <a:pt x="5829" y="79936"/>
                </a:moveTo>
                <a:close/>
              </a:path>
              <a:path w="103504" h="83185">
                <a:moveTo>
                  <a:pt x="4774" y="79348"/>
                </a:moveTo>
                <a:lnTo>
                  <a:pt x="4977" y="79490"/>
                </a:lnTo>
                <a:lnTo>
                  <a:pt x="4774" y="79348"/>
                </a:lnTo>
                <a:close/>
              </a:path>
              <a:path w="103504" h="83185">
                <a:moveTo>
                  <a:pt x="4889" y="79412"/>
                </a:moveTo>
                <a:lnTo>
                  <a:pt x="5029" y="79490"/>
                </a:lnTo>
                <a:lnTo>
                  <a:pt x="4889" y="79412"/>
                </a:lnTo>
                <a:close/>
              </a:path>
              <a:path w="103504" h="83185">
                <a:moveTo>
                  <a:pt x="98245" y="79417"/>
                </a:moveTo>
                <a:close/>
              </a:path>
              <a:path w="103504" h="83185">
                <a:moveTo>
                  <a:pt x="102144" y="78557"/>
                </a:moveTo>
                <a:lnTo>
                  <a:pt x="99238" y="78557"/>
                </a:lnTo>
                <a:lnTo>
                  <a:pt x="99076" y="78719"/>
                </a:lnTo>
                <a:lnTo>
                  <a:pt x="98245" y="79417"/>
                </a:lnTo>
                <a:lnTo>
                  <a:pt x="101645" y="79348"/>
                </a:lnTo>
                <a:lnTo>
                  <a:pt x="101956" y="78922"/>
                </a:lnTo>
                <a:lnTo>
                  <a:pt x="102144" y="78557"/>
                </a:lnTo>
                <a:close/>
              </a:path>
              <a:path w="103504" h="83185">
                <a:moveTo>
                  <a:pt x="4817" y="79348"/>
                </a:moveTo>
                <a:close/>
              </a:path>
              <a:path w="103504" h="83185">
                <a:moveTo>
                  <a:pt x="4038" y="78659"/>
                </a:moveTo>
                <a:close/>
              </a:path>
              <a:path w="103504" h="83185">
                <a:moveTo>
                  <a:pt x="99128" y="78653"/>
                </a:moveTo>
                <a:close/>
              </a:path>
              <a:path w="103504" h="83185">
                <a:moveTo>
                  <a:pt x="3958" y="78557"/>
                </a:moveTo>
                <a:close/>
              </a:path>
              <a:path w="103504" h="83185">
                <a:moveTo>
                  <a:pt x="102610" y="77624"/>
                </a:moveTo>
                <a:lnTo>
                  <a:pt x="99928" y="77624"/>
                </a:lnTo>
                <a:lnTo>
                  <a:pt x="99826" y="77807"/>
                </a:lnTo>
                <a:lnTo>
                  <a:pt x="99128" y="78653"/>
                </a:lnTo>
                <a:lnTo>
                  <a:pt x="102144" y="78557"/>
                </a:lnTo>
                <a:lnTo>
                  <a:pt x="102610" y="77624"/>
                </a:lnTo>
                <a:close/>
              </a:path>
              <a:path w="103504" h="83185">
                <a:moveTo>
                  <a:pt x="3254" y="77652"/>
                </a:moveTo>
                <a:lnTo>
                  <a:pt x="3334" y="77807"/>
                </a:lnTo>
                <a:lnTo>
                  <a:pt x="3254" y="77652"/>
                </a:lnTo>
                <a:close/>
              </a:path>
              <a:path w="103504" h="83185">
                <a:moveTo>
                  <a:pt x="99906" y="77652"/>
                </a:moveTo>
                <a:lnTo>
                  <a:pt x="99786" y="77807"/>
                </a:lnTo>
                <a:lnTo>
                  <a:pt x="99906" y="77652"/>
                </a:lnTo>
                <a:close/>
              </a:path>
              <a:path w="103504" h="83185">
                <a:moveTo>
                  <a:pt x="3240" y="77624"/>
                </a:moveTo>
                <a:close/>
              </a:path>
              <a:path w="103504" h="83185">
                <a:moveTo>
                  <a:pt x="102941" y="76590"/>
                </a:moveTo>
                <a:lnTo>
                  <a:pt x="100455" y="76590"/>
                </a:lnTo>
                <a:lnTo>
                  <a:pt x="100374" y="76793"/>
                </a:lnTo>
                <a:lnTo>
                  <a:pt x="99906" y="77652"/>
                </a:lnTo>
                <a:lnTo>
                  <a:pt x="102610" y="77624"/>
                </a:lnTo>
                <a:lnTo>
                  <a:pt x="102941" y="76590"/>
                </a:lnTo>
                <a:close/>
              </a:path>
              <a:path w="103504" h="83185">
                <a:moveTo>
                  <a:pt x="2755" y="76685"/>
                </a:moveTo>
                <a:close/>
              </a:path>
              <a:path w="103504" h="83185">
                <a:moveTo>
                  <a:pt x="100410" y="76677"/>
                </a:moveTo>
                <a:close/>
              </a:path>
              <a:path w="103504" h="83185">
                <a:moveTo>
                  <a:pt x="2727" y="76590"/>
                </a:moveTo>
                <a:close/>
              </a:path>
              <a:path w="103504" h="83185">
                <a:moveTo>
                  <a:pt x="103157" y="75495"/>
                </a:moveTo>
                <a:lnTo>
                  <a:pt x="100779" y="75495"/>
                </a:lnTo>
                <a:lnTo>
                  <a:pt x="100410" y="76677"/>
                </a:lnTo>
                <a:lnTo>
                  <a:pt x="102941" y="76590"/>
                </a:lnTo>
                <a:lnTo>
                  <a:pt x="103071" y="76185"/>
                </a:lnTo>
                <a:lnTo>
                  <a:pt x="103157" y="75495"/>
                </a:lnTo>
                <a:close/>
              </a:path>
              <a:path w="103504" h="83185">
                <a:moveTo>
                  <a:pt x="2428" y="75584"/>
                </a:moveTo>
                <a:lnTo>
                  <a:pt x="2442" y="75718"/>
                </a:lnTo>
                <a:lnTo>
                  <a:pt x="2428" y="75584"/>
                </a:lnTo>
                <a:close/>
              </a:path>
              <a:path w="103504" h="83185">
                <a:moveTo>
                  <a:pt x="103254" y="8395"/>
                </a:moveTo>
                <a:lnTo>
                  <a:pt x="100861" y="8395"/>
                </a:lnTo>
                <a:lnTo>
                  <a:pt x="100861" y="74502"/>
                </a:lnTo>
                <a:lnTo>
                  <a:pt x="100723" y="75675"/>
                </a:lnTo>
                <a:lnTo>
                  <a:pt x="100779" y="75495"/>
                </a:lnTo>
                <a:lnTo>
                  <a:pt x="103157" y="75495"/>
                </a:lnTo>
                <a:lnTo>
                  <a:pt x="103254" y="8395"/>
                </a:lnTo>
                <a:close/>
              </a:path>
              <a:path w="103504" h="83185">
                <a:moveTo>
                  <a:pt x="2418" y="75495"/>
                </a:moveTo>
                <a:close/>
              </a:path>
              <a:path w="103504" h="83185">
                <a:moveTo>
                  <a:pt x="2320" y="74380"/>
                </a:moveTo>
                <a:close/>
              </a:path>
              <a:path w="103504" h="83185">
                <a:moveTo>
                  <a:pt x="100861" y="74380"/>
                </a:moveTo>
                <a:close/>
              </a:path>
              <a:path w="103504" h="83185">
                <a:moveTo>
                  <a:pt x="2320" y="8395"/>
                </a:moveTo>
                <a:close/>
              </a:path>
              <a:path w="103504" h="83185">
                <a:moveTo>
                  <a:pt x="103137" y="7178"/>
                </a:moveTo>
                <a:lnTo>
                  <a:pt x="100719" y="7178"/>
                </a:lnTo>
                <a:lnTo>
                  <a:pt x="100779" y="7401"/>
                </a:lnTo>
                <a:lnTo>
                  <a:pt x="100861" y="8516"/>
                </a:lnTo>
                <a:lnTo>
                  <a:pt x="103254" y="8395"/>
                </a:lnTo>
                <a:lnTo>
                  <a:pt x="103137" y="7178"/>
                </a:lnTo>
                <a:close/>
              </a:path>
              <a:path w="103504" h="83185">
                <a:moveTo>
                  <a:pt x="2428" y="7312"/>
                </a:moveTo>
                <a:close/>
              </a:path>
              <a:path w="103504" h="83185">
                <a:moveTo>
                  <a:pt x="100723" y="7221"/>
                </a:moveTo>
                <a:lnTo>
                  <a:pt x="100742" y="7401"/>
                </a:lnTo>
                <a:lnTo>
                  <a:pt x="100723" y="7221"/>
                </a:lnTo>
                <a:close/>
              </a:path>
              <a:path w="103504" h="83185">
                <a:moveTo>
                  <a:pt x="2468" y="7178"/>
                </a:moveTo>
                <a:lnTo>
                  <a:pt x="2428" y="7312"/>
                </a:lnTo>
                <a:lnTo>
                  <a:pt x="2468" y="7178"/>
                </a:lnTo>
                <a:close/>
              </a:path>
              <a:path w="103504" h="83185">
                <a:moveTo>
                  <a:pt x="102876" y="6103"/>
                </a:moveTo>
                <a:lnTo>
                  <a:pt x="100374" y="6103"/>
                </a:lnTo>
                <a:lnTo>
                  <a:pt x="100455" y="6306"/>
                </a:lnTo>
                <a:lnTo>
                  <a:pt x="100723" y="7221"/>
                </a:lnTo>
                <a:lnTo>
                  <a:pt x="103137" y="7178"/>
                </a:lnTo>
                <a:lnTo>
                  <a:pt x="103071" y="6712"/>
                </a:lnTo>
                <a:lnTo>
                  <a:pt x="102876" y="6103"/>
                </a:lnTo>
                <a:close/>
              </a:path>
              <a:path w="103504" h="83185">
                <a:moveTo>
                  <a:pt x="2755" y="6211"/>
                </a:moveTo>
                <a:close/>
              </a:path>
              <a:path w="103504" h="83185">
                <a:moveTo>
                  <a:pt x="100410" y="6219"/>
                </a:moveTo>
                <a:close/>
              </a:path>
              <a:path w="103504" h="83185">
                <a:moveTo>
                  <a:pt x="102532" y="5089"/>
                </a:moveTo>
                <a:lnTo>
                  <a:pt x="99826" y="5089"/>
                </a:lnTo>
                <a:lnTo>
                  <a:pt x="99928" y="5272"/>
                </a:lnTo>
                <a:lnTo>
                  <a:pt x="100410" y="6219"/>
                </a:lnTo>
                <a:lnTo>
                  <a:pt x="102876" y="6103"/>
                </a:lnTo>
                <a:lnTo>
                  <a:pt x="102610" y="5272"/>
                </a:lnTo>
                <a:lnTo>
                  <a:pt x="102532" y="5089"/>
                </a:lnTo>
                <a:close/>
              </a:path>
              <a:path w="103504" h="83185">
                <a:moveTo>
                  <a:pt x="2810" y="6103"/>
                </a:moveTo>
                <a:close/>
              </a:path>
              <a:path w="103504" h="83185">
                <a:moveTo>
                  <a:pt x="99906" y="5245"/>
                </a:moveTo>
                <a:close/>
              </a:path>
              <a:path w="103504" h="83185">
                <a:moveTo>
                  <a:pt x="3375" y="5089"/>
                </a:moveTo>
                <a:lnTo>
                  <a:pt x="3254" y="5245"/>
                </a:lnTo>
                <a:lnTo>
                  <a:pt x="3375" y="5089"/>
                </a:lnTo>
                <a:close/>
              </a:path>
              <a:path w="103504" h="83185">
                <a:moveTo>
                  <a:pt x="102060" y="4177"/>
                </a:moveTo>
                <a:lnTo>
                  <a:pt x="99076" y="4177"/>
                </a:lnTo>
                <a:lnTo>
                  <a:pt x="99238" y="4359"/>
                </a:lnTo>
                <a:lnTo>
                  <a:pt x="99906" y="5245"/>
                </a:lnTo>
                <a:lnTo>
                  <a:pt x="99826" y="5089"/>
                </a:lnTo>
                <a:lnTo>
                  <a:pt x="102532" y="5089"/>
                </a:lnTo>
                <a:lnTo>
                  <a:pt x="102060" y="4177"/>
                </a:lnTo>
                <a:close/>
              </a:path>
              <a:path w="103504" h="83185">
                <a:moveTo>
                  <a:pt x="99173" y="4302"/>
                </a:moveTo>
                <a:close/>
              </a:path>
              <a:path w="103504" h="83185">
                <a:moveTo>
                  <a:pt x="4038" y="4237"/>
                </a:moveTo>
                <a:close/>
              </a:path>
              <a:path w="103504" h="83185">
                <a:moveTo>
                  <a:pt x="101550" y="3427"/>
                </a:moveTo>
                <a:lnTo>
                  <a:pt x="98184" y="3427"/>
                </a:lnTo>
                <a:lnTo>
                  <a:pt x="98366" y="3548"/>
                </a:lnTo>
                <a:lnTo>
                  <a:pt x="99173" y="4302"/>
                </a:lnTo>
                <a:lnTo>
                  <a:pt x="102060" y="4177"/>
                </a:lnTo>
                <a:lnTo>
                  <a:pt x="101834" y="3792"/>
                </a:lnTo>
                <a:lnTo>
                  <a:pt x="101550" y="3427"/>
                </a:lnTo>
                <a:close/>
              </a:path>
              <a:path w="103504" h="83185">
                <a:moveTo>
                  <a:pt x="4106" y="4177"/>
                </a:moveTo>
                <a:close/>
              </a:path>
              <a:path w="103504" h="83185">
                <a:moveTo>
                  <a:pt x="98241" y="3477"/>
                </a:moveTo>
                <a:close/>
              </a:path>
              <a:path w="103504" h="83185">
                <a:moveTo>
                  <a:pt x="5057" y="3406"/>
                </a:moveTo>
                <a:lnTo>
                  <a:pt x="4829" y="3537"/>
                </a:lnTo>
                <a:lnTo>
                  <a:pt x="5057" y="3406"/>
                </a:lnTo>
                <a:close/>
              </a:path>
              <a:path w="103504" h="83185">
                <a:moveTo>
                  <a:pt x="101108" y="2859"/>
                </a:moveTo>
                <a:lnTo>
                  <a:pt x="97149" y="2859"/>
                </a:lnTo>
                <a:lnTo>
                  <a:pt x="97372" y="2960"/>
                </a:lnTo>
                <a:lnTo>
                  <a:pt x="98241" y="3477"/>
                </a:lnTo>
                <a:lnTo>
                  <a:pt x="101550" y="3427"/>
                </a:lnTo>
                <a:lnTo>
                  <a:pt x="101108" y="2859"/>
                </a:lnTo>
                <a:close/>
              </a:path>
              <a:path w="103504" h="83185">
                <a:moveTo>
                  <a:pt x="5901" y="2922"/>
                </a:moveTo>
                <a:close/>
              </a:path>
              <a:path w="103504" h="83185">
                <a:moveTo>
                  <a:pt x="97263" y="2923"/>
                </a:moveTo>
                <a:close/>
              </a:path>
              <a:path w="103504" h="83185">
                <a:moveTo>
                  <a:pt x="100757" y="2494"/>
                </a:moveTo>
                <a:lnTo>
                  <a:pt x="95993" y="2494"/>
                </a:lnTo>
                <a:lnTo>
                  <a:pt x="96237" y="2555"/>
                </a:lnTo>
                <a:lnTo>
                  <a:pt x="97263" y="2923"/>
                </a:lnTo>
                <a:lnTo>
                  <a:pt x="101108" y="2859"/>
                </a:lnTo>
                <a:lnTo>
                  <a:pt x="100982" y="2696"/>
                </a:lnTo>
                <a:lnTo>
                  <a:pt x="100757" y="2494"/>
                </a:lnTo>
                <a:close/>
              </a:path>
              <a:path w="103504" h="83185">
                <a:moveTo>
                  <a:pt x="6088" y="2859"/>
                </a:moveTo>
                <a:lnTo>
                  <a:pt x="5901" y="2922"/>
                </a:lnTo>
                <a:lnTo>
                  <a:pt x="6088" y="2859"/>
                </a:lnTo>
                <a:close/>
              </a:path>
              <a:path w="103504" h="83185">
                <a:moveTo>
                  <a:pt x="7167" y="2494"/>
                </a:moveTo>
                <a:lnTo>
                  <a:pt x="6924" y="2555"/>
                </a:lnTo>
                <a:lnTo>
                  <a:pt x="7167" y="2494"/>
                </a:lnTo>
                <a:close/>
              </a:path>
              <a:path w="103504" h="83185">
                <a:moveTo>
                  <a:pt x="96146" y="2545"/>
                </a:moveTo>
                <a:close/>
              </a:path>
              <a:path w="103504" h="83185">
                <a:moveTo>
                  <a:pt x="95993" y="2494"/>
                </a:moveTo>
                <a:lnTo>
                  <a:pt x="96144" y="2545"/>
                </a:lnTo>
                <a:lnTo>
                  <a:pt x="95993" y="2494"/>
                </a:lnTo>
                <a:close/>
              </a:path>
              <a:path w="103504" h="83185">
                <a:moveTo>
                  <a:pt x="100644" y="2392"/>
                </a:moveTo>
                <a:lnTo>
                  <a:pt x="94655" y="2392"/>
                </a:lnTo>
                <a:lnTo>
                  <a:pt x="96146" y="2545"/>
                </a:lnTo>
                <a:lnTo>
                  <a:pt x="95993" y="2494"/>
                </a:lnTo>
                <a:lnTo>
                  <a:pt x="100757" y="2494"/>
                </a:lnTo>
                <a:close/>
              </a:path>
              <a:path w="103504" h="83185">
                <a:moveTo>
                  <a:pt x="7494" y="2494"/>
                </a:moveTo>
                <a:lnTo>
                  <a:pt x="7167" y="2494"/>
                </a:lnTo>
                <a:lnTo>
                  <a:pt x="7017" y="2545"/>
                </a:lnTo>
                <a:lnTo>
                  <a:pt x="7494" y="2494"/>
                </a:lnTo>
                <a:close/>
              </a:path>
            </a:pathLst>
          </a:custGeom>
          <a:solidFill>
            <a:srgbClr val="000000"/>
          </a:solidFill>
        </p:spPr>
        <p:txBody>
          <a:bodyPr wrap="square" lIns="0" tIns="0" rIns="0" bIns="0" rtlCol="0"/>
          <a:lstStyle/>
          <a:p>
            <a:endParaRPr sz="1224">
              <a:solidFill>
                <a:prstClr val="black"/>
              </a:solidFill>
            </a:endParaRPr>
          </a:p>
        </p:txBody>
      </p:sp>
      <p:sp>
        <p:nvSpPr>
          <p:cNvPr id="44" name="object 44"/>
          <p:cNvSpPr/>
          <p:nvPr/>
        </p:nvSpPr>
        <p:spPr>
          <a:xfrm>
            <a:off x="7122351" y="1562834"/>
            <a:ext cx="38868" cy="49232"/>
          </a:xfrm>
          <a:custGeom>
            <a:avLst/>
            <a:gdLst/>
            <a:ahLst/>
            <a:cxnLst/>
            <a:rect l="l" t="t" r="r" b="b"/>
            <a:pathLst>
              <a:path w="57150" h="72389">
                <a:moveTo>
                  <a:pt x="52343" y="0"/>
                </a:moveTo>
                <a:lnTo>
                  <a:pt x="4630" y="0"/>
                </a:lnTo>
                <a:lnTo>
                  <a:pt x="3961" y="81"/>
                </a:lnTo>
                <a:lnTo>
                  <a:pt x="0" y="67783"/>
                </a:lnTo>
                <a:lnTo>
                  <a:pt x="88" y="68492"/>
                </a:lnTo>
                <a:lnTo>
                  <a:pt x="4657" y="72090"/>
                </a:lnTo>
                <a:lnTo>
                  <a:pt x="52296" y="72090"/>
                </a:lnTo>
                <a:lnTo>
                  <a:pt x="56556" y="69698"/>
                </a:lnTo>
                <a:lnTo>
                  <a:pt x="4807" y="69692"/>
                </a:lnTo>
                <a:lnTo>
                  <a:pt x="4233" y="69642"/>
                </a:lnTo>
                <a:lnTo>
                  <a:pt x="4007" y="69570"/>
                </a:lnTo>
                <a:lnTo>
                  <a:pt x="3637" y="69436"/>
                </a:lnTo>
                <a:lnTo>
                  <a:pt x="3414" y="69347"/>
                </a:lnTo>
                <a:lnTo>
                  <a:pt x="3276" y="69229"/>
                </a:lnTo>
                <a:lnTo>
                  <a:pt x="3076" y="69100"/>
                </a:lnTo>
                <a:lnTo>
                  <a:pt x="2886" y="68860"/>
                </a:lnTo>
                <a:lnTo>
                  <a:pt x="2652" y="68513"/>
                </a:lnTo>
                <a:lnTo>
                  <a:pt x="2530" y="68252"/>
                </a:lnTo>
                <a:lnTo>
                  <a:pt x="2434" y="68035"/>
                </a:lnTo>
                <a:lnTo>
                  <a:pt x="2363" y="67289"/>
                </a:lnTo>
                <a:lnTo>
                  <a:pt x="2353" y="4887"/>
                </a:lnTo>
                <a:lnTo>
                  <a:pt x="2371" y="4522"/>
                </a:lnTo>
                <a:lnTo>
                  <a:pt x="2457" y="4278"/>
                </a:lnTo>
                <a:lnTo>
                  <a:pt x="2495" y="4096"/>
                </a:lnTo>
                <a:lnTo>
                  <a:pt x="2600" y="3873"/>
                </a:lnTo>
                <a:lnTo>
                  <a:pt x="2752" y="3629"/>
                </a:lnTo>
                <a:lnTo>
                  <a:pt x="3152" y="3141"/>
                </a:lnTo>
                <a:lnTo>
                  <a:pt x="3602" y="2778"/>
                </a:lnTo>
                <a:lnTo>
                  <a:pt x="3891" y="2636"/>
                </a:lnTo>
                <a:lnTo>
                  <a:pt x="4060" y="2534"/>
                </a:lnTo>
                <a:lnTo>
                  <a:pt x="4373" y="2453"/>
                </a:lnTo>
                <a:lnTo>
                  <a:pt x="4231" y="2453"/>
                </a:lnTo>
                <a:lnTo>
                  <a:pt x="4492" y="2413"/>
                </a:lnTo>
                <a:lnTo>
                  <a:pt x="4900" y="2392"/>
                </a:lnTo>
                <a:lnTo>
                  <a:pt x="56442" y="2392"/>
                </a:lnTo>
                <a:lnTo>
                  <a:pt x="56253" y="2088"/>
                </a:lnTo>
                <a:lnTo>
                  <a:pt x="53194" y="81"/>
                </a:lnTo>
                <a:lnTo>
                  <a:pt x="52343" y="0"/>
                </a:lnTo>
                <a:close/>
              </a:path>
              <a:path w="57150" h="72389">
                <a:moveTo>
                  <a:pt x="4807" y="69692"/>
                </a:moveTo>
                <a:close/>
              </a:path>
              <a:path w="57150" h="72389">
                <a:moveTo>
                  <a:pt x="52207" y="69692"/>
                </a:moveTo>
                <a:lnTo>
                  <a:pt x="4807" y="69692"/>
                </a:lnTo>
                <a:lnTo>
                  <a:pt x="56557" y="69696"/>
                </a:lnTo>
                <a:lnTo>
                  <a:pt x="52150" y="69696"/>
                </a:lnTo>
                <a:close/>
              </a:path>
              <a:path w="57150" h="72389">
                <a:moveTo>
                  <a:pt x="52905" y="69642"/>
                </a:moveTo>
                <a:lnTo>
                  <a:pt x="52150" y="69696"/>
                </a:lnTo>
                <a:lnTo>
                  <a:pt x="56559" y="69692"/>
                </a:lnTo>
                <a:lnTo>
                  <a:pt x="52819" y="69661"/>
                </a:lnTo>
                <a:close/>
              </a:path>
              <a:path w="57150" h="72389">
                <a:moveTo>
                  <a:pt x="4301" y="69646"/>
                </a:moveTo>
                <a:lnTo>
                  <a:pt x="4561" y="69669"/>
                </a:lnTo>
                <a:lnTo>
                  <a:pt x="4301" y="69646"/>
                </a:lnTo>
                <a:close/>
              </a:path>
              <a:path w="57150" h="72389">
                <a:moveTo>
                  <a:pt x="56585" y="69635"/>
                </a:moveTo>
                <a:lnTo>
                  <a:pt x="52927" y="69646"/>
                </a:lnTo>
                <a:lnTo>
                  <a:pt x="56573" y="69661"/>
                </a:lnTo>
                <a:close/>
              </a:path>
              <a:path w="57150" h="72389">
                <a:moveTo>
                  <a:pt x="4267" y="69637"/>
                </a:moveTo>
                <a:close/>
              </a:path>
              <a:path w="57150" h="72389">
                <a:moveTo>
                  <a:pt x="56648" y="69495"/>
                </a:moveTo>
                <a:lnTo>
                  <a:pt x="53549" y="69495"/>
                </a:lnTo>
                <a:lnTo>
                  <a:pt x="53324" y="69570"/>
                </a:lnTo>
                <a:lnTo>
                  <a:pt x="52905" y="69642"/>
                </a:lnTo>
                <a:lnTo>
                  <a:pt x="56585" y="69635"/>
                </a:lnTo>
                <a:lnTo>
                  <a:pt x="56648" y="69495"/>
                </a:lnTo>
                <a:close/>
              </a:path>
              <a:path w="57150" h="72389">
                <a:moveTo>
                  <a:pt x="3837" y="69526"/>
                </a:moveTo>
                <a:lnTo>
                  <a:pt x="4007" y="69570"/>
                </a:lnTo>
                <a:lnTo>
                  <a:pt x="3837" y="69526"/>
                </a:lnTo>
                <a:close/>
              </a:path>
              <a:path w="57150" h="72389">
                <a:moveTo>
                  <a:pt x="53431" y="69522"/>
                </a:moveTo>
                <a:lnTo>
                  <a:pt x="53220" y="69570"/>
                </a:lnTo>
                <a:lnTo>
                  <a:pt x="53431" y="69522"/>
                </a:lnTo>
                <a:close/>
              </a:path>
              <a:path w="57150" h="72389">
                <a:moveTo>
                  <a:pt x="3781" y="69501"/>
                </a:moveTo>
                <a:close/>
              </a:path>
              <a:path w="57150" h="72389">
                <a:moveTo>
                  <a:pt x="56730" y="69296"/>
                </a:moveTo>
                <a:lnTo>
                  <a:pt x="53933" y="69296"/>
                </a:lnTo>
                <a:lnTo>
                  <a:pt x="53695" y="69436"/>
                </a:lnTo>
                <a:lnTo>
                  <a:pt x="53431" y="69522"/>
                </a:lnTo>
                <a:lnTo>
                  <a:pt x="56648" y="69495"/>
                </a:lnTo>
                <a:lnTo>
                  <a:pt x="56730" y="69296"/>
                </a:lnTo>
                <a:close/>
              </a:path>
              <a:path w="57150" h="72389">
                <a:moveTo>
                  <a:pt x="53801" y="69355"/>
                </a:moveTo>
                <a:lnTo>
                  <a:pt x="53622" y="69436"/>
                </a:lnTo>
                <a:lnTo>
                  <a:pt x="53801" y="69355"/>
                </a:lnTo>
                <a:close/>
              </a:path>
              <a:path w="57150" h="72389">
                <a:moveTo>
                  <a:pt x="53933" y="69296"/>
                </a:moveTo>
                <a:lnTo>
                  <a:pt x="53695" y="69436"/>
                </a:lnTo>
                <a:lnTo>
                  <a:pt x="53933" y="69296"/>
                </a:lnTo>
                <a:close/>
              </a:path>
              <a:path w="57150" h="72389">
                <a:moveTo>
                  <a:pt x="3439" y="69347"/>
                </a:moveTo>
                <a:lnTo>
                  <a:pt x="3597" y="69418"/>
                </a:lnTo>
                <a:lnTo>
                  <a:pt x="3439" y="69347"/>
                </a:lnTo>
                <a:close/>
              </a:path>
              <a:path w="57150" h="72389">
                <a:moveTo>
                  <a:pt x="56805" y="69041"/>
                </a:moveTo>
                <a:lnTo>
                  <a:pt x="54213" y="69041"/>
                </a:lnTo>
                <a:lnTo>
                  <a:pt x="53987" y="69266"/>
                </a:lnTo>
                <a:lnTo>
                  <a:pt x="53801" y="69355"/>
                </a:lnTo>
                <a:lnTo>
                  <a:pt x="53933" y="69296"/>
                </a:lnTo>
                <a:lnTo>
                  <a:pt x="56730" y="69296"/>
                </a:lnTo>
                <a:lnTo>
                  <a:pt x="56805" y="69041"/>
                </a:lnTo>
                <a:close/>
              </a:path>
              <a:path w="57150" h="72389">
                <a:moveTo>
                  <a:pt x="3369" y="69296"/>
                </a:moveTo>
                <a:close/>
              </a:path>
              <a:path w="57150" h="72389">
                <a:moveTo>
                  <a:pt x="54085" y="69138"/>
                </a:moveTo>
                <a:lnTo>
                  <a:pt x="53918" y="69266"/>
                </a:lnTo>
                <a:lnTo>
                  <a:pt x="54085" y="69138"/>
                </a:lnTo>
                <a:close/>
              </a:path>
              <a:path w="57150" h="72389">
                <a:moveTo>
                  <a:pt x="54213" y="69041"/>
                </a:moveTo>
                <a:lnTo>
                  <a:pt x="54085" y="69138"/>
                </a:lnTo>
                <a:lnTo>
                  <a:pt x="53987" y="69266"/>
                </a:lnTo>
                <a:lnTo>
                  <a:pt x="54213" y="69041"/>
                </a:lnTo>
                <a:close/>
              </a:path>
              <a:path w="57150" h="72389">
                <a:moveTo>
                  <a:pt x="2990" y="69022"/>
                </a:moveTo>
                <a:lnTo>
                  <a:pt x="3186" y="69201"/>
                </a:lnTo>
                <a:lnTo>
                  <a:pt x="2990" y="69022"/>
                </a:lnTo>
                <a:close/>
              </a:path>
              <a:path w="57150" h="72389">
                <a:moveTo>
                  <a:pt x="3098" y="69100"/>
                </a:moveTo>
                <a:lnTo>
                  <a:pt x="3237" y="69201"/>
                </a:lnTo>
                <a:lnTo>
                  <a:pt x="3098" y="69100"/>
                </a:lnTo>
                <a:close/>
              </a:path>
              <a:path w="57150" h="72389">
                <a:moveTo>
                  <a:pt x="56867" y="68749"/>
                </a:moveTo>
                <a:lnTo>
                  <a:pt x="54383" y="68749"/>
                </a:lnTo>
                <a:lnTo>
                  <a:pt x="54243" y="68986"/>
                </a:lnTo>
                <a:lnTo>
                  <a:pt x="54085" y="69138"/>
                </a:lnTo>
                <a:lnTo>
                  <a:pt x="54213" y="69041"/>
                </a:lnTo>
                <a:lnTo>
                  <a:pt x="56805" y="69041"/>
                </a:lnTo>
                <a:lnTo>
                  <a:pt x="56867" y="68749"/>
                </a:lnTo>
                <a:close/>
              </a:path>
              <a:path w="57150" h="72389">
                <a:moveTo>
                  <a:pt x="3029" y="69022"/>
                </a:moveTo>
                <a:close/>
              </a:path>
              <a:path w="57150" h="72389">
                <a:moveTo>
                  <a:pt x="54302" y="68854"/>
                </a:moveTo>
                <a:lnTo>
                  <a:pt x="54201" y="68986"/>
                </a:lnTo>
                <a:lnTo>
                  <a:pt x="54302" y="68854"/>
                </a:lnTo>
                <a:close/>
              </a:path>
              <a:path w="57150" h="72389">
                <a:moveTo>
                  <a:pt x="2805" y="68768"/>
                </a:moveTo>
                <a:close/>
              </a:path>
              <a:path w="57150" h="72389">
                <a:moveTo>
                  <a:pt x="56946" y="68377"/>
                </a:moveTo>
                <a:lnTo>
                  <a:pt x="54517" y="68377"/>
                </a:lnTo>
                <a:lnTo>
                  <a:pt x="54440" y="68603"/>
                </a:lnTo>
                <a:lnTo>
                  <a:pt x="54302" y="68854"/>
                </a:lnTo>
                <a:lnTo>
                  <a:pt x="56867" y="68749"/>
                </a:lnTo>
                <a:lnTo>
                  <a:pt x="56946" y="68377"/>
                </a:lnTo>
                <a:close/>
              </a:path>
              <a:path w="57150" h="72389">
                <a:moveTo>
                  <a:pt x="2754" y="68684"/>
                </a:moveTo>
                <a:close/>
              </a:path>
              <a:path w="57150" h="72389">
                <a:moveTo>
                  <a:pt x="54465" y="68492"/>
                </a:moveTo>
                <a:close/>
              </a:path>
              <a:path w="57150" h="72389">
                <a:moveTo>
                  <a:pt x="2569" y="68376"/>
                </a:moveTo>
                <a:lnTo>
                  <a:pt x="2612" y="68513"/>
                </a:lnTo>
                <a:lnTo>
                  <a:pt x="2569" y="68376"/>
                </a:lnTo>
                <a:close/>
              </a:path>
              <a:path w="57150" h="72389">
                <a:moveTo>
                  <a:pt x="57002" y="67873"/>
                </a:moveTo>
                <a:lnTo>
                  <a:pt x="54608" y="67873"/>
                </a:lnTo>
                <a:lnTo>
                  <a:pt x="54580" y="68055"/>
                </a:lnTo>
                <a:lnTo>
                  <a:pt x="54465" y="68492"/>
                </a:lnTo>
                <a:lnTo>
                  <a:pt x="56946" y="68377"/>
                </a:lnTo>
                <a:lnTo>
                  <a:pt x="57002" y="67873"/>
                </a:lnTo>
                <a:close/>
              </a:path>
              <a:path w="57150" h="72389">
                <a:moveTo>
                  <a:pt x="2530" y="68252"/>
                </a:moveTo>
                <a:close/>
              </a:path>
              <a:path w="57150" h="72389">
                <a:moveTo>
                  <a:pt x="54586" y="67969"/>
                </a:moveTo>
                <a:close/>
              </a:path>
              <a:path w="57150" h="72389">
                <a:moveTo>
                  <a:pt x="2422" y="67908"/>
                </a:moveTo>
                <a:close/>
              </a:path>
              <a:path w="57150" h="72389">
                <a:moveTo>
                  <a:pt x="57042" y="67203"/>
                </a:moveTo>
                <a:lnTo>
                  <a:pt x="54640" y="67203"/>
                </a:lnTo>
                <a:lnTo>
                  <a:pt x="54586" y="67969"/>
                </a:lnTo>
                <a:lnTo>
                  <a:pt x="57002" y="67873"/>
                </a:lnTo>
                <a:lnTo>
                  <a:pt x="57042" y="67203"/>
                </a:lnTo>
                <a:close/>
              </a:path>
              <a:path w="57150" h="72389">
                <a:moveTo>
                  <a:pt x="2411" y="67783"/>
                </a:moveTo>
                <a:close/>
              </a:path>
              <a:path w="57150" h="72389">
                <a:moveTo>
                  <a:pt x="54638" y="67232"/>
                </a:moveTo>
                <a:close/>
              </a:path>
              <a:path w="57150" h="72389">
                <a:moveTo>
                  <a:pt x="57042" y="4805"/>
                </a:moveTo>
                <a:lnTo>
                  <a:pt x="54638" y="4805"/>
                </a:lnTo>
                <a:lnTo>
                  <a:pt x="54638" y="67232"/>
                </a:lnTo>
                <a:lnTo>
                  <a:pt x="57042" y="67203"/>
                </a:lnTo>
                <a:lnTo>
                  <a:pt x="57042" y="4805"/>
                </a:lnTo>
                <a:close/>
              </a:path>
              <a:path w="57150" h="72389">
                <a:moveTo>
                  <a:pt x="2363" y="4806"/>
                </a:moveTo>
                <a:close/>
              </a:path>
              <a:path w="57150" h="72389">
                <a:moveTo>
                  <a:pt x="56985" y="4238"/>
                </a:moveTo>
                <a:lnTo>
                  <a:pt x="54582" y="4238"/>
                </a:lnTo>
                <a:lnTo>
                  <a:pt x="54614" y="4420"/>
                </a:lnTo>
                <a:lnTo>
                  <a:pt x="54638" y="4862"/>
                </a:lnTo>
                <a:lnTo>
                  <a:pt x="57042" y="4805"/>
                </a:lnTo>
                <a:lnTo>
                  <a:pt x="56985" y="4238"/>
                </a:lnTo>
                <a:close/>
              </a:path>
              <a:path w="57150" h="72389">
                <a:moveTo>
                  <a:pt x="2371" y="4745"/>
                </a:moveTo>
                <a:close/>
              </a:path>
              <a:path w="57150" h="72389">
                <a:moveTo>
                  <a:pt x="2415" y="4398"/>
                </a:moveTo>
                <a:close/>
              </a:path>
              <a:path w="57150" h="72389">
                <a:moveTo>
                  <a:pt x="54590" y="4324"/>
                </a:moveTo>
                <a:close/>
              </a:path>
              <a:path w="57150" h="72389">
                <a:moveTo>
                  <a:pt x="2457" y="4278"/>
                </a:moveTo>
                <a:close/>
              </a:path>
              <a:path w="57150" h="72389">
                <a:moveTo>
                  <a:pt x="56927" y="3771"/>
                </a:moveTo>
                <a:lnTo>
                  <a:pt x="54448" y="3771"/>
                </a:lnTo>
                <a:lnTo>
                  <a:pt x="54517" y="3974"/>
                </a:lnTo>
                <a:lnTo>
                  <a:pt x="54590" y="4324"/>
                </a:lnTo>
                <a:lnTo>
                  <a:pt x="56985" y="4238"/>
                </a:lnTo>
                <a:lnTo>
                  <a:pt x="56927" y="3771"/>
                </a:lnTo>
                <a:close/>
              </a:path>
              <a:path w="57150" h="72389">
                <a:moveTo>
                  <a:pt x="2560" y="3988"/>
                </a:moveTo>
                <a:close/>
              </a:path>
              <a:path w="57150" h="72389">
                <a:moveTo>
                  <a:pt x="2629" y="3873"/>
                </a:moveTo>
                <a:close/>
              </a:path>
              <a:path w="57150" h="72389">
                <a:moveTo>
                  <a:pt x="54477" y="3886"/>
                </a:moveTo>
                <a:close/>
              </a:path>
              <a:path w="57150" h="72389">
                <a:moveTo>
                  <a:pt x="56814" y="3366"/>
                </a:moveTo>
                <a:lnTo>
                  <a:pt x="54243" y="3366"/>
                </a:lnTo>
                <a:lnTo>
                  <a:pt x="54365" y="3568"/>
                </a:lnTo>
                <a:lnTo>
                  <a:pt x="54477" y="3886"/>
                </a:lnTo>
                <a:lnTo>
                  <a:pt x="56927" y="3771"/>
                </a:lnTo>
                <a:lnTo>
                  <a:pt x="56814" y="3366"/>
                </a:lnTo>
                <a:close/>
              </a:path>
              <a:path w="57150" h="72389">
                <a:moveTo>
                  <a:pt x="2832" y="3534"/>
                </a:moveTo>
                <a:close/>
              </a:path>
              <a:path w="57150" h="72389">
                <a:moveTo>
                  <a:pt x="54284" y="3457"/>
                </a:moveTo>
                <a:close/>
              </a:path>
              <a:path w="57150" h="72389">
                <a:moveTo>
                  <a:pt x="56718" y="3021"/>
                </a:moveTo>
                <a:lnTo>
                  <a:pt x="53969" y="3021"/>
                </a:lnTo>
                <a:lnTo>
                  <a:pt x="54148" y="3224"/>
                </a:lnTo>
                <a:lnTo>
                  <a:pt x="54284" y="3457"/>
                </a:lnTo>
                <a:lnTo>
                  <a:pt x="56814" y="3366"/>
                </a:lnTo>
                <a:lnTo>
                  <a:pt x="56718" y="3021"/>
                </a:lnTo>
                <a:close/>
              </a:path>
              <a:path w="57150" h="72389">
                <a:moveTo>
                  <a:pt x="54056" y="3141"/>
                </a:moveTo>
                <a:close/>
              </a:path>
              <a:path w="57150" h="72389">
                <a:moveTo>
                  <a:pt x="53969" y="3021"/>
                </a:moveTo>
                <a:lnTo>
                  <a:pt x="54148" y="3224"/>
                </a:lnTo>
                <a:lnTo>
                  <a:pt x="53969" y="3021"/>
                </a:lnTo>
                <a:close/>
              </a:path>
              <a:path w="57150" h="72389">
                <a:moveTo>
                  <a:pt x="3245" y="3082"/>
                </a:moveTo>
                <a:close/>
              </a:path>
              <a:path w="57150" h="72389">
                <a:moveTo>
                  <a:pt x="56607" y="2757"/>
                </a:moveTo>
                <a:lnTo>
                  <a:pt x="53631" y="2757"/>
                </a:lnTo>
                <a:lnTo>
                  <a:pt x="53807" y="2899"/>
                </a:lnTo>
                <a:lnTo>
                  <a:pt x="54056" y="3141"/>
                </a:lnTo>
                <a:lnTo>
                  <a:pt x="56718" y="3021"/>
                </a:lnTo>
                <a:lnTo>
                  <a:pt x="56607" y="2757"/>
                </a:lnTo>
                <a:close/>
              </a:path>
              <a:path w="57150" h="72389">
                <a:moveTo>
                  <a:pt x="53750" y="2865"/>
                </a:moveTo>
                <a:close/>
              </a:path>
              <a:path w="57150" h="72389">
                <a:moveTo>
                  <a:pt x="3655" y="2778"/>
                </a:moveTo>
                <a:lnTo>
                  <a:pt x="3476" y="2885"/>
                </a:lnTo>
                <a:lnTo>
                  <a:pt x="3655" y="2778"/>
                </a:lnTo>
                <a:close/>
              </a:path>
              <a:path w="57150" h="72389">
                <a:moveTo>
                  <a:pt x="56506" y="2534"/>
                </a:moveTo>
                <a:lnTo>
                  <a:pt x="53199" y="2534"/>
                </a:lnTo>
                <a:lnTo>
                  <a:pt x="53458" y="2636"/>
                </a:lnTo>
                <a:lnTo>
                  <a:pt x="53750" y="2865"/>
                </a:lnTo>
                <a:lnTo>
                  <a:pt x="56607" y="2757"/>
                </a:lnTo>
                <a:lnTo>
                  <a:pt x="56506" y="2534"/>
                </a:lnTo>
                <a:close/>
              </a:path>
              <a:path w="57150" h="72389">
                <a:moveTo>
                  <a:pt x="4060" y="2534"/>
                </a:moveTo>
                <a:lnTo>
                  <a:pt x="3837" y="2636"/>
                </a:lnTo>
                <a:lnTo>
                  <a:pt x="4060" y="2534"/>
                </a:lnTo>
                <a:close/>
              </a:path>
              <a:path w="57150" h="72389">
                <a:moveTo>
                  <a:pt x="3962" y="2593"/>
                </a:moveTo>
                <a:close/>
              </a:path>
              <a:path w="57150" h="72389">
                <a:moveTo>
                  <a:pt x="53274" y="2579"/>
                </a:moveTo>
                <a:lnTo>
                  <a:pt x="53458" y="2636"/>
                </a:lnTo>
                <a:lnTo>
                  <a:pt x="53274" y="2579"/>
                </a:lnTo>
                <a:close/>
              </a:path>
              <a:path w="57150" h="72389">
                <a:moveTo>
                  <a:pt x="4135" y="2534"/>
                </a:moveTo>
                <a:lnTo>
                  <a:pt x="3962" y="2593"/>
                </a:lnTo>
                <a:lnTo>
                  <a:pt x="4135" y="2534"/>
                </a:lnTo>
                <a:close/>
              </a:path>
              <a:path w="57150" h="72389">
                <a:moveTo>
                  <a:pt x="56451" y="2413"/>
                </a:moveTo>
                <a:lnTo>
                  <a:pt x="52728" y="2413"/>
                </a:lnTo>
                <a:lnTo>
                  <a:pt x="52980" y="2473"/>
                </a:lnTo>
                <a:lnTo>
                  <a:pt x="53274" y="2579"/>
                </a:lnTo>
                <a:lnTo>
                  <a:pt x="56506" y="2534"/>
                </a:lnTo>
                <a:close/>
              </a:path>
              <a:path w="57150" h="72389">
                <a:moveTo>
                  <a:pt x="52903" y="2466"/>
                </a:moveTo>
                <a:close/>
              </a:path>
              <a:path w="57150" h="72389">
                <a:moveTo>
                  <a:pt x="56442" y="2392"/>
                </a:moveTo>
                <a:lnTo>
                  <a:pt x="52128" y="2392"/>
                </a:lnTo>
                <a:lnTo>
                  <a:pt x="52903" y="2466"/>
                </a:lnTo>
                <a:lnTo>
                  <a:pt x="52728" y="2413"/>
                </a:lnTo>
                <a:lnTo>
                  <a:pt x="56451" y="2413"/>
                </a:lnTo>
                <a:close/>
              </a:path>
              <a:path w="57150" h="72389">
                <a:moveTo>
                  <a:pt x="4425" y="2435"/>
                </a:moveTo>
                <a:lnTo>
                  <a:pt x="4231" y="2453"/>
                </a:lnTo>
                <a:lnTo>
                  <a:pt x="4373" y="2453"/>
                </a:lnTo>
                <a:close/>
              </a:path>
              <a:path w="57150" h="72389">
                <a:moveTo>
                  <a:pt x="4677" y="2413"/>
                </a:moveTo>
                <a:lnTo>
                  <a:pt x="4492" y="2413"/>
                </a:lnTo>
                <a:lnTo>
                  <a:pt x="4677" y="2413"/>
                </a:lnTo>
                <a:close/>
              </a:path>
            </a:pathLst>
          </a:custGeom>
          <a:solidFill>
            <a:srgbClr val="221F1F"/>
          </a:solidFill>
        </p:spPr>
        <p:txBody>
          <a:bodyPr wrap="square" lIns="0" tIns="0" rIns="0" bIns="0" rtlCol="0"/>
          <a:lstStyle/>
          <a:p>
            <a:endParaRPr sz="1224">
              <a:solidFill>
                <a:prstClr val="black"/>
              </a:solidFill>
            </a:endParaRPr>
          </a:p>
        </p:txBody>
      </p:sp>
      <p:sp>
        <p:nvSpPr>
          <p:cNvPr id="45" name="object 45"/>
          <p:cNvSpPr/>
          <p:nvPr/>
        </p:nvSpPr>
        <p:spPr>
          <a:xfrm>
            <a:off x="7117453" y="1553028"/>
            <a:ext cx="49232" cy="74281"/>
          </a:xfrm>
          <a:custGeom>
            <a:avLst/>
            <a:gdLst/>
            <a:ahLst/>
            <a:cxnLst/>
            <a:rect l="l" t="t" r="r" b="b"/>
            <a:pathLst>
              <a:path w="72390" h="109219">
                <a:moveTo>
                  <a:pt x="59503" y="0"/>
                </a:moveTo>
                <a:lnTo>
                  <a:pt x="11902" y="0"/>
                </a:lnTo>
                <a:lnTo>
                  <a:pt x="10689" y="60"/>
                </a:lnTo>
                <a:lnTo>
                  <a:pt x="0" y="97643"/>
                </a:lnTo>
                <a:lnTo>
                  <a:pt x="109" y="98600"/>
                </a:lnTo>
                <a:lnTo>
                  <a:pt x="11902" y="108745"/>
                </a:lnTo>
                <a:lnTo>
                  <a:pt x="59478" y="108745"/>
                </a:lnTo>
                <a:lnTo>
                  <a:pt x="66822" y="106346"/>
                </a:lnTo>
                <a:lnTo>
                  <a:pt x="11997" y="106344"/>
                </a:lnTo>
                <a:lnTo>
                  <a:pt x="10954" y="106286"/>
                </a:lnTo>
                <a:lnTo>
                  <a:pt x="6685" y="104777"/>
                </a:lnTo>
                <a:lnTo>
                  <a:pt x="5269" y="103637"/>
                </a:lnTo>
                <a:lnTo>
                  <a:pt x="5110" y="103515"/>
                </a:lnTo>
                <a:lnTo>
                  <a:pt x="4035" y="102175"/>
                </a:lnTo>
                <a:lnTo>
                  <a:pt x="3534" y="101394"/>
                </a:lnTo>
                <a:lnTo>
                  <a:pt x="2356" y="96732"/>
                </a:lnTo>
                <a:lnTo>
                  <a:pt x="2357" y="11984"/>
                </a:lnTo>
                <a:lnTo>
                  <a:pt x="3919" y="6732"/>
                </a:lnTo>
                <a:lnTo>
                  <a:pt x="5081" y="5292"/>
                </a:lnTo>
                <a:lnTo>
                  <a:pt x="5190" y="5150"/>
                </a:lnTo>
                <a:lnTo>
                  <a:pt x="6606" y="3994"/>
                </a:lnTo>
                <a:lnTo>
                  <a:pt x="7422" y="3508"/>
                </a:lnTo>
                <a:lnTo>
                  <a:pt x="8160" y="3183"/>
                </a:lnTo>
                <a:lnTo>
                  <a:pt x="9098" y="2838"/>
                </a:lnTo>
                <a:lnTo>
                  <a:pt x="10005" y="2595"/>
                </a:lnTo>
                <a:lnTo>
                  <a:pt x="11026" y="2453"/>
                </a:lnTo>
                <a:lnTo>
                  <a:pt x="12034" y="2392"/>
                </a:lnTo>
                <a:lnTo>
                  <a:pt x="66840" y="2392"/>
                </a:lnTo>
                <a:lnTo>
                  <a:pt x="66313" y="2007"/>
                </a:lnTo>
                <a:lnTo>
                  <a:pt x="60730" y="60"/>
                </a:lnTo>
                <a:lnTo>
                  <a:pt x="59503" y="0"/>
                </a:lnTo>
                <a:close/>
              </a:path>
              <a:path w="72390" h="109219">
                <a:moveTo>
                  <a:pt x="11997" y="106344"/>
                </a:moveTo>
                <a:close/>
              </a:path>
              <a:path w="72390" h="109219">
                <a:moveTo>
                  <a:pt x="66903" y="106286"/>
                </a:moveTo>
                <a:lnTo>
                  <a:pt x="60397" y="106296"/>
                </a:lnTo>
                <a:lnTo>
                  <a:pt x="59373" y="106346"/>
                </a:lnTo>
                <a:lnTo>
                  <a:pt x="66825" y="106344"/>
                </a:lnTo>
                <a:close/>
              </a:path>
              <a:path w="72390" h="109219">
                <a:moveTo>
                  <a:pt x="10974" y="106288"/>
                </a:moveTo>
                <a:lnTo>
                  <a:pt x="11107" y="106296"/>
                </a:lnTo>
                <a:lnTo>
                  <a:pt x="10974" y="106288"/>
                </a:lnTo>
                <a:close/>
              </a:path>
              <a:path w="72390" h="109219">
                <a:moveTo>
                  <a:pt x="10954" y="106286"/>
                </a:moveTo>
                <a:close/>
              </a:path>
              <a:path w="72390" h="109219">
                <a:moveTo>
                  <a:pt x="67091" y="106144"/>
                </a:moveTo>
                <a:lnTo>
                  <a:pt x="61444" y="106153"/>
                </a:lnTo>
                <a:lnTo>
                  <a:pt x="60452" y="106288"/>
                </a:lnTo>
                <a:lnTo>
                  <a:pt x="66903" y="106286"/>
                </a:lnTo>
                <a:lnTo>
                  <a:pt x="67091" y="106144"/>
                </a:lnTo>
                <a:close/>
              </a:path>
              <a:path w="72390" h="109219">
                <a:moveTo>
                  <a:pt x="10015" y="106153"/>
                </a:moveTo>
                <a:lnTo>
                  <a:pt x="10147" y="106172"/>
                </a:lnTo>
                <a:lnTo>
                  <a:pt x="10015" y="106153"/>
                </a:lnTo>
                <a:close/>
              </a:path>
              <a:path w="72390" h="109219">
                <a:moveTo>
                  <a:pt x="9977" y="106144"/>
                </a:moveTo>
                <a:close/>
              </a:path>
              <a:path w="72390" h="109219">
                <a:moveTo>
                  <a:pt x="67419" y="105896"/>
                </a:moveTo>
                <a:lnTo>
                  <a:pt x="62423" y="105896"/>
                </a:lnTo>
                <a:lnTo>
                  <a:pt x="61424" y="106153"/>
                </a:lnTo>
                <a:lnTo>
                  <a:pt x="67091" y="106144"/>
                </a:lnTo>
                <a:lnTo>
                  <a:pt x="67419" y="105896"/>
                </a:lnTo>
                <a:close/>
              </a:path>
              <a:path w="72390" h="109219">
                <a:moveTo>
                  <a:pt x="9103" y="105912"/>
                </a:moveTo>
                <a:close/>
              </a:path>
              <a:path w="72390" h="109219">
                <a:moveTo>
                  <a:pt x="9065" y="105898"/>
                </a:moveTo>
                <a:close/>
              </a:path>
              <a:path w="72390" h="109219">
                <a:moveTo>
                  <a:pt x="67862" y="105562"/>
                </a:moveTo>
                <a:lnTo>
                  <a:pt x="63358" y="105562"/>
                </a:lnTo>
                <a:lnTo>
                  <a:pt x="62375" y="105909"/>
                </a:lnTo>
                <a:lnTo>
                  <a:pt x="67419" y="105896"/>
                </a:lnTo>
                <a:lnTo>
                  <a:pt x="67862" y="105562"/>
                </a:lnTo>
                <a:close/>
              </a:path>
              <a:path w="72390" h="109219">
                <a:moveTo>
                  <a:pt x="8207" y="105586"/>
                </a:moveTo>
                <a:close/>
              </a:path>
              <a:path w="72390" h="109219">
                <a:moveTo>
                  <a:pt x="8163" y="105566"/>
                </a:moveTo>
                <a:close/>
              </a:path>
              <a:path w="72390" h="109219">
                <a:moveTo>
                  <a:pt x="68342" y="105156"/>
                </a:moveTo>
                <a:lnTo>
                  <a:pt x="64256" y="105156"/>
                </a:lnTo>
                <a:lnTo>
                  <a:pt x="63322" y="105574"/>
                </a:lnTo>
                <a:lnTo>
                  <a:pt x="67862" y="105562"/>
                </a:lnTo>
                <a:lnTo>
                  <a:pt x="68342" y="105156"/>
                </a:lnTo>
                <a:close/>
              </a:path>
              <a:path w="72390" h="109219">
                <a:moveTo>
                  <a:pt x="7361" y="105190"/>
                </a:moveTo>
                <a:close/>
              </a:path>
              <a:path w="72390" h="109219">
                <a:moveTo>
                  <a:pt x="7319" y="105164"/>
                </a:moveTo>
                <a:close/>
              </a:path>
              <a:path w="72390" h="109219">
                <a:moveTo>
                  <a:pt x="68780" y="104667"/>
                </a:moveTo>
                <a:lnTo>
                  <a:pt x="65086" y="104667"/>
                </a:lnTo>
                <a:lnTo>
                  <a:pt x="64203" y="105180"/>
                </a:lnTo>
                <a:lnTo>
                  <a:pt x="68342" y="105156"/>
                </a:lnTo>
                <a:lnTo>
                  <a:pt x="68780" y="104667"/>
                </a:lnTo>
                <a:close/>
              </a:path>
              <a:path w="72390" h="109219">
                <a:moveTo>
                  <a:pt x="6585" y="104716"/>
                </a:moveTo>
                <a:close/>
              </a:path>
              <a:path w="72390" h="109219">
                <a:moveTo>
                  <a:pt x="6541" y="104679"/>
                </a:moveTo>
                <a:close/>
              </a:path>
              <a:path w="72390" h="109219">
                <a:moveTo>
                  <a:pt x="69840" y="103443"/>
                </a:moveTo>
                <a:lnTo>
                  <a:pt x="66680" y="103443"/>
                </a:lnTo>
                <a:lnTo>
                  <a:pt x="66512" y="103597"/>
                </a:lnTo>
                <a:lnTo>
                  <a:pt x="65025" y="104703"/>
                </a:lnTo>
                <a:lnTo>
                  <a:pt x="68780" y="104667"/>
                </a:lnTo>
                <a:lnTo>
                  <a:pt x="69703" y="103637"/>
                </a:lnTo>
                <a:lnTo>
                  <a:pt x="69840" y="103443"/>
                </a:lnTo>
                <a:close/>
              </a:path>
              <a:path w="72390" h="109219">
                <a:moveTo>
                  <a:pt x="5156" y="103545"/>
                </a:moveTo>
                <a:close/>
              </a:path>
              <a:path w="72390" h="109219">
                <a:moveTo>
                  <a:pt x="66584" y="103515"/>
                </a:moveTo>
                <a:close/>
              </a:path>
              <a:path w="72390" h="109219">
                <a:moveTo>
                  <a:pt x="5094" y="103469"/>
                </a:moveTo>
                <a:close/>
              </a:path>
              <a:path w="72390" h="109219">
                <a:moveTo>
                  <a:pt x="70725" y="101999"/>
                </a:moveTo>
                <a:lnTo>
                  <a:pt x="67941" y="101999"/>
                </a:lnTo>
                <a:lnTo>
                  <a:pt x="67828" y="102151"/>
                </a:lnTo>
                <a:lnTo>
                  <a:pt x="66584" y="103515"/>
                </a:lnTo>
                <a:lnTo>
                  <a:pt x="69840" y="103443"/>
                </a:lnTo>
                <a:lnTo>
                  <a:pt x="70502" y="102412"/>
                </a:lnTo>
                <a:lnTo>
                  <a:pt x="70725" y="101999"/>
                </a:lnTo>
                <a:close/>
              </a:path>
              <a:path w="72390" h="109219">
                <a:moveTo>
                  <a:pt x="3972" y="102099"/>
                </a:moveTo>
                <a:close/>
              </a:path>
              <a:path w="72390" h="109219">
                <a:moveTo>
                  <a:pt x="67885" y="102061"/>
                </a:moveTo>
                <a:close/>
              </a:path>
              <a:path w="72390" h="109219">
                <a:moveTo>
                  <a:pt x="3936" y="102039"/>
                </a:moveTo>
                <a:close/>
              </a:path>
              <a:path w="72390" h="109219">
                <a:moveTo>
                  <a:pt x="71092" y="101252"/>
                </a:moveTo>
                <a:lnTo>
                  <a:pt x="68406" y="101252"/>
                </a:lnTo>
                <a:lnTo>
                  <a:pt x="67885" y="102061"/>
                </a:lnTo>
                <a:lnTo>
                  <a:pt x="70725" y="101999"/>
                </a:lnTo>
                <a:lnTo>
                  <a:pt x="70979" y="101526"/>
                </a:lnTo>
                <a:lnTo>
                  <a:pt x="71092" y="101252"/>
                </a:lnTo>
                <a:close/>
              </a:path>
              <a:path w="72390" h="109219">
                <a:moveTo>
                  <a:pt x="3509" y="101341"/>
                </a:moveTo>
                <a:close/>
              </a:path>
              <a:path w="72390" h="109219">
                <a:moveTo>
                  <a:pt x="3480" y="101279"/>
                </a:moveTo>
                <a:close/>
              </a:path>
              <a:path w="72390" h="109219">
                <a:moveTo>
                  <a:pt x="71444" y="100397"/>
                </a:moveTo>
                <a:lnTo>
                  <a:pt x="68856" y="100397"/>
                </a:lnTo>
                <a:lnTo>
                  <a:pt x="68381" y="101292"/>
                </a:lnTo>
                <a:lnTo>
                  <a:pt x="71092" y="101252"/>
                </a:lnTo>
                <a:lnTo>
                  <a:pt x="71444" y="100397"/>
                </a:lnTo>
                <a:close/>
              </a:path>
              <a:path w="72390" h="109219">
                <a:moveTo>
                  <a:pt x="3114" y="100494"/>
                </a:moveTo>
                <a:close/>
              </a:path>
              <a:path w="72390" h="109219">
                <a:moveTo>
                  <a:pt x="3099" y="100451"/>
                </a:moveTo>
                <a:close/>
              </a:path>
              <a:path w="72390" h="109219">
                <a:moveTo>
                  <a:pt x="71701" y="99502"/>
                </a:moveTo>
                <a:lnTo>
                  <a:pt x="69217" y="99502"/>
                </a:lnTo>
                <a:lnTo>
                  <a:pt x="68831" y="100445"/>
                </a:lnTo>
                <a:lnTo>
                  <a:pt x="71444" y="100397"/>
                </a:lnTo>
                <a:lnTo>
                  <a:pt x="71701" y="99502"/>
                </a:lnTo>
                <a:close/>
              </a:path>
              <a:path w="72390" h="109219">
                <a:moveTo>
                  <a:pt x="2788" y="99598"/>
                </a:moveTo>
                <a:close/>
              </a:path>
              <a:path w="72390" h="109219">
                <a:moveTo>
                  <a:pt x="2775" y="99547"/>
                </a:moveTo>
                <a:close/>
              </a:path>
              <a:path w="72390" h="109219">
                <a:moveTo>
                  <a:pt x="71888" y="98600"/>
                </a:moveTo>
                <a:lnTo>
                  <a:pt x="69460" y="98600"/>
                </a:lnTo>
                <a:lnTo>
                  <a:pt x="69186" y="99577"/>
                </a:lnTo>
                <a:lnTo>
                  <a:pt x="71701" y="99502"/>
                </a:lnTo>
                <a:lnTo>
                  <a:pt x="71802" y="99091"/>
                </a:lnTo>
                <a:lnTo>
                  <a:pt x="71888" y="98600"/>
                </a:lnTo>
                <a:close/>
              </a:path>
              <a:path w="72390" h="109219">
                <a:moveTo>
                  <a:pt x="2547" y="98686"/>
                </a:moveTo>
                <a:close/>
              </a:path>
              <a:path w="72390" h="109219">
                <a:moveTo>
                  <a:pt x="2537" y="98616"/>
                </a:moveTo>
                <a:close/>
              </a:path>
              <a:path w="72390" h="109219">
                <a:moveTo>
                  <a:pt x="72009" y="97643"/>
                </a:moveTo>
                <a:lnTo>
                  <a:pt x="69614" y="97643"/>
                </a:lnTo>
                <a:lnTo>
                  <a:pt x="69441" y="98667"/>
                </a:lnTo>
                <a:lnTo>
                  <a:pt x="71888" y="98600"/>
                </a:lnTo>
                <a:lnTo>
                  <a:pt x="72009" y="97643"/>
                </a:lnTo>
                <a:close/>
              </a:path>
              <a:path w="72390" h="109219">
                <a:moveTo>
                  <a:pt x="2412" y="97729"/>
                </a:moveTo>
                <a:close/>
              </a:path>
              <a:path w="72390" h="109219">
                <a:moveTo>
                  <a:pt x="2409" y="97675"/>
                </a:moveTo>
                <a:close/>
              </a:path>
              <a:path w="72390" h="109219">
                <a:moveTo>
                  <a:pt x="72062" y="96668"/>
                </a:moveTo>
                <a:lnTo>
                  <a:pt x="69661" y="96668"/>
                </a:lnTo>
                <a:lnTo>
                  <a:pt x="69604" y="97703"/>
                </a:lnTo>
                <a:lnTo>
                  <a:pt x="72009" y="97643"/>
                </a:lnTo>
                <a:lnTo>
                  <a:pt x="72062" y="96668"/>
                </a:lnTo>
                <a:close/>
              </a:path>
              <a:path w="72390" h="109219">
                <a:moveTo>
                  <a:pt x="69659" y="96705"/>
                </a:moveTo>
                <a:close/>
              </a:path>
              <a:path w="72390" h="109219">
                <a:moveTo>
                  <a:pt x="2356" y="96668"/>
                </a:moveTo>
                <a:close/>
              </a:path>
              <a:path w="72390" h="109219">
                <a:moveTo>
                  <a:pt x="72062" y="12004"/>
                </a:moveTo>
                <a:lnTo>
                  <a:pt x="69659" y="12004"/>
                </a:lnTo>
                <a:lnTo>
                  <a:pt x="69659" y="96705"/>
                </a:lnTo>
                <a:lnTo>
                  <a:pt x="72062" y="96668"/>
                </a:lnTo>
                <a:lnTo>
                  <a:pt x="72062" y="12004"/>
                </a:lnTo>
                <a:close/>
              </a:path>
              <a:path w="72390" h="109219">
                <a:moveTo>
                  <a:pt x="2356" y="12009"/>
                </a:moveTo>
                <a:close/>
              </a:path>
              <a:path w="72390" h="109219">
                <a:moveTo>
                  <a:pt x="72007" y="10970"/>
                </a:moveTo>
                <a:lnTo>
                  <a:pt x="69600" y="10970"/>
                </a:lnTo>
                <a:lnTo>
                  <a:pt x="69659" y="12029"/>
                </a:lnTo>
                <a:lnTo>
                  <a:pt x="72062" y="12004"/>
                </a:lnTo>
                <a:lnTo>
                  <a:pt x="72007" y="10970"/>
                </a:lnTo>
                <a:close/>
              </a:path>
              <a:path w="72390" h="109219">
                <a:moveTo>
                  <a:pt x="2357" y="11984"/>
                </a:moveTo>
                <a:close/>
              </a:path>
              <a:path w="72390" h="109219">
                <a:moveTo>
                  <a:pt x="69603" y="11027"/>
                </a:moveTo>
                <a:close/>
              </a:path>
              <a:path w="72390" h="109219">
                <a:moveTo>
                  <a:pt x="71868" y="10017"/>
                </a:moveTo>
                <a:lnTo>
                  <a:pt x="69432" y="10017"/>
                </a:lnTo>
                <a:lnTo>
                  <a:pt x="69603" y="11027"/>
                </a:lnTo>
                <a:lnTo>
                  <a:pt x="72007" y="10970"/>
                </a:lnTo>
                <a:lnTo>
                  <a:pt x="71868" y="10017"/>
                </a:lnTo>
                <a:close/>
              </a:path>
              <a:path w="72390" h="109219">
                <a:moveTo>
                  <a:pt x="69441" y="10069"/>
                </a:moveTo>
                <a:close/>
              </a:path>
              <a:path w="72390" h="109219">
                <a:moveTo>
                  <a:pt x="71664" y="9104"/>
                </a:moveTo>
                <a:lnTo>
                  <a:pt x="69170" y="9104"/>
                </a:lnTo>
                <a:lnTo>
                  <a:pt x="69441" y="10069"/>
                </a:lnTo>
                <a:lnTo>
                  <a:pt x="71868" y="10017"/>
                </a:lnTo>
                <a:lnTo>
                  <a:pt x="71775" y="9510"/>
                </a:lnTo>
                <a:lnTo>
                  <a:pt x="71664" y="9104"/>
                </a:lnTo>
                <a:close/>
              </a:path>
              <a:path w="72390" h="109219">
                <a:moveTo>
                  <a:pt x="69195" y="9192"/>
                </a:moveTo>
                <a:close/>
              </a:path>
              <a:path w="72390" h="109219">
                <a:moveTo>
                  <a:pt x="71397" y="8232"/>
                </a:moveTo>
                <a:lnTo>
                  <a:pt x="68805" y="8232"/>
                </a:lnTo>
                <a:lnTo>
                  <a:pt x="69195" y="9192"/>
                </a:lnTo>
                <a:lnTo>
                  <a:pt x="71664" y="9104"/>
                </a:lnTo>
                <a:lnTo>
                  <a:pt x="71486" y="8455"/>
                </a:lnTo>
                <a:lnTo>
                  <a:pt x="71397" y="8232"/>
                </a:lnTo>
                <a:close/>
              </a:path>
              <a:path w="72390" h="109219">
                <a:moveTo>
                  <a:pt x="68817" y="8261"/>
                </a:moveTo>
                <a:close/>
              </a:path>
              <a:path w="72390" h="109219">
                <a:moveTo>
                  <a:pt x="71063" y="7401"/>
                </a:moveTo>
                <a:lnTo>
                  <a:pt x="68355" y="7401"/>
                </a:lnTo>
                <a:lnTo>
                  <a:pt x="68817" y="8261"/>
                </a:lnTo>
                <a:lnTo>
                  <a:pt x="71397" y="8232"/>
                </a:lnTo>
                <a:lnTo>
                  <a:pt x="71063" y="7401"/>
                </a:lnTo>
                <a:close/>
              </a:path>
              <a:path w="72390" h="109219">
                <a:moveTo>
                  <a:pt x="68364" y="7418"/>
                </a:moveTo>
                <a:close/>
              </a:path>
              <a:path w="72390" h="109219">
                <a:moveTo>
                  <a:pt x="70647" y="6590"/>
                </a:moveTo>
                <a:lnTo>
                  <a:pt x="67828" y="6590"/>
                </a:lnTo>
                <a:lnTo>
                  <a:pt x="67941" y="6732"/>
                </a:lnTo>
                <a:lnTo>
                  <a:pt x="68364" y="7418"/>
                </a:lnTo>
                <a:lnTo>
                  <a:pt x="71063" y="7401"/>
                </a:lnTo>
                <a:lnTo>
                  <a:pt x="70647" y="6590"/>
                </a:lnTo>
                <a:close/>
              </a:path>
              <a:path w="72390" h="109219">
                <a:moveTo>
                  <a:pt x="67865" y="6647"/>
                </a:moveTo>
                <a:close/>
              </a:path>
              <a:path w="72390" h="109219">
                <a:moveTo>
                  <a:pt x="4004" y="6594"/>
                </a:moveTo>
                <a:close/>
              </a:path>
              <a:path w="72390" h="109219">
                <a:moveTo>
                  <a:pt x="69747" y="5150"/>
                </a:moveTo>
                <a:lnTo>
                  <a:pt x="66512" y="5150"/>
                </a:lnTo>
                <a:lnTo>
                  <a:pt x="66680" y="5292"/>
                </a:lnTo>
                <a:lnTo>
                  <a:pt x="67865" y="6647"/>
                </a:lnTo>
                <a:lnTo>
                  <a:pt x="70647" y="6590"/>
                </a:lnTo>
                <a:lnTo>
                  <a:pt x="70437" y="6205"/>
                </a:lnTo>
                <a:lnTo>
                  <a:pt x="69747" y="5150"/>
                </a:lnTo>
                <a:close/>
              </a:path>
              <a:path w="72390" h="109219">
                <a:moveTo>
                  <a:pt x="66554" y="5197"/>
                </a:moveTo>
                <a:close/>
              </a:path>
              <a:path w="72390" h="109219">
                <a:moveTo>
                  <a:pt x="5171" y="5183"/>
                </a:moveTo>
                <a:close/>
              </a:path>
              <a:path w="72390" h="109219">
                <a:moveTo>
                  <a:pt x="68706" y="3994"/>
                </a:moveTo>
                <a:lnTo>
                  <a:pt x="64962" y="3994"/>
                </a:lnTo>
                <a:lnTo>
                  <a:pt x="66554" y="5197"/>
                </a:lnTo>
                <a:lnTo>
                  <a:pt x="69747" y="5150"/>
                </a:lnTo>
                <a:lnTo>
                  <a:pt x="68706" y="3994"/>
                </a:lnTo>
                <a:close/>
              </a:path>
              <a:path w="72390" h="109219">
                <a:moveTo>
                  <a:pt x="5260" y="5110"/>
                </a:moveTo>
                <a:close/>
              </a:path>
              <a:path w="72390" h="109219">
                <a:moveTo>
                  <a:pt x="65015" y="4034"/>
                </a:moveTo>
                <a:close/>
              </a:path>
              <a:path w="72390" h="109219">
                <a:moveTo>
                  <a:pt x="68282" y="3528"/>
                </a:moveTo>
                <a:lnTo>
                  <a:pt x="64143" y="3528"/>
                </a:lnTo>
                <a:lnTo>
                  <a:pt x="65015" y="4034"/>
                </a:lnTo>
                <a:lnTo>
                  <a:pt x="68706" y="3994"/>
                </a:lnTo>
                <a:lnTo>
                  <a:pt x="68282" y="3528"/>
                </a:lnTo>
                <a:close/>
              </a:path>
              <a:path w="72390" h="109219">
                <a:moveTo>
                  <a:pt x="6692" y="3954"/>
                </a:moveTo>
                <a:close/>
              </a:path>
              <a:path w="72390" h="109219">
                <a:moveTo>
                  <a:pt x="64217" y="3571"/>
                </a:moveTo>
                <a:close/>
              </a:path>
              <a:path w="72390" h="109219">
                <a:moveTo>
                  <a:pt x="67819" y="3143"/>
                </a:moveTo>
                <a:lnTo>
                  <a:pt x="63269" y="3143"/>
                </a:lnTo>
                <a:lnTo>
                  <a:pt x="64217" y="3571"/>
                </a:lnTo>
                <a:lnTo>
                  <a:pt x="68282" y="3528"/>
                </a:lnTo>
                <a:lnTo>
                  <a:pt x="68136" y="3386"/>
                </a:lnTo>
                <a:lnTo>
                  <a:pt x="67819" y="3143"/>
                </a:lnTo>
                <a:close/>
              </a:path>
              <a:path w="72390" h="109219">
                <a:moveTo>
                  <a:pt x="67078" y="2575"/>
                </a:moveTo>
                <a:lnTo>
                  <a:pt x="61358" y="2575"/>
                </a:lnTo>
                <a:lnTo>
                  <a:pt x="61492" y="2595"/>
                </a:lnTo>
                <a:lnTo>
                  <a:pt x="62423" y="2838"/>
                </a:lnTo>
                <a:lnTo>
                  <a:pt x="63358" y="3183"/>
                </a:lnTo>
                <a:lnTo>
                  <a:pt x="67819" y="3143"/>
                </a:lnTo>
                <a:lnTo>
                  <a:pt x="67078" y="2575"/>
                </a:lnTo>
                <a:close/>
              </a:path>
              <a:path w="72390" h="109219">
                <a:moveTo>
                  <a:pt x="62324" y="2818"/>
                </a:moveTo>
                <a:close/>
              </a:path>
              <a:path w="72390" h="109219">
                <a:moveTo>
                  <a:pt x="61383" y="2581"/>
                </a:moveTo>
                <a:close/>
              </a:path>
              <a:path w="72390" h="109219">
                <a:moveTo>
                  <a:pt x="66840" y="2392"/>
                </a:moveTo>
                <a:lnTo>
                  <a:pt x="59373" y="2392"/>
                </a:lnTo>
                <a:lnTo>
                  <a:pt x="60499" y="2453"/>
                </a:lnTo>
                <a:lnTo>
                  <a:pt x="61383" y="2581"/>
                </a:lnTo>
                <a:lnTo>
                  <a:pt x="67078" y="2575"/>
                </a:lnTo>
                <a:lnTo>
                  <a:pt x="66840" y="2392"/>
                </a:lnTo>
                <a:close/>
              </a:path>
            </a:pathLst>
          </a:custGeom>
          <a:solidFill>
            <a:srgbClr val="221F1F"/>
          </a:solidFill>
        </p:spPr>
        <p:txBody>
          <a:bodyPr wrap="square" lIns="0" tIns="0" rIns="0" bIns="0" rtlCol="0"/>
          <a:lstStyle/>
          <a:p>
            <a:endParaRPr sz="1224">
              <a:solidFill>
                <a:prstClr val="black"/>
              </a:solidFill>
            </a:endParaRPr>
          </a:p>
        </p:txBody>
      </p:sp>
      <p:sp>
        <p:nvSpPr>
          <p:cNvPr id="46" name="object 46"/>
          <p:cNvSpPr/>
          <p:nvPr/>
        </p:nvSpPr>
        <p:spPr>
          <a:xfrm>
            <a:off x="7133356" y="1557925"/>
            <a:ext cx="16843" cy="1727"/>
          </a:xfrm>
          <a:custGeom>
            <a:avLst/>
            <a:gdLst/>
            <a:ahLst/>
            <a:cxnLst/>
            <a:rect l="l" t="t" r="r" b="b"/>
            <a:pathLst>
              <a:path w="24765" h="2539">
                <a:moveTo>
                  <a:pt x="24096" y="0"/>
                </a:moveTo>
                <a:lnTo>
                  <a:pt x="537" y="0"/>
                </a:lnTo>
                <a:lnTo>
                  <a:pt x="0" y="527"/>
                </a:lnTo>
                <a:lnTo>
                  <a:pt x="0" y="1865"/>
                </a:lnTo>
                <a:lnTo>
                  <a:pt x="537" y="2392"/>
                </a:lnTo>
                <a:lnTo>
                  <a:pt x="24096" y="2392"/>
                </a:lnTo>
                <a:lnTo>
                  <a:pt x="24636" y="1865"/>
                </a:lnTo>
                <a:lnTo>
                  <a:pt x="24636" y="527"/>
                </a:lnTo>
                <a:lnTo>
                  <a:pt x="24096" y="0"/>
                </a:lnTo>
                <a:close/>
              </a:path>
            </a:pathLst>
          </a:custGeom>
          <a:solidFill>
            <a:srgbClr val="221F1F"/>
          </a:solidFill>
        </p:spPr>
        <p:txBody>
          <a:bodyPr wrap="square" lIns="0" tIns="0" rIns="0" bIns="0" rtlCol="0"/>
          <a:lstStyle/>
          <a:p>
            <a:endParaRPr sz="1224">
              <a:solidFill>
                <a:prstClr val="black"/>
              </a:solidFill>
            </a:endParaRPr>
          </a:p>
        </p:txBody>
      </p:sp>
      <p:sp>
        <p:nvSpPr>
          <p:cNvPr id="47" name="object 47"/>
          <p:cNvSpPr/>
          <p:nvPr/>
        </p:nvSpPr>
        <p:spPr>
          <a:xfrm>
            <a:off x="7129269" y="1617584"/>
            <a:ext cx="2591" cy="2591"/>
          </a:xfrm>
          <a:custGeom>
            <a:avLst/>
            <a:gdLst/>
            <a:ahLst/>
            <a:cxnLst/>
            <a:rect l="l" t="t" r="r" b="b"/>
            <a:pathLst>
              <a:path w="3809" h="3810">
                <a:moveTo>
                  <a:pt x="0" y="3605"/>
                </a:moveTo>
                <a:lnTo>
                  <a:pt x="3605" y="3605"/>
                </a:lnTo>
                <a:lnTo>
                  <a:pt x="3605" y="0"/>
                </a:lnTo>
                <a:lnTo>
                  <a:pt x="0" y="0"/>
                </a:lnTo>
                <a:lnTo>
                  <a:pt x="0" y="3605"/>
                </a:lnTo>
                <a:close/>
              </a:path>
            </a:pathLst>
          </a:custGeom>
          <a:solidFill>
            <a:srgbClr val="221F1F"/>
          </a:solidFill>
        </p:spPr>
        <p:txBody>
          <a:bodyPr wrap="square" lIns="0" tIns="0" rIns="0" bIns="0" rtlCol="0"/>
          <a:lstStyle/>
          <a:p>
            <a:endParaRPr sz="1224">
              <a:solidFill>
                <a:prstClr val="black"/>
              </a:solidFill>
            </a:endParaRPr>
          </a:p>
        </p:txBody>
      </p:sp>
      <p:sp>
        <p:nvSpPr>
          <p:cNvPr id="48" name="object 48"/>
          <p:cNvSpPr/>
          <p:nvPr/>
        </p:nvSpPr>
        <p:spPr>
          <a:xfrm>
            <a:off x="7151745" y="1617584"/>
            <a:ext cx="2591" cy="2591"/>
          </a:xfrm>
          <a:custGeom>
            <a:avLst/>
            <a:gdLst/>
            <a:ahLst/>
            <a:cxnLst/>
            <a:rect l="l" t="t" r="r" b="b"/>
            <a:pathLst>
              <a:path w="3809" h="3810">
                <a:moveTo>
                  <a:pt x="0" y="3605"/>
                </a:moveTo>
                <a:lnTo>
                  <a:pt x="3605" y="3605"/>
                </a:lnTo>
                <a:lnTo>
                  <a:pt x="3605" y="0"/>
                </a:lnTo>
                <a:lnTo>
                  <a:pt x="0" y="0"/>
                </a:lnTo>
                <a:lnTo>
                  <a:pt x="0" y="3605"/>
                </a:lnTo>
                <a:close/>
              </a:path>
            </a:pathLst>
          </a:custGeom>
          <a:solidFill>
            <a:srgbClr val="221F1F"/>
          </a:solidFill>
        </p:spPr>
        <p:txBody>
          <a:bodyPr wrap="square" lIns="0" tIns="0" rIns="0" bIns="0" rtlCol="0"/>
          <a:lstStyle/>
          <a:p>
            <a:endParaRPr sz="1224">
              <a:solidFill>
                <a:prstClr val="black"/>
              </a:solidFill>
            </a:endParaRPr>
          </a:p>
        </p:txBody>
      </p:sp>
      <p:sp>
        <p:nvSpPr>
          <p:cNvPr id="49" name="object 49"/>
          <p:cNvSpPr/>
          <p:nvPr/>
        </p:nvSpPr>
        <p:spPr>
          <a:xfrm>
            <a:off x="7135398" y="1616358"/>
            <a:ext cx="12956" cy="5182"/>
          </a:xfrm>
          <a:custGeom>
            <a:avLst/>
            <a:gdLst/>
            <a:ahLst/>
            <a:cxnLst/>
            <a:rect l="l" t="t" r="r" b="b"/>
            <a:pathLst>
              <a:path w="19050" h="7619">
                <a:moveTo>
                  <a:pt x="0" y="7210"/>
                </a:moveTo>
                <a:lnTo>
                  <a:pt x="18627" y="7210"/>
                </a:lnTo>
                <a:lnTo>
                  <a:pt x="18627" y="0"/>
                </a:lnTo>
                <a:lnTo>
                  <a:pt x="0" y="0"/>
                </a:lnTo>
                <a:lnTo>
                  <a:pt x="0" y="7210"/>
                </a:lnTo>
                <a:close/>
              </a:path>
            </a:pathLst>
          </a:custGeom>
          <a:ln w="3175">
            <a:solidFill>
              <a:srgbClr val="221F1F"/>
            </a:solidFill>
          </a:ln>
        </p:spPr>
        <p:txBody>
          <a:bodyPr wrap="square" lIns="0" tIns="0" rIns="0" bIns="0" rtlCol="0"/>
          <a:lstStyle/>
          <a:p>
            <a:endParaRPr sz="1224">
              <a:solidFill>
                <a:prstClr val="black"/>
              </a:solidFill>
            </a:endParaRPr>
          </a:p>
        </p:txBody>
      </p:sp>
      <p:sp>
        <p:nvSpPr>
          <p:cNvPr id="50" name="object 50"/>
          <p:cNvSpPr/>
          <p:nvPr/>
        </p:nvSpPr>
        <p:spPr>
          <a:xfrm>
            <a:off x="7114210" y="1222040"/>
            <a:ext cx="39300" cy="49232"/>
          </a:xfrm>
          <a:custGeom>
            <a:avLst/>
            <a:gdLst/>
            <a:ahLst/>
            <a:cxnLst/>
            <a:rect l="l" t="t" r="r" b="b"/>
            <a:pathLst>
              <a:path w="57784" h="72389">
                <a:moveTo>
                  <a:pt x="52935" y="0"/>
                </a:moveTo>
                <a:lnTo>
                  <a:pt x="4585" y="0"/>
                </a:lnTo>
                <a:lnTo>
                  <a:pt x="3916" y="81"/>
                </a:lnTo>
                <a:lnTo>
                  <a:pt x="0" y="68100"/>
                </a:lnTo>
                <a:lnTo>
                  <a:pt x="126" y="68554"/>
                </a:lnTo>
                <a:lnTo>
                  <a:pt x="4585" y="72088"/>
                </a:lnTo>
                <a:lnTo>
                  <a:pt x="52935" y="72088"/>
                </a:lnTo>
                <a:lnTo>
                  <a:pt x="56845" y="69696"/>
                </a:lnTo>
                <a:lnTo>
                  <a:pt x="4855" y="69696"/>
                </a:lnTo>
                <a:lnTo>
                  <a:pt x="4688" y="69675"/>
                </a:lnTo>
                <a:lnTo>
                  <a:pt x="4447" y="69675"/>
                </a:lnTo>
                <a:lnTo>
                  <a:pt x="4253" y="69630"/>
                </a:lnTo>
                <a:lnTo>
                  <a:pt x="4090" y="69554"/>
                </a:lnTo>
                <a:lnTo>
                  <a:pt x="3886" y="69495"/>
                </a:lnTo>
                <a:lnTo>
                  <a:pt x="3610" y="69310"/>
                </a:lnTo>
                <a:lnTo>
                  <a:pt x="3200" y="69006"/>
                </a:lnTo>
                <a:lnTo>
                  <a:pt x="2826" y="68601"/>
                </a:lnTo>
                <a:lnTo>
                  <a:pt x="2555" y="68215"/>
                </a:lnTo>
                <a:lnTo>
                  <a:pt x="2477" y="67992"/>
                </a:lnTo>
                <a:lnTo>
                  <a:pt x="2385" y="67830"/>
                </a:lnTo>
                <a:lnTo>
                  <a:pt x="2318" y="67282"/>
                </a:lnTo>
                <a:lnTo>
                  <a:pt x="2308" y="4907"/>
                </a:lnTo>
                <a:lnTo>
                  <a:pt x="2326" y="4522"/>
                </a:lnTo>
                <a:lnTo>
                  <a:pt x="2412" y="4278"/>
                </a:lnTo>
                <a:lnTo>
                  <a:pt x="2450" y="4096"/>
                </a:lnTo>
                <a:lnTo>
                  <a:pt x="2555" y="3873"/>
                </a:lnTo>
                <a:lnTo>
                  <a:pt x="2707" y="3629"/>
                </a:lnTo>
                <a:lnTo>
                  <a:pt x="3029" y="3244"/>
                </a:lnTo>
                <a:lnTo>
                  <a:pt x="3164" y="3082"/>
                </a:lnTo>
                <a:lnTo>
                  <a:pt x="3414" y="2899"/>
                </a:lnTo>
                <a:lnTo>
                  <a:pt x="3557" y="2778"/>
                </a:lnTo>
                <a:lnTo>
                  <a:pt x="3846" y="2636"/>
                </a:lnTo>
                <a:lnTo>
                  <a:pt x="4015" y="2534"/>
                </a:lnTo>
                <a:lnTo>
                  <a:pt x="4328" y="2453"/>
                </a:lnTo>
                <a:lnTo>
                  <a:pt x="4186" y="2453"/>
                </a:lnTo>
                <a:lnTo>
                  <a:pt x="4447" y="2413"/>
                </a:lnTo>
                <a:lnTo>
                  <a:pt x="4855" y="2392"/>
                </a:lnTo>
                <a:lnTo>
                  <a:pt x="56845" y="2392"/>
                </a:lnTo>
                <a:lnTo>
                  <a:pt x="56658" y="2088"/>
                </a:lnTo>
                <a:lnTo>
                  <a:pt x="53604" y="81"/>
                </a:lnTo>
                <a:lnTo>
                  <a:pt x="52935" y="0"/>
                </a:lnTo>
                <a:close/>
              </a:path>
              <a:path w="57784" h="72389">
                <a:moveTo>
                  <a:pt x="53206" y="69630"/>
                </a:moveTo>
                <a:lnTo>
                  <a:pt x="52663" y="69696"/>
                </a:lnTo>
                <a:lnTo>
                  <a:pt x="56845" y="69696"/>
                </a:lnTo>
                <a:lnTo>
                  <a:pt x="53073" y="69675"/>
                </a:lnTo>
                <a:lnTo>
                  <a:pt x="53206" y="69630"/>
                </a:lnTo>
                <a:close/>
              </a:path>
              <a:path w="57784" h="72389">
                <a:moveTo>
                  <a:pt x="4186" y="69614"/>
                </a:moveTo>
                <a:lnTo>
                  <a:pt x="4447" y="69675"/>
                </a:lnTo>
                <a:lnTo>
                  <a:pt x="4312" y="69630"/>
                </a:lnTo>
                <a:close/>
              </a:path>
              <a:path w="57784" h="72389">
                <a:moveTo>
                  <a:pt x="4315" y="69630"/>
                </a:moveTo>
                <a:lnTo>
                  <a:pt x="4447" y="69675"/>
                </a:lnTo>
                <a:lnTo>
                  <a:pt x="4688" y="69675"/>
                </a:lnTo>
                <a:lnTo>
                  <a:pt x="4315" y="69630"/>
                </a:lnTo>
                <a:close/>
              </a:path>
              <a:path w="57784" h="72389">
                <a:moveTo>
                  <a:pt x="53332" y="69614"/>
                </a:moveTo>
                <a:lnTo>
                  <a:pt x="53205" y="69630"/>
                </a:lnTo>
                <a:lnTo>
                  <a:pt x="53073" y="69675"/>
                </a:lnTo>
                <a:lnTo>
                  <a:pt x="53332" y="69614"/>
                </a:lnTo>
                <a:close/>
              </a:path>
              <a:path w="57784" h="72389">
                <a:moveTo>
                  <a:pt x="56894" y="69614"/>
                </a:moveTo>
                <a:lnTo>
                  <a:pt x="53332" y="69614"/>
                </a:lnTo>
                <a:lnTo>
                  <a:pt x="53073" y="69675"/>
                </a:lnTo>
                <a:lnTo>
                  <a:pt x="56857" y="69675"/>
                </a:lnTo>
                <a:close/>
              </a:path>
              <a:path w="57784" h="72389">
                <a:moveTo>
                  <a:pt x="4269" y="69614"/>
                </a:moveTo>
                <a:close/>
              </a:path>
              <a:path w="57784" h="72389">
                <a:moveTo>
                  <a:pt x="56994" y="69452"/>
                </a:moveTo>
                <a:lnTo>
                  <a:pt x="53726" y="69452"/>
                </a:lnTo>
                <a:lnTo>
                  <a:pt x="53505" y="69554"/>
                </a:lnTo>
                <a:lnTo>
                  <a:pt x="53206" y="69630"/>
                </a:lnTo>
                <a:lnTo>
                  <a:pt x="56894" y="69614"/>
                </a:lnTo>
                <a:lnTo>
                  <a:pt x="56994" y="69452"/>
                </a:lnTo>
                <a:close/>
              </a:path>
              <a:path w="57784" h="72389">
                <a:moveTo>
                  <a:pt x="3917" y="69495"/>
                </a:moveTo>
                <a:lnTo>
                  <a:pt x="4090" y="69554"/>
                </a:lnTo>
                <a:lnTo>
                  <a:pt x="3917" y="69495"/>
                </a:lnTo>
                <a:close/>
              </a:path>
              <a:path w="57784" h="72389">
                <a:moveTo>
                  <a:pt x="53605" y="69494"/>
                </a:moveTo>
                <a:lnTo>
                  <a:pt x="53429" y="69554"/>
                </a:lnTo>
                <a:lnTo>
                  <a:pt x="53605" y="69494"/>
                </a:lnTo>
                <a:close/>
              </a:path>
              <a:path w="57784" h="72389">
                <a:moveTo>
                  <a:pt x="53726" y="69452"/>
                </a:moveTo>
                <a:lnTo>
                  <a:pt x="53505" y="69554"/>
                </a:lnTo>
                <a:lnTo>
                  <a:pt x="53726" y="69452"/>
                </a:lnTo>
                <a:close/>
              </a:path>
              <a:path w="57784" h="72389">
                <a:moveTo>
                  <a:pt x="3846" y="69452"/>
                </a:moveTo>
                <a:close/>
              </a:path>
              <a:path w="57784" h="72389">
                <a:moveTo>
                  <a:pt x="57149" y="69189"/>
                </a:moveTo>
                <a:lnTo>
                  <a:pt x="54113" y="69189"/>
                </a:lnTo>
                <a:lnTo>
                  <a:pt x="53961" y="69310"/>
                </a:lnTo>
                <a:lnTo>
                  <a:pt x="53605" y="69494"/>
                </a:lnTo>
                <a:lnTo>
                  <a:pt x="56994" y="69452"/>
                </a:lnTo>
                <a:lnTo>
                  <a:pt x="57149" y="69189"/>
                </a:lnTo>
                <a:close/>
              </a:path>
              <a:path w="57784" h="72389">
                <a:moveTo>
                  <a:pt x="3432" y="69203"/>
                </a:moveTo>
                <a:lnTo>
                  <a:pt x="3610" y="69310"/>
                </a:lnTo>
                <a:lnTo>
                  <a:pt x="3432" y="69203"/>
                </a:lnTo>
                <a:close/>
              </a:path>
              <a:path w="57784" h="72389">
                <a:moveTo>
                  <a:pt x="54082" y="69207"/>
                </a:moveTo>
                <a:lnTo>
                  <a:pt x="53910" y="69310"/>
                </a:lnTo>
                <a:lnTo>
                  <a:pt x="54082" y="69207"/>
                </a:lnTo>
                <a:close/>
              </a:path>
              <a:path w="57784" h="72389">
                <a:moveTo>
                  <a:pt x="57291" y="68844"/>
                </a:moveTo>
                <a:lnTo>
                  <a:pt x="54508" y="68844"/>
                </a:lnTo>
                <a:lnTo>
                  <a:pt x="54354" y="69006"/>
                </a:lnTo>
                <a:lnTo>
                  <a:pt x="54082" y="69207"/>
                </a:lnTo>
                <a:lnTo>
                  <a:pt x="57149" y="69189"/>
                </a:lnTo>
                <a:lnTo>
                  <a:pt x="57291" y="68844"/>
                </a:lnTo>
                <a:close/>
              </a:path>
              <a:path w="57784" h="72389">
                <a:moveTo>
                  <a:pt x="3414" y="69189"/>
                </a:moveTo>
                <a:close/>
              </a:path>
              <a:path w="57784" h="72389">
                <a:moveTo>
                  <a:pt x="3075" y="68899"/>
                </a:moveTo>
                <a:close/>
              </a:path>
              <a:path w="57784" h="72389">
                <a:moveTo>
                  <a:pt x="54443" y="68899"/>
                </a:moveTo>
                <a:close/>
              </a:path>
              <a:path w="57784" h="72389">
                <a:moveTo>
                  <a:pt x="3029" y="68844"/>
                </a:moveTo>
                <a:close/>
              </a:path>
              <a:path w="57784" h="72389">
                <a:moveTo>
                  <a:pt x="57427" y="68459"/>
                </a:moveTo>
                <a:lnTo>
                  <a:pt x="54811" y="68459"/>
                </a:lnTo>
                <a:lnTo>
                  <a:pt x="54443" y="68899"/>
                </a:lnTo>
                <a:lnTo>
                  <a:pt x="57291" y="68844"/>
                </a:lnTo>
                <a:lnTo>
                  <a:pt x="57427" y="68459"/>
                </a:lnTo>
                <a:close/>
              </a:path>
              <a:path w="57784" h="72389">
                <a:moveTo>
                  <a:pt x="2787" y="68554"/>
                </a:moveTo>
                <a:close/>
              </a:path>
              <a:path w="57784" h="72389">
                <a:moveTo>
                  <a:pt x="2730" y="68459"/>
                </a:moveTo>
                <a:close/>
              </a:path>
              <a:path w="57784" h="72389">
                <a:moveTo>
                  <a:pt x="57532" y="67992"/>
                </a:moveTo>
                <a:lnTo>
                  <a:pt x="55068" y="67992"/>
                </a:lnTo>
                <a:lnTo>
                  <a:pt x="54965" y="68215"/>
                </a:lnTo>
                <a:lnTo>
                  <a:pt x="54849" y="68357"/>
                </a:lnTo>
                <a:lnTo>
                  <a:pt x="54731" y="68554"/>
                </a:lnTo>
                <a:lnTo>
                  <a:pt x="57427" y="68459"/>
                </a:lnTo>
                <a:lnTo>
                  <a:pt x="57532" y="67992"/>
                </a:lnTo>
                <a:close/>
              </a:path>
              <a:path w="57784" h="72389">
                <a:moveTo>
                  <a:pt x="2515" y="68100"/>
                </a:moveTo>
                <a:close/>
              </a:path>
              <a:path w="57784" h="72389">
                <a:moveTo>
                  <a:pt x="55007" y="68094"/>
                </a:moveTo>
                <a:close/>
              </a:path>
              <a:path w="57784" h="72389">
                <a:moveTo>
                  <a:pt x="2477" y="67992"/>
                </a:moveTo>
                <a:close/>
              </a:path>
              <a:path w="57784" h="72389">
                <a:moveTo>
                  <a:pt x="57576" y="67566"/>
                </a:moveTo>
                <a:lnTo>
                  <a:pt x="55192" y="67566"/>
                </a:lnTo>
                <a:lnTo>
                  <a:pt x="55133" y="67830"/>
                </a:lnTo>
                <a:lnTo>
                  <a:pt x="55007" y="68094"/>
                </a:lnTo>
                <a:lnTo>
                  <a:pt x="57532" y="67992"/>
                </a:lnTo>
                <a:lnTo>
                  <a:pt x="57576" y="67566"/>
                </a:lnTo>
                <a:close/>
              </a:path>
              <a:path w="57784" h="72389">
                <a:moveTo>
                  <a:pt x="2369" y="67688"/>
                </a:moveTo>
                <a:lnTo>
                  <a:pt x="2385" y="67830"/>
                </a:lnTo>
                <a:lnTo>
                  <a:pt x="2369" y="67688"/>
                </a:lnTo>
                <a:close/>
              </a:path>
              <a:path w="57784" h="72389">
                <a:moveTo>
                  <a:pt x="55149" y="67688"/>
                </a:moveTo>
                <a:lnTo>
                  <a:pt x="55100" y="67830"/>
                </a:lnTo>
                <a:lnTo>
                  <a:pt x="55149" y="67688"/>
                </a:lnTo>
                <a:close/>
              </a:path>
              <a:path w="57784" h="72389">
                <a:moveTo>
                  <a:pt x="2355" y="67566"/>
                </a:moveTo>
                <a:close/>
              </a:path>
              <a:path w="57784" h="72389">
                <a:moveTo>
                  <a:pt x="57605" y="67161"/>
                </a:moveTo>
                <a:lnTo>
                  <a:pt x="55210" y="67161"/>
                </a:lnTo>
                <a:lnTo>
                  <a:pt x="55149" y="67688"/>
                </a:lnTo>
                <a:lnTo>
                  <a:pt x="57576" y="67566"/>
                </a:lnTo>
                <a:lnTo>
                  <a:pt x="57605" y="67161"/>
                </a:lnTo>
                <a:close/>
              </a:path>
              <a:path w="57784" h="72389">
                <a:moveTo>
                  <a:pt x="55202" y="67231"/>
                </a:moveTo>
                <a:close/>
              </a:path>
              <a:path w="57784" h="72389">
                <a:moveTo>
                  <a:pt x="57605" y="4805"/>
                </a:moveTo>
                <a:lnTo>
                  <a:pt x="55202" y="4805"/>
                </a:lnTo>
                <a:lnTo>
                  <a:pt x="55202" y="67231"/>
                </a:lnTo>
                <a:lnTo>
                  <a:pt x="57605" y="67161"/>
                </a:lnTo>
                <a:lnTo>
                  <a:pt x="57605" y="4805"/>
                </a:lnTo>
                <a:close/>
              </a:path>
              <a:path w="57784" h="72389">
                <a:moveTo>
                  <a:pt x="2318" y="4824"/>
                </a:moveTo>
                <a:close/>
              </a:path>
              <a:path w="57784" h="72389">
                <a:moveTo>
                  <a:pt x="57549" y="4258"/>
                </a:moveTo>
                <a:lnTo>
                  <a:pt x="55133" y="4258"/>
                </a:lnTo>
                <a:lnTo>
                  <a:pt x="55192" y="4522"/>
                </a:lnTo>
                <a:lnTo>
                  <a:pt x="55202" y="4857"/>
                </a:lnTo>
                <a:lnTo>
                  <a:pt x="57605" y="4805"/>
                </a:lnTo>
                <a:lnTo>
                  <a:pt x="57549" y="4258"/>
                </a:lnTo>
                <a:close/>
              </a:path>
              <a:path w="57784" h="72389">
                <a:moveTo>
                  <a:pt x="2328" y="4745"/>
                </a:moveTo>
                <a:close/>
              </a:path>
              <a:path w="57784" h="72389">
                <a:moveTo>
                  <a:pt x="2371" y="4396"/>
                </a:moveTo>
                <a:close/>
              </a:path>
              <a:path w="57784" h="72389">
                <a:moveTo>
                  <a:pt x="55149" y="4400"/>
                </a:moveTo>
                <a:close/>
              </a:path>
              <a:path w="57784" h="72389">
                <a:moveTo>
                  <a:pt x="57495" y="3873"/>
                </a:moveTo>
                <a:lnTo>
                  <a:pt x="54965" y="3873"/>
                </a:lnTo>
                <a:lnTo>
                  <a:pt x="55068" y="4096"/>
                </a:lnTo>
                <a:lnTo>
                  <a:pt x="55149" y="4400"/>
                </a:lnTo>
                <a:lnTo>
                  <a:pt x="55133" y="4258"/>
                </a:lnTo>
                <a:lnTo>
                  <a:pt x="57549" y="4258"/>
                </a:lnTo>
                <a:lnTo>
                  <a:pt x="57495" y="3873"/>
                </a:lnTo>
                <a:close/>
              </a:path>
              <a:path w="57784" h="72389">
                <a:moveTo>
                  <a:pt x="2412" y="4278"/>
                </a:moveTo>
                <a:close/>
              </a:path>
              <a:path w="57784" h="72389">
                <a:moveTo>
                  <a:pt x="2515" y="3988"/>
                </a:moveTo>
                <a:close/>
              </a:path>
              <a:path w="57784" h="72389">
                <a:moveTo>
                  <a:pt x="55007" y="3994"/>
                </a:moveTo>
                <a:close/>
              </a:path>
              <a:path w="57784" h="72389">
                <a:moveTo>
                  <a:pt x="57377" y="3487"/>
                </a:moveTo>
                <a:lnTo>
                  <a:pt x="54703" y="3487"/>
                </a:lnTo>
                <a:lnTo>
                  <a:pt x="54811" y="3629"/>
                </a:lnTo>
                <a:lnTo>
                  <a:pt x="55007" y="3994"/>
                </a:lnTo>
                <a:lnTo>
                  <a:pt x="57495" y="3873"/>
                </a:lnTo>
                <a:lnTo>
                  <a:pt x="57377" y="3487"/>
                </a:lnTo>
                <a:close/>
              </a:path>
              <a:path w="57784" h="72389">
                <a:moveTo>
                  <a:pt x="2584" y="3873"/>
                </a:moveTo>
                <a:close/>
              </a:path>
              <a:path w="57784" h="72389">
                <a:moveTo>
                  <a:pt x="2787" y="3534"/>
                </a:moveTo>
                <a:close/>
              </a:path>
              <a:path w="57784" h="72389">
                <a:moveTo>
                  <a:pt x="54731" y="3534"/>
                </a:moveTo>
                <a:close/>
              </a:path>
              <a:path w="57784" h="72389">
                <a:moveTo>
                  <a:pt x="57234" y="3082"/>
                </a:moveTo>
                <a:lnTo>
                  <a:pt x="54354" y="3082"/>
                </a:lnTo>
                <a:lnTo>
                  <a:pt x="54508" y="3244"/>
                </a:lnTo>
                <a:lnTo>
                  <a:pt x="54731" y="3534"/>
                </a:lnTo>
                <a:lnTo>
                  <a:pt x="57377" y="3487"/>
                </a:lnTo>
                <a:lnTo>
                  <a:pt x="57234" y="3082"/>
                </a:lnTo>
                <a:close/>
              </a:path>
              <a:path w="57784" h="72389">
                <a:moveTo>
                  <a:pt x="54443" y="3188"/>
                </a:moveTo>
                <a:close/>
              </a:path>
              <a:path w="57784" h="72389">
                <a:moveTo>
                  <a:pt x="3200" y="3082"/>
                </a:moveTo>
                <a:close/>
              </a:path>
              <a:path w="57784" h="72389">
                <a:moveTo>
                  <a:pt x="57081" y="2778"/>
                </a:moveTo>
                <a:lnTo>
                  <a:pt x="53961" y="2778"/>
                </a:lnTo>
                <a:lnTo>
                  <a:pt x="54113" y="2899"/>
                </a:lnTo>
                <a:lnTo>
                  <a:pt x="54443" y="3188"/>
                </a:lnTo>
                <a:lnTo>
                  <a:pt x="57234" y="3082"/>
                </a:lnTo>
                <a:lnTo>
                  <a:pt x="57081" y="2778"/>
                </a:lnTo>
                <a:close/>
              </a:path>
              <a:path w="57784" h="72389">
                <a:moveTo>
                  <a:pt x="54082" y="2880"/>
                </a:moveTo>
                <a:close/>
              </a:path>
              <a:path w="57784" h="72389">
                <a:moveTo>
                  <a:pt x="3610" y="2778"/>
                </a:moveTo>
                <a:lnTo>
                  <a:pt x="3432" y="2885"/>
                </a:lnTo>
                <a:lnTo>
                  <a:pt x="3610" y="2778"/>
                </a:lnTo>
                <a:close/>
              </a:path>
              <a:path w="57784" h="72389">
                <a:moveTo>
                  <a:pt x="56932" y="2534"/>
                </a:moveTo>
                <a:lnTo>
                  <a:pt x="53505" y="2534"/>
                </a:lnTo>
                <a:lnTo>
                  <a:pt x="53726" y="2636"/>
                </a:lnTo>
                <a:lnTo>
                  <a:pt x="54082" y="2880"/>
                </a:lnTo>
                <a:lnTo>
                  <a:pt x="57081" y="2778"/>
                </a:lnTo>
                <a:lnTo>
                  <a:pt x="56932" y="2534"/>
                </a:lnTo>
                <a:close/>
              </a:path>
              <a:path w="57784" h="72389">
                <a:moveTo>
                  <a:pt x="4015" y="2534"/>
                </a:moveTo>
                <a:lnTo>
                  <a:pt x="3792" y="2636"/>
                </a:lnTo>
                <a:lnTo>
                  <a:pt x="4015" y="2534"/>
                </a:lnTo>
                <a:close/>
              </a:path>
              <a:path w="57784" h="72389">
                <a:moveTo>
                  <a:pt x="3917" y="2593"/>
                </a:moveTo>
                <a:close/>
              </a:path>
              <a:path w="57784" h="72389">
                <a:moveTo>
                  <a:pt x="53605" y="2594"/>
                </a:moveTo>
                <a:close/>
              </a:path>
              <a:path w="57784" h="72389">
                <a:moveTo>
                  <a:pt x="56857" y="2413"/>
                </a:moveTo>
                <a:lnTo>
                  <a:pt x="53073" y="2413"/>
                </a:lnTo>
                <a:lnTo>
                  <a:pt x="53332" y="2453"/>
                </a:lnTo>
                <a:lnTo>
                  <a:pt x="53191" y="2453"/>
                </a:lnTo>
                <a:lnTo>
                  <a:pt x="53605" y="2594"/>
                </a:lnTo>
                <a:lnTo>
                  <a:pt x="56932" y="2534"/>
                </a:lnTo>
                <a:lnTo>
                  <a:pt x="53332" y="2453"/>
                </a:lnTo>
                <a:lnTo>
                  <a:pt x="53140" y="2436"/>
                </a:lnTo>
                <a:lnTo>
                  <a:pt x="56871" y="2436"/>
                </a:lnTo>
                <a:close/>
              </a:path>
              <a:path w="57784" h="72389">
                <a:moveTo>
                  <a:pt x="4090" y="2534"/>
                </a:moveTo>
                <a:lnTo>
                  <a:pt x="3917" y="2593"/>
                </a:lnTo>
                <a:lnTo>
                  <a:pt x="4090" y="2534"/>
                </a:lnTo>
                <a:close/>
              </a:path>
              <a:path w="57784" h="72389">
                <a:moveTo>
                  <a:pt x="4380" y="2435"/>
                </a:moveTo>
                <a:lnTo>
                  <a:pt x="4186" y="2453"/>
                </a:lnTo>
                <a:lnTo>
                  <a:pt x="4328" y="2453"/>
                </a:lnTo>
                <a:close/>
              </a:path>
              <a:path w="57784" h="72389">
                <a:moveTo>
                  <a:pt x="56845" y="2392"/>
                </a:moveTo>
                <a:lnTo>
                  <a:pt x="52663" y="2392"/>
                </a:lnTo>
                <a:lnTo>
                  <a:pt x="53140" y="2436"/>
                </a:lnTo>
                <a:lnTo>
                  <a:pt x="56857" y="2413"/>
                </a:lnTo>
                <a:close/>
              </a:path>
              <a:path w="57784" h="72389">
                <a:moveTo>
                  <a:pt x="4632" y="2413"/>
                </a:moveTo>
                <a:lnTo>
                  <a:pt x="4447" y="2413"/>
                </a:lnTo>
                <a:lnTo>
                  <a:pt x="4632" y="2413"/>
                </a:lnTo>
                <a:close/>
              </a:path>
            </a:pathLst>
          </a:custGeom>
          <a:solidFill>
            <a:srgbClr val="221F1F"/>
          </a:solidFill>
        </p:spPr>
        <p:txBody>
          <a:bodyPr wrap="square" lIns="0" tIns="0" rIns="0" bIns="0" rtlCol="0"/>
          <a:lstStyle/>
          <a:p>
            <a:endParaRPr sz="1224">
              <a:solidFill>
                <a:prstClr val="black"/>
              </a:solidFill>
            </a:endParaRPr>
          </a:p>
        </p:txBody>
      </p:sp>
      <p:sp>
        <p:nvSpPr>
          <p:cNvPr id="51" name="object 51"/>
          <p:cNvSpPr/>
          <p:nvPr/>
        </p:nvSpPr>
        <p:spPr>
          <a:xfrm>
            <a:off x="7109283" y="1211820"/>
            <a:ext cx="49232" cy="74281"/>
          </a:xfrm>
          <a:custGeom>
            <a:avLst/>
            <a:gdLst/>
            <a:ahLst/>
            <a:cxnLst/>
            <a:rect l="l" t="t" r="r" b="b"/>
            <a:pathLst>
              <a:path w="72390" h="109219">
                <a:moveTo>
                  <a:pt x="60109" y="0"/>
                </a:moveTo>
                <a:lnTo>
                  <a:pt x="11900" y="0"/>
                </a:lnTo>
                <a:lnTo>
                  <a:pt x="10669" y="81"/>
                </a:lnTo>
                <a:lnTo>
                  <a:pt x="0" y="97679"/>
                </a:lnTo>
                <a:lnTo>
                  <a:pt x="108" y="98612"/>
                </a:lnTo>
                <a:lnTo>
                  <a:pt x="11900" y="108751"/>
                </a:lnTo>
                <a:lnTo>
                  <a:pt x="60109" y="108751"/>
                </a:lnTo>
                <a:lnTo>
                  <a:pt x="67243" y="106338"/>
                </a:lnTo>
                <a:lnTo>
                  <a:pt x="12031" y="106338"/>
                </a:lnTo>
                <a:lnTo>
                  <a:pt x="11290" y="106298"/>
                </a:lnTo>
                <a:lnTo>
                  <a:pt x="11023" y="106298"/>
                </a:lnTo>
                <a:lnTo>
                  <a:pt x="10213" y="106176"/>
                </a:lnTo>
                <a:lnTo>
                  <a:pt x="10082" y="106176"/>
                </a:lnTo>
                <a:lnTo>
                  <a:pt x="9040" y="105892"/>
                </a:lnTo>
                <a:lnTo>
                  <a:pt x="8161" y="105568"/>
                </a:lnTo>
                <a:lnTo>
                  <a:pt x="7320" y="105162"/>
                </a:lnTo>
                <a:lnTo>
                  <a:pt x="6689" y="104777"/>
                </a:lnTo>
                <a:lnTo>
                  <a:pt x="5282" y="103641"/>
                </a:lnTo>
                <a:lnTo>
                  <a:pt x="4037" y="102181"/>
                </a:lnTo>
                <a:lnTo>
                  <a:pt x="3532" y="101390"/>
                </a:lnTo>
                <a:lnTo>
                  <a:pt x="2354" y="96726"/>
                </a:lnTo>
                <a:lnTo>
                  <a:pt x="2356" y="12531"/>
                </a:lnTo>
                <a:lnTo>
                  <a:pt x="3488" y="7908"/>
                </a:lnTo>
                <a:lnTo>
                  <a:pt x="3959" y="7097"/>
                </a:lnTo>
                <a:lnTo>
                  <a:pt x="5067" y="5637"/>
                </a:lnTo>
                <a:lnTo>
                  <a:pt x="6563" y="4238"/>
                </a:lnTo>
                <a:lnTo>
                  <a:pt x="6698" y="4116"/>
                </a:lnTo>
                <a:lnTo>
                  <a:pt x="7345" y="3710"/>
                </a:lnTo>
                <a:lnTo>
                  <a:pt x="8209" y="3264"/>
                </a:lnTo>
                <a:lnTo>
                  <a:pt x="9096" y="2899"/>
                </a:lnTo>
                <a:lnTo>
                  <a:pt x="10025" y="2636"/>
                </a:lnTo>
                <a:lnTo>
                  <a:pt x="10936" y="2473"/>
                </a:lnTo>
                <a:lnTo>
                  <a:pt x="12031" y="2413"/>
                </a:lnTo>
                <a:lnTo>
                  <a:pt x="67005" y="2413"/>
                </a:lnTo>
                <a:lnTo>
                  <a:pt x="61354" y="81"/>
                </a:lnTo>
                <a:lnTo>
                  <a:pt x="60109" y="0"/>
                </a:lnTo>
                <a:close/>
              </a:path>
              <a:path w="72390" h="109219">
                <a:moveTo>
                  <a:pt x="61088" y="106277"/>
                </a:moveTo>
                <a:lnTo>
                  <a:pt x="59979" y="106338"/>
                </a:lnTo>
                <a:lnTo>
                  <a:pt x="67243" y="106338"/>
                </a:lnTo>
                <a:lnTo>
                  <a:pt x="60987" y="106298"/>
                </a:lnTo>
                <a:close/>
              </a:path>
              <a:path w="72390" h="109219">
                <a:moveTo>
                  <a:pt x="10920" y="106277"/>
                </a:moveTo>
                <a:lnTo>
                  <a:pt x="11290" y="106298"/>
                </a:lnTo>
                <a:lnTo>
                  <a:pt x="10920" y="106277"/>
                </a:lnTo>
                <a:close/>
              </a:path>
              <a:path w="72390" h="109219">
                <a:moveTo>
                  <a:pt x="62066" y="106135"/>
                </a:moveTo>
                <a:lnTo>
                  <a:pt x="60987" y="106298"/>
                </a:lnTo>
                <a:lnTo>
                  <a:pt x="67292" y="106298"/>
                </a:lnTo>
                <a:lnTo>
                  <a:pt x="67439" y="106176"/>
                </a:lnTo>
                <a:lnTo>
                  <a:pt x="61926" y="106176"/>
                </a:lnTo>
                <a:lnTo>
                  <a:pt x="62066" y="106135"/>
                </a:lnTo>
                <a:close/>
              </a:path>
              <a:path w="72390" h="109219">
                <a:moveTo>
                  <a:pt x="9943" y="106135"/>
                </a:moveTo>
                <a:lnTo>
                  <a:pt x="10082" y="106176"/>
                </a:lnTo>
                <a:lnTo>
                  <a:pt x="10213" y="106176"/>
                </a:lnTo>
                <a:lnTo>
                  <a:pt x="9943" y="106135"/>
                </a:lnTo>
                <a:close/>
              </a:path>
              <a:path w="72390" h="109219">
                <a:moveTo>
                  <a:pt x="68176" y="105568"/>
                </a:moveTo>
                <a:lnTo>
                  <a:pt x="63861" y="105568"/>
                </a:lnTo>
                <a:lnTo>
                  <a:pt x="62857" y="105933"/>
                </a:lnTo>
                <a:lnTo>
                  <a:pt x="61926" y="106176"/>
                </a:lnTo>
                <a:lnTo>
                  <a:pt x="67439" y="106176"/>
                </a:lnTo>
                <a:lnTo>
                  <a:pt x="68176" y="105568"/>
                </a:lnTo>
                <a:close/>
              </a:path>
              <a:path w="72390" h="109219">
                <a:moveTo>
                  <a:pt x="9048" y="105892"/>
                </a:moveTo>
                <a:lnTo>
                  <a:pt x="9196" y="105933"/>
                </a:lnTo>
                <a:lnTo>
                  <a:pt x="9048" y="105892"/>
                </a:lnTo>
                <a:close/>
              </a:path>
              <a:path w="72390" h="109219">
                <a:moveTo>
                  <a:pt x="8207" y="105589"/>
                </a:moveTo>
                <a:close/>
              </a:path>
              <a:path w="72390" h="109219">
                <a:moveTo>
                  <a:pt x="8161" y="105568"/>
                </a:moveTo>
                <a:close/>
              </a:path>
              <a:path w="72390" h="109219">
                <a:moveTo>
                  <a:pt x="68639" y="105162"/>
                </a:moveTo>
                <a:lnTo>
                  <a:pt x="64706" y="105162"/>
                </a:lnTo>
                <a:lnTo>
                  <a:pt x="63811" y="105586"/>
                </a:lnTo>
                <a:lnTo>
                  <a:pt x="68176" y="105568"/>
                </a:lnTo>
                <a:lnTo>
                  <a:pt x="68639" y="105162"/>
                </a:lnTo>
                <a:close/>
              </a:path>
              <a:path w="72390" h="109219">
                <a:moveTo>
                  <a:pt x="7375" y="105196"/>
                </a:moveTo>
                <a:close/>
              </a:path>
              <a:path w="72390" h="109219">
                <a:moveTo>
                  <a:pt x="69036" y="104675"/>
                </a:moveTo>
                <a:lnTo>
                  <a:pt x="65487" y="104675"/>
                </a:lnTo>
                <a:lnTo>
                  <a:pt x="65351" y="104777"/>
                </a:lnTo>
                <a:lnTo>
                  <a:pt x="64627" y="105200"/>
                </a:lnTo>
                <a:lnTo>
                  <a:pt x="68639" y="105162"/>
                </a:lnTo>
                <a:lnTo>
                  <a:pt x="69036" y="104675"/>
                </a:lnTo>
                <a:close/>
              </a:path>
              <a:path w="72390" h="109219">
                <a:moveTo>
                  <a:pt x="7320" y="105162"/>
                </a:moveTo>
                <a:close/>
              </a:path>
              <a:path w="72390" h="109219">
                <a:moveTo>
                  <a:pt x="6566" y="104701"/>
                </a:moveTo>
                <a:close/>
              </a:path>
              <a:path w="72390" h="109219">
                <a:moveTo>
                  <a:pt x="65437" y="104706"/>
                </a:moveTo>
                <a:close/>
              </a:path>
              <a:path w="72390" h="109219">
                <a:moveTo>
                  <a:pt x="70010" y="103459"/>
                </a:moveTo>
                <a:lnTo>
                  <a:pt x="66947" y="103459"/>
                </a:lnTo>
                <a:lnTo>
                  <a:pt x="66781" y="103641"/>
                </a:lnTo>
                <a:lnTo>
                  <a:pt x="65437" y="104706"/>
                </a:lnTo>
                <a:lnTo>
                  <a:pt x="69036" y="104675"/>
                </a:lnTo>
                <a:lnTo>
                  <a:pt x="70010" y="103459"/>
                </a:lnTo>
                <a:close/>
              </a:path>
              <a:path w="72390" h="109219">
                <a:moveTo>
                  <a:pt x="6534" y="104675"/>
                </a:moveTo>
                <a:close/>
              </a:path>
              <a:path w="72390" h="109219">
                <a:moveTo>
                  <a:pt x="5120" y="103508"/>
                </a:moveTo>
                <a:lnTo>
                  <a:pt x="5229" y="103641"/>
                </a:lnTo>
                <a:lnTo>
                  <a:pt x="5120" y="103508"/>
                </a:lnTo>
                <a:close/>
              </a:path>
              <a:path w="72390" h="109219">
                <a:moveTo>
                  <a:pt x="66894" y="103503"/>
                </a:moveTo>
                <a:lnTo>
                  <a:pt x="66726" y="103641"/>
                </a:lnTo>
                <a:lnTo>
                  <a:pt x="66894" y="103503"/>
                </a:lnTo>
                <a:close/>
              </a:path>
              <a:path w="72390" h="109219">
                <a:moveTo>
                  <a:pt x="5080" y="103459"/>
                </a:moveTo>
                <a:close/>
              </a:path>
              <a:path w="72390" h="109219">
                <a:moveTo>
                  <a:pt x="70824" y="102039"/>
                </a:moveTo>
                <a:lnTo>
                  <a:pt x="68089" y="102039"/>
                </a:lnTo>
                <a:lnTo>
                  <a:pt x="67992" y="102181"/>
                </a:lnTo>
                <a:lnTo>
                  <a:pt x="66894" y="103503"/>
                </a:lnTo>
                <a:lnTo>
                  <a:pt x="70010" y="103459"/>
                </a:lnTo>
                <a:lnTo>
                  <a:pt x="70592" y="102526"/>
                </a:lnTo>
                <a:lnTo>
                  <a:pt x="70824" y="102039"/>
                </a:lnTo>
                <a:close/>
              </a:path>
              <a:path w="72390" h="109219">
                <a:moveTo>
                  <a:pt x="3960" y="102086"/>
                </a:moveTo>
                <a:close/>
              </a:path>
              <a:path w="72390" h="109219">
                <a:moveTo>
                  <a:pt x="68043" y="102095"/>
                </a:moveTo>
                <a:close/>
              </a:path>
              <a:path w="72390" h="109219">
                <a:moveTo>
                  <a:pt x="71170" y="101269"/>
                </a:moveTo>
                <a:lnTo>
                  <a:pt x="68539" y="101269"/>
                </a:lnTo>
                <a:lnTo>
                  <a:pt x="68043" y="102095"/>
                </a:lnTo>
                <a:lnTo>
                  <a:pt x="70824" y="102039"/>
                </a:lnTo>
                <a:lnTo>
                  <a:pt x="71095" y="101471"/>
                </a:lnTo>
                <a:lnTo>
                  <a:pt x="71170" y="101269"/>
                </a:lnTo>
                <a:close/>
              </a:path>
              <a:path w="72390" h="109219">
                <a:moveTo>
                  <a:pt x="3932" y="102039"/>
                </a:moveTo>
                <a:close/>
              </a:path>
              <a:path w="72390" h="109219">
                <a:moveTo>
                  <a:pt x="3495" y="101311"/>
                </a:moveTo>
                <a:close/>
              </a:path>
              <a:path w="72390" h="109219">
                <a:moveTo>
                  <a:pt x="3475" y="101269"/>
                </a:moveTo>
                <a:close/>
              </a:path>
              <a:path w="72390" h="109219">
                <a:moveTo>
                  <a:pt x="71470" y="100458"/>
                </a:moveTo>
                <a:lnTo>
                  <a:pt x="68919" y="100458"/>
                </a:lnTo>
                <a:lnTo>
                  <a:pt x="68515" y="101310"/>
                </a:lnTo>
                <a:lnTo>
                  <a:pt x="71170" y="101269"/>
                </a:lnTo>
                <a:lnTo>
                  <a:pt x="71470" y="100458"/>
                </a:lnTo>
                <a:close/>
              </a:path>
              <a:path w="72390" h="109219">
                <a:moveTo>
                  <a:pt x="3109" y="100494"/>
                </a:moveTo>
                <a:close/>
              </a:path>
              <a:path w="72390" h="109219">
                <a:moveTo>
                  <a:pt x="3096" y="100458"/>
                </a:moveTo>
                <a:close/>
              </a:path>
              <a:path w="72390" h="109219">
                <a:moveTo>
                  <a:pt x="71720" y="99545"/>
                </a:moveTo>
                <a:lnTo>
                  <a:pt x="69243" y="99545"/>
                </a:lnTo>
                <a:lnTo>
                  <a:pt x="68902" y="100493"/>
                </a:lnTo>
                <a:lnTo>
                  <a:pt x="71470" y="100458"/>
                </a:lnTo>
                <a:lnTo>
                  <a:pt x="71720" y="99545"/>
                </a:lnTo>
                <a:close/>
              </a:path>
              <a:path w="72390" h="109219">
                <a:moveTo>
                  <a:pt x="2789" y="99604"/>
                </a:moveTo>
                <a:close/>
              </a:path>
              <a:path w="72390" h="109219">
                <a:moveTo>
                  <a:pt x="2773" y="99545"/>
                </a:moveTo>
                <a:close/>
              </a:path>
              <a:path w="72390" h="109219">
                <a:moveTo>
                  <a:pt x="71897" y="98612"/>
                </a:moveTo>
                <a:lnTo>
                  <a:pt x="69484" y="98612"/>
                </a:lnTo>
                <a:lnTo>
                  <a:pt x="69222" y="99604"/>
                </a:lnTo>
                <a:lnTo>
                  <a:pt x="71720" y="99545"/>
                </a:lnTo>
                <a:lnTo>
                  <a:pt x="71824" y="99099"/>
                </a:lnTo>
                <a:lnTo>
                  <a:pt x="71897" y="98612"/>
                </a:lnTo>
                <a:close/>
              </a:path>
              <a:path w="72390" h="109219">
                <a:moveTo>
                  <a:pt x="2544" y="98680"/>
                </a:moveTo>
                <a:close/>
              </a:path>
              <a:path w="72390" h="109219">
                <a:moveTo>
                  <a:pt x="2534" y="98612"/>
                </a:moveTo>
                <a:close/>
              </a:path>
              <a:path w="72390" h="109219">
                <a:moveTo>
                  <a:pt x="72005" y="97679"/>
                </a:moveTo>
                <a:lnTo>
                  <a:pt x="69608" y="97679"/>
                </a:lnTo>
                <a:lnTo>
                  <a:pt x="69467" y="98680"/>
                </a:lnTo>
                <a:lnTo>
                  <a:pt x="71897" y="98612"/>
                </a:lnTo>
                <a:lnTo>
                  <a:pt x="72005" y="97679"/>
                </a:lnTo>
                <a:close/>
              </a:path>
              <a:path w="72390" h="109219">
                <a:moveTo>
                  <a:pt x="2410" y="97732"/>
                </a:moveTo>
                <a:close/>
              </a:path>
              <a:path w="72390" h="109219">
                <a:moveTo>
                  <a:pt x="2407" y="97679"/>
                </a:moveTo>
                <a:close/>
              </a:path>
              <a:path w="72390" h="109219">
                <a:moveTo>
                  <a:pt x="72060" y="96666"/>
                </a:moveTo>
                <a:lnTo>
                  <a:pt x="69659" y="96666"/>
                </a:lnTo>
                <a:lnTo>
                  <a:pt x="69601" y="97732"/>
                </a:lnTo>
                <a:lnTo>
                  <a:pt x="72005" y="97679"/>
                </a:lnTo>
                <a:lnTo>
                  <a:pt x="72060" y="96666"/>
                </a:lnTo>
                <a:close/>
              </a:path>
              <a:path w="72390" h="109219">
                <a:moveTo>
                  <a:pt x="69657" y="96703"/>
                </a:moveTo>
                <a:close/>
              </a:path>
              <a:path w="72390" h="109219">
                <a:moveTo>
                  <a:pt x="72060" y="12613"/>
                </a:moveTo>
                <a:lnTo>
                  <a:pt x="69657" y="12613"/>
                </a:lnTo>
                <a:lnTo>
                  <a:pt x="69657" y="96703"/>
                </a:lnTo>
                <a:lnTo>
                  <a:pt x="72060" y="96666"/>
                </a:lnTo>
                <a:lnTo>
                  <a:pt x="72060" y="12613"/>
                </a:lnTo>
                <a:close/>
              </a:path>
              <a:path w="72390" h="109219">
                <a:moveTo>
                  <a:pt x="72005" y="11558"/>
                </a:moveTo>
                <a:lnTo>
                  <a:pt x="69598" y="11558"/>
                </a:lnTo>
                <a:lnTo>
                  <a:pt x="69657" y="12636"/>
                </a:lnTo>
                <a:lnTo>
                  <a:pt x="72060" y="12613"/>
                </a:lnTo>
                <a:lnTo>
                  <a:pt x="72005" y="11558"/>
                </a:lnTo>
                <a:close/>
              </a:path>
              <a:path w="72390" h="109219">
                <a:moveTo>
                  <a:pt x="2354" y="12577"/>
                </a:moveTo>
                <a:close/>
              </a:path>
              <a:path w="72390" h="109219">
                <a:moveTo>
                  <a:pt x="2356" y="12531"/>
                </a:moveTo>
                <a:close/>
              </a:path>
              <a:path w="72390" h="109219">
                <a:moveTo>
                  <a:pt x="69600" y="11605"/>
                </a:moveTo>
                <a:close/>
              </a:path>
              <a:path w="72390" h="109219">
                <a:moveTo>
                  <a:pt x="71882" y="10564"/>
                </a:moveTo>
                <a:lnTo>
                  <a:pt x="69456" y="10564"/>
                </a:lnTo>
                <a:lnTo>
                  <a:pt x="69600" y="11605"/>
                </a:lnTo>
                <a:lnTo>
                  <a:pt x="72005" y="11558"/>
                </a:lnTo>
                <a:lnTo>
                  <a:pt x="71882" y="10564"/>
                </a:lnTo>
                <a:close/>
              </a:path>
              <a:path w="72390" h="109219">
                <a:moveTo>
                  <a:pt x="69462" y="10608"/>
                </a:moveTo>
                <a:close/>
              </a:path>
              <a:path w="72390" h="109219">
                <a:moveTo>
                  <a:pt x="71687" y="9632"/>
                </a:moveTo>
                <a:lnTo>
                  <a:pt x="69209" y="9632"/>
                </a:lnTo>
                <a:lnTo>
                  <a:pt x="69462" y="10608"/>
                </a:lnTo>
                <a:lnTo>
                  <a:pt x="71882" y="10564"/>
                </a:lnTo>
                <a:lnTo>
                  <a:pt x="71804" y="10098"/>
                </a:lnTo>
                <a:lnTo>
                  <a:pt x="71687" y="9632"/>
                </a:lnTo>
                <a:close/>
              </a:path>
              <a:path w="72390" h="109219">
                <a:moveTo>
                  <a:pt x="69224" y="9689"/>
                </a:moveTo>
                <a:close/>
              </a:path>
              <a:path w="72390" h="109219">
                <a:moveTo>
                  <a:pt x="71422" y="8699"/>
                </a:moveTo>
                <a:lnTo>
                  <a:pt x="68874" y="8699"/>
                </a:lnTo>
                <a:lnTo>
                  <a:pt x="69224" y="9689"/>
                </a:lnTo>
                <a:lnTo>
                  <a:pt x="71687" y="9632"/>
                </a:lnTo>
                <a:lnTo>
                  <a:pt x="71535" y="9023"/>
                </a:lnTo>
                <a:lnTo>
                  <a:pt x="71422" y="8699"/>
                </a:lnTo>
                <a:close/>
              </a:path>
              <a:path w="72390" h="109219">
                <a:moveTo>
                  <a:pt x="68880" y="8715"/>
                </a:moveTo>
                <a:close/>
              </a:path>
              <a:path w="72390" h="109219">
                <a:moveTo>
                  <a:pt x="71094" y="7786"/>
                </a:moveTo>
                <a:lnTo>
                  <a:pt x="68468" y="7786"/>
                </a:lnTo>
                <a:lnTo>
                  <a:pt x="68880" y="8715"/>
                </a:lnTo>
                <a:lnTo>
                  <a:pt x="71422" y="8699"/>
                </a:lnTo>
                <a:lnTo>
                  <a:pt x="71094" y="7786"/>
                </a:lnTo>
                <a:close/>
              </a:path>
              <a:path w="72390" h="109219">
                <a:moveTo>
                  <a:pt x="68507" y="7874"/>
                </a:moveTo>
                <a:close/>
              </a:path>
              <a:path w="72390" h="109219">
                <a:moveTo>
                  <a:pt x="70735" y="6975"/>
                </a:moveTo>
                <a:lnTo>
                  <a:pt x="67980" y="6975"/>
                </a:lnTo>
                <a:lnTo>
                  <a:pt x="68507" y="7874"/>
                </a:lnTo>
                <a:lnTo>
                  <a:pt x="71094" y="7786"/>
                </a:lnTo>
                <a:lnTo>
                  <a:pt x="70735" y="6975"/>
                </a:lnTo>
                <a:close/>
              </a:path>
              <a:path w="72390" h="109219">
                <a:moveTo>
                  <a:pt x="68006" y="7021"/>
                </a:moveTo>
                <a:close/>
              </a:path>
              <a:path w="72390" h="109219">
                <a:moveTo>
                  <a:pt x="69778" y="5393"/>
                </a:moveTo>
                <a:lnTo>
                  <a:pt x="66757" y="5393"/>
                </a:lnTo>
                <a:lnTo>
                  <a:pt x="66909" y="5556"/>
                </a:lnTo>
                <a:lnTo>
                  <a:pt x="68006" y="7021"/>
                </a:lnTo>
                <a:lnTo>
                  <a:pt x="70735" y="6975"/>
                </a:lnTo>
                <a:lnTo>
                  <a:pt x="70604" y="6712"/>
                </a:lnTo>
                <a:lnTo>
                  <a:pt x="70056" y="5759"/>
                </a:lnTo>
                <a:lnTo>
                  <a:pt x="69778" y="5393"/>
                </a:lnTo>
                <a:close/>
              </a:path>
              <a:path w="72390" h="109219">
                <a:moveTo>
                  <a:pt x="5191" y="5475"/>
                </a:moveTo>
                <a:close/>
              </a:path>
              <a:path w="72390" h="109219">
                <a:moveTo>
                  <a:pt x="66820" y="5475"/>
                </a:moveTo>
                <a:close/>
              </a:path>
              <a:path w="72390" h="109219">
                <a:moveTo>
                  <a:pt x="68802" y="4116"/>
                </a:moveTo>
                <a:lnTo>
                  <a:pt x="65311" y="4116"/>
                </a:lnTo>
                <a:lnTo>
                  <a:pt x="65451" y="4238"/>
                </a:lnTo>
                <a:lnTo>
                  <a:pt x="66820" y="5475"/>
                </a:lnTo>
                <a:lnTo>
                  <a:pt x="69778" y="5393"/>
                </a:lnTo>
                <a:lnTo>
                  <a:pt x="68802" y="4116"/>
                </a:lnTo>
                <a:close/>
              </a:path>
              <a:path w="72390" h="109219">
                <a:moveTo>
                  <a:pt x="5282" y="5393"/>
                </a:moveTo>
                <a:close/>
              </a:path>
              <a:path w="72390" h="109219">
                <a:moveTo>
                  <a:pt x="65433" y="4226"/>
                </a:moveTo>
                <a:close/>
              </a:path>
              <a:path w="72390" h="109219">
                <a:moveTo>
                  <a:pt x="6745" y="4116"/>
                </a:moveTo>
                <a:lnTo>
                  <a:pt x="6571" y="4230"/>
                </a:lnTo>
                <a:lnTo>
                  <a:pt x="6745" y="4116"/>
                </a:lnTo>
                <a:close/>
              </a:path>
              <a:path w="72390" h="109219">
                <a:moveTo>
                  <a:pt x="68376" y="3650"/>
                </a:moveTo>
                <a:lnTo>
                  <a:pt x="64552" y="3650"/>
                </a:lnTo>
                <a:lnTo>
                  <a:pt x="65433" y="4226"/>
                </a:lnTo>
                <a:lnTo>
                  <a:pt x="68802" y="4116"/>
                </a:lnTo>
                <a:lnTo>
                  <a:pt x="68511" y="3771"/>
                </a:lnTo>
                <a:lnTo>
                  <a:pt x="68376" y="3650"/>
                </a:lnTo>
                <a:close/>
              </a:path>
              <a:path w="72390" h="109219">
                <a:moveTo>
                  <a:pt x="64576" y="3665"/>
                </a:moveTo>
                <a:close/>
              </a:path>
              <a:path w="72390" h="109219">
                <a:moveTo>
                  <a:pt x="67904" y="3224"/>
                </a:moveTo>
                <a:lnTo>
                  <a:pt x="63721" y="3224"/>
                </a:lnTo>
                <a:lnTo>
                  <a:pt x="64576" y="3665"/>
                </a:lnTo>
                <a:lnTo>
                  <a:pt x="68376" y="3650"/>
                </a:lnTo>
                <a:lnTo>
                  <a:pt x="67904" y="3224"/>
                </a:lnTo>
                <a:close/>
              </a:path>
              <a:path w="72390" h="109219">
                <a:moveTo>
                  <a:pt x="63732" y="3229"/>
                </a:moveTo>
                <a:close/>
              </a:path>
              <a:path w="72390" h="109219">
                <a:moveTo>
                  <a:pt x="67499" y="2859"/>
                </a:moveTo>
                <a:lnTo>
                  <a:pt x="62814" y="2859"/>
                </a:lnTo>
                <a:lnTo>
                  <a:pt x="62946" y="2899"/>
                </a:lnTo>
                <a:lnTo>
                  <a:pt x="63732" y="3229"/>
                </a:lnTo>
                <a:lnTo>
                  <a:pt x="67904" y="3224"/>
                </a:lnTo>
                <a:lnTo>
                  <a:pt x="67499" y="2859"/>
                </a:lnTo>
                <a:close/>
              </a:path>
              <a:path w="72390" h="109219">
                <a:moveTo>
                  <a:pt x="62848" y="2872"/>
                </a:moveTo>
                <a:close/>
              </a:path>
              <a:path w="72390" h="109219">
                <a:moveTo>
                  <a:pt x="67050" y="2453"/>
                </a:moveTo>
                <a:lnTo>
                  <a:pt x="60955" y="2453"/>
                </a:lnTo>
                <a:lnTo>
                  <a:pt x="61088" y="2473"/>
                </a:lnTo>
                <a:lnTo>
                  <a:pt x="62034" y="2636"/>
                </a:lnTo>
                <a:lnTo>
                  <a:pt x="62848" y="2872"/>
                </a:lnTo>
                <a:lnTo>
                  <a:pt x="67499" y="2859"/>
                </a:lnTo>
                <a:lnTo>
                  <a:pt x="67050" y="2453"/>
                </a:lnTo>
                <a:close/>
              </a:path>
              <a:path w="72390" h="109219">
                <a:moveTo>
                  <a:pt x="61912" y="2615"/>
                </a:moveTo>
                <a:close/>
              </a:path>
              <a:path w="72390" h="109219">
                <a:moveTo>
                  <a:pt x="61068" y="2472"/>
                </a:moveTo>
                <a:close/>
              </a:path>
              <a:path w="72390" h="109219">
                <a:moveTo>
                  <a:pt x="67005" y="2413"/>
                </a:moveTo>
                <a:lnTo>
                  <a:pt x="59979" y="2413"/>
                </a:lnTo>
                <a:lnTo>
                  <a:pt x="61068" y="2472"/>
                </a:lnTo>
                <a:lnTo>
                  <a:pt x="67050" y="2453"/>
                </a:lnTo>
                <a:close/>
              </a:path>
              <a:path w="72390" h="109219">
                <a:moveTo>
                  <a:pt x="11290" y="2453"/>
                </a:moveTo>
                <a:lnTo>
                  <a:pt x="11056" y="2453"/>
                </a:lnTo>
                <a:lnTo>
                  <a:pt x="11290" y="2453"/>
                </a:lnTo>
                <a:close/>
              </a:path>
            </a:pathLst>
          </a:custGeom>
          <a:solidFill>
            <a:srgbClr val="221F1F"/>
          </a:solidFill>
        </p:spPr>
        <p:txBody>
          <a:bodyPr wrap="square" lIns="0" tIns="0" rIns="0" bIns="0" rtlCol="0"/>
          <a:lstStyle/>
          <a:p>
            <a:endParaRPr sz="1224">
              <a:solidFill>
                <a:prstClr val="black"/>
              </a:solidFill>
            </a:endParaRPr>
          </a:p>
        </p:txBody>
      </p:sp>
      <p:sp>
        <p:nvSpPr>
          <p:cNvPr id="52" name="object 52"/>
          <p:cNvSpPr/>
          <p:nvPr/>
        </p:nvSpPr>
        <p:spPr>
          <a:xfrm>
            <a:off x="7125590" y="1217130"/>
            <a:ext cx="16411" cy="1727"/>
          </a:xfrm>
          <a:custGeom>
            <a:avLst/>
            <a:gdLst/>
            <a:ahLst/>
            <a:cxnLst/>
            <a:rect l="l" t="t" r="r" b="b"/>
            <a:pathLst>
              <a:path w="24129" h="2539">
                <a:moveTo>
                  <a:pt x="23498" y="0"/>
                </a:moveTo>
                <a:lnTo>
                  <a:pt x="537" y="0"/>
                </a:lnTo>
                <a:lnTo>
                  <a:pt x="0" y="527"/>
                </a:lnTo>
                <a:lnTo>
                  <a:pt x="0" y="1865"/>
                </a:lnTo>
                <a:lnTo>
                  <a:pt x="537" y="2392"/>
                </a:lnTo>
                <a:lnTo>
                  <a:pt x="23498" y="2392"/>
                </a:lnTo>
                <a:lnTo>
                  <a:pt x="24035" y="1865"/>
                </a:lnTo>
                <a:lnTo>
                  <a:pt x="24035" y="527"/>
                </a:lnTo>
                <a:lnTo>
                  <a:pt x="23498" y="0"/>
                </a:lnTo>
                <a:close/>
              </a:path>
            </a:pathLst>
          </a:custGeom>
          <a:solidFill>
            <a:srgbClr val="221F1F"/>
          </a:solidFill>
        </p:spPr>
        <p:txBody>
          <a:bodyPr wrap="square" lIns="0" tIns="0" rIns="0" bIns="0" rtlCol="0"/>
          <a:lstStyle/>
          <a:p>
            <a:endParaRPr sz="1224">
              <a:solidFill>
                <a:prstClr val="black"/>
              </a:solidFill>
            </a:endParaRPr>
          </a:p>
        </p:txBody>
      </p:sp>
      <p:sp>
        <p:nvSpPr>
          <p:cNvPr id="53" name="object 53"/>
          <p:cNvSpPr/>
          <p:nvPr/>
        </p:nvSpPr>
        <p:spPr>
          <a:xfrm>
            <a:off x="7121503" y="1276380"/>
            <a:ext cx="2591" cy="2591"/>
          </a:xfrm>
          <a:custGeom>
            <a:avLst/>
            <a:gdLst/>
            <a:ahLst/>
            <a:cxnLst/>
            <a:rect l="l" t="t" r="r" b="b"/>
            <a:pathLst>
              <a:path w="3809" h="3810">
                <a:moveTo>
                  <a:pt x="0" y="3605"/>
                </a:moveTo>
                <a:lnTo>
                  <a:pt x="3605" y="3605"/>
                </a:lnTo>
                <a:lnTo>
                  <a:pt x="3605" y="0"/>
                </a:lnTo>
                <a:lnTo>
                  <a:pt x="0" y="0"/>
                </a:lnTo>
                <a:lnTo>
                  <a:pt x="0" y="3605"/>
                </a:lnTo>
                <a:close/>
              </a:path>
            </a:pathLst>
          </a:custGeom>
          <a:solidFill>
            <a:srgbClr val="221F1F"/>
          </a:solidFill>
        </p:spPr>
        <p:txBody>
          <a:bodyPr wrap="square" lIns="0" tIns="0" rIns="0" bIns="0" rtlCol="0"/>
          <a:lstStyle/>
          <a:p>
            <a:endParaRPr sz="1224">
              <a:solidFill>
                <a:prstClr val="black"/>
              </a:solidFill>
            </a:endParaRPr>
          </a:p>
        </p:txBody>
      </p:sp>
      <p:sp>
        <p:nvSpPr>
          <p:cNvPr id="54" name="object 54"/>
          <p:cNvSpPr/>
          <p:nvPr/>
        </p:nvSpPr>
        <p:spPr>
          <a:xfrm>
            <a:off x="7143572" y="1276380"/>
            <a:ext cx="3023" cy="2591"/>
          </a:xfrm>
          <a:custGeom>
            <a:avLst/>
            <a:gdLst/>
            <a:ahLst/>
            <a:cxnLst/>
            <a:rect l="l" t="t" r="r" b="b"/>
            <a:pathLst>
              <a:path w="4445" h="3810">
                <a:moveTo>
                  <a:pt x="0" y="3605"/>
                </a:moveTo>
                <a:lnTo>
                  <a:pt x="4206" y="3605"/>
                </a:lnTo>
                <a:lnTo>
                  <a:pt x="4206" y="0"/>
                </a:lnTo>
                <a:lnTo>
                  <a:pt x="0" y="0"/>
                </a:lnTo>
                <a:lnTo>
                  <a:pt x="0" y="3605"/>
                </a:lnTo>
                <a:close/>
              </a:path>
            </a:pathLst>
          </a:custGeom>
          <a:solidFill>
            <a:srgbClr val="221F1F"/>
          </a:solidFill>
        </p:spPr>
        <p:txBody>
          <a:bodyPr wrap="square" lIns="0" tIns="0" rIns="0" bIns="0" rtlCol="0"/>
          <a:lstStyle/>
          <a:p>
            <a:endParaRPr sz="1224">
              <a:solidFill>
                <a:prstClr val="black"/>
              </a:solidFill>
            </a:endParaRPr>
          </a:p>
        </p:txBody>
      </p:sp>
      <p:sp>
        <p:nvSpPr>
          <p:cNvPr id="55" name="object 55"/>
          <p:cNvSpPr/>
          <p:nvPr/>
        </p:nvSpPr>
        <p:spPr>
          <a:xfrm>
            <a:off x="7127633" y="1275156"/>
            <a:ext cx="12524" cy="5182"/>
          </a:xfrm>
          <a:custGeom>
            <a:avLst/>
            <a:gdLst/>
            <a:ahLst/>
            <a:cxnLst/>
            <a:rect l="l" t="t" r="r" b="b"/>
            <a:pathLst>
              <a:path w="18415" h="7619">
                <a:moveTo>
                  <a:pt x="0" y="7210"/>
                </a:moveTo>
                <a:lnTo>
                  <a:pt x="18026" y="7210"/>
                </a:lnTo>
                <a:lnTo>
                  <a:pt x="18026" y="0"/>
                </a:lnTo>
                <a:lnTo>
                  <a:pt x="0" y="0"/>
                </a:lnTo>
                <a:lnTo>
                  <a:pt x="0" y="7210"/>
                </a:lnTo>
                <a:close/>
              </a:path>
            </a:pathLst>
          </a:custGeom>
          <a:ln w="3175">
            <a:solidFill>
              <a:srgbClr val="221F1F"/>
            </a:solidFill>
          </a:ln>
        </p:spPr>
        <p:txBody>
          <a:bodyPr wrap="square" lIns="0" tIns="0" rIns="0" bIns="0" rtlCol="0"/>
          <a:lstStyle/>
          <a:p>
            <a:endParaRPr sz="1224">
              <a:solidFill>
                <a:prstClr val="black"/>
              </a:solidFill>
            </a:endParaRPr>
          </a:p>
        </p:txBody>
      </p:sp>
      <p:sp>
        <p:nvSpPr>
          <p:cNvPr id="56" name="object 56"/>
          <p:cNvSpPr/>
          <p:nvPr/>
        </p:nvSpPr>
        <p:spPr>
          <a:xfrm>
            <a:off x="7561229" y="1452504"/>
            <a:ext cx="76440" cy="7774"/>
          </a:xfrm>
          <a:custGeom>
            <a:avLst/>
            <a:gdLst/>
            <a:ahLst/>
            <a:cxnLst/>
            <a:rect l="l" t="t" r="r" b="b"/>
            <a:pathLst>
              <a:path w="112395" h="11430">
                <a:moveTo>
                  <a:pt x="112371" y="3589"/>
                </a:moveTo>
                <a:lnTo>
                  <a:pt x="112371" y="7807"/>
                </a:lnTo>
                <a:lnTo>
                  <a:pt x="108761" y="11396"/>
                </a:lnTo>
                <a:lnTo>
                  <a:pt x="104543" y="11396"/>
                </a:lnTo>
                <a:lnTo>
                  <a:pt x="48617" y="11396"/>
                </a:lnTo>
                <a:lnTo>
                  <a:pt x="19899" y="11396"/>
                </a:lnTo>
                <a:lnTo>
                  <a:pt x="9319" y="11396"/>
                </a:lnTo>
                <a:lnTo>
                  <a:pt x="7807" y="11396"/>
                </a:lnTo>
                <a:lnTo>
                  <a:pt x="3609" y="11396"/>
                </a:lnTo>
                <a:lnTo>
                  <a:pt x="0" y="7807"/>
                </a:lnTo>
                <a:lnTo>
                  <a:pt x="0" y="3589"/>
                </a:lnTo>
                <a:lnTo>
                  <a:pt x="0" y="0"/>
                </a:lnTo>
                <a:lnTo>
                  <a:pt x="64964" y="0"/>
                </a:lnTo>
                <a:lnTo>
                  <a:pt x="98324" y="0"/>
                </a:lnTo>
                <a:lnTo>
                  <a:pt x="110615" y="0"/>
                </a:lnTo>
                <a:lnTo>
                  <a:pt x="112371" y="0"/>
                </a:lnTo>
                <a:lnTo>
                  <a:pt x="112371" y="3589"/>
                </a:lnTo>
                <a:close/>
              </a:path>
            </a:pathLst>
          </a:custGeom>
          <a:ln w="3175">
            <a:solidFill>
              <a:srgbClr val="000000"/>
            </a:solidFill>
          </a:ln>
        </p:spPr>
        <p:txBody>
          <a:bodyPr wrap="square" lIns="0" tIns="0" rIns="0" bIns="0" rtlCol="0"/>
          <a:lstStyle/>
          <a:p>
            <a:endParaRPr sz="1224">
              <a:solidFill>
                <a:prstClr val="black"/>
              </a:solidFill>
            </a:endParaRPr>
          </a:p>
        </p:txBody>
      </p:sp>
      <p:sp>
        <p:nvSpPr>
          <p:cNvPr id="57" name="object 57"/>
          <p:cNvSpPr/>
          <p:nvPr/>
        </p:nvSpPr>
        <p:spPr>
          <a:xfrm>
            <a:off x="7561229" y="1431252"/>
            <a:ext cx="76440" cy="21593"/>
          </a:xfrm>
          <a:custGeom>
            <a:avLst/>
            <a:gdLst/>
            <a:ahLst/>
            <a:cxnLst/>
            <a:rect l="l" t="t" r="r" b="b"/>
            <a:pathLst>
              <a:path w="112395" h="31750">
                <a:moveTo>
                  <a:pt x="100345" y="0"/>
                </a:moveTo>
                <a:lnTo>
                  <a:pt x="11417" y="0"/>
                </a:lnTo>
                <a:lnTo>
                  <a:pt x="0" y="31248"/>
                </a:lnTo>
                <a:lnTo>
                  <a:pt x="112371" y="31248"/>
                </a:lnTo>
                <a:lnTo>
                  <a:pt x="100345" y="0"/>
                </a:lnTo>
                <a:close/>
              </a:path>
            </a:pathLst>
          </a:custGeom>
          <a:ln w="3175">
            <a:solidFill>
              <a:srgbClr val="000000"/>
            </a:solidFill>
          </a:ln>
        </p:spPr>
        <p:txBody>
          <a:bodyPr wrap="square" lIns="0" tIns="0" rIns="0" bIns="0" rtlCol="0"/>
          <a:lstStyle/>
          <a:p>
            <a:endParaRPr sz="1224">
              <a:solidFill>
                <a:prstClr val="black"/>
              </a:solidFill>
            </a:endParaRPr>
          </a:p>
        </p:txBody>
      </p:sp>
      <p:sp>
        <p:nvSpPr>
          <p:cNvPr id="58" name="object 58"/>
          <p:cNvSpPr/>
          <p:nvPr/>
        </p:nvSpPr>
        <p:spPr>
          <a:xfrm>
            <a:off x="7568994" y="1389161"/>
            <a:ext cx="60893" cy="42323"/>
          </a:xfrm>
          <a:custGeom>
            <a:avLst/>
            <a:gdLst/>
            <a:ahLst/>
            <a:cxnLst/>
            <a:rect l="l" t="t" r="r" b="b"/>
            <a:pathLst>
              <a:path w="89534" h="62230">
                <a:moveTo>
                  <a:pt x="88927" y="7807"/>
                </a:moveTo>
                <a:lnTo>
                  <a:pt x="88927" y="3609"/>
                </a:lnTo>
                <a:lnTo>
                  <a:pt x="85926" y="0"/>
                </a:lnTo>
                <a:lnTo>
                  <a:pt x="81119" y="0"/>
                </a:lnTo>
                <a:lnTo>
                  <a:pt x="38736" y="0"/>
                </a:lnTo>
                <a:lnTo>
                  <a:pt x="16971" y="0"/>
                </a:lnTo>
                <a:lnTo>
                  <a:pt x="8953" y="0"/>
                </a:lnTo>
                <a:lnTo>
                  <a:pt x="7807" y="0"/>
                </a:lnTo>
                <a:lnTo>
                  <a:pt x="3609" y="0"/>
                </a:lnTo>
                <a:lnTo>
                  <a:pt x="0" y="3609"/>
                </a:lnTo>
                <a:lnTo>
                  <a:pt x="0" y="61888"/>
                </a:lnTo>
                <a:lnTo>
                  <a:pt x="51411" y="61888"/>
                </a:lnTo>
                <a:lnTo>
                  <a:pt x="77811" y="61888"/>
                </a:lnTo>
                <a:lnTo>
                  <a:pt x="87538" y="61888"/>
                </a:lnTo>
                <a:lnTo>
                  <a:pt x="88927" y="61888"/>
                </a:lnTo>
                <a:lnTo>
                  <a:pt x="88927" y="7807"/>
                </a:lnTo>
                <a:close/>
              </a:path>
            </a:pathLst>
          </a:custGeom>
          <a:ln w="3175">
            <a:solidFill>
              <a:srgbClr val="000000"/>
            </a:solidFill>
          </a:ln>
        </p:spPr>
        <p:txBody>
          <a:bodyPr wrap="square" lIns="0" tIns="0" rIns="0" bIns="0" rtlCol="0"/>
          <a:lstStyle/>
          <a:p>
            <a:endParaRPr sz="1224">
              <a:solidFill>
                <a:prstClr val="black"/>
              </a:solidFill>
            </a:endParaRPr>
          </a:p>
        </p:txBody>
      </p:sp>
      <p:sp>
        <p:nvSpPr>
          <p:cNvPr id="59" name="object 59"/>
          <p:cNvSpPr/>
          <p:nvPr/>
        </p:nvSpPr>
        <p:spPr>
          <a:xfrm>
            <a:off x="7573490" y="1393657"/>
            <a:ext cx="51824" cy="33254"/>
          </a:xfrm>
          <a:custGeom>
            <a:avLst/>
            <a:gdLst/>
            <a:ahLst/>
            <a:cxnLst/>
            <a:rect l="l" t="t" r="r" b="b"/>
            <a:pathLst>
              <a:path w="76200" h="48894">
                <a:moveTo>
                  <a:pt x="74508" y="0"/>
                </a:moveTo>
                <a:lnTo>
                  <a:pt x="1196" y="0"/>
                </a:lnTo>
                <a:lnTo>
                  <a:pt x="0" y="1196"/>
                </a:lnTo>
                <a:lnTo>
                  <a:pt x="0" y="47471"/>
                </a:lnTo>
                <a:lnTo>
                  <a:pt x="1196" y="48667"/>
                </a:lnTo>
                <a:lnTo>
                  <a:pt x="74508" y="48667"/>
                </a:lnTo>
                <a:lnTo>
                  <a:pt x="75704" y="47471"/>
                </a:lnTo>
                <a:lnTo>
                  <a:pt x="2393" y="47471"/>
                </a:lnTo>
                <a:lnTo>
                  <a:pt x="1196" y="46254"/>
                </a:lnTo>
                <a:lnTo>
                  <a:pt x="2393" y="46254"/>
                </a:lnTo>
                <a:lnTo>
                  <a:pt x="2393" y="2392"/>
                </a:lnTo>
                <a:lnTo>
                  <a:pt x="1196" y="2392"/>
                </a:lnTo>
                <a:lnTo>
                  <a:pt x="2393" y="1196"/>
                </a:lnTo>
                <a:lnTo>
                  <a:pt x="75704" y="1196"/>
                </a:lnTo>
                <a:lnTo>
                  <a:pt x="74508" y="0"/>
                </a:lnTo>
                <a:close/>
              </a:path>
              <a:path w="76200" h="48894">
                <a:moveTo>
                  <a:pt x="2393" y="46254"/>
                </a:moveTo>
                <a:lnTo>
                  <a:pt x="1196" y="46254"/>
                </a:lnTo>
                <a:lnTo>
                  <a:pt x="2393" y="47471"/>
                </a:lnTo>
                <a:lnTo>
                  <a:pt x="2393" y="46254"/>
                </a:lnTo>
                <a:close/>
              </a:path>
              <a:path w="76200" h="48894">
                <a:moveTo>
                  <a:pt x="73291" y="46254"/>
                </a:moveTo>
                <a:lnTo>
                  <a:pt x="2393" y="46254"/>
                </a:lnTo>
                <a:lnTo>
                  <a:pt x="2393" y="47471"/>
                </a:lnTo>
                <a:lnTo>
                  <a:pt x="73291" y="47471"/>
                </a:lnTo>
                <a:lnTo>
                  <a:pt x="73291" y="46254"/>
                </a:lnTo>
                <a:close/>
              </a:path>
              <a:path w="76200" h="48894">
                <a:moveTo>
                  <a:pt x="73291" y="1196"/>
                </a:moveTo>
                <a:lnTo>
                  <a:pt x="73291" y="47471"/>
                </a:lnTo>
                <a:lnTo>
                  <a:pt x="74508" y="46254"/>
                </a:lnTo>
                <a:lnTo>
                  <a:pt x="75704" y="46254"/>
                </a:lnTo>
                <a:lnTo>
                  <a:pt x="75704" y="2392"/>
                </a:lnTo>
                <a:lnTo>
                  <a:pt x="74508" y="2392"/>
                </a:lnTo>
                <a:lnTo>
                  <a:pt x="73291" y="1196"/>
                </a:lnTo>
                <a:close/>
              </a:path>
              <a:path w="76200" h="48894">
                <a:moveTo>
                  <a:pt x="75704" y="46254"/>
                </a:moveTo>
                <a:lnTo>
                  <a:pt x="74508" y="46254"/>
                </a:lnTo>
                <a:lnTo>
                  <a:pt x="73291" y="47471"/>
                </a:lnTo>
                <a:lnTo>
                  <a:pt x="75704" y="47471"/>
                </a:lnTo>
                <a:lnTo>
                  <a:pt x="75704" y="46254"/>
                </a:lnTo>
                <a:close/>
              </a:path>
              <a:path w="76200" h="48894">
                <a:moveTo>
                  <a:pt x="2393" y="1196"/>
                </a:moveTo>
                <a:lnTo>
                  <a:pt x="1196" y="2392"/>
                </a:lnTo>
                <a:lnTo>
                  <a:pt x="2393" y="2392"/>
                </a:lnTo>
                <a:lnTo>
                  <a:pt x="2393" y="1196"/>
                </a:lnTo>
                <a:close/>
              </a:path>
              <a:path w="76200" h="48894">
                <a:moveTo>
                  <a:pt x="73291" y="1196"/>
                </a:moveTo>
                <a:lnTo>
                  <a:pt x="2393" y="1196"/>
                </a:lnTo>
                <a:lnTo>
                  <a:pt x="2393" y="2392"/>
                </a:lnTo>
                <a:lnTo>
                  <a:pt x="73291" y="2392"/>
                </a:lnTo>
                <a:lnTo>
                  <a:pt x="73291" y="1196"/>
                </a:lnTo>
                <a:close/>
              </a:path>
              <a:path w="76200" h="48894">
                <a:moveTo>
                  <a:pt x="75704" y="1196"/>
                </a:moveTo>
                <a:lnTo>
                  <a:pt x="73291" y="1196"/>
                </a:lnTo>
                <a:lnTo>
                  <a:pt x="74508" y="2392"/>
                </a:lnTo>
                <a:lnTo>
                  <a:pt x="75704" y="2392"/>
                </a:lnTo>
                <a:lnTo>
                  <a:pt x="75704" y="1196"/>
                </a:lnTo>
                <a:close/>
              </a:path>
            </a:pathLst>
          </a:custGeom>
          <a:solidFill>
            <a:srgbClr val="000000"/>
          </a:solidFill>
        </p:spPr>
        <p:txBody>
          <a:bodyPr wrap="square" lIns="0" tIns="0" rIns="0" bIns="0" rtlCol="0"/>
          <a:lstStyle/>
          <a:p>
            <a:endParaRPr sz="1224">
              <a:solidFill>
                <a:prstClr val="black"/>
              </a:solidFill>
            </a:endParaRPr>
          </a:p>
        </p:txBody>
      </p:sp>
      <p:sp>
        <p:nvSpPr>
          <p:cNvPr id="60" name="object 60"/>
          <p:cNvSpPr/>
          <p:nvPr/>
        </p:nvSpPr>
        <p:spPr>
          <a:xfrm>
            <a:off x="7585379" y="1438603"/>
            <a:ext cx="28071" cy="9501"/>
          </a:xfrm>
          <a:custGeom>
            <a:avLst/>
            <a:gdLst/>
            <a:ahLst/>
            <a:cxnLst/>
            <a:rect l="l" t="t" r="r" b="b"/>
            <a:pathLst>
              <a:path w="41275" h="13969">
                <a:moveTo>
                  <a:pt x="35996" y="0"/>
                </a:moveTo>
                <a:lnTo>
                  <a:pt x="4745" y="0"/>
                </a:lnTo>
                <a:lnTo>
                  <a:pt x="3589" y="851"/>
                </a:lnTo>
                <a:lnTo>
                  <a:pt x="0" y="12268"/>
                </a:lnTo>
                <a:lnTo>
                  <a:pt x="1135" y="13829"/>
                </a:lnTo>
                <a:lnTo>
                  <a:pt x="39586" y="13829"/>
                </a:lnTo>
                <a:lnTo>
                  <a:pt x="40216" y="12978"/>
                </a:lnTo>
                <a:lnTo>
                  <a:pt x="2291" y="12978"/>
                </a:lnTo>
                <a:lnTo>
                  <a:pt x="1135" y="11416"/>
                </a:lnTo>
                <a:lnTo>
                  <a:pt x="2782" y="11416"/>
                </a:lnTo>
                <a:lnTo>
                  <a:pt x="5613" y="2413"/>
                </a:lnTo>
                <a:lnTo>
                  <a:pt x="4745" y="2413"/>
                </a:lnTo>
                <a:lnTo>
                  <a:pt x="5881" y="1561"/>
                </a:lnTo>
                <a:lnTo>
                  <a:pt x="37356" y="1561"/>
                </a:lnTo>
                <a:lnTo>
                  <a:pt x="37132" y="851"/>
                </a:lnTo>
                <a:lnTo>
                  <a:pt x="35996" y="0"/>
                </a:lnTo>
                <a:close/>
              </a:path>
              <a:path w="41275" h="13969">
                <a:moveTo>
                  <a:pt x="2782" y="11416"/>
                </a:moveTo>
                <a:lnTo>
                  <a:pt x="1135" y="11416"/>
                </a:lnTo>
                <a:lnTo>
                  <a:pt x="2291" y="12978"/>
                </a:lnTo>
                <a:lnTo>
                  <a:pt x="2782" y="11416"/>
                </a:lnTo>
                <a:close/>
              </a:path>
              <a:path w="41275" h="13969">
                <a:moveTo>
                  <a:pt x="37957" y="11416"/>
                </a:moveTo>
                <a:lnTo>
                  <a:pt x="2782" y="11416"/>
                </a:lnTo>
                <a:lnTo>
                  <a:pt x="2291" y="12978"/>
                </a:lnTo>
                <a:lnTo>
                  <a:pt x="38450" y="12978"/>
                </a:lnTo>
                <a:lnTo>
                  <a:pt x="37957" y="11416"/>
                </a:lnTo>
                <a:close/>
              </a:path>
              <a:path w="41275" h="13969">
                <a:moveTo>
                  <a:pt x="34840" y="1561"/>
                </a:moveTo>
                <a:lnTo>
                  <a:pt x="38450" y="12978"/>
                </a:lnTo>
                <a:lnTo>
                  <a:pt x="39586" y="11416"/>
                </a:lnTo>
                <a:lnTo>
                  <a:pt x="40473" y="11416"/>
                </a:lnTo>
                <a:lnTo>
                  <a:pt x="37626" y="2413"/>
                </a:lnTo>
                <a:lnTo>
                  <a:pt x="35996" y="2413"/>
                </a:lnTo>
                <a:lnTo>
                  <a:pt x="34840" y="1561"/>
                </a:lnTo>
                <a:close/>
              </a:path>
              <a:path w="41275" h="13969">
                <a:moveTo>
                  <a:pt x="40473" y="11416"/>
                </a:moveTo>
                <a:lnTo>
                  <a:pt x="39586" y="11416"/>
                </a:lnTo>
                <a:lnTo>
                  <a:pt x="38450" y="12978"/>
                </a:lnTo>
                <a:lnTo>
                  <a:pt x="40216" y="12978"/>
                </a:lnTo>
                <a:lnTo>
                  <a:pt x="40742" y="12268"/>
                </a:lnTo>
                <a:lnTo>
                  <a:pt x="40473" y="11416"/>
                </a:lnTo>
                <a:close/>
              </a:path>
              <a:path w="41275" h="13969">
                <a:moveTo>
                  <a:pt x="5881" y="1561"/>
                </a:moveTo>
                <a:lnTo>
                  <a:pt x="4745" y="2413"/>
                </a:lnTo>
                <a:lnTo>
                  <a:pt x="5613" y="2413"/>
                </a:lnTo>
                <a:lnTo>
                  <a:pt x="5881" y="1561"/>
                </a:lnTo>
                <a:close/>
              </a:path>
              <a:path w="41275" h="13969">
                <a:moveTo>
                  <a:pt x="34840" y="1561"/>
                </a:moveTo>
                <a:lnTo>
                  <a:pt x="5881" y="1561"/>
                </a:lnTo>
                <a:lnTo>
                  <a:pt x="5613" y="2413"/>
                </a:lnTo>
                <a:lnTo>
                  <a:pt x="35110" y="2413"/>
                </a:lnTo>
                <a:lnTo>
                  <a:pt x="34840" y="1561"/>
                </a:lnTo>
                <a:close/>
              </a:path>
              <a:path w="41275" h="13969">
                <a:moveTo>
                  <a:pt x="37356" y="1561"/>
                </a:moveTo>
                <a:lnTo>
                  <a:pt x="34840" y="1561"/>
                </a:lnTo>
                <a:lnTo>
                  <a:pt x="35996" y="2413"/>
                </a:lnTo>
                <a:lnTo>
                  <a:pt x="37626" y="2413"/>
                </a:lnTo>
                <a:lnTo>
                  <a:pt x="37356" y="1561"/>
                </a:lnTo>
                <a:close/>
              </a:path>
            </a:pathLst>
          </a:custGeom>
          <a:solidFill>
            <a:srgbClr val="000000"/>
          </a:solidFill>
        </p:spPr>
        <p:txBody>
          <a:bodyPr wrap="square" lIns="0" tIns="0" rIns="0" bIns="0" rtlCol="0"/>
          <a:lstStyle/>
          <a:p>
            <a:endParaRPr sz="1224">
              <a:solidFill>
                <a:prstClr val="black"/>
              </a:solidFill>
            </a:endParaRPr>
          </a:p>
        </p:txBody>
      </p:sp>
      <p:sp>
        <p:nvSpPr>
          <p:cNvPr id="61" name="object 61"/>
          <p:cNvSpPr/>
          <p:nvPr/>
        </p:nvSpPr>
        <p:spPr>
          <a:xfrm>
            <a:off x="7302201" y="1639246"/>
            <a:ext cx="70223" cy="65784"/>
          </a:xfrm>
          <a:prstGeom prst="rect">
            <a:avLst/>
          </a:prstGeom>
          <a:blipFill>
            <a:blip r:embed="rId7" cstate="print"/>
            <a:stretch>
              <a:fillRect/>
            </a:stretch>
          </a:blipFill>
        </p:spPr>
        <p:txBody>
          <a:bodyPr wrap="square" lIns="0" tIns="0" rIns="0" bIns="0" rtlCol="0"/>
          <a:lstStyle/>
          <a:p>
            <a:endParaRPr sz="1224">
              <a:solidFill>
                <a:prstClr val="black"/>
              </a:solidFill>
            </a:endParaRPr>
          </a:p>
        </p:txBody>
      </p:sp>
      <p:sp>
        <p:nvSpPr>
          <p:cNvPr id="62" name="object 62"/>
          <p:cNvSpPr/>
          <p:nvPr/>
        </p:nvSpPr>
        <p:spPr>
          <a:xfrm>
            <a:off x="7581655" y="1414496"/>
            <a:ext cx="4319" cy="3887"/>
          </a:xfrm>
          <a:custGeom>
            <a:avLst/>
            <a:gdLst/>
            <a:ahLst/>
            <a:cxnLst/>
            <a:rect l="l" t="t" r="r" b="b"/>
            <a:pathLst>
              <a:path w="6350" h="5714">
                <a:moveTo>
                  <a:pt x="6023" y="5414"/>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63" name="object 63"/>
          <p:cNvSpPr/>
          <p:nvPr/>
        </p:nvSpPr>
        <p:spPr>
          <a:xfrm>
            <a:off x="7581655" y="1414496"/>
            <a:ext cx="4319" cy="3887"/>
          </a:xfrm>
          <a:custGeom>
            <a:avLst/>
            <a:gdLst/>
            <a:ahLst/>
            <a:cxnLst/>
            <a:rect l="l" t="t" r="r" b="b"/>
            <a:pathLst>
              <a:path w="6350" h="5714">
                <a:moveTo>
                  <a:pt x="0" y="5414"/>
                </a:moveTo>
                <a:lnTo>
                  <a:pt x="6023" y="0"/>
                </a:lnTo>
              </a:path>
            </a:pathLst>
          </a:custGeom>
          <a:ln w="3175">
            <a:solidFill>
              <a:srgbClr val="000000"/>
            </a:solidFill>
          </a:ln>
        </p:spPr>
        <p:txBody>
          <a:bodyPr wrap="square" lIns="0" tIns="0" rIns="0" bIns="0" rtlCol="0"/>
          <a:lstStyle/>
          <a:p>
            <a:endParaRPr sz="1224">
              <a:solidFill>
                <a:prstClr val="black"/>
              </a:solidFill>
            </a:endParaRPr>
          </a:p>
        </p:txBody>
      </p:sp>
      <p:sp>
        <p:nvSpPr>
          <p:cNvPr id="64" name="object 64"/>
          <p:cNvSpPr/>
          <p:nvPr/>
        </p:nvSpPr>
        <p:spPr>
          <a:xfrm>
            <a:off x="7583696" y="1402649"/>
            <a:ext cx="0" cy="4751"/>
          </a:xfrm>
          <a:custGeom>
            <a:avLst/>
            <a:gdLst/>
            <a:ahLst/>
            <a:cxnLst/>
            <a:rect l="l" t="t" r="r" b="b"/>
            <a:pathLst>
              <a:path h="6985">
                <a:moveTo>
                  <a:pt x="0" y="0"/>
                </a:moveTo>
                <a:lnTo>
                  <a:pt x="0" y="6610"/>
                </a:lnTo>
              </a:path>
            </a:pathLst>
          </a:custGeom>
          <a:ln w="3175">
            <a:solidFill>
              <a:srgbClr val="000000"/>
            </a:solidFill>
          </a:ln>
        </p:spPr>
        <p:txBody>
          <a:bodyPr wrap="square" lIns="0" tIns="0" rIns="0" bIns="0" rtlCol="0"/>
          <a:lstStyle/>
          <a:p>
            <a:endParaRPr sz="1224">
              <a:solidFill>
                <a:prstClr val="black"/>
              </a:solidFill>
            </a:endParaRPr>
          </a:p>
        </p:txBody>
      </p:sp>
      <p:sp>
        <p:nvSpPr>
          <p:cNvPr id="65" name="object 65"/>
          <p:cNvSpPr/>
          <p:nvPr/>
        </p:nvSpPr>
        <p:spPr>
          <a:xfrm>
            <a:off x="7581255" y="1404690"/>
            <a:ext cx="5182" cy="0"/>
          </a:xfrm>
          <a:custGeom>
            <a:avLst/>
            <a:gdLst/>
            <a:ahLst/>
            <a:cxnLst/>
            <a:rect l="l" t="t" r="r" b="b"/>
            <a:pathLst>
              <a:path w="7620">
                <a:moveTo>
                  <a:pt x="7199" y="0"/>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66" name="object 66"/>
          <p:cNvSpPr/>
          <p:nvPr/>
        </p:nvSpPr>
        <p:spPr>
          <a:xfrm>
            <a:off x="7592289" y="1404690"/>
            <a:ext cx="5614" cy="0"/>
          </a:xfrm>
          <a:custGeom>
            <a:avLst/>
            <a:gdLst/>
            <a:ahLst/>
            <a:cxnLst/>
            <a:rect l="l" t="t" r="r" b="b"/>
            <a:pathLst>
              <a:path w="8254">
                <a:moveTo>
                  <a:pt x="0" y="0"/>
                </a:moveTo>
                <a:lnTo>
                  <a:pt x="7807" y="0"/>
                </a:lnTo>
              </a:path>
            </a:pathLst>
          </a:custGeom>
          <a:ln w="3175">
            <a:solidFill>
              <a:srgbClr val="000000"/>
            </a:solidFill>
          </a:ln>
        </p:spPr>
        <p:txBody>
          <a:bodyPr wrap="square" lIns="0" tIns="0" rIns="0" bIns="0" rtlCol="0"/>
          <a:lstStyle/>
          <a:p>
            <a:endParaRPr sz="1224">
              <a:solidFill>
                <a:prstClr val="black"/>
              </a:solidFill>
            </a:endParaRPr>
          </a:p>
        </p:txBody>
      </p:sp>
      <p:sp>
        <p:nvSpPr>
          <p:cNvPr id="67" name="object 67"/>
          <p:cNvSpPr/>
          <p:nvPr/>
        </p:nvSpPr>
        <p:spPr>
          <a:xfrm>
            <a:off x="7592689" y="1404690"/>
            <a:ext cx="5182" cy="0"/>
          </a:xfrm>
          <a:custGeom>
            <a:avLst/>
            <a:gdLst/>
            <a:ahLst/>
            <a:cxnLst/>
            <a:rect l="l" t="t" r="r" b="b"/>
            <a:pathLst>
              <a:path w="7620">
                <a:moveTo>
                  <a:pt x="0" y="0"/>
                </a:moveTo>
                <a:lnTo>
                  <a:pt x="7219" y="0"/>
                </a:lnTo>
              </a:path>
            </a:pathLst>
          </a:custGeom>
          <a:ln w="3175">
            <a:solidFill>
              <a:srgbClr val="000000"/>
            </a:solidFill>
          </a:ln>
        </p:spPr>
        <p:txBody>
          <a:bodyPr wrap="square" lIns="0" tIns="0" rIns="0" bIns="0" rtlCol="0"/>
          <a:lstStyle/>
          <a:p>
            <a:endParaRPr sz="1224">
              <a:solidFill>
                <a:prstClr val="black"/>
              </a:solidFill>
            </a:endParaRPr>
          </a:p>
        </p:txBody>
      </p:sp>
      <p:sp>
        <p:nvSpPr>
          <p:cNvPr id="68" name="object 68"/>
          <p:cNvSpPr/>
          <p:nvPr/>
        </p:nvSpPr>
        <p:spPr>
          <a:xfrm>
            <a:off x="7592689" y="1417350"/>
            <a:ext cx="5182" cy="0"/>
          </a:xfrm>
          <a:custGeom>
            <a:avLst/>
            <a:gdLst/>
            <a:ahLst/>
            <a:cxnLst/>
            <a:rect l="l" t="t" r="r" b="b"/>
            <a:pathLst>
              <a:path w="7620">
                <a:moveTo>
                  <a:pt x="0" y="0"/>
                </a:moveTo>
                <a:lnTo>
                  <a:pt x="7219" y="0"/>
                </a:lnTo>
              </a:path>
            </a:pathLst>
          </a:custGeom>
          <a:ln w="3175">
            <a:solidFill>
              <a:srgbClr val="000000"/>
            </a:solidFill>
          </a:ln>
        </p:spPr>
        <p:txBody>
          <a:bodyPr wrap="square" lIns="0" tIns="0" rIns="0" bIns="0" rtlCol="0"/>
          <a:lstStyle/>
          <a:p>
            <a:endParaRPr sz="1224">
              <a:solidFill>
                <a:prstClr val="black"/>
              </a:solidFill>
            </a:endParaRPr>
          </a:p>
        </p:txBody>
      </p:sp>
      <p:sp>
        <p:nvSpPr>
          <p:cNvPr id="69" name="object 69"/>
          <p:cNvSpPr/>
          <p:nvPr/>
        </p:nvSpPr>
        <p:spPr>
          <a:xfrm>
            <a:off x="7592689" y="1417350"/>
            <a:ext cx="5182" cy="0"/>
          </a:xfrm>
          <a:custGeom>
            <a:avLst/>
            <a:gdLst/>
            <a:ahLst/>
            <a:cxnLst/>
            <a:rect l="l" t="t" r="r" b="b"/>
            <a:pathLst>
              <a:path w="7620">
                <a:moveTo>
                  <a:pt x="0" y="0"/>
                </a:moveTo>
                <a:lnTo>
                  <a:pt x="7219" y="0"/>
                </a:lnTo>
              </a:path>
            </a:pathLst>
          </a:custGeom>
          <a:ln w="3175">
            <a:solidFill>
              <a:srgbClr val="000000"/>
            </a:solidFill>
          </a:ln>
        </p:spPr>
        <p:txBody>
          <a:bodyPr wrap="square" lIns="0" tIns="0" rIns="0" bIns="0" rtlCol="0"/>
          <a:lstStyle/>
          <a:p>
            <a:endParaRPr sz="1224">
              <a:solidFill>
                <a:prstClr val="black"/>
              </a:solidFill>
            </a:endParaRPr>
          </a:p>
        </p:txBody>
      </p:sp>
      <p:sp>
        <p:nvSpPr>
          <p:cNvPr id="70" name="object 70"/>
          <p:cNvSpPr/>
          <p:nvPr/>
        </p:nvSpPr>
        <p:spPr>
          <a:xfrm>
            <a:off x="7592689" y="1414909"/>
            <a:ext cx="5182" cy="0"/>
          </a:xfrm>
          <a:custGeom>
            <a:avLst/>
            <a:gdLst/>
            <a:ahLst/>
            <a:cxnLst/>
            <a:rect l="l" t="t" r="r" b="b"/>
            <a:pathLst>
              <a:path w="7620">
                <a:moveTo>
                  <a:pt x="0" y="0"/>
                </a:moveTo>
                <a:lnTo>
                  <a:pt x="7219" y="0"/>
                </a:lnTo>
              </a:path>
            </a:pathLst>
          </a:custGeom>
          <a:ln w="3175">
            <a:solidFill>
              <a:srgbClr val="000000"/>
            </a:solidFill>
          </a:ln>
        </p:spPr>
        <p:txBody>
          <a:bodyPr wrap="square" lIns="0" tIns="0" rIns="0" bIns="0" rtlCol="0"/>
          <a:lstStyle/>
          <a:p>
            <a:endParaRPr sz="1224">
              <a:solidFill>
                <a:prstClr val="black"/>
              </a:solidFill>
            </a:endParaRPr>
          </a:p>
        </p:txBody>
      </p:sp>
      <p:sp>
        <p:nvSpPr>
          <p:cNvPr id="71" name="object 71"/>
          <p:cNvSpPr/>
          <p:nvPr/>
        </p:nvSpPr>
        <p:spPr>
          <a:xfrm>
            <a:off x="7589020" y="1399381"/>
            <a:ext cx="0" cy="22889"/>
          </a:xfrm>
          <a:custGeom>
            <a:avLst/>
            <a:gdLst/>
            <a:ahLst/>
            <a:cxnLst/>
            <a:rect l="l" t="t" r="r" b="b"/>
            <a:pathLst>
              <a:path h="33655">
                <a:moveTo>
                  <a:pt x="0" y="0"/>
                </a:moveTo>
                <a:lnTo>
                  <a:pt x="0" y="33641"/>
                </a:lnTo>
              </a:path>
            </a:pathLst>
          </a:custGeom>
          <a:ln w="3175">
            <a:solidFill>
              <a:srgbClr val="000000"/>
            </a:solidFill>
          </a:ln>
        </p:spPr>
        <p:txBody>
          <a:bodyPr wrap="square" lIns="0" tIns="0" rIns="0" bIns="0" rtlCol="0"/>
          <a:lstStyle/>
          <a:p>
            <a:endParaRPr sz="1224">
              <a:solidFill>
                <a:prstClr val="black"/>
              </a:solidFill>
            </a:endParaRPr>
          </a:p>
        </p:txBody>
      </p:sp>
      <p:sp>
        <p:nvSpPr>
          <p:cNvPr id="72" name="object 72"/>
          <p:cNvSpPr/>
          <p:nvPr/>
        </p:nvSpPr>
        <p:spPr>
          <a:xfrm>
            <a:off x="7577986" y="1410413"/>
            <a:ext cx="22889" cy="0"/>
          </a:xfrm>
          <a:custGeom>
            <a:avLst/>
            <a:gdLst/>
            <a:ahLst/>
            <a:cxnLst/>
            <a:rect l="l" t="t" r="r" b="b"/>
            <a:pathLst>
              <a:path w="33654">
                <a:moveTo>
                  <a:pt x="0" y="0"/>
                </a:moveTo>
                <a:lnTo>
                  <a:pt x="33644" y="0"/>
                </a:lnTo>
              </a:path>
            </a:pathLst>
          </a:custGeom>
          <a:ln w="3175">
            <a:solidFill>
              <a:srgbClr val="000000"/>
            </a:solidFill>
          </a:ln>
        </p:spPr>
        <p:txBody>
          <a:bodyPr wrap="square" lIns="0" tIns="0" rIns="0" bIns="0" rtlCol="0"/>
          <a:lstStyle/>
          <a:p>
            <a:endParaRPr sz="1224">
              <a:solidFill>
                <a:prstClr val="black"/>
              </a:solidFill>
            </a:endParaRPr>
          </a:p>
        </p:txBody>
      </p:sp>
      <p:sp>
        <p:nvSpPr>
          <p:cNvPr id="73" name="object 73"/>
          <p:cNvSpPr/>
          <p:nvPr/>
        </p:nvSpPr>
        <p:spPr>
          <a:xfrm>
            <a:off x="7577986" y="1399381"/>
            <a:ext cx="22889" cy="22889"/>
          </a:xfrm>
          <a:custGeom>
            <a:avLst/>
            <a:gdLst/>
            <a:ahLst/>
            <a:cxnLst/>
            <a:rect l="l" t="t" r="r" b="b"/>
            <a:pathLst>
              <a:path w="33654" h="33655">
                <a:moveTo>
                  <a:pt x="33644" y="29443"/>
                </a:moveTo>
                <a:lnTo>
                  <a:pt x="33644" y="31836"/>
                </a:lnTo>
                <a:lnTo>
                  <a:pt x="31839" y="33641"/>
                </a:lnTo>
                <a:lnTo>
                  <a:pt x="29426" y="33641"/>
                </a:lnTo>
                <a:lnTo>
                  <a:pt x="4806" y="33641"/>
                </a:lnTo>
                <a:lnTo>
                  <a:pt x="2393" y="33641"/>
                </a:lnTo>
                <a:lnTo>
                  <a:pt x="0" y="31836"/>
                </a:lnTo>
                <a:lnTo>
                  <a:pt x="0" y="1804"/>
                </a:lnTo>
                <a:lnTo>
                  <a:pt x="2393" y="0"/>
                </a:lnTo>
                <a:lnTo>
                  <a:pt x="29426" y="0"/>
                </a:lnTo>
                <a:lnTo>
                  <a:pt x="31839" y="0"/>
                </a:lnTo>
                <a:lnTo>
                  <a:pt x="33644" y="1804"/>
                </a:lnTo>
                <a:lnTo>
                  <a:pt x="33644" y="4197"/>
                </a:lnTo>
                <a:lnTo>
                  <a:pt x="33644" y="29443"/>
                </a:lnTo>
                <a:close/>
              </a:path>
            </a:pathLst>
          </a:custGeom>
          <a:ln w="3175">
            <a:solidFill>
              <a:srgbClr val="000000"/>
            </a:solidFill>
          </a:ln>
        </p:spPr>
        <p:txBody>
          <a:bodyPr wrap="square" lIns="0" tIns="0" rIns="0" bIns="0" rtlCol="0"/>
          <a:lstStyle/>
          <a:p>
            <a:endParaRPr sz="1224">
              <a:solidFill>
                <a:prstClr val="black"/>
              </a:solidFill>
            </a:endParaRPr>
          </a:p>
        </p:txBody>
      </p:sp>
      <p:sp>
        <p:nvSpPr>
          <p:cNvPr id="74" name="object 74"/>
          <p:cNvSpPr/>
          <p:nvPr/>
        </p:nvSpPr>
        <p:spPr>
          <a:xfrm>
            <a:off x="7604550" y="1399381"/>
            <a:ext cx="16411" cy="22889"/>
          </a:xfrm>
          <a:custGeom>
            <a:avLst/>
            <a:gdLst/>
            <a:ahLst/>
            <a:cxnLst/>
            <a:rect l="l" t="t" r="r" b="b"/>
            <a:pathLst>
              <a:path w="24129" h="33655">
                <a:moveTo>
                  <a:pt x="24031" y="33033"/>
                </a:moveTo>
                <a:lnTo>
                  <a:pt x="0" y="33033"/>
                </a:lnTo>
                <a:lnTo>
                  <a:pt x="588" y="0"/>
                </a:lnTo>
                <a:lnTo>
                  <a:pt x="16223" y="0"/>
                </a:lnTo>
                <a:lnTo>
                  <a:pt x="24031" y="7807"/>
                </a:lnTo>
                <a:lnTo>
                  <a:pt x="24031" y="33033"/>
                </a:lnTo>
                <a:close/>
              </a:path>
            </a:pathLst>
          </a:custGeom>
          <a:ln w="3175">
            <a:solidFill>
              <a:srgbClr val="000000"/>
            </a:solidFill>
          </a:ln>
        </p:spPr>
        <p:txBody>
          <a:bodyPr wrap="square" lIns="0" tIns="0" rIns="0" bIns="0" rtlCol="0"/>
          <a:lstStyle/>
          <a:p>
            <a:endParaRPr sz="1224">
              <a:solidFill>
                <a:prstClr val="black"/>
              </a:solidFill>
            </a:endParaRPr>
          </a:p>
        </p:txBody>
      </p:sp>
      <p:sp>
        <p:nvSpPr>
          <p:cNvPr id="75" name="object 75"/>
          <p:cNvSpPr/>
          <p:nvPr/>
        </p:nvSpPr>
        <p:spPr>
          <a:xfrm>
            <a:off x="7615585" y="1399381"/>
            <a:ext cx="5614" cy="5614"/>
          </a:xfrm>
          <a:custGeom>
            <a:avLst/>
            <a:gdLst/>
            <a:ahLst/>
            <a:cxnLst/>
            <a:rect l="l" t="t" r="r" b="b"/>
            <a:pathLst>
              <a:path w="8254" h="8255">
                <a:moveTo>
                  <a:pt x="0" y="0"/>
                </a:moveTo>
                <a:lnTo>
                  <a:pt x="0" y="7807"/>
                </a:lnTo>
                <a:lnTo>
                  <a:pt x="7807" y="7807"/>
                </a:lnTo>
              </a:path>
            </a:pathLst>
          </a:custGeom>
          <a:ln w="3175">
            <a:solidFill>
              <a:srgbClr val="000000"/>
            </a:solidFill>
          </a:ln>
        </p:spPr>
        <p:txBody>
          <a:bodyPr wrap="square" lIns="0" tIns="0" rIns="0" bIns="0" rtlCol="0"/>
          <a:lstStyle/>
          <a:p>
            <a:endParaRPr sz="1224">
              <a:solidFill>
                <a:prstClr val="black"/>
              </a:solidFill>
            </a:endParaRPr>
          </a:p>
        </p:txBody>
      </p:sp>
      <p:sp>
        <p:nvSpPr>
          <p:cNvPr id="76" name="object 76"/>
          <p:cNvSpPr/>
          <p:nvPr/>
        </p:nvSpPr>
        <p:spPr>
          <a:xfrm>
            <a:off x="7608633" y="1406318"/>
            <a:ext cx="4751" cy="0"/>
          </a:xfrm>
          <a:custGeom>
            <a:avLst/>
            <a:gdLst/>
            <a:ahLst/>
            <a:cxnLst/>
            <a:rect l="l" t="t" r="r" b="b"/>
            <a:pathLst>
              <a:path w="6984">
                <a:moveTo>
                  <a:pt x="0" y="0"/>
                </a:moveTo>
                <a:lnTo>
                  <a:pt x="6611" y="0"/>
                </a:lnTo>
              </a:path>
            </a:pathLst>
          </a:custGeom>
          <a:ln w="3175">
            <a:solidFill>
              <a:srgbClr val="000000"/>
            </a:solidFill>
          </a:ln>
        </p:spPr>
        <p:txBody>
          <a:bodyPr wrap="square" lIns="0" tIns="0" rIns="0" bIns="0" rtlCol="0"/>
          <a:lstStyle/>
          <a:p>
            <a:endParaRPr sz="1224">
              <a:solidFill>
                <a:prstClr val="black"/>
              </a:solidFill>
            </a:endParaRPr>
          </a:p>
        </p:txBody>
      </p:sp>
      <p:sp>
        <p:nvSpPr>
          <p:cNvPr id="77" name="object 77"/>
          <p:cNvSpPr/>
          <p:nvPr/>
        </p:nvSpPr>
        <p:spPr>
          <a:xfrm>
            <a:off x="7608633" y="1409586"/>
            <a:ext cx="9069" cy="0"/>
          </a:xfrm>
          <a:custGeom>
            <a:avLst/>
            <a:gdLst/>
            <a:ahLst/>
            <a:cxnLst/>
            <a:rect l="l" t="t" r="r" b="b"/>
            <a:pathLst>
              <a:path w="13334">
                <a:moveTo>
                  <a:pt x="0" y="0"/>
                </a:moveTo>
                <a:lnTo>
                  <a:pt x="13222" y="0"/>
                </a:lnTo>
              </a:path>
            </a:pathLst>
          </a:custGeom>
          <a:ln w="3175">
            <a:solidFill>
              <a:srgbClr val="000000"/>
            </a:solidFill>
          </a:ln>
        </p:spPr>
        <p:txBody>
          <a:bodyPr wrap="square" lIns="0" tIns="0" rIns="0" bIns="0" rtlCol="0"/>
          <a:lstStyle/>
          <a:p>
            <a:endParaRPr sz="1224">
              <a:solidFill>
                <a:prstClr val="black"/>
              </a:solidFill>
            </a:endParaRPr>
          </a:p>
        </p:txBody>
      </p:sp>
      <p:sp>
        <p:nvSpPr>
          <p:cNvPr id="78" name="object 78"/>
          <p:cNvSpPr/>
          <p:nvPr/>
        </p:nvSpPr>
        <p:spPr>
          <a:xfrm>
            <a:off x="7608633" y="1412454"/>
            <a:ext cx="9069" cy="0"/>
          </a:xfrm>
          <a:custGeom>
            <a:avLst/>
            <a:gdLst/>
            <a:ahLst/>
            <a:cxnLst/>
            <a:rect l="l" t="t" r="r" b="b"/>
            <a:pathLst>
              <a:path w="13334">
                <a:moveTo>
                  <a:pt x="0" y="0"/>
                </a:moveTo>
                <a:lnTo>
                  <a:pt x="13222" y="0"/>
                </a:lnTo>
              </a:path>
            </a:pathLst>
          </a:custGeom>
          <a:ln w="3175">
            <a:solidFill>
              <a:srgbClr val="000000"/>
            </a:solidFill>
          </a:ln>
        </p:spPr>
        <p:txBody>
          <a:bodyPr wrap="square" lIns="0" tIns="0" rIns="0" bIns="0" rtlCol="0"/>
          <a:lstStyle/>
          <a:p>
            <a:endParaRPr sz="1224">
              <a:solidFill>
                <a:prstClr val="black"/>
              </a:solidFill>
            </a:endParaRPr>
          </a:p>
        </p:txBody>
      </p:sp>
      <p:sp>
        <p:nvSpPr>
          <p:cNvPr id="79" name="object 79"/>
          <p:cNvSpPr/>
          <p:nvPr/>
        </p:nvSpPr>
        <p:spPr>
          <a:xfrm>
            <a:off x="7608633" y="1415723"/>
            <a:ext cx="9069" cy="0"/>
          </a:xfrm>
          <a:custGeom>
            <a:avLst/>
            <a:gdLst/>
            <a:ahLst/>
            <a:cxnLst/>
            <a:rect l="l" t="t" r="r" b="b"/>
            <a:pathLst>
              <a:path w="13334">
                <a:moveTo>
                  <a:pt x="0" y="0"/>
                </a:moveTo>
                <a:lnTo>
                  <a:pt x="13222" y="0"/>
                </a:lnTo>
              </a:path>
            </a:pathLst>
          </a:custGeom>
          <a:ln w="3175">
            <a:solidFill>
              <a:srgbClr val="000000"/>
            </a:solidFill>
          </a:ln>
        </p:spPr>
        <p:txBody>
          <a:bodyPr wrap="square" lIns="0" tIns="0" rIns="0" bIns="0" rtlCol="0"/>
          <a:lstStyle/>
          <a:p>
            <a:endParaRPr sz="1224">
              <a:solidFill>
                <a:prstClr val="black"/>
              </a:solidFill>
            </a:endParaRPr>
          </a:p>
        </p:txBody>
      </p:sp>
      <p:sp>
        <p:nvSpPr>
          <p:cNvPr id="80" name="object 80"/>
          <p:cNvSpPr/>
          <p:nvPr/>
        </p:nvSpPr>
        <p:spPr>
          <a:xfrm>
            <a:off x="7608633" y="1418578"/>
            <a:ext cx="9069" cy="0"/>
          </a:xfrm>
          <a:custGeom>
            <a:avLst/>
            <a:gdLst/>
            <a:ahLst/>
            <a:cxnLst/>
            <a:rect l="l" t="t" r="r" b="b"/>
            <a:pathLst>
              <a:path w="13334">
                <a:moveTo>
                  <a:pt x="0" y="0"/>
                </a:moveTo>
                <a:lnTo>
                  <a:pt x="13222" y="0"/>
                </a:lnTo>
              </a:path>
            </a:pathLst>
          </a:custGeom>
          <a:ln w="3175">
            <a:solidFill>
              <a:srgbClr val="000000"/>
            </a:solidFill>
          </a:ln>
        </p:spPr>
        <p:txBody>
          <a:bodyPr wrap="square" lIns="0" tIns="0" rIns="0" bIns="0" rtlCol="0"/>
          <a:lstStyle/>
          <a:p>
            <a:endParaRPr sz="1224">
              <a:solidFill>
                <a:prstClr val="black"/>
              </a:solidFill>
            </a:endParaRPr>
          </a:p>
        </p:txBody>
      </p:sp>
      <p:sp>
        <p:nvSpPr>
          <p:cNvPr id="81" name="object 81"/>
          <p:cNvSpPr/>
          <p:nvPr/>
        </p:nvSpPr>
        <p:spPr>
          <a:xfrm>
            <a:off x="7318482" y="1153387"/>
            <a:ext cx="4319" cy="3887"/>
          </a:xfrm>
          <a:custGeom>
            <a:avLst/>
            <a:gdLst/>
            <a:ahLst/>
            <a:cxnLst/>
            <a:rect l="l" t="t" r="r" b="b"/>
            <a:pathLst>
              <a:path w="6350" h="5714">
                <a:moveTo>
                  <a:pt x="6002" y="5393"/>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82" name="object 82"/>
          <p:cNvSpPr/>
          <p:nvPr/>
        </p:nvSpPr>
        <p:spPr>
          <a:xfrm>
            <a:off x="7318482" y="1153387"/>
            <a:ext cx="4319" cy="3887"/>
          </a:xfrm>
          <a:custGeom>
            <a:avLst/>
            <a:gdLst/>
            <a:ahLst/>
            <a:cxnLst/>
            <a:rect l="l" t="t" r="r" b="b"/>
            <a:pathLst>
              <a:path w="6350" h="5714">
                <a:moveTo>
                  <a:pt x="0" y="5393"/>
                </a:moveTo>
                <a:lnTo>
                  <a:pt x="6002" y="0"/>
                </a:lnTo>
              </a:path>
            </a:pathLst>
          </a:custGeom>
          <a:ln w="3175">
            <a:solidFill>
              <a:srgbClr val="000000"/>
            </a:solidFill>
          </a:ln>
        </p:spPr>
        <p:txBody>
          <a:bodyPr wrap="square" lIns="0" tIns="0" rIns="0" bIns="0" rtlCol="0"/>
          <a:lstStyle/>
          <a:p>
            <a:endParaRPr sz="1224">
              <a:solidFill>
                <a:prstClr val="black"/>
              </a:solidFill>
            </a:endParaRPr>
          </a:p>
        </p:txBody>
      </p:sp>
      <p:sp>
        <p:nvSpPr>
          <p:cNvPr id="83" name="object 83"/>
          <p:cNvSpPr/>
          <p:nvPr/>
        </p:nvSpPr>
        <p:spPr>
          <a:xfrm>
            <a:off x="7320523" y="1141527"/>
            <a:ext cx="0" cy="4751"/>
          </a:xfrm>
          <a:custGeom>
            <a:avLst/>
            <a:gdLst/>
            <a:ahLst/>
            <a:cxnLst/>
            <a:rect l="l" t="t" r="r" b="b"/>
            <a:pathLst>
              <a:path h="6985">
                <a:moveTo>
                  <a:pt x="0" y="0"/>
                </a:moveTo>
                <a:lnTo>
                  <a:pt x="0" y="6610"/>
                </a:lnTo>
              </a:path>
            </a:pathLst>
          </a:custGeom>
          <a:ln w="3175">
            <a:solidFill>
              <a:srgbClr val="000000"/>
            </a:solidFill>
          </a:ln>
        </p:spPr>
        <p:txBody>
          <a:bodyPr wrap="square" lIns="0" tIns="0" rIns="0" bIns="0" rtlCol="0"/>
          <a:lstStyle/>
          <a:p>
            <a:endParaRPr sz="1224">
              <a:solidFill>
                <a:prstClr val="black"/>
              </a:solidFill>
            </a:endParaRPr>
          </a:p>
        </p:txBody>
      </p:sp>
      <p:sp>
        <p:nvSpPr>
          <p:cNvPr id="84" name="object 84"/>
          <p:cNvSpPr/>
          <p:nvPr/>
        </p:nvSpPr>
        <p:spPr>
          <a:xfrm>
            <a:off x="7318069" y="1143981"/>
            <a:ext cx="5182" cy="0"/>
          </a:xfrm>
          <a:custGeom>
            <a:avLst/>
            <a:gdLst/>
            <a:ahLst/>
            <a:cxnLst/>
            <a:rect l="l" t="t" r="r" b="b"/>
            <a:pathLst>
              <a:path w="7620">
                <a:moveTo>
                  <a:pt x="7219" y="0"/>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85" name="object 85"/>
          <p:cNvSpPr/>
          <p:nvPr/>
        </p:nvSpPr>
        <p:spPr>
          <a:xfrm>
            <a:off x="7329103" y="1143981"/>
            <a:ext cx="5614" cy="0"/>
          </a:xfrm>
          <a:custGeom>
            <a:avLst/>
            <a:gdLst/>
            <a:ahLst/>
            <a:cxnLst/>
            <a:rect l="l" t="t" r="r" b="b"/>
            <a:pathLst>
              <a:path w="8254">
                <a:moveTo>
                  <a:pt x="0" y="0"/>
                </a:moveTo>
                <a:lnTo>
                  <a:pt x="7807" y="0"/>
                </a:lnTo>
              </a:path>
            </a:pathLst>
          </a:custGeom>
          <a:ln w="3175">
            <a:solidFill>
              <a:srgbClr val="000000"/>
            </a:solidFill>
          </a:ln>
        </p:spPr>
        <p:txBody>
          <a:bodyPr wrap="square" lIns="0" tIns="0" rIns="0" bIns="0" rtlCol="0"/>
          <a:lstStyle/>
          <a:p>
            <a:endParaRPr sz="1224">
              <a:solidFill>
                <a:prstClr val="black"/>
              </a:solidFill>
            </a:endParaRPr>
          </a:p>
        </p:txBody>
      </p:sp>
      <p:sp>
        <p:nvSpPr>
          <p:cNvPr id="86" name="object 86"/>
          <p:cNvSpPr/>
          <p:nvPr/>
        </p:nvSpPr>
        <p:spPr>
          <a:xfrm>
            <a:off x="7329517" y="1143981"/>
            <a:ext cx="5182" cy="0"/>
          </a:xfrm>
          <a:custGeom>
            <a:avLst/>
            <a:gdLst/>
            <a:ahLst/>
            <a:cxnLst/>
            <a:rect l="l" t="t" r="r" b="b"/>
            <a:pathLst>
              <a:path w="7620">
                <a:moveTo>
                  <a:pt x="0" y="0"/>
                </a:moveTo>
                <a:lnTo>
                  <a:pt x="7199" y="0"/>
                </a:lnTo>
              </a:path>
            </a:pathLst>
          </a:custGeom>
          <a:ln w="3175">
            <a:solidFill>
              <a:srgbClr val="000000"/>
            </a:solidFill>
          </a:ln>
        </p:spPr>
        <p:txBody>
          <a:bodyPr wrap="square" lIns="0" tIns="0" rIns="0" bIns="0" rtlCol="0"/>
          <a:lstStyle/>
          <a:p>
            <a:endParaRPr sz="1224">
              <a:solidFill>
                <a:prstClr val="black"/>
              </a:solidFill>
            </a:endParaRPr>
          </a:p>
        </p:txBody>
      </p:sp>
      <p:sp>
        <p:nvSpPr>
          <p:cNvPr id="87" name="object 87"/>
          <p:cNvSpPr/>
          <p:nvPr/>
        </p:nvSpPr>
        <p:spPr>
          <a:xfrm>
            <a:off x="7329517" y="1156242"/>
            <a:ext cx="5182" cy="0"/>
          </a:xfrm>
          <a:custGeom>
            <a:avLst/>
            <a:gdLst/>
            <a:ahLst/>
            <a:cxnLst/>
            <a:rect l="l" t="t" r="r" b="b"/>
            <a:pathLst>
              <a:path w="7620">
                <a:moveTo>
                  <a:pt x="0" y="0"/>
                </a:moveTo>
                <a:lnTo>
                  <a:pt x="7199" y="0"/>
                </a:lnTo>
              </a:path>
            </a:pathLst>
          </a:custGeom>
          <a:ln w="3175">
            <a:solidFill>
              <a:srgbClr val="000000"/>
            </a:solidFill>
          </a:ln>
        </p:spPr>
        <p:txBody>
          <a:bodyPr wrap="square" lIns="0" tIns="0" rIns="0" bIns="0" rtlCol="0"/>
          <a:lstStyle/>
          <a:p>
            <a:endParaRPr sz="1224">
              <a:solidFill>
                <a:prstClr val="black"/>
              </a:solidFill>
            </a:endParaRPr>
          </a:p>
        </p:txBody>
      </p:sp>
      <p:sp>
        <p:nvSpPr>
          <p:cNvPr id="88" name="object 88"/>
          <p:cNvSpPr/>
          <p:nvPr/>
        </p:nvSpPr>
        <p:spPr>
          <a:xfrm>
            <a:off x="7329517" y="1156242"/>
            <a:ext cx="5182" cy="0"/>
          </a:xfrm>
          <a:custGeom>
            <a:avLst/>
            <a:gdLst/>
            <a:ahLst/>
            <a:cxnLst/>
            <a:rect l="l" t="t" r="r" b="b"/>
            <a:pathLst>
              <a:path w="7620">
                <a:moveTo>
                  <a:pt x="0" y="0"/>
                </a:moveTo>
                <a:lnTo>
                  <a:pt x="7199" y="0"/>
                </a:lnTo>
              </a:path>
            </a:pathLst>
          </a:custGeom>
          <a:ln w="3175">
            <a:solidFill>
              <a:srgbClr val="000000"/>
            </a:solidFill>
          </a:ln>
        </p:spPr>
        <p:txBody>
          <a:bodyPr wrap="square" lIns="0" tIns="0" rIns="0" bIns="0" rtlCol="0"/>
          <a:lstStyle/>
          <a:p>
            <a:endParaRPr sz="1224">
              <a:solidFill>
                <a:prstClr val="black"/>
              </a:solidFill>
            </a:endParaRPr>
          </a:p>
        </p:txBody>
      </p:sp>
      <p:sp>
        <p:nvSpPr>
          <p:cNvPr id="89" name="object 89"/>
          <p:cNvSpPr/>
          <p:nvPr/>
        </p:nvSpPr>
        <p:spPr>
          <a:xfrm>
            <a:off x="7329517" y="1154200"/>
            <a:ext cx="5182" cy="0"/>
          </a:xfrm>
          <a:custGeom>
            <a:avLst/>
            <a:gdLst/>
            <a:ahLst/>
            <a:cxnLst/>
            <a:rect l="l" t="t" r="r" b="b"/>
            <a:pathLst>
              <a:path w="7620">
                <a:moveTo>
                  <a:pt x="0" y="0"/>
                </a:moveTo>
                <a:lnTo>
                  <a:pt x="7199" y="0"/>
                </a:lnTo>
              </a:path>
            </a:pathLst>
          </a:custGeom>
          <a:ln w="3175">
            <a:solidFill>
              <a:srgbClr val="000000"/>
            </a:solidFill>
          </a:ln>
        </p:spPr>
        <p:txBody>
          <a:bodyPr wrap="square" lIns="0" tIns="0" rIns="0" bIns="0" rtlCol="0"/>
          <a:lstStyle/>
          <a:p>
            <a:endParaRPr sz="1224">
              <a:solidFill>
                <a:prstClr val="black"/>
              </a:solidFill>
            </a:endParaRPr>
          </a:p>
        </p:txBody>
      </p:sp>
      <p:sp>
        <p:nvSpPr>
          <p:cNvPr id="90" name="object 90"/>
          <p:cNvSpPr/>
          <p:nvPr/>
        </p:nvSpPr>
        <p:spPr>
          <a:xfrm>
            <a:off x="7326248" y="1138258"/>
            <a:ext cx="0" cy="23321"/>
          </a:xfrm>
          <a:custGeom>
            <a:avLst/>
            <a:gdLst/>
            <a:ahLst/>
            <a:cxnLst/>
            <a:rect l="l" t="t" r="r" b="b"/>
            <a:pathLst>
              <a:path h="34289">
                <a:moveTo>
                  <a:pt x="0" y="0"/>
                </a:moveTo>
                <a:lnTo>
                  <a:pt x="0" y="33661"/>
                </a:lnTo>
              </a:path>
            </a:pathLst>
          </a:custGeom>
          <a:ln w="3175">
            <a:solidFill>
              <a:srgbClr val="000000"/>
            </a:solidFill>
          </a:ln>
        </p:spPr>
        <p:txBody>
          <a:bodyPr wrap="square" lIns="0" tIns="0" rIns="0" bIns="0" rtlCol="0"/>
          <a:lstStyle/>
          <a:p>
            <a:endParaRPr sz="1224">
              <a:solidFill>
                <a:prstClr val="black"/>
              </a:solidFill>
            </a:endParaRPr>
          </a:p>
        </p:txBody>
      </p:sp>
      <p:sp>
        <p:nvSpPr>
          <p:cNvPr id="91" name="object 91"/>
          <p:cNvSpPr/>
          <p:nvPr/>
        </p:nvSpPr>
        <p:spPr>
          <a:xfrm>
            <a:off x="7315214" y="1149291"/>
            <a:ext cx="22889" cy="0"/>
          </a:xfrm>
          <a:custGeom>
            <a:avLst/>
            <a:gdLst/>
            <a:ahLst/>
            <a:cxnLst/>
            <a:rect l="l" t="t" r="r" b="b"/>
            <a:pathLst>
              <a:path w="33654">
                <a:moveTo>
                  <a:pt x="0" y="0"/>
                </a:moveTo>
                <a:lnTo>
                  <a:pt x="33644" y="0"/>
                </a:lnTo>
              </a:path>
            </a:pathLst>
          </a:custGeom>
          <a:ln w="3175">
            <a:solidFill>
              <a:srgbClr val="000000"/>
            </a:solidFill>
          </a:ln>
        </p:spPr>
        <p:txBody>
          <a:bodyPr wrap="square" lIns="0" tIns="0" rIns="0" bIns="0" rtlCol="0"/>
          <a:lstStyle/>
          <a:p>
            <a:endParaRPr sz="1224">
              <a:solidFill>
                <a:prstClr val="black"/>
              </a:solidFill>
            </a:endParaRPr>
          </a:p>
        </p:txBody>
      </p:sp>
      <p:sp>
        <p:nvSpPr>
          <p:cNvPr id="92" name="object 92"/>
          <p:cNvSpPr/>
          <p:nvPr/>
        </p:nvSpPr>
        <p:spPr>
          <a:xfrm>
            <a:off x="7315214" y="1138258"/>
            <a:ext cx="22889" cy="23321"/>
          </a:xfrm>
          <a:custGeom>
            <a:avLst/>
            <a:gdLst/>
            <a:ahLst/>
            <a:cxnLst/>
            <a:rect l="l" t="t" r="r" b="b"/>
            <a:pathLst>
              <a:path w="33654" h="34289">
                <a:moveTo>
                  <a:pt x="33644" y="29443"/>
                </a:moveTo>
                <a:lnTo>
                  <a:pt x="33644" y="31857"/>
                </a:lnTo>
                <a:lnTo>
                  <a:pt x="31231" y="33661"/>
                </a:lnTo>
                <a:lnTo>
                  <a:pt x="28838" y="33661"/>
                </a:lnTo>
                <a:lnTo>
                  <a:pt x="4197" y="33661"/>
                </a:lnTo>
                <a:lnTo>
                  <a:pt x="1804" y="33661"/>
                </a:lnTo>
                <a:lnTo>
                  <a:pt x="0" y="31857"/>
                </a:lnTo>
                <a:lnTo>
                  <a:pt x="0" y="1804"/>
                </a:lnTo>
                <a:lnTo>
                  <a:pt x="1804" y="0"/>
                </a:lnTo>
                <a:lnTo>
                  <a:pt x="28838" y="0"/>
                </a:lnTo>
                <a:lnTo>
                  <a:pt x="31231" y="0"/>
                </a:lnTo>
                <a:lnTo>
                  <a:pt x="33644" y="1804"/>
                </a:lnTo>
                <a:lnTo>
                  <a:pt x="33644" y="4217"/>
                </a:lnTo>
                <a:lnTo>
                  <a:pt x="33644" y="29443"/>
                </a:lnTo>
                <a:close/>
              </a:path>
            </a:pathLst>
          </a:custGeom>
          <a:ln w="3175">
            <a:solidFill>
              <a:srgbClr val="000000"/>
            </a:solidFill>
          </a:ln>
        </p:spPr>
        <p:txBody>
          <a:bodyPr wrap="square" lIns="0" tIns="0" rIns="0" bIns="0" rtlCol="0"/>
          <a:lstStyle/>
          <a:p>
            <a:endParaRPr sz="1224">
              <a:solidFill>
                <a:prstClr val="black"/>
              </a:solidFill>
            </a:endParaRPr>
          </a:p>
        </p:txBody>
      </p:sp>
      <p:sp>
        <p:nvSpPr>
          <p:cNvPr id="93" name="object 93"/>
          <p:cNvSpPr/>
          <p:nvPr/>
        </p:nvSpPr>
        <p:spPr>
          <a:xfrm>
            <a:off x="7341363" y="1138258"/>
            <a:ext cx="16411" cy="22889"/>
          </a:xfrm>
          <a:custGeom>
            <a:avLst/>
            <a:gdLst/>
            <a:ahLst/>
            <a:cxnLst/>
            <a:rect l="l" t="t" r="r" b="b"/>
            <a:pathLst>
              <a:path w="24129" h="33655">
                <a:moveTo>
                  <a:pt x="24031" y="33053"/>
                </a:moveTo>
                <a:lnTo>
                  <a:pt x="0" y="33053"/>
                </a:lnTo>
                <a:lnTo>
                  <a:pt x="608" y="0"/>
                </a:lnTo>
                <a:lnTo>
                  <a:pt x="16223" y="0"/>
                </a:lnTo>
                <a:lnTo>
                  <a:pt x="24031" y="7827"/>
                </a:lnTo>
                <a:lnTo>
                  <a:pt x="24031" y="33053"/>
                </a:lnTo>
                <a:close/>
              </a:path>
            </a:pathLst>
          </a:custGeom>
          <a:ln w="3175">
            <a:solidFill>
              <a:srgbClr val="000000"/>
            </a:solidFill>
          </a:ln>
        </p:spPr>
        <p:txBody>
          <a:bodyPr wrap="square" lIns="0" tIns="0" rIns="0" bIns="0" rtlCol="0"/>
          <a:lstStyle/>
          <a:p>
            <a:endParaRPr sz="1224">
              <a:solidFill>
                <a:prstClr val="black"/>
              </a:solidFill>
            </a:endParaRPr>
          </a:p>
        </p:txBody>
      </p:sp>
      <p:sp>
        <p:nvSpPr>
          <p:cNvPr id="94" name="object 94"/>
          <p:cNvSpPr/>
          <p:nvPr/>
        </p:nvSpPr>
        <p:spPr>
          <a:xfrm>
            <a:off x="7352398" y="1138259"/>
            <a:ext cx="5614" cy="5614"/>
          </a:xfrm>
          <a:custGeom>
            <a:avLst/>
            <a:gdLst/>
            <a:ahLst/>
            <a:cxnLst/>
            <a:rect l="l" t="t" r="r" b="b"/>
            <a:pathLst>
              <a:path w="8254" h="8255">
                <a:moveTo>
                  <a:pt x="0" y="0"/>
                </a:moveTo>
                <a:lnTo>
                  <a:pt x="0" y="7827"/>
                </a:lnTo>
                <a:lnTo>
                  <a:pt x="7807" y="7827"/>
                </a:lnTo>
              </a:path>
            </a:pathLst>
          </a:custGeom>
          <a:ln w="3175">
            <a:solidFill>
              <a:srgbClr val="000000"/>
            </a:solidFill>
          </a:ln>
        </p:spPr>
        <p:txBody>
          <a:bodyPr wrap="square" lIns="0" tIns="0" rIns="0" bIns="0" rtlCol="0"/>
          <a:lstStyle/>
          <a:p>
            <a:endParaRPr sz="1224">
              <a:solidFill>
                <a:prstClr val="black"/>
              </a:solidFill>
            </a:endParaRPr>
          </a:p>
        </p:txBody>
      </p:sp>
      <p:sp>
        <p:nvSpPr>
          <p:cNvPr id="95" name="object 95"/>
          <p:cNvSpPr/>
          <p:nvPr/>
        </p:nvSpPr>
        <p:spPr>
          <a:xfrm>
            <a:off x="7345446" y="1145209"/>
            <a:ext cx="4751" cy="0"/>
          </a:xfrm>
          <a:custGeom>
            <a:avLst/>
            <a:gdLst/>
            <a:ahLst/>
            <a:cxnLst/>
            <a:rect l="l" t="t" r="r" b="b"/>
            <a:pathLst>
              <a:path w="6984">
                <a:moveTo>
                  <a:pt x="0" y="0"/>
                </a:moveTo>
                <a:lnTo>
                  <a:pt x="6611" y="0"/>
                </a:lnTo>
              </a:path>
            </a:pathLst>
          </a:custGeom>
          <a:ln w="3175">
            <a:solidFill>
              <a:srgbClr val="000000"/>
            </a:solidFill>
          </a:ln>
        </p:spPr>
        <p:txBody>
          <a:bodyPr wrap="square" lIns="0" tIns="0" rIns="0" bIns="0" rtlCol="0"/>
          <a:lstStyle/>
          <a:p>
            <a:endParaRPr sz="1224">
              <a:solidFill>
                <a:prstClr val="black"/>
              </a:solidFill>
            </a:endParaRPr>
          </a:p>
        </p:txBody>
      </p:sp>
      <p:sp>
        <p:nvSpPr>
          <p:cNvPr id="96" name="object 96"/>
          <p:cNvSpPr/>
          <p:nvPr/>
        </p:nvSpPr>
        <p:spPr>
          <a:xfrm>
            <a:off x="7345447" y="1148477"/>
            <a:ext cx="9069" cy="0"/>
          </a:xfrm>
          <a:custGeom>
            <a:avLst/>
            <a:gdLst/>
            <a:ahLst/>
            <a:cxnLst/>
            <a:rect l="l" t="t" r="r" b="b"/>
            <a:pathLst>
              <a:path w="13334">
                <a:moveTo>
                  <a:pt x="0" y="0"/>
                </a:moveTo>
                <a:lnTo>
                  <a:pt x="13222" y="0"/>
                </a:lnTo>
              </a:path>
            </a:pathLst>
          </a:custGeom>
          <a:ln w="3175">
            <a:solidFill>
              <a:srgbClr val="000000"/>
            </a:solidFill>
          </a:ln>
        </p:spPr>
        <p:txBody>
          <a:bodyPr wrap="square" lIns="0" tIns="0" rIns="0" bIns="0" rtlCol="0"/>
          <a:lstStyle/>
          <a:p>
            <a:endParaRPr sz="1224">
              <a:solidFill>
                <a:prstClr val="black"/>
              </a:solidFill>
            </a:endParaRPr>
          </a:p>
        </p:txBody>
      </p:sp>
      <p:sp>
        <p:nvSpPr>
          <p:cNvPr id="97" name="object 97"/>
          <p:cNvSpPr/>
          <p:nvPr/>
        </p:nvSpPr>
        <p:spPr>
          <a:xfrm>
            <a:off x="7345447" y="1151346"/>
            <a:ext cx="9069" cy="0"/>
          </a:xfrm>
          <a:custGeom>
            <a:avLst/>
            <a:gdLst/>
            <a:ahLst/>
            <a:cxnLst/>
            <a:rect l="l" t="t" r="r" b="b"/>
            <a:pathLst>
              <a:path w="13334">
                <a:moveTo>
                  <a:pt x="0" y="0"/>
                </a:moveTo>
                <a:lnTo>
                  <a:pt x="13222" y="0"/>
                </a:lnTo>
              </a:path>
            </a:pathLst>
          </a:custGeom>
          <a:ln w="3175">
            <a:solidFill>
              <a:srgbClr val="000000"/>
            </a:solidFill>
          </a:ln>
        </p:spPr>
        <p:txBody>
          <a:bodyPr wrap="square" lIns="0" tIns="0" rIns="0" bIns="0" rtlCol="0"/>
          <a:lstStyle/>
          <a:p>
            <a:endParaRPr sz="1224">
              <a:solidFill>
                <a:prstClr val="black"/>
              </a:solidFill>
            </a:endParaRPr>
          </a:p>
        </p:txBody>
      </p:sp>
      <p:sp>
        <p:nvSpPr>
          <p:cNvPr id="98" name="object 98"/>
          <p:cNvSpPr/>
          <p:nvPr/>
        </p:nvSpPr>
        <p:spPr>
          <a:xfrm>
            <a:off x="7345447" y="1154615"/>
            <a:ext cx="9069" cy="0"/>
          </a:xfrm>
          <a:custGeom>
            <a:avLst/>
            <a:gdLst/>
            <a:ahLst/>
            <a:cxnLst/>
            <a:rect l="l" t="t" r="r" b="b"/>
            <a:pathLst>
              <a:path w="13334">
                <a:moveTo>
                  <a:pt x="0" y="0"/>
                </a:moveTo>
                <a:lnTo>
                  <a:pt x="13222" y="0"/>
                </a:lnTo>
              </a:path>
            </a:pathLst>
          </a:custGeom>
          <a:ln w="3175">
            <a:solidFill>
              <a:srgbClr val="000000"/>
            </a:solidFill>
          </a:ln>
        </p:spPr>
        <p:txBody>
          <a:bodyPr wrap="square" lIns="0" tIns="0" rIns="0" bIns="0" rtlCol="0"/>
          <a:lstStyle/>
          <a:p>
            <a:endParaRPr sz="1224">
              <a:solidFill>
                <a:prstClr val="black"/>
              </a:solidFill>
            </a:endParaRPr>
          </a:p>
        </p:txBody>
      </p:sp>
      <p:sp>
        <p:nvSpPr>
          <p:cNvPr id="99" name="object 99"/>
          <p:cNvSpPr/>
          <p:nvPr/>
        </p:nvSpPr>
        <p:spPr>
          <a:xfrm>
            <a:off x="7345447" y="1157883"/>
            <a:ext cx="9069" cy="0"/>
          </a:xfrm>
          <a:custGeom>
            <a:avLst/>
            <a:gdLst/>
            <a:ahLst/>
            <a:cxnLst/>
            <a:rect l="l" t="t" r="r" b="b"/>
            <a:pathLst>
              <a:path w="13334">
                <a:moveTo>
                  <a:pt x="0" y="0"/>
                </a:moveTo>
                <a:lnTo>
                  <a:pt x="13222" y="0"/>
                </a:lnTo>
              </a:path>
            </a:pathLst>
          </a:custGeom>
          <a:ln w="3175">
            <a:solidFill>
              <a:srgbClr val="000000"/>
            </a:solidFill>
          </a:ln>
        </p:spPr>
        <p:txBody>
          <a:bodyPr wrap="square" lIns="0" tIns="0" rIns="0" bIns="0" rtlCol="0"/>
          <a:lstStyle/>
          <a:p>
            <a:endParaRPr sz="1224">
              <a:solidFill>
                <a:prstClr val="black"/>
              </a:solidFill>
            </a:endParaRPr>
          </a:p>
        </p:txBody>
      </p:sp>
      <p:sp>
        <p:nvSpPr>
          <p:cNvPr id="100" name="object 100"/>
          <p:cNvSpPr/>
          <p:nvPr/>
        </p:nvSpPr>
        <p:spPr>
          <a:xfrm>
            <a:off x="7040180" y="1447181"/>
            <a:ext cx="75144" cy="7774"/>
          </a:xfrm>
          <a:custGeom>
            <a:avLst/>
            <a:gdLst/>
            <a:ahLst/>
            <a:cxnLst/>
            <a:rect l="l" t="t" r="r" b="b"/>
            <a:pathLst>
              <a:path w="110490" h="11430">
                <a:moveTo>
                  <a:pt x="109961" y="3609"/>
                </a:moveTo>
                <a:lnTo>
                  <a:pt x="109961" y="7827"/>
                </a:lnTo>
                <a:lnTo>
                  <a:pt x="106958" y="11416"/>
                </a:lnTo>
                <a:lnTo>
                  <a:pt x="102752" y="11416"/>
                </a:lnTo>
                <a:lnTo>
                  <a:pt x="47864" y="11416"/>
                </a:lnTo>
                <a:lnTo>
                  <a:pt x="19679" y="11416"/>
                </a:lnTo>
                <a:lnTo>
                  <a:pt x="9294" y="11416"/>
                </a:lnTo>
                <a:lnTo>
                  <a:pt x="7811" y="11416"/>
                </a:lnTo>
                <a:lnTo>
                  <a:pt x="3605" y="11416"/>
                </a:lnTo>
                <a:lnTo>
                  <a:pt x="0" y="7827"/>
                </a:lnTo>
                <a:lnTo>
                  <a:pt x="0" y="3609"/>
                </a:lnTo>
                <a:lnTo>
                  <a:pt x="0" y="0"/>
                </a:lnTo>
                <a:lnTo>
                  <a:pt x="63571" y="0"/>
                </a:lnTo>
                <a:lnTo>
                  <a:pt x="96216" y="0"/>
                </a:lnTo>
                <a:lnTo>
                  <a:pt x="108243" y="0"/>
                </a:lnTo>
                <a:lnTo>
                  <a:pt x="109961" y="0"/>
                </a:lnTo>
                <a:lnTo>
                  <a:pt x="109961" y="3609"/>
                </a:lnTo>
                <a:close/>
              </a:path>
            </a:pathLst>
          </a:custGeom>
          <a:ln w="3175">
            <a:solidFill>
              <a:srgbClr val="000000"/>
            </a:solidFill>
          </a:ln>
        </p:spPr>
        <p:txBody>
          <a:bodyPr wrap="square" lIns="0" tIns="0" rIns="0" bIns="0" rtlCol="0"/>
          <a:lstStyle/>
          <a:p>
            <a:endParaRPr sz="1224">
              <a:solidFill>
                <a:prstClr val="black"/>
              </a:solidFill>
            </a:endParaRPr>
          </a:p>
        </p:txBody>
      </p:sp>
      <p:sp>
        <p:nvSpPr>
          <p:cNvPr id="101" name="object 101"/>
          <p:cNvSpPr/>
          <p:nvPr/>
        </p:nvSpPr>
        <p:spPr>
          <a:xfrm>
            <a:off x="7040180" y="1426343"/>
            <a:ext cx="75144" cy="21161"/>
          </a:xfrm>
          <a:custGeom>
            <a:avLst/>
            <a:gdLst/>
            <a:ahLst/>
            <a:cxnLst/>
            <a:rect l="l" t="t" r="r" b="b"/>
            <a:pathLst>
              <a:path w="110490" h="31114">
                <a:moveTo>
                  <a:pt x="98546" y="0"/>
                </a:moveTo>
                <a:lnTo>
                  <a:pt x="11416" y="0"/>
                </a:lnTo>
                <a:lnTo>
                  <a:pt x="0" y="30640"/>
                </a:lnTo>
                <a:lnTo>
                  <a:pt x="109961" y="30640"/>
                </a:lnTo>
                <a:lnTo>
                  <a:pt x="98546" y="0"/>
                </a:lnTo>
                <a:close/>
              </a:path>
            </a:pathLst>
          </a:custGeom>
          <a:ln w="3175">
            <a:solidFill>
              <a:srgbClr val="000000"/>
            </a:solidFill>
          </a:ln>
        </p:spPr>
        <p:txBody>
          <a:bodyPr wrap="square" lIns="0" tIns="0" rIns="0" bIns="0" rtlCol="0"/>
          <a:lstStyle/>
          <a:p>
            <a:endParaRPr sz="1224">
              <a:solidFill>
                <a:prstClr val="black"/>
              </a:solidFill>
            </a:endParaRPr>
          </a:p>
        </p:txBody>
      </p:sp>
      <p:sp>
        <p:nvSpPr>
          <p:cNvPr id="102" name="object 102"/>
          <p:cNvSpPr/>
          <p:nvPr/>
        </p:nvSpPr>
        <p:spPr>
          <a:xfrm>
            <a:off x="7047944" y="1385079"/>
            <a:ext cx="59597" cy="41459"/>
          </a:xfrm>
          <a:custGeom>
            <a:avLst/>
            <a:gdLst/>
            <a:ahLst/>
            <a:cxnLst/>
            <a:rect l="l" t="t" r="r" b="b"/>
            <a:pathLst>
              <a:path w="87629" h="60960">
                <a:moveTo>
                  <a:pt x="87129" y="7807"/>
                </a:moveTo>
                <a:lnTo>
                  <a:pt x="87129" y="3589"/>
                </a:lnTo>
                <a:lnTo>
                  <a:pt x="84123" y="0"/>
                </a:lnTo>
                <a:lnTo>
                  <a:pt x="79917" y="0"/>
                </a:lnTo>
                <a:lnTo>
                  <a:pt x="37883" y="0"/>
                </a:lnTo>
                <a:lnTo>
                  <a:pt x="16298" y="0"/>
                </a:lnTo>
                <a:lnTo>
                  <a:pt x="8346" y="0"/>
                </a:lnTo>
                <a:lnTo>
                  <a:pt x="7210" y="0"/>
                </a:lnTo>
                <a:lnTo>
                  <a:pt x="3004" y="0"/>
                </a:lnTo>
                <a:lnTo>
                  <a:pt x="0" y="3589"/>
                </a:lnTo>
                <a:lnTo>
                  <a:pt x="0" y="60672"/>
                </a:lnTo>
                <a:lnTo>
                  <a:pt x="50371" y="60672"/>
                </a:lnTo>
                <a:lnTo>
                  <a:pt x="76238" y="60672"/>
                </a:lnTo>
                <a:lnTo>
                  <a:pt x="85767" y="60672"/>
                </a:lnTo>
                <a:lnTo>
                  <a:pt x="87129" y="60672"/>
                </a:lnTo>
                <a:lnTo>
                  <a:pt x="87129" y="7807"/>
                </a:lnTo>
                <a:close/>
              </a:path>
            </a:pathLst>
          </a:custGeom>
          <a:ln w="3175">
            <a:solidFill>
              <a:srgbClr val="000000"/>
            </a:solidFill>
          </a:ln>
        </p:spPr>
        <p:txBody>
          <a:bodyPr wrap="square" lIns="0" tIns="0" rIns="0" bIns="0" rtlCol="0"/>
          <a:lstStyle/>
          <a:p>
            <a:endParaRPr sz="1224">
              <a:solidFill>
                <a:prstClr val="black"/>
              </a:solidFill>
            </a:endParaRPr>
          </a:p>
        </p:txBody>
      </p:sp>
      <p:sp>
        <p:nvSpPr>
          <p:cNvPr id="103" name="object 103"/>
          <p:cNvSpPr/>
          <p:nvPr/>
        </p:nvSpPr>
        <p:spPr>
          <a:xfrm>
            <a:off x="7052031" y="1389575"/>
            <a:ext cx="51392" cy="32390"/>
          </a:xfrm>
          <a:custGeom>
            <a:avLst/>
            <a:gdLst/>
            <a:ahLst/>
            <a:cxnLst/>
            <a:rect l="l" t="t" r="r" b="b"/>
            <a:pathLst>
              <a:path w="75565" h="47625">
                <a:moveTo>
                  <a:pt x="73908" y="0"/>
                </a:moveTo>
                <a:lnTo>
                  <a:pt x="1201" y="0"/>
                </a:lnTo>
                <a:lnTo>
                  <a:pt x="0" y="1196"/>
                </a:lnTo>
                <a:lnTo>
                  <a:pt x="0" y="46254"/>
                </a:lnTo>
                <a:lnTo>
                  <a:pt x="1201" y="47450"/>
                </a:lnTo>
                <a:lnTo>
                  <a:pt x="73908" y="47450"/>
                </a:lnTo>
                <a:lnTo>
                  <a:pt x="75111" y="46254"/>
                </a:lnTo>
                <a:lnTo>
                  <a:pt x="2403" y="46254"/>
                </a:lnTo>
                <a:lnTo>
                  <a:pt x="1201" y="45058"/>
                </a:lnTo>
                <a:lnTo>
                  <a:pt x="2403" y="45058"/>
                </a:lnTo>
                <a:lnTo>
                  <a:pt x="2403" y="2392"/>
                </a:lnTo>
                <a:lnTo>
                  <a:pt x="1201" y="2392"/>
                </a:lnTo>
                <a:lnTo>
                  <a:pt x="2403" y="1196"/>
                </a:lnTo>
                <a:lnTo>
                  <a:pt x="75111" y="1196"/>
                </a:lnTo>
                <a:lnTo>
                  <a:pt x="73908" y="0"/>
                </a:lnTo>
                <a:close/>
              </a:path>
              <a:path w="75565" h="47625">
                <a:moveTo>
                  <a:pt x="2403" y="45058"/>
                </a:moveTo>
                <a:lnTo>
                  <a:pt x="1201" y="45058"/>
                </a:lnTo>
                <a:lnTo>
                  <a:pt x="2403" y="46254"/>
                </a:lnTo>
                <a:lnTo>
                  <a:pt x="2403" y="45058"/>
                </a:lnTo>
                <a:close/>
              </a:path>
              <a:path w="75565" h="47625">
                <a:moveTo>
                  <a:pt x="72708" y="45058"/>
                </a:moveTo>
                <a:lnTo>
                  <a:pt x="2403" y="45058"/>
                </a:lnTo>
                <a:lnTo>
                  <a:pt x="2403" y="46254"/>
                </a:lnTo>
                <a:lnTo>
                  <a:pt x="72708" y="46254"/>
                </a:lnTo>
                <a:lnTo>
                  <a:pt x="72708" y="45058"/>
                </a:lnTo>
                <a:close/>
              </a:path>
              <a:path w="75565" h="47625">
                <a:moveTo>
                  <a:pt x="72708" y="1196"/>
                </a:moveTo>
                <a:lnTo>
                  <a:pt x="72708" y="46254"/>
                </a:lnTo>
                <a:lnTo>
                  <a:pt x="73908" y="45058"/>
                </a:lnTo>
                <a:lnTo>
                  <a:pt x="75111" y="45058"/>
                </a:lnTo>
                <a:lnTo>
                  <a:pt x="75111" y="2392"/>
                </a:lnTo>
                <a:lnTo>
                  <a:pt x="73908" y="2392"/>
                </a:lnTo>
                <a:lnTo>
                  <a:pt x="72708" y="1196"/>
                </a:lnTo>
                <a:close/>
              </a:path>
              <a:path w="75565" h="47625">
                <a:moveTo>
                  <a:pt x="75111" y="45058"/>
                </a:moveTo>
                <a:lnTo>
                  <a:pt x="73908" y="45058"/>
                </a:lnTo>
                <a:lnTo>
                  <a:pt x="72708" y="46254"/>
                </a:lnTo>
                <a:lnTo>
                  <a:pt x="75111" y="46254"/>
                </a:lnTo>
                <a:lnTo>
                  <a:pt x="75111" y="45058"/>
                </a:lnTo>
                <a:close/>
              </a:path>
              <a:path w="75565" h="47625">
                <a:moveTo>
                  <a:pt x="2403" y="1196"/>
                </a:moveTo>
                <a:lnTo>
                  <a:pt x="1201" y="2392"/>
                </a:lnTo>
                <a:lnTo>
                  <a:pt x="2403" y="2392"/>
                </a:lnTo>
                <a:lnTo>
                  <a:pt x="2403" y="1196"/>
                </a:lnTo>
                <a:close/>
              </a:path>
              <a:path w="75565" h="47625">
                <a:moveTo>
                  <a:pt x="72708" y="1196"/>
                </a:moveTo>
                <a:lnTo>
                  <a:pt x="2403" y="1196"/>
                </a:lnTo>
                <a:lnTo>
                  <a:pt x="2403" y="2392"/>
                </a:lnTo>
                <a:lnTo>
                  <a:pt x="72708" y="2392"/>
                </a:lnTo>
                <a:lnTo>
                  <a:pt x="72708" y="1196"/>
                </a:lnTo>
                <a:close/>
              </a:path>
              <a:path w="75565" h="47625">
                <a:moveTo>
                  <a:pt x="75111" y="1196"/>
                </a:moveTo>
                <a:lnTo>
                  <a:pt x="72708" y="1196"/>
                </a:lnTo>
                <a:lnTo>
                  <a:pt x="73908" y="2392"/>
                </a:lnTo>
                <a:lnTo>
                  <a:pt x="75111" y="2392"/>
                </a:lnTo>
                <a:lnTo>
                  <a:pt x="75111" y="1196"/>
                </a:lnTo>
                <a:close/>
              </a:path>
            </a:pathLst>
          </a:custGeom>
          <a:solidFill>
            <a:srgbClr val="000000"/>
          </a:solidFill>
        </p:spPr>
        <p:txBody>
          <a:bodyPr wrap="square" lIns="0" tIns="0" rIns="0" bIns="0" rtlCol="0"/>
          <a:lstStyle/>
          <a:p>
            <a:endParaRPr sz="1224">
              <a:solidFill>
                <a:prstClr val="black"/>
              </a:solidFill>
            </a:endParaRPr>
          </a:p>
        </p:txBody>
      </p:sp>
      <p:sp>
        <p:nvSpPr>
          <p:cNvPr id="104" name="object 104"/>
          <p:cNvSpPr/>
          <p:nvPr/>
        </p:nvSpPr>
        <p:spPr>
          <a:xfrm>
            <a:off x="7063921" y="1433293"/>
            <a:ext cx="27639" cy="9501"/>
          </a:xfrm>
          <a:custGeom>
            <a:avLst/>
            <a:gdLst/>
            <a:ahLst/>
            <a:cxnLst/>
            <a:rect l="l" t="t" r="r" b="b"/>
            <a:pathLst>
              <a:path w="40640" h="13969">
                <a:moveTo>
                  <a:pt x="35396" y="0"/>
                </a:moveTo>
                <a:lnTo>
                  <a:pt x="4751" y="0"/>
                </a:lnTo>
                <a:lnTo>
                  <a:pt x="3605" y="831"/>
                </a:lnTo>
                <a:lnTo>
                  <a:pt x="0" y="12248"/>
                </a:lnTo>
                <a:lnTo>
                  <a:pt x="1145" y="13809"/>
                </a:lnTo>
                <a:lnTo>
                  <a:pt x="39002" y="13809"/>
                </a:lnTo>
                <a:lnTo>
                  <a:pt x="39612" y="12978"/>
                </a:lnTo>
                <a:lnTo>
                  <a:pt x="2291" y="12978"/>
                </a:lnTo>
                <a:lnTo>
                  <a:pt x="1145" y="11416"/>
                </a:lnTo>
                <a:lnTo>
                  <a:pt x="2784" y="11416"/>
                </a:lnTo>
                <a:lnTo>
                  <a:pt x="5634" y="2392"/>
                </a:lnTo>
                <a:lnTo>
                  <a:pt x="4751" y="2392"/>
                </a:lnTo>
                <a:lnTo>
                  <a:pt x="5897" y="1561"/>
                </a:lnTo>
                <a:lnTo>
                  <a:pt x="36772" y="1561"/>
                </a:lnTo>
                <a:lnTo>
                  <a:pt x="36542" y="831"/>
                </a:lnTo>
                <a:lnTo>
                  <a:pt x="35396" y="0"/>
                </a:lnTo>
                <a:close/>
              </a:path>
              <a:path w="40640" h="13969">
                <a:moveTo>
                  <a:pt x="2784" y="11416"/>
                </a:moveTo>
                <a:lnTo>
                  <a:pt x="1145" y="11416"/>
                </a:lnTo>
                <a:lnTo>
                  <a:pt x="2291" y="12978"/>
                </a:lnTo>
                <a:lnTo>
                  <a:pt x="2784" y="11416"/>
                </a:lnTo>
                <a:close/>
              </a:path>
              <a:path w="40640" h="13969">
                <a:moveTo>
                  <a:pt x="37361" y="11416"/>
                </a:moveTo>
                <a:lnTo>
                  <a:pt x="2784" y="11416"/>
                </a:lnTo>
                <a:lnTo>
                  <a:pt x="2291" y="12978"/>
                </a:lnTo>
                <a:lnTo>
                  <a:pt x="37854" y="12978"/>
                </a:lnTo>
                <a:lnTo>
                  <a:pt x="37361" y="11416"/>
                </a:lnTo>
                <a:close/>
              </a:path>
              <a:path w="40640" h="13969">
                <a:moveTo>
                  <a:pt x="34250" y="1561"/>
                </a:moveTo>
                <a:lnTo>
                  <a:pt x="37854" y="12978"/>
                </a:lnTo>
                <a:lnTo>
                  <a:pt x="39002" y="11416"/>
                </a:lnTo>
                <a:lnTo>
                  <a:pt x="39885" y="11416"/>
                </a:lnTo>
                <a:lnTo>
                  <a:pt x="37035" y="2392"/>
                </a:lnTo>
                <a:lnTo>
                  <a:pt x="35396" y="2392"/>
                </a:lnTo>
                <a:lnTo>
                  <a:pt x="34250" y="1561"/>
                </a:lnTo>
                <a:close/>
              </a:path>
              <a:path w="40640" h="13969">
                <a:moveTo>
                  <a:pt x="39885" y="11416"/>
                </a:moveTo>
                <a:lnTo>
                  <a:pt x="39002" y="11416"/>
                </a:lnTo>
                <a:lnTo>
                  <a:pt x="37854" y="12978"/>
                </a:lnTo>
                <a:lnTo>
                  <a:pt x="39612" y="12978"/>
                </a:lnTo>
                <a:lnTo>
                  <a:pt x="40148" y="12248"/>
                </a:lnTo>
                <a:lnTo>
                  <a:pt x="39885" y="11416"/>
                </a:lnTo>
                <a:close/>
              </a:path>
              <a:path w="40640" h="13969">
                <a:moveTo>
                  <a:pt x="5897" y="1561"/>
                </a:moveTo>
                <a:lnTo>
                  <a:pt x="4751" y="2392"/>
                </a:lnTo>
                <a:lnTo>
                  <a:pt x="5634" y="2392"/>
                </a:lnTo>
                <a:lnTo>
                  <a:pt x="5897" y="1561"/>
                </a:lnTo>
                <a:close/>
              </a:path>
              <a:path w="40640" h="13969">
                <a:moveTo>
                  <a:pt x="34250" y="1561"/>
                </a:moveTo>
                <a:lnTo>
                  <a:pt x="5897" y="1561"/>
                </a:lnTo>
                <a:lnTo>
                  <a:pt x="5634" y="2392"/>
                </a:lnTo>
                <a:lnTo>
                  <a:pt x="34513" y="2392"/>
                </a:lnTo>
                <a:lnTo>
                  <a:pt x="34250" y="1561"/>
                </a:lnTo>
                <a:close/>
              </a:path>
              <a:path w="40640" h="13969">
                <a:moveTo>
                  <a:pt x="36772" y="1561"/>
                </a:moveTo>
                <a:lnTo>
                  <a:pt x="34250" y="1561"/>
                </a:lnTo>
                <a:lnTo>
                  <a:pt x="35396" y="2392"/>
                </a:lnTo>
                <a:lnTo>
                  <a:pt x="37035" y="2392"/>
                </a:lnTo>
                <a:lnTo>
                  <a:pt x="36772" y="1561"/>
                </a:lnTo>
                <a:close/>
              </a:path>
            </a:pathLst>
          </a:custGeom>
          <a:solidFill>
            <a:srgbClr val="000000"/>
          </a:solidFill>
        </p:spPr>
        <p:txBody>
          <a:bodyPr wrap="square" lIns="0" tIns="0" rIns="0" bIns="0" rtlCol="0"/>
          <a:lstStyle/>
          <a:p>
            <a:endParaRPr sz="1224">
              <a:solidFill>
                <a:prstClr val="black"/>
              </a:solidFill>
            </a:endParaRPr>
          </a:p>
        </p:txBody>
      </p:sp>
      <p:sp>
        <p:nvSpPr>
          <p:cNvPr id="105" name="object 105"/>
          <p:cNvSpPr/>
          <p:nvPr/>
        </p:nvSpPr>
        <p:spPr>
          <a:xfrm>
            <a:off x="7059795" y="1410000"/>
            <a:ext cx="3887" cy="4319"/>
          </a:xfrm>
          <a:custGeom>
            <a:avLst/>
            <a:gdLst/>
            <a:ahLst/>
            <a:cxnLst/>
            <a:rect l="l" t="t" r="r" b="b"/>
            <a:pathLst>
              <a:path w="5715" h="6350">
                <a:moveTo>
                  <a:pt x="5408" y="6002"/>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106" name="object 106"/>
          <p:cNvSpPr/>
          <p:nvPr/>
        </p:nvSpPr>
        <p:spPr>
          <a:xfrm>
            <a:off x="7059795" y="1410000"/>
            <a:ext cx="3887" cy="4319"/>
          </a:xfrm>
          <a:custGeom>
            <a:avLst/>
            <a:gdLst/>
            <a:ahLst/>
            <a:cxnLst/>
            <a:rect l="l" t="t" r="r" b="b"/>
            <a:pathLst>
              <a:path w="5715" h="6350">
                <a:moveTo>
                  <a:pt x="0" y="6002"/>
                </a:moveTo>
                <a:lnTo>
                  <a:pt x="5408" y="0"/>
                </a:lnTo>
              </a:path>
            </a:pathLst>
          </a:custGeom>
          <a:ln w="3175">
            <a:solidFill>
              <a:srgbClr val="000000"/>
            </a:solidFill>
          </a:ln>
        </p:spPr>
        <p:txBody>
          <a:bodyPr wrap="square" lIns="0" tIns="0" rIns="0" bIns="0" rtlCol="0"/>
          <a:lstStyle/>
          <a:p>
            <a:endParaRPr sz="1224">
              <a:solidFill>
                <a:prstClr val="black"/>
              </a:solidFill>
            </a:endParaRPr>
          </a:p>
        </p:txBody>
      </p:sp>
      <p:sp>
        <p:nvSpPr>
          <p:cNvPr id="107" name="object 107"/>
          <p:cNvSpPr/>
          <p:nvPr/>
        </p:nvSpPr>
        <p:spPr>
          <a:xfrm>
            <a:off x="7061839" y="1398153"/>
            <a:ext cx="0" cy="5182"/>
          </a:xfrm>
          <a:custGeom>
            <a:avLst/>
            <a:gdLst/>
            <a:ahLst/>
            <a:cxnLst/>
            <a:rect l="l" t="t" r="r" b="b"/>
            <a:pathLst>
              <a:path h="7619">
                <a:moveTo>
                  <a:pt x="0" y="0"/>
                </a:moveTo>
                <a:lnTo>
                  <a:pt x="0" y="7198"/>
                </a:lnTo>
              </a:path>
            </a:pathLst>
          </a:custGeom>
          <a:ln w="3175">
            <a:solidFill>
              <a:srgbClr val="000000"/>
            </a:solidFill>
          </a:ln>
        </p:spPr>
        <p:txBody>
          <a:bodyPr wrap="square" lIns="0" tIns="0" rIns="0" bIns="0" rtlCol="0"/>
          <a:lstStyle/>
          <a:p>
            <a:endParaRPr sz="1224">
              <a:solidFill>
                <a:prstClr val="black"/>
              </a:solidFill>
            </a:endParaRPr>
          </a:p>
        </p:txBody>
      </p:sp>
      <p:sp>
        <p:nvSpPr>
          <p:cNvPr id="108" name="object 108"/>
          <p:cNvSpPr/>
          <p:nvPr/>
        </p:nvSpPr>
        <p:spPr>
          <a:xfrm>
            <a:off x="7059386" y="1400608"/>
            <a:ext cx="4751" cy="0"/>
          </a:xfrm>
          <a:custGeom>
            <a:avLst/>
            <a:gdLst/>
            <a:ahLst/>
            <a:cxnLst/>
            <a:rect l="l" t="t" r="r" b="b"/>
            <a:pathLst>
              <a:path w="6984">
                <a:moveTo>
                  <a:pt x="6609" y="0"/>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109" name="object 109"/>
          <p:cNvSpPr/>
          <p:nvPr/>
        </p:nvSpPr>
        <p:spPr>
          <a:xfrm>
            <a:off x="7070421" y="1400608"/>
            <a:ext cx="5182" cy="0"/>
          </a:xfrm>
          <a:custGeom>
            <a:avLst/>
            <a:gdLst/>
            <a:ahLst/>
            <a:cxnLst/>
            <a:rect l="l" t="t" r="r" b="b"/>
            <a:pathLst>
              <a:path w="7620">
                <a:moveTo>
                  <a:pt x="0" y="0"/>
                </a:moveTo>
                <a:lnTo>
                  <a:pt x="7211" y="0"/>
                </a:lnTo>
              </a:path>
            </a:pathLst>
          </a:custGeom>
          <a:ln w="3175">
            <a:solidFill>
              <a:srgbClr val="000000"/>
            </a:solidFill>
          </a:ln>
        </p:spPr>
        <p:txBody>
          <a:bodyPr wrap="square" lIns="0" tIns="0" rIns="0" bIns="0" rtlCol="0"/>
          <a:lstStyle/>
          <a:p>
            <a:endParaRPr sz="1224">
              <a:solidFill>
                <a:prstClr val="black"/>
              </a:solidFill>
            </a:endParaRPr>
          </a:p>
        </p:txBody>
      </p:sp>
      <p:sp>
        <p:nvSpPr>
          <p:cNvPr id="110" name="object 110"/>
          <p:cNvSpPr/>
          <p:nvPr/>
        </p:nvSpPr>
        <p:spPr>
          <a:xfrm>
            <a:off x="7070829" y="1400608"/>
            <a:ext cx="4751" cy="0"/>
          </a:xfrm>
          <a:custGeom>
            <a:avLst/>
            <a:gdLst/>
            <a:ahLst/>
            <a:cxnLst/>
            <a:rect l="l" t="t" r="r" b="b"/>
            <a:pathLst>
              <a:path w="6984">
                <a:moveTo>
                  <a:pt x="0" y="0"/>
                </a:moveTo>
                <a:lnTo>
                  <a:pt x="6611" y="0"/>
                </a:lnTo>
              </a:path>
            </a:pathLst>
          </a:custGeom>
          <a:ln w="3175">
            <a:solidFill>
              <a:srgbClr val="000000"/>
            </a:solidFill>
          </a:ln>
        </p:spPr>
        <p:txBody>
          <a:bodyPr wrap="square" lIns="0" tIns="0" rIns="0" bIns="0" rtlCol="0"/>
          <a:lstStyle/>
          <a:p>
            <a:endParaRPr sz="1224">
              <a:solidFill>
                <a:prstClr val="black"/>
              </a:solidFill>
            </a:endParaRPr>
          </a:p>
        </p:txBody>
      </p:sp>
      <p:sp>
        <p:nvSpPr>
          <p:cNvPr id="111" name="object 111"/>
          <p:cNvSpPr/>
          <p:nvPr/>
        </p:nvSpPr>
        <p:spPr>
          <a:xfrm>
            <a:off x="7070829" y="1413268"/>
            <a:ext cx="4751" cy="0"/>
          </a:xfrm>
          <a:custGeom>
            <a:avLst/>
            <a:gdLst/>
            <a:ahLst/>
            <a:cxnLst/>
            <a:rect l="l" t="t" r="r" b="b"/>
            <a:pathLst>
              <a:path w="6984">
                <a:moveTo>
                  <a:pt x="0" y="0"/>
                </a:moveTo>
                <a:lnTo>
                  <a:pt x="6611" y="0"/>
                </a:lnTo>
              </a:path>
            </a:pathLst>
          </a:custGeom>
          <a:ln w="3175">
            <a:solidFill>
              <a:srgbClr val="000000"/>
            </a:solidFill>
          </a:ln>
        </p:spPr>
        <p:txBody>
          <a:bodyPr wrap="square" lIns="0" tIns="0" rIns="0" bIns="0" rtlCol="0"/>
          <a:lstStyle/>
          <a:p>
            <a:endParaRPr sz="1224">
              <a:solidFill>
                <a:prstClr val="black"/>
              </a:solidFill>
            </a:endParaRPr>
          </a:p>
        </p:txBody>
      </p:sp>
      <p:sp>
        <p:nvSpPr>
          <p:cNvPr id="112" name="object 112"/>
          <p:cNvSpPr/>
          <p:nvPr/>
        </p:nvSpPr>
        <p:spPr>
          <a:xfrm>
            <a:off x="7070829" y="1413268"/>
            <a:ext cx="4751" cy="0"/>
          </a:xfrm>
          <a:custGeom>
            <a:avLst/>
            <a:gdLst/>
            <a:ahLst/>
            <a:cxnLst/>
            <a:rect l="l" t="t" r="r" b="b"/>
            <a:pathLst>
              <a:path w="6984">
                <a:moveTo>
                  <a:pt x="0" y="0"/>
                </a:moveTo>
                <a:lnTo>
                  <a:pt x="6611" y="0"/>
                </a:lnTo>
              </a:path>
            </a:pathLst>
          </a:custGeom>
          <a:ln w="3175">
            <a:solidFill>
              <a:srgbClr val="000000"/>
            </a:solidFill>
          </a:ln>
        </p:spPr>
        <p:txBody>
          <a:bodyPr wrap="square" lIns="0" tIns="0" rIns="0" bIns="0" rtlCol="0"/>
          <a:lstStyle/>
          <a:p>
            <a:endParaRPr sz="1224">
              <a:solidFill>
                <a:prstClr val="black"/>
              </a:solidFill>
            </a:endParaRPr>
          </a:p>
        </p:txBody>
      </p:sp>
      <p:sp>
        <p:nvSpPr>
          <p:cNvPr id="113" name="object 113"/>
          <p:cNvSpPr/>
          <p:nvPr/>
        </p:nvSpPr>
        <p:spPr>
          <a:xfrm>
            <a:off x="7070829" y="1410813"/>
            <a:ext cx="4751" cy="0"/>
          </a:xfrm>
          <a:custGeom>
            <a:avLst/>
            <a:gdLst/>
            <a:ahLst/>
            <a:cxnLst/>
            <a:rect l="l" t="t" r="r" b="b"/>
            <a:pathLst>
              <a:path w="6984">
                <a:moveTo>
                  <a:pt x="0" y="0"/>
                </a:moveTo>
                <a:lnTo>
                  <a:pt x="6611" y="0"/>
                </a:lnTo>
              </a:path>
            </a:pathLst>
          </a:custGeom>
          <a:ln w="3175">
            <a:solidFill>
              <a:srgbClr val="000000"/>
            </a:solidFill>
          </a:ln>
        </p:spPr>
        <p:txBody>
          <a:bodyPr wrap="square" lIns="0" tIns="0" rIns="0" bIns="0" rtlCol="0"/>
          <a:lstStyle/>
          <a:p>
            <a:endParaRPr sz="1224">
              <a:solidFill>
                <a:prstClr val="black"/>
              </a:solidFill>
            </a:endParaRPr>
          </a:p>
        </p:txBody>
      </p:sp>
      <p:sp>
        <p:nvSpPr>
          <p:cNvPr id="114" name="object 114"/>
          <p:cNvSpPr/>
          <p:nvPr/>
        </p:nvSpPr>
        <p:spPr>
          <a:xfrm>
            <a:off x="7067152" y="1395284"/>
            <a:ext cx="0" cy="23321"/>
          </a:xfrm>
          <a:custGeom>
            <a:avLst/>
            <a:gdLst/>
            <a:ahLst/>
            <a:cxnLst/>
            <a:rect l="l" t="t" r="r" b="b"/>
            <a:pathLst>
              <a:path h="34289">
                <a:moveTo>
                  <a:pt x="0" y="0"/>
                </a:moveTo>
                <a:lnTo>
                  <a:pt x="0" y="33661"/>
                </a:lnTo>
              </a:path>
            </a:pathLst>
          </a:custGeom>
          <a:ln w="3175">
            <a:solidFill>
              <a:srgbClr val="000000"/>
            </a:solidFill>
          </a:ln>
        </p:spPr>
        <p:txBody>
          <a:bodyPr wrap="square" lIns="0" tIns="0" rIns="0" bIns="0" rtlCol="0"/>
          <a:lstStyle/>
          <a:p>
            <a:endParaRPr sz="1224">
              <a:solidFill>
                <a:prstClr val="black"/>
              </a:solidFill>
            </a:endParaRPr>
          </a:p>
        </p:txBody>
      </p:sp>
      <p:sp>
        <p:nvSpPr>
          <p:cNvPr id="115" name="object 115"/>
          <p:cNvSpPr/>
          <p:nvPr/>
        </p:nvSpPr>
        <p:spPr>
          <a:xfrm>
            <a:off x="7056118" y="1406318"/>
            <a:ext cx="22889" cy="0"/>
          </a:xfrm>
          <a:custGeom>
            <a:avLst/>
            <a:gdLst/>
            <a:ahLst/>
            <a:cxnLst/>
            <a:rect l="l" t="t" r="r" b="b"/>
            <a:pathLst>
              <a:path w="33654">
                <a:moveTo>
                  <a:pt x="0" y="0"/>
                </a:moveTo>
                <a:lnTo>
                  <a:pt x="33648" y="0"/>
                </a:lnTo>
              </a:path>
            </a:pathLst>
          </a:custGeom>
          <a:ln w="3175">
            <a:solidFill>
              <a:srgbClr val="000000"/>
            </a:solidFill>
          </a:ln>
        </p:spPr>
        <p:txBody>
          <a:bodyPr wrap="square" lIns="0" tIns="0" rIns="0" bIns="0" rtlCol="0"/>
          <a:lstStyle/>
          <a:p>
            <a:endParaRPr sz="1224">
              <a:solidFill>
                <a:prstClr val="black"/>
              </a:solidFill>
            </a:endParaRPr>
          </a:p>
        </p:txBody>
      </p:sp>
      <p:sp>
        <p:nvSpPr>
          <p:cNvPr id="116" name="object 116"/>
          <p:cNvSpPr/>
          <p:nvPr/>
        </p:nvSpPr>
        <p:spPr>
          <a:xfrm>
            <a:off x="7056118" y="1395284"/>
            <a:ext cx="22889" cy="23321"/>
          </a:xfrm>
          <a:custGeom>
            <a:avLst/>
            <a:gdLst/>
            <a:ahLst/>
            <a:cxnLst/>
            <a:rect l="l" t="t" r="r" b="b"/>
            <a:pathLst>
              <a:path w="33654" h="34289">
                <a:moveTo>
                  <a:pt x="33648" y="28855"/>
                </a:moveTo>
                <a:lnTo>
                  <a:pt x="33648" y="31248"/>
                </a:lnTo>
                <a:lnTo>
                  <a:pt x="31845" y="33661"/>
                </a:lnTo>
                <a:lnTo>
                  <a:pt x="29442" y="33661"/>
                </a:lnTo>
                <a:lnTo>
                  <a:pt x="4206" y="33661"/>
                </a:lnTo>
                <a:lnTo>
                  <a:pt x="1802" y="33661"/>
                </a:lnTo>
                <a:lnTo>
                  <a:pt x="0" y="31248"/>
                </a:lnTo>
                <a:lnTo>
                  <a:pt x="0" y="1804"/>
                </a:lnTo>
                <a:lnTo>
                  <a:pt x="1802" y="0"/>
                </a:lnTo>
                <a:lnTo>
                  <a:pt x="29442" y="0"/>
                </a:lnTo>
                <a:lnTo>
                  <a:pt x="31845" y="0"/>
                </a:lnTo>
                <a:lnTo>
                  <a:pt x="33648" y="1804"/>
                </a:lnTo>
                <a:lnTo>
                  <a:pt x="33648" y="4217"/>
                </a:lnTo>
                <a:lnTo>
                  <a:pt x="33648" y="28855"/>
                </a:lnTo>
                <a:close/>
              </a:path>
            </a:pathLst>
          </a:custGeom>
          <a:ln w="3175">
            <a:solidFill>
              <a:srgbClr val="000000"/>
            </a:solidFill>
          </a:ln>
        </p:spPr>
        <p:txBody>
          <a:bodyPr wrap="square" lIns="0" tIns="0" rIns="0" bIns="0" rtlCol="0"/>
          <a:lstStyle/>
          <a:p>
            <a:endParaRPr sz="1224">
              <a:solidFill>
                <a:prstClr val="black"/>
              </a:solidFill>
            </a:endParaRPr>
          </a:p>
        </p:txBody>
      </p:sp>
      <p:sp>
        <p:nvSpPr>
          <p:cNvPr id="117" name="object 117"/>
          <p:cNvSpPr/>
          <p:nvPr/>
        </p:nvSpPr>
        <p:spPr>
          <a:xfrm>
            <a:off x="7082681" y="1394885"/>
            <a:ext cx="16411" cy="22889"/>
          </a:xfrm>
          <a:custGeom>
            <a:avLst/>
            <a:gdLst/>
            <a:ahLst/>
            <a:cxnLst/>
            <a:rect l="l" t="t" r="r" b="b"/>
            <a:pathLst>
              <a:path w="24129" h="33655">
                <a:moveTo>
                  <a:pt x="24035" y="33641"/>
                </a:moveTo>
                <a:lnTo>
                  <a:pt x="0" y="33641"/>
                </a:lnTo>
                <a:lnTo>
                  <a:pt x="600" y="0"/>
                </a:lnTo>
                <a:lnTo>
                  <a:pt x="16223" y="0"/>
                </a:lnTo>
                <a:lnTo>
                  <a:pt x="24035" y="8415"/>
                </a:lnTo>
                <a:lnTo>
                  <a:pt x="24035" y="33641"/>
                </a:lnTo>
                <a:close/>
              </a:path>
            </a:pathLst>
          </a:custGeom>
          <a:ln w="3175">
            <a:solidFill>
              <a:srgbClr val="000000"/>
            </a:solidFill>
          </a:ln>
        </p:spPr>
        <p:txBody>
          <a:bodyPr wrap="square" lIns="0" tIns="0" rIns="0" bIns="0" rtlCol="0"/>
          <a:lstStyle/>
          <a:p>
            <a:endParaRPr sz="1224">
              <a:solidFill>
                <a:prstClr val="black"/>
              </a:solidFill>
            </a:endParaRPr>
          </a:p>
        </p:txBody>
      </p:sp>
      <p:sp>
        <p:nvSpPr>
          <p:cNvPr id="118" name="object 118"/>
          <p:cNvSpPr/>
          <p:nvPr/>
        </p:nvSpPr>
        <p:spPr>
          <a:xfrm>
            <a:off x="7093715" y="1394885"/>
            <a:ext cx="5614" cy="6046"/>
          </a:xfrm>
          <a:custGeom>
            <a:avLst/>
            <a:gdLst/>
            <a:ahLst/>
            <a:cxnLst/>
            <a:rect l="l" t="t" r="r" b="b"/>
            <a:pathLst>
              <a:path w="8254" h="8889">
                <a:moveTo>
                  <a:pt x="0" y="0"/>
                </a:moveTo>
                <a:lnTo>
                  <a:pt x="0" y="8415"/>
                </a:lnTo>
                <a:lnTo>
                  <a:pt x="7811" y="8415"/>
                </a:lnTo>
              </a:path>
            </a:pathLst>
          </a:custGeom>
          <a:ln w="3175">
            <a:solidFill>
              <a:srgbClr val="000000"/>
            </a:solidFill>
          </a:ln>
        </p:spPr>
        <p:txBody>
          <a:bodyPr wrap="square" lIns="0" tIns="0" rIns="0" bIns="0" rtlCol="0"/>
          <a:lstStyle/>
          <a:p>
            <a:endParaRPr sz="1224">
              <a:solidFill>
                <a:prstClr val="black"/>
              </a:solidFill>
            </a:endParaRPr>
          </a:p>
        </p:txBody>
      </p:sp>
      <p:sp>
        <p:nvSpPr>
          <p:cNvPr id="119" name="object 119"/>
          <p:cNvSpPr/>
          <p:nvPr/>
        </p:nvSpPr>
        <p:spPr>
          <a:xfrm>
            <a:off x="7086768" y="1402235"/>
            <a:ext cx="4751" cy="0"/>
          </a:xfrm>
          <a:custGeom>
            <a:avLst/>
            <a:gdLst/>
            <a:ahLst/>
            <a:cxnLst/>
            <a:rect l="l" t="t" r="r" b="b"/>
            <a:pathLst>
              <a:path w="6984">
                <a:moveTo>
                  <a:pt x="0" y="0"/>
                </a:moveTo>
                <a:lnTo>
                  <a:pt x="6609" y="0"/>
                </a:lnTo>
              </a:path>
            </a:pathLst>
          </a:custGeom>
          <a:ln w="3175">
            <a:solidFill>
              <a:srgbClr val="000000"/>
            </a:solidFill>
          </a:ln>
        </p:spPr>
        <p:txBody>
          <a:bodyPr wrap="square" lIns="0" tIns="0" rIns="0" bIns="0" rtlCol="0"/>
          <a:lstStyle/>
          <a:p>
            <a:endParaRPr sz="1224">
              <a:solidFill>
                <a:prstClr val="black"/>
              </a:solidFill>
            </a:endParaRPr>
          </a:p>
        </p:txBody>
      </p:sp>
      <p:sp>
        <p:nvSpPr>
          <p:cNvPr id="120" name="object 120"/>
          <p:cNvSpPr/>
          <p:nvPr/>
        </p:nvSpPr>
        <p:spPr>
          <a:xfrm>
            <a:off x="7086768" y="1405104"/>
            <a:ext cx="8637" cy="0"/>
          </a:xfrm>
          <a:custGeom>
            <a:avLst/>
            <a:gdLst/>
            <a:ahLst/>
            <a:cxnLst/>
            <a:rect l="l" t="t" r="r" b="b"/>
            <a:pathLst>
              <a:path w="12700">
                <a:moveTo>
                  <a:pt x="0" y="0"/>
                </a:moveTo>
                <a:lnTo>
                  <a:pt x="12618" y="0"/>
                </a:lnTo>
              </a:path>
            </a:pathLst>
          </a:custGeom>
          <a:ln w="3175">
            <a:solidFill>
              <a:srgbClr val="000000"/>
            </a:solidFill>
          </a:ln>
        </p:spPr>
        <p:txBody>
          <a:bodyPr wrap="square" lIns="0" tIns="0" rIns="0" bIns="0" rtlCol="0"/>
          <a:lstStyle/>
          <a:p>
            <a:endParaRPr sz="1224">
              <a:solidFill>
                <a:prstClr val="black"/>
              </a:solidFill>
            </a:endParaRPr>
          </a:p>
        </p:txBody>
      </p:sp>
      <p:sp>
        <p:nvSpPr>
          <p:cNvPr id="121" name="object 121"/>
          <p:cNvSpPr/>
          <p:nvPr/>
        </p:nvSpPr>
        <p:spPr>
          <a:xfrm>
            <a:off x="7086768" y="1408372"/>
            <a:ext cx="8637" cy="0"/>
          </a:xfrm>
          <a:custGeom>
            <a:avLst/>
            <a:gdLst/>
            <a:ahLst/>
            <a:cxnLst/>
            <a:rect l="l" t="t" r="r" b="b"/>
            <a:pathLst>
              <a:path w="12700">
                <a:moveTo>
                  <a:pt x="0" y="0"/>
                </a:moveTo>
                <a:lnTo>
                  <a:pt x="12618" y="0"/>
                </a:lnTo>
              </a:path>
            </a:pathLst>
          </a:custGeom>
          <a:ln w="3175">
            <a:solidFill>
              <a:srgbClr val="000000"/>
            </a:solidFill>
          </a:ln>
        </p:spPr>
        <p:txBody>
          <a:bodyPr wrap="square" lIns="0" tIns="0" rIns="0" bIns="0" rtlCol="0"/>
          <a:lstStyle/>
          <a:p>
            <a:endParaRPr sz="1224">
              <a:solidFill>
                <a:prstClr val="black"/>
              </a:solidFill>
            </a:endParaRPr>
          </a:p>
        </p:txBody>
      </p:sp>
      <p:sp>
        <p:nvSpPr>
          <p:cNvPr id="122" name="object 122"/>
          <p:cNvSpPr/>
          <p:nvPr/>
        </p:nvSpPr>
        <p:spPr>
          <a:xfrm>
            <a:off x="7086768" y="1411641"/>
            <a:ext cx="8637" cy="0"/>
          </a:xfrm>
          <a:custGeom>
            <a:avLst/>
            <a:gdLst/>
            <a:ahLst/>
            <a:cxnLst/>
            <a:rect l="l" t="t" r="r" b="b"/>
            <a:pathLst>
              <a:path w="12700">
                <a:moveTo>
                  <a:pt x="0" y="0"/>
                </a:moveTo>
                <a:lnTo>
                  <a:pt x="12618" y="0"/>
                </a:lnTo>
              </a:path>
            </a:pathLst>
          </a:custGeom>
          <a:ln w="3175">
            <a:solidFill>
              <a:srgbClr val="000000"/>
            </a:solidFill>
          </a:ln>
        </p:spPr>
        <p:txBody>
          <a:bodyPr wrap="square" lIns="0" tIns="0" rIns="0" bIns="0" rtlCol="0"/>
          <a:lstStyle/>
          <a:p>
            <a:endParaRPr sz="1224">
              <a:solidFill>
                <a:prstClr val="black"/>
              </a:solidFill>
            </a:endParaRPr>
          </a:p>
        </p:txBody>
      </p:sp>
      <p:sp>
        <p:nvSpPr>
          <p:cNvPr id="123" name="object 123"/>
          <p:cNvSpPr/>
          <p:nvPr/>
        </p:nvSpPr>
        <p:spPr>
          <a:xfrm>
            <a:off x="7086768" y="1414496"/>
            <a:ext cx="8637" cy="0"/>
          </a:xfrm>
          <a:custGeom>
            <a:avLst/>
            <a:gdLst/>
            <a:ahLst/>
            <a:cxnLst/>
            <a:rect l="l" t="t" r="r" b="b"/>
            <a:pathLst>
              <a:path w="12700">
                <a:moveTo>
                  <a:pt x="0" y="0"/>
                </a:moveTo>
                <a:lnTo>
                  <a:pt x="12618" y="0"/>
                </a:lnTo>
              </a:path>
            </a:pathLst>
          </a:custGeom>
          <a:ln w="3175">
            <a:solidFill>
              <a:srgbClr val="000000"/>
            </a:solidFill>
          </a:ln>
        </p:spPr>
        <p:txBody>
          <a:bodyPr wrap="square" lIns="0" tIns="0" rIns="0" bIns="0" rtlCol="0"/>
          <a:lstStyle/>
          <a:p>
            <a:endParaRPr sz="1224">
              <a:solidFill>
                <a:prstClr val="black"/>
              </a:solidFill>
            </a:endParaRPr>
          </a:p>
        </p:txBody>
      </p:sp>
      <p:sp>
        <p:nvSpPr>
          <p:cNvPr id="124" name="object 124"/>
          <p:cNvSpPr/>
          <p:nvPr/>
        </p:nvSpPr>
        <p:spPr>
          <a:xfrm>
            <a:off x="7507323" y="1553029"/>
            <a:ext cx="49409" cy="73958"/>
          </a:xfrm>
          <a:prstGeom prst="rect">
            <a:avLst/>
          </a:prstGeom>
          <a:blipFill>
            <a:blip r:embed="rId8" cstate="print"/>
            <a:stretch>
              <a:fillRect/>
            </a:stretch>
          </a:blipFill>
        </p:spPr>
        <p:txBody>
          <a:bodyPr wrap="square" lIns="0" tIns="0" rIns="0" bIns="0" rtlCol="0"/>
          <a:lstStyle/>
          <a:p>
            <a:endParaRPr sz="1224">
              <a:solidFill>
                <a:prstClr val="black"/>
              </a:solidFill>
            </a:endParaRPr>
          </a:p>
        </p:txBody>
      </p:sp>
      <p:sp>
        <p:nvSpPr>
          <p:cNvPr id="125" name="object 125"/>
          <p:cNvSpPr/>
          <p:nvPr/>
        </p:nvSpPr>
        <p:spPr>
          <a:xfrm>
            <a:off x="7126408" y="1569365"/>
            <a:ext cx="22889" cy="22889"/>
          </a:xfrm>
          <a:custGeom>
            <a:avLst/>
            <a:gdLst/>
            <a:ahLst/>
            <a:cxnLst/>
            <a:rect l="l" t="t" r="r" b="b"/>
            <a:pathLst>
              <a:path w="33654" h="33655">
                <a:moveTo>
                  <a:pt x="31845" y="0"/>
                </a:moveTo>
                <a:lnTo>
                  <a:pt x="2403" y="0"/>
                </a:lnTo>
                <a:lnTo>
                  <a:pt x="0" y="1802"/>
                </a:lnTo>
                <a:lnTo>
                  <a:pt x="0" y="31242"/>
                </a:lnTo>
                <a:lnTo>
                  <a:pt x="2403" y="33647"/>
                </a:lnTo>
                <a:lnTo>
                  <a:pt x="31845" y="33647"/>
                </a:lnTo>
                <a:lnTo>
                  <a:pt x="33648" y="31242"/>
                </a:lnTo>
                <a:lnTo>
                  <a:pt x="33648" y="1802"/>
                </a:lnTo>
                <a:lnTo>
                  <a:pt x="31845" y="0"/>
                </a:lnTo>
                <a:close/>
              </a:path>
            </a:pathLst>
          </a:custGeom>
          <a:solidFill>
            <a:srgbClr val="FFFFFF"/>
          </a:solidFill>
        </p:spPr>
        <p:txBody>
          <a:bodyPr wrap="square" lIns="0" tIns="0" rIns="0" bIns="0" rtlCol="0"/>
          <a:lstStyle/>
          <a:p>
            <a:endParaRPr sz="1224">
              <a:solidFill>
                <a:prstClr val="black"/>
              </a:solidFill>
            </a:endParaRPr>
          </a:p>
        </p:txBody>
      </p:sp>
      <p:sp>
        <p:nvSpPr>
          <p:cNvPr id="126" name="object 126"/>
          <p:cNvSpPr/>
          <p:nvPr/>
        </p:nvSpPr>
        <p:spPr>
          <a:xfrm>
            <a:off x="7126408" y="1569365"/>
            <a:ext cx="22889" cy="22889"/>
          </a:xfrm>
          <a:custGeom>
            <a:avLst/>
            <a:gdLst/>
            <a:ahLst/>
            <a:cxnLst/>
            <a:rect l="l" t="t" r="r" b="b"/>
            <a:pathLst>
              <a:path w="33654" h="33655">
                <a:moveTo>
                  <a:pt x="33648" y="28839"/>
                </a:moveTo>
                <a:lnTo>
                  <a:pt x="33648" y="31242"/>
                </a:lnTo>
                <a:lnTo>
                  <a:pt x="31845" y="33647"/>
                </a:lnTo>
                <a:lnTo>
                  <a:pt x="29442" y="33647"/>
                </a:lnTo>
                <a:lnTo>
                  <a:pt x="4806" y="33647"/>
                </a:lnTo>
                <a:lnTo>
                  <a:pt x="2403" y="33647"/>
                </a:lnTo>
                <a:lnTo>
                  <a:pt x="0" y="31242"/>
                </a:lnTo>
                <a:lnTo>
                  <a:pt x="0" y="1802"/>
                </a:lnTo>
                <a:lnTo>
                  <a:pt x="2403" y="0"/>
                </a:lnTo>
                <a:lnTo>
                  <a:pt x="29442" y="0"/>
                </a:lnTo>
                <a:lnTo>
                  <a:pt x="31845" y="0"/>
                </a:lnTo>
                <a:lnTo>
                  <a:pt x="33648" y="1802"/>
                </a:lnTo>
                <a:lnTo>
                  <a:pt x="33648" y="4205"/>
                </a:lnTo>
                <a:lnTo>
                  <a:pt x="33648" y="28839"/>
                </a:lnTo>
                <a:close/>
              </a:path>
            </a:pathLst>
          </a:custGeom>
          <a:ln w="3175">
            <a:solidFill>
              <a:srgbClr val="000000"/>
            </a:solidFill>
          </a:ln>
        </p:spPr>
        <p:txBody>
          <a:bodyPr wrap="square" lIns="0" tIns="0" rIns="0" bIns="0" rtlCol="0"/>
          <a:lstStyle/>
          <a:p>
            <a:endParaRPr sz="1224">
              <a:solidFill>
                <a:prstClr val="black"/>
              </a:solidFill>
            </a:endParaRPr>
          </a:p>
        </p:txBody>
      </p:sp>
      <p:sp>
        <p:nvSpPr>
          <p:cNvPr id="127" name="object 127"/>
          <p:cNvSpPr/>
          <p:nvPr/>
        </p:nvSpPr>
        <p:spPr>
          <a:xfrm>
            <a:off x="7130085" y="1584076"/>
            <a:ext cx="4319" cy="4319"/>
          </a:xfrm>
          <a:custGeom>
            <a:avLst/>
            <a:gdLst/>
            <a:ahLst/>
            <a:cxnLst/>
            <a:rect l="l" t="t" r="r" b="b"/>
            <a:pathLst>
              <a:path w="6350" h="6350">
                <a:moveTo>
                  <a:pt x="6008" y="6008"/>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128" name="object 128"/>
          <p:cNvSpPr/>
          <p:nvPr/>
        </p:nvSpPr>
        <p:spPr>
          <a:xfrm>
            <a:off x="7130085" y="1584076"/>
            <a:ext cx="4319" cy="4319"/>
          </a:xfrm>
          <a:custGeom>
            <a:avLst/>
            <a:gdLst/>
            <a:ahLst/>
            <a:cxnLst/>
            <a:rect l="l" t="t" r="r" b="b"/>
            <a:pathLst>
              <a:path w="6350" h="6350">
                <a:moveTo>
                  <a:pt x="0" y="6008"/>
                </a:moveTo>
                <a:lnTo>
                  <a:pt x="6008" y="0"/>
                </a:lnTo>
              </a:path>
            </a:pathLst>
          </a:custGeom>
          <a:ln w="3175">
            <a:solidFill>
              <a:srgbClr val="000000"/>
            </a:solidFill>
          </a:ln>
        </p:spPr>
        <p:txBody>
          <a:bodyPr wrap="square" lIns="0" tIns="0" rIns="0" bIns="0" rtlCol="0"/>
          <a:lstStyle/>
          <a:p>
            <a:endParaRPr sz="1224">
              <a:solidFill>
                <a:prstClr val="black"/>
              </a:solidFill>
            </a:endParaRPr>
          </a:p>
        </p:txBody>
      </p:sp>
      <p:sp>
        <p:nvSpPr>
          <p:cNvPr id="129" name="object 129"/>
          <p:cNvSpPr/>
          <p:nvPr/>
        </p:nvSpPr>
        <p:spPr>
          <a:xfrm>
            <a:off x="7132129" y="1572226"/>
            <a:ext cx="0" cy="5182"/>
          </a:xfrm>
          <a:custGeom>
            <a:avLst/>
            <a:gdLst/>
            <a:ahLst/>
            <a:cxnLst/>
            <a:rect l="l" t="t" r="r" b="b"/>
            <a:pathLst>
              <a:path h="7619">
                <a:moveTo>
                  <a:pt x="0" y="0"/>
                </a:moveTo>
                <a:lnTo>
                  <a:pt x="0" y="7210"/>
                </a:lnTo>
              </a:path>
            </a:pathLst>
          </a:custGeom>
          <a:ln w="3175">
            <a:solidFill>
              <a:srgbClr val="000000"/>
            </a:solidFill>
          </a:ln>
        </p:spPr>
        <p:txBody>
          <a:bodyPr wrap="square" lIns="0" tIns="0" rIns="0" bIns="0" rtlCol="0"/>
          <a:lstStyle/>
          <a:p>
            <a:endParaRPr sz="1224">
              <a:solidFill>
                <a:prstClr val="black"/>
              </a:solidFill>
            </a:endParaRPr>
          </a:p>
        </p:txBody>
      </p:sp>
      <p:sp>
        <p:nvSpPr>
          <p:cNvPr id="130" name="object 130"/>
          <p:cNvSpPr/>
          <p:nvPr/>
        </p:nvSpPr>
        <p:spPr>
          <a:xfrm>
            <a:off x="7129677" y="1574678"/>
            <a:ext cx="5182" cy="0"/>
          </a:xfrm>
          <a:custGeom>
            <a:avLst/>
            <a:gdLst/>
            <a:ahLst/>
            <a:cxnLst/>
            <a:rect l="l" t="t" r="r" b="b"/>
            <a:pathLst>
              <a:path w="7620">
                <a:moveTo>
                  <a:pt x="7211" y="0"/>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131" name="object 131"/>
          <p:cNvSpPr/>
          <p:nvPr/>
        </p:nvSpPr>
        <p:spPr>
          <a:xfrm>
            <a:off x="7140712" y="1574678"/>
            <a:ext cx="5614" cy="0"/>
          </a:xfrm>
          <a:custGeom>
            <a:avLst/>
            <a:gdLst/>
            <a:ahLst/>
            <a:cxnLst/>
            <a:rect l="l" t="t" r="r" b="b"/>
            <a:pathLst>
              <a:path w="8254">
                <a:moveTo>
                  <a:pt x="0" y="0"/>
                </a:moveTo>
                <a:lnTo>
                  <a:pt x="7811" y="0"/>
                </a:lnTo>
              </a:path>
            </a:pathLst>
          </a:custGeom>
          <a:ln w="3175">
            <a:solidFill>
              <a:srgbClr val="000000"/>
            </a:solidFill>
          </a:ln>
        </p:spPr>
        <p:txBody>
          <a:bodyPr wrap="square" lIns="0" tIns="0" rIns="0" bIns="0" rtlCol="0"/>
          <a:lstStyle/>
          <a:p>
            <a:endParaRPr sz="1224">
              <a:solidFill>
                <a:prstClr val="black"/>
              </a:solidFill>
            </a:endParaRPr>
          </a:p>
        </p:txBody>
      </p:sp>
      <p:sp>
        <p:nvSpPr>
          <p:cNvPr id="132" name="object 132"/>
          <p:cNvSpPr/>
          <p:nvPr/>
        </p:nvSpPr>
        <p:spPr>
          <a:xfrm>
            <a:off x="7141120" y="1574678"/>
            <a:ext cx="5182" cy="0"/>
          </a:xfrm>
          <a:custGeom>
            <a:avLst/>
            <a:gdLst/>
            <a:ahLst/>
            <a:cxnLst/>
            <a:rect l="l" t="t" r="r" b="b"/>
            <a:pathLst>
              <a:path w="7620">
                <a:moveTo>
                  <a:pt x="0" y="0"/>
                </a:moveTo>
                <a:lnTo>
                  <a:pt x="7211" y="0"/>
                </a:lnTo>
              </a:path>
            </a:pathLst>
          </a:custGeom>
          <a:ln w="3175">
            <a:solidFill>
              <a:srgbClr val="000000"/>
            </a:solidFill>
          </a:ln>
        </p:spPr>
        <p:txBody>
          <a:bodyPr wrap="square" lIns="0" tIns="0" rIns="0" bIns="0" rtlCol="0"/>
          <a:lstStyle/>
          <a:p>
            <a:endParaRPr sz="1224">
              <a:solidFill>
                <a:prstClr val="black"/>
              </a:solidFill>
            </a:endParaRPr>
          </a:p>
        </p:txBody>
      </p:sp>
      <p:sp>
        <p:nvSpPr>
          <p:cNvPr id="133" name="object 133"/>
          <p:cNvSpPr/>
          <p:nvPr/>
        </p:nvSpPr>
        <p:spPr>
          <a:xfrm>
            <a:off x="7141120" y="1587345"/>
            <a:ext cx="5182" cy="0"/>
          </a:xfrm>
          <a:custGeom>
            <a:avLst/>
            <a:gdLst/>
            <a:ahLst/>
            <a:cxnLst/>
            <a:rect l="l" t="t" r="r" b="b"/>
            <a:pathLst>
              <a:path w="7620">
                <a:moveTo>
                  <a:pt x="0" y="0"/>
                </a:moveTo>
                <a:lnTo>
                  <a:pt x="7211" y="0"/>
                </a:lnTo>
              </a:path>
            </a:pathLst>
          </a:custGeom>
          <a:ln w="3175">
            <a:solidFill>
              <a:srgbClr val="000000"/>
            </a:solidFill>
          </a:ln>
        </p:spPr>
        <p:txBody>
          <a:bodyPr wrap="square" lIns="0" tIns="0" rIns="0" bIns="0" rtlCol="0"/>
          <a:lstStyle/>
          <a:p>
            <a:endParaRPr sz="1224">
              <a:solidFill>
                <a:prstClr val="black"/>
              </a:solidFill>
            </a:endParaRPr>
          </a:p>
        </p:txBody>
      </p:sp>
      <p:sp>
        <p:nvSpPr>
          <p:cNvPr id="134" name="object 134"/>
          <p:cNvSpPr/>
          <p:nvPr/>
        </p:nvSpPr>
        <p:spPr>
          <a:xfrm>
            <a:off x="7141120" y="1587345"/>
            <a:ext cx="5182" cy="0"/>
          </a:xfrm>
          <a:custGeom>
            <a:avLst/>
            <a:gdLst/>
            <a:ahLst/>
            <a:cxnLst/>
            <a:rect l="l" t="t" r="r" b="b"/>
            <a:pathLst>
              <a:path w="7620">
                <a:moveTo>
                  <a:pt x="0" y="0"/>
                </a:moveTo>
                <a:lnTo>
                  <a:pt x="7211" y="0"/>
                </a:lnTo>
              </a:path>
            </a:pathLst>
          </a:custGeom>
          <a:ln w="3175">
            <a:solidFill>
              <a:srgbClr val="000000"/>
            </a:solidFill>
          </a:ln>
        </p:spPr>
        <p:txBody>
          <a:bodyPr wrap="square" lIns="0" tIns="0" rIns="0" bIns="0" rtlCol="0"/>
          <a:lstStyle/>
          <a:p>
            <a:endParaRPr sz="1224">
              <a:solidFill>
                <a:prstClr val="black"/>
              </a:solidFill>
            </a:endParaRPr>
          </a:p>
        </p:txBody>
      </p:sp>
      <p:sp>
        <p:nvSpPr>
          <p:cNvPr id="135" name="object 135"/>
          <p:cNvSpPr/>
          <p:nvPr/>
        </p:nvSpPr>
        <p:spPr>
          <a:xfrm>
            <a:off x="7141120" y="1584893"/>
            <a:ext cx="5182" cy="0"/>
          </a:xfrm>
          <a:custGeom>
            <a:avLst/>
            <a:gdLst/>
            <a:ahLst/>
            <a:cxnLst/>
            <a:rect l="l" t="t" r="r" b="b"/>
            <a:pathLst>
              <a:path w="7620">
                <a:moveTo>
                  <a:pt x="0" y="0"/>
                </a:moveTo>
                <a:lnTo>
                  <a:pt x="7211" y="0"/>
                </a:lnTo>
              </a:path>
            </a:pathLst>
          </a:custGeom>
          <a:ln w="3175">
            <a:solidFill>
              <a:srgbClr val="000000"/>
            </a:solidFill>
          </a:ln>
        </p:spPr>
        <p:txBody>
          <a:bodyPr wrap="square" lIns="0" tIns="0" rIns="0" bIns="0" rtlCol="0"/>
          <a:lstStyle/>
          <a:p>
            <a:endParaRPr sz="1224">
              <a:solidFill>
                <a:prstClr val="black"/>
              </a:solidFill>
            </a:endParaRPr>
          </a:p>
        </p:txBody>
      </p:sp>
      <p:sp>
        <p:nvSpPr>
          <p:cNvPr id="136" name="object 136"/>
          <p:cNvSpPr/>
          <p:nvPr/>
        </p:nvSpPr>
        <p:spPr>
          <a:xfrm>
            <a:off x="7137442" y="1569365"/>
            <a:ext cx="0" cy="22889"/>
          </a:xfrm>
          <a:custGeom>
            <a:avLst/>
            <a:gdLst/>
            <a:ahLst/>
            <a:cxnLst/>
            <a:rect l="l" t="t" r="r" b="b"/>
            <a:pathLst>
              <a:path h="33655">
                <a:moveTo>
                  <a:pt x="0" y="0"/>
                </a:moveTo>
                <a:lnTo>
                  <a:pt x="0" y="33647"/>
                </a:lnTo>
              </a:path>
            </a:pathLst>
          </a:custGeom>
          <a:ln w="3175">
            <a:solidFill>
              <a:srgbClr val="000000"/>
            </a:solidFill>
          </a:ln>
        </p:spPr>
        <p:txBody>
          <a:bodyPr wrap="square" lIns="0" tIns="0" rIns="0" bIns="0" rtlCol="0"/>
          <a:lstStyle/>
          <a:p>
            <a:endParaRPr sz="1224">
              <a:solidFill>
                <a:prstClr val="black"/>
              </a:solidFill>
            </a:endParaRPr>
          </a:p>
        </p:txBody>
      </p:sp>
      <p:sp>
        <p:nvSpPr>
          <p:cNvPr id="137" name="object 137"/>
          <p:cNvSpPr/>
          <p:nvPr/>
        </p:nvSpPr>
        <p:spPr>
          <a:xfrm>
            <a:off x="7126408" y="1580398"/>
            <a:ext cx="22889" cy="0"/>
          </a:xfrm>
          <a:custGeom>
            <a:avLst/>
            <a:gdLst/>
            <a:ahLst/>
            <a:cxnLst/>
            <a:rect l="l" t="t" r="r" b="b"/>
            <a:pathLst>
              <a:path w="33654">
                <a:moveTo>
                  <a:pt x="0" y="0"/>
                </a:moveTo>
                <a:lnTo>
                  <a:pt x="33648" y="0"/>
                </a:lnTo>
              </a:path>
            </a:pathLst>
          </a:custGeom>
          <a:ln w="3175">
            <a:solidFill>
              <a:srgbClr val="000000"/>
            </a:solidFill>
          </a:ln>
        </p:spPr>
        <p:txBody>
          <a:bodyPr wrap="square" lIns="0" tIns="0" rIns="0" bIns="0" rtlCol="0"/>
          <a:lstStyle/>
          <a:p>
            <a:endParaRPr sz="1224">
              <a:solidFill>
                <a:prstClr val="black"/>
              </a:solidFill>
            </a:endParaRPr>
          </a:p>
        </p:txBody>
      </p:sp>
      <p:sp>
        <p:nvSpPr>
          <p:cNvPr id="138" name="object 138"/>
          <p:cNvSpPr/>
          <p:nvPr/>
        </p:nvSpPr>
        <p:spPr>
          <a:xfrm>
            <a:off x="7140711" y="1583669"/>
            <a:ext cx="16411" cy="22889"/>
          </a:xfrm>
          <a:custGeom>
            <a:avLst/>
            <a:gdLst/>
            <a:ahLst/>
            <a:cxnLst/>
            <a:rect l="l" t="t" r="r" b="b"/>
            <a:pathLst>
              <a:path w="24129" h="33655">
                <a:moveTo>
                  <a:pt x="16223" y="0"/>
                </a:moveTo>
                <a:lnTo>
                  <a:pt x="600" y="0"/>
                </a:lnTo>
                <a:lnTo>
                  <a:pt x="0" y="33045"/>
                </a:lnTo>
                <a:lnTo>
                  <a:pt x="24035" y="33045"/>
                </a:lnTo>
                <a:lnTo>
                  <a:pt x="24035" y="7809"/>
                </a:lnTo>
                <a:lnTo>
                  <a:pt x="16223" y="0"/>
                </a:lnTo>
                <a:close/>
              </a:path>
            </a:pathLst>
          </a:custGeom>
          <a:solidFill>
            <a:srgbClr val="FFFFFF"/>
          </a:solidFill>
        </p:spPr>
        <p:txBody>
          <a:bodyPr wrap="square" lIns="0" tIns="0" rIns="0" bIns="0" rtlCol="0"/>
          <a:lstStyle/>
          <a:p>
            <a:endParaRPr sz="1224">
              <a:solidFill>
                <a:prstClr val="black"/>
              </a:solidFill>
            </a:endParaRPr>
          </a:p>
        </p:txBody>
      </p:sp>
      <p:sp>
        <p:nvSpPr>
          <p:cNvPr id="139" name="object 139"/>
          <p:cNvSpPr/>
          <p:nvPr/>
        </p:nvSpPr>
        <p:spPr>
          <a:xfrm>
            <a:off x="7140711" y="1583669"/>
            <a:ext cx="16411" cy="22889"/>
          </a:xfrm>
          <a:custGeom>
            <a:avLst/>
            <a:gdLst/>
            <a:ahLst/>
            <a:cxnLst/>
            <a:rect l="l" t="t" r="r" b="b"/>
            <a:pathLst>
              <a:path w="24129" h="33655">
                <a:moveTo>
                  <a:pt x="24035" y="33045"/>
                </a:moveTo>
                <a:lnTo>
                  <a:pt x="0" y="33045"/>
                </a:lnTo>
                <a:lnTo>
                  <a:pt x="600" y="0"/>
                </a:lnTo>
                <a:lnTo>
                  <a:pt x="16223" y="0"/>
                </a:lnTo>
                <a:lnTo>
                  <a:pt x="24035" y="7809"/>
                </a:lnTo>
                <a:lnTo>
                  <a:pt x="24035" y="33045"/>
                </a:lnTo>
                <a:close/>
              </a:path>
            </a:pathLst>
          </a:custGeom>
          <a:ln w="3175">
            <a:solidFill>
              <a:srgbClr val="000000"/>
            </a:solidFill>
          </a:ln>
        </p:spPr>
        <p:txBody>
          <a:bodyPr wrap="square" lIns="0" tIns="0" rIns="0" bIns="0" rtlCol="0"/>
          <a:lstStyle/>
          <a:p>
            <a:endParaRPr sz="1224">
              <a:solidFill>
                <a:prstClr val="black"/>
              </a:solidFill>
            </a:endParaRPr>
          </a:p>
        </p:txBody>
      </p:sp>
      <p:sp>
        <p:nvSpPr>
          <p:cNvPr id="140" name="object 140"/>
          <p:cNvSpPr/>
          <p:nvPr/>
        </p:nvSpPr>
        <p:spPr>
          <a:xfrm>
            <a:off x="7151745" y="1583669"/>
            <a:ext cx="5614" cy="5614"/>
          </a:xfrm>
          <a:custGeom>
            <a:avLst/>
            <a:gdLst/>
            <a:ahLst/>
            <a:cxnLst/>
            <a:rect l="l" t="t" r="r" b="b"/>
            <a:pathLst>
              <a:path w="8254" h="8255">
                <a:moveTo>
                  <a:pt x="0" y="0"/>
                </a:moveTo>
                <a:lnTo>
                  <a:pt x="0" y="7809"/>
                </a:lnTo>
                <a:lnTo>
                  <a:pt x="7811" y="7809"/>
                </a:lnTo>
              </a:path>
            </a:pathLst>
          </a:custGeom>
          <a:ln w="3175">
            <a:solidFill>
              <a:srgbClr val="000000"/>
            </a:solidFill>
          </a:ln>
        </p:spPr>
        <p:txBody>
          <a:bodyPr wrap="square" lIns="0" tIns="0" rIns="0" bIns="0" rtlCol="0"/>
          <a:lstStyle/>
          <a:p>
            <a:endParaRPr sz="1224">
              <a:solidFill>
                <a:prstClr val="black"/>
              </a:solidFill>
            </a:endParaRPr>
          </a:p>
        </p:txBody>
      </p:sp>
      <p:sp>
        <p:nvSpPr>
          <p:cNvPr id="141" name="object 141"/>
          <p:cNvSpPr/>
          <p:nvPr/>
        </p:nvSpPr>
        <p:spPr>
          <a:xfrm>
            <a:off x="7144797" y="1590615"/>
            <a:ext cx="4319" cy="0"/>
          </a:xfrm>
          <a:custGeom>
            <a:avLst/>
            <a:gdLst/>
            <a:ahLst/>
            <a:cxnLst/>
            <a:rect l="l" t="t" r="r" b="b"/>
            <a:pathLst>
              <a:path w="6350">
                <a:moveTo>
                  <a:pt x="0" y="0"/>
                </a:moveTo>
                <a:lnTo>
                  <a:pt x="6008" y="0"/>
                </a:lnTo>
              </a:path>
            </a:pathLst>
          </a:custGeom>
          <a:ln w="3175">
            <a:solidFill>
              <a:srgbClr val="000000"/>
            </a:solidFill>
          </a:ln>
        </p:spPr>
        <p:txBody>
          <a:bodyPr wrap="square" lIns="0" tIns="0" rIns="0" bIns="0" rtlCol="0"/>
          <a:lstStyle/>
          <a:p>
            <a:endParaRPr sz="1224">
              <a:solidFill>
                <a:prstClr val="black"/>
              </a:solidFill>
            </a:endParaRPr>
          </a:p>
        </p:txBody>
      </p:sp>
      <p:sp>
        <p:nvSpPr>
          <p:cNvPr id="142" name="object 142"/>
          <p:cNvSpPr/>
          <p:nvPr/>
        </p:nvSpPr>
        <p:spPr>
          <a:xfrm>
            <a:off x="7144797" y="1593883"/>
            <a:ext cx="8637" cy="0"/>
          </a:xfrm>
          <a:custGeom>
            <a:avLst/>
            <a:gdLst/>
            <a:ahLst/>
            <a:cxnLst/>
            <a:rect l="l" t="t" r="r" b="b"/>
            <a:pathLst>
              <a:path w="12700">
                <a:moveTo>
                  <a:pt x="0" y="0"/>
                </a:moveTo>
                <a:lnTo>
                  <a:pt x="12618" y="0"/>
                </a:lnTo>
              </a:path>
            </a:pathLst>
          </a:custGeom>
          <a:ln w="3175">
            <a:solidFill>
              <a:srgbClr val="000000"/>
            </a:solidFill>
          </a:ln>
        </p:spPr>
        <p:txBody>
          <a:bodyPr wrap="square" lIns="0" tIns="0" rIns="0" bIns="0" rtlCol="0"/>
          <a:lstStyle/>
          <a:p>
            <a:endParaRPr sz="1224">
              <a:solidFill>
                <a:prstClr val="black"/>
              </a:solidFill>
            </a:endParaRPr>
          </a:p>
        </p:txBody>
      </p:sp>
      <p:sp>
        <p:nvSpPr>
          <p:cNvPr id="143" name="object 143"/>
          <p:cNvSpPr/>
          <p:nvPr/>
        </p:nvSpPr>
        <p:spPr>
          <a:xfrm>
            <a:off x="7144797" y="1596744"/>
            <a:ext cx="8637" cy="0"/>
          </a:xfrm>
          <a:custGeom>
            <a:avLst/>
            <a:gdLst/>
            <a:ahLst/>
            <a:cxnLst/>
            <a:rect l="l" t="t" r="r" b="b"/>
            <a:pathLst>
              <a:path w="12700">
                <a:moveTo>
                  <a:pt x="0" y="0"/>
                </a:moveTo>
                <a:lnTo>
                  <a:pt x="12618" y="0"/>
                </a:lnTo>
              </a:path>
            </a:pathLst>
          </a:custGeom>
          <a:ln w="3175">
            <a:solidFill>
              <a:srgbClr val="000000"/>
            </a:solidFill>
          </a:ln>
        </p:spPr>
        <p:txBody>
          <a:bodyPr wrap="square" lIns="0" tIns="0" rIns="0" bIns="0" rtlCol="0"/>
          <a:lstStyle/>
          <a:p>
            <a:endParaRPr sz="1224">
              <a:solidFill>
                <a:prstClr val="black"/>
              </a:solidFill>
            </a:endParaRPr>
          </a:p>
        </p:txBody>
      </p:sp>
      <p:sp>
        <p:nvSpPr>
          <p:cNvPr id="144" name="object 144"/>
          <p:cNvSpPr/>
          <p:nvPr/>
        </p:nvSpPr>
        <p:spPr>
          <a:xfrm>
            <a:off x="7144797" y="1600013"/>
            <a:ext cx="8637" cy="0"/>
          </a:xfrm>
          <a:custGeom>
            <a:avLst/>
            <a:gdLst/>
            <a:ahLst/>
            <a:cxnLst/>
            <a:rect l="l" t="t" r="r" b="b"/>
            <a:pathLst>
              <a:path w="12700">
                <a:moveTo>
                  <a:pt x="0" y="0"/>
                </a:moveTo>
                <a:lnTo>
                  <a:pt x="12618" y="0"/>
                </a:lnTo>
              </a:path>
            </a:pathLst>
          </a:custGeom>
          <a:ln w="3175">
            <a:solidFill>
              <a:srgbClr val="000000"/>
            </a:solidFill>
          </a:ln>
        </p:spPr>
        <p:txBody>
          <a:bodyPr wrap="square" lIns="0" tIns="0" rIns="0" bIns="0" rtlCol="0"/>
          <a:lstStyle/>
          <a:p>
            <a:endParaRPr sz="1224">
              <a:solidFill>
                <a:prstClr val="black"/>
              </a:solidFill>
            </a:endParaRPr>
          </a:p>
        </p:txBody>
      </p:sp>
      <p:sp>
        <p:nvSpPr>
          <p:cNvPr id="145" name="object 145"/>
          <p:cNvSpPr/>
          <p:nvPr/>
        </p:nvSpPr>
        <p:spPr>
          <a:xfrm>
            <a:off x="7144797" y="1603282"/>
            <a:ext cx="8637" cy="0"/>
          </a:xfrm>
          <a:custGeom>
            <a:avLst/>
            <a:gdLst/>
            <a:ahLst/>
            <a:cxnLst/>
            <a:rect l="l" t="t" r="r" b="b"/>
            <a:pathLst>
              <a:path w="12700">
                <a:moveTo>
                  <a:pt x="0" y="0"/>
                </a:moveTo>
                <a:lnTo>
                  <a:pt x="12618" y="0"/>
                </a:lnTo>
              </a:path>
            </a:pathLst>
          </a:custGeom>
          <a:ln w="3175">
            <a:solidFill>
              <a:srgbClr val="000000"/>
            </a:solidFill>
          </a:ln>
        </p:spPr>
        <p:txBody>
          <a:bodyPr wrap="square" lIns="0" tIns="0" rIns="0" bIns="0" rtlCol="0"/>
          <a:lstStyle/>
          <a:p>
            <a:endParaRPr sz="1224">
              <a:solidFill>
                <a:prstClr val="black"/>
              </a:solidFill>
            </a:endParaRPr>
          </a:p>
        </p:txBody>
      </p:sp>
      <p:sp>
        <p:nvSpPr>
          <p:cNvPr id="146" name="object 146"/>
          <p:cNvSpPr/>
          <p:nvPr/>
        </p:nvSpPr>
        <p:spPr>
          <a:xfrm>
            <a:off x="7118643" y="1226935"/>
            <a:ext cx="22889" cy="22889"/>
          </a:xfrm>
          <a:custGeom>
            <a:avLst/>
            <a:gdLst/>
            <a:ahLst/>
            <a:cxnLst/>
            <a:rect l="l" t="t" r="r" b="b"/>
            <a:pathLst>
              <a:path w="33654" h="33655">
                <a:moveTo>
                  <a:pt x="31245" y="0"/>
                </a:moveTo>
                <a:lnTo>
                  <a:pt x="1802" y="0"/>
                </a:lnTo>
                <a:lnTo>
                  <a:pt x="0" y="2413"/>
                </a:lnTo>
                <a:lnTo>
                  <a:pt x="0" y="31836"/>
                </a:lnTo>
                <a:lnTo>
                  <a:pt x="1802" y="33641"/>
                </a:lnTo>
                <a:lnTo>
                  <a:pt x="31245" y="33641"/>
                </a:lnTo>
                <a:lnTo>
                  <a:pt x="33650" y="31836"/>
                </a:lnTo>
                <a:lnTo>
                  <a:pt x="33650" y="2413"/>
                </a:lnTo>
                <a:lnTo>
                  <a:pt x="31245" y="0"/>
                </a:lnTo>
                <a:close/>
              </a:path>
            </a:pathLst>
          </a:custGeom>
          <a:solidFill>
            <a:srgbClr val="FFFFFF"/>
          </a:solidFill>
        </p:spPr>
        <p:txBody>
          <a:bodyPr wrap="square" lIns="0" tIns="0" rIns="0" bIns="0" rtlCol="0"/>
          <a:lstStyle/>
          <a:p>
            <a:endParaRPr sz="1224">
              <a:solidFill>
                <a:prstClr val="black"/>
              </a:solidFill>
            </a:endParaRPr>
          </a:p>
        </p:txBody>
      </p:sp>
      <p:sp>
        <p:nvSpPr>
          <p:cNvPr id="147" name="object 147"/>
          <p:cNvSpPr/>
          <p:nvPr/>
        </p:nvSpPr>
        <p:spPr>
          <a:xfrm>
            <a:off x="7118643" y="1226935"/>
            <a:ext cx="22889" cy="22889"/>
          </a:xfrm>
          <a:custGeom>
            <a:avLst/>
            <a:gdLst/>
            <a:ahLst/>
            <a:cxnLst/>
            <a:rect l="l" t="t" r="r" b="b"/>
            <a:pathLst>
              <a:path w="33654" h="33655">
                <a:moveTo>
                  <a:pt x="33650" y="29443"/>
                </a:moveTo>
                <a:lnTo>
                  <a:pt x="33650" y="31836"/>
                </a:lnTo>
                <a:lnTo>
                  <a:pt x="31245" y="33641"/>
                </a:lnTo>
                <a:lnTo>
                  <a:pt x="28842" y="33641"/>
                </a:lnTo>
                <a:lnTo>
                  <a:pt x="4206" y="33641"/>
                </a:lnTo>
                <a:lnTo>
                  <a:pt x="1802" y="33641"/>
                </a:lnTo>
                <a:lnTo>
                  <a:pt x="0" y="31836"/>
                </a:lnTo>
                <a:lnTo>
                  <a:pt x="0" y="2413"/>
                </a:lnTo>
                <a:lnTo>
                  <a:pt x="1802" y="0"/>
                </a:lnTo>
                <a:lnTo>
                  <a:pt x="28842" y="0"/>
                </a:lnTo>
                <a:lnTo>
                  <a:pt x="31245" y="0"/>
                </a:lnTo>
                <a:lnTo>
                  <a:pt x="33650" y="2413"/>
                </a:lnTo>
                <a:lnTo>
                  <a:pt x="33650" y="4805"/>
                </a:lnTo>
                <a:lnTo>
                  <a:pt x="33650" y="29443"/>
                </a:lnTo>
                <a:close/>
              </a:path>
            </a:pathLst>
          </a:custGeom>
          <a:ln w="3175">
            <a:solidFill>
              <a:srgbClr val="000000"/>
            </a:solidFill>
          </a:ln>
        </p:spPr>
        <p:txBody>
          <a:bodyPr wrap="square" lIns="0" tIns="0" rIns="0" bIns="0" rtlCol="0"/>
          <a:lstStyle/>
          <a:p>
            <a:endParaRPr sz="1224">
              <a:solidFill>
                <a:prstClr val="black"/>
              </a:solidFill>
            </a:endParaRPr>
          </a:p>
        </p:txBody>
      </p:sp>
      <p:sp>
        <p:nvSpPr>
          <p:cNvPr id="148" name="object 148"/>
          <p:cNvSpPr/>
          <p:nvPr/>
        </p:nvSpPr>
        <p:spPr>
          <a:xfrm>
            <a:off x="7121912" y="1242050"/>
            <a:ext cx="4319" cy="4319"/>
          </a:xfrm>
          <a:custGeom>
            <a:avLst/>
            <a:gdLst/>
            <a:ahLst/>
            <a:cxnLst/>
            <a:rect l="l" t="t" r="r" b="b"/>
            <a:pathLst>
              <a:path w="6350" h="6350">
                <a:moveTo>
                  <a:pt x="6008" y="6022"/>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149" name="object 149"/>
          <p:cNvSpPr/>
          <p:nvPr/>
        </p:nvSpPr>
        <p:spPr>
          <a:xfrm>
            <a:off x="7121912" y="1242050"/>
            <a:ext cx="4319" cy="4319"/>
          </a:xfrm>
          <a:custGeom>
            <a:avLst/>
            <a:gdLst/>
            <a:ahLst/>
            <a:cxnLst/>
            <a:rect l="l" t="t" r="r" b="b"/>
            <a:pathLst>
              <a:path w="6350" h="6350">
                <a:moveTo>
                  <a:pt x="0" y="6022"/>
                </a:moveTo>
                <a:lnTo>
                  <a:pt x="6008" y="0"/>
                </a:lnTo>
              </a:path>
            </a:pathLst>
          </a:custGeom>
          <a:ln w="3175">
            <a:solidFill>
              <a:srgbClr val="000000"/>
            </a:solidFill>
          </a:ln>
        </p:spPr>
        <p:txBody>
          <a:bodyPr wrap="square" lIns="0" tIns="0" rIns="0" bIns="0" rtlCol="0"/>
          <a:lstStyle/>
          <a:p>
            <a:endParaRPr sz="1224">
              <a:solidFill>
                <a:prstClr val="black"/>
              </a:solidFill>
            </a:endParaRPr>
          </a:p>
        </p:txBody>
      </p:sp>
      <p:sp>
        <p:nvSpPr>
          <p:cNvPr id="150" name="object 150"/>
          <p:cNvSpPr/>
          <p:nvPr/>
        </p:nvSpPr>
        <p:spPr>
          <a:xfrm>
            <a:off x="7123956" y="1230204"/>
            <a:ext cx="0" cy="5182"/>
          </a:xfrm>
          <a:custGeom>
            <a:avLst/>
            <a:gdLst/>
            <a:ahLst/>
            <a:cxnLst/>
            <a:rect l="l" t="t" r="r" b="b"/>
            <a:pathLst>
              <a:path h="7619">
                <a:moveTo>
                  <a:pt x="0" y="0"/>
                </a:moveTo>
                <a:lnTo>
                  <a:pt x="0" y="7219"/>
                </a:lnTo>
              </a:path>
            </a:pathLst>
          </a:custGeom>
          <a:ln w="3175">
            <a:solidFill>
              <a:srgbClr val="000000"/>
            </a:solidFill>
          </a:ln>
        </p:spPr>
        <p:txBody>
          <a:bodyPr wrap="square" lIns="0" tIns="0" rIns="0" bIns="0" rtlCol="0"/>
          <a:lstStyle/>
          <a:p>
            <a:endParaRPr sz="1224">
              <a:solidFill>
                <a:prstClr val="black"/>
              </a:solidFill>
            </a:endParaRPr>
          </a:p>
        </p:txBody>
      </p:sp>
      <p:sp>
        <p:nvSpPr>
          <p:cNvPr id="151" name="object 151"/>
          <p:cNvSpPr/>
          <p:nvPr/>
        </p:nvSpPr>
        <p:spPr>
          <a:xfrm>
            <a:off x="7121503" y="1232659"/>
            <a:ext cx="5182" cy="0"/>
          </a:xfrm>
          <a:custGeom>
            <a:avLst/>
            <a:gdLst/>
            <a:ahLst/>
            <a:cxnLst/>
            <a:rect l="l" t="t" r="r" b="b"/>
            <a:pathLst>
              <a:path w="7620">
                <a:moveTo>
                  <a:pt x="7211" y="0"/>
                </a:moveTo>
                <a:lnTo>
                  <a:pt x="0" y="0"/>
                </a:lnTo>
              </a:path>
            </a:pathLst>
          </a:custGeom>
          <a:ln w="3175">
            <a:solidFill>
              <a:srgbClr val="000000"/>
            </a:solidFill>
          </a:ln>
        </p:spPr>
        <p:txBody>
          <a:bodyPr wrap="square" lIns="0" tIns="0" rIns="0" bIns="0" rtlCol="0"/>
          <a:lstStyle/>
          <a:p>
            <a:endParaRPr sz="1224">
              <a:solidFill>
                <a:prstClr val="black"/>
              </a:solidFill>
            </a:endParaRPr>
          </a:p>
        </p:txBody>
      </p:sp>
      <p:sp>
        <p:nvSpPr>
          <p:cNvPr id="152" name="object 152"/>
          <p:cNvSpPr/>
          <p:nvPr/>
        </p:nvSpPr>
        <p:spPr>
          <a:xfrm>
            <a:off x="7132538" y="1232659"/>
            <a:ext cx="5614" cy="0"/>
          </a:xfrm>
          <a:custGeom>
            <a:avLst/>
            <a:gdLst/>
            <a:ahLst/>
            <a:cxnLst/>
            <a:rect l="l" t="t" r="r" b="b"/>
            <a:pathLst>
              <a:path w="8254">
                <a:moveTo>
                  <a:pt x="0" y="0"/>
                </a:moveTo>
                <a:lnTo>
                  <a:pt x="7811" y="0"/>
                </a:lnTo>
              </a:path>
            </a:pathLst>
          </a:custGeom>
          <a:ln w="3175">
            <a:solidFill>
              <a:srgbClr val="000000"/>
            </a:solidFill>
          </a:ln>
        </p:spPr>
        <p:txBody>
          <a:bodyPr wrap="square" lIns="0" tIns="0" rIns="0" bIns="0" rtlCol="0"/>
          <a:lstStyle/>
          <a:p>
            <a:endParaRPr sz="1224">
              <a:solidFill>
                <a:prstClr val="black"/>
              </a:solidFill>
            </a:endParaRPr>
          </a:p>
        </p:txBody>
      </p:sp>
      <p:sp>
        <p:nvSpPr>
          <p:cNvPr id="153" name="object 153"/>
          <p:cNvSpPr/>
          <p:nvPr/>
        </p:nvSpPr>
        <p:spPr>
          <a:xfrm>
            <a:off x="7132946" y="1232659"/>
            <a:ext cx="5182" cy="0"/>
          </a:xfrm>
          <a:custGeom>
            <a:avLst/>
            <a:gdLst/>
            <a:ahLst/>
            <a:cxnLst/>
            <a:rect l="l" t="t" r="r" b="b"/>
            <a:pathLst>
              <a:path w="7620">
                <a:moveTo>
                  <a:pt x="0" y="0"/>
                </a:moveTo>
                <a:lnTo>
                  <a:pt x="7211" y="0"/>
                </a:lnTo>
              </a:path>
            </a:pathLst>
          </a:custGeom>
          <a:ln w="3175">
            <a:solidFill>
              <a:srgbClr val="000000"/>
            </a:solidFill>
          </a:ln>
        </p:spPr>
        <p:txBody>
          <a:bodyPr wrap="square" lIns="0" tIns="0" rIns="0" bIns="0" rtlCol="0"/>
          <a:lstStyle/>
          <a:p>
            <a:endParaRPr sz="1224">
              <a:solidFill>
                <a:prstClr val="black"/>
              </a:solidFill>
            </a:endParaRPr>
          </a:p>
        </p:txBody>
      </p:sp>
      <p:sp>
        <p:nvSpPr>
          <p:cNvPr id="154" name="object 154"/>
          <p:cNvSpPr/>
          <p:nvPr/>
        </p:nvSpPr>
        <p:spPr>
          <a:xfrm>
            <a:off x="7132946" y="1245319"/>
            <a:ext cx="5182" cy="0"/>
          </a:xfrm>
          <a:custGeom>
            <a:avLst/>
            <a:gdLst/>
            <a:ahLst/>
            <a:cxnLst/>
            <a:rect l="l" t="t" r="r" b="b"/>
            <a:pathLst>
              <a:path w="7620">
                <a:moveTo>
                  <a:pt x="0" y="0"/>
                </a:moveTo>
                <a:lnTo>
                  <a:pt x="7211" y="0"/>
                </a:lnTo>
              </a:path>
            </a:pathLst>
          </a:custGeom>
          <a:ln w="3175">
            <a:solidFill>
              <a:srgbClr val="000000"/>
            </a:solidFill>
          </a:ln>
        </p:spPr>
        <p:txBody>
          <a:bodyPr wrap="square" lIns="0" tIns="0" rIns="0" bIns="0" rtlCol="0"/>
          <a:lstStyle/>
          <a:p>
            <a:endParaRPr sz="1224">
              <a:solidFill>
                <a:prstClr val="black"/>
              </a:solidFill>
            </a:endParaRPr>
          </a:p>
        </p:txBody>
      </p:sp>
      <p:sp>
        <p:nvSpPr>
          <p:cNvPr id="155" name="object 155"/>
          <p:cNvSpPr/>
          <p:nvPr/>
        </p:nvSpPr>
        <p:spPr>
          <a:xfrm>
            <a:off x="7132946" y="1245319"/>
            <a:ext cx="5182" cy="0"/>
          </a:xfrm>
          <a:custGeom>
            <a:avLst/>
            <a:gdLst/>
            <a:ahLst/>
            <a:cxnLst/>
            <a:rect l="l" t="t" r="r" b="b"/>
            <a:pathLst>
              <a:path w="7620">
                <a:moveTo>
                  <a:pt x="0" y="0"/>
                </a:moveTo>
                <a:lnTo>
                  <a:pt x="7211" y="0"/>
                </a:lnTo>
              </a:path>
            </a:pathLst>
          </a:custGeom>
          <a:ln w="3175">
            <a:solidFill>
              <a:srgbClr val="000000"/>
            </a:solidFill>
          </a:ln>
        </p:spPr>
        <p:txBody>
          <a:bodyPr wrap="square" lIns="0" tIns="0" rIns="0" bIns="0" rtlCol="0"/>
          <a:lstStyle/>
          <a:p>
            <a:endParaRPr sz="1224">
              <a:solidFill>
                <a:prstClr val="black"/>
              </a:solidFill>
            </a:endParaRPr>
          </a:p>
        </p:txBody>
      </p:sp>
      <p:sp>
        <p:nvSpPr>
          <p:cNvPr id="156" name="object 156"/>
          <p:cNvSpPr/>
          <p:nvPr/>
        </p:nvSpPr>
        <p:spPr>
          <a:xfrm>
            <a:off x="7132946" y="1242878"/>
            <a:ext cx="5182" cy="0"/>
          </a:xfrm>
          <a:custGeom>
            <a:avLst/>
            <a:gdLst/>
            <a:ahLst/>
            <a:cxnLst/>
            <a:rect l="l" t="t" r="r" b="b"/>
            <a:pathLst>
              <a:path w="7620">
                <a:moveTo>
                  <a:pt x="0" y="0"/>
                </a:moveTo>
                <a:lnTo>
                  <a:pt x="7211" y="0"/>
                </a:lnTo>
              </a:path>
            </a:pathLst>
          </a:custGeom>
          <a:ln w="3175">
            <a:solidFill>
              <a:srgbClr val="000000"/>
            </a:solidFill>
          </a:ln>
        </p:spPr>
        <p:txBody>
          <a:bodyPr wrap="square" lIns="0" tIns="0" rIns="0" bIns="0" rtlCol="0"/>
          <a:lstStyle/>
          <a:p>
            <a:endParaRPr sz="1224">
              <a:solidFill>
                <a:prstClr val="black"/>
              </a:solidFill>
            </a:endParaRPr>
          </a:p>
        </p:txBody>
      </p:sp>
      <p:sp>
        <p:nvSpPr>
          <p:cNvPr id="157" name="object 157"/>
          <p:cNvSpPr/>
          <p:nvPr/>
        </p:nvSpPr>
        <p:spPr>
          <a:xfrm>
            <a:off x="7129677" y="1226935"/>
            <a:ext cx="0" cy="22889"/>
          </a:xfrm>
          <a:custGeom>
            <a:avLst/>
            <a:gdLst/>
            <a:ahLst/>
            <a:cxnLst/>
            <a:rect l="l" t="t" r="r" b="b"/>
            <a:pathLst>
              <a:path h="33655">
                <a:moveTo>
                  <a:pt x="0" y="0"/>
                </a:moveTo>
                <a:lnTo>
                  <a:pt x="0" y="33641"/>
                </a:lnTo>
              </a:path>
            </a:pathLst>
          </a:custGeom>
          <a:ln w="3175">
            <a:solidFill>
              <a:srgbClr val="000000"/>
            </a:solidFill>
          </a:ln>
        </p:spPr>
        <p:txBody>
          <a:bodyPr wrap="square" lIns="0" tIns="0" rIns="0" bIns="0" rtlCol="0"/>
          <a:lstStyle/>
          <a:p>
            <a:endParaRPr sz="1224">
              <a:solidFill>
                <a:prstClr val="black"/>
              </a:solidFill>
            </a:endParaRPr>
          </a:p>
        </p:txBody>
      </p:sp>
      <p:sp>
        <p:nvSpPr>
          <p:cNvPr id="158" name="object 158"/>
          <p:cNvSpPr/>
          <p:nvPr/>
        </p:nvSpPr>
        <p:spPr>
          <a:xfrm>
            <a:off x="7118643" y="1237968"/>
            <a:ext cx="22889" cy="0"/>
          </a:xfrm>
          <a:custGeom>
            <a:avLst/>
            <a:gdLst/>
            <a:ahLst/>
            <a:cxnLst/>
            <a:rect l="l" t="t" r="r" b="b"/>
            <a:pathLst>
              <a:path w="33654">
                <a:moveTo>
                  <a:pt x="0" y="0"/>
                </a:moveTo>
                <a:lnTo>
                  <a:pt x="33650" y="0"/>
                </a:lnTo>
              </a:path>
            </a:pathLst>
          </a:custGeom>
          <a:ln w="3175">
            <a:solidFill>
              <a:srgbClr val="000000"/>
            </a:solidFill>
          </a:ln>
        </p:spPr>
        <p:txBody>
          <a:bodyPr wrap="square" lIns="0" tIns="0" rIns="0" bIns="0" rtlCol="0"/>
          <a:lstStyle/>
          <a:p>
            <a:endParaRPr sz="1224">
              <a:solidFill>
                <a:prstClr val="black"/>
              </a:solidFill>
            </a:endParaRPr>
          </a:p>
        </p:txBody>
      </p:sp>
      <p:sp>
        <p:nvSpPr>
          <p:cNvPr id="159" name="object 159"/>
          <p:cNvSpPr/>
          <p:nvPr/>
        </p:nvSpPr>
        <p:spPr>
          <a:xfrm>
            <a:off x="7132538" y="1241651"/>
            <a:ext cx="16411" cy="22889"/>
          </a:xfrm>
          <a:custGeom>
            <a:avLst/>
            <a:gdLst/>
            <a:ahLst/>
            <a:cxnLst/>
            <a:rect l="l" t="t" r="r" b="b"/>
            <a:pathLst>
              <a:path w="24129" h="33655">
                <a:moveTo>
                  <a:pt x="16223" y="0"/>
                </a:moveTo>
                <a:lnTo>
                  <a:pt x="600" y="0"/>
                </a:lnTo>
                <a:lnTo>
                  <a:pt x="0" y="33033"/>
                </a:lnTo>
                <a:lnTo>
                  <a:pt x="24035" y="33033"/>
                </a:lnTo>
                <a:lnTo>
                  <a:pt x="24035" y="7807"/>
                </a:lnTo>
                <a:lnTo>
                  <a:pt x="16223" y="0"/>
                </a:lnTo>
                <a:close/>
              </a:path>
            </a:pathLst>
          </a:custGeom>
          <a:solidFill>
            <a:srgbClr val="FFFFFF"/>
          </a:solidFill>
        </p:spPr>
        <p:txBody>
          <a:bodyPr wrap="square" lIns="0" tIns="0" rIns="0" bIns="0" rtlCol="0"/>
          <a:lstStyle/>
          <a:p>
            <a:endParaRPr sz="1224">
              <a:solidFill>
                <a:prstClr val="black"/>
              </a:solidFill>
            </a:endParaRPr>
          </a:p>
        </p:txBody>
      </p:sp>
      <p:sp>
        <p:nvSpPr>
          <p:cNvPr id="160" name="object 160"/>
          <p:cNvSpPr/>
          <p:nvPr/>
        </p:nvSpPr>
        <p:spPr>
          <a:xfrm>
            <a:off x="7132538" y="1241651"/>
            <a:ext cx="16411" cy="22889"/>
          </a:xfrm>
          <a:custGeom>
            <a:avLst/>
            <a:gdLst/>
            <a:ahLst/>
            <a:cxnLst/>
            <a:rect l="l" t="t" r="r" b="b"/>
            <a:pathLst>
              <a:path w="24129" h="33655">
                <a:moveTo>
                  <a:pt x="24035" y="33033"/>
                </a:moveTo>
                <a:lnTo>
                  <a:pt x="0" y="33033"/>
                </a:lnTo>
                <a:lnTo>
                  <a:pt x="600" y="0"/>
                </a:lnTo>
                <a:lnTo>
                  <a:pt x="16223" y="0"/>
                </a:lnTo>
                <a:lnTo>
                  <a:pt x="24035" y="7807"/>
                </a:lnTo>
                <a:lnTo>
                  <a:pt x="24035" y="33033"/>
                </a:lnTo>
                <a:close/>
              </a:path>
            </a:pathLst>
          </a:custGeom>
          <a:ln w="3175">
            <a:solidFill>
              <a:srgbClr val="000000"/>
            </a:solidFill>
          </a:ln>
        </p:spPr>
        <p:txBody>
          <a:bodyPr wrap="square" lIns="0" tIns="0" rIns="0" bIns="0" rtlCol="0"/>
          <a:lstStyle/>
          <a:p>
            <a:endParaRPr sz="1224">
              <a:solidFill>
                <a:prstClr val="black"/>
              </a:solidFill>
            </a:endParaRPr>
          </a:p>
        </p:txBody>
      </p:sp>
      <p:sp>
        <p:nvSpPr>
          <p:cNvPr id="161" name="object 161"/>
          <p:cNvSpPr/>
          <p:nvPr/>
        </p:nvSpPr>
        <p:spPr>
          <a:xfrm>
            <a:off x="7143572" y="1241651"/>
            <a:ext cx="5614" cy="5614"/>
          </a:xfrm>
          <a:custGeom>
            <a:avLst/>
            <a:gdLst/>
            <a:ahLst/>
            <a:cxnLst/>
            <a:rect l="l" t="t" r="r" b="b"/>
            <a:pathLst>
              <a:path w="8254" h="8255">
                <a:moveTo>
                  <a:pt x="0" y="0"/>
                </a:moveTo>
                <a:lnTo>
                  <a:pt x="0" y="7807"/>
                </a:lnTo>
                <a:lnTo>
                  <a:pt x="7811" y="7807"/>
                </a:lnTo>
              </a:path>
            </a:pathLst>
          </a:custGeom>
          <a:ln w="3175">
            <a:solidFill>
              <a:srgbClr val="000000"/>
            </a:solidFill>
          </a:ln>
        </p:spPr>
        <p:txBody>
          <a:bodyPr wrap="square" lIns="0" tIns="0" rIns="0" bIns="0" rtlCol="0"/>
          <a:lstStyle/>
          <a:p>
            <a:endParaRPr sz="1224">
              <a:solidFill>
                <a:prstClr val="black"/>
              </a:solidFill>
            </a:endParaRPr>
          </a:p>
        </p:txBody>
      </p:sp>
      <p:sp>
        <p:nvSpPr>
          <p:cNvPr id="162" name="object 162"/>
          <p:cNvSpPr/>
          <p:nvPr/>
        </p:nvSpPr>
        <p:spPr>
          <a:xfrm>
            <a:off x="7136625" y="1248587"/>
            <a:ext cx="4751" cy="0"/>
          </a:xfrm>
          <a:custGeom>
            <a:avLst/>
            <a:gdLst/>
            <a:ahLst/>
            <a:cxnLst/>
            <a:rect l="l" t="t" r="r" b="b"/>
            <a:pathLst>
              <a:path w="6984">
                <a:moveTo>
                  <a:pt x="0" y="0"/>
                </a:moveTo>
                <a:lnTo>
                  <a:pt x="6609" y="0"/>
                </a:lnTo>
              </a:path>
            </a:pathLst>
          </a:custGeom>
          <a:ln w="3175">
            <a:solidFill>
              <a:srgbClr val="000000"/>
            </a:solidFill>
          </a:ln>
        </p:spPr>
        <p:txBody>
          <a:bodyPr wrap="square" lIns="0" tIns="0" rIns="0" bIns="0" rtlCol="0"/>
          <a:lstStyle/>
          <a:p>
            <a:endParaRPr sz="1224">
              <a:solidFill>
                <a:prstClr val="black"/>
              </a:solidFill>
            </a:endParaRPr>
          </a:p>
        </p:txBody>
      </p:sp>
      <p:sp>
        <p:nvSpPr>
          <p:cNvPr id="163" name="object 163"/>
          <p:cNvSpPr/>
          <p:nvPr/>
        </p:nvSpPr>
        <p:spPr>
          <a:xfrm>
            <a:off x="7136625" y="1251856"/>
            <a:ext cx="9069" cy="0"/>
          </a:xfrm>
          <a:custGeom>
            <a:avLst/>
            <a:gdLst/>
            <a:ahLst/>
            <a:cxnLst/>
            <a:rect l="l" t="t" r="r" b="b"/>
            <a:pathLst>
              <a:path w="13334">
                <a:moveTo>
                  <a:pt x="0" y="0"/>
                </a:moveTo>
                <a:lnTo>
                  <a:pt x="13220" y="0"/>
                </a:lnTo>
              </a:path>
            </a:pathLst>
          </a:custGeom>
          <a:ln w="3175">
            <a:solidFill>
              <a:srgbClr val="000000"/>
            </a:solidFill>
          </a:ln>
        </p:spPr>
        <p:txBody>
          <a:bodyPr wrap="square" lIns="0" tIns="0" rIns="0" bIns="0" rtlCol="0"/>
          <a:lstStyle/>
          <a:p>
            <a:endParaRPr sz="1224">
              <a:solidFill>
                <a:prstClr val="black"/>
              </a:solidFill>
            </a:endParaRPr>
          </a:p>
        </p:txBody>
      </p:sp>
      <p:sp>
        <p:nvSpPr>
          <p:cNvPr id="164" name="object 164"/>
          <p:cNvSpPr/>
          <p:nvPr/>
        </p:nvSpPr>
        <p:spPr>
          <a:xfrm>
            <a:off x="7136625" y="1254725"/>
            <a:ext cx="9069" cy="0"/>
          </a:xfrm>
          <a:custGeom>
            <a:avLst/>
            <a:gdLst/>
            <a:ahLst/>
            <a:cxnLst/>
            <a:rect l="l" t="t" r="r" b="b"/>
            <a:pathLst>
              <a:path w="13334">
                <a:moveTo>
                  <a:pt x="0" y="0"/>
                </a:moveTo>
                <a:lnTo>
                  <a:pt x="13220" y="0"/>
                </a:lnTo>
              </a:path>
            </a:pathLst>
          </a:custGeom>
          <a:ln w="3175">
            <a:solidFill>
              <a:srgbClr val="000000"/>
            </a:solidFill>
          </a:ln>
        </p:spPr>
        <p:txBody>
          <a:bodyPr wrap="square" lIns="0" tIns="0" rIns="0" bIns="0" rtlCol="0"/>
          <a:lstStyle/>
          <a:p>
            <a:endParaRPr sz="1224">
              <a:solidFill>
                <a:prstClr val="black"/>
              </a:solidFill>
            </a:endParaRPr>
          </a:p>
        </p:txBody>
      </p:sp>
      <p:sp>
        <p:nvSpPr>
          <p:cNvPr id="165" name="object 165"/>
          <p:cNvSpPr/>
          <p:nvPr/>
        </p:nvSpPr>
        <p:spPr>
          <a:xfrm>
            <a:off x="7136625" y="1257993"/>
            <a:ext cx="9069" cy="0"/>
          </a:xfrm>
          <a:custGeom>
            <a:avLst/>
            <a:gdLst/>
            <a:ahLst/>
            <a:cxnLst/>
            <a:rect l="l" t="t" r="r" b="b"/>
            <a:pathLst>
              <a:path w="13334">
                <a:moveTo>
                  <a:pt x="0" y="0"/>
                </a:moveTo>
                <a:lnTo>
                  <a:pt x="13220" y="0"/>
                </a:lnTo>
              </a:path>
            </a:pathLst>
          </a:custGeom>
          <a:ln w="3175">
            <a:solidFill>
              <a:srgbClr val="000000"/>
            </a:solidFill>
          </a:ln>
        </p:spPr>
        <p:txBody>
          <a:bodyPr wrap="square" lIns="0" tIns="0" rIns="0" bIns="0" rtlCol="0"/>
          <a:lstStyle/>
          <a:p>
            <a:endParaRPr sz="1224">
              <a:solidFill>
                <a:prstClr val="black"/>
              </a:solidFill>
            </a:endParaRPr>
          </a:p>
        </p:txBody>
      </p:sp>
      <p:sp>
        <p:nvSpPr>
          <p:cNvPr id="166" name="object 166"/>
          <p:cNvSpPr/>
          <p:nvPr/>
        </p:nvSpPr>
        <p:spPr>
          <a:xfrm>
            <a:off x="7136625" y="1260848"/>
            <a:ext cx="9069" cy="0"/>
          </a:xfrm>
          <a:custGeom>
            <a:avLst/>
            <a:gdLst/>
            <a:ahLst/>
            <a:cxnLst/>
            <a:rect l="l" t="t" r="r" b="b"/>
            <a:pathLst>
              <a:path w="13334">
                <a:moveTo>
                  <a:pt x="0" y="0"/>
                </a:moveTo>
                <a:lnTo>
                  <a:pt x="13220" y="0"/>
                </a:lnTo>
              </a:path>
            </a:pathLst>
          </a:custGeom>
          <a:ln w="3175">
            <a:solidFill>
              <a:srgbClr val="000000"/>
            </a:solidFill>
          </a:ln>
        </p:spPr>
        <p:txBody>
          <a:bodyPr wrap="square" lIns="0" tIns="0" rIns="0" bIns="0" rtlCol="0"/>
          <a:lstStyle/>
          <a:p>
            <a:endParaRPr sz="1224">
              <a:solidFill>
                <a:prstClr val="black"/>
              </a:solidFill>
            </a:endParaRPr>
          </a:p>
        </p:txBody>
      </p:sp>
      <p:sp>
        <p:nvSpPr>
          <p:cNvPr id="167" name="object 167"/>
          <p:cNvSpPr/>
          <p:nvPr/>
        </p:nvSpPr>
        <p:spPr>
          <a:xfrm>
            <a:off x="7513861" y="1211821"/>
            <a:ext cx="49409" cy="73962"/>
          </a:xfrm>
          <a:prstGeom prst="rect">
            <a:avLst/>
          </a:prstGeom>
          <a:blipFill>
            <a:blip r:embed="rId9" cstate="print"/>
            <a:stretch>
              <a:fillRect/>
            </a:stretch>
          </a:blipFill>
        </p:spPr>
        <p:txBody>
          <a:bodyPr wrap="square" lIns="0" tIns="0" rIns="0" bIns="0" rtlCol="0"/>
          <a:lstStyle/>
          <a:p>
            <a:endParaRPr sz="1224">
              <a:solidFill>
                <a:prstClr val="black"/>
              </a:solidFill>
            </a:endParaRPr>
          </a:p>
        </p:txBody>
      </p:sp>
    </p:spTree>
    <p:extLst>
      <p:ext uri="{BB962C8B-B14F-4D97-AF65-F5344CB8AC3E}">
        <p14:creationId xmlns:p14="http://schemas.microsoft.com/office/powerpoint/2010/main" val="2524774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218180" cy="452120"/>
          </a:xfrm>
          <a:prstGeom prst="rect">
            <a:avLst/>
          </a:prstGeom>
        </p:spPr>
        <p:txBody>
          <a:bodyPr vert="horz" wrap="square" lIns="0" tIns="12065" rIns="0" bIns="0" rtlCol="0">
            <a:spAutoFit/>
          </a:bodyPr>
          <a:lstStyle/>
          <a:p>
            <a:pPr marL="12700">
              <a:lnSpc>
                <a:spcPct val="100000"/>
              </a:lnSpc>
              <a:spcBef>
                <a:spcPts val="95"/>
              </a:spcBef>
            </a:pPr>
            <a:r>
              <a:rPr sz="2800" spc="-100" dirty="0">
                <a:solidFill>
                  <a:srgbClr val="005DAB"/>
                </a:solidFill>
              </a:rPr>
              <a:t>What </a:t>
            </a:r>
            <a:r>
              <a:rPr sz="2800" spc="-120" dirty="0">
                <a:solidFill>
                  <a:srgbClr val="005DAB"/>
                </a:solidFill>
              </a:rPr>
              <a:t>is </a:t>
            </a:r>
            <a:r>
              <a:rPr sz="2800" spc="-114" dirty="0">
                <a:solidFill>
                  <a:srgbClr val="005DAB"/>
                </a:solidFill>
              </a:rPr>
              <a:t>a</a:t>
            </a:r>
            <a:r>
              <a:rPr sz="2800" spc="-440" dirty="0">
                <a:solidFill>
                  <a:srgbClr val="005DAB"/>
                </a:solidFill>
              </a:rPr>
              <a:t> </a:t>
            </a:r>
            <a:r>
              <a:rPr sz="2800" spc="-155" dirty="0">
                <a:solidFill>
                  <a:srgbClr val="005DAB"/>
                </a:solidFill>
              </a:rPr>
              <a:t>blockchain?</a:t>
            </a:r>
            <a:endParaRPr sz="2800"/>
          </a:p>
        </p:txBody>
      </p:sp>
      <p:sp>
        <p:nvSpPr>
          <p:cNvPr id="3" name="object 3"/>
          <p:cNvSpPr txBox="1"/>
          <p:nvPr/>
        </p:nvSpPr>
        <p:spPr>
          <a:xfrm>
            <a:off x="535940" y="1175080"/>
            <a:ext cx="4135120" cy="3319145"/>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75" dirty="0">
                <a:solidFill>
                  <a:srgbClr val="00203C"/>
                </a:solidFill>
                <a:latin typeface="Arial"/>
                <a:cs typeface="Arial"/>
              </a:rPr>
              <a:t>A </a:t>
            </a:r>
            <a:r>
              <a:rPr sz="2000" spc="-35" dirty="0">
                <a:solidFill>
                  <a:srgbClr val="00203C"/>
                </a:solidFill>
                <a:latin typeface="Arial"/>
                <a:cs typeface="Arial"/>
              </a:rPr>
              <a:t>distributed </a:t>
            </a:r>
            <a:r>
              <a:rPr sz="2000" spc="-45" dirty="0">
                <a:solidFill>
                  <a:srgbClr val="00203C"/>
                </a:solidFill>
                <a:latin typeface="Arial"/>
                <a:cs typeface="Arial"/>
              </a:rPr>
              <a:t>immutable </a:t>
            </a:r>
            <a:r>
              <a:rPr sz="2000" spc="-75" dirty="0">
                <a:solidFill>
                  <a:srgbClr val="00203C"/>
                </a:solidFill>
                <a:latin typeface="Arial"/>
                <a:cs typeface="Arial"/>
              </a:rPr>
              <a:t>ledger</a:t>
            </a:r>
            <a:r>
              <a:rPr sz="2000" spc="-165" dirty="0">
                <a:solidFill>
                  <a:srgbClr val="00203C"/>
                </a:solidFill>
                <a:latin typeface="Arial"/>
                <a:cs typeface="Arial"/>
              </a:rPr>
              <a:t> </a:t>
            </a:r>
            <a:r>
              <a:rPr sz="2000" spc="-5" dirty="0">
                <a:solidFill>
                  <a:srgbClr val="00203C"/>
                </a:solidFill>
                <a:latin typeface="Arial"/>
                <a:cs typeface="Arial"/>
              </a:rPr>
              <a:t>of</a:t>
            </a:r>
            <a:endParaRPr sz="2000" dirty="0">
              <a:solidFill>
                <a:prstClr val="black"/>
              </a:solidFill>
              <a:latin typeface="Arial"/>
              <a:cs typeface="Arial"/>
            </a:endParaRPr>
          </a:p>
          <a:p>
            <a:pPr marL="355600">
              <a:spcBef>
                <a:spcPts val="5"/>
              </a:spcBef>
            </a:pPr>
            <a:r>
              <a:rPr sz="2000" spc="-75" dirty="0">
                <a:solidFill>
                  <a:srgbClr val="00203C"/>
                </a:solidFill>
                <a:latin typeface="Arial"/>
                <a:cs typeface="Arial"/>
              </a:rPr>
              <a:t>transactions</a:t>
            </a:r>
            <a:endParaRPr sz="2000" dirty="0">
              <a:solidFill>
                <a:prstClr val="black"/>
              </a:solidFill>
              <a:latin typeface="Arial"/>
              <a:cs typeface="Arial"/>
            </a:endParaRPr>
          </a:p>
          <a:p>
            <a:pPr>
              <a:spcBef>
                <a:spcPts val="20"/>
              </a:spcBef>
            </a:pPr>
            <a:endParaRPr sz="2900" dirty="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z="2000" spc="-145" dirty="0">
                <a:solidFill>
                  <a:srgbClr val="00203C"/>
                </a:solidFill>
                <a:latin typeface="Arial"/>
                <a:cs typeface="Arial"/>
              </a:rPr>
              <a:t>The </a:t>
            </a:r>
            <a:r>
              <a:rPr sz="2000" spc="-60" dirty="0">
                <a:solidFill>
                  <a:srgbClr val="00203C"/>
                </a:solidFill>
                <a:latin typeface="Arial"/>
                <a:cs typeface="Arial"/>
              </a:rPr>
              <a:t>underlying </a:t>
            </a:r>
            <a:r>
              <a:rPr sz="2000" spc="-70" dirty="0">
                <a:solidFill>
                  <a:srgbClr val="00203C"/>
                </a:solidFill>
                <a:latin typeface="Arial"/>
                <a:cs typeface="Arial"/>
              </a:rPr>
              <a:t>technology</a:t>
            </a:r>
            <a:r>
              <a:rPr sz="2000" spc="-165" dirty="0">
                <a:solidFill>
                  <a:srgbClr val="00203C"/>
                </a:solidFill>
                <a:latin typeface="Arial"/>
                <a:cs typeface="Arial"/>
              </a:rPr>
              <a:t> </a:t>
            </a:r>
            <a:r>
              <a:rPr sz="2000" spc="-60" dirty="0">
                <a:solidFill>
                  <a:srgbClr val="00203C"/>
                </a:solidFill>
                <a:latin typeface="Arial"/>
                <a:cs typeface="Arial"/>
              </a:rPr>
              <a:t>behind</a:t>
            </a:r>
            <a:endParaRPr sz="2000" dirty="0">
              <a:solidFill>
                <a:prstClr val="black"/>
              </a:solidFill>
              <a:latin typeface="Arial"/>
              <a:cs typeface="Arial"/>
            </a:endParaRPr>
          </a:p>
          <a:p>
            <a:pPr marL="355600"/>
            <a:r>
              <a:rPr sz="2000" spc="-20" dirty="0">
                <a:solidFill>
                  <a:srgbClr val="00203C"/>
                </a:solidFill>
                <a:latin typeface="Arial"/>
                <a:cs typeface="Arial"/>
              </a:rPr>
              <a:t>the </a:t>
            </a:r>
            <a:r>
              <a:rPr sz="2000" spc="-60" dirty="0">
                <a:solidFill>
                  <a:srgbClr val="00203C"/>
                </a:solidFill>
                <a:latin typeface="Arial"/>
                <a:cs typeface="Arial"/>
              </a:rPr>
              <a:t>cryptocurrency known </a:t>
            </a:r>
            <a:r>
              <a:rPr sz="2000" spc="-185" dirty="0">
                <a:solidFill>
                  <a:srgbClr val="00203C"/>
                </a:solidFill>
                <a:latin typeface="Arial"/>
                <a:cs typeface="Arial"/>
              </a:rPr>
              <a:t>as</a:t>
            </a:r>
            <a:r>
              <a:rPr sz="2000" spc="-395" dirty="0">
                <a:solidFill>
                  <a:srgbClr val="00203C"/>
                </a:solidFill>
                <a:latin typeface="Arial"/>
                <a:cs typeface="Arial"/>
              </a:rPr>
              <a:t> </a:t>
            </a:r>
            <a:r>
              <a:rPr sz="2000" spc="-60" dirty="0">
                <a:solidFill>
                  <a:srgbClr val="00203C"/>
                </a:solidFill>
                <a:latin typeface="Arial"/>
                <a:cs typeface="Arial"/>
              </a:rPr>
              <a:t>Bitcoin</a:t>
            </a:r>
            <a:endParaRPr sz="2000" dirty="0">
              <a:solidFill>
                <a:prstClr val="black"/>
              </a:solidFill>
              <a:latin typeface="Arial"/>
              <a:cs typeface="Arial"/>
            </a:endParaRPr>
          </a:p>
          <a:p>
            <a:pPr>
              <a:spcBef>
                <a:spcPts val="25"/>
              </a:spcBef>
            </a:pPr>
            <a:endParaRPr sz="2900" dirty="0">
              <a:solidFill>
                <a:prstClr val="black"/>
              </a:solidFill>
              <a:latin typeface="Times New Roman"/>
              <a:cs typeface="Times New Roman"/>
            </a:endParaRPr>
          </a:p>
          <a:p>
            <a:pPr marL="355600" marR="102870" indent="-342900">
              <a:buClr>
                <a:srgbClr val="0087B7"/>
              </a:buClr>
              <a:buFont typeface="Wingdings"/>
              <a:buChar char=""/>
              <a:tabLst>
                <a:tab pos="354965" algn="l"/>
                <a:tab pos="355600" algn="l"/>
              </a:tabLst>
            </a:pPr>
            <a:r>
              <a:rPr sz="2000" spc="-55" dirty="0">
                <a:solidFill>
                  <a:srgbClr val="00203C"/>
                </a:solidFill>
                <a:latin typeface="Arial"/>
                <a:cs typeface="Arial"/>
              </a:rPr>
              <a:t>What </a:t>
            </a:r>
            <a:r>
              <a:rPr sz="2000" spc="-204" dirty="0">
                <a:solidFill>
                  <a:srgbClr val="00203C"/>
                </a:solidFill>
                <a:latin typeface="Arial"/>
                <a:cs typeface="Arial"/>
              </a:rPr>
              <a:t>TCP/IP </a:t>
            </a:r>
            <a:r>
              <a:rPr sz="2000" spc="-25" dirty="0">
                <a:solidFill>
                  <a:srgbClr val="00203C"/>
                </a:solidFill>
                <a:latin typeface="Arial"/>
                <a:cs typeface="Arial"/>
              </a:rPr>
              <a:t>(internet </a:t>
            </a:r>
            <a:r>
              <a:rPr sz="2000" spc="-45" dirty="0">
                <a:solidFill>
                  <a:srgbClr val="00203C"/>
                </a:solidFill>
                <a:latin typeface="Arial"/>
                <a:cs typeface="Arial"/>
              </a:rPr>
              <a:t>protocol)</a:t>
            </a:r>
            <a:r>
              <a:rPr sz="2000" spc="-170" dirty="0">
                <a:solidFill>
                  <a:srgbClr val="00203C"/>
                </a:solidFill>
                <a:latin typeface="Arial"/>
                <a:cs typeface="Arial"/>
              </a:rPr>
              <a:t> </a:t>
            </a:r>
            <a:r>
              <a:rPr sz="2000" spc="-150" dirty="0">
                <a:solidFill>
                  <a:srgbClr val="00203C"/>
                </a:solidFill>
                <a:latin typeface="Arial"/>
                <a:cs typeface="Arial"/>
              </a:rPr>
              <a:t>has  </a:t>
            </a:r>
            <a:r>
              <a:rPr sz="2000" spc="-90" dirty="0">
                <a:solidFill>
                  <a:srgbClr val="00203C"/>
                </a:solidFill>
                <a:latin typeface="Arial"/>
                <a:cs typeface="Arial"/>
              </a:rPr>
              <a:t>been </a:t>
            </a:r>
            <a:r>
              <a:rPr sz="2000" spc="-5" dirty="0">
                <a:solidFill>
                  <a:srgbClr val="00203C"/>
                </a:solidFill>
                <a:latin typeface="Arial"/>
                <a:cs typeface="Arial"/>
              </a:rPr>
              <a:t>for </a:t>
            </a:r>
            <a:r>
              <a:rPr sz="2000" spc="-20" dirty="0">
                <a:solidFill>
                  <a:srgbClr val="00203C"/>
                </a:solidFill>
                <a:latin typeface="Arial"/>
                <a:cs typeface="Arial"/>
              </a:rPr>
              <a:t>the </a:t>
            </a:r>
            <a:r>
              <a:rPr sz="2000" spc="-135" dirty="0">
                <a:solidFill>
                  <a:srgbClr val="00203C"/>
                </a:solidFill>
                <a:latin typeface="Arial"/>
                <a:cs typeface="Arial"/>
              </a:rPr>
              <a:t>exchange </a:t>
            </a:r>
            <a:r>
              <a:rPr sz="2000" spc="-5" dirty="0">
                <a:solidFill>
                  <a:srgbClr val="00203C"/>
                </a:solidFill>
                <a:latin typeface="Arial"/>
                <a:cs typeface="Arial"/>
              </a:rPr>
              <a:t>of </a:t>
            </a:r>
            <a:r>
              <a:rPr sz="2000" u="heavy" spc="-5" dirty="0">
                <a:solidFill>
                  <a:srgbClr val="00203C"/>
                </a:solidFill>
                <a:uFill>
                  <a:solidFill>
                    <a:srgbClr val="00203C"/>
                  </a:solidFill>
                </a:uFill>
                <a:latin typeface="Arial"/>
                <a:cs typeface="Arial"/>
              </a:rPr>
              <a:t> </a:t>
            </a:r>
            <a:r>
              <a:rPr sz="2000" u="heavy" spc="-35" dirty="0">
                <a:solidFill>
                  <a:srgbClr val="00203C"/>
                </a:solidFill>
                <a:uFill>
                  <a:solidFill>
                    <a:srgbClr val="00203C"/>
                  </a:solidFill>
                </a:uFill>
                <a:latin typeface="Arial"/>
                <a:cs typeface="Arial"/>
              </a:rPr>
              <a:t>information</a:t>
            </a:r>
            <a:r>
              <a:rPr sz="2000" spc="-35" dirty="0">
                <a:solidFill>
                  <a:srgbClr val="00203C"/>
                </a:solidFill>
                <a:latin typeface="Arial"/>
                <a:cs typeface="Arial"/>
              </a:rPr>
              <a:t>, </a:t>
            </a:r>
            <a:r>
              <a:rPr sz="2000" spc="-85" dirty="0">
                <a:solidFill>
                  <a:srgbClr val="00203C"/>
                </a:solidFill>
                <a:latin typeface="Arial"/>
                <a:cs typeface="Arial"/>
              </a:rPr>
              <a:t>blockchain </a:t>
            </a:r>
            <a:r>
              <a:rPr sz="2000" spc="-125" dirty="0">
                <a:solidFill>
                  <a:srgbClr val="00203C"/>
                </a:solidFill>
                <a:latin typeface="Arial"/>
                <a:cs typeface="Arial"/>
              </a:rPr>
              <a:t>can </a:t>
            </a:r>
            <a:r>
              <a:rPr sz="2000" spc="-90" dirty="0">
                <a:solidFill>
                  <a:srgbClr val="00203C"/>
                </a:solidFill>
                <a:latin typeface="Arial"/>
                <a:cs typeface="Arial"/>
              </a:rPr>
              <a:t>be </a:t>
            </a:r>
            <a:r>
              <a:rPr sz="2000" spc="-10" dirty="0">
                <a:solidFill>
                  <a:srgbClr val="00203C"/>
                </a:solidFill>
                <a:latin typeface="Arial"/>
                <a:cs typeface="Arial"/>
              </a:rPr>
              <a:t>for  </a:t>
            </a:r>
            <a:r>
              <a:rPr sz="2000" spc="-20" dirty="0">
                <a:solidFill>
                  <a:srgbClr val="00203C"/>
                </a:solidFill>
                <a:latin typeface="Arial"/>
                <a:cs typeface="Arial"/>
              </a:rPr>
              <a:t>the </a:t>
            </a:r>
            <a:r>
              <a:rPr sz="2000" spc="-135" dirty="0">
                <a:solidFill>
                  <a:srgbClr val="00203C"/>
                </a:solidFill>
                <a:latin typeface="Arial"/>
                <a:cs typeface="Arial"/>
              </a:rPr>
              <a:t>exchange </a:t>
            </a:r>
            <a:r>
              <a:rPr sz="2000" spc="-5" dirty="0">
                <a:solidFill>
                  <a:srgbClr val="00203C"/>
                </a:solidFill>
                <a:latin typeface="Arial"/>
                <a:cs typeface="Arial"/>
              </a:rPr>
              <a:t>of</a:t>
            </a:r>
            <a:r>
              <a:rPr sz="2000" spc="-195" dirty="0">
                <a:solidFill>
                  <a:srgbClr val="00203C"/>
                </a:solidFill>
                <a:latin typeface="Arial"/>
                <a:cs typeface="Arial"/>
              </a:rPr>
              <a:t> </a:t>
            </a:r>
            <a:r>
              <a:rPr sz="2000" u="heavy" spc="-90" dirty="0">
                <a:solidFill>
                  <a:srgbClr val="00203C"/>
                </a:solidFill>
                <a:uFill>
                  <a:solidFill>
                    <a:srgbClr val="00203C"/>
                  </a:solidFill>
                </a:uFill>
                <a:latin typeface="Arial"/>
                <a:cs typeface="Arial"/>
              </a:rPr>
              <a:t>value</a:t>
            </a:r>
            <a:endParaRPr sz="2000" dirty="0">
              <a:solidFill>
                <a:prstClr val="black"/>
              </a:solidFill>
              <a:latin typeface="Arial"/>
              <a:cs typeface="Arial"/>
            </a:endParaRPr>
          </a:p>
        </p:txBody>
      </p:sp>
      <p:sp>
        <p:nvSpPr>
          <p:cNvPr id="4" name="object 4"/>
          <p:cNvSpPr/>
          <p:nvPr/>
        </p:nvSpPr>
        <p:spPr>
          <a:xfrm>
            <a:off x="4823459" y="0"/>
            <a:ext cx="4320539" cy="4504944"/>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5" name="TextBox 4"/>
          <p:cNvSpPr txBox="1"/>
          <p:nvPr/>
        </p:nvSpPr>
        <p:spPr>
          <a:xfrm>
            <a:off x="381000" y="4672406"/>
            <a:ext cx="7922746" cy="646331"/>
          </a:xfrm>
          <a:prstGeom prst="rect">
            <a:avLst/>
          </a:prstGeom>
          <a:noFill/>
        </p:spPr>
        <p:txBody>
          <a:bodyPr wrap="none" rtlCol="0">
            <a:spAutoFit/>
          </a:bodyPr>
          <a:lstStyle/>
          <a:p>
            <a:r>
              <a:rPr lang="en-US" sz="1200" dirty="0"/>
              <a:t>The following </a:t>
            </a:r>
            <a:r>
              <a:rPr lang="en-US" sz="1200" dirty="0" smtClean="0"/>
              <a:t>introduction slides </a:t>
            </a:r>
            <a:r>
              <a:rPr lang="en-US" sz="1200" dirty="0"/>
              <a:t>are courtesy of Tom Savel, MD, CDC Health Information Innovation Consortium </a:t>
            </a:r>
            <a:r>
              <a:rPr lang="en-US" sz="1200" dirty="0" smtClean="0"/>
              <a:t>Forum 2018</a:t>
            </a:r>
            <a:endParaRPr lang="en-US" sz="1200" dirty="0"/>
          </a:p>
          <a:p>
            <a:endParaRPr lang="en-US" sz="1200" dirty="0"/>
          </a:p>
          <a:p>
            <a:endParaRPr lang="en-US" sz="1200" dirty="0"/>
          </a:p>
        </p:txBody>
      </p:sp>
    </p:spTree>
    <p:extLst>
      <p:ext uri="{BB962C8B-B14F-4D97-AF65-F5344CB8AC3E}">
        <p14:creationId xmlns:p14="http://schemas.microsoft.com/office/powerpoint/2010/main" val="475560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218180" cy="452120"/>
          </a:xfrm>
          <a:prstGeom prst="rect">
            <a:avLst/>
          </a:prstGeom>
        </p:spPr>
        <p:txBody>
          <a:bodyPr vert="horz" wrap="square" lIns="0" tIns="12065" rIns="0" bIns="0" rtlCol="0">
            <a:spAutoFit/>
          </a:bodyPr>
          <a:lstStyle/>
          <a:p>
            <a:pPr marL="12700">
              <a:lnSpc>
                <a:spcPct val="100000"/>
              </a:lnSpc>
              <a:spcBef>
                <a:spcPts val="95"/>
              </a:spcBef>
            </a:pPr>
            <a:r>
              <a:rPr sz="2800" spc="-100" dirty="0">
                <a:solidFill>
                  <a:srgbClr val="005DAB"/>
                </a:solidFill>
              </a:rPr>
              <a:t>What </a:t>
            </a:r>
            <a:r>
              <a:rPr sz="2800" spc="-120" dirty="0">
                <a:solidFill>
                  <a:srgbClr val="005DAB"/>
                </a:solidFill>
              </a:rPr>
              <a:t>is </a:t>
            </a:r>
            <a:r>
              <a:rPr sz="2800" spc="-114" dirty="0">
                <a:solidFill>
                  <a:srgbClr val="005DAB"/>
                </a:solidFill>
              </a:rPr>
              <a:t>a</a:t>
            </a:r>
            <a:r>
              <a:rPr sz="2800" spc="-440" dirty="0">
                <a:solidFill>
                  <a:srgbClr val="005DAB"/>
                </a:solidFill>
              </a:rPr>
              <a:t> </a:t>
            </a:r>
            <a:r>
              <a:rPr sz="2800" spc="-155" dirty="0">
                <a:solidFill>
                  <a:srgbClr val="005DAB"/>
                </a:solidFill>
              </a:rPr>
              <a:t>blockchain?</a:t>
            </a:r>
            <a:endParaRPr sz="2800"/>
          </a:p>
        </p:txBody>
      </p:sp>
      <p:sp>
        <p:nvSpPr>
          <p:cNvPr id="3" name="object 3"/>
          <p:cNvSpPr txBox="1"/>
          <p:nvPr/>
        </p:nvSpPr>
        <p:spPr>
          <a:xfrm>
            <a:off x="535940" y="1175080"/>
            <a:ext cx="4067175" cy="3197225"/>
          </a:xfrm>
          <a:prstGeom prst="rect">
            <a:avLst/>
          </a:prstGeom>
        </p:spPr>
        <p:txBody>
          <a:bodyPr vert="horz" wrap="square" lIns="0" tIns="13335" rIns="0" bIns="0" rtlCol="0">
            <a:spAutoFit/>
          </a:bodyPr>
          <a:lstStyle/>
          <a:p>
            <a:pPr marL="355600" marR="8890" indent="-342900">
              <a:spcBef>
                <a:spcPts val="105"/>
              </a:spcBef>
              <a:buClr>
                <a:srgbClr val="0087B7"/>
              </a:buClr>
              <a:buFont typeface="Wingdings"/>
              <a:buChar char=""/>
              <a:tabLst>
                <a:tab pos="354965" algn="l"/>
                <a:tab pos="355600" algn="l"/>
              </a:tabLst>
            </a:pPr>
            <a:r>
              <a:rPr sz="2000" spc="-175" dirty="0">
                <a:solidFill>
                  <a:srgbClr val="00203C"/>
                </a:solidFill>
                <a:latin typeface="Arial"/>
                <a:cs typeface="Arial"/>
              </a:rPr>
              <a:t>A </a:t>
            </a:r>
            <a:r>
              <a:rPr sz="2000" spc="-85" dirty="0">
                <a:solidFill>
                  <a:srgbClr val="00203C"/>
                </a:solidFill>
                <a:latin typeface="Arial"/>
                <a:cs typeface="Arial"/>
              </a:rPr>
              <a:t>set </a:t>
            </a:r>
            <a:r>
              <a:rPr sz="2000" spc="-5" dirty="0">
                <a:solidFill>
                  <a:srgbClr val="00203C"/>
                </a:solidFill>
                <a:latin typeface="Arial"/>
                <a:cs typeface="Arial"/>
              </a:rPr>
              <a:t>of </a:t>
            </a:r>
            <a:r>
              <a:rPr sz="2000" spc="-50" dirty="0">
                <a:solidFill>
                  <a:srgbClr val="00203C"/>
                </a:solidFill>
                <a:latin typeface="Arial"/>
                <a:cs typeface="Arial"/>
              </a:rPr>
              <a:t>tools </a:t>
            </a:r>
            <a:r>
              <a:rPr sz="2000" spc="-5" dirty="0">
                <a:solidFill>
                  <a:srgbClr val="00203C"/>
                </a:solidFill>
                <a:latin typeface="Arial"/>
                <a:cs typeface="Arial"/>
              </a:rPr>
              <a:t>for </a:t>
            </a:r>
            <a:r>
              <a:rPr sz="2000" spc="-65" dirty="0">
                <a:solidFill>
                  <a:srgbClr val="00203C"/>
                </a:solidFill>
                <a:latin typeface="Arial"/>
                <a:cs typeface="Arial"/>
              </a:rPr>
              <a:t>cryptographic  </a:t>
            </a:r>
            <a:r>
              <a:rPr sz="2000" spc="-130" dirty="0">
                <a:solidFill>
                  <a:srgbClr val="00203C"/>
                </a:solidFill>
                <a:latin typeface="Arial"/>
                <a:cs typeface="Arial"/>
              </a:rPr>
              <a:t>assurance </a:t>
            </a:r>
            <a:r>
              <a:rPr sz="2000" dirty="0">
                <a:solidFill>
                  <a:srgbClr val="00203C"/>
                </a:solidFill>
                <a:latin typeface="Arial"/>
                <a:cs typeface="Arial"/>
              </a:rPr>
              <a:t>of </a:t>
            </a:r>
            <a:r>
              <a:rPr sz="2000" spc="-75" dirty="0">
                <a:solidFill>
                  <a:srgbClr val="00203C"/>
                </a:solidFill>
                <a:latin typeface="Arial"/>
                <a:cs typeface="Arial"/>
              </a:rPr>
              <a:t>data </a:t>
            </a:r>
            <a:r>
              <a:rPr sz="2000" spc="-40" dirty="0">
                <a:solidFill>
                  <a:srgbClr val="00203C"/>
                </a:solidFill>
                <a:latin typeface="Arial"/>
                <a:cs typeface="Arial"/>
              </a:rPr>
              <a:t>integrity,  </a:t>
            </a:r>
            <a:r>
              <a:rPr sz="2000" spc="-90" dirty="0">
                <a:solidFill>
                  <a:srgbClr val="00203C"/>
                </a:solidFill>
                <a:latin typeface="Arial"/>
                <a:cs typeface="Arial"/>
              </a:rPr>
              <a:t>standardized </a:t>
            </a:r>
            <a:r>
              <a:rPr sz="2000" spc="-45" dirty="0">
                <a:solidFill>
                  <a:srgbClr val="00203C"/>
                </a:solidFill>
                <a:latin typeface="Arial"/>
                <a:cs typeface="Arial"/>
              </a:rPr>
              <a:t>auditing, </a:t>
            </a:r>
            <a:r>
              <a:rPr sz="2000" spc="-95" dirty="0">
                <a:solidFill>
                  <a:srgbClr val="00203C"/>
                </a:solidFill>
                <a:latin typeface="Arial"/>
                <a:cs typeface="Arial"/>
              </a:rPr>
              <a:t>and  </a:t>
            </a:r>
            <a:r>
              <a:rPr sz="2000" spc="-70" dirty="0">
                <a:solidFill>
                  <a:srgbClr val="00203C"/>
                </a:solidFill>
                <a:latin typeface="Arial"/>
                <a:cs typeface="Arial"/>
              </a:rPr>
              <a:t>formalized contracts </a:t>
            </a:r>
            <a:r>
              <a:rPr sz="2000" spc="-5" dirty="0">
                <a:solidFill>
                  <a:srgbClr val="00203C"/>
                </a:solidFill>
                <a:latin typeface="Arial"/>
                <a:cs typeface="Arial"/>
              </a:rPr>
              <a:t>for </a:t>
            </a:r>
            <a:r>
              <a:rPr sz="2000" spc="-75" dirty="0">
                <a:solidFill>
                  <a:srgbClr val="00203C"/>
                </a:solidFill>
                <a:latin typeface="Arial"/>
                <a:cs typeface="Arial"/>
              </a:rPr>
              <a:t>data</a:t>
            </a:r>
            <a:r>
              <a:rPr sz="2000" spc="-280" dirty="0">
                <a:solidFill>
                  <a:srgbClr val="00203C"/>
                </a:solidFill>
                <a:latin typeface="Arial"/>
                <a:cs typeface="Arial"/>
              </a:rPr>
              <a:t> </a:t>
            </a:r>
            <a:r>
              <a:rPr sz="2000" spc="-170" dirty="0">
                <a:solidFill>
                  <a:srgbClr val="00203C"/>
                </a:solidFill>
                <a:latin typeface="Arial"/>
                <a:cs typeface="Arial"/>
              </a:rPr>
              <a:t>access</a:t>
            </a:r>
            <a:endParaRPr sz="2000">
              <a:solidFill>
                <a:prstClr val="black"/>
              </a:solidFill>
              <a:latin typeface="Arial"/>
              <a:cs typeface="Arial"/>
            </a:endParaRPr>
          </a:p>
          <a:p>
            <a:pPr>
              <a:spcBef>
                <a:spcPts val="30"/>
              </a:spcBef>
              <a:buClr>
                <a:srgbClr val="0087B7"/>
              </a:buClr>
              <a:buFont typeface="Wingdings"/>
              <a:buChar char=""/>
            </a:pPr>
            <a:endParaRPr sz="2900">
              <a:solidFill>
                <a:prstClr val="black"/>
              </a:solidFill>
              <a:latin typeface="Times New Roman"/>
              <a:cs typeface="Times New Roman"/>
            </a:endParaRPr>
          </a:p>
          <a:p>
            <a:pPr marL="355600" marR="5080" indent="-342900">
              <a:buClr>
                <a:srgbClr val="0087B7"/>
              </a:buClr>
              <a:buFont typeface="Wingdings"/>
              <a:buChar char=""/>
              <a:tabLst>
                <a:tab pos="354965" algn="l"/>
                <a:tab pos="355600" algn="l"/>
              </a:tabLst>
            </a:pPr>
            <a:r>
              <a:rPr sz="2000" spc="-175" dirty="0">
                <a:solidFill>
                  <a:srgbClr val="00203C"/>
                </a:solidFill>
                <a:latin typeface="Arial"/>
                <a:cs typeface="Arial"/>
              </a:rPr>
              <a:t>A </a:t>
            </a:r>
            <a:r>
              <a:rPr sz="2000" spc="-70" dirty="0">
                <a:solidFill>
                  <a:srgbClr val="00203C"/>
                </a:solidFill>
                <a:latin typeface="Arial"/>
                <a:cs typeface="Arial"/>
              </a:rPr>
              <a:t>technology </a:t>
            </a:r>
            <a:r>
              <a:rPr sz="2000" spc="-55" dirty="0">
                <a:solidFill>
                  <a:srgbClr val="00203C"/>
                </a:solidFill>
                <a:latin typeface="Arial"/>
                <a:cs typeface="Arial"/>
              </a:rPr>
              <a:t>which </a:t>
            </a:r>
            <a:r>
              <a:rPr sz="2000" spc="-85" dirty="0">
                <a:solidFill>
                  <a:srgbClr val="00203C"/>
                </a:solidFill>
                <a:latin typeface="Arial"/>
                <a:cs typeface="Arial"/>
              </a:rPr>
              <a:t>empowers  </a:t>
            </a:r>
            <a:r>
              <a:rPr sz="2000" spc="-45" dirty="0">
                <a:solidFill>
                  <a:srgbClr val="00203C"/>
                </a:solidFill>
                <a:latin typeface="Arial"/>
                <a:cs typeface="Arial"/>
              </a:rPr>
              <a:t>participating </a:t>
            </a:r>
            <a:r>
              <a:rPr sz="2000" spc="-95" dirty="0">
                <a:solidFill>
                  <a:srgbClr val="00203C"/>
                </a:solidFill>
                <a:latin typeface="Arial"/>
                <a:cs typeface="Arial"/>
              </a:rPr>
              <a:t>members </a:t>
            </a:r>
            <a:r>
              <a:rPr sz="2000" spc="15" dirty="0">
                <a:solidFill>
                  <a:srgbClr val="00203C"/>
                </a:solidFill>
                <a:latin typeface="Arial"/>
                <a:cs typeface="Arial"/>
              </a:rPr>
              <a:t>to </a:t>
            </a:r>
            <a:r>
              <a:rPr sz="2000" spc="-135" dirty="0">
                <a:solidFill>
                  <a:srgbClr val="00203C"/>
                </a:solidFill>
                <a:latin typeface="Arial"/>
                <a:cs typeface="Arial"/>
              </a:rPr>
              <a:t>exchange  </a:t>
            </a:r>
            <a:r>
              <a:rPr sz="2000" spc="-60" dirty="0">
                <a:solidFill>
                  <a:srgbClr val="00203C"/>
                </a:solidFill>
                <a:latin typeface="Arial"/>
                <a:cs typeface="Arial"/>
              </a:rPr>
              <a:t>items </a:t>
            </a:r>
            <a:r>
              <a:rPr sz="2000" spc="-5" dirty="0">
                <a:solidFill>
                  <a:srgbClr val="00203C"/>
                </a:solidFill>
                <a:latin typeface="Arial"/>
                <a:cs typeface="Arial"/>
              </a:rPr>
              <a:t>of </a:t>
            </a:r>
            <a:r>
              <a:rPr sz="2000" spc="-90" dirty="0">
                <a:solidFill>
                  <a:srgbClr val="00203C"/>
                </a:solidFill>
                <a:latin typeface="Arial"/>
                <a:cs typeface="Arial"/>
              </a:rPr>
              <a:t>value </a:t>
            </a:r>
            <a:r>
              <a:rPr sz="2000" spc="-45" dirty="0">
                <a:solidFill>
                  <a:srgbClr val="00203C"/>
                </a:solidFill>
                <a:latin typeface="Arial"/>
                <a:cs typeface="Arial"/>
              </a:rPr>
              <a:t>through </a:t>
            </a:r>
            <a:r>
              <a:rPr sz="2000" spc="-155" dirty="0">
                <a:solidFill>
                  <a:srgbClr val="00203C"/>
                </a:solidFill>
                <a:latin typeface="Arial"/>
                <a:cs typeface="Arial"/>
              </a:rPr>
              <a:t>a</a:t>
            </a:r>
            <a:r>
              <a:rPr sz="2000" spc="-345" dirty="0">
                <a:solidFill>
                  <a:srgbClr val="00203C"/>
                </a:solidFill>
                <a:latin typeface="Arial"/>
                <a:cs typeface="Arial"/>
              </a:rPr>
              <a:t> </a:t>
            </a:r>
            <a:r>
              <a:rPr sz="2000" spc="-35" dirty="0">
                <a:solidFill>
                  <a:srgbClr val="00203C"/>
                </a:solidFill>
                <a:latin typeface="Arial"/>
                <a:cs typeface="Arial"/>
              </a:rPr>
              <a:t>distributed  </a:t>
            </a:r>
            <a:r>
              <a:rPr sz="2000" spc="-75" dirty="0">
                <a:solidFill>
                  <a:srgbClr val="00203C"/>
                </a:solidFill>
                <a:latin typeface="Arial"/>
                <a:cs typeface="Arial"/>
              </a:rPr>
              <a:t>ledger </a:t>
            </a:r>
            <a:r>
              <a:rPr sz="2000" spc="-55" dirty="0">
                <a:solidFill>
                  <a:srgbClr val="00203C"/>
                </a:solidFill>
                <a:latin typeface="Arial"/>
                <a:cs typeface="Arial"/>
              </a:rPr>
              <a:t>- </a:t>
            </a:r>
            <a:r>
              <a:rPr sz="2000" spc="-5" dirty="0">
                <a:solidFill>
                  <a:srgbClr val="00203C"/>
                </a:solidFill>
                <a:latin typeface="Arial"/>
                <a:cs typeface="Arial"/>
              </a:rPr>
              <a:t>that </a:t>
            </a:r>
            <a:r>
              <a:rPr sz="2000" spc="-120" dirty="0">
                <a:solidFill>
                  <a:srgbClr val="00203C"/>
                </a:solidFill>
                <a:latin typeface="Arial"/>
                <a:cs typeface="Arial"/>
              </a:rPr>
              <a:t>each </a:t>
            </a:r>
            <a:r>
              <a:rPr sz="2000" spc="-70" dirty="0">
                <a:solidFill>
                  <a:srgbClr val="00203C"/>
                </a:solidFill>
                <a:latin typeface="Arial"/>
                <a:cs typeface="Arial"/>
              </a:rPr>
              <a:t>member </a:t>
            </a:r>
            <a:r>
              <a:rPr sz="2000" spc="-90" dirty="0">
                <a:solidFill>
                  <a:srgbClr val="00203C"/>
                </a:solidFill>
                <a:latin typeface="Arial"/>
                <a:cs typeface="Arial"/>
              </a:rPr>
              <a:t>owns </a:t>
            </a:r>
            <a:r>
              <a:rPr sz="2000" spc="-55" dirty="0">
                <a:solidFill>
                  <a:srgbClr val="00203C"/>
                </a:solidFill>
                <a:latin typeface="Arial"/>
                <a:cs typeface="Arial"/>
              </a:rPr>
              <a:t>-  </a:t>
            </a:r>
            <a:r>
              <a:rPr sz="2000" spc="-95" dirty="0">
                <a:solidFill>
                  <a:srgbClr val="00203C"/>
                </a:solidFill>
                <a:latin typeface="Arial"/>
                <a:cs typeface="Arial"/>
              </a:rPr>
              <a:t>and </a:t>
            </a:r>
            <a:r>
              <a:rPr sz="2000" spc="-85" dirty="0">
                <a:solidFill>
                  <a:srgbClr val="00203C"/>
                </a:solidFill>
                <a:latin typeface="Arial"/>
                <a:cs typeface="Arial"/>
              </a:rPr>
              <a:t>who’s </a:t>
            </a:r>
            <a:r>
              <a:rPr sz="2000" spc="-45" dirty="0">
                <a:solidFill>
                  <a:srgbClr val="00203C"/>
                </a:solidFill>
                <a:latin typeface="Arial"/>
                <a:cs typeface="Arial"/>
              </a:rPr>
              <a:t>content </a:t>
            </a:r>
            <a:r>
              <a:rPr sz="2000" spc="-105" dirty="0">
                <a:solidFill>
                  <a:srgbClr val="00203C"/>
                </a:solidFill>
                <a:latin typeface="Arial"/>
                <a:cs typeface="Arial"/>
              </a:rPr>
              <a:t>is </a:t>
            </a:r>
            <a:r>
              <a:rPr sz="2000" spc="-120" dirty="0">
                <a:solidFill>
                  <a:srgbClr val="00203C"/>
                </a:solidFill>
                <a:latin typeface="Arial"/>
                <a:cs typeface="Arial"/>
              </a:rPr>
              <a:t>always </a:t>
            </a:r>
            <a:r>
              <a:rPr sz="2000" spc="-25" dirty="0">
                <a:solidFill>
                  <a:srgbClr val="00203C"/>
                </a:solidFill>
                <a:latin typeface="Arial"/>
                <a:cs typeface="Arial"/>
              </a:rPr>
              <a:t>in</a:t>
            </a:r>
            <a:r>
              <a:rPr sz="2000" spc="-220" dirty="0">
                <a:solidFill>
                  <a:srgbClr val="00203C"/>
                </a:solidFill>
                <a:latin typeface="Arial"/>
                <a:cs typeface="Arial"/>
              </a:rPr>
              <a:t> </a:t>
            </a:r>
            <a:r>
              <a:rPr sz="2000" spc="-145" dirty="0">
                <a:solidFill>
                  <a:srgbClr val="00203C"/>
                </a:solidFill>
                <a:latin typeface="Arial"/>
                <a:cs typeface="Arial"/>
              </a:rPr>
              <a:t>sync</a:t>
            </a:r>
            <a:endParaRPr sz="2000">
              <a:solidFill>
                <a:prstClr val="black"/>
              </a:solidFill>
              <a:latin typeface="Arial"/>
              <a:cs typeface="Arial"/>
            </a:endParaRPr>
          </a:p>
        </p:txBody>
      </p:sp>
      <p:sp>
        <p:nvSpPr>
          <p:cNvPr id="4" name="object 4"/>
          <p:cNvSpPr/>
          <p:nvPr/>
        </p:nvSpPr>
        <p:spPr>
          <a:xfrm>
            <a:off x="4823459" y="0"/>
            <a:ext cx="4320539" cy="4504944"/>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5" name="object 5"/>
          <p:cNvSpPr txBox="1"/>
          <p:nvPr/>
        </p:nvSpPr>
        <p:spPr>
          <a:xfrm>
            <a:off x="8936863" y="4916830"/>
            <a:ext cx="194945" cy="116839"/>
          </a:xfrm>
          <a:prstGeom prst="rect">
            <a:avLst/>
          </a:prstGeom>
        </p:spPr>
        <p:txBody>
          <a:bodyPr vert="horz" wrap="square" lIns="0" tIns="12700" rIns="0" bIns="0" rtlCol="0">
            <a:spAutoFit/>
          </a:bodyPr>
          <a:lstStyle/>
          <a:p>
            <a:pPr marL="12700">
              <a:spcBef>
                <a:spcPts val="100"/>
              </a:spcBef>
            </a:pPr>
            <a:r>
              <a:rPr sz="600" u="sng" spc="-30" dirty="0">
                <a:solidFill>
                  <a:srgbClr val="0E55DC"/>
                </a:solidFill>
                <a:uFill>
                  <a:solidFill>
                    <a:srgbClr val="0E55DC"/>
                  </a:solidFill>
                </a:uFill>
                <a:latin typeface="Arial"/>
                <a:cs typeface="Arial"/>
                <a:hlinkClick r:id="rId3"/>
              </a:rPr>
              <a:t>v</a:t>
            </a:r>
            <a:r>
              <a:rPr sz="600" u="sng" spc="-10" dirty="0">
                <a:solidFill>
                  <a:srgbClr val="0E55DC"/>
                </a:solidFill>
                <a:uFill>
                  <a:solidFill>
                    <a:srgbClr val="0E55DC"/>
                  </a:solidFill>
                </a:uFill>
                <a:latin typeface="Arial"/>
                <a:cs typeface="Arial"/>
                <a:hlinkClick r:id="rId3"/>
              </a:rPr>
              <a:t>i</a:t>
            </a:r>
            <a:r>
              <a:rPr sz="600" u="sng" spc="-25" dirty="0">
                <a:solidFill>
                  <a:srgbClr val="0E55DC"/>
                </a:solidFill>
                <a:uFill>
                  <a:solidFill>
                    <a:srgbClr val="0E55DC"/>
                  </a:solidFill>
                </a:uFill>
                <a:latin typeface="Arial"/>
                <a:cs typeface="Arial"/>
                <a:hlinkClick r:id="rId3"/>
              </a:rPr>
              <a:t>d</a:t>
            </a:r>
            <a:r>
              <a:rPr sz="600" u="sng" spc="-30" dirty="0">
                <a:solidFill>
                  <a:srgbClr val="0E55DC"/>
                </a:solidFill>
                <a:uFill>
                  <a:solidFill>
                    <a:srgbClr val="0E55DC"/>
                  </a:solidFill>
                </a:uFill>
                <a:latin typeface="Arial"/>
                <a:cs typeface="Arial"/>
                <a:hlinkClick r:id="rId3"/>
              </a:rPr>
              <a:t>eo</a:t>
            </a:r>
            <a:endParaRPr sz="600">
              <a:solidFill>
                <a:prstClr val="black"/>
              </a:solidFill>
              <a:latin typeface="Arial"/>
              <a:cs typeface="Arial"/>
            </a:endParaRPr>
          </a:p>
        </p:txBody>
      </p:sp>
    </p:spTree>
    <p:extLst>
      <p:ext uri="{BB962C8B-B14F-4D97-AF65-F5344CB8AC3E}">
        <p14:creationId xmlns:p14="http://schemas.microsoft.com/office/powerpoint/2010/main" val="4098761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823075" cy="452120"/>
          </a:xfrm>
          <a:prstGeom prst="rect">
            <a:avLst/>
          </a:prstGeom>
        </p:spPr>
        <p:txBody>
          <a:bodyPr vert="horz" wrap="square" lIns="0" tIns="12065" rIns="0" bIns="0" rtlCol="0">
            <a:spAutoFit/>
          </a:bodyPr>
          <a:lstStyle/>
          <a:p>
            <a:pPr marL="12700">
              <a:lnSpc>
                <a:spcPct val="100000"/>
              </a:lnSpc>
              <a:spcBef>
                <a:spcPts val="95"/>
              </a:spcBef>
              <a:tabLst>
                <a:tab pos="4944110" algn="l"/>
              </a:tabLst>
            </a:pPr>
            <a:r>
              <a:rPr sz="2800" spc="-55" dirty="0">
                <a:solidFill>
                  <a:srgbClr val="005DAB"/>
                </a:solidFill>
              </a:rPr>
              <a:t>No </a:t>
            </a:r>
            <a:r>
              <a:rPr sz="2800" spc="-220" dirty="0">
                <a:solidFill>
                  <a:srgbClr val="005DAB"/>
                </a:solidFill>
              </a:rPr>
              <a:t>really, </a:t>
            </a:r>
            <a:r>
              <a:rPr sz="2800" spc="-175" dirty="0">
                <a:solidFill>
                  <a:srgbClr val="005DAB"/>
                </a:solidFill>
              </a:rPr>
              <a:t>what’s </a:t>
            </a:r>
            <a:r>
              <a:rPr sz="2800" spc="-120" dirty="0">
                <a:solidFill>
                  <a:srgbClr val="005DAB"/>
                </a:solidFill>
              </a:rPr>
              <a:t>is</a:t>
            </a:r>
            <a:r>
              <a:rPr sz="2800" spc="-290" dirty="0">
                <a:solidFill>
                  <a:srgbClr val="005DAB"/>
                </a:solidFill>
              </a:rPr>
              <a:t> </a:t>
            </a:r>
            <a:r>
              <a:rPr sz="2800" spc="-114" dirty="0">
                <a:solidFill>
                  <a:srgbClr val="005DAB"/>
                </a:solidFill>
              </a:rPr>
              <a:t>a</a:t>
            </a:r>
            <a:r>
              <a:rPr sz="2800" spc="-185" dirty="0">
                <a:solidFill>
                  <a:srgbClr val="005DAB"/>
                </a:solidFill>
              </a:rPr>
              <a:t> blockchain:	</a:t>
            </a:r>
            <a:r>
              <a:rPr sz="2800" spc="-225" dirty="0">
                <a:solidFill>
                  <a:srgbClr val="005DAB"/>
                </a:solidFill>
              </a:rPr>
              <a:t>5</a:t>
            </a:r>
            <a:r>
              <a:rPr sz="2800" spc="-250" dirty="0">
                <a:solidFill>
                  <a:srgbClr val="005DAB"/>
                </a:solidFill>
              </a:rPr>
              <a:t> </a:t>
            </a:r>
            <a:r>
              <a:rPr sz="2800" spc="-140" dirty="0">
                <a:solidFill>
                  <a:srgbClr val="005DAB"/>
                </a:solidFill>
              </a:rPr>
              <a:t>Principles*</a:t>
            </a:r>
            <a:endParaRPr sz="2800"/>
          </a:p>
        </p:txBody>
      </p:sp>
      <p:sp>
        <p:nvSpPr>
          <p:cNvPr id="3" name="object 3"/>
          <p:cNvSpPr txBox="1"/>
          <p:nvPr/>
        </p:nvSpPr>
        <p:spPr>
          <a:xfrm>
            <a:off x="535940" y="1447389"/>
            <a:ext cx="3834765" cy="2159635"/>
          </a:xfrm>
          <a:prstGeom prst="rect">
            <a:avLst/>
          </a:prstGeom>
        </p:spPr>
        <p:txBody>
          <a:bodyPr vert="horz" wrap="square" lIns="0" tIns="73025" rIns="0" bIns="0" rtlCol="0">
            <a:spAutoFit/>
          </a:bodyPr>
          <a:lstStyle/>
          <a:p>
            <a:pPr marL="355600" indent="-342900">
              <a:spcBef>
                <a:spcPts val="575"/>
              </a:spcBef>
              <a:buClr>
                <a:srgbClr val="0087B7"/>
              </a:buClr>
              <a:buFont typeface="Wingdings"/>
              <a:buChar char=""/>
              <a:tabLst>
                <a:tab pos="354965" algn="l"/>
                <a:tab pos="355600" algn="l"/>
              </a:tabLst>
            </a:pPr>
            <a:r>
              <a:rPr sz="2000" spc="-50" dirty="0">
                <a:solidFill>
                  <a:srgbClr val="00203C"/>
                </a:solidFill>
                <a:latin typeface="Arial"/>
                <a:cs typeface="Arial"/>
              </a:rPr>
              <a:t>Distributed</a:t>
            </a:r>
            <a:r>
              <a:rPr sz="2000" spc="-100" dirty="0">
                <a:solidFill>
                  <a:srgbClr val="00203C"/>
                </a:solidFill>
                <a:latin typeface="Arial"/>
                <a:cs typeface="Arial"/>
              </a:rPr>
              <a:t> </a:t>
            </a:r>
            <a:r>
              <a:rPr sz="2000" spc="-125" dirty="0">
                <a:solidFill>
                  <a:srgbClr val="00203C"/>
                </a:solidFill>
                <a:latin typeface="Arial"/>
                <a:cs typeface="Arial"/>
              </a:rPr>
              <a:t>Database</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00" dirty="0">
                <a:solidFill>
                  <a:srgbClr val="00203C"/>
                </a:solidFill>
                <a:latin typeface="Arial"/>
                <a:cs typeface="Arial"/>
              </a:rPr>
              <a:t>Peer-to-Peer</a:t>
            </a:r>
            <a:r>
              <a:rPr sz="2000" spc="-90" dirty="0">
                <a:solidFill>
                  <a:srgbClr val="00203C"/>
                </a:solidFill>
                <a:latin typeface="Arial"/>
                <a:cs typeface="Arial"/>
              </a:rPr>
              <a:t> </a:t>
            </a:r>
            <a:r>
              <a:rPr sz="2000" spc="-120" dirty="0">
                <a:solidFill>
                  <a:srgbClr val="00203C"/>
                </a:solidFill>
                <a:latin typeface="Arial"/>
                <a:cs typeface="Arial"/>
              </a:rPr>
              <a:t>Transmission</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45" dirty="0">
                <a:solidFill>
                  <a:srgbClr val="00203C"/>
                </a:solidFill>
                <a:latin typeface="Arial"/>
                <a:cs typeface="Arial"/>
              </a:rPr>
              <a:t>Irreversibility </a:t>
            </a:r>
            <a:r>
              <a:rPr sz="2000" spc="-5" dirty="0">
                <a:solidFill>
                  <a:srgbClr val="00203C"/>
                </a:solidFill>
                <a:latin typeface="Arial"/>
                <a:cs typeface="Arial"/>
              </a:rPr>
              <a:t>of</a:t>
            </a:r>
            <a:r>
              <a:rPr sz="2000" spc="-130" dirty="0">
                <a:solidFill>
                  <a:srgbClr val="00203C"/>
                </a:solidFill>
                <a:latin typeface="Arial"/>
                <a:cs typeface="Arial"/>
              </a:rPr>
              <a:t> </a:t>
            </a:r>
            <a:r>
              <a:rPr sz="2000" spc="-145" dirty="0">
                <a:solidFill>
                  <a:srgbClr val="00203C"/>
                </a:solidFill>
                <a:latin typeface="Arial"/>
                <a:cs typeface="Arial"/>
              </a:rPr>
              <a:t>Records</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65" dirty="0">
                <a:solidFill>
                  <a:srgbClr val="00203C"/>
                </a:solidFill>
                <a:latin typeface="Arial"/>
                <a:cs typeface="Arial"/>
              </a:rPr>
              <a:t>Computational </a:t>
            </a:r>
            <a:r>
              <a:rPr sz="2000" spc="-135" dirty="0">
                <a:solidFill>
                  <a:srgbClr val="00203C"/>
                </a:solidFill>
                <a:latin typeface="Arial"/>
                <a:cs typeface="Arial"/>
              </a:rPr>
              <a:t>Logic</a:t>
            </a:r>
            <a:r>
              <a:rPr sz="2000" spc="-195" dirty="0">
                <a:solidFill>
                  <a:srgbClr val="00203C"/>
                </a:solidFill>
                <a:latin typeface="Arial"/>
                <a:cs typeface="Arial"/>
              </a:rPr>
              <a:t> </a:t>
            </a:r>
            <a:r>
              <a:rPr sz="2000" spc="-60" dirty="0">
                <a:solidFill>
                  <a:srgbClr val="00203C"/>
                </a:solidFill>
                <a:latin typeface="Arial"/>
                <a:cs typeface="Arial"/>
              </a:rPr>
              <a:t>(automated)</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20" dirty="0">
                <a:solidFill>
                  <a:srgbClr val="00203C"/>
                </a:solidFill>
                <a:latin typeface="Arial"/>
                <a:cs typeface="Arial"/>
              </a:rPr>
              <a:t>Transparency </a:t>
            </a:r>
            <a:r>
              <a:rPr sz="2000" spc="10" dirty="0">
                <a:solidFill>
                  <a:srgbClr val="00203C"/>
                </a:solidFill>
                <a:latin typeface="Arial"/>
                <a:cs typeface="Arial"/>
              </a:rPr>
              <a:t>with </a:t>
            </a:r>
            <a:r>
              <a:rPr sz="2000" spc="-155" dirty="0">
                <a:solidFill>
                  <a:srgbClr val="00203C"/>
                </a:solidFill>
                <a:latin typeface="Arial"/>
                <a:cs typeface="Arial"/>
              </a:rPr>
              <a:t>a </a:t>
            </a:r>
            <a:r>
              <a:rPr sz="2000" spc="-100" dirty="0">
                <a:solidFill>
                  <a:srgbClr val="00203C"/>
                </a:solidFill>
                <a:latin typeface="Arial"/>
                <a:cs typeface="Arial"/>
              </a:rPr>
              <a:t>degree</a:t>
            </a:r>
            <a:r>
              <a:rPr sz="2000" spc="-195" dirty="0">
                <a:solidFill>
                  <a:srgbClr val="00203C"/>
                </a:solidFill>
                <a:latin typeface="Arial"/>
                <a:cs typeface="Arial"/>
              </a:rPr>
              <a:t> </a:t>
            </a:r>
            <a:r>
              <a:rPr sz="2000" spc="-5" dirty="0">
                <a:solidFill>
                  <a:srgbClr val="00203C"/>
                </a:solidFill>
                <a:latin typeface="Arial"/>
                <a:cs typeface="Arial"/>
              </a:rPr>
              <a:t>of</a:t>
            </a:r>
            <a:endParaRPr sz="2000">
              <a:solidFill>
                <a:prstClr val="black"/>
              </a:solidFill>
              <a:latin typeface="Arial"/>
              <a:cs typeface="Arial"/>
            </a:endParaRPr>
          </a:p>
          <a:p>
            <a:pPr marR="341630" algn="ctr">
              <a:spcBef>
                <a:spcPts val="5"/>
              </a:spcBef>
            </a:pPr>
            <a:r>
              <a:rPr sz="2000" spc="-55" dirty="0">
                <a:solidFill>
                  <a:srgbClr val="00203C"/>
                </a:solidFill>
                <a:latin typeface="Arial"/>
                <a:cs typeface="Arial"/>
              </a:rPr>
              <a:t>anonymity</a:t>
            </a:r>
            <a:r>
              <a:rPr sz="2000" spc="-145" dirty="0">
                <a:solidFill>
                  <a:srgbClr val="00203C"/>
                </a:solidFill>
                <a:latin typeface="Arial"/>
                <a:cs typeface="Arial"/>
              </a:rPr>
              <a:t> </a:t>
            </a:r>
            <a:r>
              <a:rPr sz="2000" spc="-70" dirty="0">
                <a:solidFill>
                  <a:srgbClr val="00203C"/>
                </a:solidFill>
                <a:latin typeface="Arial"/>
                <a:cs typeface="Arial"/>
              </a:rPr>
              <a:t>(pseudonymity)</a:t>
            </a:r>
            <a:endParaRPr sz="2000">
              <a:solidFill>
                <a:prstClr val="black"/>
              </a:solidFill>
              <a:latin typeface="Arial"/>
              <a:cs typeface="Arial"/>
            </a:endParaRPr>
          </a:p>
        </p:txBody>
      </p:sp>
      <p:sp>
        <p:nvSpPr>
          <p:cNvPr id="4" name="object 4"/>
          <p:cNvSpPr/>
          <p:nvPr/>
        </p:nvSpPr>
        <p:spPr>
          <a:xfrm>
            <a:off x="6167628" y="1397508"/>
            <a:ext cx="2976372" cy="3102864"/>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5" name="object 5"/>
          <p:cNvSpPr txBox="1"/>
          <p:nvPr/>
        </p:nvSpPr>
        <p:spPr>
          <a:xfrm>
            <a:off x="213156" y="4615383"/>
            <a:ext cx="4612005" cy="299720"/>
          </a:xfrm>
          <a:prstGeom prst="rect">
            <a:avLst/>
          </a:prstGeom>
        </p:spPr>
        <p:txBody>
          <a:bodyPr vert="horz" wrap="square" lIns="0" tIns="12700" rIns="0" bIns="0" rtlCol="0">
            <a:spAutoFit/>
          </a:bodyPr>
          <a:lstStyle/>
          <a:p>
            <a:pPr marL="12700">
              <a:spcBef>
                <a:spcPts val="100"/>
              </a:spcBef>
            </a:pPr>
            <a:r>
              <a:rPr spc="195" dirty="0">
                <a:solidFill>
                  <a:prstClr val="black"/>
                </a:solidFill>
                <a:latin typeface="Arial"/>
                <a:cs typeface="Arial"/>
              </a:rPr>
              <a:t>* </a:t>
            </a:r>
            <a:r>
              <a:rPr spc="-90" dirty="0">
                <a:solidFill>
                  <a:prstClr val="black"/>
                </a:solidFill>
                <a:latin typeface="Arial"/>
                <a:cs typeface="Arial"/>
              </a:rPr>
              <a:t>Harvard </a:t>
            </a:r>
            <a:r>
              <a:rPr spc="-130" dirty="0">
                <a:solidFill>
                  <a:prstClr val="black"/>
                </a:solidFill>
                <a:latin typeface="Arial"/>
                <a:cs typeface="Arial"/>
              </a:rPr>
              <a:t>Business </a:t>
            </a:r>
            <a:r>
              <a:rPr spc="-120" dirty="0">
                <a:solidFill>
                  <a:prstClr val="black"/>
                </a:solidFill>
                <a:latin typeface="Arial"/>
                <a:cs typeface="Arial"/>
              </a:rPr>
              <a:t>Review </a:t>
            </a:r>
            <a:r>
              <a:rPr spc="-105" dirty="0">
                <a:solidFill>
                  <a:prstClr val="black"/>
                </a:solidFill>
                <a:latin typeface="Arial"/>
                <a:cs typeface="Arial"/>
              </a:rPr>
              <a:t>– </a:t>
            </a:r>
            <a:r>
              <a:rPr spc="-114" dirty="0">
                <a:solidFill>
                  <a:prstClr val="black"/>
                </a:solidFill>
                <a:latin typeface="Arial"/>
                <a:cs typeface="Arial"/>
              </a:rPr>
              <a:t>Halamka </a:t>
            </a:r>
            <a:r>
              <a:rPr spc="-10" dirty="0">
                <a:solidFill>
                  <a:prstClr val="black"/>
                </a:solidFill>
                <a:latin typeface="Arial"/>
                <a:cs typeface="Arial"/>
              </a:rPr>
              <a:t>et </a:t>
            </a:r>
            <a:r>
              <a:rPr spc="-60" dirty="0">
                <a:solidFill>
                  <a:prstClr val="black"/>
                </a:solidFill>
                <a:latin typeface="Arial"/>
                <a:cs typeface="Arial"/>
              </a:rPr>
              <a:t>al.,</a:t>
            </a:r>
            <a:r>
              <a:rPr spc="-295" dirty="0">
                <a:solidFill>
                  <a:prstClr val="black"/>
                </a:solidFill>
                <a:latin typeface="Arial"/>
                <a:cs typeface="Arial"/>
              </a:rPr>
              <a:t> </a:t>
            </a:r>
            <a:r>
              <a:rPr spc="-90" dirty="0">
                <a:solidFill>
                  <a:prstClr val="black"/>
                </a:solidFill>
                <a:latin typeface="Arial"/>
                <a:cs typeface="Arial"/>
              </a:rPr>
              <a:t>2017</a:t>
            </a:r>
            <a:endParaRPr>
              <a:solidFill>
                <a:prstClr val="black"/>
              </a:solidFill>
              <a:latin typeface="Arial"/>
              <a:cs typeface="Arial"/>
            </a:endParaRPr>
          </a:p>
        </p:txBody>
      </p:sp>
    </p:spTree>
    <p:extLst>
      <p:ext uri="{BB962C8B-B14F-4D97-AF65-F5344CB8AC3E}">
        <p14:creationId xmlns:p14="http://schemas.microsoft.com/office/powerpoint/2010/main" val="1808531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55498"/>
            <a:ext cx="4763135" cy="3531870"/>
          </a:xfrm>
          <a:prstGeom prst="rect">
            <a:avLst/>
          </a:prstGeom>
        </p:spPr>
        <p:txBody>
          <a:bodyPr vert="horz" wrap="square" lIns="0" tIns="12065" rIns="0" bIns="0" rtlCol="0">
            <a:spAutoFit/>
          </a:bodyPr>
          <a:lstStyle/>
          <a:p>
            <a:pPr marL="12700">
              <a:spcBef>
                <a:spcPts val="95"/>
              </a:spcBef>
              <a:tabLst>
                <a:tab pos="1855470" algn="l"/>
              </a:tabLst>
            </a:pPr>
            <a:r>
              <a:rPr sz="2800" b="1" spc="-180" dirty="0">
                <a:solidFill>
                  <a:srgbClr val="005DAB"/>
                </a:solidFill>
                <a:latin typeface="Trebuchet MS"/>
                <a:cs typeface="Trebuchet MS"/>
              </a:rPr>
              <a:t>Blockchain:	</a:t>
            </a:r>
            <a:r>
              <a:rPr sz="2800" b="1" spc="-65" dirty="0">
                <a:solidFill>
                  <a:srgbClr val="005DAB"/>
                </a:solidFill>
                <a:latin typeface="Trebuchet MS"/>
                <a:cs typeface="Trebuchet MS"/>
              </a:rPr>
              <a:t>Is </a:t>
            </a:r>
            <a:r>
              <a:rPr sz="2800" b="1" spc="-145" dirty="0">
                <a:solidFill>
                  <a:srgbClr val="005DAB"/>
                </a:solidFill>
                <a:latin typeface="Trebuchet MS"/>
                <a:cs typeface="Trebuchet MS"/>
              </a:rPr>
              <a:t>it </a:t>
            </a:r>
            <a:r>
              <a:rPr sz="2800" b="1" spc="-120" dirty="0">
                <a:solidFill>
                  <a:srgbClr val="005DAB"/>
                </a:solidFill>
                <a:latin typeface="Trebuchet MS"/>
                <a:cs typeface="Trebuchet MS"/>
              </a:rPr>
              <a:t>of </a:t>
            </a:r>
            <a:r>
              <a:rPr sz="2800" b="1" spc="-160" dirty="0">
                <a:solidFill>
                  <a:srgbClr val="005DAB"/>
                </a:solidFill>
                <a:latin typeface="Trebuchet MS"/>
                <a:cs typeface="Trebuchet MS"/>
              </a:rPr>
              <a:t>value </a:t>
            </a:r>
            <a:r>
              <a:rPr sz="2800" b="1" spc="-125" dirty="0">
                <a:solidFill>
                  <a:srgbClr val="005DAB"/>
                </a:solidFill>
                <a:latin typeface="Trebuchet MS"/>
                <a:cs typeface="Trebuchet MS"/>
              </a:rPr>
              <a:t>to</a:t>
            </a:r>
            <a:r>
              <a:rPr sz="2800" b="1" spc="-620" dirty="0">
                <a:solidFill>
                  <a:srgbClr val="005DAB"/>
                </a:solidFill>
                <a:latin typeface="Trebuchet MS"/>
                <a:cs typeface="Trebuchet MS"/>
              </a:rPr>
              <a:t> </a:t>
            </a:r>
            <a:r>
              <a:rPr sz="2800" b="1" spc="-95" dirty="0">
                <a:solidFill>
                  <a:srgbClr val="005DAB"/>
                </a:solidFill>
                <a:latin typeface="Trebuchet MS"/>
                <a:cs typeface="Trebuchet MS"/>
              </a:rPr>
              <a:t>me?</a:t>
            </a:r>
            <a:endParaRPr sz="2800">
              <a:solidFill>
                <a:prstClr val="black"/>
              </a:solidFill>
              <a:latin typeface="Trebuchet MS"/>
              <a:cs typeface="Trebuchet MS"/>
            </a:endParaRPr>
          </a:p>
          <a:p>
            <a:pPr>
              <a:spcBef>
                <a:spcPts val="5"/>
              </a:spcBef>
            </a:pPr>
            <a:endParaRPr sz="3550">
              <a:solidFill>
                <a:prstClr val="black"/>
              </a:solidFill>
              <a:latin typeface="Times New Roman"/>
              <a:cs typeface="Times New Roman"/>
            </a:endParaRPr>
          </a:p>
          <a:p>
            <a:pPr marL="12700" marR="84455"/>
            <a:r>
              <a:rPr sz="2800" spc="105" dirty="0">
                <a:solidFill>
                  <a:srgbClr val="001F5F"/>
                </a:solidFill>
                <a:latin typeface="Arial"/>
                <a:cs typeface="Arial"/>
              </a:rPr>
              <a:t>“It </a:t>
            </a:r>
            <a:r>
              <a:rPr sz="2800" spc="-145" dirty="0">
                <a:solidFill>
                  <a:srgbClr val="001F5F"/>
                </a:solidFill>
                <a:latin typeface="Arial"/>
                <a:cs typeface="Arial"/>
              </a:rPr>
              <a:t>is </a:t>
            </a:r>
            <a:r>
              <a:rPr sz="2800" spc="-90" dirty="0">
                <a:solidFill>
                  <a:srgbClr val="001F5F"/>
                </a:solidFill>
                <a:latin typeface="Arial"/>
                <a:cs typeface="Arial"/>
              </a:rPr>
              <a:t>most </a:t>
            </a:r>
            <a:r>
              <a:rPr sz="2800" spc="-105" dirty="0">
                <a:solidFill>
                  <a:srgbClr val="001F5F"/>
                </a:solidFill>
                <a:latin typeface="Arial"/>
                <a:cs typeface="Arial"/>
              </a:rPr>
              <a:t>useful </a:t>
            </a:r>
            <a:r>
              <a:rPr sz="2800" spc="-95" dirty="0">
                <a:solidFill>
                  <a:srgbClr val="001F5F"/>
                </a:solidFill>
                <a:latin typeface="Arial"/>
                <a:cs typeface="Arial"/>
              </a:rPr>
              <a:t>when </a:t>
            </a:r>
            <a:r>
              <a:rPr sz="2800" spc="-35" dirty="0">
                <a:solidFill>
                  <a:srgbClr val="001F5F"/>
                </a:solidFill>
                <a:latin typeface="Arial"/>
                <a:cs typeface="Arial"/>
              </a:rPr>
              <a:t>multiple  </a:t>
            </a:r>
            <a:r>
              <a:rPr sz="2800" spc="-110" dirty="0">
                <a:solidFill>
                  <a:srgbClr val="001F5F"/>
                </a:solidFill>
                <a:latin typeface="Arial"/>
                <a:cs typeface="Arial"/>
              </a:rPr>
              <a:t>loosely coupled </a:t>
            </a:r>
            <a:r>
              <a:rPr sz="2800" spc="-55" dirty="0">
                <a:solidFill>
                  <a:srgbClr val="001F5F"/>
                </a:solidFill>
                <a:latin typeface="Arial"/>
                <a:cs typeface="Arial"/>
              </a:rPr>
              <a:t>distinct  </a:t>
            </a:r>
            <a:r>
              <a:rPr sz="2800" spc="-125" dirty="0">
                <a:solidFill>
                  <a:srgbClr val="001F5F"/>
                </a:solidFill>
                <a:latin typeface="Arial"/>
                <a:cs typeface="Arial"/>
              </a:rPr>
              <a:t>organizations </a:t>
            </a:r>
            <a:r>
              <a:rPr sz="2800" spc="-25" dirty="0">
                <a:solidFill>
                  <a:srgbClr val="001F5F"/>
                </a:solidFill>
                <a:latin typeface="Arial"/>
                <a:cs typeface="Arial"/>
              </a:rPr>
              <a:t>or </a:t>
            </a:r>
            <a:r>
              <a:rPr sz="2800" spc="-55" dirty="0">
                <a:solidFill>
                  <a:srgbClr val="001F5F"/>
                </a:solidFill>
                <a:latin typeface="Arial"/>
                <a:cs typeface="Arial"/>
              </a:rPr>
              <a:t>entities </a:t>
            </a:r>
            <a:r>
              <a:rPr sz="2800" spc="-60" dirty="0">
                <a:solidFill>
                  <a:srgbClr val="001F5F"/>
                </a:solidFill>
                <a:latin typeface="Arial"/>
                <a:cs typeface="Arial"/>
              </a:rPr>
              <a:t>want</a:t>
            </a:r>
            <a:r>
              <a:rPr sz="2800" spc="-335" dirty="0">
                <a:solidFill>
                  <a:srgbClr val="001F5F"/>
                </a:solidFill>
                <a:latin typeface="Arial"/>
                <a:cs typeface="Arial"/>
              </a:rPr>
              <a:t> </a:t>
            </a:r>
            <a:r>
              <a:rPr sz="2800" spc="20" dirty="0">
                <a:solidFill>
                  <a:srgbClr val="001F5F"/>
                </a:solidFill>
                <a:latin typeface="Arial"/>
                <a:cs typeface="Arial"/>
              </a:rPr>
              <a:t>to  </a:t>
            </a:r>
            <a:r>
              <a:rPr sz="2800" spc="-65" dirty="0">
                <a:solidFill>
                  <a:srgbClr val="001F5F"/>
                </a:solidFill>
                <a:latin typeface="Arial"/>
                <a:cs typeface="Arial"/>
              </a:rPr>
              <a:t>confidently </a:t>
            </a:r>
            <a:r>
              <a:rPr sz="2800" spc="-160" dirty="0">
                <a:solidFill>
                  <a:srgbClr val="001F5F"/>
                </a:solidFill>
                <a:latin typeface="Arial"/>
                <a:cs typeface="Arial"/>
              </a:rPr>
              <a:t>share </a:t>
            </a:r>
            <a:r>
              <a:rPr sz="2800" spc="-135" dirty="0">
                <a:solidFill>
                  <a:srgbClr val="001F5F"/>
                </a:solidFill>
                <a:latin typeface="Arial"/>
                <a:cs typeface="Arial"/>
              </a:rPr>
              <a:t>and </a:t>
            </a:r>
            <a:r>
              <a:rPr sz="2800" spc="-50" dirty="0">
                <a:solidFill>
                  <a:srgbClr val="001F5F"/>
                </a:solidFill>
                <a:latin typeface="Arial"/>
                <a:cs typeface="Arial"/>
              </a:rPr>
              <a:t>audit  </a:t>
            </a:r>
            <a:r>
              <a:rPr sz="2800" spc="-45" dirty="0">
                <a:solidFill>
                  <a:srgbClr val="001F5F"/>
                </a:solidFill>
                <a:latin typeface="Arial"/>
                <a:cs typeface="Arial"/>
              </a:rPr>
              <a:t>information </a:t>
            </a:r>
            <a:r>
              <a:rPr sz="2800" spc="-135" dirty="0">
                <a:solidFill>
                  <a:srgbClr val="001F5F"/>
                </a:solidFill>
                <a:latin typeface="Arial"/>
                <a:cs typeface="Arial"/>
              </a:rPr>
              <a:t>and </a:t>
            </a:r>
            <a:r>
              <a:rPr sz="2800" spc="-85" dirty="0">
                <a:solidFill>
                  <a:srgbClr val="001F5F"/>
                </a:solidFill>
                <a:latin typeface="Arial"/>
                <a:cs typeface="Arial"/>
              </a:rPr>
              <a:t>automate  </a:t>
            </a:r>
            <a:r>
              <a:rPr sz="2800" spc="-60" dirty="0">
                <a:solidFill>
                  <a:srgbClr val="001F5F"/>
                </a:solidFill>
                <a:latin typeface="Arial"/>
                <a:cs typeface="Arial"/>
              </a:rPr>
              <a:t>mutually </a:t>
            </a:r>
            <a:r>
              <a:rPr sz="2800" spc="-90" dirty="0">
                <a:solidFill>
                  <a:srgbClr val="001F5F"/>
                </a:solidFill>
                <a:latin typeface="Arial"/>
                <a:cs typeface="Arial"/>
              </a:rPr>
              <a:t>beneficial</a:t>
            </a:r>
            <a:r>
              <a:rPr sz="2800" spc="-195" dirty="0">
                <a:solidFill>
                  <a:srgbClr val="001F5F"/>
                </a:solidFill>
                <a:latin typeface="Arial"/>
                <a:cs typeface="Arial"/>
              </a:rPr>
              <a:t> </a:t>
            </a:r>
            <a:r>
              <a:rPr sz="2800" spc="-150" dirty="0">
                <a:solidFill>
                  <a:srgbClr val="001F5F"/>
                </a:solidFill>
                <a:latin typeface="Arial"/>
                <a:cs typeface="Arial"/>
              </a:rPr>
              <a:t>processes”</a:t>
            </a:r>
            <a:endParaRPr sz="2800">
              <a:solidFill>
                <a:prstClr val="black"/>
              </a:solidFill>
              <a:latin typeface="Arial"/>
              <a:cs typeface="Arial"/>
            </a:endParaRPr>
          </a:p>
        </p:txBody>
      </p:sp>
      <p:sp>
        <p:nvSpPr>
          <p:cNvPr id="3" name="object 3"/>
          <p:cNvSpPr/>
          <p:nvPr/>
        </p:nvSpPr>
        <p:spPr>
          <a:xfrm>
            <a:off x="6167628" y="205740"/>
            <a:ext cx="2976371" cy="2897124"/>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5066750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642100" cy="452120"/>
          </a:xfrm>
          <a:prstGeom prst="rect">
            <a:avLst/>
          </a:prstGeom>
        </p:spPr>
        <p:txBody>
          <a:bodyPr vert="horz" wrap="square" lIns="0" tIns="12065" rIns="0" bIns="0" rtlCol="0">
            <a:spAutoFit/>
          </a:bodyPr>
          <a:lstStyle/>
          <a:p>
            <a:pPr marL="12700">
              <a:lnSpc>
                <a:spcPct val="100000"/>
              </a:lnSpc>
              <a:spcBef>
                <a:spcPts val="95"/>
              </a:spcBef>
              <a:tabLst>
                <a:tab pos="3367404" algn="l"/>
              </a:tabLst>
            </a:pPr>
            <a:r>
              <a:rPr sz="2800" spc="-100" dirty="0">
                <a:solidFill>
                  <a:srgbClr val="005DAB"/>
                </a:solidFill>
              </a:rPr>
              <a:t>What </a:t>
            </a:r>
            <a:r>
              <a:rPr sz="2800" spc="-120" dirty="0">
                <a:solidFill>
                  <a:srgbClr val="005DAB"/>
                </a:solidFill>
              </a:rPr>
              <a:t>is</a:t>
            </a:r>
            <a:r>
              <a:rPr sz="2800" spc="-290" dirty="0">
                <a:solidFill>
                  <a:srgbClr val="005DAB"/>
                </a:solidFill>
              </a:rPr>
              <a:t> </a:t>
            </a:r>
            <a:r>
              <a:rPr sz="2800" spc="-114" dirty="0">
                <a:solidFill>
                  <a:srgbClr val="005DAB"/>
                </a:solidFill>
              </a:rPr>
              <a:t>a</a:t>
            </a:r>
            <a:r>
              <a:rPr sz="2800" spc="-190" dirty="0">
                <a:solidFill>
                  <a:srgbClr val="005DAB"/>
                </a:solidFill>
              </a:rPr>
              <a:t> </a:t>
            </a:r>
            <a:r>
              <a:rPr sz="2800" spc="-155" dirty="0">
                <a:solidFill>
                  <a:srgbClr val="005DAB"/>
                </a:solidFill>
              </a:rPr>
              <a:t>blockchain?	</a:t>
            </a:r>
            <a:r>
              <a:rPr sz="2800" spc="-145" dirty="0">
                <a:solidFill>
                  <a:srgbClr val="005DAB"/>
                </a:solidFill>
              </a:rPr>
              <a:t>One </a:t>
            </a:r>
            <a:r>
              <a:rPr sz="2800" spc="-170" dirty="0">
                <a:solidFill>
                  <a:srgbClr val="005DAB"/>
                </a:solidFill>
              </a:rPr>
              <a:t>more </a:t>
            </a:r>
            <a:r>
              <a:rPr sz="2800" spc="-140" dirty="0">
                <a:solidFill>
                  <a:srgbClr val="005DAB"/>
                </a:solidFill>
              </a:rPr>
              <a:t>time…it</a:t>
            </a:r>
            <a:r>
              <a:rPr sz="2800" spc="-340" dirty="0">
                <a:solidFill>
                  <a:srgbClr val="005DAB"/>
                </a:solidFill>
              </a:rPr>
              <a:t> </a:t>
            </a:r>
            <a:r>
              <a:rPr sz="2800" spc="-105" dirty="0">
                <a:solidFill>
                  <a:srgbClr val="005DAB"/>
                </a:solidFill>
              </a:rPr>
              <a:t>is…</a:t>
            </a:r>
            <a:endParaRPr sz="2800"/>
          </a:p>
        </p:txBody>
      </p:sp>
      <p:sp>
        <p:nvSpPr>
          <p:cNvPr id="3" name="object 3"/>
          <p:cNvSpPr txBox="1"/>
          <p:nvPr/>
        </p:nvSpPr>
        <p:spPr>
          <a:xfrm>
            <a:off x="535940" y="1117620"/>
            <a:ext cx="4356100" cy="3170555"/>
          </a:xfrm>
          <a:prstGeom prst="rect">
            <a:avLst/>
          </a:prstGeom>
        </p:spPr>
        <p:txBody>
          <a:bodyPr vert="horz" wrap="square" lIns="0" tIns="71755" rIns="0" bIns="0" rtlCol="0">
            <a:spAutoFit/>
          </a:bodyPr>
          <a:lstStyle/>
          <a:p>
            <a:pPr marL="355600" indent="-342900">
              <a:spcBef>
                <a:spcPts val="565"/>
              </a:spcBef>
              <a:buClr>
                <a:srgbClr val="0087B7"/>
              </a:buClr>
              <a:buFont typeface="Wingdings"/>
              <a:buChar char=""/>
              <a:tabLst>
                <a:tab pos="354965" algn="l"/>
                <a:tab pos="355600" algn="l"/>
              </a:tabLst>
            </a:pPr>
            <a:r>
              <a:rPr b="1" spc="-95" dirty="0">
                <a:solidFill>
                  <a:srgbClr val="001F5F"/>
                </a:solidFill>
                <a:latin typeface="Trebuchet MS"/>
                <a:cs typeface="Trebuchet MS"/>
              </a:rPr>
              <a:t>Distributed</a:t>
            </a:r>
            <a:endParaRPr>
              <a:solidFill>
                <a:prstClr val="black"/>
              </a:solidFill>
              <a:latin typeface="Trebuchet MS"/>
              <a:cs typeface="Trebuchet MS"/>
            </a:endParaRPr>
          </a:p>
          <a:p>
            <a:pPr marL="756285" lvl="1" indent="-286385">
              <a:spcBef>
                <a:spcPts val="385"/>
              </a:spcBef>
              <a:buClr>
                <a:srgbClr val="3C6C2A"/>
              </a:buClr>
              <a:buFontTx/>
              <a:buChar char="–"/>
              <a:tabLst>
                <a:tab pos="756285" algn="l"/>
                <a:tab pos="756920" algn="l"/>
              </a:tabLst>
            </a:pPr>
            <a:r>
              <a:rPr sz="1500" spc="-70" dirty="0">
                <a:solidFill>
                  <a:srgbClr val="001F5F"/>
                </a:solidFill>
                <a:latin typeface="Arial"/>
                <a:cs typeface="Arial"/>
              </a:rPr>
              <a:t>Decentralized, </a:t>
            </a:r>
            <a:r>
              <a:rPr sz="1500" spc="-75" dirty="0">
                <a:solidFill>
                  <a:srgbClr val="001F5F"/>
                </a:solidFill>
                <a:latin typeface="Arial"/>
                <a:cs typeface="Arial"/>
              </a:rPr>
              <a:t>shared,</a:t>
            </a:r>
            <a:r>
              <a:rPr sz="1500" spc="-105" dirty="0">
                <a:solidFill>
                  <a:srgbClr val="001F5F"/>
                </a:solidFill>
                <a:latin typeface="Arial"/>
                <a:cs typeface="Arial"/>
              </a:rPr>
              <a:t> </a:t>
            </a:r>
            <a:r>
              <a:rPr sz="1500" spc="-50" dirty="0">
                <a:solidFill>
                  <a:srgbClr val="001F5F"/>
                </a:solidFill>
                <a:latin typeface="Arial"/>
                <a:cs typeface="Arial"/>
              </a:rPr>
              <a:t>etc.</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40" dirty="0">
                <a:solidFill>
                  <a:srgbClr val="001F5F"/>
                </a:solidFill>
                <a:latin typeface="Arial"/>
                <a:cs typeface="Arial"/>
              </a:rPr>
              <a:t>Affording </a:t>
            </a:r>
            <a:r>
              <a:rPr sz="1500" spc="-55" dirty="0">
                <a:solidFill>
                  <a:srgbClr val="001F5F"/>
                </a:solidFill>
                <a:latin typeface="Arial"/>
                <a:cs typeface="Arial"/>
              </a:rPr>
              <a:t>high</a:t>
            </a:r>
            <a:r>
              <a:rPr sz="1500" spc="-130" dirty="0">
                <a:solidFill>
                  <a:srgbClr val="001F5F"/>
                </a:solidFill>
                <a:latin typeface="Arial"/>
                <a:cs typeface="Arial"/>
              </a:rPr>
              <a:t> </a:t>
            </a:r>
            <a:r>
              <a:rPr sz="1500" spc="-40" dirty="0">
                <a:solidFill>
                  <a:srgbClr val="001F5F"/>
                </a:solidFill>
                <a:latin typeface="Arial"/>
                <a:cs typeface="Arial"/>
              </a:rPr>
              <a:t>availability</a:t>
            </a:r>
            <a:endParaRPr sz="1500">
              <a:solidFill>
                <a:prstClr val="black"/>
              </a:solidFill>
              <a:latin typeface="Arial"/>
              <a:cs typeface="Arial"/>
            </a:endParaRPr>
          </a:p>
          <a:p>
            <a:pPr marL="355600" indent="-342900">
              <a:spcBef>
                <a:spcPts val="409"/>
              </a:spcBef>
              <a:buClr>
                <a:srgbClr val="0087B7"/>
              </a:buClr>
              <a:buFont typeface="Wingdings"/>
              <a:buChar char=""/>
              <a:tabLst>
                <a:tab pos="354965" algn="l"/>
                <a:tab pos="355600" algn="l"/>
              </a:tabLst>
            </a:pPr>
            <a:r>
              <a:rPr b="1" spc="-85" dirty="0">
                <a:solidFill>
                  <a:srgbClr val="001F5F"/>
                </a:solidFill>
                <a:latin typeface="Trebuchet MS"/>
                <a:cs typeface="Trebuchet MS"/>
              </a:rPr>
              <a:t>Immutable</a:t>
            </a:r>
            <a:endParaRPr>
              <a:solidFill>
                <a:prstClr val="black"/>
              </a:solidFill>
              <a:latin typeface="Trebuchet MS"/>
              <a:cs typeface="Trebuchet MS"/>
            </a:endParaRPr>
          </a:p>
          <a:p>
            <a:pPr marL="756285" lvl="1" indent="-286385">
              <a:spcBef>
                <a:spcPts val="385"/>
              </a:spcBef>
              <a:buClr>
                <a:srgbClr val="3C6C2A"/>
              </a:buClr>
              <a:buFontTx/>
              <a:buChar char="–"/>
              <a:tabLst>
                <a:tab pos="756285" algn="l"/>
                <a:tab pos="756920" algn="l"/>
              </a:tabLst>
            </a:pPr>
            <a:r>
              <a:rPr sz="1500" spc="-25" dirty="0">
                <a:solidFill>
                  <a:srgbClr val="001F5F"/>
                </a:solidFill>
                <a:latin typeface="Arial"/>
                <a:cs typeface="Arial"/>
              </a:rPr>
              <a:t>Write</a:t>
            </a:r>
            <a:r>
              <a:rPr sz="1500" spc="-80" dirty="0">
                <a:solidFill>
                  <a:srgbClr val="001F5F"/>
                </a:solidFill>
                <a:latin typeface="Arial"/>
                <a:cs typeface="Arial"/>
              </a:rPr>
              <a:t> </a:t>
            </a:r>
            <a:r>
              <a:rPr sz="1500" spc="-40" dirty="0">
                <a:solidFill>
                  <a:srgbClr val="001F5F"/>
                </a:solidFill>
                <a:latin typeface="Arial"/>
                <a:cs typeface="Arial"/>
              </a:rPr>
              <a:t>only</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70" dirty="0">
                <a:solidFill>
                  <a:srgbClr val="001F5F"/>
                </a:solidFill>
                <a:latin typeface="Arial"/>
                <a:cs typeface="Arial"/>
              </a:rPr>
              <a:t>Extremely </a:t>
            </a:r>
            <a:r>
              <a:rPr sz="1500" spc="-50" dirty="0">
                <a:solidFill>
                  <a:srgbClr val="001F5F"/>
                </a:solidFill>
                <a:latin typeface="Arial"/>
                <a:cs typeface="Arial"/>
              </a:rPr>
              <a:t>“hacker</a:t>
            </a:r>
            <a:r>
              <a:rPr sz="1500" spc="-75" dirty="0">
                <a:solidFill>
                  <a:srgbClr val="001F5F"/>
                </a:solidFill>
                <a:latin typeface="Arial"/>
                <a:cs typeface="Arial"/>
              </a:rPr>
              <a:t> </a:t>
            </a:r>
            <a:r>
              <a:rPr sz="1500" spc="-30" dirty="0">
                <a:solidFill>
                  <a:srgbClr val="001F5F"/>
                </a:solidFill>
                <a:latin typeface="Arial"/>
                <a:cs typeface="Arial"/>
              </a:rPr>
              <a:t>resistant”</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40" dirty="0">
                <a:solidFill>
                  <a:srgbClr val="001F5F"/>
                </a:solidFill>
                <a:latin typeface="Arial"/>
                <a:cs typeface="Arial"/>
              </a:rPr>
              <a:t>Affording </a:t>
            </a:r>
            <a:r>
              <a:rPr sz="1500" spc="-55" dirty="0">
                <a:solidFill>
                  <a:srgbClr val="001F5F"/>
                </a:solidFill>
                <a:latin typeface="Arial"/>
                <a:cs typeface="Arial"/>
              </a:rPr>
              <a:t>high</a:t>
            </a:r>
            <a:r>
              <a:rPr sz="1500" spc="-130" dirty="0">
                <a:solidFill>
                  <a:srgbClr val="001F5F"/>
                </a:solidFill>
                <a:latin typeface="Arial"/>
                <a:cs typeface="Arial"/>
              </a:rPr>
              <a:t> </a:t>
            </a:r>
            <a:r>
              <a:rPr sz="1500" spc="-25" dirty="0">
                <a:solidFill>
                  <a:srgbClr val="001F5F"/>
                </a:solidFill>
                <a:latin typeface="Arial"/>
                <a:cs typeface="Arial"/>
              </a:rPr>
              <a:t>Integrity</a:t>
            </a:r>
            <a:endParaRPr sz="1500">
              <a:solidFill>
                <a:prstClr val="black"/>
              </a:solidFill>
              <a:latin typeface="Arial"/>
              <a:cs typeface="Arial"/>
            </a:endParaRPr>
          </a:p>
          <a:p>
            <a:pPr marL="355600" indent="-342900">
              <a:spcBef>
                <a:spcPts val="409"/>
              </a:spcBef>
              <a:buClr>
                <a:srgbClr val="0087B7"/>
              </a:buClr>
              <a:buFont typeface="Wingdings"/>
              <a:buChar char=""/>
              <a:tabLst>
                <a:tab pos="354965" algn="l"/>
                <a:tab pos="355600" algn="l"/>
              </a:tabLst>
            </a:pPr>
            <a:r>
              <a:rPr b="1" spc="-135" dirty="0">
                <a:solidFill>
                  <a:srgbClr val="001F5F"/>
                </a:solidFill>
                <a:latin typeface="Trebuchet MS"/>
                <a:cs typeface="Trebuchet MS"/>
              </a:rPr>
              <a:t>Ledger</a:t>
            </a:r>
            <a:endParaRPr>
              <a:solidFill>
                <a:prstClr val="black"/>
              </a:solidFill>
              <a:latin typeface="Trebuchet MS"/>
              <a:cs typeface="Trebuchet MS"/>
            </a:endParaRPr>
          </a:p>
          <a:p>
            <a:pPr marL="756285" marR="396240" lvl="1" indent="-286385">
              <a:spcBef>
                <a:spcPts val="385"/>
              </a:spcBef>
              <a:buClr>
                <a:srgbClr val="3C6C2A"/>
              </a:buClr>
              <a:buFontTx/>
              <a:buChar char="–"/>
              <a:tabLst>
                <a:tab pos="756285" algn="l"/>
                <a:tab pos="756920" algn="l"/>
              </a:tabLst>
            </a:pPr>
            <a:r>
              <a:rPr sz="1500" spc="-80" dirty="0">
                <a:solidFill>
                  <a:srgbClr val="001F5F"/>
                </a:solidFill>
                <a:latin typeface="Arial"/>
                <a:cs typeface="Arial"/>
              </a:rPr>
              <a:t>Transaction </a:t>
            </a:r>
            <a:r>
              <a:rPr sz="1500" spc="-55" dirty="0">
                <a:solidFill>
                  <a:srgbClr val="001F5F"/>
                </a:solidFill>
                <a:latin typeface="Arial"/>
                <a:cs typeface="Arial"/>
              </a:rPr>
              <a:t>record </a:t>
            </a:r>
            <a:r>
              <a:rPr sz="1500" spc="-65" dirty="0">
                <a:solidFill>
                  <a:srgbClr val="001F5F"/>
                </a:solidFill>
                <a:latin typeface="Arial"/>
                <a:cs typeface="Arial"/>
              </a:rPr>
              <a:t>(e.g., </a:t>
            </a:r>
            <a:r>
              <a:rPr sz="1500" spc="-5" dirty="0">
                <a:solidFill>
                  <a:srgbClr val="001F5F"/>
                </a:solidFill>
                <a:latin typeface="Arial"/>
                <a:cs typeface="Arial"/>
              </a:rPr>
              <a:t>of </a:t>
            </a:r>
            <a:r>
              <a:rPr sz="1500" spc="-45" dirty="0">
                <a:solidFill>
                  <a:srgbClr val="001F5F"/>
                </a:solidFill>
                <a:latin typeface="Arial"/>
                <a:cs typeface="Arial"/>
              </a:rPr>
              <a:t>financial</a:t>
            </a:r>
            <a:r>
              <a:rPr sz="1500" spc="-240" dirty="0">
                <a:solidFill>
                  <a:srgbClr val="001F5F"/>
                </a:solidFill>
                <a:latin typeface="Arial"/>
                <a:cs typeface="Arial"/>
              </a:rPr>
              <a:t> </a:t>
            </a:r>
            <a:r>
              <a:rPr sz="1500" spc="-55" dirty="0">
                <a:solidFill>
                  <a:srgbClr val="001F5F"/>
                </a:solidFill>
                <a:latin typeface="Arial"/>
                <a:cs typeface="Arial"/>
              </a:rPr>
              <a:t>data,  </a:t>
            </a:r>
            <a:r>
              <a:rPr sz="1500" spc="-45" dirty="0">
                <a:solidFill>
                  <a:srgbClr val="001F5F"/>
                </a:solidFill>
                <a:latin typeface="Arial"/>
                <a:cs typeface="Arial"/>
              </a:rPr>
              <a:t>contractual </a:t>
            </a:r>
            <a:r>
              <a:rPr sz="1500" spc="-55" dirty="0">
                <a:solidFill>
                  <a:srgbClr val="001F5F"/>
                </a:solidFill>
                <a:latin typeface="Arial"/>
                <a:cs typeface="Arial"/>
              </a:rPr>
              <a:t>data, </a:t>
            </a:r>
            <a:r>
              <a:rPr sz="1500" spc="-75" dirty="0">
                <a:solidFill>
                  <a:srgbClr val="001F5F"/>
                </a:solidFill>
                <a:latin typeface="Arial"/>
                <a:cs typeface="Arial"/>
              </a:rPr>
              <a:t>physical</a:t>
            </a:r>
            <a:r>
              <a:rPr sz="1500" spc="-220" dirty="0">
                <a:solidFill>
                  <a:srgbClr val="001F5F"/>
                </a:solidFill>
                <a:latin typeface="Arial"/>
                <a:cs typeface="Arial"/>
              </a:rPr>
              <a:t> </a:t>
            </a:r>
            <a:r>
              <a:rPr sz="1500" spc="-100" dirty="0">
                <a:solidFill>
                  <a:srgbClr val="001F5F"/>
                </a:solidFill>
                <a:latin typeface="Arial"/>
                <a:cs typeface="Arial"/>
              </a:rPr>
              <a:t>assets)</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135" dirty="0">
                <a:solidFill>
                  <a:srgbClr val="001F5F"/>
                </a:solidFill>
                <a:latin typeface="Arial"/>
                <a:cs typeface="Arial"/>
              </a:rPr>
              <a:t>Uses </a:t>
            </a:r>
            <a:r>
              <a:rPr sz="1500" spc="-120" dirty="0">
                <a:solidFill>
                  <a:srgbClr val="001F5F"/>
                </a:solidFill>
                <a:latin typeface="Arial"/>
                <a:cs typeface="Arial"/>
              </a:rPr>
              <a:t>a </a:t>
            </a:r>
            <a:r>
              <a:rPr sz="1500" spc="-40" dirty="0">
                <a:solidFill>
                  <a:srgbClr val="001F5F"/>
                </a:solidFill>
                <a:latin typeface="Arial"/>
                <a:cs typeface="Arial"/>
              </a:rPr>
              <a:t>validation </a:t>
            </a:r>
            <a:r>
              <a:rPr sz="1500" spc="-95" dirty="0">
                <a:solidFill>
                  <a:srgbClr val="001F5F"/>
                </a:solidFill>
                <a:latin typeface="Arial"/>
                <a:cs typeface="Arial"/>
              </a:rPr>
              <a:t>process </a:t>
            </a:r>
            <a:r>
              <a:rPr sz="1500" spc="-100" dirty="0">
                <a:solidFill>
                  <a:srgbClr val="001F5F"/>
                </a:solidFill>
                <a:latin typeface="Arial"/>
                <a:cs typeface="Arial"/>
              </a:rPr>
              <a:t>(consensus</a:t>
            </a:r>
            <a:r>
              <a:rPr sz="1500" spc="-25" dirty="0">
                <a:solidFill>
                  <a:srgbClr val="001F5F"/>
                </a:solidFill>
                <a:latin typeface="Arial"/>
                <a:cs typeface="Arial"/>
              </a:rPr>
              <a:t> </a:t>
            </a:r>
            <a:r>
              <a:rPr sz="1500" spc="-30" dirty="0">
                <a:solidFill>
                  <a:srgbClr val="001F5F"/>
                </a:solidFill>
                <a:latin typeface="Arial"/>
                <a:cs typeface="Arial"/>
              </a:rPr>
              <a:t>protocol)</a:t>
            </a:r>
            <a:endParaRPr sz="1500">
              <a:solidFill>
                <a:prstClr val="black"/>
              </a:solidFill>
              <a:latin typeface="Arial"/>
              <a:cs typeface="Arial"/>
            </a:endParaRPr>
          </a:p>
        </p:txBody>
      </p:sp>
      <p:sp>
        <p:nvSpPr>
          <p:cNvPr id="4" name="object 4"/>
          <p:cNvSpPr/>
          <p:nvPr/>
        </p:nvSpPr>
        <p:spPr>
          <a:xfrm>
            <a:off x="4251959" y="1132332"/>
            <a:ext cx="4610099" cy="201625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5" name="object 5"/>
          <p:cNvSpPr/>
          <p:nvPr/>
        </p:nvSpPr>
        <p:spPr>
          <a:xfrm>
            <a:off x="4276344" y="1156715"/>
            <a:ext cx="4508753" cy="1914906"/>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6" name="object 6"/>
          <p:cNvSpPr/>
          <p:nvPr/>
        </p:nvSpPr>
        <p:spPr>
          <a:xfrm>
            <a:off x="5775959" y="3046482"/>
            <a:ext cx="1562099" cy="2095500"/>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7" name="object 7"/>
          <p:cNvSpPr/>
          <p:nvPr/>
        </p:nvSpPr>
        <p:spPr>
          <a:xfrm>
            <a:off x="5800344" y="3070861"/>
            <a:ext cx="1460753" cy="1994154"/>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91408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0"/>
            <a:ext cx="5368187" cy="5143500"/>
          </a:xfrm>
          <a:prstGeom prst="rect">
            <a:avLst/>
          </a:prstGeom>
        </p:spPr>
      </p:pic>
    </p:spTree>
    <p:extLst>
      <p:ext uri="{BB962C8B-B14F-4D97-AF65-F5344CB8AC3E}">
        <p14:creationId xmlns:p14="http://schemas.microsoft.com/office/powerpoint/2010/main" val="18885544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2803525" cy="452120"/>
          </a:xfrm>
          <a:prstGeom prst="rect">
            <a:avLst/>
          </a:prstGeom>
        </p:spPr>
        <p:txBody>
          <a:bodyPr vert="horz" wrap="square" lIns="0" tIns="12065" rIns="0" bIns="0" rtlCol="0">
            <a:spAutoFit/>
          </a:bodyPr>
          <a:lstStyle/>
          <a:p>
            <a:pPr marL="12700">
              <a:lnSpc>
                <a:spcPct val="100000"/>
              </a:lnSpc>
              <a:spcBef>
                <a:spcPts val="95"/>
              </a:spcBef>
            </a:pPr>
            <a:r>
              <a:rPr sz="2800" spc="-65" dirty="0">
                <a:solidFill>
                  <a:srgbClr val="005DAB"/>
                </a:solidFill>
              </a:rPr>
              <a:t>Is </a:t>
            </a:r>
            <a:r>
              <a:rPr sz="2800" spc="-170" dirty="0">
                <a:solidFill>
                  <a:srgbClr val="005DAB"/>
                </a:solidFill>
              </a:rPr>
              <a:t>Blockchain</a:t>
            </a:r>
            <a:r>
              <a:rPr sz="2800" spc="-395" dirty="0">
                <a:solidFill>
                  <a:srgbClr val="005DAB"/>
                </a:solidFill>
              </a:rPr>
              <a:t> </a:t>
            </a:r>
            <a:r>
              <a:rPr sz="2800" spc="-110" dirty="0">
                <a:solidFill>
                  <a:srgbClr val="005DAB"/>
                </a:solidFill>
              </a:rPr>
              <a:t>new?</a:t>
            </a:r>
            <a:endParaRPr sz="2800"/>
          </a:p>
        </p:txBody>
      </p:sp>
      <p:sp>
        <p:nvSpPr>
          <p:cNvPr id="3" name="object 3"/>
          <p:cNvSpPr txBox="1"/>
          <p:nvPr/>
        </p:nvSpPr>
        <p:spPr>
          <a:xfrm>
            <a:off x="535940" y="1175080"/>
            <a:ext cx="4033520" cy="299720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40" dirty="0">
                <a:solidFill>
                  <a:srgbClr val="00203C"/>
                </a:solidFill>
                <a:latin typeface="Arial"/>
                <a:cs typeface="Arial"/>
              </a:rPr>
              <a:t>No…but </a:t>
            </a:r>
            <a:r>
              <a:rPr sz="2000" spc="65" dirty="0">
                <a:solidFill>
                  <a:srgbClr val="00203C"/>
                </a:solidFill>
                <a:latin typeface="Arial"/>
                <a:cs typeface="Arial"/>
              </a:rPr>
              <a:t>it </a:t>
            </a:r>
            <a:r>
              <a:rPr sz="2000" spc="-105" dirty="0">
                <a:solidFill>
                  <a:srgbClr val="00203C"/>
                </a:solidFill>
                <a:latin typeface="Arial"/>
                <a:cs typeface="Arial"/>
              </a:rPr>
              <a:t>is </a:t>
            </a:r>
            <a:r>
              <a:rPr sz="2000" spc="-45" dirty="0">
                <a:solidFill>
                  <a:srgbClr val="00203C"/>
                </a:solidFill>
                <a:latin typeface="Arial"/>
                <a:cs typeface="Arial"/>
              </a:rPr>
              <a:t>now </a:t>
            </a:r>
            <a:r>
              <a:rPr sz="2000" spc="-95" dirty="0">
                <a:solidFill>
                  <a:srgbClr val="00203C"/>
                </a:solidFill>
                <a:latin typeface="Arial"/>
                <a:cs typeface="Arial"/>
              </a:rPr>
              <a:t>gaining</a:t>
            </a:r>
            <a:r>
              <a:rPr sz="2000" spc="-365" dirty="0">
                <a:solidFill>
                  <a:srgbClr val="00203C"/>
                </a:solidFill>
                <a:latin typeface="Arial"/>
                <a:cs typeface="Arial"/>
              </a:rPr>
              <a:t> </a:t>
            </a:r>
            <a:r>
              <a:rPr sz="2000" spc="-55" dirty="0">
                <a:solidFill>
                  <a:srgbClr val="00203C"/>
                </a:solidFill>
                <a:latin typeface="Arial"/>
                <a:cs typeface="Arial"/>
              </a:rPr>
              <a:t>rapid</a:t>
            </a:r>
            <a:endParaRPr sz="2000">
              <a:solidFill>
                <a:prstClr val="black"/>
              </a:solidFill>
              <a:latin typeface="Arial"/>
              <a:cs typeface="Arial"/>
            </a:endParaRPr>
          </a:p>
          <a:p>
            <a:pPr marL="355600">
              <a:spcBef>
                <a:spcPts val="5"/>
              </a:spcBef>
            </a:pPr>
            <a:r>
              <a:rPr sz="2000" spc="-35" dirty="0">
                <a:solidFill>
                  <a:srgbClr val="00203C"/>
                </a:solidFill>
                <a:latin typeface="Arial"/>
                <a:cs typeface="Arial"/>
              </a:rPr>
              <a:t>popularity</a:t>
            </a:r>
            <a:endParaRPr sz="2000">
              <a:solidFill>
                <a:prstClr val="black"/>
              </a:solidFill>
              <a:latin typeface="Arial"/>
              <a:cs typeface="Arial"/>
            </a:endParaRPr>
          </a:p>
          <a:p>
            <a:pPr marL="355600" marR="132715" indent="-342900">
              <a:spcBef>
                <a:spcPts val="439"/>
              </a:spcBef>
              <a:buClr>
                <a:srgbClr val="0087B7"/>
              </a:buClr>
              <a:buFont typeface="Wingdings"/>
              <a:buChar char=""/>
              <a:tabLst>
                <a:tab pos="354965" algn="l"/>
                <a:tab pos="355600" algn="l"/>
              </a:tabLst>
            </a:pPr>
            <a:r>
              <a:rPr spc="-100" dirty="0">
                <a:solidFill>
                  <a:prstClr val="black"/>
                </a:solidFill>
                <a:latin typeface="Arial"/>
                <a:cs typeface="Arial"/>
              </a:rPr>
              <a:t>Over </a:t>
            </a:r>
            <a:r>
              <a:rPr spc="-80" dirty="0">
                <a:solidFill>
                  <a:prstClr val="black"/>
                </a:solidFill>
                <a:latin typeface="Arial"/>
                <a:cs typeface="Arial"/>
              </a:rPr>
              <a:t>$4.5 </a:t>
            </a:r>
            <a:r>
              <a:rPr spc="-45" dirty="0">
                <a:solidFill>
                  <a:prstClr val="black"/>
                </a:solidFill>
                <a:latin typeface="Arial"/>
                <a:cs typeface="Arial"/>
              </a:rPr>
              <a:t>Billion </a:t>
            </a:r>
            <a:r>
              <a:rPr spc="-25" dirty="0">
                <a:solidFill>
                  <a:prstClr val="black"/>
                </a:solidFill>
                <a:latin typeface="Arial"/>
                <a:cs typeface="Arial"/>
              </a:rPr>
              <a:t>in </a:t>
            </a:r>
            <a:r>
              <a:rPr spc="-50" dirty="0">
                <a:solidFill>
                  <a:prstClr val="black"/>
                </a:solidFill>
                <a:latin typeface="Arial"/>
                <a:cs typeface="Arial"/>
              </a:rPr>
              <a:t>private funding</a:t>
            </a:r>
            <a:r>
              <a:rPr spc="-240" dirty="0">
                <a:solidFill>
                  <a:prstClr val="black"/>
                </a:solidFill>
                <a:latin typeface="Arial"/>
                <a:cs typeface="Arial"/>
              </a:rPr>
              <a:t> </a:t>
            </a:r>
            <a:r>
              <a:rPr spc="-10" dirty="0">
                <a:solidFill>
                  <a:prstClr val="black"/>
                </a:solidFill>
                <a:latin typeface="Arial"/>
                <a:cs typeface="Arial"/>
              </a:rPr>
              <a:t>for  </a:t>
            </a:r>
            <a:r>
              <a:rPr spc="-75" dirty="0">
                <a:solidFill>
                  <a:prstClr val="black"/>
                </a:solidFill>
                <a:latin typeface="Arial"/>
                <a:cs typeface="Arial"/>
              </a:rPr>
              <a:t>Blockchain-related </a:t>
            </a:r>
            <a:r>
              <a:rPr spc="-60" dirty="0">
                <a:solidFill>
                  <a:prstClr val="black"/>
                </a:solidFill>
                <a:latin typeface="Arial"/>
                <a:cs typeface="Arial"/>
              </a:rPr>
              <a:t>projects </a:t>
            </a:r>
            <a:r>
              <a:rPr spc="-25" dirty="0">
                <a:solidFill>
                  <a:prstClr val="black"/>
                </a:solidFill>
                <a:latin typeface="Arial"/>
                <a:cs typeface="Arial"/>
              </a:rPr>
              <a:t>in </a:t>
            </a:r>
            <a:r>
              <a:rPr spc="-90" dirty="0">
                <a:solidFill>
                  <a:prstClr val="black"/>
                </a:solidFill>
                <a:latin typeface="Arial"/>
                <a:cs typeface="Arial"/>
              </a:rPr>
              <a:t>2017  </a:t>
            </a:r>
            <a:r>
              <a:rPr spc="-105" dirty="0">
                <a:solidFill>
                  <a:prstClr val="black"/>
                </a:solidFill>
                <a:latin typeface="Arial"/>
                <a:cs typeface="Arial"/>
              </a:rPr>
              <a:t>(Forbes)</a:t>
            </a:r>
            <a:endParaRPr>
              <a:solidFill>
                <a:prstClr val="black"/>
              </a:solidFill>
              <a:latin typeface="Arial"/>
              <a:cs typeface="Arial"/>
            </a:endParaRPr>
          </a:p>
          <a:p>
            <a:pPr marL="355600" marR="5080" indent="-342900">
              <a:spcBef>
                <a:spcPts val="430"/>
              </a:spcBef>
              <a:buClr>
                <a:srgbClr val="0087B7"/>
              </a:buClr>
              <a:buFont typeface="Wingdings"/>
              <a:buChar char=""/>
              <a:tabLst>
                <a:tab pos="354965" algn="l"/>
                <a:tab pos="355600" algn="l"/>
              </a:tabLst>
            </a:pPr>
            <a:r>
              <a:rPr spc="-80" dirty="0">
                <a:solidFill>
                  <a:prstClr val="black"/>
                </a:solidFill>
                <a:latin typeface="Arial"/>
                <a:cs typeface="Arial"/>
              </a:rPr>
              <a:t>Dramatic </a:t>
            </a:r>
            <a:r>
              <a:rPr spc="-95" dirty="0">
                <a:solidFill>
                  <a:prstClr val="black"/>
                </a:solidFill>
                <a:latin typeface="Arial"/>
                <a:cs typeface="Arial"/>
              </a:rPr>
              <a:t>increase </a:t>
            </a:r>
            <a:r>
              <a:rPr spc="-25" dirty="0">
                <a:solidFill>
                  <a:prstClr val="black"/>
                </a:solidFill>
                <a:latin typeface="Arial"/>
                <a:cs typeface="Arial"/>
              </a:rPr>
              <a:t>in </a:t>
            </a:r>
            <a:r>
              <a:rPr spc="-55" dirty="0">
                <a:solidFill>
                  <a:prstClr val="black"/>
                </a:solidFill>
                <a:latin typeface="Arial"/>
                <a:cs typeface="Arial"/>
              </a:rPr>
              <a:t>number </a:t>
            </a:r>
            <a:r>
              <a:rPr spc="-10" dirty="0">
                <a:solidFill>
                  <a:prstClr val="black"/>
                </a:solidFill>
                <a:latin typeface="Arial"/>
                <a:cs typeface="Arial"/>
              </a:rPr>
              <a:t>of  </a:t>
            </a:r>
            <a:r>
              <a:rPr spc="-95" dirty="0">
                <a:solidFill>
                  <a:prstClr val="black"/>
                </a:solidFill>
                <a:latin typeface="Arial"/>
                <a:cs typeface="Arial"/>
              </a:rPr>
              <a:t>Blockchain </a:t>
            </a:r>
            <a:r>
              <a:rPr spc="-60" dirty="0">
                <a:solidFill>
                  <a:prstClr val="black"/>
                </a:solidFill>
                <a:latin typeface="Arial"/>
                <a:cs typeface="Arial"/>
              </a:rPr>
              <a:t>patents </a:t>
            </a:r>
            <a:r>
              <a:rPr spc="-20" dirty="0">
                <a:solidFill>
                  <a:prstClr val="black"/>
                </a:solidFill>
                <a:latin typeface="Arial"/>
                <a:cs typeface="Arial"/>
              </a:rPr>
              <a:t>filed</a:t>
            </a:r>
            <a:r>
              <a:rPr spc="-125" dirty="0">
                <a:solidFill>
                  <a:prstClr val="black"/>
                </a:solidFill>
                <a:latin typeface="Arial"/>
                <a:cs typeface="Arial"/>
              </a:rPr>
              <a:t> </a:t>
            </a:r>
            <a:r>
              <a:rPr spc="-85" dirty="0">
                <a:solidFill>
                  <a:prstClr val="black"/>
                </a:solidFill>
                <a:latin typeface="Arial"/>
                <a:cs typeface="Arial"/>
              </a:rPr>
              <a:t>(coindesk.com)</a:t>
            </a:r>
            <a:endParaRPr>
              <a:solidFill>
                <a:prstClr val="black"/>
              </a:solidFill>
              <a:latin typeface="Arial"/>
              <a:cs typeface="Arial"/>
            </a:endParaRPr>
          </a:p>
          <a:p>
            <a:pPr marL="355600" marR="166370" indent="-342900">
              <a:spcBef>
                <a:spcPts val="434"/>
              </a:spcBef>
              <a:buClr>
                <a:srgbClr val="0087B7"/>
              </a:buClr>
              <a:buFont typeface="Wingdings"/>
              <a:buChar char=""/>
              <a:tabLst>
                <a:tab pos="354965" algn="l"/>
                <a:tab pos="355600" algn="l"/>
              </a:tabLst>
            </a:pPr>
            <a:r>
              <a:rPr spc="-55" dirty="0">
                <a:solidFill>
                  <a:prstClr val="black"/>
                </a:solidFill>
                <a:latin typeface="Arial"/>
                <a:cs typeface="Arial"/>
              </a:rPr>
              <a:t>Still </a:t>
            </a:r>
            <a:r>
              <a:rPr spc="-30" dirty="0">
                <a:solidFill>
                  <a:prstClr val="black"/>
                </a:solidFill>
                <a:latin typeface="Arial"/>
                <a:cs typeface="Arial"/>
              </a:rPr>
              <a:t>in its </a:t>
            </a:r>
            <a:r>
              <a:rPr spc="-60" dirty="0">
                <a:solidFill>
                  <a:prstClr val="black"/>
                </a:solidFill>
                <a:latin typeface="Arial"/>
                <a:cs typeface="Arial"/>
              </a:rPr>
              <a:t>early </a:t>
            </a:r>
            <a:r>
              <a:rPr spc="-125" dirty="0">
                <a:solidFill>
                  <a:prstClr val="black"/>
                </a:solidFill>
                <a:latin typeface="Arial"/>
                <a:cs typeface="Arial"/>
              </a:rPr>
              <a:t>stages </a:t>
            </a:r>
            <a:r>
              <a:rPr spc="-5" dirty="0">
                <a:solidFill>
                  <a:prstClr val="black"/>
                </a:solidFill>
                <a:latin typeface="Arial"/>
                <a:cs typeface="Arial"/>
              </a:rPr>
              <a:t>of</a:t>
            </a:r>
            <a:r>
              <a:rPr spc="-260" dirty="0">
                <a:solidFill>
                  <a:prstClr val="black"/>
                </a:solidFill>
                <a:latin typeface="Arial"/>
                <a:cs typeface="Arial"/>
              </a:rPr>
              <a:t> </a:t>
            </a:r>
            <a:r>
              <a:rPr spc="-60" dirty="0">
                <a:solidFill>
                  <a:prstClr val="black"/>
                </a:solidFill>
                <a:latin typeface="Arial"/>
                <a:cs typeface="Arial"/>
              </a:rPr>
              <a:t>development  </a:t>
            </a:r>
            <a:r>
              <a:rPr spc="-85" dirty="0">
                <a:solidFill>
                  <a:prstClr val="black"/>
                </a:solidFill>
                <a:latin typeface="Arial"/>
                <a:cs typeface="Arial"/>
              </a:rPr>
              <a:t>and </a:t>
            </a:r>
            <a:r>
              <a:rPr spc="-40" dirty="0">
                <a:solidFill>
                  <a:prstClr val="black"/>
                </a:solidFill>
                <a:latin typeface="Arial"/>
                <a:cs typeface="Arial"/>
              </a:rPr>
              <a:t>implementation </a:t>
            </a:r>
            <a:r>
              <a:rPr spc="-105" dirty="0">
                <a:solidFill>
                  <a:prstClr val="black"/>
                </a:solidFill>
                <a:latin typeface="Arial"/>
                <a:cs typeface="Arial"/>
              </a:rPr>
              <a:t>– </a:t>
            </a:r>
            <a:r>
              <a:rPr spc="-55" dirty="0">
                <a:solidFill>
                  <a:prstClr val="black"/>
                </a:solidFill>
                <a:latin typeface="Arial"/>
                <a:cs typeface="Arial"/>
              </a:rPr>
              <a:t>similar </a:t>
            </a:r>
            <a:r>
              <a:rPr spc="15" dirty="0">
                <a:solidFill>
                  <a:prstClr val="black"/>
                </a:solidFill>
                <a:latin typeface="Arial"/>
                <a:cs typeface="Arial"/>
              </a:rPr>
              <a:t>to </a:t>
            </a:r>
            <a:r>
              <a:rPr spc="-20" dirty="0">
                <a:solidFill>
                  <a:prstClr val="black"/>
                </a:solidFill>
                <a:latin typeface="Arial"/>
                <a:cs typeface="Arial"/>
              </a:rPr>
              <a:t>the  internet </a:t>
            </a:r>
            <a:r>
              <a:rPr spc="-25" dirty="0">
                <a:solidFill>
                  <a:prstClr val="black"/>
                </a:solidFill>
                <a:latin typeface="Arial"/>
                <a:cs typeface="Arial"/>
              </a:rPr>
              <a:t>itself in </a:t>
            </a:r>
            <a:r>
              <a:rPr spc="-20" dirty="0">
                <a:solidFill>
                  <a:prstClr val="black"/>
                </a:solidFill>
                <a:latin typeface="Arial"/>
                <a:cs typeface="Arial"/>
              </a:rPr>
              <a:t>the </a:t>
            </a:r>
            <a:r>
              <a:rPr spc="-45" dirty="0">
                <a:solidFill>
                  <a:prstClr val="black"/>
                </a:solidFill>
                <a:latin typeface="Arial"/>
                <a:cs typeface="Arial"/>
              </a:rPr>
              <a:t>late</a:t>
            </a:r>
            <a:r>
              <a:rPr spc="-345" dirty="0">
                <a:solidFill>
                  <a:prstClr val="black"/>
                </a:solidFill>
                <a:latin typeface="Arial"/>
                <a:cs typeface="Arial"/>
              </a:rPr>
              <a:t> </a:t>
            </a:r>
            <a:r>
              <a:rPr spc="-114" dirty="0">
                <a:solidFill>
                  <a:prstClr val="black"/>
                </a:solidFill>
                <a:latin typeface="Arial"/>
                <a:cs typeface="Arial"/>
              </a:rPr>
              <a:t>1990s</a:t>
            </a:r>
            <a:endParaRPr>
              <a:solidFill>
                <a:prstClr val="black"/>
              </a:solidFill>
              <a:latin typeface="Arial"/>
              <a:cs typeface="Arial"/>
            </a:endParaRPr>
          </a:p>
        </p:txBody>
      </p:sp>
      <p:sp>
        <p:nvSpPr>
          <p:cNvPr id="4" name="object 4"/>
          <p:cNvSpPr/>
          <p:nvPr/>
        </p:nvSpPr>
        <p:spPr>
          <a:xfrm>
            <a:off x="5152200" y="1055701"/>
            <a:ext cx="3613847" cy="273034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20164367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812030" cy="452120"/>
          </a:xfrm>
          <a:prstGeom prst="rect">
            <a:avLst/>
          </a:prstGeom>
        </p:spPr>
        <p:txBody>
          <a:bodyPr vert="horz" wrap="square" lIns="0" tIns="12065" rIns="0" bIns="0" rtlCol="0">
            <a:spAutoFit/>
          </a:bodyPr>
          <a:lstStyle/>
          <a:p>
            <a:pPr marL="12700">
              <a:lnSpc>
                <a:spcPct val="100000"/>
              </a:lnSpc>
              <a:spcBef>
                <a:spcPts val="95"/>
              </a:spcBef>
            </a:pPr>
            <a:r>
              <a:rPr sz="2800" spc="-170" dirty="0">
                <a:solidFill>
                  <a:srgbClr val="005DAB"/>
                </a:solidFill>
              </a:rPr>
              <a:t>Blockchain </a:t>
            </a:r>
            <a:r>
              <a:rPr sz="2800" spc="-160" dirty="0">
                <a:solidFill>
                  <a:srgbClr val="005DAB"/>
                </a:solidFill>
              </a:rPr>
              <a:t>development</a:t>
            </a:r>
            <a:r>
              <a:rPr sz="2800" spc="-280" dirty="0">
                <a:solidFill>
                  <a:srgbClr val="005DAB"/>
                </a:solidFill>
              </a:rPr>
              <a:t> </a:t>
            </a:r>
            <a:r>
              <a:rPr sz="2800" spc="-160" dirty="0">
                <a:solidFill>
                  <a:srgbClr val="005DAB"/>
                </a:solidFill>
              </a:rPr>
              <a:t>activity</a:t>
            </a:r>
            <a:endParaRPr sz="2800"/>
          </a:p>
        </p:txBody>
      </p:sp>
      <p:sp>
        <p:nvSpPr>
          <p:cNvPr id="3" name="object 3"/>
          <p:cNvSpPr txBox="1"/>
          <p:nvPr/>
        </p:nvSpPr>
        <p:spPr>
          <a:xfrm>
            <a:off x="535940" y="1176604"/>
            <a:ext cx="4732020" cy="319405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pc="-70" dirty="0">
                <a:solidFill>
                  <a:srgbClr val="00203C"/>
                </a:solidFill>
                <a:latin typeface="Arial"/>
                <a:cs typeface="Arial"/>
              </a:rPr>
              <a:t>Significant </a:t>
            </a:r>
            <a:r>
              <a:rPr spc="-35" dirty="0">
                <a:solidFill>
                  <a:srgbClr val="00203C"/>
                </a:solidFill>
                <a:latin typeface="Arial"/>
                <a:cs typeface="Arial"/>
              </a:rPr>
              <a:t>activity </a:t>
            </a:r>
            <a:r>
              <a:rPr spc="-30" dirty="0">
                <a:solidFill>
                  <a:srgbClr val="00203C"/>
                </a:solidFill>
                <a:latin typeface="Arial"/>
                <a:cs typeface="Arial"/>
              </a:rPr>
              <a:t>in </a:t>
            </a:r>
            <a:r>
              <a:rPr spc="-20" dirty="0">
                <a:solidFill>
                  <a:srgbClr val="00203C"/>
                </a:solidFill>
                <a:latin typeface="Arial"/>
                <a:cs typeface="Arial"/>
              </a:rPr>
              <a:t>the </a:t>
            </a:r>
            <a:r>
              <a:rPr spc="-75" dirty="0">
                <a:solidFill>
                  <a:srgbClr val="00203C"/>
                </a:solidFill>
                <a:latin typeface="Arial"/>
                <a:cs typeface="Arial"/>
              </a:rPr>
              <a:t>Corporate,</a:t>
            </a:r>
            <a:r>
              <a:rPr spc="-295" dirty="0">
                <a:solidFill>
                  <a:srgbClr val="00203C"/>
                </a:solidFill>
                <a:latin typeface="Arial"/>
                <a:cs typeface="Arial"/>
              </a:rPr>
              <a:t> </a:t>
            </a:r>
            <a:r>
              <a:rPr spc="-100" dirty="0">
                <a:solidFill>
                  <a:srgbClr val="00203C"/>
                </a:solidFill>
                <a:latin typeface="Arial"/>
                <a:cs typeface="Arial"/>
              </a:rPr>
              <a:t>Academic</a:t>
            </a:r>
            <a:endParaRPr dirty="0">
              <a:solidFill>
                <a:prstClr val="black"/>
              </a:solidFill>
              <a:latin typeface="Arial"/>
              <a:cs typeface="Arial"/>
            </a:endParaRPr>
          </a:p>
          <a:p>
            <a:pPr marL="355600">
              <a:spcBef>
                <a:spcPts val="5"/>
              </a:spcBef>
            </a:pPr>
            <a:r>
              <a:rPr spc="-85" dirty="0">
                <a:solidFill>
                  <a:srgbClr val="00203C"/>
                </a:solidFill>
                <a:latin typeface="Arial"/>
                <a:cs typeface="Arial"/>
              </a:rPr>
              <a:t>and </a:t>
            </a:r>
            <a:r>
              <a:rPr spc="-100" dirty="0">
                <a:solidFill>
                  <a:srgbClr val="00203C"/>
                </a:solidFill>
                <a:latin typeface="Arial"/>
                <a:cs typeface="Arial"/>
              </a:rPr>
              <a:t>Federal</a:t>
            </a:r>
            <a:r>
              <a:rPr spc="-95" dirty="0">
                <a:solidFill>
                  <a:srgbClr val="00203C"/>
                </a:solidFill>
                <a:latin typeface="Arial"/>
                <a:cs typeface="Arial"/>
              </a:rPr>
              <a:t> </a:t>
            </a:r>
            <a:r>
              <a:rPr spc="-125" dirty="0">
                <a:solidFill>
                  <a:srgbClr val="00203C"/>
                </a:solidFill>
                <a:latin typeface="Arial"/>
                <a:cs typeface="Arial"/>
              </a:rPr>
              <a:t>spaces:</a:t>
            </a:r>
            <a:endParaRPr dirty="0">
              <a:solidFill>
                <a:prstClr val="black"/>
              </a:solidFill>
              <a:latin typeface="Arial"/>
              <a:cs typeface="Arial"/>
            </a:endParaRPr>
          </a:p>
          <a:p>
            <a:pPr marL="756285" marR="5080" lvl="1" indent="-286385">
              <a:spcBef>
                <a:spcPts val="384"/>
              </a:spcBef>
              <a:buClr>
                <a:srgbClr val="3C6C2A"/>
              </a:buClr>
              <a:buFontTx/>
              <a:buChar char="–"/>
              <a:tabLst>
                <a:tab pos="756285" algn="l"/>
                <a:tab pos="756920" algn="l"/>
              </a:tabLst>
            </a:pPr>
            <a:r>
              <a:rPr sz="1500" spc="-60" dirty="0">
                <a:solidFill>
                  <a:srgbClr val="00203C"/>
                </a:solidFill>
                <a:latin typeface="Arial"/>
                <a:cs typeface="Arial"/>
              </a:rPr>
              <a:t>IBM, </a:t>
            </a:r>
            <a:r>
              <a:rPr sz="1500" spc="-30" dirty="0">
                <a:solidFill>
                  <a:srgbClr val="00203C"/>
                </a:solidFill>
                <a:latin typeface="Arial"/>
                <a:cs typeface="Arial"/>
              </a:rPr>
              <a:t>Microsoft, </a:t>
            </a:r>
            <a:r>
              <a:rPr sz="1500" spc="-100" dirty="0">
                <a:solidFill>
                  <a:srgbClr val="00203C"/>
                </a:solidFill>
                <a:latin typeface="Arial"/>
                <a:cs typeface="Arial"/>
              </a:rPr>
              <a:t>MIT, </a:t>
            </a:r>
            <a:r>
              <a:rPr sz="1500" spc="-180" dirty="0">
                <a:solidFill>
                  <a:srgbClr val="00203C"/>
                </a:solidFill>
                <a:latin typeface="Arial"/>
                <a:cs typeface="Arial"/>
              </a:rPr>
              <a:t>GA </a:t>
            </a:r>
            <a:r>
              <a:rPr sz="1500" spc="-125" dirty="0">
                <a:solidFill>
                  <a:srgbClr val="00203C"/>
                </a:solidFill>
                <a:latin typeface="Arial"/>
                <a:cs typeface="Arial"/>
              </a:rPr>
              <a:t>Tech, </a:t>
            </a:r>
            <a:r>
              <a:rPr sz="1500" spc="-185" dirty="0">
                <a:solidFill>
                  <a:srgbClr val="00203C"/>
                </a:solidFill>
                <a:latin typeface="Arial"/>
                <a:cs typeface="Arial"/>
              </a:rPr>
              <a:t>GSA, </a:t>
            </a:r>
            <a:r>
              <a:rPr sz="1500" spc="-150" dirty="0">
                <a:solidFill>
                  <a:srgbClr val="00203C"/>
                </a:solidFill>
                <a:latin typeface="Arial"/>
                <a:cs typeface="Arial"/>
              </a:rPr>
              <a:t>FDA, </a:t>
            </a:r>
            <a:r>
              <a:rPr sz="1500" spc="-170" dirty="0">
                <a:solidFill>
                  <a:srgbClr val="00203C"/>
                </a:solidFill>
                <a:latin typeface="Arial"/>
                <a:cs typeface="Arial"/>
              </a:rPr>
              <a:t>DHS, </a:t>
            </a:r>
            <a:r>
              <a:rPr sz="1500" spc="-145" dirty="0">
                <a:solidFill>
                  <a:srgbClr val="00203C"/>
                </a:solidFill>
                <a:latin typeface="Arial"/>
                <a:cs typeface="Arial"/>
              </a:rPr>
              <a:t>DOD,  </a:t>
            </a:r>
            <a:r>
              <a:rPr sz="1500" spc="-160" dirty="0">
                <a:solidFill>
                  <a:srgbClr val="00203C"/>
                </a:solidFill>
                <a:latin typeface="Arial"/>
                <a:cs typeface="Arial"/>
              </a:rPr>
              <a:t>ONC, </a:t>
            </a:r>
            <a:r>
              <a:rPr sz="1500" spc="-100" dirty="0">
                <a:solidFill>
                  <a:srgbClr val="00203C"/>
                </a:solidFill>
                <a:latin typeface="Arial"/>
                <a:cs typeface="Arial"/>
              </a:rPr>
              <a:t>OMB, </a:t>
            </a:r>
            <a:r>
              <a:rPr sz="1500" spc="-175" dirty="0">
                <a:solidFill>
                  <a:srgbClr val="00203C"/>
                </a:solidFill>
                <a:latin typeface="Arial"/>
                <a:cs typeface="Arial"/>
              </a:rPr>
              <a:t>NIST, </a:t>
            </a:r>
            <a:r>
              <a:rPr sz="1500" spc="-105" dirty="0">
                <a:solidFill>
                  <a:srgbClr val="00203C"/>
                </a:solidFill>
                <a:latin typeface="Arial"/>
                <a:cs typeface="Arial"/>
              </a:rPr>
              <a:t>OPM, </a:t>
            </a:r>
            <a:r>
              <a:rPr sz="1500" spc="-90" dirty="0">
                <a:solidFill>
                  <a:srgbClr val="00203C"/>
                </a:solidFill>
                <a:latin typeface="Arial"/>
                <a:cs typeface="Arial"/>
              </a:rPr>
              <a:t>Postal Service, </a:t>
            </a:r>
            <a:r>
              <a:rPr sz="1500" spc="-85" dirty="0">
                <a:solidFill>
                  <a:srgbClr val="00203C"/>
                </a:solidFill>
                <a:latin typeface="Arial"/>
                <a:cs typeface="Arial"/>
              </a:rPr>
              <a:t>State </a:t>
            </a:r>
            <a:r>
              <a:rPr sz="1500" spc="-55" dirty="0">
                <a:solidFill>
                  <a:srgbClr val="00203C"/>
                </a:solidFill>
                <a:latin typeface="Arial"/>
                <a:cs typeface="Arial"/>
              </a:rPr>
              <a:t>Dept.,  </a:t>
            </a:r>
            <a:r>
              <a:rPr sz="1500" spc="-95" dirty="0">
                <a:solidFill>
                  <a:srgbClr val="00203C"/>
                </a:solidFill>
                <a:latin typeface="Arial"/>
                <a:cs typeface="Arial"/>
              </a:rPr>
              <a:t>Treasury </a:t>
            </a:r>
            <a:r>
              <a:rPr sz="1500" spc="-55" dirty="0">
                <a:solidFill>
                  <a:srgbClr val="00203C"/>
                </a:solidFill>
                <a:latin typeface="Arial"/>
                <a:cs typeface="Arial"/>
              </a:rPr>
              <a:t>Dept., </a:t>
            </a:r>
            <a:r>
              <a:rPr sz="1500" spc="-90" dirty="0">
                <a:solidFill>
                  <a:srgbClr val="00203C"/>
                </a:solidFill>
                <a:latin typeface="Arial"/>
                <a:cs typeface="Arial"/>
              </a:rPr>
              <a:t>Federal </a:t>
            </a:r>
            <a:r>
              <a:rPr sz="1500" spc="-105" dirty="0">
                <a:solidFill>
                  <a:srgbClr val="00203C"/>
                </a:solidFill>
                <a:latin typeface="Arial"/>
                <a:cs typeface="Arial"/>
              </a:rPr>
              <a:t>Reserve, </a:t>
            </a:r>
            <a:r>
              <a:rPr sz="1500" spc="-70" dirty="0">
                <a:solidFill>
                  <a:srgbClr val="00203C"/>
                </a:solidFill>
                <a:latin typeface="Arial"/>
                <a:cs typeface="Arial"/>
              </a:rPr>
              <a:t>and </a:t>
            </a:r>
            <a:r>
              <a:rPr sz="1500" spc="-65" dirty="0">
                <a:solidFill>
                  <a:srgbClr val="00203C"/>
                </a:solidFill>
                <a:latin typeface="Arial"/>
                <a:cs typeface="Arial"/>
              </a:rPr>
              <a:t>hundreds </a:t>
            </a:r>
            <a:r>
              <a:rPr sz="1500" spc="-10" dirty="0">
                <a:solidFill>
                  <a:srgbClr val="00203C"/>
                </a:solidFill>
                <a:latin typeface="Arial"/>
                <a:cs typeface="Arial"/>
              </a:rPr>
              <a:t>of  </a:t>
            </a:r>
            <a:r>
              <a:rPr sz="1500" spc="-65" dirty="0">
                <a:solidFill>
                  <a:srgbClr val="00203C"/>
                </a:solidFill>
                <a:latin typeface="Arial"/>
                <a:cs typeface="Arial"/>
              </a:rPr>
              <a:t>blockchain</a:t>
            </a:r>
            <a:r>
              <a:rPr sz="1500" spc="-100" dirty="0">
                <a:solidFill>
                  <a:srgbClr val="00203C"/>
                </a:solidFill>
                <a:latin typeface="Arial"/>
                <a:cs typeface="Arial"/>
              </a:rPr>
              <a:t> </a:t>
            </a:r>
            <a:r>
              <a:rPr sz="1500" spc="-50" dirty="0">
                <a:solidFill>
                  <a:srgbClr val="00203C"/>
                </a:solidFill>
                <a:latin typeface="Arial"/>
                <a:cs typeface="Arial"/>
              </a:rPr>
              <a:t>startups.</a:t>
            </a:r>
            <a:endParaRPr sz="1500" dirty="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u="sng" spc="-45" dirty="0">
                <a:solidFill>
                  <a:srgbClr val="0E55DC"/>
                </a:solidFill>
                <a:uFill>
                  <a:solidFill>
                    <a:srgbClr val="0E55DC"/>
                  </a:solidFill>
                </a:uFill>
                <a:latin typeface="Arial"/>
                <a:cs typeface="Arial"/>
                <a:hlinkClick r:id="rId2"/>
              </a:rPr>
              <a:t>https://emerging.digital.gov/blockchain-programs</a:t>
            </a:r>
            <a:endParaRPr sz="1500" dirty="0">
              <a:solidFill>
                <a:prstClr val="black"/>
              </a:solidFill>
              <a:latin typeface="Arial"/>
              <a:cs typeface="Arial"/>
            </a:endParaRPr>
          </a:p>
          <a:p>
            <a:pPr lvl="1">
              <a:spcBef>
                <a:spcPts val="35"/>
              </a:spcBef>
              <a:buClr>
                <a:srgbClr val="3C6C2A"/>
              </a:buClr>
              <a:buFont typeface="Arial"/>
              <a:buChar char="–"/>
            </a:pPr>
            <a:endParaRPr sz="2200" dirty="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pc="-90" dirty="0">
                <a:solidFill>
                  <a:srgbClr val="00203C"/>
                </a:solidFill>
                <a:latin typeface="Arial"/>
                <a:cs typeface="Arial"/>
              </a:rPr>
              <a:t>New </a:t>
            </a:r>
            <a:r>
              <a:rPr spc="-110" dirty="0">
                <a:solidFill>
                  <a:srgbClr val="00203C"/>
                </a:solidFill>
                <a:latin typeface="Arial"/>
                <a:cs typeface="Arial"/>
              </a:rPr>
              <a:t>Magazines </a:t>
            </a:r>
            <a:r>
              <a:rPr spc="195" dirty="0">
                <a:solidFill>
                  <a:srgbClr val="00203C"/>
                </a:solidFill>
                <a:latin typeface="Arial"/>
                <a:cs typeface="Arial"/>
              </a:rPr>
              <a:t>/</a:t>
            </a:r>
            <a:r>
              <a:rPr spc="-65" dirty="0">
                <a:solidFill>
                  <a:srgbClr val="00203C"/>
                </a:solidFill>
                <a:latin typeface="Arial"/>
                <a:cs typeface="Arial"/>
              </a:rPr>
              <a:t> </a:t>
            </a:r>
            <a:r>
              <a:rPr spc="-95" dirty="0">
                <a:solidFill>
                  <a:srgbClr val="00203C"/>
                </a:solidFill>
                <a:latin typeface="Arial"/>
                <a:cs typeface="Arial"/>
              </a:rPr>
              <a:t>Journals:</a:t>
            </a:r>
            <a:endParaRPr dirty="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500" spc="-50" dirty="0">
                <a:solidFill>
                  <a:srgbClr val="00203C"/>
                </a:solidFill>
                <a:latin typeface="Arial"/>
                <a:cs typeface="Arial"/>
              </a:rPr>
              <a:t>Traditional </a:t>
            </a:r>
            <a:r>
              <a:rPr sz="1500" spc="-65" dirty="0">
                <a:solidFill>
                  <a:srgbClr val="00203C"/>
                </a:solidFill>
                <a:latin typeface="Arial"/>
                <a:cs typeface="Arial"/>
              </a:rPr>
              <a:t>(e.g., </a:t>
            </a:r>
            <a:r>
              <a:rPr sz="1500" spc="-40" dirty="0">
                <a:solidFill>
                  <a:srgbClr val="00203C"/>
                </a:solidFill>
                <a:latin typeface="Arial"/>
                <a:cs typeface="Arial"/>
              </a:rPr>
              <a:t>Wired): </a:t>
            </a:r>
            <a:r>
              <a:rPr sz="1500" spc="-180" dirty="0">
                <a:solidFill>
                  <a:srgbClr val="00203C"/>
                </a:solidFill>
                <a:latin typeface="Arial"/>
                <a:cs typeface="Arial"/>
              </a:rPr>
              <a:t>DISTRIBUTED</a:t>
            </a:r>
            <a:r>
              <a:rPr sz="1500" spc="-245" dirty="0">
                <a:solidFill>
                  <a:srgbClr val="00203C"/>
                </a:solidFill>
                <a:latin typeface="Arial"/>
                <a:cs typeface="Arial"/>
              </a:rPr>
              <a:t> </a:t>
            </a:r>
            <a:r>
              <a:rPr sz="1500" spc="-70" dirty="0">
                <a:solidFill>
                  <a:srgbClr val="00203C"/>
                </a:solidFill>
                <a:latin typeface="Arial"/>
                <a:cs typeface="Arial"/>
              </a:rPr>
              <a:t>(2017)</a:t>
            </a:r>
            <a:endParaRPr sz="1500" dirty="0">
              <a:solidFill>
                <a:prstClr val="black"/>
              </a:solidFill>
              <a:latin typeface="Arial"/>
              <a:cs typeface="Arial"/>
            </a:endParaRPr>
          </a:p>
          <a:p>
            <a:pPr marL="756285" marR="314960" lvl="1" indent="-286385">
              <a:spcBef>
                <a:spcPts val="360"/>
              </a:spcBef>
              <a:buClr>
                <a:srgbClr val="3C6C2A"/>
              </a:buClr>
              <a:buFontTx/>
              <a:buChar char="–"/>
              <a:tabLst>
                <a:tab pos="756285" algn="l"/>
                <a:tab pos="756920" algn="l"/>
              </a:tabLst>
            </a:pPr>
            <a:r>
              <a:rPr sz="1500" spc="-65" dirty="0">
                <a:solidFill>
                  <a:srgbClr val="00203C"/>
                </a:solidFill>
                <a:latin typeface="Arial"/>
                <a:cs typeface="Arial"/>
              </a:rPr>
              <a:t>Peer-reviewed: </a:t>
            </a:r>
            <a:r>
              <a:rPr sz="1500" spc="-75" dirty="0">
                <a:solidFill>
                  <a:srgbClr val="00203C"/>
                </a:solidFill>
                <a:latin typeface="Arial"/>
                <a:cs typeface="Arial"/>
              </a:rPr>
              <a:t>Blockchain </a:t>
            </a:r>
            <a:r>
              <a:rPr sz="1500" spc="-20" dirty="0">
                <a:solidFill>
                  <a:srgbClr val="00203C"/>
                </a:solidFill>
                <a:latin typeface="Arial"/>
                <a:cs typeface="Arial"/>
              </a:rPr>
              <a:t>in </a:t>
            </a:r>
            <a:r>
              <a:rPr sz="1500" spc="-65" dirty="0">
                <a:solidFill>
                  <a:srgbClr val="00203C"/>
                </a:solidFill>
                <a:latin typeface="Arial"/>
                <a:cs typeface="Arial"/>
              </a:rPr>
              <a:t>Healthcare</a:t>
            </a:r>
            <a:r>
              <a:rPr sz="1500" spc="-215" dirty="0">
                <a:solidFill>
                  <a:srgbClr val="00203C"/>
                </a:solidFill>
                <a:latin typeface="Arial"/>
                <a:cs typeface="Arial"/>
              </a:rPr>
              <a:t> </a:t>
            </a:r>
            <a:r>
              <a:rPr sz="1500" spc="-130" dirty="0">
                <a:solidFill>
                  <a:srgbClr val="00203C"/>
                </a:solidFill>
                <a:latin typeface="Arial"/>
                <a:cs typeface="Arial"/>
              </a:rPr>
              <a:t>Today  </a:t>
            </a:r>
            <a:r>
              <a:rPr sz="1500" spc="-70" dirty="0">
                <a:solidFill>
                  <a:srgbClr val="00203C"/>
                </a:solidFill>
                <a:latin typeface="Arial"/>
                <a:cs typeface="Arial"/>
              </a:rPr>
              <a:t>(2018)</a:t>
            </a:r>
            <a:endParaRPr sz="1500" dirty="0">
              <a:solidFill>
                <a:prstClr val="black"/>
              </a:solidFill>
              <a:latin typeface="Arial"/>
              <a:cs typeface="Arial"/>
            </a:endParaRPr>
          </a:p>
        </p:txBody>
      </p:sp>
      <p:sp>
        <p:nvSpPr>
          <p:cNvPr id="4" name="object 4"/>
          <p:cNvSpPr/>
          <p:nvPr/>
        </p:nvSpPr>
        <p:spPr>
          <a:xfrm>
            <a:off x="5661659" y="428244"/>
            <a:ext cx="3331464" cy="2025395"/>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5" name="object 5"/>
          <p:cNvSpPr/>
          <p:nvPr/>
        </p:nvSpPr>
        <p:spPr>
          <a:xfrm>
            <a:off x="5687567" y="454151"/>
            <a:ext cx="3229356" cy="1923288"/>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6" name="object 6"/>
          <p:cNvSpPr/>
          <p:nvPr/>
        </p:nvSpPr>
        <p:spPr>
          <a:xfrm>
            <a:off x="5661659" y="2657843"/>
            <a:ext cx="3331464" cy="1918716"/>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7" name="object 7"/>
          <p:cNvSpPr/>
          <p:nvPr/>
        </p:nvSpPr>
        <p:spPr>
          <a:xfrm>
            <a:off x="5687567" y="2683764"/>
            <a:ext cx="3229356" cy="1816608"/>
          </a:xfrm>
          <a:prstGeom prst="rect">
            <a:avLst/>
          </a:prstGeom>
          <a:blipFill>
            <a:blip r:embed="rId6"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8134105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618095" cy="452120"/>
          </a:xfrm>
          <a:prstGeom prst="rect">
            <a:avLst/>
          </a:prstGeom>
        </p:spPr>
        <p:txBody>
          <a:bodyPr vert="horz" wrap="square" lIns="0" tIns="12065" rIns="0" bIns="0" rtlCol="0">
            <a:spAutoFit/>
          </a:bodyPr>
          <a:lstStyle/>
          <a:p>
            <a:pPr marL="12700">
              <a:lnSpc>
                <a:spcPct val="100000"/>
              </a:lnSpc>
              <a:spcBef>
                <a:spcPts val="95"/>
              </a:spcBef>
              <a:tabLst>
                <a:tab pos="5564505" algn="l"/>
                <a:tab pos="7084695" algn="l"/>
              </a:tabLst>
            </a:pPr>
            <a:r>
              <a:rPr sz="2800" spc="-95" dirty="0">
                <a:solidFill>
                  <a:srgbClr val="005DAB"/>
                </a:solidFill>
              </a:rPr>
              <a:t>Di</a:t>
            </a:r>
            <a:r>
              <a:rPr sz="2800" spc="-85" dirty="0">
                <a:solidFill>
                  <a:srgbClr val="005DAB"/>
                </a:solidFill>
              </a:rPr>
              <a:t>g</a:t>
            </a:r>
            <a:r>
              <a:rPr sz="2800" spc="-150" dirty="0">
                <a:solidFill>
                  <a:srgbClr val="005DAB"/>
                </a:solidFill>
              </a:rPr>
              <a:t>g</a:t>
            </a:r>
            <a:r>
              <a:rPr sz="2800" spc="-100" dirty="0">
                <a:solidFill>
                  <a:srgbClr val="005DAB"/>
                </a:solidFill>
              </a:rPr>
              <a:t>i</a:t>
            </a:r>
            <a:r>
              <a:rPr sz="2800" spc="-120" dirty="0">
                <a:solidFill>
                  <a:srgbClr val="005DAB"/>
                </a:solidFill>
              </a:rPr>
              <a:t>ng</a:t>
            </a:r>
            <a:r>
              <a:rPr sz="2800" spc="-190" dirty="0">
                <a:solidFill>
                  <a:srgbClr val="005DAB"/>
                </a:solidFill>
              </a:rPr>
              <a:t> </a:t>
            </a:r>
            <a:r>
              <a:rPr sz="2800" spc="-114" dirty="0">
                <a:solidFill>
                  <a:srgbClr val="005DAB"/>
                </a:solidFill>
              </a:rPr>
              <a:t>a</a:t>
            </a:r>
            <a:r>
              <a:rPr sz="2800" spc="-210" dirty="0">
                <a:solidFill>
                  <a:srgbClr val="005DAB"/>
                </a:solidFill>
              </a:rPr>
              <a:t> </a:t>
            </a:r>
            <a:r>
              <a:rPr sz="2800" spc="-140" dirty="0">
                <a:solidFill>
                  <a:srgbClr val="005DAB"/>
                </a:solidFill>
              </a:rPr>
              <a:t>bit</a:t>
            </a:r>
            <a:r>
              <a:rPr sz="2800" spc="-200" dirty="0">
                <a:solidFill>
                  <a:srgbClr val="005DAB"/>
                </a:solidFill>
              </a:rPr>
              <a:t> </a:t>
            </a:r>
            <a:r>
              <a:rPr sz="2800" spc="-175" dirty="0">
                <a:solidFill>
                  <a:srgbClr val="005DAB"/>
                </a:solidFill>
              </a:rPr>
              <a:t>deep</a:t>
            </a:r>
            <a:r>
              <a:rPr sz="2800" spc="-190" dirty="0">
                <a:solidFill>
                  <a:srgbClr val="005DAB"/>
                </a:solidFill>
              </a:rPr>
              <a:t>e</a:t>
            </a:r>
            <a:r>
              <a:rPr sz="2800" spc="-204" dirty="0">
                <a:solidFill>
                  <a:srgbClr val="005DAB"/>
                </a:solidFill>
              </a:rPr>
              <a:t>r</a:t>
            </a:r>
            <a:r>
              <a:rPr sz="2800" spc="-175" dirty="0">
                <a:solidFill>
                  <a:srgbClr val="005DAB"/>
                </a:solidFill>
              </a:rPr>
              <a:t> </a:t>
            </a:r>
            <a:r>
              <a:rPr sz="2800" spc="-105" dirty="0">
                <a:solidFill>
                  <a:srgbClr val="005DAB"/>
                </a:solidFill>
              </a:rPr>
              <a:t>i</a:t>
            </a:r>
            <a:r>
              <a:rPr sz="2800" spc="-235" dirty="0">
                <a:solidFill>
                  <a:srgbClr val="005DAB"/>
                </a:solidFill>
              </a:rPr>
              <a:t>n</a:t>
            </a:r>
            <a:r>
              <a:rPr sz="2800" spc="-170" dirty="0">
                <a:solidFill>
                  <a:srgbClr val="005DAB"/>
                </a:solidFill>
              </a:rPr>
              <a:t>t</a:t>
            </a:r>
            <a:r>
              <a:rPr sz="2800" spc="-85" dirty="0">
                <a:solidFill>
                  <a:srgbClr val="005DAB"/>
                </a:solidFill>
              </a:rPr>
              <a:t>o</a:t>
            </a:r>
            <a:r>
              <a:rPr sz="2800" spc="-210" dirty="0">
                <a:solidFill>
                  <a:srgbClr val="005DAB"/>
                </a:solidFill>
              </a:rPr>
              <a:t> </a:t>
            </a:r>
            <a:r>
              <a:rPr sz="2800" spc="-155" dirty="0">
                <a:solidFill>
                  <a:srgbClr val="005DAB"/>
                </a:solidFill>
              </a:rPr>
              <a:t>Bloc</a:t>
            </a:r>
            <a:r>
              <a:rPr sz="2800" spc="-225" dirty="0">
                <a:solidFill>
                  <a:srgbClr val="005DAB"/>
                </a:solidFill>
              </a:rPr>
              <a:t>k</a:t>
            </a:r>
            <a:r>
              <a:rPr sz="2800" spc="-200" dirty="0">
                <a:solidFill>
                  <a:srgbClr val="005DAB"/>
                </a:solidFill>
              </a:rPr>
              <a:t>chain</a:t>
            </a:r>
            <a:r>
              <a:rPr sz="2800" spc="-140" dirty="0">
                <a:solidFill>
                  <a:srgbClr val="005DAB"/>
                </a:solidFill>
              </a:rPr>
              <a:t>:</a:t>
            </a:r>
            <a:r>
              <a:rPr sz="2800" dirty="0">
                <a:solidFill>
                  <a:srgbClr val="005DAB"/>
                </a:solidFill>
              </a:rPr>
              <a:t>	</a:t>
            </a:r>
            <a:r>
              <a:rPr sz="2800" spc="-120" dirty="0">
                <a:solidFill>
                  <a:srgbClr val="005DAB"/>
                </a:solidFill>
              </a:rPr>
              <a:t>All</a:t>
            </a:r>
            <a:r>
              <a:rPr sz="2800" spc="-195" dirty="0">
                <a:solidFill>
                  <a:srgbClr val="005DAB"/>
                </a:solidFill>
              </a:rPr>
              <a:t> </a:t>
            </a:r>
            <a:r>
              <a:rPr sz="2800" spc="-210" dirty="0">
                <a:solidFill>
                  <a:srgbClr val="005DAB"/>
                </a:solidFill>
              </a:rPr>
              <a:t>h</a:t>
            </a:r>
            <a:r>
              <a:rPr sz="2800" spc="-170" dirty="0">
                <a:solidFill>
                  <a:srgbClr val="005DAB"/>
                </a:solidFill>
              </a:rPr>
              <a:t>yp</a:t>
            </a:r>
            <a:r>
              <a:rPr sz="2800" spc="-185" dirty="0">
                <a:solidFill>
                  <a:srgbClr val="005DAB"/>
                </a:solidFill>
              </a:rPr>
              <a:t>e</a:t>
            </a:r>
            <a:r>
              <a:rPr sz="2800" spc="65" dirty="0">
                <a:solidFill>
                  <a:srgbClr val="005DAB"/>
                </a:solidFill>
              </a:rPr>
              <a:t>?</a:t>
            </a:r>
            <a:r>
              <a:rPr sz="2800" dirty="0">
                <a:solidFill>
                  <a:srgbClr val="005DAB"/>
                </a:solidFill>
              </a:rPr>
              <a:t>	</a:t>
            </a:r>
            <a:r>
              <a:rPr sz="2800" spc="-130" dirty="0">
                <a:solidFill>
                  <a:srgbClr val="005DAB"/>
                </a:solidFill>
              </a:rPr>
              <a:t>No.</a:t>
            </a:r>
            <a:endParaRPr sz="2800"/>
          </a:p>
        </p:txBody>
      </p:sp>
      <p:sp>
        <p:nvSpPr>
          <p:cNvPr id="3" name="object 3"/>
          <p:cNvSpPr txBox="1"/>
          <p:nvPr/>
        </p:nvSpPr>
        <p:spPr>
          <a:xfrm>
            <a:off x="535940" y="1175080"/>
            <a:ext cx="4784725" cy="323215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160" dirty="0">
                <a:solidFill>
                  <a:srgbClr val="00203C"/>
                </a:solidFill>
                <a:latin typeface="Arial"/>
                <a:cs typeface="Arial"/>
              </a:rPr>
              <a:t>Leverages </a:t>
            </a:r>
            <a:r>
              <a:rPr sz="2100" spc="-100" dirty="0">
                <a:solidFill>
                  <a:srgbClr val="00203C"/>
                </a:solidFill>
                <a:latin typeface="Arial"/>
                <a:cs typeface="Arial"/>
              </a:rPr>
              <a:t>and </a:t>
            </a:r>
            <a:r>
              <a:rPr sz="2100" spc="-130" dirty="0">
                <a:solidFill>
                  <a:srgbClr val="00203C"/>
                </a:solidFill>
                <a:latin typeface="Arial"/>
                <a:cs typeface="Arial"/>
              </a:rPr>
              <a:t>expands</a:t>
            </a:r>
            <a:r>
              <a:rPr sz="2100" spc="-70" dirty="0">
                <a:solidFill>
                  <a:srgbClr val="00203C"/>
                </a:solidFill>
                <a:latin typeface="Arial"/>
                <a:cs typeface="Arial"/>
              </a:rPr>
              <a:t> </a:t>
            </a:r>
            <a:r>
              <a:rPr sz="2100" spc="-85" dirty="0">
                <a:solidFill>
                  <a:srgbClr val="00203C"/>
                </a:solidFill>
                <a:latin typeface="Arial"/>
                <a:cs typeface="Arial"/>
              </a:rPr>
              <a:t>existing</a:t>
            </a:r>
            <a:endParaRPr sz="2100">
              <a:solidFill>
                <a:prstClr val="black"/>
              </a:solidFill>
              <a:latin typeface="Arial"/>
              <a:cs typeface="Arial"/>
            </a:endParaRPr>
          </a:p>
          <a:p>
            <a:pPr marL="355600">
              <a:spcBef>
                <a:spcPts val="5"/>
              </a:spcBef>
            </a:pPr>
            <a:r>
              <a:rPr sz="2100" spc="-60" dirty="0">
                <a:solidFill>
                  <a:srgbClr val="00203C"/>
                </a:solidFill>
                <a:latin typeface="Arial"/>
                <a:cs typeface="Arial"/>
              </a:rPr>
              <a:t>capability </a:t>
            </a:r>
            <a:r>
              <a:rPr sz="2100" spc="-5" dirty="0">
                <a:solidFill>
                  <a:srgbClr val="00203C"/>
                </a:solidFill>
                <a:latin typeface="Arial"/>
                <a:cs typeface="Arial"/>
              </a:rPr>
              <a:t>of </a:t>
            </a:r>
            <a:r>
              <a:rPr sz="2100" spc="-25" dirty="0">
                <a:solidFill>
                  <a:srgbClr val="00203C"/>
                </a:solidFill>
                <a:latin typeface="Arial"/>
                <a:cs typeface="Arial"/>
              </a:rPr>
              <a:t>the</a:t>
            </a:r>
            <a:r>
              <a:rPr sz="2100" spc="-290" dirty="0">
                <a:solidFill>
                  <a:srgbClr val="00203C"/>
                </a:solidFill>
                <a:latin typeface="Arial"/>
                <a:cs typeface="Arial"/>
              </a:rPr>
              <a:t> </a:t>
            </a:r>
            <a:r>
              <a:rPr sz="2100" spc="-20" dirty="0">
                <a:solidFill>
                  <a:srgbClr val="00203C"/>
                </a:solidFill>
                <a:latin typeface="Arial"/>
                <a:cs typeface="Arial"/>
              </a:rPr>
              <a:t>internet</a:t>
            </a:r>
            <a:endParaRPr sz="2100">
              <a:solidFill>
                <a:prstClr val="black"/>
              </a:solidFill>
              <a:latin typeface="Arial"/>
              <a:cs typeface="Arial"/>
            </a:endParaRPr>
          </a:p>
          <a:p>
            <a:pPr marL="355600" indent="-342900">
              <a:spcBef>
                <a:spcPts val="505"/>
              </a:spcBef>
              <a:buClr>
                <a:srgbClr val="0087B7"/>
              </a:buClr>
              <a:buFont typeface="Wingdings"/>
              <a:buChar char=""/>
              <a:tabLst>
                <a:tab pos="354965" algn="l"/>
                <a:tab pos="355600" algn="l"/>
              </a:tabLst>
            </a:pPr>
            <a:r>
              <a:rPr sz="2100" spc="-170" dirty="0">
                <a:solidFill>
                  <a:srgbClr val="00203C"/>
                </a:solidFill>
                <a:latin typeface="Arial"/>
                <a:cs typeface="Arial"/>
              </a:rPr>
              <a:t>Based </a:t>
            </a:r>
            <a:r>
              <a:rPr sz="2100" spc="-70" dirty="0">
                <a:solidFill>
                  <a:srgbClr val="00203C"/>
                </a:solidFill>
                <a:latin typeface="Arial"/>
                <a:cs typeface="Arial"/>
              </a:rPr>
              <a:t>on </a:t>
            </a:r>
            <a:r>
              <a:rPr sz="2100" spc="-80" dirty="0">
                <a:solidFill>
                  <a:srgbClr val="00203C"/>
                </a:solidFill>
                <a:latin typeface="Arial"/>
                <a:cs typeface="Arial"/>
              </a:rPr>
              <a:t>mathematics </a:t>
            </a:r>
            <a:r>
              <a:rPr sz="2100" spc="-100" dirty="0">
                <a:solidFill>
                  <a:srgbClr val="00203C"/>
                </a:solidFill>
                <a:latin typeface="Arial"/>
                <a:cs typeface="Arial"/>
              </a:rPr>
              <a:t>and</a:t>
            </a:r>
            <a:r>
              <a:rPr sz="2100" spc="-155" dirty="0">
                <a:solidFill>
                  <a:srgbClr val="00203C"/>
                </a:solidFill>
                <a:latin typeface="Arial"/>
                <a:cs typeface="Arial"/>
              </a:rPr>
              <a:t> </a:t>
            </a:r>
            <a:r>
              <a:rPr sz="2100" spc="-75" dirty="0">
                <a:solidFill>
                  <a:srgbClr val="00203C"/>
                </a:solidFill>
                <a:latin typeface="Arial"/>
                <a:cs typeface="Arial"/>
              </a:rPr>
              <a:t>cryptography</a:t>
            </a:r>
            <a:endParaRPr sz="2100">
              <a:solidFill>
                <a:prstClr val="black"/>
              </a:solidFill>
              <a:latin typeface="Arial"/>
              <a:cs typeface="Arial"/>
            </a:endParaRPr>
          </a:p>
          <a:p>
            <a:pPr marL="355600"/>
            <a:r>
              <a:rPr sz="2100" spc="-20" dirty="0">
                <a:solidFill>
                  <a:srgbClr val="00203C"/>
                </a:solidFill>
                <a:latin typeface="Arial"/>
                <a:cs typeface="Arial"/>
              </a:rPr>
              <a:t>(not</a:t>
            </a:r>
            <a:r>
              <a:rPr sz="2100" spc="-114" dirty="0">
                <a:solidFill>
                  <a:srgbClr val="00203C"/>
                </a:solidFill>
                <a:latin typeface="Arial"/>
                <a:cs typeface="Arial"/>
              </a:rPr>
              <a:t> </a:t>
            </a:r>
            <a:r>
              <a:rPr sz="2100" spc="-95" dirty="0">
                <a:solidFill>
                  <a:srgbClr val="00203C"/>
                </a:solidFill>
                <a:latin typeface="Arial"/>
                <a:cs typeface="Arial"/>
              </a:rPr>
              <a:t>magic):</a:t>
            </a:r>
            <a:endParaRPr sz="2100">
              <a:solidFill>
                <a:prstClr val="black"/>
              </a:solidFill>
              <a:latin typeface="Arial"/>
              <a:cs typeface="Arial"/>
            </a:endParaRPr>
          </a:p>
          <a:p>
            <a:pPr marL="756285" marR="182245" indent="-287020">
              <a:spcBef>
                <a:spcPts val="365"/>
              </a:spcBef>
              <a:tabLst>
                <a:tab pos="756285" algn="l"/>
              </a:tabLst>
            </a:pPr>
            <a:r>
              <a:rPr sz="1350" dirty="0">
                <a:solidFill>
                  <a:srgbClr val="3C6C2A"/>
                </a:solidFill>
                <a:latin typeface="Arial"/>
                <a:cs typeface="Arial"/>
              </a:rPr>
              <a:t>–	</a:t>
            </a:r>
            <a:r>
              <a:rPr sz="1350" spc="-110" dirty="0">
                <a:solidFill>
                  <a:srgbClr val="00203C"/>
                </a:solidFill>
                <a:latin typeface="Arial"/>
                <a:cs typeface="Arial"/>
              </a:rPr>
              <a:t>(Tech </a:t>
            </a:r>
            <a:r>
              <a:rPr sz="1350" spc="-80" dirty="0">
                <a:solidFill>
                  <a:srgbClr val="00203C"/>
                </a:solidFill>
                <a:latin typeface="Arial"/>
                <a:cs typeface="Arial"/>
              </a:rPr>
              <a:t>speak: </a:t>
            </a:r>
            <a:r>
              <a:rPr sz="1350" spc="-40" dirty="0">
                <a:solidFill>
                  <a:srgbClr val="00203C"/>
                </a:solidFill>
                <a:latin typeface="Arial"/>
                <a:cs typeface="Arial"/>
              </a:rPr>
              <a:t>merkle </a:t>
            </a:r>
            <a:r>
              <a:rPr sz="1350" spc="-45" dirty="0">
                <a:solidFill>
                  <a:srgbClr val="00203C"/>
                </a:solidFill>
                <a:latin typeface="Arial"/>
                <a:cs typeface="Arial"/>
              </a:rPr>
              <a:t>trees, cryptographic </a:t>
            </a:r>
            <a:r>
              <a:rPr sz="1350" spc="-90" dirty="0">
                <a:solidFill>
                  <a:srgbClr val="00203C"/>
                </a:solidFill>
                <a:latin typeface="Arial"/>
                <a:cs typeface="Arial"/>
              </a:rPr>
              <a:t>hashes, </a:t>
            </a:r>
            <a:r>
              <a:rPr sz="1350" spc="-40" dirty="0">
                <a:solidFill>
                  <a:srgbClr val="00203C"/>
                </a:solidFill>
                <a:latin typeface="Arial"/>
                <a:cs typeface="Arial"/>
              </a:rPr>
              <a:t>public  </a:t>
            </a:r>
            <a:r>
              <a:rPr sz="1350" spc="-65" dirty="0">
                <a:solidFill>
                  <a:srgbClr val="00203C"/>
                </a:solidFill>
                <a:latin typeface="Arial"/>
                <a:cs typeface="Arial"/>
              </a:rPr>
              <a:t>and </a:t>
            </a:r>
            <a:r>
              <a:rPr sz="1350" spc="-35" dirty="0">
                <a:solidFill>
                  <a:srgbClr val="00203C"/>
                </a:solidFill>
                <a:latin typeface="Arial"/>
                <a:cs typeface="Arial"/>
              </a:rPr>
              <a:t>private </a:t>
            </a:r>
            <a:r>
              <a:rPr sz="1350" spc="-95" dirty="0">
                <a:solidFill>
                  <a:srgbClr val="00203C"/>
                </a:solidFill>
                <a:latin typeface="Arial"/>
                <a:cs typeface="Arial"/>
              </a:rPr>
              <a:t>keys,</a:t>
            </a:r>
            <a:r>
              <a:rPr sz="1350" spc="-120" dirty="0">
                <a:solidFill>
                  <a:srgbClr val="00203C"/>
                </a:solidFill>
                <a:latin typeface="Arial"/>
                <a:cs typeface="Arial"/>
              </a:rPr>
              <a:t> </a:t>
            </a:r>
            <a:r>
              <a:rPr sz="1350" spc="-40" dirty="0">
                <a:solidFill>
                  <a:srgbClr val="00203C"/>
                </a:solidFill>
                <a:latin typeface="Arial"/>
                <a:cs typeface="Arial"/>
              </a:rPr>
              <a:t>etc.)</a:t>
            </a:r>
            <a:endParaRPr sz="1350">
              <a:solidFill>
                <a:prstClr val="black"/>
              </a:solidFill>
              <a:latin typeface="Arial"/>
              <a:cs typeface="Arial"/>
            </a:endParaRPr>
          </a:p>
          <a:p>
            <a:pPr marL="355600" indent="-342900">
              <a:spcBef>
                <a:spcPts val="464"/>
              </a:spcBef>
              <a:buClr>
                <a:srgbClr val="0087B7"/>
              </a:buClr>
              <a:buFont typeface="Wingdings"/>
              <a:buChar char=""/>
              <a:tabLst>
                <a:tab pos="354965" algn="l"/>
                <a:tab pos="355600" algn="l"/>
              </a:tabLst>
            </a:pPr>
            <a:r>
              <a:rPr sz="2100" spc="-215" dirty="0">
                <a:solidFill>
                  <a:srgbClr val="00203C"/>
                </a:solidFill>
                <a:latin typeface="Arial"/>
                <a:cs typeface="Arial"/>
              </a:rPr>
              <a:t>Can </a:t>
            </a:r>
            <a:r>
              <a:rPr sz="2100" spc="-100" dirty="0">
                <a:solidFill>
                  <a:srgbClr val="00203C"/>
                </a:solidFill>
                <a:latin typeface="Arial"/>
                <a:cs typeface="Arial"/>
              </a:rPr>
              <a:t>be </a:t>
            </a:r>
            <a:r>
              <a:rPr sz="2100" spc="-125" dirty="0">
                <a:solidFill>
                  <a:srgbClr val="00203C"/>
                </a:solidFill>
                <a:latin typeface="Arial"/>
                <a:cs typeface="Arial"/>
              </a:rPr>
              <a:t>used </a:t>
            </a:r>
            <a:r>
              <a:rPr sz="2100" spc="-15" dirty="0">
                <a:solidFill>
                  <a:srgbClr val="00203C"/>
                </a:solidFill>
                <a:latin typeface="Arial"/>
                <a:cs typeface="Arial"/>
              </a:rPr>
              <a:t>for </a:t>
            </a:r>
            <a:r>
              <a:rPr sz="2100" spc="-110" dirty="0">
                <a:solidFill>
                  <a:srgbClr val="00203C"/>
                </a:solidFill>
                <a:latin typeface="Arial"/>
                <a:cs typeface="Arial"/>
              </a:rPr>
              <a:t>many </a:t>
            </a:r>
            <a:r>
              <a:rPr sz="2100" spc="-30" dirty="0">
                <a:solidFill>
                  <a:srgbClr val="00203C"/>
                </a:solidFill>
                <a:latin typeface="Arial"/>
                <a:cs typeface="Arial"/>
              </a:rPr>
              <a:t>different</a:t>
            </a:r>
            <a:r>
              <a:rPr sz="2100" spc="-65" dirty="0">
                <a:solidFill>
                  <a:srgbClr val="00203C"/>
                </a:solidFill>
                <a:latin typeface="Arial"/>
                <a:cs typeface="Arial"/>
              </a:rPr>
              <a:t> </a:t>
            </a:r>
            <a:r>
              <a:rPr sz="2100" spc="-105" dirty="0">
                <a:solidFill>
                  <a:srgbClr val="00203C"/>
                </a:solidFill>
                <a:latin typeface="Arial"/>
                <a:cs typeface="Arial"/>
              </a:rPr>
              <a:t>purposes</a:t>
            </a:r>
            <a:endParaRPr sz="2100">
              <a:solidFill>
                <a:prstClr val="black"/>
              </a:solidFill>
              <a:latin typeface="Arial"/>
              <a:cs typeface="Arial"/>
            </a:endParaRPr>
          </a:p>
          <a:p>
            <a:pPr marL="355600" marR="237490" indent="-342900">
              <a:spcBef>
                <a:spcPts val="505"/>
              </a:spcBef>
              <a:buClr>
                <a:srgbClr val="0087B7"/>
              </a:buClr>
              <a:buFont typeface="Wingdings"/>
              <a:buChar char=""/>
              <a:tabLst>
                <a:tab pos="354965" algn="l"/>
                <a:tab pos="355600" algn="l"/>
              </a:tabLst>
            </a:pPr>
            <a:r>
              <a:rPr sz="2100" spc="-95" dirty="0">
                <a:solidFill>
                  <a:srgbClr val="00203C"/>
                </a:solidFill>
                <a:latin typeface="Arial"/>
                <a:cs typeface="Arial"/>
              </a:rPr>
              <a:t>When </a:t>
            </a:r>
            <a:r>
              <a:rPr sz="2100" spc="-125" dirty="0">
                <a:solidFill>
                  <a:srgbClr val="00203C"/>
                </a:solidFill>
                <a:latin typeface="Arial"/>
                <a:cs typeface="Arial"/>
              </a:rPr>
              <a:t>used </a:t>
            </a:r>
            <a:r>
              <a:rPr sz="2100" spc="-25" dirty="0">
                <a:solidFill>
                  <a:srgbClr val="00203C"/>
                </a:solidFill>
                <a:latin typeface="Arial"/>
                <a:cs typeface="Arial"/>
              </a:rPr>
              <a:t>in </a:t>
            </a:r>
            <a:r>
              <a:rPr sz="2100" spc="-75" dirty="0">
                <a:solidFill>
                  <a:srgbClr val="00203C"/>
                </a:solidFill>
                <a:latin typeface="Arial"/>
                <a:cs typeface="Arial"/>
              </a:rPr>
              <a:t>finance </a:t>
            </a:r>
            <a:r>
              <a:rPr sz="2100" spc="-125" dirty="0">
                <a:solidFill>
                  <a:srgbClr val="00203C"/>
                </a:solidFill>
                <a:latin typeface="Arial"/>
                <a:cs typeface="Arial"/>
              </a:rPr>
              <a:t>– </a:t>
            </a:r>
            <a:r>
              <a:rPr sz="2100" spc="65" dirty="0">
                <a:solidFill>
                  <a:srgbClr val="00203C"/>
                </a:solidFill>
                <a:latin typeface="Arial"/>
                <a:cs typeface="Arial"/>
              </a:rPr>
              <a:t>it </a:t>
            </a:r>
            <a:r>
              <a:rPr sz="2100" spc="-40" dirty="0">
                <a:solidFill>
                  <a:srgbClr val="00203C"/>
                </a:solidFill>
                <a:latin typeface="Arial"/>
                <a:cs typeface="Arial"/>
              </a:rPr>
              <a:t>finally</a:t>
            </a:r>
            <a:r>
              <a:rPr sz="2100" spc="-430" dirty="0">
                <a:solidFill>
                  <a:srgbClr val="00203C"/>
                </a:solidFill>
                <a:latin typeface="Arial"/>
                <a:cs typeface="Arial"/>
              </a:rPr>
              <a:t> </a:t>
            </a:r>
            <a:r>
              <a:rPr sz="2100" spc="-130" dirty="0">
                <a:solidFill>
                  <a:srgbClr val="00203C"/>
                </a:solidFill>
                <a:latin typeface="Arial"/>
                <a:cs typeface="Arial"/>
              </a:rPr>
              <a:t>solves  </a:t>
            </a:r>
            <a:r>
              <a:rPr sz="2100" spc="-25" dirty="0">
                <a:solidFill>
                  <a:srgbClr val="00203C"/>
                </a:solidFill>
                <a:latin typeface="Arial"/>
                <a:cs typeface="Arial"/>
              </a:rPr>
              <a:t>the </a:t>
            </a:r>
            <a:r>
              <a:rPr sz="2100" spc="-80" dirty="0">
                <a:solidFill>
                  <a:srgbClr val="00203C"/>
                </a:solidFill>
                <a:latin typeface="Arial"/>
                <a:cs typeface="Arial"/>
              </a:rPr>
              <a:t>very </a:t>
            </a:r>
            <a:r>
              <a:rPr sz="2100" spc="-90" dirty="0">
                <a:solidFill>
                  <a:srgbClr val="00203C"/>
                </a:solidFill>
                <a:latin typeface="Arial"/>
                <a:cs typeface="Arial"/>
              </a:rPr>
              <a:t>challenging </a:t>
            </a:r>
            <a:r>
              <a:rPr sz="2100" spc="-45" dirty="0">
                <a:solidFill>
                  <a:srgbClr val="00203C"/>
                </a:solidFill>
                <a:latin typeface="Arial"/>
                <a:cs typeface="Arial"/>
              </a:rPr>
              <a:t>“double </a:t>
            </a:r>
            <a:r>
              <a:rPr sz="2100" spc="-65" dirty="0">
                <a:solidFill>
                  <a:srgbClr val="00203C"/>
                </a:solidFill>
                <a:latin typeface="Arial"/>
                <a:cs typeface="Arial"/>
              </a:rPr>
              <a:t>spend”  </a:t>
            </a:r>
            <a:r>
              <a:rPr sz="2100" spc="-60" dirty="0">
                <a:solidFill>
                  <a:srgbClr val="00203C"/>
                </a:solidFill>
                <a:latin typeface="Arial"/>
                <a:cs typeface="Arial"/>
              </a:rPr>
              <a:t>problem</a:t>
            </a:r>
            <a:endParaRPr sz="2100">
              <a:solidFill>
                <a:prstClr val="black"/>
              </a:solidFill>
              <a:latin typeface="Arial"/>
              <a:cs typeface="Arial"/>
            </a:endParaRPr>
          </a:p>
        </p:txBody>
      </p:sp>
      <p:sp>
        <p:nvSpPr>
          <p:cNvPr id="4" name="object 4"/>
          <p:cNvSpPr/>
          <p:nvPr/>
        </p:nvSpPr>
        <p:spPr>
          <a:xfrm>
            <a:off x="6737604" y="1397508"/>
            <a:ext cx="2406395" cy="2508504"/>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094439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076700" cy="452120"/>
          </a:xfrm>
          <a:prstGeom prst="rect">
            <a:avLst/>
          </a:prstGeom>
        </p:spPr>
        <p:txBody>
          <a:bodyPr vert="horz" wrap="square" lIns="0" tIns="12065" rIns="0" bIns="0" rtlCol="0">
            <a:spAutoFit/>
          </a:bodyPr>
          <a:lstStyle/>
          <a:p>
            <a:pPr marL="12700">
              <a:lnSpc>
                <a:spcPct val="100000"/>
              </a:lnSpc>
              <a:spcBef>
                <a:spcPts val="95"/>
              </a:spcBef>
            </a:pPr>
            <a:r>
              <a:rPr sz="2800" spc="-110" dirty="0">
                <a:solidFill>
                  <a:srgbClr val="005DAB"/>
                </a:solidFill>
              </a:rPr>
              <a:t>Why </a:t>
            </a:r>
            <a:r>
              <a:rPr sz="2800" spc="-120" dirty="0">
                <a:solidFill>
                  <a:srgbClr val="005DAB"/>
                </a:solidFill>
              </a:rPr>
              <a:t>is </a:t>
            </a:r>
            <a:r>
              <a:rPr sz="2800" spc="-145" dirty="0">
                <a:solidFill>
                  <a:srgbClr val="005DAB"/>
                </a:solidFill>
              </a:rPr>
              <a:t>it </a:t>
            </a:r>
            <a:r>
              <a:rPr sz="2800" spc="-170" dirty="0">
                <a:solidFill>
                  <a:srgbClr val="005DAB"/>
                </a:solidFill>
              </a:rPr>
              <a:t>called</a:t>
            </a:r>
            <a:r>
              <a:rPr sz="2800" spc="-495" dirty="0">
                <a:solidFill>
                  <a:srgbClr val="005DAB"/>
                </a:solidFill>
              </a:rPr>
              <a:t> </a:t>
            </a:r>
            <a:r>
              <a:rPr sz="2800" spc="-150" dirty="0">
                <a:solidFill>
                  <a:srgbClr val="005DAB"/>
                </a:solidFill>
              </a:rPr>
              <a:t>Blockchain?</a:t>
            </a:r>
            <a:endParaRPr sz="2800"/>
          </a:p>
        </p:txBody>
      </p:sp>
      <p:sp>
        <p:nvSpPr>
          <p:cNvPr id="3" name="object 3"/>
          <p:cNvSpPr/>
          <p:nvPr/>
        </p:nvSpPr>
        <p:spPr>
          <a:xfrm>
            <a:off x="4747259" y="1548383"/>
            <a:ext cx="4394453" cy="2426969"/>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txBox="1"/>
          <p:nvPr/>
        </p:nvSpPr>
        <p:spPr>
          <a:xfrm>
            <a:off x="214071" y="1175080"/>
            <a:ext cx="8897620" cy="3798570"/>
          </a:xfrm>
          <a:prstGeom prst="rect">
            <a:avLst/>
          </a:prstGeom>
        </p:spPr>
        <p:txBody>
          <a:bodyPr vert="horz" wrap="square" lIns="0" tIns="12700" rIns="0" bIns="0" rtlCol="0">
            <a:spAutoFit/>
          </a:bodyPr>
          <a:lstStyle/>
          <a:p>
            <a:pPr marL="676910" marR="4793615" indent="-342900">
              <a:spcBef>
                <a:spcPts val="100"/>
              </a:spcBef>
              <a:buClr>
                <a:srgbClr val="0087B7"/>
              </a:buClr>
              <a:buFont typeface="Wingdings"/>
              <a:buChar char=""/>
              <a:tabLst>
                <a:tab pos="676910" algn="l"/>
                <a:tab pos="677545" algn="l"/>
              </a:tabLst>
            </a:pPr>
            <a:r>
              <a:rPr sz="2100" spc="-155" dirty="0">
                <a:solidFill>
                  <a:srgbClr val="00203C"/>
                </a:solidFill>
                <a:latin typeface="Arial"/>
                <a:cs typeface="Arial"/>
              </a:rPr>
              <a:t>The </a:t>
            </a:r>
            <a:r>
              <a:rPr sz="2100" spc="-55" dirty="0">
                <a:solidFill>
                  <a:srgbClr val="00203C"/>
                </a:solidFill>
                <a:latin typeface="Arial"/>
                <a:cs typeface="Arial"/>
              </a:rPr>
              <a:t>power </a:t>
            </a:r>
            <a:r>
              <a:rPr sz="2100" spc="-5" dirty="0">
                <a:solidFill>
                  <a:srgbClr val="00203C"/>
                </a:solidFill>
                <a:latin typeface="Arial"/>
                <a:cs typeface="Arial"/>
              </a:rPr>
              <a:t>of </a:t>
            </a:r>
            <a:r>
              <a:rPr sz="2100" spc="-25" dirty="0">
                <a:solidFill>
                  <a:srgbClr val="00203C"/>
                </a:solidFill>
                <a:latin typeface="Arial"/>
                <a:cs typeface="Arial"/>
              </a:rPr>
              <a:t>the </a:t>
            </a:r>
            <a:r>
              <a:rPr sz="2100" spc="-75" dirty="0">
                <a:solidFill>
                  <a:srgbClr val="00203C"/>
                </a:solidFill>
                <a:latin typeface="Arial"/>
                <a:cs typeface="Arial"/>
              </a:rPr>
              <a:t>technology</a:t>
            </a:r>
            <a:r>
              <a:rPr sz="2100" spc="-280" dirty="0">
                <a:solidFill>
                  <a:srgbClr val="00203C"/>
                </a:solidFill>
                <a:latin typeface="Arial"/>
                <a:cs typeface="Arial"/>
              </a:rPr>
              <a:t> </a:t>
            </a:r>
            <a:r>
              <a:rPr sz="2100" spc="15" dirty="0">
                <a:solidFill>
                  <a:srgbClr val="00203C"/>
                </a:solidFill>
                <a:latin typeface="Arial"/>
                <a:cs typeface="Arial"/>
              </a:rPr>
              <a:t>to  </a:t>
            </a:r>
            <a:r>
              <a:rPr sz="2100" spc="-100" dirty="0">
                <a:solidFill>
                  <a:srgbClr val="00203C"/>
                </a:solidFill>
                <a:latin typeface="Arial"/>
                <a:cs typeface="Arial"/>
              </a:rPr>
              <a:t>be </a:t>
            </a:r>
            <a:r>
              <a:rPr sz="2100" spc="-165" dirty="0">
                <a:solidFill>
                  <a:srgbClr val="00203C"/>
                </a:solidFill>
                <a:latin typeface="Arial"/>
                <a:cs typeface="Arial"/>
              </a:rPr>
              <a:t>a </a:t>
            </a:r>
            <a:r>
              <a:rPr sz="2100" spc="-15" dirty="0">
                <a:solidFill>
                  <a:srgbClr val="00203C"/>
                </a:solidFill>
                <a:latin typeface="Arial"/>
                <a:cs typeface="Arial"/>
              </a:rPr>
              <a:t>“trusted </a:t>
            </a:r>
            <a:r>
              <a:rPr sz="2100" spc="-114" dirty="0">
                <a:solidFill>
                  <a:srgbClr val="00203C"/>
                </a:solidFill>
                <a:latin typeface="Arial"/>
                <a:cs typeface="Arial"/>
              </a:rPr>
              <a:t>source </a:t>
            </a:r>
            <a:r>
              <a:rPr sz="2100" spc="-5" dirty="0">
                <a:solidFill>
                  <a:srgbClr val="00203C"/>
                </a:solidFill>
                <a:latin typeface="Arial"/>
                <a:cs typeface="Arial"/>
              </a:rPr>
              <a:t>of </a:t>
            </a:r>
            <a:r>
              <a:rPr sz="2100" spc="55" dirty="0">
                <a:solidFill>
                  <a:srgbClr val="00203C"/>
                </a:solidFill>
                <a:latin typeface="Arial"/>
                <a:cs typeface="Arial"/>
              </a:rPr>
              <a:t>truth” </a:t>
            </a:r>
            <a:r>
              <a:rPr sz="2100" spc="-60" dirty="0">
                <a:solidFill>
                  <a:srgbClr val="00203C"/>
                </a:solidFill>
                <a:latin typeface="Arial"/>
                <a:cs typeface="Arial"/>
              </a:rPr>
              <a:t>-  </a:t>
            </a:r>
            <a:r>
              <a:rPr sz="2100" spc="-110" dirty="0">
                <a:solidFill>
                  <a:srgbClr val="00203C"/>
                </a:solidFill>
                <a:latin typeface="Arial"/>
                <a:cs typeface="Arial"/>
              </a:rPr>
              <a:t>is </a:t>
            </a:r>
            <a:r>
              <a:rPr sz="2100" spc="-135" dirty="0">
                <a:solidFill>
                  <a:srgbClr val="00203C"/>
                </a:solidFill>
                <a:latin typeface="Arial"/>
                <a:cs typeface="Arial"/>
              </a:rPr>
              <a:t>based </a:t>
            </a:r>
            <a:r>
              <a:rPr sz="2100" spc="-70" dirty="0">
                <a:solidFill>
                  <a:srgbClr val="00203C"/>
                </a:solidFill>
                <a:latin typeface="Arial"/>
                <a:cs typeface="Arial"/>
              </a:rPr>
              <a:t>on </a:t>
            </a:r>
            <a:r>
              <a:rPr sz="2100" spc="-35" dirty="0">
                <a:solidFill>
                  <a:srgbClr val="00203C"/>
                </a:solidFill>
                <a:latin typeface="Arial"/>
                <a:cs typeface="Arial"/>
              </a:rPr>
              <a:t>its </a:t>
            </a:r>
            <a:r>
              <a:rPr sz="2100" spc="-25" dirty="0">
                <a:solidFill>
                  <a:srgbClr val="00203C"/>
                </a:solidFill>
                <a:latin typeface="Arial"/>
                <a:cs typeface="Arial"/>
              </a:rPr>
              <a:t>ability </a:t>
            </a:r>
            <a:r>
              <a:rPr sz="2100" spc="15" dirty="0">
                <a:solidFill>
                  <a:srgbClr val="00203C"/>
                </a:solidFill>
                <a:latin typeface="Arial"/>
                <a:cs typeface="Arial"/>
              </a:rPr>
              <a:t>to  </a:t>
            </a:r>
            <a:r>
              <a:rPr sz="2100" spc="-60" dirty="0">
                <a:solidFill>
                  <a:srgbClr val="00203C"/>
                </a:solidFill>
                <a:latin typeface="Arial"/>
                <a:cs typeface="Arial"/>
              </a:rPr>
              <a:t>permanently </a:t>
            </a:r>
            <a:r>
              <a:rPr sz="2100" spc="-80" dirty="0">
                <a:solidFill>
                  <a:srgbClr val="00203C"/>
                </a:solidFill>
                <a:latin typeface="Arial"/>
                <a:cs typeface="Arial"/>
              </a:rPr>
              <a:t>connect </a:t>
            </a:r>
            <a:r>
              <a:rPr sz="2100" spc="-105" dirty="0">
                <a:solidFill>
                  <a:srgbClr val="00203C"/>
                </a:solidFill>
                <a:latin typeface="Arial"/>
                <a:cs typeface="Arial"/>
              </a:rPr>
              <a:t>groups </a:t>
            </a:r>
            <a:r>
              <a:rPr sz="2100" spc="-10" dirty="0">
                <a:solidFill>
                  <a:srgbClr val="00203C"/>
                </a:solidFill>
                <a:latin typeface="Arial"/>
                <a:cs typeface="Arial"/>
              </a:rPr>
              <a:t>of  </a:t>
            </a:r>
            <a:r>
              <a:rPr sz="2100" spc="-70" dirty="0">
                <a:solidFill>
                  <a:srgbClr val="00203C"/>
                </a:solidFill>
                <a:latin typeface="Arial"/>
                <a:cs typeface="Arial"/>
              </a:rPr>
              <a:t>validated</a:t>
            </a:r>
            <a:r>
              <a:rPr sz="2100" spc="-105" dirty="0">
                <a:solidFill>
                  <a:srgbClr val="00203C"/>
                </a:solidFill>
                <a:latin typeface="Arial"/>
                <a:cs typeface="Arial"/>
              </a:rPr>
              <a:t> </a:t>
            </a:r>
            <a:r>
              <a:rPr sz="2100" spc="-120" dirty="0">
                <a:solidFill>
                  <a:srgbClr val="00203C"/>
                </a:solidFill>
                <a:latin typeface="Arial"/>
                <a:cs typeface="Arial"/>
              </a:rPr>
              <a:t>transactions…</a:t>
            </a:r>
            <a:endParaRPr sz="2100">
              <a:solidFill>
                <a:prstClr val="black"/>
              </a:solidFill>
              <a:latin typeface="Arial"/>
              <a:cs typeface="Arial"/>
            </a:endParaRPr>
          </a:p>
          <a:p>
            <a:pPr marL="791845">
              <a:spcBef>
                <a:spcPts val="509"/>
              </a:spcBef>
            </a:pPr>
            <a:r>
              <a:rPr sz="2100" spc="-60" dirty="0">
                <a:solidFill>
                  <a:srgbClr val="00203C"/>
                </a:solidFill>
                <a:latin typeface="Arial"/>
                <a:cs typeface="Arial"/>
              </a:rPr>
              <a:t>[connection </a:t>
            </a:r>
            <a:r>
              <a:rPr sz="2100" spc="-185" dirty="0">
                <a:solidFill>
                  <a:srgbClr val="00203C"/>
                </a:solidFill>
                <a:latin typeface="Arial"/>
                <a:cs typeface="Arial"/>
              </a:rPr>
              <a:t>= </a:t>
            </a:r>
            <a:r>
              <a:rPr sz="2100" spc="-85" dirty="0">
                <a:solidFill>
                  <a:srgbClr val="00203C"/>
                </a:solidFill>
                <a:latin typeface="Arial"/>
                <a:cs typeface="Arial"/>
              </a:rPr>
              <a:t>called </a:t>
            </a:r>
            <a:r>
              <a:rPr sz="2100" spc="-165" dirty="0">
                <a:solidFill>
                  <a:srgbClr val="00203C"/>
                </a:solidFill>
                <a:latin typeface="Arial"/>
                <a:cs typeface="Arial"/>
              </a:rPr>
              <a:t>a</a:t>
            </a:r>
            <a:r>
              <a:rPr sz="2100" spc="-114" dirty="0">
                <a:solidFill>
                  <a:srgbClr val="00203C"/>
                </a:solidFill>
                <a:latin typeface="Arial"/>
                <a:cs typeface="Arial"/>
              </a:rPr>
              <a:t> </a:t>
            </a:r>
            <a:r>
              <a:rPr sz="2100" spc="-65" dirty="0">
                <a:solidFill>
                  <a:srgbClr val="00203C"/>
                </a:solidFill>
                <a:latin typeface="Arial"/>
                <a:cs typeface="Arial"/>
              </a:rPr>
              <a:t>chain]</a:t>
            </a:r>
            <a:endParaRPr sz="2100">
              <a:solidFill>
                <a:prstClr val="black"/>
              </a:solidFill>
              <a:latin typeface="Arial"/>
              <a:cs typeface="Arial"/>
            </a:endParaRPr>
          </a:p>
          <a:p>
            <a:pPr marL="791845">
              <a:spcBef>
                <a:spcPts val="505"/>
              </a:spcBef>
            </a:pPr>
            <a:r>
              <a:rPr sz="2100" spc="-55" dirty="0">
                <a:solidFill>
                  <a:srgbClr val="00203C"/>
                </a:solidFill>
                <a:latin typeface="Arial"/>
                <a:cs typeface="Arial"/>
              </a:rPr>
              <a:t>[group </a:t>
            </a:r>
            <a:r>
              <a:rPr sz="2100" spc="-180" dirty="0">
                <a:solidFill>
                  <a:srgbClr val="00203C"/>
                </a:solidFill>
                <a:latin typeface="Arial"/>
                <a:cs typeface="Arial"/>
              </a:rPr>
              <a:t>= </a:t>
            </a:r>
            <a:r>
              <a:rPr sz="2100" spc="-85" dirty="0">
                <a:solidFill>
                  <a:srgbClr val="00203C"/>
                </a:solidFill>
                <a:latin typeface="Arial"/>
                <a:cs typeface="Arial"/>
              </a:rPr>
              <a:t>called </a:t>
            </a:r>
            <a:r>
              <a:rPr sz="2100" spc="-165" dirty="0">
                <a:solidFill>
                  <a:srgbClr val="00203C"/>
                </a:solidFill>
                <a:latin typeface="Arial"/>
                <a:cs typeface="Arial"/>
              </a:rPr>
              <a:t>a</a:t>
            </a:r>
            <a:r>
              <a:rPr sz="2100" spc="-114" dirty="0">
                <a:solidFill>
                  <a:srgbClr val="00203C"/>
                </a:solidFill>
                <a:latin typeface="Arial"/>
                <a:cs typeface="Arial"/>
              </a:rPr>
              <a:t> </a:t>
            </a:r>
            <a:r>
              <a:rPr sz="2100" spc="-55" dirty="0">
                <a:solidFill>
                  <a:srgbClr val="00203C"/>
                </a:solidFill>
                <a:latin typeface="Arial"/>
                <a:cs typeface="Arial"/>
              </a:rPr>
              <a:t>block]</a:t>
            </a:r>
            <a:endParaRPr sz="2100">
              <a:solidFill>
                <a:prstClr val="black"/>
              </a:solidFill>
              <a:latin typeface="Arial"/>
              <a:cs typeface="Arial"/>
            </a:endParaRPr>
          </a:p>
          <a:p>
            <a:pPr>
              <a:spcBef>
                <a:spcPts val="40"/>
              </a:spcBef>
            </a:pPr>
            <a:endParaRPr sz="3000">
              <a:solidFill>
                <a:prstClr val="black"/>
              </a:solidFill>
              <a:latin typeface="Times New Roman"/>
              <a:cs typeface="Times New Roman"/>
            </a:endParaRPr>
          </a:p>
          <a:p>
            <a:pPr marL="12700" marR="5080"/>
            <a:r>
              <a:rPr sz="2100" spc="-110" dirty="0">
                <a:solidFill>
                  <a:srgbClr val="00203C"/>
                </a:solidFill>
                <a:latin typeface="Arial"/>
                <a:cs typeface="Arial"/>
              </a:rPr>
              <a:t>Remember: </a:t>
            </a:r>
            <a:r>
              <a:rPr sz="2100" spc="-25" dirty="0">
                <a:solidFill>
                  <a:srgbClr val="00203C"/>
                </a:solidFill>
                <a:latin typeface="Arial"/>
                <a:cs typeface="Arial"/>
              </a:rPr>
              <a:t>the </a:t>
            </a:r>
            <a:r>
              <a:rPr sz="2100" spc="-90" dirty="0">
                <a:solidFill>
                  <a:srgbClr val="00203C"/>
                </a:solidFill>
                <a:latin typeface="Arial"/>
                <a:cs typeface="Arial"/>
              </a:rPr>
              <a:t>blockchain </a:t>
            </a:r>
            <a:r>
              <a:rPr sz="2100" spc="-85" dirty="0">
                <a:solidFill>
                  <a:srgbClr val="00203C"/>
                </a:solidFill>
                <a:latin typeface="Arial"/>
                <a:cs typeface="Arial"/>
              </a:rPr>
              <a:t>data </a:t>
            </a:r>
            <a:r>
              <a:rPr sz="2100" spc="-80" dirty="0">
                <a:solidFill>
                  <a:srgbClr val="00203C"/>
                </a:solidFill>
                <a:latin typeface="Arial"/>
                <a:cs typeface="Arial"/>
              </a:rPr>
              <a:t>continues </a:t>
            </a:r>
            <a:r>
              <a:rPr sz="2100" spc="15" dirty="0">
                <a:solidFill>
                  <a:srgbClr val="00203C"/>
                </a:solidFill>
                <a:latin typeface="Arial"/>
                <a:cs typeface="Arial"/>
              </a:rPr>
              <a:t>to </a:t>
            </a:r>
            <a:r>
              <a:rPr sz="2100" spc="-75" dirty="0">
                <a:solidFill>
                  <a:srgbClr val="00203C"/>
                </a:solidFill>
                <a:latin typeface="Arial"/>
                <a:cs typeface="Arial"/>
              </a:rPr>
              <a:t>grow </a:t>
            </a:r>
            <a:r>
              <a:rPr sz="2100" spc="-100" dirty="0">
                <a:solidFill>
                  <a:srgbClr val="00203C"/>
                </a:solidFill>
                <a:latin typeface="Arial"/>
                <a:cs typeface="Arial"/>
              </a:rPr>
              <a:t>and </a:t>
            </a:r>
            <a:r>
              <a:rPr sz="2100" spc="-110" dirty="0">
                <a:solidFill>
                  <a:srgbClr val="00203C"/>
                </a:solidFill>
                <a:latin typeface="Arial"/>
                <a:cs typeface="Arial"/>
              </a:rPr>
              <a:t>is </a:t>
            </a:r>
            <a:r>
              <a:rPr sz="2100" spc="-60" dirty="0">
                <a:solidFill>
                  <a:srgbClr val="00203C"/>
                </a:solidFill>
                <a:latin typeface="Arial"/>
                <a:cs typeface="Arial"/>
              </a:rPr>
              <a:t>automatically</a:t>
            </a:r>
            <a:r>
              <a:rPr sz="2100" spc="-350" dirty="0">
                <a:solidFill>
                  <a:srgbClr val="00203C"/>
                </a:solidFill>
                <a:latin typeface="Arial"/>
                <a:cs typeface="Arial"/>
              </a:rPr>
              <a:t> </a:t>
            </a:r>
            <a:r>
              <a:rPr sz="2100" spc="-65" dirty="0">
                <a:solidFill>
                  <a:srgbClr val="00203C"/>
                </a:solidFill>
                <a:latin typeface="Arial"/>
                <a:cs typeface="Arial"/>
              </a:rPr>
              <a:t>replicated  </a:t>
            </a:r>
            <a:r>
              <a:rPr sz="2100" spc="15" dirty="0">
                <a:solidFill>
                  <a:srgbClr val="00203C"/>
                </a:solidFill>
                <a:latin typeface="Arial"/>
                <a:cs typeface="Arial"/>
              </a:rPr>
              <a:t>to </a:t>
            </a:r>
            <a:r>
              <a:rPr sz="2100" spc="-90" dirty="0">
                <a:solidFill>
                  <a:srgbClr val="00203C"/>
                </a:solidFill>
                <a:latin typeface="Arial"/>
                <a:cs typeface="Arial"/>
              </a:rPr>
              <a:t>every connected </a:t>
            </a:r>
            <a:r>
              <a:rPr sz="2100" spc="-200" dirty="0">
                <a:solidFill>
                  <a:srgbClr val="00203C"/>
                </a:solidFill>
                <a:latin typeface="Arial"/>
                <a:cs typeface="Arial"/>
              </a:rPr>
              <a:t>node… </a:t>
            </a:r>
            <a:r>
              <a:rPr sz="2100" spc="15" dirty="0">
                <a:solidFill>
                  <a:srgbClr val="00203C"/>
                </a:solidFill>
                <a:latin typeface="Arial"/>
                <a:cs typeface="Arial"/>
              </a:rPr>
              <a:t>to </a:t>
            </a:r>
            <a:r>
              <a:rPr sz="2100" spc="-35" dirty="0">
                <a:solidFill>
                  <a:srgbClr val="00203C"/>
                </a:solidFill>
                <a:latin typeface="Arial"/>
                <a:cs typeface="Arial"/>
              </a:rPr>
              <a:t>potentially </a:t>
            </a:r>
            <a:r>
              <a:rPr sz="2100" spc="-95" dirty="0">
                <a:solidFill>
                  <a:srgbClr val="00203C"/>
                </a:solidFill>
                <a:latin typeface="Arial"/>
                <a:cs typeface="Arial"/>
              </a:rPr>
              <a:t>thousands </a:t>
            </a:r>
            <a:r>
              <a:rPr sz="2100" spc="-5" dirty="0">
                <a:solidFill>
                  <a:srgbClr val="00203C"/>
                </a:solidFill>
                <a:latin typeface="Arial"/>
                <a:cs typeface="Arial"/>
              </a:rPr>
              <a:t>of </a:t>
            </a:r>
            <a:r>
              <a:rPr sz="2100" spc="-105" dirty="0">
                <a:solidFill>
                  <a:srgbClr val="00203C"/>
                </a:solidFill>
                <a:latin typeface="Arial"/>
                <a:cs typeface="Arial"/>
              </a:rPr>
              <a:t>nodes. </a:t>
            </a:r>
            <a:r>
              <a:rPr sz="2100" spc="-145" dirty="0">
                <a:solidFill>
                  <a:srgbClr val="00203C"/>
                </a:solidFill>
                <a:latin typeface="Arial"/>
                <a:cs typeface="Arial"/>
              </a:rPr>
              <a:t>Sound</a:t>
            </a:r>
            <a:r>
              <a:rPr sz="2100" spc="-400" dirty="0">
                <a:solidFill>
                  <a:srgbClr val="00203C"/>
                </a:solidFill>
                <a:latin typeface="Arial"/>
                <a:cs typeface="Arial"/>
              </a:rPr>
              <a:t> </a:t>
            </a:r>
            <a:r>
              <a:rPr sz="2100" spc="-50" dirty="0">
                <a:solidFill>
                  <a:srgbClr val="00203C"/>
                </a:solidFill>
                <a:latin typeface="Arial"/>
                <a:cs typeface="Arial"/>
              </a:rPr>
              <a:t>inefficient?</a:t>
            </a:r>
            <a:endParaRPr sz="2100">
              <a:solidFill>
                <a:prstClr val="black"/>
              </a:solidFill>
              <a:latin typeface="Arial"/>
              <a:cs typeface="Arial"/>
            </a:endParaRPr>
          </a:p>
          <a:p>
            <a:pPr marL="12700"/>
            <a:r>
              <a:rPr sz="2100" spc="-45" dirty="0">
                <a:solidFill>
                  <a:srgbClr val="00203C"/>
                </a:solidFill>
                <a:latin typeface="Arial"/>
                <a:cs typeface="Arial"/>
              </a:rPr>
              <a:t>It’s</a:t>
            </a:r>
            <a:r>
              <a:rPr sz="2100" spc="-110" dirty="0">
                <a:solidFill>
                  <a:srgbClr val="00203C"/>
                </a:solidFill>
                <a:latin typeface="Arial"/>
                <a:cs typeface="Arial"/>
              </a:rPr>
              <a:t> </a:t>
            </a:r>
            <a:r>
              <a:rPr sz="2100" spc="-25" dirty="0">
                <a:solidFill>
                  <a:srgbClr val="00203C"/>
                </a:solidFill>
                <a:latin typeface="Arial"/>
                <a:cs typeface="Arial"/>
              </a:rPr>
              <a:t>the</a:t>
            </a:r>
            <a:r>
              <a:rPr sz="2100" spc="-120" dirty="0">
                <a:solidFill>
                  <a:srgbClr val="00203C"/>
                </a:solidFill>
                <a:latin typeface="Arial"/>
                <a:cs typeface="Arial"/>
              </a:rPr>
              <a:t> </a:t>
            </a:r>
            <a:r>
              <a:rPr sz="2100" spc="-100" dirty="0">
                <a:solidFill>
                  <a:srgbClr val="00203C"/>
                </a:solidFill>
                <a:latin typeface="Arial"/>
                <a:cs typeface="Arial"/>
              </a:rPr>
              <a:t>cost</a:t>
            </a:r>
            <a:r>
              <a:rPr sz="2100" spc="-105" dirty="0">
                <a:solidFill>
                  <a:srgbClr val="00203C"/>
                </a:solidFill>
                <a:latin typeface="Arial"/>
                <a:cs typeface="Arial"/>
              </a:rPr>
              <a:t> </a:t>
            </a:r>
            <a:r>
              <a:rPr sz="2100" spc="-5" dirty="0">
                <a:solidFill>
                  <a:srgbClr val="00203C"/>
                </a:solidFill>
                <a:latin typeface="Arial"/>
                <a:cs typeface="Arial"/>
              </a:rPr>
              <a:t>of</a:t>
            </a:r>
            <a:r>
              <a:rPr sz="2100" spc="-120" dirty="0">
                <a:solidFill>
                  <a:srgbClr val="00203C"/>
                </a:solidFill>
                <a:latin typeface="Arial"/>
                <a:cs typeface="Arial"/>
              </a:rPr>
              <a:t> </a:t>
            </a:r>
            <a:r>
              <a:rPr sz="2100" spc="-85" dirty="0">
                <a:solidFill>
                  <a:srgbClr val="00203C"/>
                </a:solidFill>
                <a:latin typeface="Arial"/>
                <a:cs typeface="Arial"/>
              </a:rPr>
              <a:t>being</a:t>
            </a:r>
            <a:r>
              <a:rPr sz="2100" spc="-120" dirty="0">
                <a:solidFill>
                  <a:srgbClr val="00203C"/>
                </a:solidFill>
                <a:latin typeface="Arial"/>
                <a:cs typeface="Arial"/>
              </a:rPr>
              <a:t> </a:t>
            </a:r>
            <a:r>
              <a:rPr sz="2100" spc="-165" dirty="0">
                <a:solidFill>
                  <a:srgbClr val="00203C"/>
                </a:solidFill>
                <a:latin typeface="Arial"/>
                <a:cs typeface="Arial"/>
              </a:rPr>
              <a:t>a</a:t>
            </a:r>
            <a:r>
              <a:rPr sz="2100" spc="-110" dirty="0">
                <a:solidFill>
                  <a:srgbClr val="00203C"/>
                </a:solidFill>
                <a:latin typeface="Arial"/>
                <a:cs typeface="Arial"/>
              </a:rPr>
              <a:t> </a:t>
            </a:r>
            <a:r>
              <a:rPr sz="2100" spc="-15" dirty="0">
                <a:solidFill>
                  <a:srgbClr val="00203C"/>
                </a:solidFill>
                <a:latin typeface="Arial"/>
                <a:cs typeface="Arial"/>
              </a:rPr>
              <a:t>“trusted</a:t>
            </a:r>
            <a:r>
              <a:rPr sz="2100" spc="-110" dirty="0">
                <a:solidFill>
                  <a:srgbClr val="00203C"/>
                </a:solidFill>
                <a:latin typeface="Arial"/>
                <a:cs typeface="Arial"/>
              </a:rPr>
              <a:t> </a:t>
            </a:r>
            <a:r>
              <a:rPr sz="2100" spc="-114" dirty="0">
                <a:solidFill>
                  <a:srgbClr val="00203C"/>
                </a:solidFill>
                <a:latin typeface="Arial"/>
                <a:cs typeface="Arial"/>
              </a:rPr>
              <a:t>source</a:t>
            </a:r>
            <a:r>
              <a:rPr sz="2100" spc="-85" dirty="0">
                <a:solidFill>
                  <a:srgbClr val="00203C"/>
                </a:solidFill>
                <a:latin typeface="Arial"/>
                <a:cs typeface="Arial"/>
              </a:rPr>
              <a:t> </a:t>
            </a:r>
            <a:r>
              <a:rPr sz="2100" spc="-5" dirty="0">
                <a:solidFill>
                  <a:srgbClr val="00203C"/>
                </a:solidFill>
                <a:latin typeface="Arial"/>
                <a:cs typeface="Arial"/>
              </a:rPr>
              <a:t>of</a:t>
            </a:r>
            <a:r>
              <a:rPr sz="2100" spc="-120" dirty="0">
                <a:solidFill>
                  <a:srgbClr val="00203C"/>
                </a:solidFill>
                <a:latin typeface="Arial"/>
                <a:cs typeface="Arial"/>
              </a:rPr>
              <a:t> </a:t>
            </a:r>
            <a:r>
              <a:rPr sz="2100" spc="55" dirty="0">
                <a:solidFill>
                  <a:srgbClr val="00203C"/>
                </a:solidFill>
                <a:latin typeface="Arial"/>
                <a:cs typeface="Arial"/>
              </a:rPr>
              <a:t>truth”</a:t>
            </a:r>
            <a:endParaRPr sz="2100">
              <a:solidFill>
                <a:prstClr val="black"/>
              </a:solidFill>
              <a:latin typeface="Arial"/>
              <a:cs typeface="Arial"/>
            </a:endParaRPr>
          </a:p>
        </p:txBody>
      </p:sp>
    </p:spTree>
    <p:extLst>
      <p:ext uri="{BB962C8B-B14F-4D97-AF65-F5344CB8AC3E}">
        <p14:creationId xmlns:p14="http://schemas.microsoft.com/office/powerpoint/2010/main" val="11780624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74498"/>
            <a:ext cx="7922895" cy="833119"/>
          </a:xfrm>
          <a:prstGeom prst="rect">
            <a:avLst/>
          </a:prstGeom>
        </p:spPr>
        <p:txBody>
          <a:bodyPr vert="horz" wrap="square" lIns="0" tIns="62865" rIns="0" bIns="0" rtlCol="0">
            <a:spAutoFit/>
          </a:bodyPr>
          <a:lstStyle/>
          <a:p>
            <a:pPr marL="12700" marR="5080">
              <a:lnSpc>
                <a:spcPts val="3000"/>
              </a:lnSpc>
              <a:spcBef>
                <a:spcPts val="495"/>
              </a:spcBef>
            </a:pPr>
            <a:r>
              <a:rPr sz="2800" spc="-110" dirty="0">
                <a:solidFill>
                  <a:srgbClr val="005DAB"/>
                </a:solidFill>
              </a:rPr>
              <a:t>Why </a:t>
            </a:r>
            <a:r>
              <a:rPr sz="2800" spc="-125" dirty="0">
                <a:solidFill>
                  <a:srgbClr val="005DAB"/>
                </a:solidFill>
              </a:rPr>
              <a:t>does </a:t>
            </a:r>
            <a:r>
              <a:rPr sz="2800" spc="-135" dirty="0">
                <a:solidFill>
                  <a:srgbClr val="005DAB"/>
                </a:solidFill>
              </a:rPr>
              <a:t>an </a:t>
            </a:r>
            <a:r>
              <a:rPr sz="2800" spc="-165" dirty="0">
                <a:solidFill>
                  <a:srgbClr val="005DAB"/>
                </a:solidFill>
              </a:rPr>
              <a:t>internet-based </a:t>
            </a:r>
            <a:r>
              <a:rPr sz="2800" spc="-200" dirty="0">
                <a:solidFill>
                  <a:srgbClr val="005DAB"/>
                </a:solidFill>
              </a:rPr>
              <a:t>“trusted </a:t>
            </a:r>
            <a:r>
              <a:rPr sz="2800" spc="-175" dirty="0">
                <a:solidFill>
                  <a:srgbClr val="005DAB"/>
                </a:solidFill>
              </a:rPr>
              <a:t>source </a:t>
            </a:r>
            <a:r>
              <a:rPr sz="2800" spc="-120" dirty="0">
                <a:solidFill>
                  <a:srgbClr val="005DAB"/>
                </a:solidFill>
              </a:rPr>
              <a:t>of</a:t>
            </a:r>
            <a:r>
              <a:rPr sz="2800" spc="-480" dirty="0">
                <a:solidFill>
                  <a:srgbClr val="005DAB"/>
                </a:solidFill>
              </a:rPr>
              <a:t> </a:t>
            </a:r>
            <a:r>
              <a:rPr sz="2800" spc="-204" dirty="0">
                <a:solidFill>
                  <a:srgbClr val="005DAB"/>
                </a:solidFill>
              </a:rPr>
              <a:t>truth”  </a:t>
            </a:r>
            <a:r>
              <a:rPr sz="2800" spc="-140" dirty="0">
                <a:solidFill>
                  <a:srgbClr val="005DAB"/>
                </a:solidFill>
              </a:rPr>
              <a:t>matter?</a:t>
            </a:r>
            <a:endParaRPr sz="2800"/>
          </a:p>
        </p:txBody>
      </p:sp>
      <p:sp>
        <p:nvSpPr>
          <p:cNvPr id="3" name="object 3"/>
          <p:cNvSpPr txBox="1"/>
          <p:nvPr/>
        </p:nvSpPr>
        <p:spPr>
          <a:xfrm>
            <a:off x="535940" y="1175080"/>
            <a:ext cx="5162550" cy="284353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225" dirty="0">
                <a:solidFill>
                  <a:srgbClr val="00203C"/>
                </a:solidFill>
                <a:latin typeface="Arial"/>
                <a:cs typeface="Arial"/>
              </a:rPr>
              <a:t>You </a:t>
            </a:r>
            <a:r>
              <a:rPr sz="2100" spc="-5" dirty="0">
                <a:solidFill>
                  <a:srgbClr val="00203C"/>
                </a:solidFill>
                <a:latin typeface="Arial"/>
                <a:cs typeface="Arial"/>
              </a:rPr>
              <a:t>don’t </a:t>
            </a:r>
            <a:r>
              <a:rPr sz="2100" spc="-100" dirty="0">
                <a:solidFill>
                  <a:srgbClr val="00203C"/>
                </a:solidFill>
                <a:latin typeface="Arial"/>
                <a:cs typeface="Arial"/>
              </a:rPr>
              <a:t>need </a:t>
            </a:r>
            <a:r>
              <a:rPr sz="2100" spc="-165" dirty="0">
                <a:solidFill>
                  <a:srgbClr val="00203C"/>
                </a:solidFill>
                <a:latin typeface="Arial"/>
                <a:cs typeface="Arial"/>
              </a:rPr>
              <a:t>a </a:t>
            </a:r>
            <a:r>
              <a:rPr sz="2100" spc="-40" dirty="0">
                <a:solidFill>
                  <a:srgbClr val="00203C"/>
                </a:solidFill>
                <a:latin typeface="Arial"/>
                <a:cs typeface="Arial"/>
              </a:rPr>
              <a:t>trusted </a:t>
            </a:r>
            <a:r>
              <a:rPr sz="2100" spc="-55" dirty="0">
                <a:solidFill>
                  <a:srgbClr val="00203C"/>
                </a:solidFill>
                <a:latin typeface="Arial"/>
                <a:cs typeface="Arial"/>
              </a:rPr>
              <a:t>3</a:t>
            </a:r>
            <a:r>
              <a:rPr sz="2100" spc="-82" baseline="25793" dirty="0">
                <a:solidFill>
                  <a:srgbClr val="00203C"/>
                </a:solidFill>
                <a:latin typeface="Arial"/>
                <a:cs typeface="Arial"/>
              </a:rPr>
              <a:t>rd </a:t>
            </a:r>
            <a:r>
              <a:rPr sz="2100" spc="-40" dirty="0">
                <a:solidFill>
                  <a:srgbClr val="00203C"/>
                </a:solidFill>
                <a:latin typeface="Arial"/>
                <a:cs typeface="Arial"/>
              </a:rPr>
              <a:t>party </a:t>
            </a:r>
            <a:r>
              <a:rPr sz="2100" spc="10" dirty="0">
                <a:solidFill>
                  <a:srgbClr val="00203C"/>
                </a:solidFill>
                <a:latin typeface="Arial"/>
                <a:cs typeface="Arial"/>
              </a:rPr>
              <a:t>with</a:t>
            </a:r>
            <a:r>
              <a:rPr sz="2100" spc="-425" dirty="0">
                <a:solidFill>
                  <a:srgbClr val="00203C"/>
                </a:solidFill>
                <a:latin typeface="Arial"/>
                <a:cs typeface="Arial"/>
              </a:rPr>
              <a:t> </a:t>
            </a:r>
            <a:r>
              <a:rPr sz="2100" spc="-165" dirty="0">
                <a:solidFill>
                  <a:srgbClr val="00203C"/>
                </a:solidFill>
                <a:latin typeface="Arial"/>
                <a:cs typeface="Arial"/>
              </a:rPr>
              <a:t>a</a:t>
            </a:r>
            <a:endParaRPr sz="2100">
              <a:solidFill>
                <a:prstClr val="black"/>
              </a:solidFill>
              <a:latin typeface="Arial"/>
              <a:cs typeface="Arial"/>
            </a:endParaRPr>
          </a:p>
          <a:p>
            <a:pPr marL="355600">
              <a:spcBef>
                <a:spcPts val="5"/>
              </a:spcBef>
            </a:pPr>
            <a:r>
              <a:rPr sz="2100" spc="-90" dirty="0">
                <a:solidFill>
                  <a:srgbClr val="00203C"/>
                </a:solidFill>
                <a:latin typeface="Arial"/>
                <a:cs typeface="Arial"/>
              </a:rPr>
              <a:t>blockchain</a:t>
            </a:r>
            <a:r>
              <a:rPr sz="2100" spc="-120" dirty="0">
                <a:solidFill>
                  <a:srgbClr val="00203C"/>
                </a:solidFill>
                <a:latin typeface="Arial"/>
                <a:cs typeface="Arial"/>
              </a:rPr>
              <a:t> </a:t>
            </a:r>
            <a:r>
              <a:rPr sz="2100" spc="-45" dirty="0">
                <a:solidFill>
                  <a:srgbClr val="00203C"/>
                </a:solidFill>
                <a:latin typeface="Arial"/>
                <a:cs typeface="Arial"/>
              </a:rPr>
              <a:t>infrastructure</a:t>
            </a:r>
            <a:endParaRPr sz="2100">
              <a:solidFill>
                <a:prstClr val="black"/>
              </a:solidFill>
              <a:latin typeface="Arial"/>
              <a:cs typeface="Arial"/>
            </a:endParaRPr>
          </a:p>
          <a:p>
            <a:pPr marL="355600" marR="5080" indent="-342900">
              <a:spcBef>
                <a:spcPts val="505"/>
              </a:spcBef>
              <a:buClr>
                <a:srgbClr val="0087B7"/>
              </a:buClr>
              <a:buFont typeface="Wingdings"/>
              <a:buChar char=""/>
              <a:tabLst>
                <a:tab pos="354965" algn="l"/>
                <a:tab pos="355600" algn="l"/>
              </a:tabLst>
            </a:pPr>
            <a:r>
              <a:rPr sz="2100" spc="-75" dirty="0">
                <a:solidFill>
                  <a:srgbClr val="00203C"/>
                </a:solidFill>
                <a:latin typeface="Arial"/>
                <a:cs typeface="Arial"/>
              </a:rPr>
              <a:t>Critical </a:t>
            </a:r>
            <a:r>
              <a:rPr sz="2100" spc="-105" dirty="0">
                <a:solidFill>
                  <a:srgbClr val="00203C"/>
                </a:solidFill>
                <a:latin typeface="Arial"/>
                <a:cs typeface="Arial"/>
              </a:rPr>
              <a:t>ledgers </a:t>
            </a:r>
            <a:r>
              <a:rPr sz="2100" spc="225" dirty="0">
                <a:solidFill>
                  <a:srgbClr val="00203C"/>
                </a:solidFill>
                <a:latin typeface="Arial"/>
                <a:cs typeface="Arial"/>
              </a:rPr>
              <a:t>/ </a:t>
            </a:r>
            <a:r>
              <a:rPr sz="2100" spc="-130" dirty="0">
                <a:solidFill>
                  <a:srgbClr val="00203C"/>
                </a:solidFill>
                <a:latin typeface="Arial"/>
                <a:cs typeface="Arial"/>
              </a:rPr>
              <a:t>databases </a:t>
            </a:r>
            <a:r>
              <a:rPr sz="2100" spc="-95" dirty="0">
                <a:solidFill>
                  <a:srgbClr val="00203C"/>
                </a:solidFill>
                <a:latin typeface="Arial"/>
                <a:cs typeface="Arial"/>
              </a:rPr>
              <a:t>are </a:t>
            </a:r>
            <a:r>
              <a:rPr sz="2100" spc="-55" dirty="0">
                <a:solidFill>
                  <a:srgbClr val="00203C"/>
                </a:solidFill>
                <a:latin typeface="Arial"/>
                <a:cs typeface="Arial"/>
              </a:rPr>
              <a:t>ubiquitous</a:t>
            </a:r>
            <a:r>
              <a:rPr sz="2100" spc="-434" dirty="0">
                <a:solidFill>
                  <a:srgbClr val="00203C"/>
                </a:solidFill>
                <a:latin typeface="Arial"/>
                <a:cs typeface="Arial"/>
              </a:rPr>
              <a:t> </a:t>
            </a:r>
            <a:r>
              <a:rPr sz="2100" spc="-25" dirty="0">
                <a:solidFill>
                  <a:srgbClr val="00203C"/>
                </a:solidFill>
                <a:latin typeface="Arial"/>
                <a:cs typeface="Arial"/>
              </a:rPr>
              <a:t>in  </a:t>
            </a:r>
            <a:r>
              <a:rPr sz="2100" spc="-35" dirty="0">
                <a:solidFill>
                  <a:srgbClr val="00203C"/>
                </a:solidFill>
                <a:latin typeface="Arial"/>
                <a:cs typeface="Arial"/>
              </a:rPr>
              <a:t>our </a:t>
            </a:r>
            <a:r>
              <a:rPr sz="2100" spc="-85" dirty="0">
                <a:solidFill>
                  <a:srgbClr val="00203C"/>
                </a:solidFill>
                <a:latin typeface="Arial"/>
                <a:cs typeface="Arial"/>
              </a:rPr>
              <a:t>society </a:t>
            </a:r>
            <a:r>
              <a:rPr sz="2100" spc="-125" dirty="0">
                <a:solidFill>
                  <a:srgbClr val="00203C"/>
                </a:solidFill>
                <a:latin typeface="Arial"/>
                <a:cs typeface="Arial"/>
              </a:rPr>
              <a:t>– </a:t>
            </a:r>
            <a:r>
              <a:rPr sz="2100" spc="-100" dirty="0">
                <a:solidFill>
                  <a:srgbClr val="00203C"/>
                </a:solidFill>
                <a:latin typeface="Arial"/>
                <a:cs typeface="Arial"/>
              </a:rPr>
              <a:t>and </a:t>
            </a:r>
            <a:r>
              <a:rPr sz="2100" spc="-70" dirty="0">
                <a:solidFill>
                  <a:srgbClr val="00203C"/>
                </a:solidFill>
                <a:latin typeface="Arial"/>
                <a:cs typeface="Arial"/>
              </a:rPr>
              <a:t>most </a:t>
            </a:r>
            <a:r>
              <a:rPr sz="2100" spc="-125" dirty="0">
                <a:solidFill>
                  <a:srgbClr val="00203C"/>
                </a:solidFill>
                <a:latin typeface="Arial"/>
                <a:cs typeface="Arial"/>
              </a:rPr>
              <a:t>always </a:t>
            </a:r>
            <a:r>
              <a:rPr sz="2100" spc="-55" dirty="0">
                <a:solidFill>
                  <a:srgbClr val="00203C"/>
                </a:solidFill>
                <a:latin typeface="Arial"/>
                <a:cs typeface="Arial"/>
              </a:rPr>
              <a:t>require </a:t>
            </a:r>
            <a:r>
              <a:rPr sz="2100" spc="-165" dirty="0">
                <a:solidFill>
                  <a:srgbClr val="00203C"/>
                </a:solidFill>
                <a:latin typeface="Arial"/>
                <a:cs typeface="Arial"/>
              </a:rPr>
              <a:t>a  </a:t>
            </a:r>
            <a:r>
              <a:rPr sz="2100" spc="-40" dirty="0">
                <a:solidFill>
                  <a:srgbClr val="00203C"/>
                </a:solidFill>
                <a:latin typeface="Arial"/>
                <a:cs typeface="Arial"/>
              </a:rPr>
              <a:t>trusted </a:t>
            </a:r>
            <a:r>
              <a:rPr sz="2100" spc="-55" dirty="0">
                <a:solidFill>
                  <a:srgbClr val="00203C"/>
                </a:solidFill>
                <a:latin typeface="Arial"/>
                <a:cs typeface="Arial"/>
              </a:rPr>
              <a:t>3</a:t>
            </a:r>
            <a:r>
              <a:rPr sz="2100" spc="-82" baseline="25793" dirty="0">
                <a:solidFill>
                  <a:srgbClr val="00203C"/>
                </a:solidFill>
                <a:latin typeface="Arial"/>
                <a:cs typeface="Arial"/>
              </a:rPr>
              <a:t>rd</a:t>
            </a:r>
            <a:r>
              <a:rPr sz="2100" spc="15" baseline="25793" dirty="0">
                <a:solidFill>
                  <a:srgbClr val="00203C"/>
                </a:solidFill>
                <a:latin typeface="Arial"/>
                <a:cs typeface="Arial"/>
              </a:rPr>
              <a:t> </a:t>
            </a:r>
            <a:r>
              <a:rPr sz="2100" spc="-40" dirty="0">
                <a:solidFill>
                  <a:srgbClr val="00203C"/>
                </a:solidFill>
                <a:latin typeface="Arial"/>
                <a:cs typeface="Arial"/>
              </a:rPr>
              <a:t>party</a:t>
            </a:r>
            <a:endParaRPr sz="2100">
              <a:solidFill>
                <a:prstClr val="black"/>
              </a:solidFill>
              <a:latin typeface="Arial"/>
              <a:cs typeface="Arial"/>
            </a:endParaRPr>
          </a:p>
          <a:p>
            <a:pPr marL="355600" indent="-342900">
              <a:spcBef>
                <a:spcPts val="505"/>
              </a:spcBef>
              <a:buClr>
                <a:srgbClr val="0087B7"/>
              </a:buClr>
              <a:buFont typeface="Wingdings"/>
              <a:buChar char=""/>
              <a:tabLst>
                <a:tab pos="354965" algn="l"/>
                <a:tab pos="355600" algn="l"/>
              </a:tabLst>
            </a:pPr>
            <a:r>
              <a:rPr sz="2100" spc="-140" dirty="0">
                <a:solidFill>
                  <a:srgbClr val="00203C"/>
                </a:solidFill>
                <a:latin typeface="Arial"/>
                <a:cs typeface="Arial"/>
              </a:rPr>
              <a:t>Examples:</a:t>
            </a:r>
            <a:endParaRPr sz="2100">
              <a:solidFill>
                <a:prstClr val="black"/>
              </a:solidFill>
              <a:latin typeface="Arial"/>
              <a:cs typeface="Arial"/>
            </a:endParaRPr>
          </a:p>
          <a:p>
            <a:pPr marL="756285" lvl="1" indent="-286385">
              <a:spcBef>
                <a:spcPts val="505"/>
              </a:spcBef>
              <a:buClr>
                <a:srgbClr val="3C6C2A"/>
              </a:buClr>
              <a:buFontTx/>
              <a:buChar char="–"/>
              <a:tabLst>
                <a:tab pos="756285" algn="l"/>
                <a:tab pos="756920" algn="l"/>
              </a:tabLst>
            </a:pPr>
            <a:r>
              <a:rPr sz="2100" spc="-130" dirty="0">
                <a:solidFill>
                  <a:srgbClr val="00203C"/>
                </a:solidFill>
                <a:latin typeface="Arial"/>
                <a:cs typeface="Arial"/>
              </a:rPr>
              <a:t>For </a:t>
            </a:r>
            <a:r>
              <a:rPr sz="2100" spc="-65" dirty="0">
                <a:solidFill>
                  <a:srgbClr val="00203C"/>
                </a:solidFill>
                <a:latin typeface="Arial"/>
                <a:cs typeface="Arial"/>
              </a:rPr>
              <a:t>financial </a:t>
            </a:r>
            <a:r>
              <a:rPr sz="2100" spc="-75" dirty="0">
                <a:solidFill>
                  <a:srgbClr val="00203C"/>
                </a:solidFill>
                <a:latin typeface="Arial"/>
                <a:cs typeface="Arial"/>
              </a:rPr>
              <a:t>transactions:</a:t>
            </a:r>
            <a:r>
              <a:rPr sz="2100" spc="325" dirty="0">
                <a:solidFill>
                  <a:srgbClr val="00203C"/>
                </a:solidFill>
                <a:latin typeface="Arial"/>
                <a:cs typeface="Arial"/>
              </a:rPr>
              <a:t> </a:t>
            </a:r>
            <a:r>
              <a:rPr sz="2100" spc="-145" dirty="0">
                <a:solidFill>
                  <a:srgbClr val="00203C"/>
                </a:solidFill>
                <a:latin typeface="Arial"/>
                <a:cs typeface="Arial"/>
              </a:rPr>
              <a:t>Bank</a:t>
            </a:r>
            <a:endParaRPr sz="2100">
              <a:solidFill>
                <a:prstClr val="black"/>
              </a:solidFill>
              <a:latin typeface="Arial"/>
              <a:cs typeface="Arial"/>
            </a:endParaRPr>
          </a:p>
          <a:p>
            <a:pPr marL="756285" lvl="1" indent="-286385">
              <a:spcBef>
                <a:spcPts val="505"/>
              </a:spcBef>
              <a:buClr>
                <a:srgbClr val="3C6C2A"/>
              </a:buClr>
              <a:buFontTx/>
              <a:buChar char="–"/>
              <a:tabLst>
                <a:tab pos="756285" algn="l"/>
                <a:tab pos="756920" algn="l"/>
              </a:tabLst>
            </a:pPr>
            <a:r>
              <a:rPr sz="2100" spc="-130" dirty="0">
                <a:solidFill>
                  <a:srgbClr val="00203C"/>
                </a:solidFill>
                <a:latin typeface="Arial"/>
                <a:cs typeface="Arial"/>
              </a:rPr>
              <a:t>For </a:t>
            </a:r>
            <a:r>
              <a:rPr sz="2100" spc="-75" dirty="0">
                <a:solidFill>
                  <a:srgbClr val="00203C"/>
                </a:solidFill>
                <a:latin typeface="Arial"/>
                <a:cs typeface="Arial"/>
              </a:rPr>
              <a:t>drivers </a:t>
            </a:r>
            <a:r>
              <a:rPr sz="2100" spc="-95" dirty="0">
                <a:solidFill>
                  <a:srgbClr val="00203C"/>
                </a:solidFill>
                <a:latin typeface="Arial"/>
                <a:cs typeface="Arial"/>
              </a:rPr>
              <a:t>license, </a:t>
            </a:r>
            <a:r>
              <a:rPr sz="2100" spc="-50" dirty="0">
                <a:solidFill>
                  <a:srgbClr val="00203C"/>
                </a:solidFill>
                <a:latin typeface="Arial"/>
                <a:cs typeface="Arial"/>
              </a:rPr>
              <a:t>auto </a:t>
            </a:r>
            <a:r>
              <a:rPr sz="2100" spc="-110" dirty="0">
                <a:solidFill>
                  <a:srgbClr val="00203C"/>
                </a:solidFill>
                <a:latin typeface="Arial"/>
                <a:cs typeface="Arial"/>
              </a:rPr>
              <a:t>tags, </a:t>
            </a:r>
            <a:r>
              <a:rPr sz="2100" spc="-60" dirty="0">
                <a:solidFill>
                  <a:srgbClr val="00203C"/>
                </a:solidFill>
                <a:latin typeface="Arial"/>
                <a:cs typeface="Arial"/>
              </a:rPr>
              <a:t>etc.:</a:t>
            </a:r>
            <a:r>
              <a:rPr sz="2100" spc="-180" dirty="0">
                <a:solidFill>
                  <a:srgbClr val="00203C"/>
                </a:solidFill>
                <a:latin typeface="Arial"/>
                <a:cs typeface="Arial"/>
              </a:rPr>
              <a:t> </a:t>
            </a:r>
            <a:r>
              <a:rPr sz="2100" spc="-130" dirty="0">
                <a:solidFill>
                  <a:srgbClr val="00203C"/>
                </a:solidFill>
                <a:latin typeface="Arial"/>
                <a:cs typeface="Arial"/>
              </a:rPr>
              <a:t>DMV</a:t>
            </a:r>
            <a:endParaRPr sz="2100">
              <a:solidFill>
                <a:prstClr val="black"/>
              </a:solidFill>
              <a:latin typeface="Arial"/>
              <a:cs typeface="Arial"/>
            </a:endParaRPr>
          </a:p>
        </p:txBody>
      </p:sp>
      <p:sp>
        <p:nvSpPr>
          <p:cNvPr id="4" name="object 4"/>
          <p:cNvSpPr/>
          <p:nvPr/>
        </p:nvSpPr>
        <p:spPr>
          <a:xfrm>
            <a:off x="6580631" y="1638300"/>
            <a:ext cx="2563367" cy="267157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20438554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74498"/>
            <a:ext cx="7922895" cy="3731895"/>
          </a:xfrm>
          <a:prstGeom prst="rect">
            <a:avLst/>
          </a:prstGeom>
        </p:spPr>
        <p:txBody>
          <a:bodyPr vert="horz" wrap="square" lIns="0" tIns="62865" rIns="0" bIns="0" rtlCol="0">
            <a:spAutoFit/>
          </a:bodyPr>
          <a:lstStyle/>
          <a:p>
            <a:pPr marL="12700" marR="5080">
              <a:lnSpc>
                <a:spcPts val="3000"/>
              </a:lnSpc>
              <a:spcBef>
                <a:spcPts val="495"/>
              </a:spcBef>
            </a:pPr>
            <a:r>
              <a:rPr sz="2800" b="1" spc="-110" dirty="0">
                <a:solidFill>
                  <a:srgbClr val="005DAB"/>
                </a:solidFill>
                <a:latin typeface="Trebuchet MS"/>
                <a:cs typeface="Trebuchet MS"/>
              </a:rPr>
              <a:t>Why </a:t>
            </a:r>
            <a:r>
              <a:rPr sz="2800" b="1" spc="-125" dirty="0">
                <a:solidFill>
                  <a:srgbClr val="005DAB"/>
                </a:solidFill>
                <a:latin typeface="Trebuchet MS"/>
                <a:cs typeface="Trebuchet MS"/>
              </a:rPr>
              <a:t>does </a:t>
            </a:r>
            <a:r>
              <a:rPr sz="2800" b="1" spc="-135" dirty="0">
                <a:solidFill>
                  <a:srgbClr val="005DAB"/>
                </a:solidFill>
                <a:latin typeface="Trebuchet MS"/>
                <a:cs typeface="Trebuchet MS"/>
              </a:rPr>
              <a:t>an </a:t>
            </a:r>
            <a:r>
              <a:rPr sz="2800" b="1" spc="-165" dirty="0">
                <a:solidFill>
                  <a:srgbClr val="005DAB"/>
                </a:solidFill>
                <a:latin typeface="Trebuchet MS"/>
                <a:cs typeface="Trebuchet MS"/>
              </a:rPr>
              <a:t>internet-based </a:t>
            </a:r>
            <a:r>
              <a:rPr sz="2800" b="1" spc="-200" dirty="0">
                <a:solidFill>
                  <a:srgbClr val="005DAB"/>
                </a:solidFill>
                <a:latin typeface="Trebuchet MS"/>
                <a:cs typeface="Trebuchet MS"/>
              </a:rPr>
              <a:t>“trusted </a:t>
            </a:r>
            <a:r>
              <a:rPr sz="2800" b="1" spc="-175" dirty="0">
                <a:solidFill>
                  <a:srgbClr val="005DAB"/>
                </a:solidFill>
                <a:latin typeface="Trebuchet MS"/>
                <a:cs typeface="Trebuchet MS"/>
              </a:rPr>
              <a:t>source </a:t>
            </a:r>
            <a:r>
              <a:rPr sz="2800" b="1" spc="-120" dirty="0">
                <a:solidFill>
                  <a:srgbClr val="005DAB"/>
                </a:solidFill>
                <a:latin typeface="Trebuchet MS"/>
                <a:cs typeface="Trebuchet MS"/>
              </a:rPr>
              <a:t>of</a:t>
            </a:r>
            <a:r>
              <a:rPr sz="2800" b="1" spc="-480" dirty="0">
                <a:solidFill>
                  <a:srgbClr val="005DAB"/>
                </a:solidFill>
                <a:latin typeface="Trebuchet MS"/>
                <a:cs typeface="Trebuchet MS"/>
              </a:rPr>
              <a:t> </a:t>
            </a:r>
            <a:r>
              <a:rPr sz="2800" b="1" spc="-204" dirty="0">
                <a:solidFill>
                  <a:srgbClr val="005DAB"/>
                </a:solidFill>
                <a:latin typeface="Trebuchet MS"/>
                <a:cs typeface="Trebuchet MS"/>
              </a:rPr>
              <a:t>truth”  </a:t>
            </a:r>
            <a:r>
              <a:rPr sz="2800" b="1" spc="-140" dirty="0">
                <a:solidFill>
                  <a:srgbClr val="005DAB"/>
                </a:solidFill>
                <a:latin typeface="Trebuchet MS"/>
                <a:cs typeface="Trebuchet MS"/>
              </a:rPr>
              <a:t>matter?</a:t>
            </a:r>
            <a:endParaRPr sz="2800">
              <a:solidFill>
                <a:prstClr val="black"/>
              </a:solidFill>
              <a:latin typeface="Trebuchet MS"/>
              <a:cs typeface="Trebuchet MS"/>
            </a:endParaRPr>
          </a:p>
          <a:p>
            <a:pPr>
              <a:spcBef>
                <a:spcPts val="35"/>
              </a:spcBef>
            </a:pPr>
            <a:endParaRPr sz="2250">
              <a:solidFill>
                <a:prstClr val="black"/>
              </a:solidFill>
              <a:latin typeface="Times New Roman"/>
              <a:cs typeface="Times New Roman"/>
            </a:endParaRPr>
          </a:p>
          <a:p>
            <a:pPr marL="434975" marR="2087880" algn="ctr">
              <a:tabLst>
                <a:tab pos="5718175" algn="l"/>
              </a:tabLst>
            </a:pPr>
            <a:r>
              <a:rPr sz="2800" spc="-145" dirty="0">
                <a:solidFill>
                  <a:prstClr val="black"/>
                </a:solidFill>
                <a:latin typeface="Arial"/>
                <a:cs typeface="Arial"/>
              </a:rPr>
              <a:t>Blockchain </a:t>
            </a:r>
            <a:r>
              <a:rPr sz="2800" spc="-100" dirty="0">
                <a:solidFill>
                  <a:prstClr val="black"/>
                </a:solidFill>
                <a:latin typeface="Arial"/>
                <a:cs typeface="Arial"/>
              </a:rPr>
              <a:t>technology </a:t>
            </a:r>
            <a:r>
              <a:rPr sz="2800" spc="-185" dirty="0">
                <a:solidFill>
                  <a:prstClr val="black"/>
                </a:solidFill>
                <a:latin typeface="Arial"/>
                <a:cs typeface="Arial"/>
              </a:rPr>
              <a:t>can </a:t>
            </a:r>
            <a:r>
              <a:rPr sz="2800" spc="-150" dirty="0">
                <a:solidFill>
                  <a:prstClr val="black"/>
                </a:solidFill>
                <a:latin typeface="Arial"/>
                <a:cs typeface="Arial"/>
              </a:rPr>
              <a:t>enhance  </a:t>
            </a:r>
            <a:r>
              <a:rPr sz="2800" spc="-35" dirty="0">
                <a:solidFill>
                  <a:prstClr val="black"/>
                </a:solidFill>
                <a:latin typeface="Arial"/>
                <a:cs typeface="Arial"/>
              </a:rPr>
              <a:t>the </a:t>
            </a:r>
            <a:r>
              <a:rPr sz="2800" spc="-30" dirty="0">
                <a:solidFill>
                  <a:prstClr val="black"/>
                </a:solidFill>
                <a:latin typeface="Arial"/>
                <a:cs typeface="Arial"/>
              </a:rPr>
              <a:t>internet </a:t>
            </a:r>
            <a:r>
              <a:rPr sz="2800" spc="-80" dirty="0">
                <a:solidFill>
                  <a:prstClr val="black"/>
                </a:solidFill>
                <a:latin typeface="Arial"/>
                <a:cs typeface="Arial"/>
              </a:rPr>
              <a:t>- </a:t>
            </a:r>
            <a:r>
              <a:rPr sz="2800" spc="-35" dirty="0">
                <a:solidFill>
                  <a:prstClr val="black"/>
                </a:solidFill>
                <a:latin typeface="Arial"/>
                <a:cs typeface="Arial"/>
              </a:rPr>
              <a:t>from </a:t>
            </a:r>
            <a:r>
              <a:rPr sz="2800" spc="-155" dirty="0">
                <a:solidFill>
                  <a:prstClr val="black"/>
                </a:solidFill>
                <a:latin typeface="Arial"/>
                <a:cs typeface="Arial"/>
              </a:rPr>
              <a:t>an </a:t>
            </a:r>
            <a:r>
              <a:rPr sz="2800" spc="-30" dirty="0">
                <a:solidFill>
                  <a:prstClr val="black"/>
                </a:solidFill>
                <a:latin typeface="Arial"/>
                <a:cs typeface="Arial"/>
              </a:rPr>
              <a:t>internet </a:t>
            </a:r>
            <a:r>
              <a:rPr sz="2800" spc="-10" dirty="0">
                <a:solidFill>
                  <a:prstClr val="black"/>
                </a:solidFill>
                <a:latin typeface="Arial"/>
                <a:cs typeface="Arial"/>
              </a:rPr>
              <a:t>of  </a:t>
            </a:r>
            <a:r>
              <a:rPr sz="2800" spc="-100" dirty="0">
                <a:solidFill>
                  <a:prstClr val="black"/>
                </a:solidFill>
                <a:latin typeface="Arial"/>
                <a:cs typeface="Arial"/>
              </a:rPr>
              <a:t>knowled</a:t>
            </a:r>
            <a:r>
              <a:rPr sz="2800" spc="-135" dirty="0">
                <a:solidFill>
                  <a:prstClr val="black"/>
                </a:solidFill>
                <a:latin typeface="Arial"/>
                <a:cs typeface="Arial"/>
              </a:rPr>
              <a:t>g</a:t>
            </a:r>
            <a:r>
              <a:rPr sz="2800" spc="-170" dirty="0">
                <a:solidFill>
                  <a:prstClr val="black"/>
                </a:solidFill>
                <a:latin typeface="Arial"/>
                <a:cs typeface="Arial"/>
              </a:rPr>
              <a:t>e</a:t>
            </a:r>
            <a:r>
              <a:rPr sz="2800" spc="-130" dirty="0">
                <a:solidFill>
                  <a:prstClr val="black"/>
                </a:solidFill>
                <a:latin typeface="Arial"/>
                <a:cs typeface="Arial"/>
              </a:rPr>
              <a:t> </a:t>
            </a:r>
            <a:r>
              <a:rPr sz="2800" spc="-135" dirty="0">
                <a:solidFill>
                  <a:prstClr val="black"/>
                </a:solidFill>
                <a:latin typeface="Arial"/>
                <a:cs typeface="Arial"/>
              </a:rPr>
              <a:t>and</a:t>
            </a:r>
            <a:r>
              <a:rPr sz="2800" spc="-130" dirty="0">
                <a:solidFill>
                  <a:prstClr val="black"/>
                </a:solidFill>
                <a:latin typeface="Arial"/>
                <a:cs typeface="Arial"/>
              </a:rPr>
              <a:t> </a:t>
            </a:r>
            <a:r>
              <a:rPr sz="2800" spc="-20" dirty="0">
                <a:solidFill>
                  <a:prstClr val="black"/>
                </a:solidFill>
                <a:latin typeface="Arial"/>
                <a:cs typeface="Arial"/>
              </a:rPr>
              <a:t>i</a:t>
            </a:r>
            <a:r>
              <a:rPr sz="2800" spc="-70" dirty="0">
                <a:solidFill>
                  <a:prstClr val="black"/>
                </a:solidFill>
                <a:latin typeface="Arial"/>
                <a:cs typeface="Arial"/>
              </a:rPr>
              <a:t>n</a:t>
            </a:r>
            <a:r>
              <a:rPr sz="2800" spc="10" dirty="0">
                <a:solidFill>
                  <a:prstClr val="black"/>
                </a:solidFill>
                <a:latin typeface="Arial"/>
                <a:cs typeface="Arial"/>
              </a:rPr>
              <a:t>f</a:t>
            </a:r>
            <a:r>
              <a:rPr sz="2800" spc="-95" dirty="0">
                <a:solidFill>
                  <a:prstClr val="black"/>
                </a:solidFill>
                <a:latin typeface="Arial"/>
                <a:cs typeface="Arial"/>
              </a:rPr>
              <a:t>orm</a:t>
            </a:r>
            <a:r>
              <a:rPr sz="2800" spc="-110" dirty="0">
                <a:solidFill>
                  <a:prstClr val="black"/>
                </a:solidFill>
                <a:latin typeface="Arial"/>
                <a:cs typeface="Arial"/>
              </a:rPr>
              <a:t>a</a:t>
            </a:r>
            <a:r>
              <a:rPr sz="2800" dirty="0">
                <a:solidFill>
                  <a:prstClr val="black"/>
                </a:solidFill>
                <a:latin typeface="Arial"/>
                <a:cs typeface="Arial"/>
              </a:rPr>
              <a:t>tion</a:t>
            </a:r>
            <a:r>
              <a:rPr sz="2800" spc="-125" dirty="0">
                <a:solidFill>
                  <a:prstClr val="black"/>
                </a:solidFill>
                <a:latin typeface="Arial"/>
                <a:cs typeface="Arial"/>
              </a:rPr>
              <a:t> </a:t>
            </a:r>
            <a:r>
              <a:rPr sz="2800" spc="-130" dirty="0">
                <a:solidFill>
                  <a:prstClr val="black"/>
                </a:solidFill>
                <a:latin typeface="Arial"/>
                <a:cs typeface="Arial"/>
              </a:rPr>
              <a:t>sharin</a:t>
            </a:r>
            <a:r>
              <a:rPr sz="2800" spc="-150" dirty="0">
                <a:solidFill>
                  <a:prstClr val="black"/>
                </a:solidFill>
                <a:latin typeface="Arial"/>
                <a:cs typeface="Arial"/>
              </a:rPr>
              <a:t>g</a:t>
            </a:r>
            <a:r>
              <a:rPr sz="2800" dirty="0">
                <a:solidFill>
                  <a:prstClr val="black"/>
                </a:solidFill>
                <a:latin typeface="Arial"/>
                <a:cs typeface="Arial"/>
              </a:rPr>
              <a:t>	</a:t>
            </a:r>
            <a:r>
              <a:rPr sz="2800" spc="-70" dirty="0">
                <a:solidFill>
                  <a:prstClr val="black"/>
                </a:solidFill>
                <a:latin typeface="Arial"/>
                <a:cs typeface="Arial"/>
              </a:rPr>
              <a:t>-  </a:t>
            </a:r>
            <a:r>
              <a:rPr sz="2800" spc="20" dirty="0">
                <a:solidFill>
                  <a:prstClr val="black"/>
                </a:solidFill>
                <a:latin typeface="Arial"/>
                <a:cs typeface="Arial"/>
              </a:rPr>
              <a:t>to </a:t>
            </a:r>
            <a:r>
              <a:rPr sz="2800" spc="-155" dirty="0">
                <a:solidFill>
                  <a:prstClr val="black"/>
                </a:solidFill>
                <a:latin typeface="Arial"/>
                <a:cs typeface="Arial"/>
              </a:rPr>
              <a:t>an </a:t>
            </a:r>
            <a:r>
              <a:rPr sz="2800" spc="-30" dirty="0">
                <a:solidFill>
                  <a:prstClr val="black"/>
                </a:solidFill>
                <a:latin typeface="Arial"/>
                <a:cs typeface="Arial"/>
              </a:rPr>
              <a:t>internet </a:t>
            </a:r>
            <a:r>
              <a:rPr sz="2800" spc="-10" dirty="0">
                <a:solidFill>
                  <a:prstClr val="black"/>
                </a:solidFill>
                <a:latin typeface="Arial"/>
                <a:cs typeface="Arial"/>
              </a:rPr>
              <a:t>of </a:t>
            </a:r>
            <a:r>
              <a:rPr sz="2800" spc="-125" dirty="0">
                <a:solidFill>
                  <a:prstClr val="black"/>
                </a:solidFill>
                <a:latin typeface="Arial"/>
                <a:cs typeface="Arial"/>
              </a:rPr>
              <a:t>value </a:t>
            </a:r>
            <a:r>
              <a:rPr sz="2800" spc="-135" dirty="0">
                <a:solidFill>
                  <a:prstClr val="black"/>
                </a:solidFill>
                <a:latin typeface="Arial"/>
                <a:cs typeface="Arial"/>
              </a:rPr>
              <a:t>and </a:t>
            </a:r>
            <a:r>
              <a:rPr sz="2800" spc="-130" dirty="0">
                <a:solidFill>
                  <a:prstClr val="black"/>
                </a:solidFill>
                <a:latin typeface="Arial"/>
                <a:cs typeface="Arial"/>
              </a:rPr>
              <a:t>value  </a:t>
            </a:r>
            <a:r>
              <a:rPr sz="2800" spc="-190" dirty="0">
                <a:solidFill>
                  <a:prstClr val="black"/>
                </a:solidFill>
                <a:latin typeface="Arial"/>
                <a:cs typeface="Arial"/>
              </a:rPr>
              <a:t>exchange </a:t>
            </a:r>
            <a:r>
              <a:rPr sz="2800" spc="-165" dirty="0">
                <a:solidFill>
                  <a:prstClr val="black"/>
                </a:solidFill>
                <a:latin typeface="Arial"/>
                <a:cs typeface="Arial"/>
              </a:rPr>
              <a:t>– </a:t>
            </a:r>
            <a:r>
              <a:rPr sz="2800" spc="-90" dirty="0">
                <a:solidFill>
                  <a:prstClr val="black"/>
                </a:solidFill>
                <a:latin typeface="Arial"/>
                <a:cs typeface="Arial"/>
              </a:rPr>
              <a:t>where </a:t>
            </a:r>
            <a:r>
              <a:rPr sz="2800" spc="-20" dirty="0">
                <a:solidFill>
                  <a:prstClr val="black"/>
                </a:solidFill>
                <a:latin typeface="Arial"/>
                <a:cs typeface="Arial"/>
              </a:rPr>
              <a:t>trust </a:t>
            </a:r>
            <a:r>
              <a:rPr sz="2800" spc="-135" dirty="0">
                <a:solidFill>
                  <a:prstClr val="black"/>
                </a:solidFill>
                <a:latin typeface="Arial"/>
                <a:cs typeface="Arial"/>
              </a:rPr>
              <a:t>and </a:t>
            </a:r>
            <a:r>
              <a:rPr sz="2800" spc="-95" dirty="0">
                <a:solidFill>
                  <a:prstClr val="black"/>
                </a:solidFill>
                <a:latin typeface="Arial"/>
                <a:cs typeface="Arial"/>
              </a:rPr>
              <a:t>security  </a:t>
            </a:r>
            <a:r>
              <a:rPr sz="2800" spc="-130" dirty="0">
                <a:solidFill>
                  <a:prstClr val="black"/>
                </a:solidFill>
                <a:latin typeface="Arial"/>
                <a:cs typeface="Arial"/>
              </a:rPr>
              <a:t>are </a:t>
            </a:r>
            <a:r>
              <a:rPr sz="2800" spc="-95" dirty="0">
                <a:solidFill>
                  <a:prstClr val="black"/>
                </a:solidFill>
                <a:latin typeface="Arial"/>
                <a:cs typeface="Arial"/>
              </a:rPr>
              <a:t>“baked</a:t>
            </a:r>
            <a:r>
              <a:rPr sz="2800" spc="-170" dirty="0">
                <a:solidFill>
                  <a:prstClr val="black"/>
                </a:solidFill>
                <a:latin typeface="Arial"/>
                <a:cs typeface="Arial"/>
              </a:rPr>
              <a:t> </a:t>
            </a:r>
            <a:r>
              <a:rPr sz="2800" spc="50" dirty="0">
                <a:solidFill>
                  <a:prstClr val="black"/>
                </a:solidFill>
                <a:latin typeface="Arial"/>
                <a:cs typeface="Arial"/>
              </a:rPr>
              <a:t>in”</a:t>
            </a:r>
            <a:endParaRPr sz="2800">
              <a:solidFill>
                <a:prstClr val="black"/>
              </a:solidFill>
              <a:latin typeface="Arial"/>
              <a:cs typeface="Arial"/>
            </a:endParaRPr>
          </a:p>
        </p:txBody>
      </p:sp>
      <p:sp>
        <p:nvSpPr>
          <p:cNvPr id="3" name="object 3"/>
          <p:cNvSpPr/>
          <p:nvPr/>
        </p:nvSpPr>
        <p:spPr>
          <a:xfrm>
            <a:off x="7306056" y="1638300"/>
            <a:ext cx="1837943" cy="1915668"/>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20777320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69582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229" dirty="0">
                <a:solidFill>
                  <a:srgbClr val="005DAB"/>
                </a:solidFill>
              </a:rPr>
              <a:t>There </a:t>
            </a:r>
            <a:r>
              <a:rPr sz="2800" spc="-170" dirty="0">
                <a:solidFill>
                  <a:srgbClr val="005DAB"/>
                </a:solidFill>
              </a:rPr>
              <a:t>isn’t </a:t>
            </a:r>
            <a:r>
              <a:rPr sz="2800" spc="-190" dirty="0">
                <a:solidFill>
                  <a:srgbClr val="005DAB"/>
                </a:solidFill>
              </a:rPr>
              <a:t>just</a:t>
            </a:r>
            <a:r>
              <a:rPr sz="2800" spc="-265" dirty="0">
                <a:solidFill>
                  <a:srgbClr val="005DAB"/>
                </a:solidFill>
              </a:rPr>
              <a:t> </a:t>
            </a:r>
            <a:r>
              <a:rPr sz="2800" spc="-150" dirty="0">
                <a:solidFill>
                  <a:srgbClr val="005DAB"/>
                </a:solidFill>
              </a:rPr>
              <a:t>one</a:t>
            </a:r>
            <a:endParaRPr sz="2800"/>
          </a:p>
        </p:txBody>
      </p:sp>
      <p:sp>
        <p:nvSpPr>
          <p:cNvPr id="3" name="object 3"/>
          <p:cNvSpPr txBox="1"/>
          <p:nvPr/>
        </p:nvSpPr>
        <p:spPr>
          <a:xfrm>
            <a:off x="535940" y="1114336"/>
            <a:ext cx="5648325" cy="2221865"/>
          </a:xfrm>
          <a:prstGeom prst="rect">
            <a:avLst/>
          </a:prstGeom>
        </p:spPr>
        <p:txBody>
          <a:bodyPr vert="horz" wrap="square" lIns="0" tIns="74295" rIns="0" bIns="0" rtlCol="0">
            <a:spAutoFit/>
          </a:bodyPr>
          <a:lstStyle/>
          <a:p>
            <a:pPr marL="355600" indent="-342900">
              <a:spcBef>
                <a:spcPts val="585"/>
              </a:spcBef>
              <a:buClr>
                <a:srgbClr val="0087B7"/>
              </a:buClr>
              <a:buFont typeface="Wingdings"/>
              <a:buChar char=""/>
              <a:tabLst>
                <a:tab pos="354965" algn="l"/>
                <a:tab pos="355600" algn="l"/>
              </a:tabLst>
            </a:pPr>
            <a:r>
              <a:rPr sz="2000" spc="-110" dirty="0">
                <a:solidFill>
                  <a:prstClr val="black"/>
                </a:solidFill>
                <a:latin typeface="Arial"/>
                <a:cs typeface="Arial"/>
              </a:rPr>
              <a:t>There </a:t>
            </a:r>
            <a:r>
              <a:rPr sz="2000" spc="-90" dirty="0">
                <a:solidFill>
                  <a:prstClr val="black"/>
                </a:solidFill>
                <a:latin typeface="Arial"/>
                <a:cs typeface="Arial"/>
              </a:rPr>
              <a:t>are </a:t>
            </a:r>
            <a:r>
              <a:rPr sz="2000" spc="-100" dirty="0">
                <a:solidFill>
                  <a:prstClr val="black"/>
                </a:solidFill>
                <a:latin typeface="Arial"/>
                <a:cs typeface="Arial"/>
              </a:rPr>
              <a:t>3 </a:t>
            </a:r>
            <a:r>
              <a:rPr sz="2000" spc="-90" dirty="0">
                <a:solidFill>
                  <a:prstClr val="black"/>
                </a:solidFill>
                <a:latin typeface="Arial"/>
                <a:cs typeface="Arial"/>
              </a:rPr>
              <a:t>general </a:t>
            </a:r>
            <a:r>
              <a:rPr sz="2000" u="heavy" spc="-90" dirty="0">
                <a:solidFill>
                  <a:prstClr val="black"/>
                </a:solidFill>
                <a:uFill>
                  <a:solidFill>
                    <a:srgbClr val="000000"/>
                  </a:solidFill>
                </a:uFill>
                <a:latin typeface="Arial"/>
                <a:cs typeface="Arial"/>
              </a:rPr>
              <a:t>categories</a:t>
            </a:r>
            <a:r>
              <a:rPr sz="2000" spc="-90" dirty="0">
                <a:solidFill>
                  <a:prstClr val="black"/>
                </a:solidFill>
                <a:latin typeface="Arial"/>
                <a:cs typeface="Arial"/>
              </a:rPr>
              <a:t> </a:t>
            </a:r>
            <a:r>
              <a:rPr sz="2000" spc="-5" dirty="0">
                <a:solidFill>
                  <a:prstClr val="black"/>
                </a:solidFill>
                <a:latin typeface="Arial"/>
                <a:cs typeface="Arial"/>
              </a:rPr>
              <a:t>of</a:t>
            </a:r>
            <a:r>
              <a:rPr sz="2000" spc="-190" dirty="0">
                <a:solidFill>
                  <a:prstClr val="black"/>
                </a:solidFill>
                <a:latin typeface="Arial"/>
                <a:cs typeface="Arial"/>
              </a:rPr>
              <a:t> </a:t>
            </a:r>
            <a:r>
              <a:rPr sz="2000" spc="-90" dirty="0">
                <a:solidFill>
                  <a:prstClr val="black"/>
                </a:solidFill>
                <a:latin typeface="Arial"/>
                <a:cs typeface="Arial"/>
              </a:rPr>
              <a:t>blockchains:</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85" dirty="0">
                <a:solidFill>
                  <a:prstClr val="black"/>
                </a:solidFill>
                <a:latin typeface="Arial"/>
                <a:cs typeface="Arial"/>
              </a:rPr>
              <a:t>Similar </a:t>
            </a:r>
            <a:r>
              <a:rPr sz="2000" spc="15" dirty="0">
                <a:solidFill>
                  <a:prstClr val="black"/>
                </a:solidFill>
                <a:latin typeface="Arial"/>
                <a:cs typeface="Arial"/>
              </a:rPr>
              <a:t>to</a:t>
            </a:r>
            <a:r>
              <a:rPr sz="2000" spc="-105" dirty="0">
                <a:solidFill>
                  <a:prstClr val="black"/>
                </a:solidFill>
                <a:latin typeface="Arial"/>
                <a:cs typeface="Arial"/>
              </a:rPr>
              <a:t> </a:t>
            </a:r>
            <a:r>
              <a:rPr sz="2000" spc="-20" dirty="0">
                <a:solidFill>
                  <a:prstClr val="black"/>
                </a:solidFill>
                <a:latin typeface="Arial"/>
                <a:cs typeface="Arial"/>
              </a:rPr>
              <a:t>the</a:t>
            </a:r>
            <a:r>
              <a:rPr sz="2000" spc="-110" dirty="0">
                <a:solidFill>
                  <a:prstClr val="black"/>
                </a:solidFill>
                <a:latin typeface="Arial"/>
                <a:cs typeface="Arial"/>
              </a:rPr>
              <a:t> </a:t>
            </a:r>
            <a:r>
              <a:rPr sz="2000" spc="-80" dirty="0">
                <a:solidFill>
                  <a:prstClr val="black"/>
                </a:solidFill>
                <a:latin typeface="Arial"/>
                <a:cs typeface="Arial"/>
              </a:rPr>
              <a:t>idea</a:t>
            </a:r>
            <a:r>
              <a:rPr sz="2000" spc="-105" dirty="0">
                <a:solidFill>
                  <a:prstClr val="black"/>
                </a:solidFill>
                <a:latin typeface="Arial"/>
                <a:cs typeface="Arial"/>
              </a:rPr>
              <a:t> </a:t>
            </a:r>
            <a:r>
              <a:rPr sz="2000" spc="-5" dirty="0">
                <a:solidFill>
                  <a:prstClr val="black"/>
                </a:solidFill>
                <a:latin typeface="Arial"/>
                <a:cs typeface="Arial"/>
              </a:rPr>
              <a:t>of</a:t>
            </a:r>
            <a:r>
              <a:rPr sz="2000" spc="-114" dirty="0">
                <a:solidFill>
                  <a:prstClr val="black"/>
                </a:solidFill>
                <a:latin typeface="Arial"/>
                <a:cs typeface="Arial"/>
              </a:rPr>
              <a:t> </a:t>
            </a:r>
            <a:r>
              <a:rPr sz="2000" spc="-20" dirty="0">
                <a:solidFill>
                  <a:prstClr val="black"/>
                </a:solidFill>
                <a:latin typeface="Arial"/>
                <a:cs typeface="Arial"/>
              </a:rPr>
              <a:t>internet</a:t>
            </a:r>
            <a:r>
              <a:rPr sz="2000" spc="-75" dirty="0">
                <a:solidFill>
                  <a:prstClr val="black"/>
                </a:solidFill>
                <a:latin typeface="Arial"/>
                <a:cs typeface="Arial"/>
              </a:rPr>
              <a:t> </a:t>
            </a:r>
            <a:r>
              <a:rPr sz="2000" spc="-130" dirty="0">
                <a:solidFill>
                  <a:prstClr val="black"/>
                </a:solidFill>
                <a:latin typeface="Arial"/>
                <a:cs typeface="Arial"/>
              </a:rPr>
              <a:t>vs.</a:t>
            </a:r>
            <a:r>
              <a:rPr sz="2000" spc="-105" dirty="0">
                <a:solidFill>
                  <a:prstClr val="black"/>
                </a:solidFill>
                <a:latin typeface="Arial"/>
                <a:cs typeface="Arial"/>
              </a:rPr>
              <a:t> </a:t>
            </a:r>
            <a:r>
              <a:rPr sz="2000" spc="-25" dirty="0">
                <a:solidFill>
                  <a:prstClr val="black"/>
                </a:solidFill>
                <a:latin typeface="Arial"/>
                <a:cs typeface="Arial"/>
              </a:rPr>
              <a:t>intranet</a:t>
            </a:r>
            <a:r>
              <a:rPr sz="2000" spc="-100" dirty="0">
                <a:solidFill>
                  <a:prstClr val="black"/>
                </a:solidFill>
                <a:latin typeface="Arial"/>
                <a:cs typeface="Arial"/>
              </a:rPr>
              <a:t> </a:t>
            </a:r>
            <a:r>
              <a:rPr sz="2000" spc="-70" dirty="0">
                <a:solidFill>
                  <a:prstClr val="black"/>
                </a:solidFill>
                <a:latin typeface="Arial"/>
                <a:cs typeface="Arial"/>
              </a:rPr>
              <a:t>web</a:t>
            </a:r>
            <a:r>
              <a:rPr sz="2000" spc="-110" dirty="0">
                <a:solidFill>
                  <a:prstClr val="black"/>
                </a:solidFill>
                <a:latin typeface="Arial"/>
                <a:cs typeface="Arial"/>
              </a:rPr>
              <a:t> </a:t>
            </a:r>
            <a:r>
              <a:rPr sz="2000" spc="-95" dirty="0">
                <a:solidFill>
                  <a:prstClr val="black"/>
                </a:solidFill>
                <a:latin typeface="Arial"/>
                <a:cs typeface="Arial"/>
              </a:rPr>
              <a:t>sites</a:t>
            </a:r>
            <a:endParaRPr sz="2000">
              <a:solidFill>
                <a:prstClr val="black"/>
              </a:solidFill>
              <a:latin typeface="Arial"/>
              <a:cs typeface="Arial"/>
            </a:endParaRPr>
          </a:p>
          <a:p>
            <a:pPr>
              <a:spcBef>
                <a:spcPts val="25"/>
              </a:spcBef>
              <a:buClr>
                <a:srgbClr val="0087B7"/>
              </a:buClr>
              <a:buFont typeface="Wingdings"/>
              <a:buChar char=""/>
            </a:pPr>
            <a:endParaRPr sz="2900">
              <a:solidFill>
                <a:prstClr val="black"/>
              </a:solidFill>
              <a:latin typeface="Times New Roman"/>
              <a:cs typeface="Times New Roman"/>
            </a:endParaRPr>
          </a:p>
          <a:p>
            <a:pPr marL="355600" indent="-342900">
              <a:buClr>
                <a:srgbClr val="0087B7"/>
              </a:buClr>
              <a:buFont typeface="Wingdings"/>
              <a:buChar char=""/>
              <a:tabLst>
                <a:tab pos="354965" algn="l"/>
                <a:tab pos="355600" algn="l"/>
              </a:tabLst>
            </a:pPr>
            <a:r>
              <a:rPr sz="2000" spc="-90" dirty="0">
                <a:solidFill>
                  <a:prstClr val="black"/>
                </a:solidFill>
                <a:latin typeface="Arial"/>
                <a:cs typeface="Arial"/>
              </a:rPr>
              <a:t>Public </a:t>
            </a:r>
            <a:r>
              <a:rPr sz="2000" spc="-10" dirty="0">
                <a:solidFill>
                  <a:prstClr val="black"/>
                </a:solidFill>
                <a:latin typeface="Arial"/>
                <a:cs typeface="Arial"/>
              </a:rPr>
              <a:t>(full </a:t>
            </a:r>
            <a:r>
              <a:rPr sz="2000" spc="-170" dirty="0">
                <a:solidFill>
                  <a:prstClr val="black"/>
                </a:solidFill>
                <a:latin typeface="Arial"/>
                <a:cs typeface="Arial"/>
              </a:rPr>
              <a:t>access </a:t>
            </a:r>
            <a:r>
              <a:rPr sz="2000" spc="-80" dirty="0">
                <a:solidFill>
                  <a:prstClr val="black"/>
                </a:solidFill>
                <a:latin typeface="Arial"/>
                <a:cs typeface="Arial"/>
              </a:rPr>
              <a:t>by</a:t>
            </a:r>
            <a:r>
              <a:rPr sz="2000" spc="-170" dirty="0">
                <a:solidFill>
                  <a:prstClr val="black"/>
                </a:solidFill>
                <a:latin typeface="Arial"/>
                <a:cs typeface="Arial"/>
              </a:rPr>
              <a:t> </a:t>
            </a:r>
            <a:r>
              <a:rPr sz="2000" spc="-95" dirty="0">
                <a:solidFill>
                  <a:prstClr val="black"/>
                </a:solidFill>
                <a:latin typeface="Arial"/>
                <a:cs typeface="Arial"/>
              </a:rPr>
              <a:t>anyone)</a:t>
            </a:r>
            <a:endParaRPr sz="2000">
              <a:solidFill>
                <a:prstClr val="black"/>
              </a:solidFill>
              <a:latin typeface="Arial"/>
              <a:cs typeface="Arial"/>
            </a:endParaRPr>
          </a:p>
          <a:p>
            <a:pPr marL="355600" indent="-342900">
              <a:spcBef>
                <a:spcPts val="484"/>
              </a:spcBef>
              <a:buClr>
                <a:srgbClr val="0087B7"/>
              </a:buClr>
              <a:buFont typeface="Wingdings"/>
              <a:buChar char=""/>
              <a:tabLst>
                <a:tab pos="354965" algn="l"/>
                <a:tab pos="355600" algn="l"/>
              </a:tabLst>
            </a:pPr>
            <a:r>
              <a:rPr sz="2000" spc="-105" dirty="0">
                <a:solidFill>
                  <a:prstClr val="black"/>
                </a:solidFill>
                <a:latin typeface="Arial"/>
                <a:cs typeface="Arial"/>
              </a:rPr>
              <a:t>Permissioned</a:t>
            </a:r>
            <a:r>
              <a:rPr sz="2000" spc="-80" dirty="0">
                <a:solidFill>
                  <a:prstClr val="black"/>
                </a:solidFill>
                <a:latin typeface="Arial"/>
                <a:cs typeface="Arial"/>
              </a:rPr>
              <a:t> </a:t>
            </a:r>
            <a:r>
              <a:rPr sz="2000" spc="-60" dirty="0">
                <a:solidFill>
                  <a:prstClr val="black"/>
                </a:solidFill>
                <a:latin typeface="Arial"/>
                <a:cs typeface="Arial"/>
              </a:rPr>
              <a:t>(consortium)</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85" dirty="0">
                <a:solidFill>
                  <a:prstClr val="black"/>
                </a:solidFill>
                <a:latin typeface="Arial"/>
                <a:cs typeface="Arial"/>
              </a:rPr>
              <a:t>Private </a:t>
            </a:r>
            <a:r>
              <a:rPr sz="2000" spc="-60" dirty="0">
                <a:solidFill>
                  <a:prstClr val="black"/>
                </a:solidFill>
                <a:latin typeface="Arial"/>
                <a:cs typeface="Arial"/>
              </a:rPr>
              <a:t>(i.e., </a:t>
            </a:r>
            <a:r>
              <a:rPr sz="2000" dirty="0">
                <a:solidFill>
                  <a:prstClr val="black"/>
                </a:solidFill>
                <a:latin typeface="Arial"/>
                <a:cs typeface="Arial"/>
              </a:rPr>
              <a:t>within </a:t>
            </a:r>
            <a:r>
              <a:rPr sz="2000" spc="-110" dirty="0">
                <a:solidFill>
                  <a:prstClr val="black"/>
                </a:solidFill>
                <a:latin typeface="Arial"/>
                <a:cs typeface="Arial"/>
              </a:rPr>
              <a:t>an</a:t>
            </a:r>
            <a:r>
              <a:rPr sz="2000" spc="-265" dirty="0">
                <a:solidFill>
                  <a:prstClr val="black"/>
                </a:solidFill>
                <a:latin typeface="Arial"/>
                <a:cs typeface="Arial"/>
              </a:rPr>
              <a:t> </a:t>
            </a:r>
            <a:r>
              <a:rPr sz="2000" spc="-75" dirty="0">
                <a:solidFill>
                  <a:prstClr val="black"/>
                </a:solidFill>
                <a:latin typeface="Arial"/>
                <a:cs typeface="Arial"/>
              </a:rPr>
              <a:t>organization)</a:t>
            </a:r>
            <a:endParaRPr sz="2000">
              <a:solidFill>
                <a:prstClr val="black"/>
              </a:solidFill>
              <a:latin typeface="Arial"/>
              <a:cs typeface="Arial"/>
            </a:endParaRPr>
          </a:p>
        </p:txBody>
      </p:sp>
      <p:sp>
        <p:nvSpPr>
          <p:cNvPr id="4" name="object 4"/>
          <p:cNvSpPr/>
          <p:nvPr/>
        </p:nvSpPr>
        <p:spPr>
          <a:xfrm>
            <a:off x="6961631" y="1758695"/>
            <a:ext cx="2182368" cy="2273807"/>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2107115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69582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229" dirty="0">
                <a:solidFill>
                  <a:srgbClr val="005DAB"/>
                </a:solidFill>
              </a:rPr>
              <a:t>There </a:t>
            </a:r>
            <a:r>
              <a:rPr sz="2800" spc="-170" dirty="0">
                <a:solidFill>
                  <a:srgbClr val="005DAB"/>
                </a:solidFill>
              </a:rPr>
              <a:t>isn’t </a:t>
            </a:r>
            <a:r>
              <a:rPr sz="2800" spc="-190" dirty="0">
                <a:solidFill>
                  <a:srgbClr val="005DAB"/>
                </a:solidFill>
              </a:rPr>
              <a:t>just</a:t>
            </a:r>
            <a:r>
              <a:rPr sz="2800" spc="-265" dirty="0">
                <a:solidFill>
                  <a:srgbClr val="005DAB"/>
                </a:solidFill>
              </a:rPr>
              <a:t> </a:t>
            </a:r>
            <a:r>
              <a:rPr sz="2800" spc="-150" dirty="0">
                <a:solidFill>
                  <a:srgbClr val="005DAB"/>
                </a:solidFill>
              </a:rPr>
              <a:t>one</a:t>
            </a:r>
            <a:endParaRPr sz="2800"/>
          </a:p>
        </p:txBody>
      </p:sp>
      <p:sp>
        <p:nvSpPr>
          <p:cNvPr id="3" name="object 3"/>
          <p:cNvSpPr txBox="1"/>
          <p:nvPr/>
        </p:nvSpPr>
        <p:spPr>
          <a:xfrm>
            <a:off x="535940" y="1175080"/>
            <a:ext cx="5511800" cy="3136265"/>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10" dirty="0">
                <a:solidFill>
                  <a:prstClr val="black"/>
                </a:solidFill>
                <a:latin typeface="Arial"/>
                <a:cs typeface="Arial"/>
              </a:rPr>
              <a:t>There </a:t>
            </a:r>
            <a:r>
              <a:rPr sz="2000" spc="-90" dirty="0">
                <a:solidFill>
                  <a:prstClr val="black"/>
                </a:solidFill>
                <a:latin typeface="Arial"/>
                <a:cs typeface="Arial"/>
              </a:rPr>
              <a:t>are </a:t>
            </a:r>
            <a:r>
              <a:rPr sz="2000" spc="-105" dirty="0">
                <a:solidFill>
                  <a:prstClr val="black"/>
                </a:solidFill>
                <a:latin typeface="Arial"/>
                <a:cs typeface="Arial"/>
              </a:rPr>
              <a:t>many </a:t>
            </a:r>
            <a:r>
              <a:rPr sz="2000" spc="-25" dirty="0">
                <a:solidFill>
                  <a:prstClr val="black"/>
                </a:solidFill>
                <a:latin typeface="Arial"/>
                <a:cs typeface="Arial"/>
              </a:rPr>
              <a:t>different </a:t>
            </a:r>
            <a:r>
              <a:rPr sz="2000" spc="-75" dirty="0">
                <a:solidFill>
                  <a:prstClr val="black"/>
                </a:solidFill>
                <a:latin typeface="Arial"/>
                <a:cs typeface="Arial"/>
              </a:rPr>
              <a:t>types </a:t>
            </a:r>
            <a:r>
              <a:rPr sz="2000" spc="215" dirty="0">
                <a:solidFill>
                  <a:prstClr val="black"/>
                </a:solidFill>
                <a:latin typeface="Arial"/>
                <a:cs typeface="Arial"/>
              </a:rPr>
              <a:t>/</a:t>
            </a:r>
            <a:r>
              <a:rPr sz="2000" spc="-340" dirty="0">
                <a:solidFill>
                  <a:prstClr val="black"/>
                </a:solidFill>
                <a:latin typeface="Arial"/>
                <a:cs typeface="Arial"/>
              </a:rPr>
              <a:t> </a:t>
            </a:r>
            <a:r>
              <a:rPr sz="2000" spc="-60" dirty="0">
                <a:solidFill>
                  <a:prstClr val="black"/>
                </a:solidFill>
                <a:latin typeface="Arial"/>
                <a:cs typeface="Arial"/>
              </a:rPr>
              <a:t>configurations </a:t>
            </a:r>
            <a:r>
              <a:rPr sz="2000" spc="-5" dirty="0">
                <a:solidFill>
                  <a:prstClr val="black"/>
                </a:solidFill>
                <a:latin typeface="Arial"/>
                <a:cs typeface="Arial"/>
              </a:rPr>
              <a:t>of</a:t>
            </a:r>
            <a:endParaRPr sz="2000">
              <a:solidFill>
                <a:prstClr val="black"/>
              </a:solidFill>
              <a:latin typeface="Arial"/>
              <a:cs typeface="Arial"/>
            </a:endParaRPr>
          </a:p>
          <a:p>
            <a:pPr marL="355600">
              <a:spcBef>
                <a:spcPts val="5"/>
              </a:spcBef>
            </a:pPr>
            <a:r>
              <a:rPr sz="2000" spc="-95" dirty="0">
                <a:solidFill>
                  <a:prstClr val="black"/>
                </a:solidFill>
                <a:latin typeface="Arial"/>
                <a:cs typeface="Arial"/>
              </a:rPr>
              <a:t>blockchains </a:t>
            </a:r>
            <a:r>
              <a:rPr sz="2000" spc="-114" dirty="0">
                <a:solidFill>
                  <a:prstClr val="black"/>
                </a:solidFill>
                <a:latin typeface="Arial"/>
                <a:cs typeface="Arial"/>
              </a:rPr>
              <a:t>– </a:t>
            </a:r>
            <a:r>
              <a:rPr sz="2000" spc="10" dirty="0">
                <a:solidFill>
                  <a:prstClr val="black"/>
                </a:solidFill>
                <a:latin typeface="Arial"/>
                <a:cs typeface="Arial"/>
              </a:rPr>
              <a:t>with </a:t>
            </a:r>
            <a:r>
              <a:rPr sz="2000" spc="-60" dirty="0">
                <a:solidFill>
                  <a:prstClr val="black"/>
                </a:solidFill>
                <a:latin typeface="Arial"/>
                <a:cs typeface="Arial"/>
              </a:rPr>
              <a:t>more </a:t>
            </a:r>
            <a:r>
              <a:rPr sz="2000" spc="-85" dirty="0">
                <a:solidFill>
                  <a:prstClr val="black"/>
                </a:solidFill>
                <a:latin typeface="Arial"/>
                <a:cs typeface="Arial"/>
              </a:rPr>
              <a:t>being </a:t>
            </a:r>
            <a:r>
              <a:rPr sz="2000" spc="-80" dirty="0">
                <a:solidFill>
                  <a:prstClr val="black"/>
                </a:solidFill>
                <a:latin typeface="Arial"/>
                <a:cs typeface="Arial"/>
              </a:rPr>
              <a:t>created </a:t>
            </a:r>
            <a:r>
              <a:rPr sz="2000" spc="-90" dirty="0">
                <a:solidFill>
                  <a:prstClr val="black"/>
                </a:solidFill>
                <a:latin typeface="Arial"/>
                <a:cs typeface="Arial"/>
              </a:rPr>
              <a:t>every</a:t>
            </a:r>
            <a:r>
              <a:rPr sz="2000" spc="-310" dirty="0">
                <a:solidFill>
                  <a:prstClr val="black"/>
                </a:solidFill>
                <a:latin typeface="Arial"/>
                <a:cs typeface="Arial"/>
              </a:rPr>
              <a:t> </a:t>
            </a:r>
            <a:r>
              <a:rPr sz="2000" spc="-114" dirty="0">
                <a:solidFill>
                  <a:prstClr val="black"/>
                </a:solidFill>
                <a:latin typeface="Arial"/>
                <a:cs typeface="Arial"/>
              </a:rPr>
              <a:t>day</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85" dirty="0">
                <a:solidFill>
                  <a:prstClr val="black"/>
                </a:solidFill>
                <a:latin typeface="Arial"/>
                <a:cs typeface="Arial"/>
              </a:rPr>
              <a:t>Similar </a:t>
            </a:r>
            <a:r>
              <a:rPr sz="2000" spc="15" dirty="0">
                <a:solidFill>
                  <a:prstClr val="black"/>
                </a:solidFill>
                <a:latin typeface="Arial"/>
                <a:cs typeface="Arial"/>
              </a:rPr>
              <a:t>to </a:t>
            </a:r>
            <a:r>
              <a:rPr sz="2000" spc="-20" dirty="0">
                <a:solidFill>
                  <a:prstClr val="black"/>
                </a:solidFill>
                <a:latin typeface="Arial"/>
                <a:cs typeface="Arial"/>
              </a:rPr>
              <a:t>the </a:t>
            </a:r>
            <a:r>
              <a:rPr sz="2000" spc="-80" dirty="0">
                <a:solidFill>
                  <a:prstClr val="black"/>
                </a:solidFill>
                <a:latin typeface="Arial"/>
                <a:cs typeface="Arial"/>
              </a:rPr>
              <a:t>idea </a:t>
            </a:r>
            <a:r>
              <a:rPr sz="2000" spc="-5" dirty="0">
                <a:solidFill>
                  <a:prstClr val="black"/>
                </a:solidFill>
                <a:latin typeface="Arial"/>
                <a:cs typeface="Arial"/>
              </a:rPr>
              <a:t>of</a:t>
            </a:r>
            <a:r>
              <a:rPr sz="2000" spc="-420" dirty="0">
                <a:solidFill>
                  <a:prstClr val="black"/>
                </a:solidFill>
                <a:latin typeface="Arial"/>
                <a:cs typeface="Arial"/>
              </a:rPr>
              <a:t> </a:t>
            </a:r>
            <a:r>
              <a:rPr sz="2000" spc="-105" dirty="0">
                <a:solidFill>
                  <a:prstClr val="black"/>
                </a:solidFill>
                <a:latin typeface="Arial"/>
                <a:cs typeface="Arial"/>
              </a:rPr>
              <a:t>using </a:t>
            </a:r>
            <a:r>
              <a:rPr sz="2000" spc="-25" dirty="0">
                <a:solidFill>
                  <a:prstClr val="black"/>
                </a:solidFill>
                <a:latin typeface="Arial"/>
                <a:cs typeface="Arial"/>
              </a:rPr>
              <a:t>different </a:t>
            </a:r>
            <a:r>
              <a:rPr sz="2000" spc="-60" dirty="0">
                <a:solidFill>
                  <a:prstClr val="black"/>
                </a:solidFill>
                <a:latin typeface="Arial"/>
                <a:cs typeface="Arial"/>
              </a:rPr>
              <a:t>operating</a:t>
            </a:r>
            <a:endParaRPr sz="2000">
              <a:solidFill>
                <a:prstClr val="black"/>
              </a:solidFill>
              <a:latin typeface="Arial"/>
              <a:cs typeface="Arial"/>
            </a:endParaRPr>
          </a:p>
          <a:p>
            <a:pPr marL="355600"/>
            <a:r>
              <a:rPr sz="2000" spc="-135" dirty="0">
                <a:solidFill>
                  <a:prstClr val="black"/>
                </a:solidFill>
                <a:latin typeface="Arial"/>
                <a:cs typeface="Arial"/>
              </a:rPr>
              <a:t>systems </a:t>
            </a:r>
            <a:r>
              <a:rPr sz="2000" spc="-150" dirty="0">
                <a:solidFill>
                  <a:prstClr val="black"/>
                </a:solidFill>
                <a:latin typeface="Arial"/>
                <a:cs typeface="Arial"/>
              </a:rPr>
              <a:t>(iOS, </a:t>
            </a:r>
            <a:r>
              <a:rPr sz="2000" spc="-60" dirty="0">
                <a:solidFill>
                  <a:prstClr val="black"/>
                </a:solidFill>
                <a:latin typeface="Arial"/>
                <a:cs typeface="Arial"/>
              </a:rPr>
              <a:t>Android, </a:t>
            </a:r>
            <a:r>
              <a:rPr sz="2000" spc="-75" dirty="0">
                <a:solidFill>
                  <a:prstClr val="black"/>
                </a:solidFill>
                <a:latin typeface="Arial"/>
                <a:cs typeface="Arial"/>
              </a:rPr>
              <a:t>Windows, </a:t>
            </a:r>
            <a:r>
              <a:rPr sz="2000" spc="-100" dirty="0">
                <a:solidFill>
                  <a:prstClr val="black"/>
                </a:solidFill>
                <a:latin typeface="Arial"/>
                <a:cs typeface="Arial"/>
              </a:rPr>
              <a:t>Linux,</a:t>
            </a:r>
            <a:r>
              <a:rPr sz="2000" spc="-155" dirty="0">
                <a:solidFill>
                  <a:prstClr val="black"/>
                </a:solidFill>
                <a:latin typeface="Arial"/>
                <a:cs typeface="Arial"/>
              </a:rPr>
              <a:t> </a:t>
            </a:r>
            <a:r>
              <a:rPr sz="2000" spc="-65" dirty="0">
                <a:solidFill>
                  <a:prstClr val="black"/>
                </a:solidFill>
                <a:latin typeface="Arial"/>
                <a:cs typeface="Arial"/>
              </a:rPr>
              <a:t>etc.)</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30" dirty="0">
                <a:solidFill>
                  <a:prstClr val="black"/>
                </a:solidFill>
                <a:latin typeface="Arial"/>
                <a:cs typeface="Arial"/>
              </a:rPr>
              <a:t>Examples:</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60" dirty="0">
                <a:solidFill>
                  <a:prstClr val="black"/>
                </a:solidFill>
                <a:latin typeface="Arial"/>
                <a:cs typeface="Arial"/>
              </a:rPr>
              <a:t>Bitcoin</a:t>
            </a:r>
            <a:r>
              <a:rPr sz="2000" spc="-120" dirty="0">
                <a:solidFill>
                  <a:prstClr val="black"/>
                </a:solidFill>
                <a:latin typeface="Arial"/>
                <a:cs typeface="Arial"/>
              </a:rPr>
              <a:t> </a:t>
            </a:r>
            <a:r>
              <a:rPr sz="2000" spc="-100" dirty="0">
                <a:solidFill>
                  <a:prstClr val="black"/>
                </a:solidFill>
                <a:latin typeface="Arial"/>
                <a:cs typeface="Arial"/>
              </a:rPr>
              <a:t>Blockchain</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85" dirty="0">
                <a:solidFill>
                  <a:prstClr val="black"/>
                </a:solidFill>
                <a:latin typeface="Arial"/>
                <a:cs typeface="Arial"/>
              </a:rPr>
              <a:t>Ethereum</a:t>
            </a:r>
            <a:r>
              <a:rPr sz="2000" spc="-125" dirty="0">
                <a:solidFill>
                  <a:prstClr val="black"/>
                </a:solidFill>
                <a:latin typeface="Arial"/>
                <a:cs typeface="Arial"/>
              </a:rPr>
              <a:t> </a:t>
            </a:r>
            <a:r>
              <a:rPr sz="2000" spc="-100" dirty="0">
                <a:solidFill>
                  <a:prstClr val="black"/>
                </a:solidFill>
                <a:latin typeface="Arial"/>
                <a:cs typeface="Arial"/>
              </a:rPr>
              <a:t>Blockchain</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80" dirty="0">
                <a:solidFill>
                  <a:prstClr val="black"/>
                </a:solidFill>
                <a:latin typeface="Arial"/>
                <a:cs typeface="Arial"/>
              </a:rPr>
              <a:t>Hyperledger</a:t>
            </a:r>
            <a:r>
              <a:rPr sz="2000" spc="-120" dirty="0">
                <a:solidFill>
                  <a:prstClr val="black"/>
                </a:solidFill>
                <a:latin typeface="Arial"/>
                <a:cs typeface="Arial"/>
              </a:rPr>
              <a:t> </a:t>
            </a:r>
            <a:r>
              <a:rPr sz="2000" spc="-114" dirty="0">
                <a:solidFill>
                  <a:prstClr val="black"/>
                </a:solidFill>
                <a:latin typeface="Arial"/>
                <a:cs typeface="Arial"/>
              </a:rPr>
              <a:t>Fabric</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229" dirty="0">
                <a:solidFill>
                  <a:prstClr val="black"/>
                </a:solidFill>
                <a:latin typeface="Arial"/>
                <a:cs typeface="Arial"/>
              </a:rPr>
              <a:t>IOTA</a:t>
            </a:r>
            <a:r>
              <a:rPr sz="2000" spc="-125" dirty="0">
                <a:solidFill>
                  <a:prstClr val="black"/>
                </a:solidFill>
                <a:latin typeface="Arial"/>
                <a:cs typeface="Arial"/>
              </a:rPr>
              <a:t> </a:t>
            </a:r>
            <a:r>
              <a:rPr sz="2000" spc="-60" dirty="0">
                <a:solidFill>
                  <a:prstClr val="black"/>
                </a:solidFill>
                <a:latin typeface="Arial"/>
                <a:cs typeface="Arial"/>
              </a:rPr>
              <a:t>“Tangle”</a:t>
            </a:r>
            <a:endParaRPr sz="2000">
              <a:solidFill>
                <a:prstClr val="black"/>
              </a:solidFill>
              <a:latin typeface="Arial"/>
              <a:cs typeface="Arial"/>
            </a:endParaRPr>
          </a:p>
        </p:txBody>
      </p:sp>
      <p:sp>
        <p:nvSpPr>
          <p:cNvPr id="4" name="object 4"/>
          <p:cNvSpPr/>
          <p:nvPr/>
        </p:nvSpPr>
        <p:spPr>
          <a:xfrm>
            <a:off x="6665976" y="2350007"/>
            <a:ext cx="2478023" cy="2584704"/>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2288398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78180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80" dirty="0">
                <a:solidFill>
                  <a:srgbClr val="005DAB"/>
                </a:solidFill>
              </a:rPr>
              <a:t>A </a:t>
            </a:r>
            <a:r>
              <a:rPr sz="2800" spc="-140" dirty="0">
                <a:solidFill>
                  <a:srgbClr val="005DAB"/>
                </a:solidFill>
              </a:rPr>
              <a:t>foundation </a:t>
            </a:r>
            <a:r>
              <a:rPr sz="2800" spc="-165" dirty="0">
                <a:solidFill>
                  <a:srgbClr val="005DAB"/>
                </a:solidFill>
              </a:rPr>
              <a:t>for new</a:t>
            </a:r>
            <a:r>
              <a:rPr sz="2800" spc="-484" dirty="0">
                <a:solidFill>
                  <a:srgbClr val="005DAB"/>
                </a:solidFill>
              </a:rPr>
              <a:t> </a:t>
            </a:r>
            <a:r>
              <a:rPr sz="2800" spc="-165" dirty="0">
                <a:solidFill>
                  <a:srgbClr val="005DAB"/>
                </a:solidFill>
              </a:rPr>
              <a:t>ecosystems</a:t>
            </a:r>
            <a:endParaRPr sz="2800"/>
          </a:p>
        </p:txBody>
      </p:sp>
      <p:sp>
        <p:nvSpPr>
          <p:cNvPr id="3" name="object 3"/>
          <p:cNvSpPr txBox="1"/>
          <p:nvPr/>
        </p:nvSpPr>
        <p:spPr>
          <a:xfrm>
            <a:off x="535940" y="1175080"/>
            <a:ext cx="6188075" cy="3375025"/>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110" dirty="0">
                <a:solidFill>
                  <a:srgbClr val="00203C"/>
                </a:solidFill>
                <a:latin typeface="Arial"/>
                <a:cs typeface="Arial"/>
              </a:rPr>
              <a:t>Blockchain </a:t>
            </a:r>
            <a:r>
              <a:rPr sz="2100" spc="-75" dirty="0">
                <a:solidFill>
                  <a:srgbClr val="00203C"/>
                </a:solidFill>
                <a:latin typeface="Arial"/>
                <a:cs typeface="Arial"/>
              </a:rPr>
              <a:t>technology </a:t>
            </a:r>
            <a:r>
              <a:rPr sz="2100" spc="-135" dirty="0">
                <a:solidFill>
                  <a:srgbClr val="00203C"/>
                </a:solidFill>
                <a:latin typeface="Arial"/>
                <a:cs typeface="Arial"/>
              </a:rPr>
              <a:t>can </a:t>
            </a:r>
            <a:r>
              <a:rPr sz="2100" spc="-55" dirty="0">
                <a:solidFill>
                  <a:srgbClr val="00203C"/>
                </a:solidFill>
                <a:latin typeface="Arial"/>
                <a:cs typeface="Arial"/>
              </a:rPr>
              <a:t>support </a:t>
            </a:r>
            <a:r>
              <a:rPr sz="2100" spc="-165" dirty="0">
                <a:solidFill>
                  <a:srgbClr val="00203C"/>
                </a:solidFill>
                <a:latin typeface="Arial"/>
                <a:cs typeface="Arial"/>
              </a:rPr>
              <a:t>a </a:t>
            </a:r>
            <a:r>
              <a:rPr sz="2100" spc="-50" dirty="0">
                <a:solidFill>
                  <a:srgbClr val="00203C"/>
                </a:solidFill>
                <a:latin typeface="Arial"/>
                <a:cs typeface="Arial"/>
              </a:rPr>
              <a:t>wide </a:t>
            </a:r>
            <a:r>
              <a:rPr sz="2100" spc="-55" dirty="0">
                <a:solidFill>
                  <a:srgbClr val="00203C"/>
                </a:solidFill>
                <a:latin typeface="Arial"/>
                <a:cs typeface="Arial"/>
              </a:rPr>
              <a:t>variety</a:t>
            </a:r>
            <a:r>
              <a:rPr sz="2100" spc="-155" dirty="0">
                <a:solidFill>
                  <a:srgbClr val="00203C"/>
                </a:solidFill>
                <a:latin typeface="Arial"/>
                <a:cs typeface="Arial"/>
              </a:rPr>
              <a:t> </a:t>
            </a:r>
            <a:r>
              <a:rPr sz="2100" spc="-10" dirty="0">
                <a:solidFill>
                  <a:srgbClr val="00203C"/>
                </a:solidFill>
                <a:latin typeface="Arial"/>
                <a:cs typeface="Arial"/>
              </a:rPr>
              <a:t>of</a:t>
            </a:r>
            <a:endParaRPr sz="2100">
              <a:solidFill>
                <a:prstClr val="black"/>
              </a:solidFill>
              <a:latin typeface="Arial"/>
              <a:cs typeface="Arial"/>
            </a:endParaRPr>
          </a:p>
          <a:p>
            <a:pPr marL="355600">
              <a:spcBef>
                <a:spcPts val="5"/>
              </a:spcBef>
            </a:pPr>
            <a:r>
              <a:rPr sz="2100" spc="-65" dirty="0">
                <a:solidFill>
                  <a:srgbClr val="00203C"/>
                </a:solidFill>
                <a:latin typeface="Arial"/>
                <a:cs typeface="Arial"/>
              </a:rPr>
              <a:t>unique </a:t>
            </a:r>
            <a:r>
              <a:rPr sz="2100" spc="-145" dirty="0">
                <a:solidFill>
                  <a:srgbClr val="00203C"/>
                </a:solidFill>
                <a:latin typeface="Arial"/>
                <a:cs typeface="Arial"/>
              </a:rPr>
              <a:t>use</a:t>
            </a:r>
            <a:r>
              <a:rPr sz="2100" spc="-160" dirty="0">
                <a:solidFill>
                  <a:srgbClr val="00203C"/>
                </a:solidFill>
                <a:latin typeface="Arial"/>
                <a:cs typeface="Arial"/>
              </a:rPr>
              <a:t> </a:t>
            </a:r>
            <a:r>
              <a:rPr sz="2100" spc="-185" dirty="0">
                <a:solidFill>
                  <a:srgbClr val="00203C"/>
                </a:solidFill>
                <a:latin typeface="Arial"/>
                <a:cs typeface="Arial"/>
              </a:rPr>
              <a:t>cases</a:t>
            </a:r>
            <a:endParaRPr sz="2100">
              <a:solidFill>
                <a:prstClr val="black"/>
              </a:solidFill>
              <a:latin typeface="Arial"/>
              <a:cs typeface="Arial"/>
            </a:endParaRPr>
          </a:p>
          <a:p>
            <a:pPr marL="756285" marR="5080" lvl="1" indent="-286385">
              <a:spcBef>
                <a:spcPts val="475"/>
              </a:spcBef>
              <a:buClr>
                <a:srgbClr val="3C6C2A"/>
              </a:buClr>
              <a:buFontTx/>
              <a:buChar char="–"/>
              <a:tabLst>
                <a:tab pos="756285" algn="l"/>
                <a:tab pos="756920" algn="l"/>
              </a:tabLst>
            </a:pPr>
            <a:r>
              <a:rPr sz="1950" spc="-90" dirty="0">
                <a:solidFill>
                  <a:srgbClr val="00203C"/>
                </a:solidFill>
                <a:latin typeface="Arial"/>
                <a:cs typeface="Arial"/>
              </a:rPr>
              <a:t>Decentralized </a:t>
            </a:r>
            <a:r>
              <a:rPr sz="1950" spc="-15" dirty="0">
                <a:solidFill>
                  <a:srgbClr val="00203C"/>
                </a:solidFill>
                <a:latin typeface="Arial"/>
                <a:cs typeface="Arial"/>
              </a:rPr>
              <a:t>file </a:t>
            </a:r>
            <a:r>
              <a:rPr sz="1950" spc="-80" dirty="0">
                <a:solidFill>
                  <a:srgbClr val="00203C"/>
                </a:solidFill>
                <a:latin typeface="Arial"/>
                <a:cs typeface="Arial"/>
              </a:rPr>
              <a:t>sharing, </a:t>
            </a:r>
            <a:r>
              <a:rPr sz="1950" spc="-60" dirty="0">
                <a:solidFill>
                  <a:srgbClr val="00203C"/>
                </a:solidFill>
                <a:latin typeface="Arial"/>
                <a:cs typeface="Arial"/>
              </a:rPr>
              <a:t>Digital </a:t>
            </a:r>
            <a:r>
              <a:rPr sz="1950" spc="-120" dirty="0">
                <a:solidFill>
                  <a:srgbClr val="00203C"/>
                </a:solidFill>
                <a:latin typeface="Arial"/>
                <a:cs typeface="Arial"/>
              </a:rPr>
              <a:t>asset exchange,</a:t>
            </a:r>
            <a:r>
              <a:rPr sz="1950" spc="-270" dirty="0">
                <a:solidFill>
                  <a:srgbClr val="00203C"/>
                </a:solidFill>
                <a:latin typeface="Arial"/>
                <a:cs typeface="Arial"/>
              </a:rPr>
              <a:t> </a:t>
            </a:r>
            <a:r>
              <a:rPr sz="1950" spc="-155" dirty="0">
                <a:solidFill>
                  <a:srgbClr val="00203C"/>
                </a:solidFill>
                <a:latin typeface="Arial"/>
                <a:cs typeface="Arial"/>
              </a:rPr>
              <a:t>Real  </a:t>
            </a:r>
            <a:r>
              <a:rPr sz="1950" spc="-75" dirty="0">
                <a:solidFill>
                  <a:srgbClr val="00203C"/>
                </a:solidFill>
                <a:latin typeface="Arial"/>
                <a:cs typeface="Arial"/>
              </a:rPr>
              <a:t>estate </a:t>
            </a:r>
            <a:r>
              <a:rPr sz="1950" spc="-70" dirty="0">
                <a:solidFill>
                  <a:srgbClr val="00203C"/>
                </a:solidFill>
                <a:latin typeface="Arial"/>
                <a:cs typeface="Arial"/>
              </a:rPr>
              <a:t>transactions, </a:t>
            </a:r>
            <a:r>
              <a:rPr sz="1950" spc="-75" dirty="0">
                <a:solidFill>
                  <a:srgbClr val="00203C"/>
                </a:solidFill>
                <a:latin typeface="Arial"/>
                <a:cs typeface="Arial"/>
              </a:rPr>
              <a:t>Proof </a:t>
            </a:r>
            <a:r>
              <a:rPr sz="1950" spc="-5" dirty="0">
                <a:solidFill>
                  <a:srgbClr val="00203C"/>
                </a:solidFill>
                <a:latin typeface="Arial"/>
                <a:cs typeface="Arial"/>
              </a:rPr>
              <a:t>of </a:t>
            </a:r>
            <a:r>
              <a:rPr sz="1950" spc="-55" dirty="0">
                <a:solidFill>
                  <a:srgbClr val="00203C"/>
                </a:solidFill>
                <a:latin typeface="Arial"/>
                <a:cs typeface="Arial"/>
              </a:rPr>
              <a:t>authorship, </a:t>
            </a:r>
            <a:r>
              <a:rPr sz="1950" spc="-75" dirty="0">
                <a:solidFill>
                  <a:srgbClr val="00203C"/>
                </a:solidFill>
                <a:latin typeface="Arial"/>
                <a:cs typeface="Arial"/>
              </a:rPr>
              <a:t>Laboratory </a:t>
            </a:r>
            <a:r>
              <a:rPr sz="1950" spc="210" dirty="0">
                <a:solidFill>
                  <a:srgbClr val="00203C"/>
                </a:solidFill>
                <a:latin typeface="Arial"/>
                <a:cs typeface="Arial"/>
              </a:rPr>
              <a:t>/  </a:t>
            </a:r>
            <a:r>
              <a:rPr sz="1950" spc="-70" dirty="0">
                <a:solidFill>
                  <a:srgbClr val="00203C"/>
                </a:solidFill>
                <a:latin typeface="Arial"/>
                <a:cs typeface="Arial"/>
              </a:rPr>
              <a:t>pharmaceutical </a:t>
            </a:r>
            <a:r>
              <a:rPr sz="1950" spc="-120" dirty="0">
                <a:solidFill>
                  <a:srgbClr val="00203C"/>
                </a:solidFill>
                <a:latin typeface="Arial"/>
                <a:cs typeface="Arial"/>
              </a:rPr>
              <a:t>asset </a:t>
            </a:r>
            <a:r>
              <a:rPr sz="1950" spc="-60" dirty="0">
                <a:solidFill>
                  <a:srgbClr val="00203C"/>
                </a:solidFill>
                <a:latin typeface="Arial"/>
                <a:cs typeface="Arial"/>
              </a:rPr>
              <a:t>tracking,</a:t>
            </a:r>
            <a:r>
              <a:rPr sz="1950" spc="-215" dirty="0">
                <a:solidFill>
                  <a:srgbClr val="00203C"/>
                </a:solidFill>
                <a:latin typeface="Arial"/>
                <a:cs typeface="Arial"/>
              </a:rPr>
              <a:t> </a:t>
            </a:r>
            <a:r>
              <a:rPr sz="1950" spc="-60" dirty="0">
                <a:solidFill>
                  <a:srgbClr val="00203C"/>
                </a:solidFill>
                <a:latin typeface="Arial"/>
                <a:cs typeface="Arial"/>
              </a:rPr>
              <a:t>etc.</a:t>
            </a:r>
            <a:endParaRPr sz="1950">
              <a:solidFill>
                <a:prstClr val="black"/>
              </a:solidFill>
              <a:latin typeface="Arial"/>
              <a:cs typeface="Arial"/>
            </a:endParaRPr>
          </a:p>
          <a:p>
            <a:pPr marL="355600" indent="-342900">
              <a:spcBef>
                <a:spcPts val="500"/>
              </a:spcBef>
              <a:buClr>
                <a:srgbClr val="0087B7"/>
              </a:buClr>
              <a:buFont typeface="Wingdings"/>
              <a:buChar char=""/>
              <a:tabLst>
                <a:tab pos="354965" algn="l"/>
                <a:tab pos="355600" algn="l"/>
              </a:tabLst>
            </a:pPr>
            <a:r>
              <a:rPr sz="2100" spc="-140" dirty="0">
                <a:solidFill>
                  <a:srgbClr val="00203C"/>
                </a:solidFill>
                <a:latin typeface="Arial"/>
                <a:cs typeface="Arial"/>
              </a:rPr>
              <a:t>Examples:</a:t>
            </a:r>
            <a:endParaRPr sz="2100">
              <a:solidFill>
                <a:prstClr val="black"/>
              </a:solidFill>
              <a:latin typeface="Arial"/>
              <a:cs typeface="Arial"/>
            </a:endParaRPr>
          </a:p>
          <a:p>
            <a:pPr marL="756285" lvl="1" indent="-286385">
              <a:spcBef>
                <a:spcPts val="470"/>
              </a:spcBef>
              <a:buClr>
                <a:srgbClr val="3C6C2A"/>
              </a:buClr>
              <a:buFontTx/>
              <a:buChar char="–"/>
              <a:tabLst>
                <a:tab pos="756285" algn="l"/>
                <a:tab pos="756920" algn="l"/>
              </a:tabLst>
            </a:pPr>
            <a:r>
              <a:rPr sz="1950" spc="-60" dirty="0">
                <a:solidFill>
                  <a:srgbClr val="00203C"/>
                </a:solidFill>
                <a:latin typeface="Arial"/>
                <a:cs typeface="Arial"/>
              </a:rPr>
              <a:t>Bitcoin </a:t>
            </a:r>
            <a:r>
              <a:rPr sz="1950" spc="-50" dirty="0">
                <a:solidFill>
                  <a:srgbClr val="00203C"/>
                </a:solidFill>
                <a:latin typeface="Arial"/>
                <a:cs typeface="Arial"/>
              </a:rPr>
              <a:t>- </a:t>
            </a:r>
            <a:r>
              <a:rPr sz="1950" spc="-90" dirty="0">
                <a:solidFill>
                  <a:srgbClr val="00203C"/>
                </a:solidFill>
                <a:latin typeface="Arial"/>
                <a:cs typeface="Arial"/>
              </a:rPr>
              <a:t>single </a:t>
            </a:r>
            <a:r>
              <a:rPr sz="1950" spc="-75" dirty="0">
                <a:solidFill>
                  <a:srgbClr val="00203C"/>
                </a:solidFill>
                <a:latin typeface="Arial"/>
                <a:cs typeface="Arial"/>
              </a:rPr>
              <a:t>purpose </a:t>
            </a:r>
            <a:r>
              <a:rPr sz="1950" spc="-50" dirty="0">
                <a:solidFill>
                  <a:srgbClr val="00203C"/>
                </a:solidFill>
                <a:latin typeface="Arial"/>
                <a:cs typeface="Arial"/>
              </a:rPr>
              <a:t>- </a:t>
            </a:r>
            <a:r>
              <a:rPr sz="1950" spc="-125" dirty="0">
                <a:solidFill>
                  <a:srgbClr val="00203C"/>
                </a:solidFill>
                <a:latin typeface="Arial"/>
                <a:cs typeface="Arial"/>
              </a:rPr>
              <a:t>exchange </a:t>
            </a:r>
            <a:r>
              <a:rPr sz="1950" spc="-90" dirty="0">
                <a:solidFill>
                  <a:srgbClr val="00203C"/>
                </a:solidFill>
                <a:latin typeface="Arial"/>
                <a:cs typeface="Arial"/>
              </a:rPr>
              <a:t>and </a:t>
            </a:r>
            <a:r>
              <a:rPr sz="1950" spc="-60" dirty="0">
                <a:solidFill>
                  <a:srgbClr val="00203C"/>
                </a:solidFill>
                <a:latin typeface="Arial"/>
                <a:cs typeface="Arial"/>
              </a:rPr>
              <a:t>store</a:t>
            </a:r>
            <a:r>
              <a:rPr sz="1950" spc="-10" dirty="0">
                <a:solidFill>
                  <a:srgbClr val="00203C"/>
                </a:solidFill>
                <a:latin typeface="Arial"/>
                <a:cs typeface="Arial"/>
              </a:rPr>
              <a:t> </a:t>
            </a:r>
            <a:r>
              <a:rPr sz="1950" spc="-90" dirty="0">
                <a:solidFill>
                  <a:srgbClr val="00203C"/>
                </a:solidFill>
                <a:latin typeface="Arial"/>
                <a:cs typeface="Arial"/>
              </a:rPr>
              <a:t>value</a:t>
            </a:r>
            <a:endParaRPr sz="1950">
              <a:solidFill>
                <a:prstClr val="black"/>
              </a:solidFill>
              <a:latin typeface="Arial"/>
              <a:cs typeface="Arial"/>
            </a:endParaRPr>
          </a:p>
          <a:p>
            <a:pPr marL="756285" lvl="1" indent="-286385">
              <a:spcBef>
                <a:spcPts val="470"/>
              </a:spcBef>
              <a:buClr>
                <a:srgbClr val="3C6C2A"/>
              </a:buClr>
              <a:buFontTx/>
              <a:buChar char="–"/>
              <a:tabLst>
                <a:tab pos="756285" algn="l"/>
                <a:tab pos="756920" algn="l"/>
              </a:tabLst>
            </a:pPr>
            <a:r>
              <a:rPr sz="1950" spc="-80" dirty="0">
                <a:solidFill>
                  <a:srgbClr val="00203C"/>
                </a:solidFill>
                <a:latin typeface="Arial"/>
                <a:cs typeface="Arial"/>
              </a:rPr>
              <a:t>Ethereum </a:t>
            </a:r>
            <a:r>
              <a:rPr sz="1950" spc="-55" dirty="0">
                <a:solidFill>
                  <a:srgbClr val="00203C"/>
                </a:solidFill>
                <a:latin typeface="Arial"/>
                <a:cs typeface="Arial"/>
              </a:rPr>
              <a:t>- </a:t>
            </a:r>
            <a:r>
              <a:rPr sz="1950" spc="-30" dirty="0">
                <a:solidFill>
                  <a:srgbClr val="00203C"/>
                </a:solidFill>
                <a:latin typeface="Arial"/>
                <a:cs typeface="Arial"/>
              </a:rPr>
              <a:t>distributed </a:t>
            </a:r>
            <a:r>
              <a:rPr sz="1950" spc="-50" dirty="0">
                <a:solidFill>
                  <a:srgbClr val="00203C"/>
                </a:solidFill>
                <a:latin typeface="Arial"/>
                <a:cs typeface="Arial"/>
              </a:rPr>
              <a:t>application</a:t>
            </a:r>
            <a:r>
              <a:rPr sz="1950" spc="-390" dirty="0">
                <a:solidFill>
                  <a:srgbClr val="00203C"/>
                </a:solidFill>
                <a:latin typeface="Arial"/>
                <a:cs typeface="Arial"/>
              </a:rPr>
              <a:t> </a:t>
            </a:r>
            <a:r>
              <a:rPr sz="1950" spc="-25" dirty="0">
                <a:solidFill>
                  <a:srgbClr val="00203C"/>
                </a:solidFill>
                <a:latin typeface="Arial"/>
                <a:cs typeface="Arial"/>
              </a:rPr>
              <a:t>platform</a:t>
            </a:r>
            <a:endParaRPr sz="1950">
              <a:solidFill>
                <a:prstClr val="black"/>
              </a:solidFill>
              <a:latin typeface="Arial"/>
              <a:cs typeface="Arial"/>
            </a:endParaRPr>
          </a:p>
          <a:p>
            <a:pPr marL="1155700" lvl="2" indent="-228600">
              <a:spcBef>
                <a:spcPts val="440"/>
              </a:spcBef>
              <a:buClr>
                <a:srgbClr val="79003B"/>
              </a:buClr>
              <a:buFontTx/>
              <a:buChar char="•"/>
              <a:tabLst>
                <a:tab pos="1155700" algn="l"/>
                <a:tab pos="1156335" algn="l"/>
              </a:tabLst>
            </a:pPr>
            <a:r>
              <a:rPr spc="-50" dirty="0">
                <a:solidFill>
                  <a:srgbClr val="00203C"/>
                </a:solidFill>
                <a:latin typeface="Arial"/>
                <a:cs typeface="Arial"/>
              </a:rPr>
              <a:t>i.e., </a:t>
            </a:r>
            <a:r>
              <a:rPr spc="-100" dirty="0">
                <a:solidFill>
                  <a:srgbClr val="00203C"/>
                </a:solidFill>
                <a:latin typeface="Arial"/>
                <a:cs typeface="Arial"/>
              </a:rPr>
              <a:t>an </a:t>
            </a:r>
            <a:r>
              <a:rPr spc="-85" dirty="0">
                <a:solidFill>
                  <a:srgbClr val="00203C"/>
                </a:solidFill>
                <a:latin typeface="Arial"/>
                <a:cs typeface="Arial"/>
              </a:rPr>
              <a:t>app </a:t>
            </a:r>
            <a:r>
              <a:rPr spc="-60" dirty="0">
                <a:solidFill>
                  <a:srgbClr val="00203C"/>
                </a:solidFill>
                <a:latin typeface="Arial"/>
                <a:cs typeface="Arial"/>
              </a:rPr>
              <a:t>store </a:t>
            </a:r>
            <a:r>
              <a:rPr spc="-5" dirty="0">
                <a:solidFill>
                  <a:srgbClr val="00203C"/>
                </a:solidFill>
                <a:latin typeface="Arial"/>
                <a:cs typeface="Arial"/>
              </a:rPr>
              <a:t>for </a:t>
            </a:r>
            <a:r>
              <a:rPr spc="-90" dirty="0">
                <a:solidFill>
                  <a:srgbClr val="00203C"/>
                </a:solidFill>
                <a:latin typeface="Arial"/>
                <a:cs typeface="Arial"/>
              </a:rPr>
              <a:t>blockchain-based </a:t>
            </a:r>
            <a:r>
              <a:rPr spc="-114" dirty="0">
                <a:solidFill>
                  <a:srgbClr val="00203C"/>
                </a:solidFill>
                <a:latin typeface="Arial"/>
                <a:cs typeface="Arial"/>
              </a:rPr>
              <a:t>apps</a:t>
            </a:r>
            <a:r>
              <a:rPr spc="-210" dirty="0">
                <a:solidFill>
                  <a:srgbClr val="00203C"/>
                </a:solidFill>
                <a:latin typeface="Arial"/>
                <a:cs typeface="Arial"/>
              </a:rPr>
              <a:t> </a:t>
            </a:r>
            <a:r>
              <a:rPr spc="-95" dirty="0">
                <a:solidFill>
                  <a:srgbClr val="00203C"/>
                </a:solidFill>
                <a:latin typeface="Arial"/>
                <a:cs typeface="Arial"/>
              </a:rPr>
              <a:t>(dApps)</a:t>
            </a:r>
            <a:endParaRPr>
              <a:solidFill>
                <a:prstClr val="black"/>
              </a:solidFill>
              <a:latin typeface="Arial"/>
              <a:cs typeface="Arial"/>
            </a:endParaRPr>
          </a:p>
          <a:p>
            <a:pPr marL="1384300">
              <a:spcBef>
                <a:spcPts val="430"/>
              </a:spcBef>
            </a:pPr>
            <a:r>
              <a:rPr dirty="0">
                <a:solidFill>
                  <a:srgbClr val="00203C"/>
                </a:solidFill>
                <a:latin typeface="Arial"/>
                <a:cs typeface="Arial"/>
              </a:rPr>
              <a:t>– </a:t>
            </a:r>
            <a:r>
              <a:rPr spc="-85" dirty="0">
                <a:solidFill>
                  <a:srgbClr val="00203C"/>
                </a:solidFill>
                <a:latin typeface="Arial"/>
                <a:cs typeface="Arial"/>
              </a:rPr>
              <a:t>Offers </a:t>
            </a:r>
            <a:r>
              <a:rPr spc="-80" dirty="0">
                <a:solidFill>
                  <a:srgbClr val="00203C"/>
                </a:solidFill>
                <a:latin typeface="Arial"/>
                <a:cs typeface="Arial"/>
              </a:rPr>
              <a:t>custom </a:t>
            </a:r>
            <a:r>
              <a:rPr spc="-75" dirty="0">
                <a:solidFill>
                  <a:srgbClr val="00203C"/>
                </a:solidFill>
                <a:latin typeface="Arial"/>
                <a:cs typeface="Arial"/>
              </a:rPr>
              <a:t>tokens, </a:t>
            </a:r>
            <a:r>
              <a:rPr spc="-55" dirty="0">
                <a:solidFill>
                  <a:srgbClr val="00203C"/>
                </a:solidFill>
                <a:latin typeface="Arial"/>
                <a:cs typeface="Arial"/>
              </a:rPr>
              <a:t>smart </a:t>
            </a:r>
            <a:r>
              <a:rPr spc="-65" dirty="0">
                <a:solidFill>
                  <a:srgbClr val="00203C"/>
                </a:solidFill>
                <a:latin typeface="Arial"/>
                <a:cs typeface="Arial"/>
              </a:rPr>
              <a:t>contracts,</a:t>
            </a:r>
            <a:r>
              <a:rPr spc="90"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p:txBody>
      </p:sp>
      <p:sp>
        <p:nvSpPr>
          <p:cNvPr id="4" name="object 4"/>
          <p:cNvSpPr/>
          <p:nvPr/>
        </p:nvSpPr>
        <p:spPr>
          <a:xfrm>
            <a:off x="7306056" y="1638300"/>
            <a:ext cx="1837943" cy="1915668"/>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21163703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74498"/>
            <a:ext cx="3797935" cy="833119"/>
          </a:xfrm>
          <a:prstGeom prst="rect">
            <a:avLst/>
          </a:prstGeom>
        </p:spPr>
        <p:txBody>
          <a:bodyPr vert="horz" wrap="square" lIns="0" tIns="62865" rIns="0" bIns="0" rtlCol="0">
            <a:spAutoFit/>
          </a:bodyPr>
          <a:lstStyle/>
          <a:p>
            <a:pPr marL="12700" marR="5080">
              <a:lnSpc>
                <a:spcPts val="3000"/>
              </a:lnSpc>
              <a:spcBef>
                <a:spcPts val="495"/>
              </a:spcBef>
              <a:tabLst>
                <a:tab pos="1855470" algn="l"/>
              </a:tabLst>
            </a:pPr>
            <a:r>
              <a:rPr sz="2800" spc="-180" dirty="0">
                <a:solidFill>
                  <a:srgbClr val="005DAB"/>
                </a:solidFill>
              </a:rPr>
              <a:t>Blockchain:	</a:t>
            </a:r>
            <a:r>
              <a:rPr sz="2800" spc="-80" dirty="0">
                <a:solidFill>
                  <a:srgbClr val="005DAB"/>
                </a:solidFill>
              </a:rPr>
              <a:t>A</a:t>
            </a:r>
            <a:r>
              <a:rPr sz="2800" spc="-290" dirty="0">
                <a:solidFill>
                  <a:srgbClr val="005DAB"/>
                </a:solidFill>
              </a:rPr>
              <a:t> </a:t>
            </a:r>
            <a:r>
              <a:rPr sz="2800" spc="-140" dirty="0">
                <a:solidFill>
                  <a:srgbClr val="005DAB"/>
                </a:solidFill>
              </a:rPr>
              <a:t>foundation  </a:t>
            </a:r>
            <a:r>
              <a:rPr sz="2800" spc="-165" dirty="0">
                <a:solidFill>
                  <a:srgbClr val="005DAB"/>
                </a:solidFill>
              </a:rPr>
              <a:t>for new</a:t>
            </a:r>
            <a:r>
              <a:rPr sz="2800" spc="-245" dirty="0">
                <a:solidFill>
                  <a:srgbClr val="005DAB"/>
                </a:solidFill>
              </a:rPr>
              <a:t> </a:t>
            </a:r>
            <a:r>
              <a:rPr sz="2800" spc="-165" dirty="0">
                <a:solidFill>
                  <a:srgbClr val="005DAB"/>
                </a:solidFill>
              </a:rPr>
              <a:t>ecosystems</a:t>
            </a:r>
            <a:endParaRPr sz="2800"/>
          </a:p>
        </p:txBody>
      </p:sp>
      <p:sp>
        <p:nvSpPr>
          <p:cNvPr id="3" name="object 3"/>
          <p:cNvSpPr/>
          <p:nvPr/>
        </p:nvSpPr>
        <p:spPr>
          <a:xfrm>
            <a:off x="4618475" y="205740"/>
            <a:ext cx="4501140" cy="4562856"/>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p:nvPr/>
        </p:nvSpPr>
        <p:spPr>
          <a:xfrm>
            <a:off x="96011" y="1638300"/>
            <a:ext cx="4430268" cy="2788920"/>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064457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Fundamental Functions of </a:t>
            </a:r>
            <a:r>
              <a:rPr lang="en-US" dirty="0" err="1" smtClean="0"/>
              <a:t>Blockchain</a:t>
            </a:r>
            <a:endParaRPr lang="en-US" dirty="0"/>
          </a:p>
        </p:txBody>
      </p:sp>
      <p:sp>
        <p:nvSpPr>
          <p:cNvPr id="3" name="Content Placeholder 2"/>
          <p:cNvSpPr>
            <a:spLocks noGrp="1"/>
          </p:cNvSpPr>
          <p:nvPr>
            <p:ph idx="1"/>
          </p:nvPr>
        </p:nvSpPr>
        <p:spPr/>
        <p:txBody>
          <a:bodyPr/>
          <a:lstStyle/>
          <a:p>
            <a:r>
              <a:rPr lang="en-US" dirty="0" smtClean="0"/>
              <a:t>Record Keeping</a:t>
            </a:r>
          </a:p>
          <a:p>
            <a:r>
              <a:rPr lang="en-US" dirty="0" smtClean="0"/>
              <a:t>Transacting</a:t>
            </a:r>
            <a:endParaRPr lang="en-US" dirty="0"/>
          </a:p>
        </p:txBody>
      </p:sp>
    </p:spTree>
    <p:extLst>
      <p:ext uri="{BB962C8B-B14F-4D97-AF65-F5344CB8AC3E}">
        <p14:creationId xmlns:p14="http://schemas.microsoft.com/office/powerpoint/2010/main" val="1126136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794500" cy="452120"/>
          </a:xfrm>
          <a:prstGeom prst="rect">
            <a:avLst/>
          </a:prstGeom>
        </p:spPr>
        <p:txBody>
          <a:bodyPr vert="horz" wrap="square" lIns="0" tIns="12065" rIns="0" bIns="0" rtlCol="0">
            <a:spAutoFit/>
          </a:bodyPr>
          <a:lstStyle/>
          <a:p>
            <a:pPr marL="12700">
              <a:lnSpc>
                <a:spcPct val="100000"/>
              </a:lnSpc>
              <a:spcBef>
                <a:spcPts val="95"/>
              </a:spcBef>
              <a:tabLst>
                <a:tab pos="3427729" algn="l"/>
              </a:tabLst>
            </a:pPr>
            <a:r>
              <a:rPr sz="2800" spc="-235" dirty="0">
                <a:solidFill>
                  <a:srgbClr val="005DAB"/>
                </a:solidFill>
              </a:rPr>
              <a:t>The</a:t>
            </a:r>
            <a:r>
              <a:rPr sz="2800" spc="-210" dirty="0">
                <a:solidFill>
                  <a:srgbClr val="005DAB"/>
                </a:solidFill>
              </a:rPr>
              <a:t> </a:t>
            </a:r>
            <a:r>
              <a:rPr sz="2800" spc="-170" dirty="0">
                <a:solidFill>
                  <a:srgbClr val="005DAB"/>
                </a:solidFill>
              </a:rPr>
              <a:t>Blockchain</a:t>
            </a:r>
            <a:r>
              <a:rPr sz="2800" spc="-180" dirty="0">
                <a:solidFill>
                  <a:srgbClr val="005DAB"/>
                </a:solidFill>
              </a:rPr>
              <a:t> </a:t>
            </a:r>
            <a:r>
              <a:rPr sz="2800" spc="-260" dirty="0">
                <a:solidFill>
                  <a:srgbClr val="005DAB"/>
                </a:solidFill>
              </a:rPr>
              <a:t>Token:	</a:t>
            </a:r>
            <a:r>
              <a:rPr sz="2800" spc="-130" dirty="0">
                <a:solidFill>
                  <a:srgbClr val="005DAB"/>
                </a:solidFill>
              </a:rPr>
              <a:t>Unit </a:t>
            </a:r>
            <a:r>
              <a:rPr sz="2800" spc="-120" dirty="0">
                <a:solidFill>
                  <a:srgbClr val="005DAB"/>
                </a:solidFill>
              </a:rPr>
              <a:t>of </a:t>
            </a:r>
            <a:r>
              <a:rPr sz="2800" spc="-160" dirty="0">
                <a:solidFill>
                  <a:srgbClr val="005DAB"/>
                </a:solidFill>
              </a:rPr>
              <a:t>value</a:t>
            </a:r>
            <a:r>
              <a:rPr sz="2800" spc="-425" dirty="0">
                <a:solidFill>
                  <a:srgbClr val="005DAB"/>
                </a:solidFill>
              </a:rPr>
              <a:t> </a:t>
            </a:r>
            <a:r>
              <a:rPr sz="2800" spc="-200" dirty="0">
                <a:solidFill>
                  <a:srgbClr val="005DAB"/>
                </a:solidFill>
              </a:rPr>
              <a:t>exchange</a:t>
            </a:r>
            <a:endParaRPr sz="2800"/>
          </a:p>
        </p:txBody>
      </p:sp>
      <p:sp>
        <p:nvSpPr>
          <p:cNvPr id="3" name="object 3"/>
          <p:cNvSpPr txBox="1"/>
          <p:nvPr/>
        </p:nvSpPr>
        <p:spPr>
          <a:xfrm>
            <a:off x="535940" y="1108844"/>
            <a:ext cx="7492365" cy="3718560"/>
          </a:xfrm>
          <a:prstGeom prst="rect">
            <a:avLst/>
          </a:prstGeom>
        </p:spPr>
        <p:txBody>
          <a:bodyPr vert="horz" wrap="square" lIns="0" tIns="78740" rIns="0" bIns="0" rtlCol="0">
            <a:spAutoFit/>
          </a:bodyPr>
          <a:lstStyle/>
          <a:p>
            <a:pPr marL="355600" indent="-342900">
              <a:spcBef>
                <a:spcPts val="620"/>
              </a:spcBef>
              <a:buClr>
                <a:srgbClr val="0087B7"/>
              </a:buClr>
              <a:buFont typeface="Wingdings"/>
              <a:buChar char=""/>
              <a:tabLst>
                <a:tab pos="354965" algn="l"/>
                <a:tab pos="355600" algn="l"/>
              </a:tabLst>
            </a:pPr>
            <a:r>
              <a:rPr sz="2100" spc="-100" dirty="0">
                <a:solidFill>
                  <a:srgbClr val="00203C"/>
                </a:solidFill>
                <a:latin typeface="Arial"/>
                <a:cs typeface="Arial"/>
              </a:rPr>
              <a:t>Public blockchains </a:t>
            </a:r>
            <a:r>
              <a:rPr sz="2100" spc="-75" dirty="0">
                <a:solidFill>
                  <a:srgbClr val="00203C"/>
                </a:solidFill>
                <a:latin typeface="Arial"/>
                <a:cs typeface="Arial"/>
              </a:rPr>
              <a:t>(almost </a:t>
            </a:r>
            <a:r>
              <a:rPr sz="2100" spc="-120" dirty="0">
                <a:solidFill>
                  <a:srgbClr val="00203C"/>
                </a:solidFill>
                <a:latin typeface="Arial"/>
                <a:cs typeface="Arial"/>
              </a:rPr>
              <a:t>always) </a:t>
            </a:r>
            <a:r>
              <a:rPr sz="2100" spc="-114" dirty="0">
                <a:solidFill>
                  <a:srgbClr val="00203C"/>
                </a:solidFill>
                <a:latin typeface="Arial"/>
                <a:cs typeface="Arial"/>
              </a:rPr>
              <a:t>leverage </a:t>
            </a:r>
            <a:r>
              <a:rPr sz="2100" spc="-165" dirty="0">
                <a:solidFill>
                  <a:srgbClr val="00203C"/>
                </a:solidFill>
                <a:latin typeface="Arial"/>
                <a:cs typeface="Arial"/>
              </a:rPr>
              <a:t>a</a:t>
            </a:r>
            <a:r>
              <a:rPr sz="2100" spc="-114" dirty="0">
                <a:solidFill>
                  <a:srgbClr val="00203C"/>
                </a:solidFill>
                <a:latin typeface="Arial"/>
                <a:cs typeface="Arial"/>
              </a:rPr>
              <a:t> </a:t>
            </a:r>
            <a:r>
              <a:rPr sz="2100" spc="-70" dirty="0">
                <a:solidFill>
                  <a:srgbClr val="00203C"/>
                </a:solidFill>
                <a:latin typeface="Arial"/>
                <a:cs typeface="Arial"/>
              </a:rPr>
              <a:t>token</a:t>
            </a:r>
            <a:endParaRPr sz="2100">
              <a:solidFill>
                <a:prstClr val="black"/>
              </a:solidFill>
              <a:latin typeface="Arial"/>
              <a:cs typeface="Arial"/>
            </a:endParaRPr>
          </a:p>
          <a:p>
            <a:pPr marL="808355" lvl="1" indent="-338455">
              <a:spcBef>
                <a:spcPts val="450"/>
              </a:spcBef>
              <a:buClr>
                <a:srgbClr val="3C6C2A"/>
              </a:buClr>
              <a:buFontTx/>
              <a:buChar char="–"/>
              <a:tabLst>
                <a:tab pos="808355" algn="l"/>
                <a:tab pos="808990" algn="l"/>
              </a:tabLst>
            </a:pPr>
            <a:r>
              <a:rPr spc="-20" dirty="0">
                <a:solidFill>
                  <a:srgbClr val="00203C"/>
                </a:solidFill>
                <a:latin typeface="Arial"/>
                <a:cs typeface="Arial"/>
              </a:rPr>
              <a:t>(not </a:t>
            </a:r>
            <a:r>
              <a:rPr spc="-50" dirty="0">
                <a:solidFill>
                  <a:srgbClr val="00203C"/>
                </a:solidFill>
                <a:latin typeface="Arial"/>
                <a:cs typeface="Arial"/>
              </a:rPr>
              <a:t>required </a:t>
            </a:r>
            <a:r>
              <a:rPr spc="5" dirty="0">
                <a:solidFill>
                  <a:srgbClr val="00203C"/>
                </a:solidFill>
                <a:latin typeface="Arial"/>
                <a:cs typeface="Arial"/>
              </a:rPr>
              <a:t>with </a:t>
            </a:r>
            <a:r>
              <a:rPr spc="-50" dirty="0">
                <a:solidFill>
                  <a:srgbClr val="00203C"/>
                </a:solidFill>
                <a:latin typeface="Arial"/>
                <a:cs typeface="Arial"/>
              </a:rPr>
              <a:t>private/permissioned</a:t>
            </a:r>
            <a:r>
              <a:rPr spc="-250" dirty="0">
                <a:solidFill>
                  <a:srgbClr val="00203C"/>
                </a:solidFill>
                <a:latin typeface="Arial"/>
                <a:cs typeface="Arial"/>
              </a:rPr>
              <a:t> </a:t>
            </a:r>
            <a:r>
              <a:rPr spc="-90" dirty="0">
                <a:solidFill>
                  <a:srgbClr val="00203C"/>
                </a:solidFill>
                <a:latin typeface="Arial"/>
                <a:cs typeface="Arial"/>
              </a:rPr>
              <a:t>blockchains)</a:t>
            </a:r>
            <a:endParaRPr>
              <a:solidFill>
                <a:prstClr val="black"/>
              </a:solidFill>
              <a:latin typeface="Arial"/>
              <a:cs typeface="Arial"/>
            </a:endParaRPr>
          </a:p>
          <a:p>
            <a:pPr marL="355600" indent="-342900">
              <a:spcBef>
                <a:spcPts val="490"/>
              </a:spcBef>
              <a:buClr>
                <a:srgbClr val="0087B7"/>
              </a:buClr>
              <a:buFont typeface="Wingdings"/>
              <a:buChar char=""/>
              <a:tabLst>
                <a:tab pos="354965" algn="l"/>
                <a:tab pos="355600" algn="l"/>
              </a:tabLst>
            </a:pPr>
            <a:r>
              <a:rPr sz="2100" spc="-190" dirty="0">
                <a:solidFill>
                  <a:srgbClr val="00203C"/>
                </a:solidFill>
                <a:latin typeface="Arial"/>
                <a:cs typeface="Arial"/>
              </a:rPr>
              <a:t>A </a:t>
            </a:r>
            <a:r>
              <a:rPr sz="2100" spc="-65" dirty="0">
                <a:solidFill>
                  <a:srgbClr val="00203C"/>
                </a:solidFill>
                <a:latin typeface="Arial"/>
                <a:cs typeface="Arial"/>
              </a:rPr>
              <a:t>token (i.e., </a:t>
            </a:r>
            <a:r>
              <a:rPr sz="2100" spc="-45" dirty="0">
                <a:solidFill>
                  <a:srgbClr val="00203C"/>
                </a:solidFill>
                <a:latin typeface="Arial"/>
                <a:cs typeface="Arial"/>
              </a:rPr>
              <a:t>digital </a:t>
            </a:r>
            <a:r>
              <a:rPr sz="2100" spc="-120" dirty="0">
                <a:solidFill>
                  <a:srgbClr val="00203C"/>
                </a:solidFill>
                <a:latin typeface="Arial"/>
                <a:cs typeface="Arial"/>
              </a:rPr>
              <a:t>asset) </a:t>
            </a:r>
            <a:r>
              <a:rPr sz="2100" spc="-135" dirty="0">
                <a:solidFill>
                  <a:srgbClr val="00203C"/>
                </a:solidFill>
                <a:latin typeface="Arial"/>
                <a:cs typeface="Arial"/>
              </a:rPr>
              <a:t>can </a:t>
            </a:r>
            <a:r>
              <a:rPr sz="2100" spc="-100" dirty="0">
                <a:solidFill>
                  <a:srgbClr val="00203C"/>
                </a:solidFill>
                <a:latin typeface="Arial"/>
                <a:cs typeface="Arial"/>
              </a:rPr>
              <a:t>be </a:t>
            </a:r>
            <a:r>
              <a:rPr sz="2100" spc="-110" dirty="0">
                <a:solidFill>
                  <a:srgbClr val="00203C"/>
                </a:solidFill>
                <a:latin typeface="Arial"/>
                <a:cs typeface="Arial"/>
              </a:rPr>
              <a:t>many </a:t>
            </a:r>
            <a:r>
              <a:rPr sz="2100" spc="-135" dirty="0">
                <a:solidFill>
                  <a:srgbClr val="00203C"/>
                </a:solidFill>
                <a:latin typeface="Arial"/>
                <a:cs typeface="Arial"/>
              </a:rPr>
              <a:t>things…and </a:t>
            </a:r>
            <a:r>
              <a:rPr sz="2100" spc="-130" dirty="0">
                <a:solidFill>
                  <a:srgbClr val="00203C"/>
                </a:solidFill>
                <a:latin typeface="Arial"/>
                <a:cs typeface="Arial"/>
              </a:rPr>
              <a:t>have </a:t>
            </a:r>
            <a:r>
              <a:rPr sz="2100" spc="-30" dirty="0">
                <a:solidFill>
                  <a:srgbClr val="00203C"/>
                </a:solidFill>
                <a:latin typeface="Arial"/>
                <a:cs typeface="Arial"/>
              </a:rPr>
              <a:t>different</a:t>
            </a:r>
            <a:endParaRPr sz="2100">
              <a:solidFill>
                <a:prstClr val="black"/>
              </a:solidFill>
              <a:latin typeface="Arial"/>
              <a:cs typeface="Arial"/>
            </a:endParaRPr>
          </a:p>
          <a:p>
            <a:pPr marL="355600"/>
            <a:r>
              <a:rPr sz="2100" spc="-100" dirty="0">
                <a:solidFill>
                  <a:srgbClr val="00203C"/>
                </a:solidFill>
                <a:latin typeface="Arial"/>
                <a:cs typeface="Arial"/>
              </a:rPr>
              <a:t>purposes:</a:t>
            </a:r>
            <a:endParaRPr sz="2100">
              <a:solidFill>
                <a:prstClr val="black"/>
              </a:solidFill>
              <a:latin typeface="Arial"/>
              <a:cs typeface="Arial"/>
            </a:endParaRPr>
          </a:p>
          <a:p>
            <a:pPr marL="756285" lvl="1" indent="-286385">
              <a:spcBef>
                <a:spcPts val="445"/>
              </a:spcBef>
              <a:buClr>
                <a:srgbClr val="3C6C2A"/>
              </a:buClr>
              <a:buFontTx/>
              <a:buChar char="–"/>
              <a:tabLst>
                <a:tab pos="756285" algn="l"/>
                <a:tab pos="756920" algn="l"/>
              </a:tabLst>
            </a:pPr>
            <a:r>
              <a:rPr spc="-60" dirty="0">
                <a:solidFill>
                  <a:srgbClr val="00203C"/>
                </a:solidFill>
                <a:latin typeface="Arial"/>
                <a:cs typeface="Arial"/>
              </a:rPr>
              <a:t>Digital</a:t>
            </a:r>
            <a:r>
              <a:rPr spc="-80" dirty="0">
                <a:solidFill>
                  <a:srgbClr val="00203C"/>
                </a:solidFill>
                <a:latin typeface="Arial"/>
                <a:cs typeface="Arial"/>
              </a:rPr>
              <a:t> </a:t>
            </a:r>
            <a:r>
              <a:rPr spc="-100" dirty="0">
                <a:solidFill>
                  <a:srgbClr val="00203C"/>
                </a:solidFill>
                <a:latin typeface="Arial"/>
                <a:cs typeface="Arial"/>
              </a:rPr>
              <a:t>Currency</a:t>
            </a:r>
            <a:endParaRPr>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spc="-220" dirty="0">
                <a:solidFill>
                  <a:srgbClr val="00203C"/>
                </a:solidFill>
                <a:latin typeface="Arial"/>
                <a:cs typeface="Arial"/>
              </a:rPr>
              <a:t>To </a:t>
            </a:r>
            <a:r>
              <a:rPr spc="-45" dirty="0">
                <a:solidFill>
                  <a:srgbClr val="00203C"/>
                </a:solidFill>
                <a:latin typeface="Arial"/>
                <a:cs typeface="Arial"/>
              </a:rPr>
              <a:t>support </a:t>
            </a:r>
            <a:r>
              <a:rPr spc="-20" dirty="0">
                <a:solidFill>
                  <a:srgbClr val="00203C"/>
                </a:solidFill>
                <a:latin typeface="Arial"/>
                <a:cs typeface="Arial"/>
              </a:rPr>
              <a:t>the </a:t>
            </a:r>
            <a:r>
              <a:rPr spc="-55" dirty="0">
                <a:solidFill>
                  <a:srgbClr val="00203C"/>
                </a:solidFill>
                <a:latin typeface="Arial"/>
                <a:cs typeface="Arial"/>
              </a:rPr>
              <a:t>creation </a:t>
            </a:r>
            <a:r>
              <a:rPr spc="-5" dirty="0">
                <a:solidFill>
                  <a:srgbClr val="00203C"/>
                </a:solidFill>
                <a:latin typeface="Arial"/>
                <a:cs typeface="Arial"/>
              </a:rPr>
              <a:t>of </a:t>
            </a:r>
            <a:r>
              <a:rPr spc="-140" dirty="0">
                <a:solidFill>
                  <a:srgbClr val="00203C"/>
                </a:solidFill>
                <a:latin typeface="Arial"/>
                <a:cs typeface="Arial"/>
              </a:rPr>
              <a:t>a</a:t>
            </a:r>
            <a:r>
              <a:rPr spc="-204" dirty="0">
                <a:solidFill>
                  <a:srgbClr val="00203C"/>
                </a:solidFill>
                <a:latin typeface="Arial"/>
                <a:cs typeface="Arial"/>
              </a:rPr>
              <a:t> </a:t>
            </a:r>
            <a:r>
              <a:rPr spc="-40" dirty="0">
                <a:solidFill>
                  <a:srgbClr val="00203C"/>
                </a:solidFill>
                <a:latin typeface="Arial"/>
                <a:cs typeface="Arial"/>
              </a:rPr>
              <a:t>“marketplace”</a:t>
            </a:r>
            <a:endParaRPr>
              <a:solidFill>
                <a:prstClr val="black"/>
              </a:solidFill>
              <a:latin typeface="Arial"/>
              <a:cs typeface="Arial"/>
            </a:endParaRPr>
          </a:p>
          <a:p>
            <a:pPr marL="1155700" lvl="2" indent="-228600">
              <a:spcBef>
                <a:spcPts val="430"/>
              </a:spcBef>
              <a:buClr>
                <a:srgbClr val="79003B"/>
              </a:buClr>
              <a:buFontTx/>
              <a:buChar char="•"/>
              <a:tabLst>
                <a:tab pos="1155700" algn="l"/>
                <a:tab pos="1156335" algn="l"/>
              </a:tabLst>
            </a:pPr>
            <a:r>
              <a:rPr spc="-160" dirty="0">
                <a:solidFill>
                  <a:srgbClr val="00203C"/>
                </a:solidFill>
                <a:latin typeface="Arial"/>
                <a:cs typeface="Arial"/>
              </a:rPr>
              <a:t>A </a:t>
            </a:r>
            <a:r>
              <a:rPr spc="-5" dirty="0">
                <a:solidFill>
                  <a:srgbClr val="00203C"/>
                </a:solidFill>
                <a:latin typeface="Arial"/>
                <a:cs typeface="Arial"/>
              </a:rPr>
              <a:t>unit of </a:t>
            </a:r>
            <a:r>
              <a:rPr spc="-85" dirty="0">
                <a:solidFill>
                  <a:srgbClr val="00203C"/>
                </a:solidFill>
                <a:latin typeface="Arial"/>
                <a:cs typeface="Arial"/>
              </a:rPr>
              <a:t>value </a:t>
            </a:r>
            <a:r>
              <a:rPr spc="-105" dirty="0">
                <a:solidFill>
                  <a:srgbClr val="00203C"/>
                </a:solidFill>
                <a:latin typeface="Arial"/>
                <a:cs typeface="Arial"/>
              </a:rPr>
              <a:t>– </a:t>
            </a:r>
            <a:r>
              <a:rPr spc="15" dirty="0">
                <a:solidFill>
                  <a:srgbClr val="00203C"/>
                </a:solidFill>
                <a:latin typeface="Arial"/>
                <a:cs typeface="Arial"/>
              </a:rPr>
              <a:t>to </a:t>
            </a:r>
            <a:r>
              <a:rPr spc="-85" dirty="0">
                <a:solidFill>
                  <a:srgbClr val="00203C"/>
                </a:solidFill>
                <a:latin typeface="Arial"/>
                <a:cs typeface="Arial"/>
              </a:rPr>
              <a:t>be </a:t>
            </a:r>
            <a:r>
              <a:rPr spc="-114" dirty="0">
                <a:solidFill>
                  <a:srgbClr val="00203C"/>
                </a:solidFill>
                <a:latin typeface="Arial"/>
                <a:cs typeface="Arial"/>
              </a:rPr>
              <a:t>exchanged </a:t>
            </a:r>
            <a:r>
              <a:rPr spc="-5" dirty="0">
                <a:solidFill>
                  <a:srgbClr val="00203C"/>
                </a:solidFill>
                <a:latin typeface="Arial"/>
                <a:cs typeface="Arial"/>
              </a:rPr>
              <a:t>within </a:t>
            </a:r>
            <a:r>
              <a:rPr spc="-35" dirty="0">
                <a:solidFill>
                  <a:srgbClr val="00203C"/>
                </a:solidFill>
                <a:latin typeface="Arial"/>
                <a:cs typeface="Arial"/>
              </a:rPr>
              <a:t>distributed </a:t>
            </a:r>
            <a:r>
              <a:rPr spc="-85" dirty="0">
                <a:solidFill>
                  <a:srgbClr val="00203C"/>
                </a:solidFill>
                <a:latin typeface="Arial"/>
                <a:cs typeface="Arial"/>
              </a:rPr>
              <a:t>app</a:t>
            </a:r>
            <a:r>
              <a:rPr spc="-305" dirty="0">
                <a:solidFill>
                  <a:srgbClr val="00203C"/>
                </a:solidFill>
                <a:latin typeface="Arial"/>
                <a:cs typeface="Arial"/>
              </a:rPr>
              <a:t> </a:t>
            </a:r>
            <a:r>
              <a:rPr spc="-110" dirty="0">
                <a:solidFill>
                  <a:srgbClr val="00203C"/>
                </a:solidFill>
                <a:latin typeface="Arial"/>
                <a:cs typeface="Arial"/>
              </a:rPr>
              <a:t>ecosystem</a:t>
            </a:r>
            <a:endParaRPr>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spc="-20" dirty="0">
                <a:solidFill>
                  <a:srgbClr val="00203C"/>
                </a:solidFill>
                <a:latin typeface="Arial"/>
                <a:cs typeface="Arial"/>
              </a:rPr>
              <a:t>Initial </a:t>
            </a:r>
            <a:r>
              <a:rPr spc="-114" dirty="0">
                <a:solidFill>
                  <a:srgbClr val="00203C"/>
                </a:solidFill>
                <a:latin typeface="Arial"/>
                <a:cs typeface="Arial"/>
              </a:rPr>
              <a:t>Coin </a:t>
            </a:r>
            <a:r>
              <a:rPr spc="-60" dirty="0">
                <a:solidFill>
                  <a:srgbClr val="00203C"/>
                </a:solidFill>
                <a:latin typeface="Arial"/>
                <a:cs typeface="Arial"/>
              </a:rPr>
              <a:t>Offering </a:t>
            </a:r>
            <a:r>
              <a:rPr spc="-160" dirty="0">
                <a:solidFill>
                  <a:srgbClr val="00203C"/>
                </a:solidFill>
                <a:latin typeface="Arial"/>
                <a:cs typeface="Arial"/>
              </a:rPr>
              <a:t>(ICOs) </a:t>
            </a:r>
            <a:r>
              <a:rPr spc="-105" dirty="0">
                <a:solidFill>
                  <a:srgbClr val="00203C"/>
                </a:solidFill>
                <a:latin typeface="Arial"/>
                <a:cs typeface="Arial"/>
              </a:rPr>
              <a:t>– </a:t>
            </a:r>
            <a:r>
              <a:rPr spc="15" dirty="0">
                <a:solidFill>
                  <a:srgbClr val="00203C"/>
                </a:solidFill>
                <a:latin typeface="Arial"/>
                <a:cs typeface="Arial"/>
              </a:rPr>
              <a:t>to </a:t>
            </a:r>
            <a:r>
              <a:rPr spc="-85" dirty="0">
                <a:solidFill>
                  <a:srgbClr val="00203C"/>
                </a:solidFill>
                <a:latin typeface="Arial"/>
                <a:cs typeface="Arial"/>
              </a:rPr>
              <a:t>be </a:t>
            </a:r>
            <a:r>
              <a:rPr spc="-114" dirty="0">
                <a:solidFill>
                  <a:srgbClr val="00203C"/>
                </a:solidFill>
                <a:latin typeface="Arial"/>
                <a:cs typeface="Arial"/>
              </a:rPr>
              <a:t>exchanged </a:t>
            </a:r>
            <a:r>
              <a:rPr spc="-5" dirty="0">
                <a:solidFill>
                  <a:srgbClr val="00203C"/>
                </a:solidFill>
                <a:latin typeface="Arial"/>
                <a:cs typeface="Arial"/>
              </a:rPr>
              <a:t>for fiat </a:t>
            </a:r>
            <a:r>
              <a:rPr spc="-75" dirty="0">
                <a:solidFill>
                  <a:srgbClr val="00203C"/>
                </a:solidFill>
                <a:latin typeface="Arial"/>
                <a:cs typeface="Arial"/>
              </a:rPr>
              <a:t>currency (e.g.,</a:t>
            </a:r>
            <a:r>
              <a:rPr spc="-254" dirty="0">
                <a:solidFill>
                  <a:srgbClr val="00203C"/>
                </a:solidFill>
                <a:latin typeface="Arial"/>
                <a:cs typeface="Arial"/>
              </a:rPr>
              <a:t> </a:t>
            </a:r>
            <a:r>
              <a:rPr spc="-195" dirty="0">
                <a:solidFill>
                  <a:srgbClr val="00203C"/>
                </a:solidFill>
                <a:latin typeface="Arial"/>
                <a:cs typeface="Arial"/>
              </a:rPr>
              <a:t>USD)</a:t>
            </a:r>
            <a:endParaRPr>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spc="-120" dirty="0">
                <a:solidFill>
                  <a:srgbClr val="00203C"/>
                </a:solidFill>
                <a:latin typeface="Arial"/>
                <a:cs typeface="Arial"/>
              </a:rPr>
              <a:t>Proxy </a:t>
            </a:r>
            <a:r>
              <a:rPr spc="-5" dirty="0">
                <a:solidFill>
                  <a:srgbClr val="00203C"/>
                </a:solidFill>
                <a:latin typeface="Arial"/>
                <a:cs typeface="Arial"/>
              </a:rPr>
              <a:t>for </a:t>
            </a:r>
            <a:r>
              <a:rPr spc="-95" dirty="0">
                <a:solidFill>
                  <a:srgbClr val="00203C"/>
                </a:solidFill>
                <a:latin typeface="Arial"/>
                <a:cs typeface="Arial"/>
              </a:rPr>
              <a:t>physical</a:t>
            </a:r>
            <a:r>
              <a:rPr spc="-165" dirty="0">
                <a:solidFill>
                  <a:srgbClr val="00203C"/>
                </a:solidFill>
                <a:latin typeface="Arial"/>
                <a:cs typeface="Arial"/>
              </a:rPr>
              <a:t> </a:t>
            </a:r>
            <a:r>
              <a:rPr spc="-110" dirty="0">
                <a:solidFill>
                  <a:srgbClr val="00203C"/>
                </a:solidFill>
                <a:latin typeface="Arial"/>
                <a:cs typeface="Arial"/>
              </a:rPr>
              <a:t>asset</a:t>
            </a:r>
            <a:endParaRPr>
              <a:solidFill>
                <a:prstClr val="black"/>
              </a:solidFill>
              <a:latin typeface="Arial"/>
              <a:cs typeface="Arial"/>
            </a:endParaRPr>
          </a:p>
          <a:p>
            <a:pPr marL="756285" lvl="1" indent="-286385">
              <a:spcBef>
                <a:spcPts val="430"/>
              </a:spcBef>
              <a:buClr>
                <a:srgbClr val="3C6C2A"/>
              </a:buClr>
              <a:buFontTx/>
              <a:buChar char="–"/>
              <a:tabLst>
                <a:tab pos="756285" algn="l"/>
                <a:tab pos="756920" algn="l"/>
              </a:tabLst>
            </a:pPr>
            <a:r>
              <a:rPr spc="-125" dirty="0">
                <a:solidFill>
                  <a:srgbClr val="00203C"/>
                </a:solidFill>
                <a:latin typeface="Arial"/>
                <a:cs typeface="Arial"/>
              </a:rPr>
              <a:t>Exchangeable </a:t>
            </a:r>
            <a:r>
              <a:rPr spc="-5" dirty="0">
                <a:solidFill>
                  <a:srgbClr val="00203C"/>
                </a:solidFill>
                <a:latin typeface="Arial"/>
                <a:cs typeface="Arial"/>
              </a:rPr>
              <a:t>for </a:t>
            </a:r>
            <a:r>
              <a:rPr spc="-25" dirty="0">
                <a:solidFill>
                  <a:srgbClr val="00203C"/>
                </a:solidFill>
                <a:latin typeface="Arial"/>
                <a:cs typeface="Arial"/>
              </a:rPr>
              <a:t>other </a:t>
            </a:r>
            <a:r>
              <a:rPr spc="-40" dirty="0">
                <a:solidFill>
                  <a:srgbClr val="00203C"/>
                </a:solidFill>
                <a:latin typeface="Arial"/>
                <a:cs typeface="Arial"/>
              </a:rPr>
              <a:t>digital </a:t>
            </a:r>
            <a:r>
              <a:rPr spc="-125" dirty="0">
                <a:solidFill>
                  <a:srgbClr val="00203C"/>
                </a:solidFill>
                <a:latin typeface="Arial"/>
                <a:cs typeface="Arial"/>
              </a:rPr>
              <a:t>assets </a:t>
            </a:r>
            <a:r>
              <a:rPr spc="195" dirty="0">
                <a:solidFill>
                  <a:srgbClr val="00203C"/>
                </a:solidFill>
                <a:latin typeface="Arial"/>
                <a:cs typeface="Arial"/>
              </a:rPr>
              <a:t>/</a:t>
            </a:r>
            <a:r>
              <a:rPr spc="-330" dirty="0">
                <a:solidFill>
                  <a:srgbClr val="00203C"/>
                </a:solidFill>
                <a:latin typeface="Arial"/>
                <a:cs typeface="Arial"/>
              </a:rPr>
              <a:t> </a:t>
            </a:r>
            <a:r>
              <a:rPr dirty="0">
                <a:solidFill>
                  <a:srgbClr val="00203C"/>
                </a:solidFill>
                <a:latin typeface="Arial"/>
                <a:cs typeface="Arial"/>
              </a:rPr>
              <a:t>fiat </a:t>
            </a:r>
            <a:r>
              <a:rPr spc="-80" dirty="0">
                <a:solidFill>
                  <a:srgbClr val="00203C"/>
                </a:solidFill>
                <a:latin typeface="Arial"/>
                <a:cs typeface="Arial"/>
              </a:rPr>
              <a:t>currencies</a:t>
            </a:r>
            <a:endParaRPr>
              <a:solidFill>
                <a:prstClr val="black"/>
              </a:solidFill>
              <a:latin typeface="Arial"/>
              <a:cs typeface="Arial"/>
            </a:endParaRPr>
          </a:p>
          <a:p>
            <a:pPr marL="1155700" lvl="2" indent="-228600">
              <a:spcBef>
                <a:spcPts val="405"/>
              </a:spcBef>
              <a:buClr>
                <a:srgbClr val="79003B"/>
              </a:buClr>
              <a:buFontTx/>
              <a:buChar char="•"/>
              <a:tabLst>
                <a:tab pos="1155700" algn="l"/>
                <a:tab pos="1156335" algn="l"/>
              </a:tabLst>
            </a:pPr>
            <a:r>
              <a:rPr sz="1600" spc="-105" dirty="0">
                <a:solidFill>
                  <a:srgbClr val="00203C"/>
                </a:solidFill>
                <a:latin typeface="Arial"/>
                <a:cs typeface="Arial"/>
              </a:rPr>
              <a:t>Coinbase, </a:t>
            </a:r>
            <a:r>
              <a:rPr sz="1600" spc="-110" dirty="0">
                <a:solidFill>
                  <a:srgbClr val="00203C"/>
                </a:solidFill>
                <a:latin typeface="Arial"/>
                <a:cs typeface="Arial"/>
              </a:rPr>
              <a:t>Kraken, </a:t>
            </a:r>
            <a:r>
              <a:rPr sz="1600" spc="-45" dirty="0">
                <a:solidFill>
                  <a:srgbClr val="00203C"/>
                </a:solidFill>
                <a:latin typeface="Arial"/>
                <a:cs typeface="Arial"/>
              </a:rPr>
              <a:t>Bitfinex, </a:t>
            </a:r>
            <a:r>
              <a:rPr sz="1600" spc="-40" dirty="0">
                <a:solidFill>
                  <a:srgbClr val="00203C"/>
                </a:solidFill>
                <a:latin typeface="Arial"/>
                <a:cs typeface="Arial"/>
              </a:rPr>
              <a:t>Bittrex, </a:t>
            </a:r>
            <a:r>
              <a:rPr sz="1600" spc="-90" dirty="0">
                <a:solidFill>
                  <a:srgbClr val="00203C"/>
                </a:solidFill>
                <a:latin typeface="Arial"/>
                <a:cs typeface="Arial"/>
              </a:rPr>
              <a:t>Binance, </a:t>
            </a:r>
            <a:r>
              <a:rPr sz="1600" spc="-55" dirty="0">
                <a:solidFill>
                  <a:srgbClr val="00203C"/>
                </a:solidFill>
                <a:latin typeface="Arial"/>
                <a:cs typeface="Arial"/>
              </a:rPr>
              <a:t>etc.</a:t>
            </a:r>
            <a:endParaRPr sz="1600">
              <a:solidFill>
                <a:prstClr val="black"/>
              </a:solidFill>
              <a:latin typeface="Arial"/>
              <a:cs typeface="Arial"/>
            </a:endParaRPr>
          </a:p>
        </p:txBody>
      </p:sp>
      <p:sp>
        <p:nvSpPr>
          <p:cNvPr id="4" name="object 4"/>
          <p:cNvSpPr/>
          <p:nvPr/>
        </p:nvSpPr>
        <p:spPr>
          <a:xfrm>
            <a:off x="7656576" y="0"/>
            <a:ext cx="1487423" cy="1549908"/>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7973305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430010" cy="452120"/>
          </a:xfrm>
          <a:prstGeom prst="rect">
            <a:avLst/>
          </a:prstGeom>
        </p:spPr>
        <p:txBody>
          <a:bodyPr vert="horz" wrap="square" lIns="0" tIns="12065" rIns="0" bIns="0" rtlCol="0">
            <a:spAutoFit/>
          </a:bodyPr>
          <a:lstStyle/>
          <a:p>
            <a:pPr marL="12700">
              <a:lnSpc>
                <a:spcPct val="100000"/>
              </a:lnSpc>
              <a:spcBef>
                <a:spcPts val="95"/>
              </a:spcBef>
              <a:tabLst>
                <a:tab pos="3328670" algn="l"/>
              </a:tabLst>
            </a:pPr>
            <a:r>
              <a:rPr sz="2800" spc="-110" dirty="0">
                <a:solidFill>
                  <a:srgbClr val="005DAB"/>
                </a:solidFill>
              </a:rPr>
              <a:t>Using</a:t>
            </a:r>
            <a:r>
              <a:rPr sz="2800" spc="-200" dirty="0">
                <a:solidFill>
                  <a:srgbClr val="005DAB"/>
                </a:solidFill>
              </a:rPr>
              <a:t> </a:t>
            </a:r>
            <a:r>
              <a:rPr sz="2800" spc="-170" dirty="0">
                <a:solidFill>
                  <a:srgbClr val="005DAB"/>
                </a:solidFill>
              </a:rPr>
              <a:t>the</a:t>
            </a:r>
            <a:r>
              <a:rPr sz="2800" spc="-190" dirty="0">
                <a:solidFill>
                  <a:srgbClr val="005DAB"/>
                </a:solidFill>
              </a:rPr>
              <a:t> </a:t>
            </a:r>
            <a:r>
              <a:rPr sz="2800" spc="-180" dirty="0">
                <a:solidFill>
                  <a:srgbClr val="005DAB"/>
                </a:solidFill>
              </a:rPr>
              <a:t>Blockchain:	</a:t>
            </a:r>
            <a:r>
              <a:rPr sz="2800" spc="-140" dirty="0">
                <a:solidFill>
                  <a:srgbClr val="005DAB"/>
                </a:solidFill>
              </a:rPr>
              <a:t>making </a:t>
            </a:r>
            <a:r>
              <a:rPr sz="2800" spc="-114" dirty="0">
                <a:solidFill>
                  <a:srgbClr val="005DAB"/>
                </a:solidFill>
              </a:rPr>
              <a:t>a</a:t>
            </a:r>
            <a:r>
              <a:rPr sz="2800" spc="-320" dirty="0">
                <a:solidFill>
                  <a:srgbClr val="005DAB"/>
                </a:solidFill>
              </a:rPr>
              <a:t> </a:t>
            </a:r>
            <a:r>
              <a:rPr sz="2800" spc="-150" dirty="0">
                <a:solidFill>
                  <a:srgbClr val="005DAB"/>
                </a:solidFill>
              </a:rPr>
              <a:t>transaction</a:t>
            </a:r>
            <a:endParaRPr sz="2800"/>
          </a:p>
        </p:txBody>
      </p:sp>
      <p:sp>
        <p:nvSpPr>
          <p:cNvPr id="3" name="object 3"/>
          <p:cNvSpPr txBox="1"/>
          <p:nvPr/>
        </p:nvSpPr>
        <p:spPr>
          <a:xfrm>
            <a:off x="535940" y="1175080"/>
            <a:ext cx="5939155" cy="367030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60" dirty="0">
                <a:solidFill>
                  <a:srgbClr val="00203C"/>
                </a:solidFill>
                <a:latin typeface="Arial"/>
                <a:cs typeface="Arial"/>
              </a:rPr>
              <a:t>What </a:t>
            </a:r>
            <a:r>
              <a:rPr sz="2100" spc="-110" dirty="0">
                <a:solidFill>
                  <a:srgbClr val="00203C"/>
                </a:solidFill>
                <a:latin typeface="Arial"/>
                <a:cs typeface="Arial"/>
              </a:rPr>
              <a:t>is </a:t>
            </a:r>
            <a:r>
              <a:rPr sz="2100" spc="-75" dirty="0">
                <a:solidFill>
                  <a:srgbClr val="00203C"/>
                </a:solidFill>
                <a:latin typeface="Arial"/>
                <a:cs typeface="Arial"/>
              </a:rPr>
              <a:t>involved </a:t>
            </a:r>
            <a:r>
              <a:rPr sz="2100" spc="-25" dirty="0">
                <a:solidFill>
                  <a:srgbClr val="00203C"/>
                </a:solidFill>
                <a:latin typeface="Arial"/>
                <a:cs typeface="Arial"/>
              </a:rPr>
              <a:t>in </a:t>
            </a:r>
            <a:r>
              <a:rPr sz="2100" spc="-165" dirty="0">
                <a:solidFill>
                  <a:srgbClr val="00203C"/>
                </a:solidFill>
                <a:latin typeface="Arial"/>
                <a:cs typeface="Arial"/>
              </a:rPr>
              <a:t>a </a:t>
            </a:r>
            <a:r>
              <a:rPr sz="2100" spc="-60" dirty="0">
                <a:solidFill>
                  <a:srgbClr val="00203C"/>
                </a:solidFill>
                <a:latin typeface="Arial"/>
                <a:cs typeface="Arial"/>
              </a:rPr>
              <a:t>transaction </a:t>
            </a:r>
            <a:r>
              <a:rPr sz="2100" spc="-75" dirty="0">
                <a:solidFill>
                  <a:srgbClr val="00203C"/>
                </a:solidFill>
                <a:latin typeface="Arial"/>
                <a:cs typeface="Arial"/>
              </a:rPr>
              <a:t>event </a:t>
            </a:r>
            <a:r>
              <a:rPr sz="2100" spc="-80" dirty="0">
                <a:solidFill>
                  <a:srgbClr val="00203C"/>
                </a:solidFill>
                <a:latin typeface="Arial"/>
                <a:cs typeface="Arial"/>
              </a:rPr>
              <a:t>recorded</a:t>
            </a:r>
            <a:r>
              <a:rPr sz="2100" spc="-295" dirty="0">
                <a:solidFill>
                  <a:srgbClr val="00203C"/>
                </a:solidFill>
                <a:latin typeface="Arial"/>
                <a:cs typeface="Arial"/>
              </a:rPr>
              <a:t> </a:t>
            </a:r>
            <a:r>
              <a:rPr sz="2100" spc="-70" dirty="0">
                <a:solidFill>
                  <a:srgbClr val="00203C"/>
                </a:solidFill>
                <a:latin typeface="Arial"/>
                <a:cs typeface="Arial"/>
              </a:rPr>
              <a:t>on</a:t>
            </a:r>
            <a:endParaRPr sz="2100">
              <a:solidFill>
                <a:prstClr val="black"/>
              </a:solidFill>
              <a:latin typeface="Arial"/>
              <a:cs typeface="Arial"/>
            </a:endParaRPr>
          </a:p>
          <a:p>
            <a:pPr marR="3943985" algn="ctr">
              <a:spcBef>
                <a:spcPts val="5"/>
              </a:spcBef>
            </a:pPr>
            <a:r>
              <a:rPr sz="2100" spc="-100" dirty="0">
                <a:solidFill>
                  <a:srgbClr val="00203C"/>
                </a:solidFill>
                <a:latin typeface="Arial"/>
                <a:cs typeface="Arial"/>
              </a:rPr>
              <a:t>blockchain?</a:t>
            </a:r>
            <a:endParaRPr sz="2100">
              <a:solidFill>
                <a:prstClr val="black"/>
              </a:solidFill>
              <a:latin typeface="Arial"/>
              <a:cs typeface="Arial"/>
            </a:endParaRPr>
          </a:p>
          <a:p>
            <a:pPr marL="756285" lvl="1" indent="-286385">
              <a:spcBef>
                <a:spcPts val="445"/>
              </a:spcBef>
              <a:buClr>
                <a:srgbClr val="3C6C2A"/>
              </a:buClr>
              <a:buFontTx/>
              <a:buChar char="–"/>
              <a:tabLst>
                <a:tab pos="756285" algn="l"/>
                <a:tab pos="756920" algn="l"/>
              </a:tabLst>
            </a:pPr>
            <a:r>
              <a:rPr spc="-70" dirty="0">
                <a:solidFill>
                  <a:srgbClr val="00203C"/>
                </a:solidFill>
                <a:latin typeface="Arial"/>
                <a:cs typeface="Arial"/>
              </a:rPr>
              <a:t>Unique</a:t>
            </a:r>
            <a:r>
              <a:rPr spc="-85" dirty="0">
                <a:solidFill>
                  <a:srgbClr val="00203C"/>
                </a:solidFill>
                <a:latin typeface="Arial"/>
                <a:cs typeface="Arial"/>
              </a:rPr>
              <a:t> </a:t>
            </a:r>
            <a:r>
              <a:rPr spc="-114" dirty="0">
                <a:solidFill>
                  <a:srgbClr val="00203C"/>
                </a:solidFill>
                <a:latin typeface="Arial"/>
                <a:cs typeface="Arial"/>
              </a:rPr>
              <a:t>Sender</a:t>
            </a:r>
            <a:endParaRPr>
              <a:solidFill>
                <a:prstClr val="black"/>
              </a:solidFill>
              <a:latin typeface="Arial"/>
              <a:cs typeface="Arial"/>
            </a:endParaRPr>
          </a:p>
          <a:p>
            <a:pPr marL="1155700" lvl="2" indent="-228600">
              <a:spcBef>
                <a:spcPts val="430"/>
              </a:spcBef>
              <a:buClr>
                <a:srgbClr val="79003B"/>
              </a:buClr>
              <a:buFontTx/>
              <a:buChar char="•"/>
              <a:tabLst>
                <a:tab pos="1155700" algn="l"/>
                <a:tab pos="1156335" algn="l"/>
              </a:tabLst>
            </a:pPr>
            <a:r>
              <a:rPr spc="-55" dirty="0">
                <a:solidFill>
                  <a:srgbClr val="00203C"/>
                </a:solidFill>
                <a:latin typeface="Arial"/>
                <a:cs typeface="Arial"/>
              </a:rPr>
              <a:t>Wallet </a:t>
            </a:r>
            <a:r>
              <a:rPr spc="-105" dirty="0">
                <a:solidFill>
                  <a:srgbClr val="00203C"/>
                </a:solidFill>
                <a:latin typeface="Arial"/>
                <a:cs typeface="Arial"/>
              </a:rPr>
              <a:t>(can </a:t>
            </a:r>
            <a:r>
              <a:rPr spc="-85" dirty="0">
                <a:solidFill>
                  <a:srgbClr val="00203C"/>
                </a:solidFill>
                <a:latin typeface="Arial"/>
                <a:cs typeface="Arial"/>
              </a:rPr>
              <a:t>be </a:t>
            </a:r>
            <a:r>
              <a:rPr spc="-45" dirty="0">
                <a:solidFill>
                  <a:srgbClr val="00203C"/>
                </a:solidFill>
                <a:latin typeface="Arial"/>
                <a:cs typeface="Arial"/>
              </a:rPr>
              <a:t>explicit </a:t>
            </a:r>
            <a:r>
              <a:rPr spc="-15" dirty="0">
                <a:solidFill>
                  <a:srgbClr val="00203C"/>
                </a:solidFill>
                <a:latin typeface="Arial"/>
                <a:cs typeface="Arial"/>
              </a:rPr>
              <a:t>or </a:t>
            </a:r>
            <a:r>
              <a:rPr spc="-60" dirty="0">
                <a:solidFill>
                  <a:srgbClr val="00203C"/>
                </a:solidFill>
                <a:latin typeface="Arial"/>
                <a:cs typeface="Arial"/>
              </a:rPr>
              <a:t>hidden </a:t>
            </a:r>
            <a:r>
              <a:rPr spc="-20" dirty="0">
                <a:solidFill>
                  <a:srgbClr val="00203C"/>
                </a:solidFill>
                <a:latin typeface="Arial"/>
                <a:cs typeface="Arial"/>
              </a:rPr>
              <a:t>from the</a:t>
            </a:r>
            <a:r>
              <a:rPr spc="-300" dirty="0">
                <a:solidFill>
                  <a:srgbClr val="00203C"/>
                </a:solidFill>
                <a:latin typeface="Arial"/>
                <a:cs typeface="Arial"/>
              </a:rPr>
              <a:t> </a:t>
            </a:r>
            <a:r>
              <a:rPr spc="-80" dirty="0">
                <a:solidFill>
                  <a:srgbClr val="00203C"/>
                </a:solidFill>
                <a:latin typeface="Arial"/>
                <a:cs typeface="Arial"/>
              </a:rPr>
              <a:t>user)</a:t>
            </a:r>
            <a:endParaRPr>
              <a:solidFill>
                <a:prstClr val="black"/>
              </a:solidFill>
              <a:latin typeface="Arial"/>
              <a:cs typeface="Arial"/>
            </a:endParaRPr>
          </a:p>
          <a:p>
            <a:pPr marL="1384300">
              <a:spcBef>
                <a:spcPts val="385"/>
              </a:spcBef>
            </a:pPr>
            <a:r>
              <a:rPr sz="1500" dirty="0">
                <a:solidFill>
                  <a:srgbClr val="00203C"/>
                </a:solidFill>
                <a:latin typeface="Arial"/>
                <a:cs typeface="Arial"/>
              </a:rPr>
              <a:t>– </a:t>
            </a:r>
            <a:r>
              <a:rPr sz="1500" spc="-85" dirty="0">
                <a:solidFill>
                  <a:srgbClr val="00203C"/>
                </a:solidFill>
                <a:latin typeface="Arial"/>
                <a:cs typeface="Arial"/>
              </a:rPr>
              <a:t>Contains </a:t>
            </a:r>
            <a:r>
              <a:rPr sz="1500" spc="-70" dirty="0">
                <a:solidFill>
                  <a:srgbClr val="00203C"/>
                </a:solidFill>
                <a:latin typeface="Arial"/>
                <a:cs typeface="Arial"/>
              </a:rPr>
              <a:t>Public </a:t>
            </a:r>
            <a:r>
              <a:rPr sz="1500" spc="-140" dirty="0">
                <a:solidFill>
                  <a:srgbClr val="00203C"/>
                </a:solidFill>
                <a:latin typeface="Arial"/>
                <a:cs typeface="Arial"/>
              </a:rPr>
              <a:t>Key </a:t>
            </a:r>
            <a:r>
              <a:rPr sz="1500" spc="-90" dirty="0">
                <a:solidFill>
                  <a:srgbClr val="00203C"/>
                </a:solidFill>
                <a:latin typeface="Arial"/>
                <a:cs typeface="Arial"/>
              </a:rPr>
              <a:t>– </a:t>
            </a:r>
            <a:r>
              <a:rPr sz="1500" spc="10" dirty="0">
                <a:solidFill>
                  <a:srgbClr val="00203C"/>
                </a:solidFill>
                <a:latin typeface="Arial"/>
                <a:cs typeface="Arial"/>
              </a:rPr>
              <a:t>to </a:t>
            </a:r>
            <a:r>
              <a:rPr sz="1500" spc="-70" dirty="0">
                <a:solidFill>
                  <a:srgbClr val="00203C"/>
                </a:solidFill>
                <a:latin typeface="Arial"/>
                <a:cs typeface="Arial"/>
              </a:rPr>
              <a:t>receive </a:t>
            </a:r>
            <a:r>
              <a:rPr sz="1500" spc="20" dirty="0">
                <a:solidFill>
                  <a:srgbClr val="00203C"/>
                </a:solidFill>
                <a:latin typeface="Arial"/>
                <a:cs typeface="Arial"/>
              </a:rPr>
              <a:t>&amp; </a:t>
            </a:r>
            <a:r>
              <a:rPr sz="1500" spc="-65" dirty="0">
                <a:solidFill>
                  <a:srgbClr val="00203C"/>
                </a:solidFill>
                <a:latin typeface="Arial"/>
                <a:cs typeface="Arial"/>
              </a:rPr>
              <a:t>Private </a:t>
            </a:r>
            <a:r>
              <a:rPr sz="1500" spc="-140" dirty="0">
                <a:solidFill>
                  <a:srgbClr val="00203C"/>
                </a:solidFill>
                <a:latin typeface="Arial"/>
                <a:cs typeface="Arial"/>
              </a:rPr>
              <a:t>Key </a:t>
            </a:r>
            <a:r>
              <a:rPr sz="1500" spc="-90" dirty="0">
                <a:solidFill>
                  <a:srgbClr val="00203C"/>
                </a:solidFill>
                <a:latin typeface="Arial"/>
                <a:cs typeface="Arial"/>
              </a:rPr>
              <a:t>–</a:t>
            </a:r>
            <a:r>
              <a:rPr sz="1500" spc="-40" dirty="0">
                <a:solidFill>
                  <a:srgbClr val="00203C"/>
                </a:solidFill>
                <a:latin typeface="Arial"/>
                <a:cs typeface="Arial"/>
              </a:rPr>
              <a:t> </a:t>
            </a:r>
            <a:r>
              <a:rPr sz="1500" spc="-95" dirty="0">
                <a:solidFill>
                  <a:srgbClr val="00203C"/>
                </a:solidFill>
                <a:latin typeface="Arial"/>
                <a:cs typeface="Arial"/>
              </a:rPr>
              <a:t>send</a:t>
            </a:r>
            <a:endParaRPr sz="1500">
              <a:solidFill>
                <a:prstClr val="black"/>
              </a:solidFill>
              <a:latin typeface="Arial"/>
              <a:cs typeface="Arial"/>
            </a:endParaRPr>
          </a:p>
          <a:p>
            <a:pPr marL="756285" lvl="1" indent="-286385">
              <a:spcBef>
                <a:spcPts val="409"/>
              </a:spcBef>
              <a:buClr>
                <a:srgbClr val="3C6C2A"/>
              </a:buClr>
              <a:buFontTx/>
              <a:buChar char="–"/>
              <a:tabLst>
                <a:tab pos="756285" algn="l"/>
                <a:tab pos="756920" algn="l"/>
              </a:tabLst>
            </a:pPr>
            <a:r>
              <a:rPr spc="-95" dirty="0">
                <a:solidFill>
                  <a:srgbClr val="00203C"/>
                </a:solidFill>
                <a:latin typeface="Arial"/>
                <a:cs typeface="Arial"/>
              </a:rPr>
              <a:t>Transaction </a:t>
            </a:r>
            <a:r>
              <a:rPr spc="-105" dirty="0">
                <a:solidFill>
                  <a:srgbClr val="00203C"/>
                </a:solidFill>
                <a:latin typeface="Arial"/>
                <a:cs typeface="Arial"/>
              </a:rPr>
              <a:t>Data </a:t>
            </a:r>
            <a:r>
              <a:rPr spc="-55" dirty="0">
                <a:solidFill>
                  <a:srgbClr val="00203C"/>
                </a:solidFill>
                <a:latin typeface="Arial"/>
                <a:cs typeface="Arial"/>
              </a:rPr>
              <a:t>(i.e., </a:t>
            </a:r>
            <a:r>
              <a:rPr spc="-20" dirty="0">
                <a:solidFill>
                  <a:srgbClr val="00203C"/>
                </a:solidFill>
                <a:latin typeface="Arial"/>
                <a:cs typeface="Arial"/>
              </a:rPr>
              <a:t>the </a:t>
            </a:r>
            <a:r>
              <a:rPr spc="-70" dirty="0">
                <a:solidFill>
                  <a:srgbClr val="00203C"/>
                </a:solidFill>
                <a:latin typeface="Arial"/>
                <a:cs typeface="Arial"/>
              </a:rPr>
              <a:t>data </a:t>
            </a:r>
            <a:r>
              <a:rPr spc="-85" dirty="0">
                <a:solidFill>
                  <a:srgbClr val="00203C"/>
                </a:solidFill>
                <a:latin typeface="Arial"/>
                <a:cs typeface="Arial"/>
              </a:rPr>
              <a:t>packet </a:t>
            </a:r>
            <a:r>
              <a:rPr spc="195" dirty="0">
                <a:solidFill>
                  <a:srgbClr val="00203C"/>
                </a:solidFill>
                <a:latin typeface="Arial"/>
                <a:cs typeface="Arial"/>
              </a:rPr>
              <a:t>/</a:t>
            </a:r>
            <a:r>
              <a:rPr spc="-190" dirty="0">
                <a:solidFill>
                  <a:srgbClr val="00203C"/>
                </a:solidFill>
                <a:latin typeface="Arial"/>
                <a:cs typeface="Arial"/>
              </a:rPr>
              <a:t> </a:t>
            </a:r>
            <a:r>
              <a:rPr spc="-65" dirty="0">
                <a:solidFill>
                  <a:srgbClr val="00203C"/>
                </a:solidFill>
                <a:latin typeface="Arial"/>
                <a:cs typeface="Arial"/>
              </a:rPr>
              <a:t>metadata)</a:t>
            </a:r>
            <a:endParaRPr>
              <a:solidFill>
                <a:prstClr val="black"/>
              </a:solidFill>
              <a:latin typeface="Arial"/>
              <a:cs typeface="Arial"/>
            </a:endParaRPr>
          </a:p>
          <a:p>
            <a:pPr marL="1155700" lvl="2" indent="-228600">
              <a:spcBef>
                <a:spcPts val="414"/>
              </a:spcBef>
              <a:buClr>
                <a:srgbClr val="79003B"/>
              </a:buClr>
              <a:buFontTx/>
              <a:buChar char="•"/>
              <a:tabLst>
                <a:tab pos="1155700" algn="l"/>
                <a:tab pos="1156335" algn="l"/>
              </a:tabLst>
            </a:pPr>
            <a:r>
              <a:rPr sz="1650" spc="-80" dirty="0">
                <a:solidFill>
                  <a:srgbClr val="00203C"/>
                </a:solidFill>
                <a:latin typeface="Arial"/>
                <a:cs typeface="Arial"/>
              </a:rPr>
              <a:t>Financial</a:t>
            </a:r>
            <a:r>
              <a:rPr sz="1650" spc="-120" dirty="0">
                <a:solidFill>
                  <a:srgbClr val="00203C"/>
                </a:solidFill>
                <a:latin typeface="Arial"/>
                <a:cs typeface="Arial"/>
              </a:rPr>
              <a:t> </a:t>
            </a:r>
            <a:r>
              <a:rPr sz="1650" spc="-90" dirty="0">
                <a:solidFill>
                  <a:srgbClr val="00203C"/>
                </a:solidFill>
                <a:latin typeface="Arial"/>
                <a:cs typeface="Arial"/>
              </a:rPr>
              <a:t>asset, </a:t>
            </a:r>
            <a:r>
              <a:rPr sz="1650" spc="-50" dirty="0">
                <a:solidFill>
                  <a:srgbClr val="00203C"/>
                </a:solidFill>
                <a:latin typeface="Arial"/>
                <a:cs typeface="Arial"/>
              </a:rPr>
              <a:t>activating</a:t>
            </a:r>
            <a:r>
              <a:rPr sz="1650" spc="-120" dirty="0">
                <a:solidFill>
                  <a:srgbClr val="00203C"/>
                </a:solidFill>
                <a:latin typeface="Arial"/>
                <a:cs typeface="Arial"/>
              </a:rPr>
              <a:t> </a:t>
            </a:r>
            <a:r>
              <a:rPr sz="1650" spc="-125" dirty="0">
                <a:solidFill>
                  <a:srgbClr val="00203C"/>
                </a:solidFill>
                <a:latin typeface="Arial"/>
                <a:cs typeface="Arial"/>
              </a:rPr>
              <a:t>a</a:t>
            </a:r>
            <a:r>
              <a:rPr sz="1650" spc="-80" dirty="0">
                <a:solidFill>
                  <a:srgbClr val="00203C"/>
                </a:solidFill>
                <a:latin typeface="Arial"/>
                <a:cs typeface="Arial"/>
              </a:rPr>
              <a:t> </a:t>
            </a:r>
            <a:r>
              <a:rPr sz="1650" spc="-105" dirty="0">
                <a:solidFill>
                  <a:srgbClr val="00203C"/>
                </a:solidFill>
                <a:latin typeface="Arial"/>
                <a:cs typeface="Arial"/>
              </a:rPr>
              <a:t>change</a:t>
            </a:r>
            <a:r>
              <a:rPr sz="1650" spc="-120" dirty="0">
                <a:solidFill>
                  <a:srgbClr val="00203C"/>
                </a:solidFill>
                <a:latin typeface="Arial"/>
                <a:cs typeface="Arial"/>
              </a:rPr>
              <a:t> </a:t>
            </a:r>
            <a:r>
              <a:rPr sz="1650" spc="-20" dirty="0">
                <a:solidFill>
                  <a:srgbClr val="00203C"/>
                </a:solidFill>
                <a:latin typeface="Arial"/>
                <a:cs typeface="Arial"/>
              </a:rPr>
              <a:t>in</a:t>
            </a:r>
            <a:r>
              <a:rPr sz="1650" spc="-105" dirty="0">
                <a:solidFill>
                  <a:srgbClr val="00203C"/>
                </a:solidFill>
                <a:latin typeface="Arial"/>
                <a:cs typeface="Arial"/>
              </a:rPr>
              <a:t> </a:t>
            </a:r>
            <a:r>
              <a:rPr sz="1650" spc="-40" dirty="0">
                <a:solidFill>
                  <a:srgbClr val="00203C"/>
                </a:solidFill>
                <a:latin typeface="Arial"/>
                <a:cs typeface="Arial"/>
              </a:rPr>
              <a:t>rights</a:t>
            </a:r>
            <a:r>
              <a:rPr sz="1650" spc="-110" dirty="0">
                <a:solidFill>
                  <a:srgbClr val="00203C"/>
                </a:solidFill>
                <a:latin typeface="Arial"/>
                <a:cs typeface="Arial"/>
              </a:rPr>
              <a:t> </a:t>
            </a:r>
            <a:r>
              <a:rPr sz="1650" spc="15" dirty="0">
                <a:solidFill>
                  <a:srgbClr val="00203C"/>
                </a:solidFill>
                <a:latin typeface="Arial"/>
                <a:cs typeface="Arial"/>
              </a:rPr>
              <a:t>to</a:t>
            </a:r>
            <a:r>
              <a:rPr sz="1650" spc="-85" dirty="0">
                <a:solidFill>
                  <a:srgbClr val="00203C"/>
                </a:solidFill>
                <a:latin typeface="Arial"/>
                <a:cs typeface="Arial"/>
              </a:rPr>
              <a:t> </a:t>
            </a:r>
            <a:r>
              <a:rPr sz="1650" spc="-45" dirty="0">
                <a:solidFill>
                  <a:srgbClr val="00203C"/>
                </a:solidFill>
                <a:latin typeface="Arial"/>
                <a:cs typeface="Arial"/>
              </a:rPr>
              <a:t>view</a:t>
            </a:r>
            <a:r>
              <a:rPr sz="1650" spc="-95" dirty="0">
                <a:solidFill>
                  <a:srgbClr val="00203C"/>
                </a:solidFill>
                <a:latin typeface="Arial"/>
                <a:cs typeface="Arial"/>
              </a:rPr>
              <a:t> </a:t>
            </a:r>
            <a:r>
              <a:rPr sz="1650" spc="-15" dirty="0">
                <a:solidFill>
                  <a:srgbClr val="00203C"/>
                </a:solidFill>
                <a:latin typeface="Arial"/>
                <a:cs typeface="Arial"/>
              </a:rPr>
              <a:t>or</a:t>
            </a:r>
            <a:endParaRPr sz="1650">
              <a:solidFill>
                <a:prstClr val="black"/>
              </a:solidFill>
              <a:latin typeface="Arial"/>
              <a:cs typeface="Arial"/>
            </a:endParaRPr>
          </a:p>
          <a:p>
            <a:pPr marL="1155700"/>
            <a:r>
              <a:rPr sz="1650" spc="-140" dirty="0">
                <a:solidFill>
                  <a:srgbClr val="00203C"/>
                </a:solidFill>
                <a:latin typeface="Arial"/>
                <a:cs typeface="Arial"/>
              </a:rPr>
              <a:t>access </a:t>
            </a:r>
            <a:r>
              <a:rPr sz="1650" spc="-125" dirty="0">
                <a:solidFill>
                  <a:srgbClr val="00203C"/>
                </a:solidFill>
                <a:latin typeface="Arial"/>
                <a:cs typeface="Arial"/>
              </a:rPr>
              <a:t>a </a:t>
            </a:r>
            <a:r>
              <a:rPr sz="1650" spc="-30" dirty="0">
                <a:solidFill>
                  <a:srgbClr val="00203C"/>
                </a:solidFill>
                <a:latin typeface="Arial"/>
                <a:cs typeface="Arial"/>
              </a:rPr>
              <a:t>digital </a:t>
            </a:r>
            <a:r>
              <a:rPr sz="1650" spc="-10" dirty="0">
                <a:solidFill>
                  <a:srgbClr val="00203C"/>
                </a:solidFill>
                <a:latin typeface="Arial"/>
                <a:cs typeface="Arial"/>
              </a:rPr>
              <a:t>or </a:t>
            </a:r>
            <a:r>
              <a:rPr sz="1650" spc="-55" dirty="0">
                <a:solidFill>
                  <a:srgbClr val="00203C"/>
                </a:solidFill>
                <a:latin typeface="Arial"/>
                <a:cs typeface="Arial"/>
              </a:rPr>
              <a:t>real </a:t>
            </a:r>
            <a:r>
              <a:rPr sz="1650" spc="-20" dirty="0">
                <a:solidFill>
                  <a:srgbClr val="00203C"/>
                </a:solidFill>
                <a:latin typeface="Arial"/>
                <a:cs typeface="Arial"/>
              </a:rPr>
              <a:t>world</a:t>
            </a:r>
            <a:r>
              <a:rPr sz="1650" spc="-235" dirty="0">
                <a:solidFill>
                  <a:srgbClr val="00203C"/>
                </a:solidFill>
                <a:latin typeface="Arial"/>
                <a:cs typeface="Arial"/>
              </a:rPr>
              <a:t> </a:t>
            </a:r>
            <a:r>
              <a:rPr sz="1650" spc="-100" dirty="0">
                <a:solidFill>
                  <a:srgbClr val="00203C"/>
                </a:solidFill>
                <a:latin typeface="Arial"/>
                <a:cs typeface="Arial"/>
              </a:rPr>
              <a:t>asset</a:t>
            </a:r>
            <a:endParaRPr sz="1650">
              <a:solidFill>
                <a:prstClr val="black"/>
              </a:solidFill>
              <a:latin typeface="Arial"/>
              <a:cs typeface="Arial"/>
            </a:endParaRPr>
          </a:p>
          <a:p>
            <a:pPr marL="756285" lvl="1" indent="-286385">
              <a:spcBef>
                <a:spcPts val="415"/>
              </a:spcBef>
              <a:buClr>
                <a:srgbClr val="3C6C2A"/>
              </a:buClr>
              <a:buFontTx/>
              <a:buChar char="–"/>
              <a:tabLst>
                <a:tab pos="756285" algn="l"/>
                <a:tab pos="756920" algn="l"/>
              </a:tabLst>
            </a:pPr>
            <a:r>
              <a:rPr spc="-114" dirty="0">
                <a:solidFill>
                  <a:srgbClr val="00203C"/>
                </a:solidFill>
                <a:latin typeface="Arial"/>
                <a:cs typeface="Arial"/>
              </a:rPr>
              <a:t>Receiver</a:t>
            </a:r>
            <a:endParaRPr>
              <a:solidFill>
                <a:prstClr val="black"/>
              </a:solidFill>
              <a:latin typeface="Arial"/>
              <a:cs typeface="Arial"/>
            </a:endParaRPr>
          </a:p>
          <a:p>
            <a:pPr marL="1155700" marR="267970" lvl="2" indent="-228600">
              <a:spcBef>
                <a:spcPts val="414"/>
              </a:spcBef>
              <a:buClr>
                <a:srgbClr val="79003B"/>
              </a:buClr>
              <a:buFontTx/>
              <a:buChar char="•"/>
              <a:tabLst>
                <a:tab pos="1155700" algn="l"/>
                <a:tab pos="1156335" algn="l"/>
              </a:tabLst>
            </a:pPr>
            <a:r>
              <a:rPr sz="1650" spc="-60" dirty="0">
                <a:solidFill>
                  <a:srgbClr val="00203C"/>
                </a:solidFill>
                <a:latin typeface="Arial"/>
                <a:cs typeface="Arial"/>
              </a:rPr>
              <a:t>Unique</a:t>
            </a:r>
            <a:r>
              <a:rPr sz="1650" spc="-120" dirty="0">
                <a:solidFill>
                  <a:srgbClr val="00203C"/>
                </a:solidFill>
                <a:latin typeface="Arial"/>
                <a:cs typeface="Arial"/>
              </a:rPr>
              <a:t> </a:t>
            </a:r>
            <a:r>
              <a:rPr sz="1650" spc="-55" dirty="0">
                <a:solidFill>
                  <a:srgbClr val="00203C"/>
                </a:solidFill>
                <a:latin typeface="Arial"/>
                <a:cs typeface="Arial"/>
              </a:rPr>
              <a:t>(most</a:t>
            </a:r>
            <a:r>
              <a:rPr sz="1650" spc="-90" dirty="0">
                <a:solidFill>
                  <a:srgbClr val="00203C"/>
                </a:solidFill>
                <a:latin typeface="Arial"/>
                <a:cs typeface="Arial"/>
              </a:rPr>
              <a:t> </a:t>
            </a:r>
            <a:r>
              <a:rPr sz="1650" spc="-20" dirty="0">
                <a:solidFill>
                  <a:srgbClr val="00203C"/>
                </a:solidFill>
                <a:latin typeface="Arial"/>
                <a:cs typeface="Arial"/>
              </a:rPr>
              <a:t>often)</a:t>
            </a:r>
            <a:r>
              <a:rPr sz="1650" spc="-110" dirty="0">
                <a:solidFill>
                  <a:srgbClr val="00203C"/>
                </a:solidFill>
                <a:latin typeface="Arial"/>
                <a:cs typeface="Arial"/>
              </a:rPr>
              <a:t> </a:t>
            </a:r>
            <a:r>
              <a:rPr sz="1650" spc="-15" dirty="0">
                <a:solidFill>
                  <a:srgbClr val="00203C"/>
                </a:solidFill>
                <a:latin typeface="Arial"/>
                <a:cs typeface="Arial"/>
              </a:rPr>
              <a:t>or</a:t>
            </a:r>
            <a:r>
              <a:rPr sz="1650" spc="-90" dirty="0">
                <a:solidFill>
                  <a:srgbClr val="00203C"/>
                </a:solidFill>
                <a:latin typeface="Arial"/>
                <a:cs typeface="Arial"/>
              </a:rPr>
              <a:t> </a:t>
            </a:r>
            <a:r>
              <a:rPr sz="1650" spc="-20" dirty="0">
                <a:solidFill>
                  <a:srgbClr val="00203C"/>
                </a:solidFill>
                <a:latin typeface="Arial"/>
                <a:cs typeface="Arial"/>
              </a:rPr>
              <a:t>multiple</a:t>
            </a:r>
            <a:r>
              <a:rPr sz="1650" spc="-120" dirty="0">
                <a:solidFill>
                  <a:srgbClr val="00203C"/>
                </a:solidFill>
                <a:latin typeface="Arial"/>
                <a:cs typeface="Arial"/>
              </a:rPr>
              <a:t> </a:t>
            </a:r>
            <a:r>
              <a:rPr sz="1650" spc="-45" dirty="0">
                <a:solidFill>
                  <a:srgbClr val="00203C"/>
                </a:solidFill>
                <a:latin typeface="Arial"/>
                <a:cs typeface="Arial"/>
              </a:rPr>
              <a:t>(i.e.,</a:t>
            </a:r>
            <a:r>
              <a:rPr sz="1650" spc="-120" dirty="0">
                <a:solidFill>
                  <a:srgbClr val="00203C"/>
                </a:solidFill>
                <a:latin typeface="Arial"/>
                <a:cs typeface="Arial"/>
              </a:rPr>
              <a:t> </a:t>
            </a:r>
            <a:r>
              <a:rPr sz="1650" spc="-50" dirty="0">
                <a:solidFill>
                  <a:srgbClr val="00203C"/>
                </a:solidFill>
                <a:latin typeface="Arial"/>
                <a:cs typeface="Arial"/>
              </a:rPr>
              <a:t>automated</a:t>
            </a:r>
            <a:r>
              <a:rPr sz="1650" spc="-120" dirty="0">
                <a:solidFill>
                  <a:srgbClr val="00203C"/>
                </a:solidFill>
                <a:latin typeface="Arial"/>
                <a:cs typeface="Arial"/>
              </a:rPr>
              <a:t> </a:t>
            </a:r>
            <a:r>
              <a:rPr sz="1650" spc="-70" dirty="0">
                <a:solidFill>
                  <a:srgbClr val="00203C"/>
                </a:solidFill>
                <a:latin typeface="Arial"/>
                <a:cs typeface="Arial"/>
              </a:rPr>
              <a:t>by</a:t>
            </a:r>
            <a:r>
              <a:rPr sz="1650" spc="-95" dirty="0">
                <a:solidFill>
                  <a:srgbClr val="00203C"/>
                </a:solidFill>
                <a:latin typeface="Arial"/>
                <a:cs typeface="Arial"/>
              </a:rPr>
              <a:t> </a:t>
            </a:r>
            <a:r>
              <a:rPr sz="1650" spc="-125" dirty="0">
                <a:solidFill>
                  <a:srgbClr val="00203C"/>
                </a:solidFill>
                <a:latin typeface="Arial"/>
                <a:cs typeface="Arial"/>
              </a:rPr>
              <a:t>a  </a:t>
            </a:r>
            <a:r>
              <a:rPr sz="1650" spc="-25" dirty="0">
                <a:solidFill>
                  <a:srgbClr val="00203C"/>
                </a:solidFill>
                <a:latin typeface="Arial"/>
                <a:cs typeface="Arial"/>
              </a:rPr>
              <a:t>“smart</a:t>
            </a:r>
            <a:r>
              <a:rPr sz="1650" spc="-120" dirty="0">
                <a:solidFill>
                  <a:srgbClr val="00203C"/>
                </a:solidFill>
                <a:latin typeface="Arial"/>
                <a:cs typeface="Arial"/>
              </a:rPr>
              <a:t> </a:t>
            </a:r>
            <a:r>
              <a:rPr sz="1650" spc="-20" dirty="0">
                <a:solidFill>
                  <a:srgbClr val="00203C"/>
                </a:solidFill>
                <a:latin typeface="Arial"/>
                <a:cs typeface="Arial"/>
              </a:rPr>
              <a:t>contract”)</a:t>
            </a:r>
            <a:endParaRPr sz="1650">
              <a:solidFill>
                <a:prstClr val="black"/>
              </a:solidFill>
              <a:latin typeface="Arial"/>
              <a:cs typeface="Arial"/>
            </a:endParaRPr>
          </a:p>
          <a:p>
            <a:pPr marL="1155700" lvl="2" indent="-228600">
              <a:spcBef>
                <a:spcPts val="395"/>
              </a:spcBef>
              <a:buClr>
                <a:srgbClr val="79003B"/>
              </a:buClr>
              <a:buFontTx/>
              <a:buChar char="•"/>
              <a:tabLst>
                <a:tab pos="1155700" algn="l"/>
                <a:tab pos="1156335" algn="l"/>
              </a:tabLst>
            </a:pPr>
            <a:r>
              <a:rPr sz="1650" spc="-45" dirty="0">
                <a:solidFill>
                  <a:srgbClr val="00203C"/>
                </a:solidFill>
                <a:latin typeface="Arial"/>
                <a:cs typeface="Arial"/>
              </a:rPr>
              <a:t>Wallet </a:t>
            </a:r>
            <a:r>
              <a:rPr sz="1650" spc="-95" dirty="0">
                <a:solidFill>
                  <a:srgbClr val="00203C"/>
                </a:solidFill>
                <a:latin typeface="Arial"/>
                <a:cs typeface="Arial"/>
              </a:rPr>
              <a:t>(can </a:t>
            </a:r>
            <a:r>
              <a:rPr sz="1650" spc="-35" dirty="0">
                <a:solidFill>
                  <a:srgbClr val="00203C"/>
                </a:solidFill>
                <a:latin typeface="Arial"/>
                <a:cs typeface="Arial"/>
              </a:rPr>
              <a:t>explicit </a:t>
            </a:r>
            <a:r>
              <a:rPr sz="1650" spc="-15" dirty="0">
                <a:solidFill>
                  <a:srgbClr val="00203C"/>
                </a:solidFill>
                <a:latin typeface="Arial"/>
                <a:cs typeface="Arial"/>
              </a:rPr>
              <a:t>or </a:t>
            </a:r>
            <a:r>
              <a:rPr sz="1650" spc="-110" dirty="0">
                <a:solidFill>
                  <a:srgbClr val="00203C"/>
                </a:solidFill>
                <a:latin typeface="Arial"/>
                <a:cs typeface="Arial"/>
              </a:rPr>
              <a:t>hidden….same</a:t>
            </a:r>
            <a:r>
              <a:rPr sz="1650" spc="-320" dirty="0">
                <a:solidFill>
                  <a:srgbClr val="00203C"/>
                </a:solidFill>
                <a:latin typeface="Arial"/>
                <a:cs typeface="Arial"/>
              </a:rPr>
              <a:t> </a:t>
            </a:r>
            <a:r>
              <a:rPr sz="1650" spc="-155" dirty="0">
                <a:solidFill>
                  <a:srgbClr val="00203C"/>
                </a:solidFill>
                <a:latin typeface="Arial"/>
                <a:cs typeface="Arial"/>
              </a:rPr>
              <a:t>as </a:t>
            </a:r>
            <a:r>
              <a:rPr sz="1650" spc="-70" dirty="0">
                <a:solidFill>
                  <a:srgbClr val="00203C"/>
                </a:solidFill>
                <a:latin typeface="Arial"/>
                <a:cs typeface="Arial"/>
              </a:rPr>
              <a:t>sender)</a:t>
            </a:r>
            <a:endParaRPr sz="1650">
              <a:solidFill>
                <a:prstClr val="black"/>
              </a:solidFill>
              <a:latin typeface="Arial"/>
              <a:cs typeface="Arial"/>
            </a:endParaRPr>
          </a:p>
        </p:txBody>
      </p:sp>
      <p:sp>
        <p:nvSpPr>
          <p:cNvPr id="4" name="object 4"/>
          <p:cNvSpPr/>
          <p:nvPr/>
        </p:nvSpPr>
        <p:spPr>
          <a:xfrm>
            <a:off x="7380731" y="1889760"/>
            <a:ext cx="1763268" cy="1839467"/>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2293230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950834" cy="452120"/>
          </a:xfrm>
          <a:prstGeom prst="rect">
            <a:avLst/>
          </a:prstGeom>
        </p:spPr>
        <p:txBody>
          <a:bodyPr vert="horz" wrap="square" lIns="0" tIns="12065" rIns="0" bIns="0" rtlCol="0">
            <a:spAutoFit/>
          </a:bodyPr>
          <a:lstStyle/>
          <a:p>
            <a:pPr marL="12700">
              <a:lnSpc>
                <a:spcPct val="100000"/>
              </a:lnSpc>
              <a:spcBef>
                <a:spcPts val="95"/>
              </a:spcBef>
              <a:tabLst>
                <a:tab pos="3328670" algn="l"/>
              </a:tabLst>
            </a:pPr>
            <a:r>
              <a:rPr sz="2800" spc="-110" dirty="0">
                <a:solidFill>
                  <a:srgbClr val="005DAB"/>
                </a:solidFill>
              </a:rPr>
              <a:t>Using</a:t>
            </a:r>
            <a:r>
              <a:rPr sz="2800" spc="-200" dirty="0">
                <a:solidFill>
                  <a:srgbClr val="005DAB"/>
                </a:solidFill>
              </a:rPr>
              <a:t> </a:t>
            </a:r>
            <a:r>
              <a:rPr sz="2800" spc="-170" dirty="0">
                <a:solidFill>
                  <a:srgbClr val="005DAB"/>
                </a:solidFill>
              </a:rPr>
              <a:t>the</a:t>
            </a:r>
            <a:r>
              <a:rPr sz="2800" spc="-190" dirty="0">
                <a:solidFill>
                  <a:srgbClr val="005DAB"/>
                </a:solidFill>
              </a:rPr>
              <a:t> </a:t>
            </a:r>
            <a:r>
              <a:rPr sz="2800" spc="-180" dirty="0">
                <a:solidFill>
                  <a:srgbClr val="005DAB"/>
                </a:solidFill>
              </a:rPr>
              <a:t>Blockchain:	</a:t>
            </a:r>
            <a:r>
              <a:rPr sz="2800" spc="-170" dirty="0">
                <a:solidFill>
                  <a:srgbClr val="005DAB"/>
                </a:solidFill>
              </a:rPr>
              <a:t>the </a:t>
            </a:r>
            <a:r>
              <a:rPr sz="2800" spc="-150" dirty="0">
                <a:solidFill>
                  <a:srgbClr val="005DAB"/>
                </a:solidFill>
              </a:rPr>
              <a:t>transaction </a:t>
            </a:r>
            <a:r>
              <a:rPr sz="2800" spc="360" dirty="0">
                <a:solidFill>
                  <a:srgbClr val="005DAB"/>
                </a:solidFill>
              </a:rPr>
              <a:t>–</a:t>
            </a:r>
            <a:r>
              <a:rPr sz="2800" spc="-415" dirty="0">
                <a:solidFill>
                  <a:srgbClr val="005DAB"/>
                </a:solidFill>
              </a:rPr>
              <a:t> </a:t>
            </a:r>
            <a:r>
              <a:rPr sz="2800" spc="-114" dirty="0">
                <a:solidFill>
                  <a:srgbClr val="005DAB"/>
                </a:solidFill>
              </a:rPr>
              <a:t>a </a:t>
            </a:r>
            <a:r>
              <a:rPr sz="2800" spc="-180" dirty="0">
                <a:solidFill>
                  <a:srgbClr val="005DAB"/>
                </a:solidFill>
              </a:rPr>
              <a:t>deeper </a:t>
            </a:r>
            <a:r>
              <a:rPr sz="2800" spc="-130" dirty="0">
                <a:solidFill>
                  <a:srgbClr val="005DAB"/>
                </a:solidFill>
              </a:rPr>
              <a:t>look</a:t>
            </a:r>
            <a:endParaRPr sz="2800"/>
          </a:p>
        </p:txBody>
      </p:sp>
      <p:sp>
        <p:nvSpPr>
          <p:cNvPr id="3" name="object 3"/>
          <p:cNvSpPr txBox="1"/>
          <p:nvPr/>
        </p:nvSpPr>
        <p:spPr>
          <a:xfrm>
            <a:off x="535940" y="1176604"/>
            <a:ext cx="3554095" cy="2879725"/>
          </a:xfrm>
          <a:prstGeom prst="rect">
            <a:avLst/>
          </a:prstGeom>
        </p:spPr>
        <p:txBody>
          <a:bodyPr vert="horz" wrap="square" lIns="0" tIns="12700" rIns="0" bIns="0" rtlCol="0">
            <a:spAutoFit/>
          </a:bodyPr>
          <a:lstStyle/>
          <a:p>
            <a:pPr marL="355600" marR="5080" indent="-342900" algn="just">
              <a:spcBef>
                <a:spcPts val="100"/>
              </a:spcBef>
              <a:buClr>
                <a:srgbClr val="0087B7"/>
              </a:buClr>
              <a:buFont typeface="Wingdings"/>
              <a:buChar char=""/>
              <a:tabLst>
                <a:tab pos="355600" algn="l"/>
              </a:tabLst>
            </a:pPr>
            <a:r>
              <a:rPr spc="-40" dirty="0">
                <a:solidFill>
                  <a:srgbClr val="00203C"/>
                </a:solidFill>
                <a:latin typeface="Arial"/>
                <a:cs typeface="Arial"/>
              </a:rPr>
              <a:t>Inherent </a:t>
            </a:r>
            <a:r>
              <a:rPr spc="15" dirty="0">
                <a:solidFill>
                  <a:srgbClr val="00203C"/>
                </a:solidFill>
                <a:latin typeface="Arial"/>
                <a:cs typeface="Arial"/>
              </a:rPr>
              <a:t>to </a:t>
            </a:r>
            <a:r>
              <a:rPr spc="-140" dirty="0">
                <a:solidFill>
                  <a:srgbClr val="00203C"/>
                </a:solidFill>
                <a:latin typeface="Arial"/>
                <a:cs typeface="Arial"/>
              </a:rPr>
              <a:t>a </a:t>
            </a:r>
            <a:r>
              <a:rPr spc="-75" dirty="0">
                <a:solidFill>
                  <a:srgbClr val="00203C"/>
                </a:solidFill>
                <a:latin typeface="Arial"/>
                <a:cs typeface="Arial"/>
              </a:rPr>
              <a:t>standard</a:t>
            </a:r>
            <a:r>
              <a:rPr spc="-265" dirty="0">
                <a:solidFill>
                  <a:srgbClr val="00203C"/>
                </a:solidFill>
                <a:latin typeface="Arial"/>
                <a:cs typeface="Arial"/>
              </a:rPr>
              <a:t> </a:t>
            </a:r>
            <a:r>
              <a:rPr spc="-75" dirty="0">
                <a:solidFill>
                  <a:srgbClr val="00203C"/>
                </a:solidFill>
                <a:latin typeface="Arial"/>
                <a:cs typeface="Arial"/>
              </a:rPr>
              <a:t>blockchain-  every </a:t>
            </a:r>
            <a:r>
              <a:rPr spc="-55" dirty="0">
                <a:solidFill>
                  <a:srgbClr val="00203C"/>
                </a:solidFill>
                <a:latin typeface="Arial"/>
                <a:cs typeface="Arial"/>
              </a:rPr>
              <a:t>transaction </a:t>
            </a:r>
            <a:r>
              <a:rPr spc="-95" dirty="0">
                <a:solidFill>
                  <a:srgbClr val="00203C"/>
                </a:solidFill>
                <a:latin typeface="Arial"/>
                <a:cs typeface="Arial"/>
              </a:rPr>
              <a:t>is </a:t>
            </a:r>
            <a:r>
              <a:rPr spc="-110" dirty="0">
                <a:solidFill>
                  <a:srgbClr val="00203C"/>
                </a:solidFill>
                <a:latin typeface="Arial"/>
                <a:cs typeface="Arial"/>
              </a:rPr>
              <a:t>stored…every  </a:t>
            </a:r>
            <a:r>
              <a:rPr spc="-114" dirty="0">
                <a:solidFill>
                  <a:srgbClr val="00203C"/>
                </a:solidFill>
                <a:latin typeface="Arial"/>
                <a:cs typeface="Arial"/>
              </a:rPr>
              <a:t>one…forever.</a:t>
            </a:r>
            <a:endParaRPr>
              <a:solidFill>
                <a:prstClr val="black"/>
              </a:solidFill>
              <a:latin typeface="Arial"/>
              <a:cs typeface="Arial"/>
            </a:endParaRPr>
          </a:p>
          <a:p>
            <a:pPr marL="355600" marR="18415" indent="-342900">
              <a:spcBef>
                <a:spcPts val="434"/>
              </a:spcBef>
              <a:buClr>
                <a:srgbClr val="0087B7"/>
              </a:buClr>
              <a:buFont typeface="Wingdings"/>
              <a:buChar char=""/>
              <a:tabLst>
                <a:tab pos="354965" algn="l"/>
                <a:tab pos="355600" algn="l"/>
              </a:tabLst>
            </a:pPr>
            <a:r>
              <a:rPr spc="-20" dirty="0">
                <a:solidFill>
                  <a:srgbClr val="00203C"/>
                </a:solidFill>
                <a:latin typeface="Arial"/>
                <a:cs typeface="Arial"/>
              </a:rPr>
              <a:t>With, </a:t>
            </a:r>
            <a:r>
              <a:rPr spc="-5" dirty="0">
                <a:solidFill>
                  <a:srgbClr val="00203C"/>
                </a:solidFill>
                <a:latin typeface="Arial"/>
                <a:cs typeface="Arial"/>
              </a:rPr>
              <a:t>for </a:t>
            </a:r>
            <a:r>
              <a:rPr spc="-90" dirty="0">
                <a:solidFill>
                  <a:srgbClr val="00203C"/>
                </a:solidFill>
                <a:latin typeface="Arial"/>
                <a:cs typeface="Arial"/>
              </a:rPr>
              <a:t>example, </a:t>
            </a:r>
            <a:r>
              <a:rPr spc="-20" dirty="0">
                <a:solidFill>
                  <a:srgbClr val="00203C"/>
                </a:solidFill>
                <a:latin typeface="Arial"/>
                <a:cs typeface="Arial"/>
              </a:rPr>
              <a:t>the </a:t>
            </a:r>
            <a:r>
              <a:rPr spc="-50" dirty="0">
                <a:solidFill>
                  <a:srgbClr val="00203C"/>
                </a:solidFill>
                <a:latin typeface="Arial"/>
                <a:cs typeface="Arial"/>
              </a:rPr>
              <a:t>public  </a:t>
            </a:r>
            <a:r>
              <a:rPr spc="-60" dirty="0">
                <a:solidFill>
                  <a:srgbClr val="00203C"/>
                </a:solidFill>
                <a:latin typeface="Arial"/>
                <a:cs typeface="Arial"/>
              </a:rPr>
              <a:t>(Bitcoin) </a:t>
            </a:r>
            <a:r>
              <a:rPr spc="-80" dirty="0">
                <a:solidFill>
                  <a:srgbClr val="00203C"/>
                </a:solidFill>
                <a:latin typeface="Arial"/>
                <a:cs typeface="Arial"/>
              </a:rPr>
              <a:t>blockchain </a:t>
            </a:r>
            <a:r>
              <a:rPr spc="-105" dirty="0">
                <a:solidFill>
                  <a:srgbClr val="00203C"/>
                </a:solidFill>
                <a:latin typeface="Arial"/>
                <a:cs typeface="Arial"/>
              </a:rPr>
              <a:t>– </a:t>
            </a:r>
            <a:r>
              <a:rPr spc="-70" dirty="0">
                <a:solidFill>
                  <a:srgbClr val="00203C"/>
                </a:solidFill>
                <a:latin typeface="Arial"/>
                <a:cs typeface="Arial"/>
              </a:rPr>
              <a:t>transactions  </a:t>
            </a:r>
            <a:r>
              <a:rPr spc="-85" dirty="0">
                <a:solidFill>
                  <a:srgbClr val="00203C"/>
                </a:solidFill>
                <a:latin typeface="Arial"/>
                <a:cs typeface="Arial"/>
              </a:rPr>
              <a:t>are </a:t>
            </a:r>
            <a:r>
              <a:rPr spc="-70" dirty="0">
                <a:solidFill>
                  <a:srgbClr val="00203C"/>
                </a:solidFill>
                <a:latin typeface="Arial"/>
                <a:cs typeface="Arial"/>
              </a:rPr>
              <a:t>grouped </a:t>
            </a:r>
            <a:r>
              <a:rPr spc="-85" dirty="0">
                <a:solidFill>
                  <a:srgbClr val="00203C"/>
                </a:solidFill>
                <a:latin typeface="Arial"/>
                <a:cs typeface="Arial"/>
              </a:rPr>
              <a:t>and </a:t>
            </a:r>
            <a:r>
              <a:rPr spc="-105" dirty="0">
                <a:solidFill>
                  <a:srgbClr val="00203C"/>
                </a:solidFill>
                <a:latin typeface="Arial"/>
                <a:cs typeface="Arial"/>
              </a:rPr>
              <a:t>processed </a:t>
            </a:r>
            <a:r>
              <a:rPr spc="-25" dirty="0">
                <a:solidFill>
                  <a:srgbClr val="00203C"/>
                </a:solidFill>
                <a:latin typeface="Arial"/>
                <a:cs typeface="Arial"/>
              </a:rPr>
              <a:t>in  </a:t>
            </a:r>
            <a:r>
              <a:rPr spc="-95" dirty="0">
                <a:solidFill>
                  <a:srgbClr val="00203C"/>
                </a:solidFill>
                <a:latin typeface="Arial"/>
                <a:cs typeface="Arial"/>
              </a:rPr>
              <a:t>blocks </a:t>
            </a:r>
            <a:r>
              <a:rPr spc="-80" dirty="0">
                <a:solidFill>
                  <a:srgbClr val="00203C"/>
                </a:solidFill>
                <a:latin typeface="Arial"/>
                <a:cs typeface="Arial"/>
              </a:rPr>
              <a:t>(thousands </a:t>
            </a:r>
            <a:r>
              <a:rPr spc="-5" dirty="0">
                <a:solidFill>
                  <a:srgbClr val="00203C"/>
                </a:solidFill>
                <a:latin typeface="Arial"/>
                <a:cs typeface="Arial"/>
              </a:rPr>
              <a:t>of</a:t>
            </a:r>
            <a:r>
              <a:rPr spc="-140" dirty="0">
                <a:solidFill>
                  <a:srgbClr val="00203C"/>
                </a:solidFill>
                <a:latin typeface="Arial"/>
                <a:cs typeface="Arial"/>
              </a:rPr>
              <a:t> </a:t>
            </a:r>
            <a:r>
              <a:rPr spc="-65" dirty="0">
                <a:solidFill>
                  <a:srgbClr val="00203C"/>
                </a:solidFill>
                <a:latin typeface="Arial"/>
                <a:cs typeface="Arial"/>
              </a:rPr>
              <a:t>transactions)</a:t>
            </a:r>
            <a:endParaRPr>
              <a:solidFill>
                <a:prstClr val="black"/>
              </a:solidFill>
              <a:latin typeface="Arial"/>
              <a:cs typeface="Arial"/>
            </a:endParaRPr>
          </a:p>
          <a:p>
            <a:pPr marL="355600" marR="33020" indent="-342900">
              <a:spcBef>
                <a:spcPts val="434"/>
              </a:spcBef>
              <a:buClr>
                <a:srgbClr val="0087B7"/>
              </a:buClr>
              <a:buFont typeface="Wingdings"/>
              <a:buChar char=""/>
              <a:tabLst>
                <a:tab pos="354965" algn="l"/>
                <a:tab pos="355600" algn="l"/>
              </a:tabLst>
            </a:pPr>
            <a:r>
              <a:rPr spc="-120" dirty="0">
                <a:solidFill>
                  <a:srgbClr val="00203C"/>
                </a:solidFill>
                <a:latin typeface="Arial"/>
                <a:cs typeface="Arial"/>
              </a:rPr>
              <a:t>Blocks </a:t>
            </a:r>
            <a:r>
              <a:rPr spc="-85" dirty="0">
                <a:solidFill>
                  <a:srgbClr val="00203C"/>
                </a:solidFill>
                <a:latin typeface="Arial"/>
                <a:cs typeface="Arial"/>
              </a:rPr>
              <a:t>are </a:t>
            </a:r>
            <a:r>
              <a:rPr spc="-30" dirty="0">
                <a:solidFill>
                  <a:srgbClr val="00203C"/>
                </a:solidFill>
                <a:latin typeface="Arial"/>
                <a:cs typeface="Arial"/>
              </a:rPr>
              <a:t>then </a:t>
            </a:r>
            <a:r>
              <a:rPr spc="-15" dirty="0">
                <a:solidFill>
                  <a:srgbClr val="00203C"/>
                </a:solidFill>
                <a:latin typeface="Arial"/>
                <a:cs typeface="Arial"/>
              </a:rPr>
              <a:t>tied </a:t>
            </a:r>
            <a:r>
              <a:rPr spc="-35" dirty="0">
                <a:solidFill>
                  <a:srgbClr val="00203C"/>
                </a:solidFill>
                <a:latin typeface="Arial"/>
                <a:cs typeface="Arial"/>
              </a:rPr>
              <a:t>together</a:t>
            </a:r>
            <a:r>
              <a:rPr spc="-240" dirty="0">
                <a:solidFill>
                  <a:srgbClr val="00203C"/>
                </a:solidFill>
                <a:latin typeface="Arial"/>
                <a:cs typeface="Arial"/>
              </a:rPr>
              <a:t> </a:t>
            </a:r>
            <a:r>
              <a:rPr spc="5" dirty="0">
                <a:solidFill>
                  <a:srgbClr val="00203C"/>
                </a:solidFill>
                <a:latin typeface="Arial"/>
                <a:cs typeface="Arial"/>
              </a:rPr>
              <a:t>with  </a:t>
            </a:r>
            <a:r>
              <a:rPr spc="-90" dirty="0">
                <a:solidFill>
                  <a:srgbClr val="00203C"/>
                </a:solidFill>
                <a:latin typeface="Arial"/>
                <a:cs typeface="Arial"/>
              </a:rPr>
              <a:t>1-way </a:t>
            </a:r>
            <a:r>
              <a:rPr spc="-40" dirty="0">
                <a:solidFill>
                  <a:srgbClr val="00203C"/>
                </a:solidFill>
                <a:latin typeface="Arial"/>
                <a:cs typeface="Arial"/>
              </a:rPr>
              <a:t>digital fingerprints  </a:t>
            </a:r>
            <a:r>
              <a:rPr spc="-65" dirty="0">
                <a:solidFill>
                  <a:srgbClr val="00203C"/>
                </a:solidFill>
                <a:latin typeface="Arial"/>
                <a:cs typeface="Arial"/>
              </a:rPr>
              <a:t>(cryptographic</a:t>
            </a:r>
            <a:r>
              <a:rPr spc="-80" dirty="0">
                <a:solidFill>
                  <a:srgbClr val="00203C"/>
                </a:solidFill>
                <a:latin typeface="Arial"/>
                <a:cs typeface="Arial"/>
              </a:rPr>
              <a:t> </a:t>
            </a:r>
            <a:r>
              <a:rPr spc="-120" dirty="0">
                <a:solidFill>
                  <a:srgbClr val="00203C"/>
                </a:solidFill>
                <a:latin typeface="Arial"/>
                <a:cs typeface="Arial"/>
              </a:rPr>
              <a:t>hashes)</a:t>
            </a:r>
            <a:endParaRPr>
              <a:solidFill>
                <a:prstClr val="black"/>
              </a:solidFill>
              <a:latin typeface="Arial"/>
              <a:cs typeface="Arial"/>
            </a:endParaRPr>
          </a:p>
        </p:txBody>
      </p:sp>
      <p:sp>
        <p:nvSpPr>
          <p:cNvPr id="4" name="object 4"/>
          <p:cNvSpPr/>
          <p:nvPr/>
        </p:nvSpPr>
        <p:spPr>
          <a:xfrm>
            <a:off x="4491415" y="1260056"/>
            <a:ext cx="4195384" cy="334839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2922159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950834" cy="452120"/>
          </a:xfrm>
          <a:prstGeom prst="rect">
            <a:avLst/>
          </a:prstGeom>
        </p:spPr>
        <p:txBody>
          <a:bodyPr vert="horz" wrap="square" lIns="0" tIns="12065" rIns="0" bIns="0" rtlCol="0">
            <a:spAutoFit/>
          </a:bodyPr>
          <a:lstStyle/>
          <a:p>
            <a:pPr marL="12700">
              <a:lnSpc>
                <a:spcPct val="100000"/>
              </a:lnSpc>
              <a:spcBef>
                <a:spcPts val="95"/>
              </a:spcBef>
              <a:tabLst>
                <a:tab pos="3328670" algn="l"/>
              </a:tabLst>
            </a:pPr>
            <a:r>
              <a:rPr sz="2800" spc="-110" dirty="0">
                <a:solidFill>
                  <a:srgbClr val="005DAB"/>
                </a:solidFill>
              </a:rPr>
              <a:t>Using</a:t>
            </a:r>
            <a:r>
              <a:rPr sz="2800" spc="-200" dirty="0">
                <a:solidFill>
                  <a:srgbClr val="005DAB"/>
                </a:solidFill>
              </a:rPr>
              <a:t> </a:t>
            </a:r>
            <a:r>
              <a:rPr sz="2800" spc="-170" dirty="0">
                <a:solidFill>
                  <a:srgbClr val="005DAB"/>
                </a:solidFill>
              </a:rPr>
              <a:t>the</a:t>
            </a:r>
            <a:r>
              <a:rPr sz="2800" spc="-190" dirty="0">
                <a:solidFill>
                  <a:srgbClr val="005DAB"/>
                </a:solidFill>
              </a:rPr>
              <a:t> </a:t>
            </a:r>
            <a:r>
              <a:rPr sz="2800" spc="-180" dirty="0">
                <a:solidFill>
                  <a:srgbClr val="005DAB"/>
                </a:solidFill>
              </a:rPr>
              <a:t>Blockchain:	</a:t>
            </a:r>
            <a:r>
              <a:rPr sz="2800" spc="-170" dirty="0">
                <a:solidFill>
                  <a:srgbClr val="005DAB"/>
                </a:solidFill>
              </a:rPr>
              <a:t>the </a:t>
            </a:r>
            <a:r>
              <a:rPr sz="2800" spc="-150" dirty="0">
                <a:solidFill>
                  <a:srgbClr val="005DAB"/>
                </a:solidFill>
              </a:rPr>
              <a:t>transaction </a:t>
            </a:r>
            <a:r>
              <a:rPr sz="2800" spc="360" dirty="0">
                <a:solidFill>
                  <a:srgbClr val="005DAB"/>
                </a:solidFill>
              </a:rPr>
              <a:t>–</a:t>
            </a:r>
            <a:r>
              <a:rPr sz="2800" spc="-415" dirty="0">
                <a:solidFill>
                  <a:srgbClr val="005DAB"/>
                </a:solidFill>
              </a:rPr>
              <a:t> </a:t>
            </a:r>
            <a:r>
              <a:rPr sz="2800" spc="-114" dirty="0">
                <a:solidFill>
                  <a:srgbClr val="005DAB"/>
                </a:solidFill>
              </a:rPr>
              <a:t>a </a:t>
            </a:r>
            <a:r>
              <a:rPr sz="2800" spc="-180" dirty="0">
                <a:solidFill>
                  <a:srgbClr val="005DAB"/>
                </a:solidFill>
              </a:rPr>
              <a:t>deeper </a:t>
            </a:r>
            <a:r>
              <a:rPr sz="2800" spc="-130" dirty="0">
                <a:solidFill>
                  <a:srgbClr val="005DAB"/>
                </a:solidFill>
              </a:rPr>
              <a:t>look</a:t>
            </a:r>
            <a:endParaRPr sz="2800"/>
          </a:p>
        </p:txBody>
      </p:sp>
      <p:sp>
        <p:nvSpPr>
          <p:cNvPr id="3" name="object 3"/>
          <p:cNvSpPr txBox="1"/>
          <p:nvPr/>
        </p:nvSpPr>
        <p:spPr>
          <a:xfrm>
            <a:off x="535940" y="1176604"/>
            <a:ext cx="5807075" cy="3522979"/>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pc="-105" dirty="0">
                <a:solidFill>
                  <a:srgbClr val="00203C"/>
                </a:solidFill>
                <a:latin typeface="Arial"/>
                <a:cs typeface="Arial"/>
              </a:rPr>
              <a:t>Transactions </a:t>
            </a:r>
            <a:r>
              <a:rPr spc="-80" dirty="0">
                <a:solidFill>
                  <a:srgbClr val="00203C"/>
                </a:solidFill>
                <a:latin typeface="Arial"/>
                <a:cs typeface="Arial"/>
              </a:rPr>
              <a:t>take </a:t>
            </a:r>
            <a:r>
              <a:rPr spc="-15" dirty="0">
                <a:solidFill>
                  <a:srgbClr val="00203C"/>
                </a:solidFill>
                <a:latin typeface="Arial"/>
                <a:cs typeface="Arial"/>
              </a:rPr>
              <a:t>time </a:t>
            </a:r>
            <a:r>
              <a:rPr spc="-55" dirty="0">
                <a:solidFill>
                  <a:srgbClr val="00203C"/>
                </a:solidFill>
                <a:latin typeface="Arial"/>
                <a:cs typeface="Arial"/>
              </a:rPr>
              <a:t>(which </a:t>
            </a:r>
            <a:r>
              <a:rPr spc="-90" dirty="0">
                <a:solidFill>
                  <a:srgbClr val="00203C"/>
                </a:solidFill>
                <a:latin typeface="Arial"/>
                <a:cs typeface="Arial"/>
              </a:rPr>
              <a:t>varies </a:t>
            </a:r>
            <a:r>
              <a:rPr spc="-114" dirty="0">
                <a:solidFill>
                  <a:srgbClr val="00203C"/>
                </a:solidFill>
                <a:latin typeface="Arial"/>
                <a:cs typeface="Arial"/>
              </a:rPr>
              <a:t>based </a:t>
            </a:r>
            <a:r>
              <a:rPr spc="-55" dirty="0">
                <a:solidFill>
                  <a:srgbClr val="00203C"/>
                </a:solidFill>
                <a:latin typeface="Arial"/>
                <a:cs typeface="Arial"/>
              </a:rPr>
              <a:t>on</a:t>
            </a:r>
            <a:r>
              <a:rPr spc="-130" dirty="0">
                <a:solidFill>
                  <a:srgbClr val="00203C"/>
                </a:solidFill>
                <a:latin typeface="Arial"/>
                <a:cs typeface="Arial"/>
              </a:rPr>
              <a:t> </a:t>
            </a:r>
            <a:r>
              <a:rPr spc="-20" dirty="0">
                <a:solidFill>
                  <a:srgbClr val="00203C"/>
                </a:solidFill>
                <a:latin typeface="Arial"/>
                <a:cs typeface="Arial"/>
              </a:rPr>
              <a:t>the</a:t>
            </a:r>
            <a:endParaRPr>
              <a:solidFill>
                <a:prstClr val="black"/>
              </a:solidFill>
              <a:latin typeface="Arial"/>
              <a:cs typeface="Arial"/>
            </a:endParaRPr>
          </a:p>
          <a:p>
            <a:pPr marL="355600">
              <a:spcBef>
                <a:spcPts val="5"/>
              </a:spcBef>
            </a:pPr>
            <a:r>
              <a:rPr spc="-80" dirty="0">
                <a:solidFill>
                  <a:srgbClr val="00203C"/>
                </a:solidFill>
                <a:latin typeface="Arial"/>
                <a:cs typeface="Arial"/>
              </a:rPr>
              <a:t>blockchain</a:t>
            </a:r>
            <a:r>
              <a:rPr spc="-65" dirty="0">
                <a:solidFill>
                  <a:srgbClr val="00203C"/>
                </a:solidFill>
                <a:latin typeface="Arial"/>
                <a:cs typeface="Arial"/>
              </a:rPr>
              <a:t> </a:t>
            </a:r>
            <a:r>
              <a:rPr spc="-15" dirty="0">
                <a:solidFill>
                  <a:srgbClr val="00203C"/>
                </a:solidFill>
                <a:latin typeface="Arial"/>
                <a:cs typeface="Arial"/>
              </a:rPr>
              <a:t>type/platform)</a:t>
            </a:r>
            <a:endParaRPr>
              <a:solidFill>
                <a:prstClr val="black"/>
              </a:solidFill>
              <a:latin typeface="Arial"/>
              <a:cs typeface="Arial"/>
            </a:endParaRPr>
          </a:p>
          <a:p>
            <a:pPr marL="756285" marR="5080" lvl="1" indent="-286385">
              <a:spcBef>
                <a:spcPts val="414"/>
              </a:spcBef>
              <a:buClr>
                <a:srgbClr val="3C6C2A"/>
              </a:buClr>
              <a:buFontTx/>
              <a:buChar char="–"/>
              <a:tabLst>
                <a:tab pos="756285" algn="l"/>
                <a:tab pos="756920" algn="l"/>
              </a:tabLst>
            </a:pPr>
            <a:r>
              <a:rPr sz="1650" spc="-114" dirty="0">
                <a:solidFill>
                  <a:srgbClr val="00203C"/>
                </a:solidFill>
                <a:latin typeface="Arial"/>
                <a:cs typeface="Arial"/>
              </a:rPr>
              <a:t>Huge</a:t>
            </a:r>
            <a:r>
              <a:rPr sz="1650" spc="-110" dirty="0">
                <a:solidFill>
                  <a:srgbClr val="00203C"/>
                </a:solidFill>
                <a:latin typeface="Arial"/>
                <a:cs typeface="Arial"/>
              </a:rPr>
              <a:t> </a:t>
            </a:r>
            <a:r>
              <a:rPr sz="1650" spc="-90" dirty="0">
                <a:solidFill>
                  <a:srgbClr val="00203C"/>
                </a:solidFill>
                <a:latin typeface="Arial"/>
                <a:cs typeface="Arial"/>
              </a:rPr>
              <a:t>area</a:t>
            </a:r>
            <a:r>
              <a:rPr sz="1650" spc="-95" dirty="0">
                <a:solidFill>
                  <a:srgbClr val="00203C"/>
                </a:solidFill>
                <a:latin typeface="Arial"/>
                <a:cs typeface="Arial"/>
              </a:rPr>
              <a:t> </a:t>
            </a:r>
            <a:r>
              <a:rPr sz="1650" spc="-5" dirty="0">
                <a:solidFill>
                  <a:srgbClr val="00203C"/>
                </a:solidFill>
                <a:latin typeface="Arial"/>
                <a:cs typeface="Arial"/>
              </a:rPr>
              <a:t>of</a:t>
            </a:r>
            <a:r>
              <a:rPr sz="1650" spc="-90" dirty="0">
                <a:solidFill>
                  <a:srgbClr val="00203C"/>
                </a:solidFill>
                <a:latin typeface="Arial"/>
                <a:cs typeface="Arial"/>
              </a:rPr>
              <a:t> </a:t>
            </a:r>
            <a:r>
              <a:rPr sz="1650" spc="-50" dirty="0">
                <a:solidFill>
                  <a:srgbClr val="00203C"/>
                </a:solidFill>
                <a:latin typeface="Arial"/>
                <a:cs typeface="Arial"/>
              </a:rPr>
              <a:t>development</a:t>
            </a:r>
            <a:r>
              <a:rPr sz="1650" spc="-100" dirty="0">
                <a:solidFill>
                  <a:srgbClr val="00203C"/>
                </a:solidFill>
                <a:latin typeface="Arial"/>
                <a:cs typeface="Arial"/>
              </a:rPr>
              <a:t> </a:t>
            </a:r>
            <a:r>
              <a:rPr sz="1650" spc="180" dirty="0">
                <a:solidFill>
                  <a:srgbClr val="00203C"/>
                </a:solidFill>
                <a:latin typeface="Arial"/>
                <a:cs typeface="Arial"/>
              </a:rPr>
              <a:t>/</a:t>
            </a:r>
            <a:r>
              <a:rPr sz="1650" spc="-120" dirty="0">
                <a:solidFill>
                  <a:srgbClr val="00203C"/>
                </a:solidFill>
                <a:latin typeface="Arial"/>
                <a:cs typeface="Arial"/>
              </a:rPr>
              <a:t> </a:t>
            </a:r>
            <a:r>
              <a:rPr sz="1650" spc="-25" dirty="0">
                <a:solidFill>
                  <a:srgbClr val="00203C"/>
                </a:solidFill>
                <a:latin typeface="Arial"/>
                <a:cs typeface="Arial"/>
              </a:rPr>
              <a:t>activity</a:t>
            </a:r>
            <a:r>
              <a:rPr sz="1650" spc="-110" dirty="0">
                <a:solidFill>
                  <a:srgbClr val="00203C"/>
                </a:solidFill>
                <a:latin typeface="Arial"/>
                <a:cs typeface="Arial"/>
              </a:rPr>
              <a:t> </a:t>
            </a:r>
            <a:r>
              <a:rPr sz="1650" spc="15" dirty="0">
                <a:solidFill>
                  <a:srgbClr val="00203C"/>
                </a:solidFill>
                <a:latin typeface="Arial"/>
                <a:cs typeface="Arial"/>
              </a:rPr>
              <a:t>to</a:t>
            </a:r>
            <a:r>
              <a:rPr sz="1650" spc="-90" dirty="0">
                <a:solidFill>
                  <a:srgbClr val="00203C"/>
                </a:solidFill>
                <a:latin typeface="Arial"/>
                <a:cs typeface="Arial"/>
              </a:rPr>
              <a:t> </a:t>
            </a:r>
            <a:r>
              <a:rPr sz="1650" spc="-50" dirty="0">
                <a:solidFill>
                  <a:srgbClr val="00203C"/>
                </a:solidFill>
                <a:latin typeface="Arial"/>
                <a:cs typeface="Arial"/>
              </a:rPr>
              <a:t>improve</a:t>
            </a:r>
            <a:r>
              <a:rPr sz="1650" spc="-110" dirty="0">
                <a:solidFill>
                  <a:srgbClr val="00203C"/>
                </a:solidFill>
                <a:latin typeface="Arial"/>
                <a:cs typeface="Arial"/>
              </a:rPr>
              <a:t> </a:t>
            </a:r>
            <a:r>
              <a:rPr sz="1650" spc="-50" dirty="0">
                <a:solidFill>
                  <a:srgbClr val="00203C"/>
                </a:solidFill>
                <a:latin typeface="Arial"/>
                <a:cs typeface="Arial"/>
              </a:rPr>
              <a:t>transaction  </a:t>
            </a:r>
            <a:r>
              <a:rPr sz="1650" spc="-55" dirty="0">
                <a:solidFill>
                  <a:srgbClr val="00203C"/>
                </a:solidFill>
                <a:latin typeface="Arial"/>
                <a:cs typeface="Arial"/>
              </a:rPr>
              <a:t>efficiency</a:t>
            </a:r>
            <a:endParaRPr sz="1650">
              <a:solidFill>
                <a:prstClr val="black"/>
              </a:solidFill>
              <a:latin typeface="Arial"/>
              <a:cs typeface="Arial"/>
            </a:endParaRPr>
          </a:p>
          <a:p>
            <a:pPr marL="756285" lvl="1" indent="-286385">
              <a:spcBef>
                <a:spcPts val="395"/>
              </a:spcBef>
              <a:buClr>
                <a:srgbClr val="3C6C2A"/>
              </a:buClr>
              <a:buFontTx/>
              <a:buChar char="–"/>
              <a:tabLst>
                <a:tab pos="756285" algn="l"/>
                <a:tab pos="756920" algn="l"/>
              </a:tabLst>
            </a:pPr>
            <a:r>
              <a:rPr sz="1650" spc="-90" dirty="0">
                <a:solidFill>
                  <a:srgbClr val="00203C"/>
                </a:solidFill>
                <a:latin typeface="Arial"/>
                <a:cs typeface="Arial"/>
              </a:rPr>
              <a:t>There </a:t>
            </a:r>
            <a:r>
              <a:rPr sz="1650" spc="-75" dirty="0">
                <a:solidFill>
                  <a:srgbClr val="00203C"/>
                </a:solidFill>
                <a:latin typeface="Arial"/>
                <a:cs typeface="Arial"/>
              </a:rPr>
              <a:t>are </a:t>
            </a:r>
            <a:r>
              <a:rPr sz="1650" spc="-50" dirty="0">
                <a:solidFill>
                  <a:srgbClr val="00203C"/>
                </a:solidFill>
                <a:latin typeface="Arial"/>
                <a:cs typeface="Arial"/>
              </a:rPr>
              <a:t>significant </a:t>
            </a:r>
            <a:r>
              <a:rPr sz="1650" spc="-90" dirty="0">
                <a:solidFill>
                  <a:srgbClr val="00203C"/>
                </a:solidFill>
                <a:latin typeface="Arial"/>
                <a:cs typeface="Arial"/>
              </a:rPr>
              <a:t>challenges </a:t>
            </a:r>
            <a:r>
              <a:rPr sz="1650" spc="-45" dirty="0">
                <a:solidFill>
                  <a:srgbClr val="00203C"/>
                </a:solidFill>
                <a:latin typeface="Arial"/>
                <a:cs typeface="Arial"/>
              </a:rPr>
              <a:t>which </a:t>
            </a:r>
            <a:r>
              <a:rPr sz="1650" spc="-75" dirty="0">
                <a:solidFill>
                  <a:srgbClr val="00203C"/>
                </a:solidFill>
                <a:latin typeface="Arial"/>
                <a:cs typeface="Arial"/>
              </a:rPr>
              <a:t>need </a:t>
            </a:r>
            <a:r>
              <a:rPr sz="1650" spc="15" dirty="0">
                <a:solidFill>
                  <a:srgbClr val="00203C"/>
                </a:solidFill>
                <a:latin typeface="Arial"/>
                <a:cs typeface="Arial"/>
              </a:rPr>
              <a:t>to</a:t>
            </a:r>
            <a:r>
              <a:rPr sz="1650" spc="-300" dirty="0">
                <a:solidFill>
                  <a:srgbClr val="00203C"/>
                </a:solidFill>
                <a:latin typeface="Arial"/>
                <a:cs typeface="Arial"/>
              </a:rPr>
              <a:t> </a:t>
            </a:r>
            <a:r>
              <a:rPr sz="1650" spc="-75" dirty="0">
                <a:solidFill>
                  <a:srgbClr val="00203C"/>
                </a:solidFill>
                <a:latin typeface="Arial"/>
                <a:cs typeface="Arial"/>
              </a:rPr>
              <a:t>be </a:t>
            </a:r>
            <a:r>
              <a:rPr sz="1650" spc="-45" dirty="0">
                <a:solidFill>
                  <a:srgbClr val="00203C"/>
                </a:solidFill>
                <a:latin typeface="Arial"/>
                <a:cs typeface="Arial"/>
              </a:rPr>
              <a:t>rapidly</a:t>
            </a:r>
            <a:endParaRPr sz="1650">
              <a:solidFill>
                <a:prstClr val="black"/>
              </a:solidFill>
              <a:latin typeface="Arial"/>
              <a:cs typeface="Arial"/>
            </a:endParaRPr>
          </a:p>
          <a:p>
            <a:pPr marL="181610" algn="ctr"/>
            <a:r>
              <a:rPr sz="1650" spc="-75" dirty="0">
                <a:solidFill>
                  <a:srgbClr val="00203C"/>
                </a:solidFill>
                <a:latin typeface="Arial"/>
                <a:cs typeface="Arial"/>
              </a:rPr>
              <a:t>overcome </a:t>
            </a:r>
            <a:r>
              <a:rPr sz="1650" spc="-70" dirty="0">
                <a:solidFill>
                  <a:srgbClr val="00203C"/>
                </a:solidFill>
                <a:latin typeface="Arial"/>
                <a:cs typeface="Arial"/>
              </a:rPr>
              <a:t>(e.g., </a:t>
            </a:r>
            <a:r>
              <a:rPr sz="1650" spc="-45" dirty="0">
                <a:solidFill>
                  <a:srgbClr val="00203C"/>
                </a:solidFill>
                <a:latin typeface="Arial"/>
                <a:cs typeface="Arial"/>
              </a:rPr>
              <a:t>projects: </a:t>
            </a:r>
            <a:r>
              <a:rPr sz="1650" spc="-80" dirty="0">
                <a:solidFill>
                  <a:srgbClr val="00203C"/>
                </a:solidFill>
                <a:latin typeface="Arial"/>
                <a:cs typeface="Arial"/>
              </a:rPr>
              <a:t>plasma, </a:t>
            </a:r>
            <a:r>
              <a:rPr sz="1650" spc="-40" dirty="0">
                <a:solidFill>
                  <a:srgbClr val="00203C"/>
                </a:solidFill>
                <a:latin typeface="Arial"/>
                <a:cs typeface="Arial"/>
              </a:rPr>
              <a:t>lightning</a:t>
            </a:r>
            <a:r>
              <a:rPr sz="1650" spc="-285" dirty="0">
                <a:solidFill>
                  <a:srgbClr val="00203C"/>
                </a:solidFill>
                <a:latin typeface="Arial"/>
                <a:cs typeface="Arial"/>
              </a:rPr>
              <a:t> </a:t>
            </a:r>
            <a:r>
              <a:rPr sz="1650" spc="-30" dirty="0">
                <a:solidFill>
                  <a:srgbClr val="00203C"/>
                </a:solidFill>
                <a:latin typeface="Arial"/>
                <a:cs typeface="Arial"/>
              </a:rPr>
              <a:t>network)</a:t>
            </a:r>
            <a:endParaRPr sz="1650">
              <a:solidFill>
                <a:prstClr val="black"/>
              </a:solidFill>
              <a:latin typeface="Arial"/>
              <a:cs typeface="Arial"/>
            </a:endParaRPr>
          </a:p>
          <a:p>
            <a:pPr marL="355600" indent="-342900">
              <a:spcBef>
                <a:spcPts val="415"/>
              </a:spcBef>
              <a:buClr>
                <a:srgbClr val="0087B7"/>
              </a:buClr>
              <a:buFont typeface="Wingdings"/>
              <a:buChar char=""/>
              <a:tabLst>
                <a:tab pos="354965" algn="l"/>
                <a:tab pos="355600" algn="l"/>
              </a:tabLst>
            </a:pPr>
            <a:r>
              <a:rPr spc="-105" dirty="0">
                <a:solidFill>
                  <a:srgbClr val="00203C"/>
                </a:solidFill>
                <a:latin typeface="Arial"/>
                <a:cs typeface="Arial"/>
              </a:rPr>
              <a:t>Transactions </a:t>
            </a:r>
            <a:r>
              <a:rPr spc="-120" dirty="0">
                <a:solidFill>
                  <a:srgbClr val="00203C"/>
                </a:solidFill>
                <a:latin typeface="Arial"/>
                <a:cs typeface="Arial"/>
              </a:rPr>
              <a:t>can </a:t>
            </a:r>
            <a:r>
              <a:rPr spc="-110" dirty="0">
                <a:solidFill>
                  <a:srgbClr val="00203C"/>
                </a:solidFill>
                <a:latin typeface="Arial"/>
                <a:cs typeface="Arial"/>
              </a:rPr>
              <a:t>have </a:t>
            </a:r>
            <a:r>
              <a:rPr spc="-105" dirty="0">
                <a:solidFill>
                  <a:srgbClr val="00203C"/>
                </a:solidFill>
                <a:latin typeface="Arial"/>
                <a:cs typeface="Arial"/>
              </a:rPr>
              <a:t>fees </a:t>
            </a:r>
            <a:r>
              <a:rPr spc="-20" dirty="0">
                <a:solidFill>
                  <a:srgbClr val="00203C"/>
                </a:solidFill>
                <a:latin typeface="Arial"/>
                <a:cs typeface="Arial"/>
              </a:rPr>
              <a:t>(for </a:t>
            </a:r>
            <a:r>
              <a:rPr spc="-55" dirty="0">
                <a:solidFill>
                  <a:srgbClr val="00203C"/>
                </a:solidFill>
                <a:latin typeface="Arial"/>
                <a:cs typeface="Arial"/>
              </a:rPr>
              <a:t>public</a:t>
            </a:r>
            <a:r>
              <a:rPr spc="-30" dirty="0">
                <a:solidFill>
                  <a:srgbClr val="00203C"/>
                </a:solidFill>
                <a:latin typeface="Arial"/>
                <a:cs typeface="Arial"/>
              </a:rPr>
              <a:t> </a:t>
            </a:r>
            <a:r>
              <a:rPr spc="-90" dirty="0">
                <a:solidFill>
                  <a:srgbClr val="00203C"/>
                </a:solidFill>
                <a:latin typeface="Arial"/>
                <a:cs typeface="Arial"/>
              </a:rPr>
              <a:t>blockchains)</a:t>
            </a:r>
            <a:endParaRPr>
              <a:solidFill>
                <a:prstClr val="black"/>
              </a:solidFill>
              <a:latin typeface="Arial"/>
              <a:cs typeface="Arial"/>
            </a:endParaRPr>
          </a:p>
          <a:p>
            <a:pPr marL="756285" lvl="1" indent="-286385">
              <a:spcBef>
                <a:spcPts val="430"/>
              </a:spcBef>
              <a:buClr>
                <a:srgbClr val="3C6C2A"/>
              </a:buClr>
              <a:buFontTx/>
              <a:buChar char="–"/>
              <a:tabLst>
                <a:tab pos="756285" algn="l"/>
                <a:tab pos="756920" algn="l"/>
              </a:tabLst>
            </a:pPr>
            <a:r>
              <a:rPr spc="15" dirty="0">
                <a:solidFill>
                  <a:srgbClr val="00203C"/>
                </a:solidFill>
                <a:latin typeface="Arial"/>
                <a:cs typeface="Arial"/>
              </a:rPr>
              <a:t>to </a:t>
            </a:r>
            <a:r>
              <a:rPr spc="-50" dirty="0">
                <a:solidFill>
                  <a:srgbClr val="00203C"/>
                </a:solidFill>
                <a:latin typeface="Arial"/>
                <a:cs typeface="Arial"/>
              </a:rPr>
              <a:t>prevent </a:t>
            </a:r>
            <a:r>
              <a:rPr spc="-105" dirty="0">
                <a:solidFill>
                  <a:srgbClr val="00203C"/>
                </a:solidFill>
                <a:latin typeface="Arial"/>
                <a:cs typeface="Arial"/>
              </a:rPr>
              <a:t>spam, misuse </a:t>
            </a:r>
            <a:r>
              <a:rPr spc="-5" dirty="0">
                <a:solidFill>
                  <a:srgbClr val="00203C"/>
                </a:solidFill>
                <a:latin typeface="Arial"/>
                <a:cs typeface="Arial"/>
              </a:rPr>
              <a:t>of</a:t>
            </a:r>
            <a:r>
              <a:rPr spc="-235" dirty="0">
                <a:solidFill>
                  <a:srgbClr val="00203C"/>
                </a:solidFill>
                <a:latin typeface="Arial"/>
                <a:cs typeface="Arial"/>
              </a:rPr>
              <a:t> </a:t>
            </a:r>
            <a:r>
              <a:rPr spc="-100" dirty="0">
                <a:solidFill>
                  <a:srgbClr val="00203C"/>
                </a:solidFill>
                <a:latin typeface="Arial"/>
                <a:cs typeface="Arial"/>
              </a:rPr>
              <a:t>resources</a:t>
            </a:r>
            <a:endParaRPr>
              <a:solidFill>
                <a:prstClr val="black"/>
              </a:solidFill>
              <a:latin typeface="Arial"/>
              <a:cs typeface="Arial"/>
            </a:endParaRPr>
          </a:p>
          <a:p>
            <a:pPr marL="756285" lvl="1" indent="-286385">
              <a:spcBef>
                <a:spcPts val="420"/>
              </a:spcBef>
              <a:buClr>
                <a:srgbClr val="3C6C2A"/>
              </a:buClr>
              <a:buFontTx/>
              <a:buChar char="–"/>
              <a:tabLst>
                <a:tab pos="756285" algn="l"/>
                <a:tab pos="756920" algn="l"/>
              </a:tabLst>
            </a:pPr>
            <a:r>
              <a:rPr sz="1650" spc="-70" dirty="0">
                <a:solidFill>
                  <a:srgbClr val="00203C"/>
                </a:solidFill>
                <a:latin typeface="Arial"/>
                <a:cs typeface="Arial"/>
              </a:rPr>
              <a:t>e.g., Ethereum </a:t>
            </a:r>
            <a:r>
              <a:rPr sz="1650" spc="-60" dirty="0">
                <a:solidFill>
                  <a:srgbClr val="00203C"/>
                </a:solidFill>
                <a:latin typeface="Arial"/>
                <a:cs typeface="Arial"/>
              </a:rPr>
              <a:t>requires</a:t>
            </a:r>
            <a:r>
              <a:rPr sz="1650" spc="-215" dirty="0">
                <a:solidFill>
                  <a:srgbClr val="00203C"/>
                </a:solidFill>
                <a:latin typeface="Arial"/>
                <a:cs typeface="Arial"/>
              </a:rPr>
              <a:t> </a:t>
            </a:r>
            <a:r>
              <a:rPr sz="1650" spc="-60" dirty="0">
                <a:solidFill>
                  <a:srgbClr val="00203C"/>
                </a:solidFill>
                <a:latin typeface="Arial"/>
                <a:cs typeface="Arial"/>
              </a:rPr>
              <a:t>“Gas”</a:t>
            </a:r>
            <a:endParaRPr sz="1650">
              <a:solidFill>
                <a:prstClr val="black"/>
              </a:solidFill>
              <a:latin typeface="Arial"/>
              <a:cs typeface="Arial"/>
            </a:endParaRPr>
          </a:p>
          <a:p>
            <a:pPr marL="355600" indent="-342900">
              <a:spcBef>
                <a:spcPts val="409"/>
              </a:spcBef>
              <a:buClr>
                <a:srgbClr val="0087B7"/>
              </a:buClr>
              <a:buFont typeface="Wingdings"/>
              <a:buChar char=""/>
              <a:tabLst>
                <a:tab pos="354965" algn="l"/>
                <a:tab pos="355600" algn="l"/>
              </a:tabLst>
            </a:pPr>
            <a:r>
              <a:rPr spc="-45" dirty="0">
                <a:solidFill>
                  <a:srgbClr val="00203C"/>
                </a:solidFill>
                <a:latin typeface="Arial"/>
                <a:cs typeface="Arial"/>
              </a:rPr>
              <a:t>All </a:t>
            </a:r>
            <a:r>
              <a:rPr spc="-70" dirty="0">
                <a:solidFill>
                  <a:srgbClr val="00203C"/>
                </a:solidFill>
                <a:latin typeface="Arial"/>
                <a:cs typeface="Arial"/>
              </a:rPr>
              <a:t>transactions </a:t>
            </a:r>
            <a:r>
              <a:rPr spc="-50" dirty="0">
                <a:solidFill>
                  <a:srgbClr val="00203C"/>
                </a:solidFill>
                <a:latin typeface="Arial"/>
                <a:cs typeface="Arial"/>
              </a:rPr>
              <a:t>require validation </a:t>
            </a:r>
            <a:r>
              <a:rPr spc="-114" dirty="0">
                <a:solidFill>
                  <a:srgbClr val="00203C"/>
                </a:solidFill>
                <a:latin typeface="Arial"/>
                <a:cs typeface="Arial"/>
              </a:rPr>
              <a:t>(consensus</a:t>
            </a:r>
            <a:r>
              <a:rPr spc="-235" dirty="0">
                <a:solidFill>
                  <a:srgbClr val="00203C"/>
                </a:solidFill>
                <a:latin typeface="Arial"/>
                <a:cs typeface="Arial"/>
              </a:rPr>
              <a:t> </a:t>
            </a:r>
            <a:r>
              <a:rPr spc="-40" dirty="0">
                <a:solidFill>
                  <a:srgbClr val="00203C"/>
                </a:solidFill>
                <a:latin typeface="Arial"/>
                <a:cs typeface="Arial"/>
              </a:rPr>
              <a:t>protocol)</a:t>
            </a:r>
            <a:endParaRPr>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500" spc="-55" dirty="0">
                <a:solidFill>
                  <a:srgbClr val="00203C"/>
                </a:solidFill>
                <a:latin typeface="Arial"/>
                <a:cs typeface="Arial"/>
              </a:rPr>
              <a:t>Many</a:t>
            </a:r>
            <a:r>
              <a:rPr sz="1500" spc="-105" dirty="0">
                <a:solidFill>
                  <a:srgbClr val="00203C"/>
                </a:solidFill>
                <a:latin typeface="Arial"/>
                <a:cs typeface="Arial"/>
              </a:rPr>
              <a:t> </a:t>
            </a:r>
            <a:r>
              <a:rPr sz="1500" spc="-60" dirty="0">
                <a:solidFill>
                  <a:srgbClr val="00203C"/>
                </a:solidFill>
                <a:latin typeface="Arial"/>
                <a:cs typeface="Arial"/>
              </a:rPr>
              <a:t>types</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85" dirty="0">
                <a:solidFill>
                  <a:srgbClr val="00203C"/>
                </a:solidFill>
                <a:latin typeface="Arial"/>
                <a:cs typeface="Arial"/>
              </a:rPr>
              <a:t>Also, </a:t>
            </a:r>
            <a:r>
              <a:rPr sz="1500" spc="-114" dirty="0">
                <a:solidFill>
                  <a:srgbClr val="00203C"/>
                </a:solidFill>
                <a:latin typeface="Arial"/>
                <a:cs typeface="Arial"/>
              </a:rPr>
              <a:t>a </a:t>
            </a:r>
            <a:r>
              <a:rPr sz="1500" spc="-55" dirty="0">
                <a:solidFill>
                  <a:srgbClr val="00203C"/>
                </a:solidFill>
                <a:latin typeface="Arial"/>
                <a:cs typeface="Arial"/>
              </a:rPr>
              <a:t>very </a:t>
            </a:r>
            <a:r>
              <a:rPr sz="1500" spc="-40" dirty="0">
                <a:solidFill>
                  <a:srgbClr val="00203C"/>
                </a:solidFill>
                <a:latin typeface="Arial"/>
                <a:cs typeface="Arial"/>
              </a:rPr>
              <a:t>rapidly </a:t>
            </a:r>
            <a:r>
              <a:rPr sz="1500" spc="-65" dirty="0">
                <a:solidFill>
                  <a:srgbClr val="00203C"/>
                </a:solidFill>
                <a:latin typeface="Arial"/>
                <a:cs typeface="Arial"/>
              </a:rPr>
              <a:t>evolving</a:t>
            </a:r>
            <a:r>
              <a:rPr sz="1500" spc="-150" dirty="0">
                <a:solidFill>
                  <a:srgbClr val="00203C"/>
                </a:solidFill>
                <a:latin typeface="Arial"/>
                <a:cs typeface="Arial"/>
              </a:rPr>
              <a:t> </a:t>
            </a:r>
            <a:r>
              <a:rPr sz="1500" spc="-80" dirty="0">
                <a:solidFill>
                  <a:srgbClr val="00203C"/>
                </a:solidFill>
                <a:latin typeface="Arial"/>
                <a:cs typeface="Arial"/>
              </a:rPr>
              <a:t>area</a:t>
            </a:r>
            <a:endParaRPr sz="1500">
              <a:solidFill>
                <a:prstClr val="black"/>
              </a:solidFill>
              <a:latin typeface="Arial"/>
              <a:cs typeface="Arial"/>
            </a:endParaRPr>
          </a:p>
        </p:txBody>
      </p:sp>
      <p:sp>
        <p:nvSpPr>
          <p:cNvPr id="4" name="object 4"/>
          <p:cNvSpPr/>
          <p:nvPr/>
        </p:nvSpPr>
        <p:spPr>
          <a:xfrm>
            <a:off x="6998207" y="1508760"/>
            <a:ext cx="2145792" cy="2235708"/>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21252495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58317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45" dirty="0">
                <a:solidFill>
                  <a:srgbClr val="005DAB"/>
                </a:solidFill>
              </a:rPr>
              <a:t>Validation </a:t>
            </a:r>
            <a:r>
              <a:rPr sz="2800" spc="-170" dirty="0">
                <a:solidFill>
                  <a:srgbClr val="005DAB"/>
                </a:solidFill>
              </a:rPr>
              <a:t>(have </a:t>
            </a:r>
            <a:r>
              <a:rPr sz="2800" spc="-150" dirty="0">
                <a:solidFill>
                  <a:srgbClr val="005DAB"/>
                </a:solidFill>
              </a:rPr>
              <a:t>you </a:t>
            </a:r>
            <a:r>
              <a:rPr sz="2800" spc="-170" dirty="0">
                <a:solidFill>
                  <a:srgbClr val="005DAB"/>
                </a:solidFill>
              </a:rPr>
              <a:t>heard </a:t>
            </a:r>
            <a:r>
              <a:rPr sz="2800" spc="-120" dirty="0">
                <a:solidFill>
                  <a:srgbClr val="005DAB"/>
                </a:solidFill>
              </a:rPr>
              <a:t>of</a:t>
            </a:r>
            <a:r>
              <a:rPr sz="2800" spc="-420" dirty="0">
                <a:solidFill>
                  <a:srgbClr val="005DAB"/>
                </a:solidFill>
              </a:rPr>
              <a:t> </a:t>
            </a:r>
            <a:r>
              <a:rPr sz="2800" spc="-114" dirty="0">
                <a:solidFill>
                  <a:srgbClr val="005DAB"/>
                </a:solidFill>
              </a:rPr>
              <a:t>mining?)</a:t>
            </a:r>
            <a:endParaRPr sz="2800"/>
          </a:p>
        </p:txBody>
      </p:sp>
      <p:sp>
        <p:nvSpPr>
          <p:cNvPr id="3" name="object 3"/>
          <p:cNvSpPr txBox="1"/>
          <p:nvPr/>
        </p:nvSpPr>
        <p:spPr>
          <a:xfrm>
            <a:off x="535940" y="1175080"/>
            <a:ext cx="5826760" cy="2011045"/>
          </a:xfrm>
          <a:prstGeom prst="rect">
            <a:avLst/>
          </a:prstGeom>
        </p:spPr>
        <p:txBody>
          <a:bodyPr vert="horz" wrap="square" lIns="0" tIns="12700" rIns="0" bIns="0" rtlCol="0">
            <a:spAutoFit/>
          </a:bodyPr>
          <a:lstStyle/>
          <a:p>
            <a:pPr marL="355600" marR="163195" indent="-342900">
              <a:spcBef>
                <a:spcPts val="100"/>
              </a:spcBef>
              <a:buClr>
                <a:srgbClr val="0087B7"/>
              </a:buClr>
              <a:buFont typeface="Wingdings"/>
              <a:buChar char=""/>
              <a:tabLst>
                <a:tab pos="354965" algn="l"/>
                <a:tab pos="355600" algn="l"/>
              </a:tabLst>
            </a:pPr>
            <a:r>
              <a:rPr sz="2100" spc="-105" dirty="0">
                <a:solidFill>
                  <a:srgbClr val="00203C"/>
                </a:solidFill>
                <a:latin typeface="Arial"/>
                <a:cs typeface="Arial"/>
              </a:rPr>
              <a:t>Blockchain </a:t>
            </a:r>
            <a:r>
              <a:rPr sz="2100" spc="-75" dirty="0">
                <a:solidFill>
                  <a:srgbClr val="00203C"/>
                </a:solidFill>
                <a:latin typeface="Arial"/>
                <a:cs typeface="Arial"/>
              </a:rPr>
              <a:t>technology elegantly </a:t>
            </a:r>
            <a:r>
              <a:rPr sz="2100" spc="-125" dirty="0">
                <a:solidFill>
                  <a:srgbClr val="00203C"/>
                </a:solidFill>
                <a:latin typeface="Arial"/>
                <a:cs typeface="Arial"/>
              </a:rPr>
              <a:t>leverages  </a:t>
            </a:r>
            <a:r>
              <a:rPr sz="2100" spc="-55" dirty="0">
                <a:solidFill>
                  <a:srgbClr val="00203C"/>
                </a:solidFill>
                <a:latin typeface="Arial"/>
                <a:cs typeface="Arial"/>
              </a:rPr>
              <a:t>computer </a:t>
            </a:r>
            <a:r>
              <a:rPr sz="2100" spc="-120" dirty="0">
                <a:solidFill>
                  <a:srgbClr val="00203C"/>
                </a:solidFill>
                <a:latin typeface="Arial"/>
                <a:cs typeface="Arial"/>
              </a:rPr>
              <a:t>science, </a:t>
            </a:r>
            <a:r>
              <a:rPr sz="2100" spc="-75" dirty="0">
                <a:solidFill>
                  <a:srgbClr val="00203C"/>
                </a:solidFill>
                <a:latin typeface="Arial"/>
                <a:cs typeface="Arial"/>
              </a:rPr>
              <a:t>mathematics, </a:t>
            </a:r>
            <a:r>
              <a:rPr sz="2100" spc="-85" dirty="0">
                <a:solidFill>
                  <a:srgbClr val="00203C"/>
                </a:solidFill>
                <a:latin typeface="Arial"/>
                <a:cs typeface="Arial"/>
              </a:rPr>
              <a:t>cryptography,</a:t>
            </a:r>
            <a:r>
              <a:rPr sz="2100" spc="-235" dirty="0">
                <a:solidFill>
                  <a:srgbClr val="00203C"/>
                </a:solidFill>
                <a:latin typeface="Arial"/>
                <a:cs typeface="Arial"/>
              </a:rPr>
              <a:t> </a:t>
            </a:r>
            <a:r>
              <a:rPr sz="2100" spc="30" dirty="0">
                <a:solidFill>
                  <a:srgbClr val="00203C"/>
                </a:solidFill>
                <a:latin typeface="Arial"/>
                <a:cs typeface="Arial"/>
              </a:rPr>
              <a:t>&amp;  </a:t>
            </a:r>
            <a:r>
              <a:rPr sz="2100" spc="-150" dirty="0">
                <a:solidFill>
                  <a:srgbClr val="00203C"/>
                </a:solidFill>
                <a:latin typeface="Arial"/>
                <a:cs typeface="Arial"/>
              </a:rPr>
              <a:t>game</a:t>
            </a:r>
            <a:r>
              <a:rPr sz="2100" spc="-114" dirty="0">
                <a:solidFill>
                  <a:srgbClr val="00203C"/>
                </a:solidFill>
                <a:latin typeface="Arial"/>
                <a:cs typeface="Arial"/>
              </a:rPr>
              <a:t> </a:t>
            </a:r>
            <a:r>
              <a:rPr sz="2100" spc="-35" dirty="0">
                <a:solidFill>
                  <a:srgbClr val="00203C"/>
                </a:solidFill>
                <a:latin typeface="Arial"/>
                <a:cs typeface="Arial"/>
              </a:rPr>
              <a:t>theory</a:t>
            </a:r>
            <a:endParaRPr sz="2100">
              <a:solidFill>
                <a:prstClr val="black"/>
              </a:solidFill>
              <a:latin typeface="Arial"/>
              <a:cs typeface="Arial"/>
            </a:endParaRPr>
          </a:p>
          <a:p>
            <a:pPr marL="355600" marR="5080" indent="-342900">
              <a:spcBef>
                <a:spcPts val="509"/>
              </a:spcBef>
              <a:buClr>
                <a:srgbClr val="0087B7"/>
              </a:buClr>
              <a:buFont typeface="Wingdings"/>
              <a:buChar char=""/>
              <a:tabLst>
                <a:tab pos="354965" algn="l"/>
                <a:tab pos="355600" algn="l"/>
              </a:tabLst>
            </a:pPr>
            <a:r>
              <a:rPr sz="2100" spc="-130" dirty="0">
                <a:solidFill>
                  <a:srgbClr val="00203C"/>
                </a:solidFill>
                <a:latin typeface="Arial"/>
                <a:cs typeface="Arial"/>
              </a:rPr>
              <a:t>For </a:t>
            </a:r>
            <a:r>
              <a:rPr sz="2100" spc="-165" dirty="0">
                <a:solidFill>
                  <a:srgbClr val="00203C"/>
                </a:solidFill>
                <a:latin typeface="Arial"/>
                <a:cs typeface="Arial"/>
              </a:rPr>
              <a:t>a </a:t>
            </a:r>
            <a:r>
              <a:rPr sz="2100" spc="-60" dirty="0">
                <a:solidFill>
                  <a:srgbClr val="00203C"/>
                </a:solidFill>
                <a:latin typeface="Arial"/>
                <a:cs typeface="Arial"/>
              </a:rPr>
              <a:t>public </a:t>
            </a:r>
            <a:r>
              <a:rPr sz="2100" spc="-90" dirty="0">
                <a:solidFill>
                  <a:srgbClr val="00203C"/>
                </a:solidFill>
                <a:latin typeface="Arial"/>
                <a:cs typeface="Arial"/>
              </a:rPr>
              <a:t>blockchain </a:t>
            </a:r>
            <a:r>
              <a:rPr sz="2100" spc="-125" dirty="0">
                <a:solidFill>
                  <a:srgbClr val="00203C"/>
                </a:solidFill>
                <a:latin typeface="Arial"/>
                <a:cs typeface="Arial"/>
              </a:rPr>
              <a:t>– </a:t>
            </a:r>
            <a:r>
              <a:rPr sz="2100" spc="-25" dirty="0">
                <a:solidFill>
                  <a:srgbClr val="00203C"/>
                </a:solidFill>
                <a:latin typeface="Arial"/>
                <a:cs typeface="Arial"/>
              </a:rPr>
              <a:t>the </a:t>
            </a:r>
            <a:r>
              <a:rPr sz="2100" spc="-105" dirty="0">
                <a:solidFill>
                  <a:srgbClr val="00203C"/>
                </a:solidFill>
                <a:latin typeface="Arial"/>
                <a:cs typeface="Arial"/>
              </a:rPr>
              <a:t>goal </a:t>
            </a:r>
            <a:r>
              <a:rPr sz="2100" spc="-110" dirty="0">
                <a:solidFill>
                  <a:srgbClr val="00203C"/>
                </a:solidFill>
                <a:latin typeface="Arial"/>
                <a:cs typeface="Arial"/>
              </a:rPr>
              <a:t>is </a:t>
            </a:r>
            <a:r>
              <a:rPr sz="2100" spc="15" dirty="0">
                <a:solidFill>
                  <a:srgbClr val="00203C"/>
                </a:solidFill>
                <a:latin typeface="Arial"/>
                <a:cs typeface="Arial"/>
              </a:rPr>
              <a:t>to </a:t>
            </a:r>
            <a:r>
              <a:rPr sz="2100" spc="-75" dirty="0">
                <a:solidFill>
                  <a:srgbClr val="00203C"/>
                </a:solidFill>
                <a:latin typeface="Arial"/>
                <a:cs typeface="Arial"/>
              </a:rPr>
              <a:t>incentivize  </a:t>
            </a:r>
            <a:r>
              <a:rPr sz="2100" spc="-65" dirty="0">
                <a:solidFill>
                  <a:srgbClr val="00203C"/>
                </a:solidFill>
                <a:latin typeface="Arial"/>
                <a:cs typeface="Arial"/>
              </a:rPr>
              <a:t>unknown,</a:t>
            </a:r>
            <a:r>
              <a:rPr sz="2100" spc="-120" dirty="0">
                <a:solidFill>
                  <a:srgbClr val="00203C"/>
                </a:solidFill>
                <a:latin typeface="Arial"/>
                <a:cs typeface="Arial"/>
              </a:rPr>
              <a:t> </a:t>
            </a:r>
            <a:r>
              <a:rPr sz="2100" spc="-45" dirty="0">
                <a:solidFill>
                  <a:srgbClr val="00203C"/>
                </a:solidFill>
                <a:latin typeface="Arial"/>
                <a:cs typeface="Arial"/>
              </a:rPr>
              <a:t>untrusting</a:t>
            </a:r>
            <a:r>
              <a:rPr sz="2100" spc="-105" dirty="0">
                <a:solidFill>
                  <a:srgbClr val="00203C"/>
                </a:solidFill>
                <a:latin typeface="Arial"/>
                <a:cs typeface="Arial"/>
              </a:rPr>
              <a:t> </a:t>
            </a:r>
            <a:r>
              <a:rPr sz="2100" spc="-55" dirty="0">
                <a:solidFill>
                  <a:srgbClr val="00203C"/>
                </a:solidFill>
                <a:latin typeface="Arial"/>
                <a:cs typeface="Arial"/>
              </a:rPr>
              <a:t>participants</a:t>
            </a:r>
            <a:r>
              <a:rPr sz="2100" spc="-125" dirty="0">
                <a:solidFill>
                  <a:srgbClr val="00203C"/>
                </a:solidFill>
                <a:latin typeface="Arial"/>
                <a:cs typeface="Arial"/>
              </a:rPr>
              <a:t> </a:t>
            </a:r>
            <a:r>
              <a:rPr sz="2100" spc="15" dirty="0">
                <a:solidFill>
                  <a:srgbClr val="00203C"/>
                </a:solidFill>
                <a:latin typeface="Arial"/>
                <a:cs typeface="Arial"/>
              </a:rPr>
              <a:t>to</a:t>
            </a:r>
            <a:r>
              <a:rPr sz="2100" spc="-110" dirty="0">
                <a:solidFill>
                  <a:srgbClr val="00203C"/>
                </a:solidFill>
                <a:latin typeface="Arial"/>
                <a:cs typeface="Arial"/>
              </a:rPr>
              <a:t> </a:t>
            </a:r>
            <a:r>
              <a:rPr sz="2100" spc="-45" dirty="0">
                <a:solidFill>
                  <a:srgbClr val="00203C"/>
                </a:solidFill>
                <a:latin typeface="Arial"/>
                <a:cs typeface="Arial"/>
              </a:rPr>
              <a:t>work</a:t>
            </a:r>
            <a:r>
              <a:rPr sz="2100" spc="-90" dirty="0">
                <a:solidFill>
                  <a:srgbClr val="00203C"/>
                </a:solidFill>
                <a:latin typeface="Arial"/>
                <a:cs typeface="Arial"/>
              </a:rPr>
              <a:t> </a:t>
            </a:r>
            <a:r>
              <a:rPr sz="2100" spc="10" dirty="0">
                <a:solidFill>
                  <a:srgbClr val="00203C"/>
                </a:solidFill>
                <a:latin typeface="Arial"/>
                <a:cs typeface="Arial"/>
              </a:rPr>
              <a:t>with</a:t>
            </a:r>
            <a:r>
              <a:rPr sz="2100" spc="-105" dirty="0">
                <a:solidFill>
                  <a:srgbClr val="00203C"/>
                </a:solidFill>
                <a:latin typeface="Arial"/>
                <a:cs typeface="Arial"/>
              </a:rPr>
              <a:t> </a:t>
            </a:r>
            <a:r>
              <a:rPr sz="2100" spc="-25" dirty="0">
                <a:solidFill>
                  <a:srgbClr val="00203C"/>
                </a:solidFill>
                <a:latin typeface="Arial"/>
                <a:cs typeface="Arial"/>
              </a:rPr>
              <a:t>the  </a:t>
            </a:r>
            <a:r>
              <a:rPr sz="2100" spc="-130" dirty="0">
                <a:solidFill>
                  <a:srgbClr val="00203C"/>
                </a:solidFill>
                <a:latin typeface="Arial"/>
                <a:cs typeface="Arial"/>
              </a:rPr>
              <a:t>system </a:t>
            </a:r>
            <a:r>
              <a:rPr sz="2100" spc="-100" dirty="0">
                <a:solidFill>
                  <a:srgbClr val="00203C"/>
                </a:solidFill>
                <a:latin typeface="Arial"/>
                <a:cs typeface="Arial"/>
              </a:rPr>
              <a:t>and </a:t>
            </a:r>
            <a:r>
              <a:rPr sz="2100" spc="-5" dirty="0">
                <a:solidFill>
                  <a:srgbClr val="00203C"/>
                </a:solidFill>
                <a:latin typeface="Arial"/>
                <a:cs typeface="Arial"/>
              </a:rPr>
              <a:t>not </a:t>
            </a:r>
            <a:r>
              <a:rPr sz="2100" spc="20" dirty="0">
                <a:solidFill>
                  <a:srgbClr val="00203C"/>
                </a:solidFill>
                <a:latin typeface="Arial"/>
                <a:cs typeface="Arial"/>
              </a:rPr>
              <a:t>try </a:t>
            </a:r>
            <a:r>
              <a:rPr sz="2100" spc="15" dirty="0">
                <a:solidFill>
                  <a:srgbClr val="00203C"/>
                </a:solidFill>
                <a:latin typeface="Arial"/>
                <a:cs typeface="Arial"/>
              </a:rPr>
              <a:t>to</a:t>
            </a:r>
            <a:r>
              <a:rPr sz="2100" spc="-375" dirty="0">
                <a:solidFill>
                  <a:srgbClr val="00203C"/>
                </a:solidFill>
                <a:latin typeface="Arial"/>
                <a:cs typeface="Arial"/>
              </a:rPr>
              <a:t> </a:t>
            </a:r>
            <a:r>
              <a:rPr sz="2100" spc="-90" dirty="0">
                <a:solidFill>
                  <a:srgbClr val="00203C"/>
                </a:solidFill>
                <a:latin typeface="Arial"/>
                <a:cs typeface="Arial"/>
              </a:rPr>
              <a:t>break </a:t>
            </a:r>
            <a:r>
              <a:rPr sz="2100" spc="65" dirty="0">
                <a:solidFill>
                  <a:srgbClr val="00203C"/>
                </a:solidFill>
                <a:latin typeface="Arial"/>
                <a:cs typeface="Arial"/>
              </a:rPr>
              <a:t>it</a:t>
            </a:r>
            <a:endParaRPr sz="2100">
              <a:solidFill>
                <a:prstClr val="black"/>
              </a:solidFill>
              <a:latin typeface="Arial"/>
              <a:cs typeface="Arial"/>
            </a:endParaRPr>
          </a:p>
        </p:txBody>
      </p:sp>
      <p:sp>
        <p:nvSpPr>
          <p:cNvPr id="4" name="object 4"/>
          <p:cNvSpPr/>
          <p:nvPr/>
        </p:nvSpPr>
        <p:spPr>
          <a:xfrm>
            <a:off x="7380731" y="3051048"/>
            <a:ext cx="1763268" cy="1839467"/>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21212707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58317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45" dirty="0">
                <a:solidFill>
                  <a:srgbClr val="005DAB"/>
                </a:solidFill>
              </a:rPr>
              <a:t>Validation </a:t>
            </a:r>
            <a:r>
              <a:rPr sz="2800" spc="-170" dirty="0">
                <a:solidFill>
                  <a:srgbClr val="005DAB"/>
                </a:solidFill>
              </a:rPr>
              <a:t>(have </a:t>
            </a:r>
            <a:r>
              <a:rPr sz="2800" spc="-150" dirty="0">
                <a:solidFill>
                  <a:srgbClr val="005DAB"/>
                </a:solidFill>
              </a:rPr>
              <a:t>you </a:t>
            </a:r>
            <a:r>
              <a:rPr sz="2800" spc="-170" dirty="0">
                <a:solidFill>
                  <a:srgbClr val="005DAB"/>
                </a:solidFill>
              </a:rPr>
              <a:t>heard </a:t>
            </a:r>
            <a:r>
              <a:rPr sz="2800" spc="-120" dirty="0">
                <a:solidFill>
                  <a:srgbClr val="005DAB"/>
                </a:solidFill>
              </a:rPr>
              <a:t>of</a:t>
            </a:r>
            <a:r>
              <a:rPr sz="2800" spc="-420" dirty="0">
                <a:solidFill>
                  <a:srgbClr val="005DAB"/>
                </a:solidFill>
              </a:rPr>
              <a:t> </a:t>
            </a:r>
            <a:r>
              <a:rPr sz="2800" spc="-114" dirty="0">
                <a:solidFill>
                  <a:srgbClr val="005DAB"/>
                </a:solidFill>
              </a:rPr>
              <a:t>mining?)</a:t>
            </a:r>
            <a:endParaRPr sz="2800"/>
          </a:p>
        </p:txBody>
      </p:sp>
      <p:sp>
        <p:nvSpPr>
          <p:cNvPr id="3" name="object 3"/>
          <p:cNvSpPr txBox="1"/>
          <p:nvPr/>
        </p:nvSpPr>
        <p:spPr>
          <a:xfrm>
            <a:off x="535940" y="1104393"/>
            <a:ext cx="5925185" cy="3415029"/>
          </a:xfrm>
          <a:prstGeom prst="rect">
            <a:avLst/>
          </a:prstGeom>
        </p:spPr>
        <p:txBody>
          <a:bodyPr vert="horz" wrap="square" lIns="0" tIns="83185" rIns="0" bIns="0" rtlCol="0">
            <a:spAutoFit/>
          </a:bodyPr>
          <a:lstStyle/>
          <a:p>
            <a:pPr marL="355600" indent="-342900">
              <a:spcBef>
                <a:spcPts val="655"/>
              </a:spcBef>
              <a:buClr>
                <a:srgbClr val="0087B7"/>
              </a:buClr>
              <a:buFont typeface="Wingdings"/>
              <a:buChar char=""/>
              <a:tabLst>
                <a:tab pos="354965" algn="l"/>
                <a:tab pos="355600" algn="l"/>
              </a:tabLst>
            </a:pPr>
            <a:r>
              <a:rPr sz="2100" spc="-120" dirty="0">
                <a:solidFill>
                  <a:srgbClr val="00203C"/>
                </a:solidFill>
                <a:latin typeface="Arial"/>
                <a:cs typeface="Arial"/>
              </a:rPr>
              <a:t>There </a:t>
            </a:r>
            <a:r>
              <a:rPr sz="2100" spc="-95" dirty="0">
                <a:solidFill>
                  <a:srgbClr val="00203C"/>
                </a:solidFill>
                <a:latin typeface="Arial"/>
                <a:cs typeface="Arial"/>
              </a:rPr>
              <a:t>are </a:t>
            </a:r>
            <a:r>
              <a:rPr sz="2100" spc="-110" dirty="0">
                <a:solidFill>
                  <a:srgbClr val="00203C"/>
                </a:solidFill>
                <a:latin typeface="Arial"/>
                <a:cs typeface="Arial"/>
              </a:rPr>
              <a:t>many </a:t>
            </a:r>
            <a:r>
              <a:rPr sz="2100" spc="-80" dirty="0">
                <a:solidFill>
                  <a:srgbClr val="00203C"/>
                </a:solidFill>
                <a:latin typeface="Arial"/>
                <a:cs typeface="Arial"/>
              </a:rPr>
              <a:t>types </a:t>
            </a:r>
            <a:r>
              <a:rPr sz="2100" spc="-5" dirty="0">
                <a:solidFill>
                  <a:srgbClr val="00203C"/>
                </a:solidFill>
                <a:latin typeface="Arial"/>
                <a:cs typeface="Arial"/>
              </a:rPr>
              <a:t>of </a:t>
            </a:r>
            <a:r>
              <a:rPr sz="2100" spc="-145" dirty="0">
                <a:solidFill>
                  <a:srgbClr val="00203C"/>
                </a:solidFill>
                <a:latin typeface="Arial"/>
                <a:cs typeface="Arial"/>
              </a:rPr>
              <a:t>consensus</a:t>
            </a:r>
            <a:r>
              <a:rPr sz="2100" spc="-265" dirty="0">
                <a:solidFill>
                  <a:srgbClr val="00203C"/>
                </a:solidFill>
                <a:latin typeface="Arial"/>
                <a:cs typeface="Arial"/>
              </a:rPr>
              <a:t> </a:t>
            </a:r>
            <a:r>
              <a:rPr sz="2100" spc="-65" dirty="0">
                <a:solidFill>
                  <a:srgbClr val="00203C"/>
                </a:solidFill>
                <a:latin typeface="Arial"/>
                <a:cs typeface="Arial"/>
              </a:rPr>
              <a:t>protocols</a:t>
            </a:r>
            <a:endParaRPr sz="2100">
              <a:solidFill>
                <a:prstClr val="black"/>
              </a:solidFill>
              <a:latin typeface="Arial"/>
              <a:cs typeface="Arial"/>
            </a:endParaRPr>
          </a:p>
          <a:p>
            <a:pPr marL="756285" lvl="1" indent="-286385">
              <a:spcBef>
                <a:spcPts val="420"/>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 </a:t>
            </a:r>
            <a:r>
              <a:rPr sz="1600" spc="-75" dirty="0">
                <a:solidFill>
                  <a:srgbClr val="00203C"/>
                </a:solidFill>
                <a:latin typeface="Arial"/>
                <a:cs typeface="Arial"/>
              </a:rPr>
              <a:t>Work </a:t>
            </a:r>
            <a:r>
              <a:rPr sz="1600" spc="-95" dirty="0">
                <a:solidFill>
                  <a:srgbClr val="00203C"/>
                </a:solidFill>
                <a:latin typeface="Arial"/>
                <a:cs typeface="Arial"/>
              </a:rPr>
              <a:t>– </a:t>
            </a:r>
            <a:r>
              <a:rPr sz="1600" spc="-105" dirty="0">
                <a:solidFill>
                  <a:srgbClr val="00203C"/>
                </a:solidFill>
                <a:latin typeface="Arial"/>
                <a:cs typeface="Arial"/>
              </a:rPr>
              <a:t>classic </a:t>
            </a:r>
            <a:r>
              <a:rPr sz="1600" spc="-10" dirty="0">
                <a:solidFill>
                  <a:srgbClr val="00203C"/>
                </a:solidFill>
                <a:latin typeface="Arial"/>
                <a:cs typeface="Arial"/>
              </a:rPr>
              <a:t>but </a:t>
            </a:r>
            <a:r>
              <a:rPr sz="1600" spc="-45" dirty="0">
                <a:solidFill>
                  <a:srgbClr val="00203C"/>
                </a:solidFill>
                <a:latin typeface="Arial"/>
                <a:cs typeface="Arial"/>
              </a:rPr>
              <a:t>incredibly </a:t>
            </a:r>
            <a:r>
              <a:rPr sz="1600" spc="-65" dirty="0">
                <a:solidFill>
                  <a:srgbClr val="00203C"/>
                </a:solidFill>
                <a:latin typeface="Arial"/>
                <a:cs typeface="Arial"/>
              </a:rPr>
              <a:t>costly </a:t>
            </a:r>
            <a:r>
              <a:rPr sz="1600" spc="-40" dirty="0">
                <a:solidFill>
                  <a:srgbClr val="00203C"/>
                </a:solidFill>
                <a:latin typeface="Arial"/>
                <a:cs typeface="Arial"/>
              </a:rPr>
              <a:t>(electricity,</a:t>
            </a:r>
            <a:r>
              <a:rPr sz="1600" spc="-210" dirty="0">
                <a:solidFill>
                  <a:srgbClr val="00203C"/>
                </a:solidFill>
                <a:latin typeface="Arial"/>
                <a:cs typeface="Arial"/>
              </a:rPr>
              <a:t> </a:t>
            </a:r>
            <a:r>
              <a:rPr sz="1600" spc="-55" dirty="0">
                <a:solidFill>
                  <a:srgbClr val="00203C"/>
                </a:solidFill>
                <a:latin typeface="Arial"/>
                <a:cs typeface="Arial"/>
              </a:rPr>
              <a:t>etc.)</a:t>
            </a:r>
            <a:endParaRPr sz="1600">
              <a:solidFill>
                <a:prstClr val="black"/>
              </a:solidFill>
              <a:latin typeface="Arial"/>
              <a:cs typeface="Arial"/>
            </a:endParaRPr>
          </a:p>
          <a:p>
            <a:pPr marL="1155700" marR="5080" lvl="2" indent="-228600">
              <a:spcBef>
                <a:spcPts val="345"/>
              </a:spcBef>
              <a:buClr>
                <a:srgbClr val="79003B"/>
              </a:buClr>
              <a:buFontTx/>
              <a:buChar char="•"/>
              <a:tabLst>
                <a:tab pos="1155700" algn="l"/>
                <a:tab pos="1156335" algn="l"/>
              </a:tabLst>
            </a:pPr>
            <a:r>
              <a:rPr sz="1400" spc="-25" dirty="0">
                <a:solidFill>
                  <a:srgbClr val="00203C"/>
                </a:solidFill>
                <a:latin typeface="Arial"/>
                <a:cs typeface="Arial"/>
              </a:rPr>
              <a:t>Mining </a:t>
            </a:r>
            <a:r>
              <a:rPr sz="1400" spc="-80" dirty="0">
                <a:solidFill>
                  <a:srgbClr val="00203C"/>
                </a:solidFill>
                <a:latin typeface="Arial"/>
                <a:cs typeface="Arial"/>
              </a:rPr>
              <a:t>– </a:t>
            </a:r>
            <a:r>
              <a:rPr sz="1400" spc="-65" dirty="0">
                <a:solidFill>
                  <a:srgbClr val="00203C"/>
                </a:solidFill>
                <a:latin typeface="Arial"/>
                <a:cs typeface="Arial"/>
              </a:rPr>
              <a:t>Competing </a:t>
            </a:r>
            <a:r>
              <a:rPr sz="1400" spc="10" dirty="0">
                <a:solidFill>
                  <a:srgbClr val="00203C"/>
                </a:solidFill>
                <a:latin typeface="Arial"/>
                <a:cs typeface="Arial"/>
              </a:rPr>
              <a:t>to </a:t>
            </a:r>
            <a:r>
              <a:rPr sz="1400" spc="-70" dirty="0">
                <a:solidFill>
                  <a:srgbClr val="00203C"/>
                </a:solidFill>
                <a:latin typeface="Arial"/>
                <a:cs typeface="Arial"/>
              </a:rPr>
              <a:t>solve </a:t>
            </a:r>
            <a:r>
              <a:rPr sz="1400" spc="-110" dirty="0">
                <a:solidFill>
                  <a:srgbClr val="00203C"/>
                </a:solidFill>
                <a:latin typeface="Arial"/>
                <a:cs typeface="Arial"/>
              </a:rPr>
              <a:t>a </a:t>
            </a:r>
            <a:r>
              <a:rPr sz="1400" spc="-35" dirty="0">
                <a:solidFill>
                  <a:srgbClr val="00203C"/>
                </a:solidFill>
                <a:latin typeface="Arial"/>
                <a:cs typeface="Arial"/>
              </a:rPr>
              <a:t>computationally </a:t>
            </a:r>
            <a:r>
              <a:rPr sz="1400" spc="-50" dirty="0">
                <a:solidFill>
                  <a:srgbClr val="00203C"/>
                </a:solidFill>
                <a:latin typeface="Arial"/>
                <a:cs typeface="Arial"/>
              </a:rPr>
              <a:t>intensive</a:t>
            </a:r>
            <a:r>
              <a:rPr sz="1400" spc="-195" dirty="0">
                <a:solidFill>
                  <a:srgbClr val="00203C"/>
                </a:solidFill>
                <a:latin typeface="Arial"/>
                <a:cs typeface="Arial"/>
              </a:rPr>
              <a:t> </a:t>
            </a:r>
            <a:r>
              <a:rPr sz="1400" spc="-40" dirty="0">
                <a:solidFill>
                  <a:srgbClr val="00203C"/>
                </a:solidFill>
                <a:latin typeface="Arial"/>
                <a:cs typeface="Arial"/>
              </a:rPr>
              <a:t>problem  </a:t>
            </a:r>
            <a:r>
              <a:rPr sz="1400" spc="10" dirty="0">
                <a:solidFill>
                  <a:srgbClr val="00203C"/>
                </a:solidFill>
                <a:latin typeface="Arial"/>
                <a:cs typeface="Arial"/>
              </a:rPr>
              <a:t>to </a:t>
            </a:r>
            <a:r>
              <a:rPr sz="1400" spc="-45" dirty="0">
                <a:solidFill>
                  <a:srgbClr val="00203C"/>
                </a:solidFill>
                <a:latin typeface="Arial"/>
                <a:cs typeface="Arial"/>
              </a:rPr>
              <a:t>validate</a:t>
            </a:r>
            <a:r>
              <a:rPr sz="1400" spc="-150" dirty="0">
                <a:solidFill>
                  <a:srgbClr val="00203C"/>
                </a:solidFill>
                <a:latin typeface="Arial"/>
                <a:cs typeface="Arial"/>
              </a:rPr>
              <a:t> </a:t>
            </a:r>
            <a:r>
              <a:rPr sz="1400" spc="-45" dirty="0">
                <a:solidFill>
                  <a:srgbClr val="00203C"/>
                </a:solidFill>
                <a:latin typeface="Arial"/>
                <a:cs typeface="Arial"/>
              </a:rPr>
              <a:t>transaction</a:t>
            </a:r>
            <a:endParaRPr sz="1400">
              <a:solidFill>
                <a:prstClr val="black"/>
              </a:solidFill>
              <a:latin typeface="Arial"/>
              <a:cs typeface="Arial"/>
            </a:endParaRPr>
          </a:p>
          <a:p>
            <a:pPr marL="1384300">
              <a:spcBef>
                <a:spcPts val="335"/>
              </a:spcBef>
              <a:tabLst>
                <a:tab pos="1612900" algn="l"/>
              </a:tabLst>
            </a:pPr>
            <a:r>
              <a:rPr sz="1400" dirty="0">
                <a:solidFill>
                  <a:srgbClr val="00203C"/>
                </a:solidFill>
                <a:latin typeface="Arial"/>
                <a:cs typeface="Arial"/>
              </a:rPr>
              <a:t>–	</a:t>
            </a:r>
            <a:r>
              <a:rPr sz="1400" spc="-150" dirty="0">
                <a:solidFill>
                  <a:srgbClr val="00203C"/>
                </a:solidFill>
                <a:latin typeface="Arial"/>
                <a:cs typeface="Arial"/>
              </a:rPr>
              <a:t>GPU, </a:t>
            </a:r>
            <a:r>
              <a:rPr sz="1400" spc="-180" dirty="0">
                <a:solidFill>
                  <a:srgbClr val="00203C"/>
                </a:solidFill>
                <a:latin typeface="Arial"/>
                <a:cs typeface="Arial"/>
              </a:rPr>
              <a:t>ASIC </a:t>
            </a:r>
            <a:r>
              <a:rPr sz="1400" spc="-40" dirty="0">
                <a:solidFill>
                  <a:srgbClr val="00203C"/>
                </a:solidFill>
                <a:latin typeface="Arial"/>
                <a:cs typeface="Arial"/>
              </a:rPr>
              <a:t>(Application </a:t>
            </a:r>
            <a:r>
              <a:rPr sz="1400" spc="-75" dirty="0">
                <a:solidFill>
                  <a:srgbClr val="00203C"/>
                </a:solidFill>
                <a:latin typeface="Arial"/>
                <a:cs typeface="Arial"/>
              </a:rPr>
              <a:t>Specific </a:t>
            </a:r>
            <a:r>
              <a:rPr sz="1400" spc="-45" dirty="0">
                <a:solidFill>
                  <a:srgbClr val="00203C"/>
                </a:solidFill>
                <a:latin typeface="Arial"/>
                <a:cs typeface="Arial"/>
              </a:rPr>
              <a:t>Integrated</a:t>
            </a:r>
            <a:r>
              <a:rPr sz="1400" spc="-140" dirty="0">
                <a:solidFill>
                  <a:srgbClr val="00203C"/>
                </a:solidFill>
                <a:latin typeface="Arial"/>
                <a:cs typeface="Arial"/>
              </a:rPr>
              <a:t> </a:t>
            </a:r>
            <a:r>
              <a:rPr sz="1400" spc="-50" dirty="0">
                <a:solidFill>
                  <a:srgbClr val="00203C"/>
                </a:solidFill>
                <a:latin typeface="Arial"/>
                <a:cs typeface="Arial"/>
              </a:rPr>
              <a:t>Circuit),etc.</a:t>
            </a:r>
            <a:endParaRPr sz="1400">
              <a:solidFill>
                <a:prstClr val="black"/>
              </a:solidFill>
              <a:latin typeface="Arial"/>
              <a:cs typeface="Arial"/>
            </a:endParaRPr>
          </a:p>
          <a:p>
            <a:pPr marL="1155700" lvl="2" indent="-228600">
              <a:spcBef>
                <a:spcPts val="340"/>
              </a:spcBef>
              <a:buClr>
                <a:srgbClr val="79003B"/>
              </a:buClr>
              <a:buFontTx/>
              <a:buChar char="•"/>
              <a:tabLst>
                <a:tab pos="1155700" algn="l"/>
                <a:tab pos="1156335" algn="l"/>
              </a:tabLst>
            </a:pPr>
            <a:r>
              <a:rPr sz="1400" spc="-10" dirty="0">
                <a:solidFill>
                  <a:srgbClr val="00203C"/>
                </a:solidFill>
                <a:latin typeface="Arial"/>
                <a:cs typeface="Arial"/>
              </a:rPr>
              <a:t>With </a:t>
            </a:r>
            <a:r>
              <a:rPr sz="1400" spc="-20" dirty="0">
                <a:solidFill>
                  <a:srgbClr val="00203C"/>
                </a:solidFill>
                <a:latin typeface="Arial"/>
                <a:cs typeface="Arial"/>
              </a:rPr>
              <a:t>the </a:t>
            </a:r>
            <a:r>
              <a:rPr sz="1400" spc="-30" dirty="0">
                <a:solidFill>
                  <a:srgbClr val="00203C"/>
                </a:solidFill>
                <a:latin typeface="Arial"/>
                <a:cs typeface="Arial"/>
              </a:rPr>
              <a:t>winner </a:t>
            </a:r>
            <a:r>
              <a:rPr sz="1400" spc="-5" dirty="0">
                <a:solidFill>
                  <a:srgbClr val="00203C"/>
                </a:solidFill>
                <a:latin typeface="Arial"/>
                <a:cs typeface="Arial"/>
              </a:rPr>
              <a:t>of</a:t>
            </a:r>
            <a:r>
              <a:rPr sz="1400" spc="-290" dirty="0">
                <a:solidFill>
                  <a:srgbClr val="00203C"/>
                </a:solidFill>
                <a:latin typeface="Arial"/>
                <a:cs typeface="Arial"/>
              </a:rPr>
              <a:t> </a:t>
            </a:r>
            <a:r>
              <a:rPr sz="1400" spc="-20" dirty="0">
                <a:solidFill>
                  <a:srgbClr val="00203C"/>
                </a:solidFill>
                <a:latin typeface="Arial"/>
                <a:cs typeface="Arial"/>
              </a:rPr>
              <a:t>the </a:t>
            </a:r>
            <a:r>
              <a:rPr sz="1400" spc="-25" dirty="0">
                <a:solidFill>
                  <a:srgbClr val="00203C"/>
                </a:solidFill>
                <a:latin typeface="Arial"/>
                <a:cs typeface="Arial"/>
              </a:rPr>
              <a:t>competition </a:t>
            </a:r>
            <a:r>
              <a:rPr sz="1400" spc="-55" dirty="0">
                <a:solidFill>
                  <a:srgbClr val="00203C"/>
                </a:solidFill>
                <a:latin typeface="Arial"/>
                <a:cs typeface="Arial"/>
              </a:rPr>
              <a:t>receiving </a:t>
            </a:r>
            <a:r>
              <a:rPr sz="1400" spc="-110" dirty="0">
                <a:solidFill>
                  <a:srgbClr val="00203C"/>
                </a:solidFill>
                <a:latin typeface="Arial"/>
                <a:cs typeface="Arial"/>
              </a:rPr>
              <a:t>a </a:t>
            </a:r>
            <a:r>
              <a:rPr sz="1400" spc="-45" dirty="0">
                <a:solidFill>
                  <a:srgbClr val="00203C"/>
                </a:solidFill>
                <a:latin typeface="Arial"/>
                <a:cs typeface="Arial"/>
              </a:rPr>
              <a:t>financial reward</a:t>
            </a:r>
            <a:endParaRPr sz="1400">
              <a:solidFill>
                <a:prstClr val="black"/>
              </a:solidFill>
              <a:latin typeface="Arial"/>
              <a:cs typeface="Arial"/>
            </a:endParaRPr>
          </a:p>
          <a:p>
            <a:pPr marL="756285" lvl="1" indent="-286385">
              <a:spcBef>
                <a:spcPts val="375"/>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 </a:t>
            </a:r>
            <a:r>
              <a:rPr sz="1600" spc="-125" dirty="0">
                <a:solidFill>
                  <a:srgbClr val="00203C"/>
                </a:solidFill>
                <a:latin typeface="Arial"/>
                <a:cs typeface="Arial"/>
              </a:rPr>
              <a:t>Stake </a:t>
            </a:r>
            <a:r>
              <a:rPr sz="1600" spc="-95" dirty="0">
                <a:solidFill>
                  <a:srgbClr val="00203C"/>
                </a:solidFill>
                <a:latin typeface="Arial"/>
                <a:cs typeface="Arial"/>
              </a:rPr>
              <a:t>–</a:t>
            </a:r>
            <a:r>
              <a:rPr sz="1600" spc="-90" dirty="0">
                <a:solidFill>
                  <a:srgbClr val="00203C"/>
                </a:solidFill>
                <a:latin typeface="Arial"/>
                <a:cs typeface="Arial"/>
              </a:rPr>
              <a:t> </a:t>
            </a:r>
            <a:r>
              <a:rPr sz="1400" spc="-65" dirty="0">
                <a:solidFill>
                  <a:srgbClr val="00203C"/>
                </a:solidFill>
                <a:latin typeface="Arial"/>
                <a:cs typeface="Arial"/>
              </a:rPr>
              <a:t>Ownership</a:t>
            </a:r>
            <a:endParaRPr sz="1400">
              <a:solidFill>
                <a:prstClr val="black"/>
              </a:solidFill>
              <a:latin typeface="Arial"/>
              <a:cs typeface="Arial"/>
            </a:endParaRPr>
          </a:p>
          <a:p>
            <a:pPr marL="756285" lvl="1" indent="-286385">
              <a:spcBef>
                <a:spcPts val="345"/>
              </a:spcBef>
              <a:buClr>
                <a:srgbClr val="3C6C2A"/>
              </a:buClr>
              <a:buFontTx/>
              <a:buChar char="–"/>
              <a:tabLst>
                <a:tab pos="756285" algn="l"/>
                <a:tab pos="756920" algn="l"/>
              </a:tabLst>
            </a:pPr>
            <a:r>
              <a:rPr sz="1400" spc="-55" dirty="0">
                <a:solidFill>
                  <a:srgbClr val="00203C"/>
                </a:solidFill>
                <a:latin typeface="Arial"/>
                <a:cs typeface="Arial"/>
              </a:rPr>
              <a:t>Proof </a:t>
            </a:r>
            <a:r>
              <a:rPr sz="1400" spc="-5" dirty="0">
                <a:solidFill>
                  <a:srgbClr val="00203C"/>
                </a:solidFill>
                <a:latin typeface="Arial"/>
                <a:cs typeface="Arial"/>
              </a:rPr>
              <a:t>of</a:t>
            </a:r>
            <a:r>
              <a:rPr sz="1400" spc="-135" dirty="0">
                <a:solidFill>
                  <a:srgbClr val="00203C"/>
                </a:solidFill>
                <a:latin typeface="Arial"/>
                <a:cs typeface="Arial"/>
              </a:rPr>
              <a:t> </a:t>
            </a:r>
            <a:r>
              <a:rPr sz="1400" spc="-15" dirty="0">
                <a:solidFill>
                  <a:srgbClr val="00203C"/>
                </a:solidFill>
                <a:latin typeface="Arial"/>
                <a:cs typeface="Arial"/>
              </a:rPr>
              <a:t>Authority</a:t>
            </a:r>
            <a:endParaRPr sz="1400">
              <a:solidFill>
                <a:prstClr val="black"/>
              </a:solidFill>
              <a:latin typeface="Arial"/>
              <a:cs typeface="Arial"/>
            </a:endParaRPr>
          </a:p>
          <a:p>
            <a:pPr marL="756285" lvl="1" indent="-286385">
              <a:spcBef>
                <a:spcPts val="375"/>
              </a:spcBef>
              <a:buClr>
                <a:srgbClr val="3C6C2A"/>
              </a:buClr>
              <a:buFontTx/>
              <a:buChar char="–"/>
              <a:tabLst>
                <a:tab pos="756285" algn="l"/>
                <a:tab pos="756920" algn="l"/>
              </a:tabLst>
            </a:pPr>
            <a:r>
              <a:rPr sz="1600" spc="-65" dirty="0">
                <a:solidFill>
                  <a:srgbClr val="00203C"/>
                </a:solidFill>
                <a:latin typeface="Arial"/>
                <a:cs typeface="Arial"/>
              </a:rPr>
              <a:t>Proof </a:t>
            </a:r>
            <a:r>
              <a:rPr sz="1600" spc="-5" dirty="0">
                <a:solidFill>
                  <a:srgbClr val="00203C"/>
                </a:solidFill>
                <a:latin typeface="Arial"/>
                <a:cs typeface="Arial"/>
              </a:rPr>
              <a:t>of</a:t>
            </a:r>
            <a:r>
              <a:rPr sz="1600" spc="-80" dirty="0">
                <a:solidFill>
                  <a:srgbClr val="00203C"/>
                </a:solidFill>
                <a:latin typeface="Arial"/>
                <a:cs typeface="Arial"/>
              </a:rPr>
              <a:t> </a:t>
            </a:r>
            <a:r>
              <a:rPr sz="1600" spc="-114" dirty="0">
                <a:solidFill>
                  <a:srgbClr val="00203C"/>
                </a:solidFill>
                <a:latin typeface="Arial"/>
                <a:cs typeface="Arial"/>
              </a:rPr>
              <a:t>Space-Time</a:t>
            </a:r>
            <a:endParaRPr sz="160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a:t>
            </a:r>
            <a:r>
              <a:rPr sz="1600" spc="-75" dirty="0">
                <a:solidFill>
                  <a:srgbClr val="00203C"/>
                </a:solidFill>
                <a:latin typeface="Arial"/>
                <a:cs typeface="Arial"/>
              </a:rPr>
              <a:t> </a:t>
            </a:r>
            <a:r>
              <a:rPr sz="1600" spc="-90" dirty="0">
                <a:solidFill>
                  <a:srgbClr val="00203C"/>
                </a:solidFill>
                <a:latin typeface="Arial"/>
                <a:cs typeface="Arial"/>
              </a:rPr>
              <a:t>Capacity</a:t>
            </a:r>
            <a:endParaRPr sz="160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 </a:t>
            </a:r>
            <a:r>
              <a:rPr sz="1600" spc="-114" dirty="0">
                <a:solidFill>
                  <a:srgbClr val="00203C"/>
                </a:solidFill>
                <a:latin typeface="Arial"/>
                <a:cs typeface="Arial"/>
              </a:rPr>
              <a:t>Elapsed </a:t>
            </a:r>
            <a:r>
              <a:rPr sz="1600" spc="-90" dirty="0">
                <a:solidFill>
                  <a:srgbClr val="00203C"/>
                </a:solidFill>
                <a:latin typeface="Arial"/>
                <a:cs typeface="Arial"/>
              </a:rPr>
              <a:t>Time </a:t>
            </a:r>
            <a:r>
              <a:rPr sz="1600" spc="-70" dirty="0">
                <a:solidFill>
                  <a:srgbClr val="00203C"/>
                </a:solidFill>
                <a:latin typeface="Arial"/>
                <a:cs typeface="Arial"/>
              </a:rPr>
              <a:t>(e.g.,</a:t>
            </a:r>
            <a:r>
              <a:rPr sz="1600" spc="-120" dirty="0">
                <a:solidFill>
                  <a:srgbClr val="00203C"/>
                </a:solidFill>
                <a:latin typeface="Arial"/>
                <a:cs typeface="Arial"/>
              </a:rPr>
              <a:t> </a:t>
            </a:r>
            <a:r>
              <a:rPr sz="1600" spc="-30" dirty="0">
                <a:solidFill>
                  <a:srgbClr val="00203C"/>
                </a:solidFill>
                <a:latin typeface="Arial"/>
                <a:cs typeface="Arial"/>
              </a:rPr>
              <a:t>Intel)</a:t>
            </a:r>
            <a:endParaRPr sz="160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600" spc="-10" dirty="0">
                <a:solidFill>
                  <a:srgbClr val="00203C"/>
                </a:solidFill>
                <a:latin typeface="Arial"/>
                <a:cs typeface="Arial"/>
              </a:rPr>
              <a:t>With </a:t>
            </a:r>
            <a:r>
              <a:rPr sz="1600" spc="-55" dirty="0">
                <a:solidFill>
                  <a:srgbClr val="00203C"/>
                </a:solidFill>
                <a:latin typeface="Arial"/>
                <a:cs typeface="Arial"/>
              </a:rPr>
              <a:t>more </a:t>
            </a:r>
            <a:r>
              <a:rPr sz="1600" spc="-70" dirty="0">
                <a:solidFill>
                  <a:srgbClr val="00203C"/>
                </a:solidFill>
                <a:latin typeface="Arial"/>
                <a:cs typeface="Arial"/>
              </a:rPr>
              <a:t>being </a:t>
            </a:r>
            <a:r>
              <a:rPr sz="1600" spc="-50" dirty="0">
                <a:solidFill>
                  <a:srgbClr val="00203C"/>
                </a:solidFill>
                <a:latin typeface="Arial"/>
                <a:cs typeface="Arial"/>
              </a:rPr>
              <a:t>studied </a:t>
            </a:r>
            <a:r>
              <a:rPr sz="1600" spc="-80" dirty="0">
                <a:solidFill>
                  <a:srgbClr val="00203C"/>
                </a:solidFill>
                <a:latin typeface="Arial"/>
                <a:cs typeface="Arial"/>
              </a:rPr>
              <a:t>and </a:t>
            </a:r>
            <a:r>
              <a:rPr sz="1600" spc="-50" dirty="0">
                <a:solidFill>
                  <a:srgbClr val="00203C"/>
                </a:solidFill>
                <a:latin typeface="Arial"/>
                <a:cs typeface="Arial"/>
              </a:rPr>
              <a:t>tested </a:t>
            </a:r>
            <a:r>
              <a:rPr sz="1600" spc="-75" dirty="0">
                <a:solidFill>
                  <a:srgbClr val="00203C"/>
                </a:solidFill>
                <a:latin typeface="Arial"/>
                <a:cs typeface="Arial"/>
              </a:rPr>
              <a:t>every</a:t>
            </a:r>
            <a:r>
              <a:rPr sz="1600" spc="-265" dirty="0">
                <a:solidFill>
                  <a:srgbClr val="00203C"/>
                </a:solidFill>
                <a:latin typeface="Arial"/>
                <a:cs typeface="Arial"/>
              </a:rPr>
              <a:t> </a:t>
            </a:r>
            <a:r>
              <a:rPr sz="1600" spc="-95" dirty="0">
                <a:solidFill>
                  <a:srgbClr val="00203C"/>
                </a:solidFill>
                <a:latin typeface="Arial"/>
                <a:cs typeface="Arial"/>
              </a:rPr>
              <a:t>day</a:t>
            </a:r>
            <a:endParaRPr sz="1600">
              <a:solidFill>
                <a:prstClr val="black"/>
              </a:solidFill>
              <a:latin typeface="Arial"/>
              <a:cs typeface="Arial"/>
            </a:endParaRPr>
          </a:p>
        </p:txBody>
      </p:sp>
      <p:sp>
        <p:nvSpPr>
          <p:cNvPr id="4" name="object 4"/>
          <p:cNvSpPr/>
          <p:nvPr/>
        </p:nvSpPr>
        <p:spPr>
          <a:xfrm>
            <a:off x="7299959" y="1822704"/>
            <a:ext cx="1844039" cy="1921764"/>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8221100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95503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0" dirty="0">
                <a:solidFill>
                  <a:srgbClr val="005DAB"/>
                </a:solidFill>
              </a:rPr>
              <a:t>Quick </a:t>
            </a:r>
            <a:r>
              <a:rPr sz="2800" spc="-195" dirty="0">
                <a:solidFill>
                  <a:srgbClr val="005DAB"/>
                </a:solidFill>
              </a:rPr>
              <a:t>recap </a:t>
            </a:r>
            <a:r>
              <a:rPr sz="2800" spc="-130" dirty="0">
                <a:solidFill>
                  <a:srgbClr val="005DAB"/>
                </a:solidFill>
              </a:rPr>
              <a:t>and</a:t>
            </a:r>
            <a:r>
              <a:rPr sz="2800" spc="-285" dirty="0">
                <a:solidFill>
                  <a:srgbClr val="005DAB"/>
                </a:solidFill>
              </a:rPr>
              <a:t> </a:t>
            </a:r>
            <a:r>
              <a:rPr sz="2800" spc="-180" dirty="0">
                <a:solidFill>
                  <a:srgbClr val="005DAB"/>
                </a:solidFill>
              </a:rPr>
              <a:t>breather….</a:t>
            </a:r>
            <a:endParaRPr sz="2800"/>
          </a:p>
        </p:txBody>
      </p:sp>
      <p:sp>
        <p:nvSpPr>
          <p:cNvPr id="3" name="object 3"/>
          <p:cNvSpPr txBox="1"/>
          <p:nvPr/>
        </p:nvSpPr>
        <p:spPr>
          <a:xfrm>
            <a:off x="535940" y="1175080"/>
            <a:ext cx="7325359" cy="344170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00" dirty="0">
                <a:solidFill>
                  <a:srgbClr val="00203C"/>
                </a:solidFill>
                <a:latin typeface="Arial"/>
                <a:cs typeface="Arial"/>
              </a:rPr>
              <a:t>Blockchain </a:t>
            </a:r>
            <a:r>
              <a:rPr sz="2000" spc="-55" dirty="0">
                <a:solidFill>
                  <a:srgbClr val="00203C"/>
                </a:solidFill>
                <a:latin typeface="Arial"/>
                <a:cs typeface="Arial"/>
              </a:rPr>
              <a:t>doesn’t </a:t>
            </a:r>
            <a:r>
              <a:rPr sz="2000" spc="-105" dirty="0">
                <a:solidFill>
                  <a:srgbClr val="00203C"/>
                </a:solidFill>
                <a:latin typeface="Arial"/>
                <a:cs typeface="Arial"/>
              </a:rPr>
              <a:t>solve </a:t>
            </a:r>
            <a:r>
              <a:rPr sz="2000" spc="-90" dirty="0">
                <a:solidFill>
                  <a:srgbClr val="00203C"/>
                </a:solidFill>
                <a:latin typeface="Arial"/>
                <a:cs typeface="Arial"/>
              </a:rPr>
              <a:t>every</a:t>
            </a:r>
            <a:r>
              <a:rPr sz="2000" spc="-170" dirty="0">
                <a:solidFill>
                  <a:srgbClr val="00203C"/>
                </a:solidFill>
                <a:latin typeface="Arial"/>
                <a:cs typeface="Arial"/>
              </a:rPr>
              <a:t> </a:t>
            </a:r>
            <a:r>
              <a:rPr sz="2000" spc="-55" dirty="0">
                <a:solidFill>
                  <a:srgbClr val="00203C"/>
                </a:solidFill>
                <a:latin typeface="Arial"/>
                <a:cs typeface="Arial"/>
              </a:rPr>
              <a:t>problem</a:t>
            </a:r>
            <a:endParaRPr sz="2000">
              <a:solidFill>
                <a:prstClr val="black"/>
              </a:solidFill>
              <a:latin typeface="Arial"/>
              <a:cs typeface="Arial"/>
            </a:endParaRPr>
          </a:p>
          <a:p>
            <a:pPr>
              <a:spcBef>
                <a:spcPts val="25"/>
              </a:spcBef>
              <a:buClr>
                <a:srgbClr val="0087B7"/>
              </a:buClr>
              <a:buFont typeface="Wingdings"/>
              <a:buChar char=""/>
            </a:pPr>
            <a:endParaRPr sz="290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z="2000" spc="-35" dirty="0">
                <a:solidFill>
                  <a:srgbClr val="00203C"/>
                </a:solidFill>
                <a:latin typeface="Arial"/>
                <a:cs typeface="Arial"/>
              </a:rPr>
              <a:t>Most</a:t>
            </a:r>
            <a:r>
              <a:rPr sz="2000" spc="-110" dirty="0">
                <a:solidFill>
                  <a:srgbClr val="00203C"/>
                </a:solidFill>
                <a:latin typeface="Arial"/>
                <a:cs typeface="Arial"/>
              </a:rPr>
              <a:t> </a:t>
            </a:r>
            <a:r>
              <a:rPr sz="2000" spc="-70" dirty="0">
                <a:solidFill>
                  <a:srgbClr val="00203C"/>
                </a:solidFill>
                <a:latin typeface="Arial"/>
                <a:cs typeface="Arial"/>
              </a:rPr>
              <a:t>useful</a:t>
            </a:r>
            <a:r>
              <a:rPr sz="2000" spc="-114" dirty="0">
                <a:solidFill>
                  <a:srgbClr val="00203C"/>
                </a:solidFill>
                <a:latin typeface="Arial"/>
                <a:cs typeface="Arial"/>
              </a:rPr>
              <a:t> </a:t>
            </a:r>
            <a:r>
              <a:rPr sz="2000" spc="-30" dirty="0">
                <a:solidFill>
                  <a:srgbClr val="00203C"/>
                </a:solidFill>
                <a:latin typeface="Arial"/>
                <a:cs typeface="Arial"/>
              </a:rPr>
              <a:t>“</a:t>
            </a:r>
            <a:r>
              <a:rPr sz="2000" b="1" i="1" spc="-30" dirty="0">
                <a:solidFill>
                  <a:srgbClr val="00203C"/>
                </a:solidFill>
                <a:latin typeface="Trebuchet MS"/>
                <a:cs typeface="Trebuchet MS"/>
              </a:rPr>
              <a:t>when</a:t>
            </a:r>
            <a:r>
              <a:rPr sz="2000" b="1" i="1" spc="-170" dirty="0">
                <a:solidFill>
                  <a:srgbClr val="00203C"/>
                </a:solidFill>
                <a:latin typeface="Trebuchet MS"/>
                <a:cs typeface="Trebuchet MS"/>
              </a:rPr>
              <a:t> </a:t>
            </a:r>
            <a:r>
              <a:rPr sz="2000" b="1" i="1" spc="-130" dirty="0">
                <a:solidFill>
                  <a:srgbClr val="00203C"/>
                </a:solidFill>
                <a:latin typeface="Trebuchet MS"/>
                <a:cs typeface="Trebuchet MS"/>
              </a:rPr>
              <a:t>loosely</a:t>
            </a:r>
            <a:r>
              <a:rPr sz="2000" b="1" i="1" spc="-180" dirty="0">
                <a:solidFill>
                  <a:srgbClr val="00203C"/>
                </a:solidFill>
                <a:latin typeface="Trebuchet MS"/>
                <a:cs typeface="Trebuchet MS"/>
              </a:rPr>
              <a:t> </a:t>
            </a:r>
            <a:r>
              <a:rPr sz="2000" b="1" i="1" spc="-130" dirty="0">
                <a:solidFill>
                  <a:srgbClr val="00203C"/>
                </a:solidFill>
                <a:latin typeface="Trebuchet MS"/>
                <a:cs typeface="Trebuchet MS"/>
              </a:rPr>
              <a:t>coupled</a:t>
            </a:r>
            <a:r>
              <a:rPr sz="2000" b="1" i="1" spc="-190" dirty="0">
                <a:solidFill>
                  <a:srgbClr val="00203C"/>
                </a:solidFill>
                <a:latin typeface="Trebuchet MS"/>
                <a:cs typeface="Trebuchet MS"/>
              </a:rPr>
              <a:t> </a:t>
            </a:r>
            <a:r>
              <a:rPr sz="2000" b="1" i="1" spc="-150" dirty="0">
                <a:solidFill>
                  <a:srgbClr val="00203C"/>
                </a:solidFill>
                <a:latin typeface="Trebuchet MS"/>
                <a:cs typeface="Trebuchet MS"/>
              </a:rPr>
              <a:t>distinct</a:t>
            </a:r>
            <a:r>
              <a:rPr sz="2000" b="1" i="1" spc="-195" dirty="0">
                <a:solidFill>
                  <a:srgbClr val="00203C"/>
                </a:solidFill>
                <a:latin typeface="Trebuchet MS"/>
                <a:cs typeface="Trebuchet MS"/>
              </a:rPr>
              <a:t> </a:t>
            </a:r>
            <a:r>
              <a:rPr sz="2000" b="1" i="1" spc="-135" dirty="0">
                <a:solidFill>
                  <a:srgbClr val="00203C"/>
                </a:solidFill>
                <a:latin typeface="Trebuchet MS"/>
                <a:cs typeface="Trebuchet MS"/>
              </a:rPr>
              <a:t>organizations</a:t>
            </a:r>
            <a:r>
              <a:rPr sz="2000" b="1" i="1" spc="-200" dirty="0">
                <a:solidFill>
                  <a:srgbClr val="00203C"/>
                </a:solidFill>
                <a:latin typeface="Trebuchet MS"/>
                <a:cs typeface="Trebuchet MS"/>
              </a:rPr>
              <a:t> </a:t>
            </a:r>
            <a:r>
              <a:rPr sz="2000" b="1" i="1" spc="75" dirty="0">
                <a:solidFill>
                  <a:srgbClr val="00203C"/>
                </a:solidFill>
                <a:latin typeface="Trebuchet MS"/>
                <a:cs typeface="Trebuchet MS"/>
              </a:rPr>
              <a:t>/</a:t>
            </a:r>
            <a:r>
              <a:rPr sz="2000" b="1" i="1" spc="-165" dirty="0">
                <a:solidFill>
                  <a:srgbClr val="00203C"/>
                </a:solidFill>
                <a:latin typeface="Trebuchet MS"/>
                <a:cs typeface="Trebuchet MS"/>
              </a:rPr>
              <a:t> </a:t>
            </a:r>
            <a:r>
              <a:rPr sz="2000" b="1" i="1" spc="-145" dirty="0">
                <a:solidFill>
                  <a:srgbClr val="00203C"/>
                </a:solidFill>
                <a:latin typeface="Trebuchet MS"/>
                <a:cs typeface="Trebuchet MS"/>
              </a:rPr>
              <a:t>entities</a:t>
            </a:r>
            <a:endParaRPr sz="2000">
              <a:solidFill>
                <a:prstClr val="black"/>
              </a:solidFill>
              <a:latin typeface="Trebuchet MS"/>
              <a:cs typeface="Trebuchet MS"/>
            </a:endParaRPr>
          </a:p>
          <a:p>
            <a:pPr marL="355600"/>
            <a:r>
              <a:rPr sz="2000" b="1" i="1" spc="-120" dirty="0">
                <a:solidFill>
                  <a:srgbClr val="00203C"/>
                </a:solidFill>
                <a:latin typeface="Trebuchet MS"/>
                <a:cs typeface="Trebuchet MS"/>
              </a:rPr>
              <a:t>want</a:t>
            </a:r>
            <a:r>
              <a:rPr sz="2000" b="1" i="1" spc="-170" dirty="0">
                <a:solidFill>
                  <a:srgbClr val="00203C"/>
                </a:solidFill>
                <a:latin typeface="Trebuchet MS"/>
                <a:cs typeface="Trebuchet MS"/>
              </a:rPr>
              <a:t> </a:t>
            </a:r>
            <a:r>
              <a:rPr sz="2000" b="1" i="1" spc="-145" dirty="0">
                <a:solidFill>
                  <a:srgbClr val="00203C"/>
                </a:solidFill>
                <a:latin typeface="Trebuchet MS"/>
                <a:cs typeface="Trebuchet MS"/>
              </a:rPr>
              <a:t>to</a:t>
            </a:r>
            <a:r>
              <a:rPr sz="2000" b="1" i="1" spc="-155" dirty="0">
                <a:solidFill>
                  <a:srgbClr val="00203C"/>
                </a:solidFill>
                <a:latin typeface="Trebuchet MS"/>
                <a:cs typeface="Trebuchet MS"/>
              </a:rPr>
              <a:t> </a:t>
            </a:r>
            <a:r>
              <a:rPr sz="2000" b="1" i="1" spc="-145" dirty="0">
                <a:solidFill>
                  <a:srgbClr val="00203C"/>
                </a:solidFill>
                <a:latin typeface="Trebuchet MS"/>
                <a:cs typeface="Trebuchet MS"/>
              </a:rPr>
              <a:t>confidently</a:t>
            </a:r>
            <a:r>
              <a:rPr sz="2000" b="1" i="1" spc="-190" dirty="0">
                <a:solidFill>
                  <a:srgbClr val="00203C"/>
                </a:solidFill>
                <a:latin typeface="Trebuchet MS"/>
                <a:cs typeface="Trebuchet MS"/>
              </a:rPr>
              <a:t> </a:t>
            </a:r>
            <a:r>
              <a:rPr sz="2000" b="1" i="1" spc="-130" dirty="0">
                <a:solidFill>
                  <a:srgbClr val="00203C"/>
                </a:solidFill>
                <a:latin typeface="Trebuchet MS"/>
                <a:cs typeface="Trebuchet MS"/>
              </a:rPr>
              <a:t>share</a:t>
            </a:r>
            <a:r>
              <a:rPr sz="2000" b="1" i="1" spc="-165" dirty="0">
                <a:solidFill>
                  <a:srgbClr val="00203C"/>
                </a:solidFill>
                <a:latin typeface="Trebuchet MS"/>
                <a:cs typeface="Trebuchet MS"/>
              </a:rPr>
              <a:t> </a:t>
            </a:r>
            <a:r>
              <a:rPr sz="2000" b="1" i="1" spc="-110" dirty="0">
                <a:solidFill>
                  <a:srgbClr val="00203C"/>
                </a:solidFill>
                <a:latin typeface="Trebuchet MS"/>
                <a:cs typeface="Trebuchet MS"/>
              </a:rPr>
              <a:t>and</a:t>
            </a:r>
            <a:r>
              <a:rPr sz="2000" b="1" i="1" spc="-170" dirty="0">
                <a:solidFill>
                  <a:srgbClr val="00203C"/>
                </a:solidFill>
                <a:latin typeface="Trebuchet MS"/>
                <a:cs typeface="Trebuchet MS"/>
              </a:rPr>
              <a:t> </a:t>
            </a:r>
            <a:r>
              <a:rPr sz="2000" b="1" i="1" spc="-135" dirty="0">
                <a:solidFill>
                  <a:srgbClr val="00203C"/>
                </a:solidFill>
                <a:latin typeface="Trebuchet MS"/>
                <a:cs typeface="Trebuchet MS"/>
              </a:rPr>
              <a:t>audit</a:t>
            </a:r>
            <a:r>
              <a:rPr sz="2000" b="1" i="1" spc="-180" dirty="0">
                <a:solidFill>
                  <a:srgbClr val="00203C"/>
                </a:solidFill>
                <a:latin typeface="Trebuchet MS"/>
                <a:cs typeface="Trebuchet MS"/>
              </a:rPr>
              <a:t> </a:t>
            </a:r>
            <a:r>
              <a:rPr sz="2000" b="1" i="1" spc="-130" dirty="0">
                <a:solidFill>
                  <a:srgbClr val="00203C"/>
                </a:solidFill>
                <a:latin typeface="Trebuchet MS"/>
                <a:cs typeface="Trebuchet MS"/>
              </a:rPr>
              <a:t>information</a:t>
            </a:r>
            <a:r>
              <a:rPr sz="2000" b="1" i="1" spc="-190" dirty="0">
                <a:solidFill>
                  <a:srgbClr val="00203C"/>
                </a:solidFill>
                <a:latin typeface="Trebuchet MS"/>
                <a:cs typeface="Trebuchet MS"/>
              </a:rPr>
              <a:t> </a:t>
            </a:r>
            <a:r>
              <a:rPr sz="2000" b="1" i="1" spc="-110" dirty="0">
                <a:solidFill>
                  <a:srgbClr val="00203C"/>
                </a:solidFill>
                <a:latin typeface="Trebuchet MS"/>
                <a:cs typeface="Trebuchet MS"/>
              </a:rPr>
              <a:t>and</a:t>
            </a:r>
            <a:r>
              <a:rPr sz="2000" b="1" i="1" spc="-170" dirty="0">
                <a:solidFill>
                  <a:srgbClr val="00203C"/>
                </a:solidFill>
                <a:latin typeface="Trebuchet MS"/>
                <a:cs typeface="Trebuchet MS"/>
              </a:rPr>
              <a:t> </a:t>
            </a:r>
            <a:r>
              <a:rPr sz="2000" b="1" i="1" spc="-125" dirty="0">
                <a:solidFill>
                  <a:srgbClr val="00203C"/>
                </a:solidFill>
                <a:latin typeface="Trebuchet MS"/>
                <a:cs typeface="Trebuchet MS"/>
              </a:rPr>
              <a:t>automate</a:t>
            </a:r>
            <a:endParaRPr sz="2000">
              <a:solidFill>
                <a:prstClr val="black"/>
              </a:solidFill>
              <a:latin typeface="Trebuchet MS"/>
              <a:cs typeface="Trebuchet MS"/>
            </a:endParaRPr>
          </a:p>
          <a:p>
            <a:pPr marL="355600"/>
            <a:r>
              <a:rPr sz="2000" b="1" i="1" spc="-120" dirty="0">
                <a:solidFill>
                  <a:srgbClr val="00203C"/>
                </a:solidFill>
                <a:latin typeface="Trebuchet MS"/>
                <a:cs typeface="Trebuchet MS"/>
              </a:rPr>
              <a:t>mutually </a:t>
            </a:r>
            <a:r>
              <a:rPr sz="2000" b="1" i="1" spc="-140" dirty="0">
                <a:solidFill>
                  <a:srgbClr val="00203C"/>
                </a:solidFill>
                <a:latin typeface="Trebuchet MS"/>
                <a:cs typeface="Trebuchet MS"/>
              </a:rPr>
              <a:t>beneficial</a:t>
            </a:r>
            <a:r>
              <a:rPr sz="2000" b="1" i="1" spc="-260" dirty="0">
                <a:solidFill>
                  <a:srgbClr val="00203C"/>
                </a:solidFill>
                <a:latin typeface="Trebuchet MS"/>
                <a:cs typeface="Trebuchet MS"/>
              </a:rPr>
              <a:t> </a:t>
            </a:r>
            <a:r>
              <a:rPr sz="2000" b="1" i="1" spc="-150" dirty="0">
                <a:solidFill>
                  <a:srgbClr val="00203C"/>
                </a:solidFill>
                <a:latin typeface="Trebuchet MS"/>
                <a:cs typeface="Trebuchet MS"/>
              </a:rPr>
              <a:t>processes”</a:t>
            </a:r>
            <a:endParaRPr sz="2000">
              <a:solidFill>
                <a:prstClr val="black"/>
              </a:solidFill>
              <a:latin typeface="Trebuchet MS"/>
              <a:cs typeface="Trebuchet MS"/>
            </a:endParaRPr>
          </a:p>
          <a:p>
            <a:pPr>
              <a:spcBef>
                <a:spcPts val="25"/>
              </a:spcBef>
            </a:pPr>
            <a:endParaRPr sz="2900">
              <a:solidFill>
                <a:prstClr val="black"/>
              </a:solidFill>
              <a:latin typeface="Times New Roman"/>
              <a:cs typeface="Times New Roman"/>
            </a:endParaRPr>
          </a:p>
          <a:p>
            <a:pPr marL="355600" indent="-342900">
              <a:buClr>
                <a:srgbClr val="0087B7"/>
              </a:buClr>
              <a:buFont typeface="Wingdings"/>
              <a:buChar char=""/>
              <a:tabLst>
                <a:tab pos="354965" algn="l"/>
                <a:tab pos="355600" algn="l"/>
              </a:tabLst>
            </a:pPr>
            <a:r>
              <a:rPr sz="2000" spc="-160" dirty="0">
                <a:solidFill>
                  <a:srgbClr val="00203C"/>
                </a:solidFill>
                <a:latin typeface="Arial"/>
                <a:cs typeface="Arial"/>
              </a:rPr>
              <a:t>Removes </a:t>
            </a:r>
            <a:r>
              <a:rPr sz="2000" spc="-20" dirty="0">
                <a:solidFill>
                  <a:srgbClr val="00203C"/>
                </a:solidFill>
                <a:latin typeface="Arial"/>
                <a:cs typeface="Arial"/>
              </a:rPr>
              <a:t>the </a:t>
            </a:r>
            <a:r>
              <a:rPr sz="2000" spc="-90" dirty="0">
                <a:solidFill>
                  <a:srgbClr val="00203C"/>
                </a:solidFill>
                <a:latin typeface="Arial"/>
                <a:cs typeface="Arial"/>
              </a:rPr>
              <a:t>need </a:t>
            </a:r>
            <a:r>
              <a:rPr sz="2000" spc="-5" dirty="0">
                <a:solidFill>
                  <a:srgbClr val="00203C"/>
                </a:solidFill>
                <a:latin typeface="Arial"/>
                <a:cs typeface="Arial"/>
              </a:rPr>
              <a:t>for </a:t>
            </a:r>
            <a:r>
              <a:rPr sz="2000" spc="-55" dirty="0">
                <a:solidFill>
                  <a:srgbClr val="00203C"/>
                </a:solidFill>
                <a:latin typeface="Arial"/>
                <a:cs typeface="Arial"/>
              </a:rPr>
              <a:t>intermediaries </a:t>
            </a:r>
            <a:r>
              <a:rPr sz="2000" spc="-114" dirty="0">
                <a:solidFill>
                  <a:srgbClr val="00203C"/>
                </a:solidFill>
                <a:latin typeface="Arial"/>
                <a:cs typeface="Arial"/>
              </a:rPr>
              <a:t>– </a:t>
            </a:r>
            <a:r>
              <a:rPr sz="2000" spc="-90" dirty="0">
                <a:solidFill>
                  <a:srgbClr val="00203C"/>
                </a:solidFill>
                <a:latin typeface="Arial"/>
                <a:cs typeface="Arial"/>
              </a:rPr>
              <a:t>and </a:t>
            </a:r>
            <a:r>
              <a:rPr sz="2000" spc="-55" dirty="0">
                <a:solidFill>
                  <a:srgbClr val="00203C"/>
                </a:solidFill>
                <a:latin typeface="Arial"/>
                <a:cs typeface="Arial"/>
              </a:rPr>
              <a:t>thus </a:t>
            </a:r>
            <a:r>
              <a:rPr sz="2000" spc="-125" dirty="0">
                <a:solidFill>
                  <a:srgbClr val="00203C"/>
                </a:solidFill>
                <a:latin typeface="Arial"/>
                <a:cs typeface="Arial"/>
              </a:rPr>
              <a:t>gives </a:t>
            </a:r>
            <a:r>
              <a:rPr sz="2000" spc="-35" dirty="0">
                <a:solidFill>
                  <a:srgbClr val="00203C"/>
                </a:solidFill>
                <a:latin typeface="Arial"/>
                <a:cs typeface="Arial"/>
              </a:rPr>
              <a:t>control</a:t>
            </a:r>
            <a:r>
              <a:rPr sz="2000" spc="-350" dirty="0">
                <a:solidFill>
                  <a:srgbClr val="00203C"/>
                </a:solidFill>
                <a:latin typeface="Arial"/>
                <a:cs typeface="Arial"/>
              </a:rPr>
              <a:t> </a:t>
            </a:r>
            <a:r>
              <a:rPr sz="2000" spc="-120" dirty="0">
                <a:solidFill>
                  <a:srgbClr val="00203C"/>
                </a:solidFill>
                <a:latin typeface="Arial"/>
                <a:cs typeface="Arial"/>
              </a:rPr>
              <a:t>back</a:t>
            </a:r>
            <a:endParaRPr sz="2000">
              <a:solidFill>
                <a:prstClr val="black"/>
              </a:solidFill>
              <a:latin typeface="Arial"/>
              <a:cs typeface="Arial"/>
            </a:endParaRPr>
          </a:p>
          <a:p>
            <a:pPr marL="355600"/>
            <a:r>
              <a:rPr sz="2000" spc="15" dirty="0">
                <a:solidFill>
                  <a:srgbClr val="00203C"/>
                </a:solidFill>
                <a:latin typeface="Arial"/>
                <a:cs typeface="Arial"/>
              </a:rPr>
              <a:t>to</a:t>
            </a:r>
            <a:r>
              <a:rPr sz="2000" spc="-105" dirty="0">
                <a:solidFill>
                  <a:srgbClr val="00203C"/>
                </a:solidFill>
                <a:latin typeface="Arial"/>
                <a:cs typeface="Arial"/>
              </a:rPr>
              <a:t> </a:t>
            </a:r>
            <a:r>
              <a:rPr sz="2000" spc="-20" dirty="0">
                <a:solidFill>
                  <a:srgbClr val="00203C"/>
                </a:solidFill>
                <a:latin typeface="Arial"/>
                <a:cs typeface="Arial"/>
              </a:rPr>
              <a:t>the</a:t>
            </a:r>
            <a:r>
              <a:rPr sz="2000" spc="-120" dirty="0">
                <a:solidFill>
                  <a:srgbClr val="00203C"/>
                </a:solidFill>
                <a:latin typeface="Arial"/>
                <a:cs typeface="Arial"/>
              </a:rPr>
              <a:t> </a:t>
            </a:r>
            <a:r>
              <a:rPr sz="2000" spc="-130" dirty="0">
                <a:solidFill>
                  <a:srgbClr val="00203C"/>
                </a:solidFill>
                <a:latin typeface="Arial"/>
                <a:cs typeface="Arial"/>
              </a:rPr>
              <a:t>users</a:t>
            </a:r>
            <a:r>
              <a:rPr sz="2000" spc="-90" dirty="0">
                <a:solidFill>
                  <a:srgbClr val="00203C"/>
                </a:solidFill>
                <a:latin typeface="Arial"/>
                <a:cs typeface="Arial"/>
              </a:rPr>
              <a:t> </a:t>
            </a:r>
            <a:r>
              <a:rPr sz="2000" spc="215" dirty="0">
                <a:solidFill>
                  <a:srgbClr val="00203C"/>
                </a:solidFill>
                <a:latin typeface="Arial"/>
                <a:cs typeface="Arial"/>
              </a:rPr>
              <a:t>/</a:t>
            </a:r>
            <a:r>
              <a:rPr sz="2000" spc="-110" dirty="0">
                <a:solidFill>
                  <a:srgbClr val="00203C"/>
                </a:solidFill>
                <a:latin typeface="Arial"/>
                <a:cs typeface="Arial"/>
              </a:rPr>
              <a:t> </a:t>
            </a:r>
            <a:r>
              <a:rPr sz="2000" spc="-50" dirty="0">
                <a:solidFill>
                  <a:srgbClr val="00203C"/>
                </a:solidFill>
                <a:latin typeface="Arial"/>
                <a:cs typeface="Arial"/>
              </a:rPr>
              <a:t>original</a:t>
            </a:r>
            <a:r>
              <a:rPr sz="2000" spc="-105" dirty="0">
                <a:solidFill>
                  <a:srgbClr val="00203C"/>
                </a:solidFill>
                <a:latin typeface="Arial"/>
                <a:cs typeface="Arial"/>
              </a:rPr>
              <a:t> </a:t>
            </a:r>
            <a:r>
              <a:rPr sz="2000" spc="-75" dirty="0">
                <a:solidFill>
                  <a:srgbClr val="00203C"/>
                </a:solidFill>
                <a:latin typeface="Arial"/>
                <a:cs typeface="Arial"/>
              </a:rPr>
              <a:t>data</a:t>
            </a:r>
            <a:r>
              <a:rPr sz="2000" spc="-105" dirty="0">
                <a:solidFill>
                  <a:srgbClr val="00203C"/>
                </a:solidFill>
                <a:latin typeface="Arial"/>
                <a:cs typeface="Arial"/>
              </a:rPr>
              <a:t> </a:t>
            </a:r>
            <a:r>
              <a:rPr sz="2000" spc="215" dirty="0">
                <a:solidFill>
                  <a:srgbClr val="00203C"/>
                </a:solidFill>
                <a:latin typeface="Arial"/>
                <a:cs typeface="Arial"/>
              </a:rPr>
              <a:t>/</a:t>
            </a:r>
            <a:r>
              <a:rPr sz="2000" spc="-105" dirty="0">
                <a:solidFill>
                  <a:srgbClr val="00203C"/>
                </a:solidFill>
                <a:latin typeface="Arial"/>
                <a:cs typeface="Arial"/>
              </a:rPr>
              <a:t> </a:t>
            </a:r>
            <a:r>
              <a:rPr sz="2000" spc="-125" dirty="0">
                <a:solidFill>
                  <a:srgbClr val="00203C"/>
                </a:solidFill>
                <a:latin typeface="Arial"/>
                <a:cs typeface="Arial"/>
              </a:rPr>
              <a:t>asset</a:t>
            </a:r>
            <a:r>
              <a:rPr sz="2000" spc="-80" dirty="0">
                <a:solidFill>
                  <a:srgbClr val="00203C"/>
                </a:solidFill>
                <a:latin typeface="Arial"/>
                <a:cs typeface="Arial"/>
              </a:rPr>
              <a:t> </a:t>
            </a:r>
            <a:r>
              <a:rPr sz="2000" spc="-85" dirty="0">
                <a:solidFill>
                  <a:srgbClr val="00203C"/>
                </a:solidFill>
                <a:latin typeface="Arial"/>
                <a:cs typeface="Arial"/>
              </a:rPr>
              <a:t>owners</a:t>
            </a:r>
            <a:endParaRPr sz="2000">
              <a:solidFill>
                <a:prstClr val="black"/>
              </a:solidFill>
              <a:latin typeface="Arial"/>
              <a:cs typeface="Arial"/>
            </a:endParaRPr>
          </a:p>
          <a:p>
            <a:pPr>
              <a:spcBef>
                <a:spcPts val="25"/>
              </a:spcBef>
            </a:pPr>
            <a:endParaRPr sz="290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z="2000" spc="-110" dirty="0">
                <a:solidFill>
                  <a:srgbClr val="00203C"/>
                </a:solidFill>
                <a:latin typeface="Arial"/>
                <a:cs typeface="Arial"/>
              </a:rPr>
              <a:t>Provides</a:t>
            </a:r>
            <a:r>
              <a:rPr sz="2000" spc="-100" dirty="0">
                <a:solidFill>
                  <a:srgbClr val="00203C"/>
                </a:solidFill>
                <a:latin typeface="Arial"/>
                <a:cs typeface="Arial"/>
              </a:rPr>
              <a:t> </a:t>
            </a:r>
            <a:r>
              <a:rPr sz="2000" spc="-155" dirty="0">
                <a:solidFill>
                  <a:srgbClr val="00203C"/>
                </a:solidFill>
                <a:latin typeface="Arial"/>
                <a:cs typeface="Arial"/>
              </a:rPr>
              <a:t>a</a:t>
            </a:r>
            <a:r>
              <a:rPr sz="2000" spc="-100" dirty="0">
                <a:solidFill>
                  <a:srgbClr val="00203C"/>
                </a:solidFill>
                <a:latin typeface="Arial"/>
                <a:cs typeface="Arial"/>
              </a:rPr>
              <a:t> </a:t>
            </a:r>
            <a:r>
              <a:rPr sz="2000" spc="-105" dirty="0">
                <a:solidFill>
                  <a:srgbClr val="00203C"/>
                </a:solidFill>
                <a:latin typeface="Arial"/>
                <a:cs typeface="Arial"/>
              </a:rPr>
              <a:t>source</a:t>
            </a:r>
            <a:r>
              <a:rPr sz="2000" spc="-110" dirty="0">
                <a:solidFill>
                  <a:srgbClr val="00203C"/>
                </a:solidFill>
                <a:latin typeface="Arial"/>
                <a:cs typeface="Arial"/>
              </a:rPr>
              <a:t> </a:t>
            </a:r>
            <a:r>
              <a:rPr sz="2000" spc="-5" dirty="0">
                <a:solidFill>
                  <a:srgbClr val="00203C"/>
                </a:solidFill>
                <a:latin typeface="Arial"/>
                <a:cs typeface="Arial"/>
              </a:rPr>
              <a:t>of</a:t>
            </a:r>
            <a:r>
              <a:rPr sz="2000" spc="-114" dirty="0">
                <a:solidFill>
                  <a:srgbClr val="00203C"/>
                </a:solidFill>
                <a:latin typeface="Arial"/>
                <a:cs typeface="Arial"/>
              </a:rPr>
              <a:t> </a:t>
            </a:r>
            <a:r>
              <a:rPr sz="2000" spc="30" dirty="0">
                <a:solidFill>
                  <a:srgbClr val="00203C"/>
                </a:solidFill>
                <a:latin typeface="Arial"/>
                <a:cs typeface="Arial"/>
              </a:rPr>
              <a:t>truth</a:t>
            </a:r>
            <a:r>
              <a:rPr sz="2000" spc="-95" dirty="0">
                <a:solidFill>
                  <a:srgbClr val="00203C"/>
                </a:solidFill>
                <a:latin typeface="Arial"/>
                <a:cs typeface="Arial"/>
              </a:rPr>
              <a:t> </a:t>
            </a:r>
            <a:r>
              <a:rPr sz="2000" spc="215" dirty="0">
                <a:solidFill>
                  <a:srgbClr val="00203C"/>
                </a:solidFill>
                <a:latin typeface="Arial"/>
                <a:cs typeface="Arial"/>
              </a:rPr>
              <a:t>/</a:t>
            </a:r>
            <a:r>
              <a:rPr sz="2000" spc="-105" dirty="0">
                <a:solidFill>
                  <a:srgbClr val="00203C"/>
                </a:solidFill>
                <a:latin typeface="Arial"/>
                <a:cs typeface="Arial"/>
              </a:rPr>
              <a:t> </a:t>
            </a:r>
            <a:r>
              <a:rPr sz="2000" spc="-10" dirty="0">
                <a:solidFill>
                  <a:srgbClr val="00203C"/>
                </a:solidFill>
                <a:latin typeface="Arial"/>
                <a:cs typeface="Arial"/>
              </a:rPr>
              <a:t>trust</a:t>
            </a:r>
            <a:r>
              <a:rPr sz="2000" spc="-100" dirty="0">
                <a:solidFill>
                  <a:srgbClr val="00203C"/>
                </a:solidFill>
                <a:latin typeface="Arial"/>
                <a:cs typeface="Arial"/>
              </a:rPr>
              <a:t> </a:t>
            </a:r>
            <a:r>
              <a:rPr sz="2000" spc="-60" dirty="0">
                <a:solidFill>
                  <a:srgbClr val="00203C"/>
                </a:solidFill>
                <a:latin typeface="Arial"/>
                <a:cs typeface="Arial"/>
              </a:rPr>
              <a:t>between</a:t>
            </a:r>
            <a:r>
              <a:rPr sz="2000" spc="-120" dirty="0">
                <a:solidFill>
                  <a:srgbClr val="00203C"/>
                </a:solidFill>
                <a:latin typeface="Arial"/>
                <a:cs typeface="Arial"/>
              </a:rPr>
              <a:t> </a:t>
            </a:r>
            <a:r>
              <a:rPr sz="2000" spc="-40" dirty="0">
                <a:solidFill>
                  <a:srgbClr val="00203C"/>
                </a:solidFill>
                <a:latin typeface="Arial"/>
                <a:cs typeface="Arial"/>
              </a:rPr>
              <a:t>untrusting</a:t>
            </a:r>
            <a:r>
              <a:rPr sz="2000" spc="-105" dirty="0">
                <a:solidFill>
                  <a:srgbClr val="00203C"/>
                </a:solidFill>
                <a:latin typeface="Arial"/>
                <a:cs typeface="Arial"/>
              </a:rPr>
              <a:t> </a:t>
            </a:r>
            <a:r>
              <a:rPr sz="2000" spc="-55" dirty="0">
                <a:solidFill>
                  <a:srgbClr val="00203C"/>
                </a:solidFill>
                <a:latin typeface="Arial"/>
                <a:cs typeface="Arial"/>
              </a:rPr>
              <a:t>participants</a:t>
            </a:r>
            <a:endParaRPr sz="2000">
              <a:solidFill>
                <a:prstClr val="black"/>
              </a:solidFill>
              <a:latin typeface="Arial"/>
              <a:cs typeface="Arial"/>
            </a:endParaRPr>
          </a:p>
        </p:txBody>
      </p:sp>
      <p:sp>
        <p:nvSpPr>
          <p:cNvPr id="4" name="object 4"/>
          <p:cNvSpPr/>
          <p:nvPr/>
        </p:nvSpPr>
        <p:spPr>
          <a:xfrm>
            <a:off x="7706868" y="0"/>
            <a:ext cx="1437131" cy="1498091"/>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0871234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42785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55" dirty="0">
                <a:solidFill>
                  <a:srgbClr val="005DAB"/>
                </a:solidFill>
              </a:rPr>
              <a:t>Where </a:t>
            </a:r>
            <a:r>
              <a:rPr sz="2800" spc="-120" dirty="0">
                <a:solidFill>
                  <a:srgbClr val="005DAB"/>
                </a:solidFill>
              </a:rPr>
              <a:t>is </a:t>
            </a:r>
            <a:r>
              <a:rPr sz="2800" spc="-145" dirty="0">
                <a:solidFill>
                  <a:srgbClr val="005DAB"/>
                </a:solidFill>
              </a:rPr>
              <a:t>it</a:t>
            </a:r>
            <a:r>
              <a:rPr sz="2800" spc="-390" dirty="0">
                <a:solidFill>
                  <a:srgbClr val="005DAB"/>
                </a:solidFill>
              </a:rPr>
              <a:t> </a:t>
            </a:r>
            <a:r>
              <a:rPr sz="2800" spc="-114" dirty="0">
                <a:solidFill>
                  <a:srgbClr val="005DAB"/>
                </a:solidFill>
              </a:rPr>
              <a:t>ideal?</a:t>
            </a:r>
            <a:endParaRPr sz="2800"/>
          </a:p>
        </p:txBody>
      </p:sp>
      <p:sp>
        <p:nvSpPr>
          <p:cNvPr id="3" name="object 3"/>
          <p:cNvSpPr txBox="1"/>
          <p:nvPr/>
        </p:nvSpPr>
        <p:spPr>
          <a:xfrm>
            <a:off x="535940" y="1172032"/>
            <a:ext cx="5647055" cy="3395345"/>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400" spc="35" dirty="0">
                <a:solidFill>
                  <a:srgbClr val="00203C"/>
                </a:solidFill>
                <a:latin typeface="Arial"/>
                <a:cs typeface="Arial"/>
              </a:rPr>
              <a:t>It</a:t>
            </a:r>
            <a:r>
              <a:rPr sz="2400" spc="-155" dirty="0">
                <a:solidFill>
                  <a:srgbClr val="00203C"/>
                </a:solidFill>
                <a:latin typeface="Arial"/>
                <a:cs typeface="Arial"/>
              </a:rPr>
              <a:t> excels</a:t>
            </a:r>
            <a:r>
              <a:rPr sz="2400" spc="-160" dirty="0">
                <a:solidFill>
                  <a:srgbClr val="00203C"/>
                </a:solidFill>
                <a:latin typeface="Arial"/>
                <a:cs typeface="Arial"/>
              </a:rPr>
              <a:t> </a:t>
            </a:r>
            <a:r>
              <a:rPr sz="2400" spc="-30" dirty="0">
                <a:solidFill>
                  <a:srgbClr val="00203C"/>
                </a:solidFill>
                <a:latin typeface="Arial"/>
                <a:cs typeface="Arial"/>
              </a:rPr>
              <a:t>in</a:t>
            </a:r>
            <a:r>
              <a:rPr sz="2400" spc="-125" dirty="0">
                <a:solidFill>
                  <a:srgbClr val="00203C"/>
                </a:solidFill>
                <a:latin typeface="Arial"/>
                <a:cs typeface="Arial"/>
              </a:rPr>
              <a:t> </a:t>
            </a:r>
            <a:r>
              <a:rPr sz="2400" spc="-120" dirty="0">
                <a:solidFill>
                  <a:srgbClr val="00203C"/>
                </a:solidFill>
                <a:latin typeface="Arial"/>
                <a:cs typeface="Arial"/>
              </a:rPr>
              <a:t>3</a:t>
            </a:r>
            <a:r>
              <a:rPr sz="2400" spc="-140" dirty="0">
                <a:solidFill>
                  <a:srgbClr val="00203C"/>
                </a:solidFill>
                <a:latin typeface="Arial"/>
                <a:cs typeface="Arial"/>
              </a:rPr>
              <a:t> </a:t>
            </a:r>
            <a:r>
              <a:rPr sz="2400" spc="-110" dirty="0">
                <a:solidFill>
                  <a:srgbClr val="00203C"/>
                </a:solidFill>
                <a:latin typeface="Arial"/>
                <a:cs typeface="Arial"/>
              </a:rPr>
              <a:t>general</a:t>
            </a:r>
            <a:r>
              <a:rPr sz="2400" spc="-125" dirty="0">
                <a:solidFill>
                  <a:srgbClr val="00203C"/>
                </a:solidFill>
                <a:latin typeface="Arial"/>
                <a:cs typeface="Arial"/>
              </a:rPr>
              <a:t> </a:t>
            </a:r>
            <a:r>
              <a:rPr sz="2400" spc="-90" dirty="0">
                <a:solidFill>
                  <a:srgbClr val="00203C"/>
                </a:solidFill>
                <a:latin typeface="Arial"/>
                <a:cs typeface="Arial"/>
              </a:rPr>
              <a:t>types</a:t>
            </a:r>
            <a:r>
              <a:rPr sz="2400" spc="-140" dirty="0">
                <a:solidFill>
                  <a:srgbClr val="00203C"/>
                </a:solidFill>
                <a:latin typeface="Arial"/>
                <a:cs typeface="Arial"/>
              </a:rPr>
              <a:t> </a:t>
            </a:r>
            <a:r>
              <a:rPr sz="2400" spc="-5" dirty="0">
                <a:solidFill>
                  <a:srgbClr val="00203C"/>
                </a:solidFill>
                <a:latin typeface="Arial"/>
                <a:cs typeface="Arial"/>
              </a:rPr>
              <a:t>of</a:t>
            </a:r>
            <a:r>
              <a:rPr sz="2400" spc="-125" dirty="0">
                <a:solidFill>
                  <a:srgbClr val="00203C"/>
                </a:solidFill>
                <a:latin typeface="Arial"/>
                <a:cs typeface="Arial"/>
              </a:rPr>
              <a:t> </a:t>
            </a:r>
            <a:r>
              <a:rPr sz="2400" spc="-60" dirty="0">
                <a:solidFill>
                  <a:srgbClr val="00203C"/>
                </a:solidFill>
                <a:latin typeface="Arial"/>
                <a:cs typeface="Arial"/>
              </a:rPr>
              <a:t>activities</a:t>
            </a:r>
            <a:r>
              <a:rPr sz="2400" spc="-165" dirty="0">
                <a:solidFill>
                  <a:srgbClr val="00203C"/>
                </a:solidFill>
                <a:latin typeface="Arial"/>
                <a:cs typeface="Arial"/>
              </a:rPr>
              <a:t> </a:t>
            </a:r>
            <a:r>
              <a:rPr sz="2400" spc="-30" dirty="0">
                <a:solidFill>
                  <a:srgbClr val="00203C"/>
                </a:solidFill>
                <a:latin typeface="Arial"/>
                <a:cs typeface="Arial"/>
              </a:rPr>
              <a:t>in</a:t>
            </a:r>
            <a:r>
              <a:rPr sz="2400" spc="-125" dirty="0">
                <a:solidFill>
                  <a:srgbClr val="00203C"/>
                </a:solidFill>
                <a:latin typeface="Arial"/>
                <a:cs typeface="Arial"/>
              </a:rPr>
              <a:t> </a:t>
            </a:r>
            <a:r>
              <a:rPr sz="2400" spc="-185" dirty="0">
                <a:solidFill>
                  <a:srgbClr val="00203C"/>
                </a:solidFill>
                <a:latin typeface="Arial"/>
                <a:cs typeface="Arial"/>
              </a:rPr>
              <a:t>a</a:t>
            </a:r>
            <a:endParaRPr sz="2400">
              <a:solidFill>
                <a:prstClr val="black"/>
              </a:solidFill>
              <a:latin typeface="Arial"/>
              <a:cs typeface="Arial"/>
            </a:endParaRPr>
          </a:p>
          <a:p>
            <a:pPr marL="355600">
              <a:spcBef>
                <a:spcPts val="5"/>
              </a:spcBef>
            </a:pPr>
            <a:r>
              <a:rPr sz="2400" spc="-85" dirty="0">
                <a:solidFill>
                  <a:srgbClr val="00203C"/>
                </a:solidFill>
                <a:latin typeface="Arial"/>
                <a:cs typeface="Arial"/>
              </a:rPr>
              <a:t>non-centralized </a:t>
            </a:r>
            <a:r>
              <a:rPr sz="2400" spc="260" dirty="0">
                <a:solidFill>
                  <a:srgbClr val="00203C"/>
                </a:solidFill>
                <a:latin typeface="Arial"/>
                <a:cs typeface="Arial"/>
              </a:rPr>
              <a:t>/</a:t>
            </a:r>
            <a:r>
              <a:rPr sz="2400" spc="-285" dirty="0">
                <a:solidFill>
                  <a:srgbClr val="00203C"/>
                </a:solidFill>
                <a:latin typeface="Arial"/>
                <a:cs typeface="Arial"/>
              </a:rPr>
              <a:t> </a:t>
            </a:r>
            <a:r>
              <a:rPr sz="2400" spc="-40" dirty="0">
                <a:solidFill>
                  <a:srgbClr val="00203C"/>
                </a:solidFill>
                <a:latin typeface="Arial"/>
                <a:cs typeface="Arial"/>
              </a:rPr>
              <a:t>distributed </a:t>
            </a:r>
            <a:r>
              <a:rPr sz="2400" spc="-65" dirty="0">
                <a:solidFill>
                  <a:srgbClr val="00203C"/>
                </a:solidFill>
                <a:latin typeface="Arial"/>
                <a:cs typeface="Arial"/>
              </a:rPr>
              <a:t>environment:</a:t>
            </a:r>
            <a:endParaRPr sz="2400">
              <a:solidFill>
                <a:prstClr val="black"/>
              </a:solidFill>
              <a:latin typeface="Arial"/>
              <a:cs typeface="Arial"/>
            </a:endParaRPr>
          </a:p>
          <a:p>
            <a:pPr>
              <a:spcBef>
                <a:spcPts val="55"/>
              </a:spcBef>
            </a:pPr>
            <a:endParaRPr sz="3400">
              <a:solidFill>
                <a:prstClr val="black"/>
              </a:solidFill>
              <a:latin typeface="Times New Roman"/>
              <a:cs typeface="Times New Roman"/>
            </a:endParaRPr>
          </a:p>
          <a:p>
            <a:pPr marL="1155700" lvl="1" indent="-228600">
              <a:buClr>
                <a:srgbClr val="79003B"/>
              </a:buClr>
              <a:buFontTx/>
              <a:buChar char="•"/>
              <a:tabLst>
                <a:tab pos="1155700" algn="l"/>
                <a:tab pos="1156335" algn="l"/>
              </a:tabLst>
            </a:pPr>
            <a:r>
              <a:rPr sz="2000" spc="-125" dirty="0">
                <a:solidFill>
                  <a:srgbClr val="00203C"/>
                </a:solidFill>
                <a:latin typeface="Arial"/>
                <a:cs typeface="Arial"/>
              </a:rPr>
              <a:t>Tracking </a:t>
            </a:r>
            <a:r>
              <a:rPr sz="2000" spc="-95" dirty="0">
                <a:solidFill>
                  <a:srgbClr val="00203C"/>
                </a:solidFill>
                <a:latin typeface="Arial"/>
                <a:cs typeface="Arial"/>
              </a:rPr>
              <a:t>and </a:t>
            </a:r>
            <a:r>
              <a:rPr sz="2000" spc="-130" dirty="0">
                <a:solidFill>
                  <a:srgbClr val="00203C"/>
                </a:solidFill>
                <a:latin typeface="Arial"/>
                <a:cs typeface="Arial"/>
              </a:rPr>
              <a:t>Tracing </a:t>
            </a:r>
            <a:r>
              <a:rPr sz="2000" spc="-5" dirty="0">
                <a:solidFill>
                  <a:srgbClr val="00203C"/>
                </a:solidFill>
                <a:latin typeface="Arial"/>
                <a:cs typeface="Arial"/>
              </a:rPr>
              <a:t>of </a:t>
            </a:r>
            <a:r>
              <a:rPr sz="2000" spc="-145" dirty="0">
                <a:solidFill>
                  <a:srgbClr val="00203C"/>
                </a:solidFill>
                <a:latin typeface="Arial"/>
                <a:cs typeface="Arial"/>
              </a:rPr>
              <a:t>Assets </a:t>
            </a:r>
            <a:r>
              <a:rPr sz="2000" spc="215" dirty="0">
                <a:solidFill>
                  <a:srgbClr val="00203C"/>
                </a:solidFill>
                <a:latin typeface="Arial"/>
                <a:cs typeface="Arial"/>
              </a:rPr>
              <a:t>/</a:t>
            </a:r>
            <a:r>
              <a:rPr sz="2000" spc="-145" dirty="0">
                <a:solidFill>
                  <a:srgbClr val="00203C"/>
                </a:solidFill>
                <a:latin typeface="Arial"/>
                <a:cs typeface="Arial"/>
              </a:rPr>
              <a:t> </a:t>
            </a:r>
            <a:r>
              <a:rPr sz="2000" spc="-125" dirty="0">
                <a:solidFill>
                  <a:srgbClr val="00203C"/>
                </a:solidFill>
                <a:latin typeface="Arial"/>
                <a:cs typeface="Arial"/>
              </a:rPr>
              <a:t>Value</a:t>
            </a:r>
            <a:endParaRPr sz="2000">
              <a:solidFill>
                <a:prstClr val="black"/>
              </a:solidFill>
              <a:latin typeface="Arial"/>
              <a:cs typeface="Arial"/>
            </a:endParaRPr>
          </a:p>
          <a:p>
            <a:pPr marL="1384300">
              <a:spcBef>
                <a:spcPts val="480"/>
              </a:spcBef>
            </a:pPr>
            <a:r>
              <a:rPr sz="2000" dirty="0">
                <a:solidFill>
                  <a:srgbClr val="00203C"/>
                </a:solidFill>
                <a:latin typeface="Arial"/>
                <a:cs typeface="Arial"/>
              </a:rPr>
              <a:t>– </a:t>
            </a:r>
            <a:r>
              <a:rPr sz="2000" spc="-55" dirty="0">
                <a:solidFill>
                  <a:srgbClr val="00203C"/>
                </a:solidFill>
                <a:latin typeface="Arial"/>
                <a:cs typeface="Arial"/>
              </a:rPr>
              <a:t>i.e., </a:t>
            </a:r>
            <a:r>
              <a:rPr sz="2000" spc="-85" dirty="0">
                <a:solidFill>
                  <a:srgbClr val="00203C"/>
                </a:solidFill>
                <a:latin typeface="Arial"/>
                <a:cs typeface="Arial"/>
              </a:rPr>
              <a:t>chain </a:t>
            </a:r>
            <a:r>
              <a:rPr sz="2000" spc="-5" dirty="0">
                <a:solidFill>
                  <a:srgbClr val="00203C"/>
                </a:solidFill>
                <a:latin typeface="Arial"/>
                <a:cs typeface="Arial"/>
              </a:rPr>
              <a:t>of </a:t>
            </a:r>
            <a:r>
              <a:rPr sz="2000" spc="-85" dirty="0">
                <a:solidFill>
                  <a:srgbClr val="00203C"/>
                </a:solidFill>
                <a:latin typeface="Arial"/>
                <a:cs typeface="Arial"/>
              </a:rPr>
              <a:t>custody</a:t>
            </a:r>
            <a:r>
              <a:rPr sz="2000" spc="-185" dirty="0">
                <a:solidFill>
                  <a:srgbClr val="00203C"/>
                </a:solidFill>
                <a:latin typeface="Arial"/>
                <a:cs typeface="Arial"/>
              </a:rPr>
              <a:t> </a:t>
            </a:r>
            <a:r>
              <a:rPr sz="2000" spc="-90" dirty="0">
                <a:solidFill>
                  <a:srgbClr val="00203C"/>
                </a:solidFill>
                <a:latin typeface="Arial"/>
                <a:cs typeface="Arial"/>
              </a:rPr>
              <a:t>(provenance)</a:t>
            </a:r>
            <a:endParaRPr sz="2000">
              <a:solidFill>
                <a:prstClr val="black"/>
              </a:solidFill>
              <a:latin typeface="Arial"/>
              <a:cs typeface="Arial"/>
            </a:endParaRPr>
          </a:p>
          <a:p>
            <a:pPr>
              <a:spcBef>
                <a:spcPts val="25"/>
              </a:spcBef>
            </a:pPr>
            <a:endParaRPr sz="2900">
              <a:solidFill>
                <a:prstClr val="black"/>
              </a:solidFill>
              <a:latin typeface="Times New Roman"/>
              <a:cs typeface="Times New Roman"/>
            </a:endParaRPr>
          </a:p>
          <a:p>
            <a:pPr marL="1155700" lvl="1" indent="-228600">
              <a:spcBef>
                <a:spcPts val="5"/>
              </a:spcBef>
              <a:buClr>
                <a:srgbClr val="79003B"/>
              </a:buClr>
              <a:buFontTx/>
              <a:buChar char="•"/>
              <a:tabLst>
                <a:tab pos="1155700" algn="l"/>
                <a:tab pos="1156335" algn="l"/>
              </a:tabLst>
            </a:pPr>
            <a:r>
              <a:rPr sz="2000" spc="-114" dirty="0">
                <a:solidFill>
                  <a:srgbClr val="00203C"/>
                </a:solidFill>
                <a:latin typeface="Arial"/>
                <a:cs typeface="Arial"/>
              </a:rPr>
              <a:t>Data</a:t>
            </a:r>
            <a:r>
              <a:rPr sz="2000" spc="-110" dirty="0">
                <a:solidFill>
                  <a:srgbClr val="00203C"/>
                </a:solidFill>
                <a:latin typeface="Arial"/>
                <a:cs typeface="Arial"/>
              </a:rPr>
              <a:t> </a:t>
            </a:r>
            <a:r>
              <a:rPr sz="2000" spc="-160" dirty="0">
                <a:solidFill>
                  <a:srgbClr val="00203C"/>
                </a:solidFill>
                <a:latin typeface="Arial"/>
                <a:cs typeface="Arial"/>
              </a:rPr>
              <a:t>Exchange</a:t>
            </a:r>
            <a:endParaRPr sz="2000">
              <a:solidFill>
                <a:prstClr val="black"/>
              </a:solidFill>
              <a:latin typeface="Arial"/>
              <a:cs typeface="Arial"/>
            </a:endParaRPr>
          </a:p>
          <a:p>
            <a:pPr lvl="1">
              <a:spcBef>
                <a:spcPts val="20"/>
              </a:spcBef>
              <a:buClr>
                <a:srgbClr val="79003B"/>
              </a:buClr>
              <a:buFont typeface="Arial"/>
              <a:buChar char="•"/>
            </a:pPr>
            <a:endParaRPr sz="2900">
              <a:solidFill>
                <a:prstClr val="black"/>
              </a:solidFill>
              <a:latin typeface="Times New Roman"/>
              <a:cs typeface="Times New Roman"/>
            </a:endParaRPr>
          </a:p>
          <a:p>
            <a:pPr marL="1155700" lvl="1" indent="-228600">
              <a:spcBef>
                <a:spcPts val="5"/>
              </a:spcBef>
              <a:buClr>
                <a:srgbClr val="79003B"/>
              </a:buClr>
              <a:buFontTx/>
              <a:buChar char="•"/>
              <a:tabLst>
                <a:tab pos="1155700" algn="l"/>
                <a:tab pos="1156335" algn="l"/>
              </a:tabLst>
            </a:pPr>
            <a:r>
              <a:rPr sz="2000" spc="-45" dirty="0">
                <a:solidFill>
                  <a:srgbClr val="00203C"/>
                </a:solidFill>
                <a:latin typeface="Arial"/>
                <a:cs typeface="Arial"/>
              </a:rPr>
              <a:t>Automation </a:t>
            </a:r>
            <a:r>
              <a:rPr sz="2000" spc="-5" dirty="0">
                <a:solidFill>
                  <a:srgbClr val="00203C"/>
                </a:solidFill>
                <a:latin typeface="Arial"/>
                <a:cs typeface="Arial"/>
              </a:rPr>
              <a:t>of </a:t>
            </a:r>
            <a:r>
              <a:rPr sz="2000" spc="-50" dirty="0">
                <a:solidFill>
                  <a:srgbClr val="00203C"/>
                </a:solidFill>
                <a:latin typeface="Arial"/>
                <a:cs typeface="Arial"/>
              </a:rPr>
              <a:t>operational</a:t>
            </a:r>
            <a:r>
              <a:rPr sz="2000" spc="-280" dirty="0">
                <a:solidFill>
                  <a:srgbClr val="00203C"/>
                </a:solidFill>
                <a:latin typeface="Arial"/>
                <a:cs typeface="Arial"/>
              </a:rPr>
              <a:t> </a:t>
            </a:r>
            <a:r>
              <a:rPr sz="2000" spc="-130" dirty="0">
                <a:solidFill>
                  <a:srgbClr val="00203C"/>
                </a:solidFill>
                <a:latin typeface="Arial"/>
                <a:cs typeface="Arial"/>
              </a:rPr>
              <a:t>processes</a:t>
            </a:r>
            <a:endParaRPr sz="2000">
              <a:solidFill>
                <a:prstClr val="black"/>
              </a:solidFill>
              <a:latin typeface="Arial"/>
              <a:cs typeface="Arial"/>
            </a:endParaRPr>
          </a:p>
        </p:txBody>
      </p:sp>
      <p:sp>
        <p:nvSpPr>
          <p:cNvPr id="4" name="object 4"/>
          <p:cNvSpPr/>
          <p:nvPr/>
        </p:nvSpPr>
        <p:spPr>
          <a:xfrm>
            <a:off x="7466076" y="417576"/>
            <a:ext cx="1677923" cy="174955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4931739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98551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5" dirty="0">
                <a:solidFill>
                  <a:srgbClr val="005DAB"/>
                </a:solidFill>
              </a:rPr>
              <a:t>Once </a:t>
            </a:r>
            <a:r>
              <a:rPr sz="2800" spc="-135" dirty="0">
                <a:solidFill>
                  <a:srgbClr val="005DAB"/>
                </a:solidFill>
              </a:rPr>
              <a:t>last </a:t>
            </a:r>
            <a:r>
              <a:rPr sz="2800" spc="-190" dirty="0">
                <a:solidFill>
                  <a:srgbClr val="005DAB"/>
                </a:solidFill>
              </a:rPr>
              <a:t>piece </a:t>
            </a:r>
            <a:r>
              <a:rPr sz="2800" spc="360" dirty="0">
                <a:solidFill>
                  <a:srgbClr val="005DAB"/>
                </a:solidFill>
              </a:rPr>
              <a:t>–</a:t>
            </a:r>
            <a:r>
              <a:rPr sz="2800" spc="-280" dirty="0">
                <a:solidFill>
                  <a:srgbClr val="005DAB"/>
                </a:solidFill>
              </a:rPr>
              <a:t> </a:t>
            </a:r>
            <a:r>
              <a:rPr sz="2800" spc="-240" dirty="0">
                <a:solidFill>
                  <a:srgbClr val="005DAB"/>
                </a:solidFill>
              </a:rPr>
              <a:t>“the </a:t>
            </a:r>
            <a:r>
              <a:rPr sz="2800" spc="-195" dirty="0">
                <a:solidFill>
                  <a:srgbClr val="005DAB"/>
                </a:solidFill>
              </a:rPr>
              <a:t>data”</a:t>
            </a:r>
            <a:endParaRPr sz="2800"/>
          </a:p>
        </p:txBody>
      </p:sp>
      <p:sp>
        <p:nvSpPr>
          <p:cNvPr id="3" name="object 3"/>
          <p:cNvSpPr txBox="1"/>
          <p:nvPr/>
        </p:nvSpPr>
        <p:spPr>
          <a:xfrm>
            <a:off x="535940" y="1094915"/>
            <a:ext cx="5931535" cy="2504440"/>
          </a:xfrm>
          <a:prstGeom prst="rect">
            <a:avLst/>
          </a:prstGeom>
        </p:spPr>
        <p:txBody>
          <a:bodyPr vert="horz" wrap="square" lIns="0" tIns="90170" rIns="0" bIns="0" rtlCol="0">
            <a:spAutoFit/>
          </a:bodyPr>
          <a:lstStyle/>
          <a:p>
            <a:pPr marL="355600" indent="-342900">
              <a:spcBef>
                <a:spcPts val="710"/>
              </a:spcBef>
              <a:buClr>
                <a:srgbClr val="0087B7"/>
              </a:buClr>
              <a:buFont typeface="Wingdings"/>
              <a:buChar char=""/>
              <a:tabLst>
                <a:tab pos="354965" algn="l"/>
                <a:tab pos="355600" algn="l"/>
              </a:tabLst>
            </a:pPr>
            <a:r>
              <a:rPr sz="2400" spc="-35" dirty="0">
                <a:solidFill>
                  <a:srgbClr val="00203C"/>
                </a:solidFill>
                <a:latin typeface="Arial"/>
                <a:cs typeface="Arial"/>
              </a:rPr>
              <a:t>Important</a:t>
            </a:r>
            <a:r>
              <a:rPr sz="2400" spc="-160" dirty="0">
                <a:solidFill>
                  <a:srgbClr val="00203C"/>
                </a:solidFill>
                <a:latin typeface="Arial"/>
                <a:cs typeface="Arial"/>
              </a:rPr>
              <a:t> </a:t>
            </a:r>
            <a:r>
              <a:rPr sz="2400" spc="-130" dirty="0">
                <a:solidFill>
                  <a:srgbClr val="00203C"/>
                </a:solidFill>
                <a:latin typeface="Arial"/>
                <a:cs typeface="Arial"/>
              </a:rPr>
              <a:t>issue:</a:t>
            </a:r>
            <a:endParaRPr sz="2400">
              <a:solidFill>
                <a:prstClr val="black"/>
              </a:solidFill>
              <a:latin typeface="Arial"/>
              <a:cs typeface="Arial"/>
            </a:endParaRPr>
          </a:p>
          <a:p>
            <a:pPr marL="756285" lvl="1" indent="-286385">
              <a:spcBef>
                <a:spcPts val="509"/>
              </a:spcBef>
              <a:buClr>
                <a:srgbClr val="3C6C2A"/>
              </a:buClr>
              <a:buFontTx/>
              <a:buChar char="–"/>
              <a:tabLst>
                <a:tab pos="756285" algn="l"/>
                <a:tab pos="756920" algn="l"/>
              </a:tabLst>
            </a:pPr>
            <a:r>
              <a:rPr sz="2000" spc="-200" dirty="0">
                <a:solidFill>
                  <a:srgbClr val="00203C"/>
                </a:solidFill>
                <a:latin typeface="Arial"/>
                <a:cs typeface="Arial"/>
              </a:rPr>
              <a:t>Can</a:t>
            </a:r>
            <a:r>
              <a:rPr sz="2000" spc="-105" dirty="0">
                <a:solidFill>
                  <a:srgbClr val="00203C"/>
                </a:solidFill>
                <a:latin typeface="Arial"/>
                <a:cs typeface="Arial"/>
              </a:rPr>
              <a:t> </a:t>
            </a:r>
            <a:r>
              <a:rPr sz="2000" spc="215" dirty="0">
                <a:solidFill>
                  <a:srgbClr val="00203C"/>
                </a:solidFill>
                <a:latin typeface="Arial"/>
                <a:cs typeface="Arial"/>
              </a:rPr>
              <a:t>/</a:t>
            </a:r>
            <a:r>
              <a:rPr sz="2000" spc="-110" dirty="0">
                <a:solidFill>
                  <a:srgbClr val="00203C"/>
                </a:solidFill>
                <a:latin typeface="Arial"/>
                <a:cs typeface="Arial"/>
              </a:rPr>
              <a:t> </a:t>
            </a:r>
            <a:r>
              <a:rPr sz="2000" spc="-80" dirty="0">
                <a:solidFill>
                  <a:srgbClr val="00203C"/>
                </a:solidFill>
                <a:latin typeface="Arial"/>
                <a:cs typeface="Arial"/>
              </a:rPr>
              <a:t>should</a:t>
            </a:r>
            <a:r>
              <a:rPr sz="2000" spc="-125" dirty="0">
                <a:solidFill>
                  <a:srgbClr val="00203C"/>
                </a:solidFill>
                <a:latin typeface="Arial"/>
                <a:cs typeface="Arial"/>
              </a:rPr>
              <a:t> </a:t>
            </a:r>
            <a:r>
              <a:rPr sz="2000" spc="-55" dirty="0">
                <a:solidFill>
                  <a:srgbClr val="00203C"/>
                </a:solidFill>
                <a:latin typeface="Arial"/>
                <a:cs typeface="Arial"/>
              </a:rPr>
              <a:t>I</a:t>
            </a:r>
            <a:r>
              <a:rPr sz="2000" spc="-100" dirty="0">
                <a:solidFill>
                  <a:srgbClr val="00203C"/>
                </a:solidFill>
                <a:latin typeface="Arial"/>
                <a:cs typeface="Arial"/>
              </a:rPr>
              <a:t> </a:t>
            </a:r>
            <a:r>
              <a:rPr sz="2000" spc="-5" dirty="0">
                <a:solidFill>
                  <a:srgbClr val="00203C"/>
                </a:solidFill>
                <a:latin typeface="Arial"/>
                <a:cs typeface="Arial"/>
              </a:rPr>
              <a:t>put</a:t>
            </a:r>
            <a:r>
              <a:rPr sz="2000" spc="-125" dirty="0">
                <a:solidFill>
                  <a:srgbClr val="00203C"/>
                </a:solidFill>
                <a:latin typeface="Arial"/>
                <a:cs typeface="Arial"/>
              </a:rPr>
              <a:t> </a:t>
            </a:r>
            <a:r>
              <a:rPr sz="2000" spc="-45" dirty="0">
                <a:solidFill>
                  <a:srgbClr val="00203C"/>
                </a:solidFill>
                <a:latin typeface="Arial"/>
                <a:cs typeface="Arial"/>
              </a:rPr>
              <a:t>all</a:t>
            </a:r>
            <a:r>
              <a:rPr sz="2000" spc="-100" dirty="0">
                <a:solidFill>
                  <a:srgbClr val="00203C"/>
                </a:solidFill>
                <a:latin typeface="Arial"/>
                <a:cs typeface="Arial"/>
              </a:rPr>
              <a:t> </a:t>
            </a:r>
            <a:r>
              <a:rPr sz="2000" spc="-105" dirty="0">
                <a:solidFill>
                  <a:srgbClr val="00203C"/>
                </a:solidFill>
                <a:latin typeface="Arial"/>
                <a:cs typeface="Arial"/>
              </a:rPr>
              <a:t>my</a:t>
            </a:r>
            <a:r>
              <a:rPr sz="2000" spc="-100" dirty="0">
                <a:solidFill>
                  <a:srgbClr val="00203C"/>
                </a:solidFill>
                <a:latin typeface="Arial"/>
                <a:cs typeface="Arial"/>
              </a:rPr>
              <a:t> </a:t>
            </a:r>
            <a:r>
              <a:rPr sz="2000" spc="-80" dirty="0">
                <a:solidFill>
                  <a:srgbClr val="00203C"/>
                </a:solidFill>
                <a:latin typeface="Arial"/>
                <a:cs typeface="Arial"/>
              </a:rPr>
              <a:t>data</a:t>
            </a:r>
            <a:r>
              <a:rPr sz="2000" spc="-100" dirty="0">
                <a:solidFill>
                  <a:srgbClr val="00203C"/>
                </a:solidFill>
                <a:latin typeface="Arial"/>
                <a:cs typeface="Arial"/>
              </a:rPr>
              <a:t> </a:t>
            </a:r>
            <a:r>
              <a:rPr sz="2000" spc="-60" dirty="0">
                <a:solidFill>
                  <a:srgbClr val="00203C"/>
                </a:solidFill>
                <a:latin typeface="Arial"/>
                <a:cs typeface="Arial"/>
              </a:rPr>
              <a:t>on</a:t>
            </a:r>
            <a:r>
              <a:rPr sz="2000" spc="-110" dirty="0">
                <a:solidFill>
                  <a:srgbClr val="00203C"/>
                </a:solidFill>
                <a:latin typeface="Arial"/>
                <a:cs typeface="Arial"/>
              </a:rPr>
              <a:t> </a:t>
            </a:r>
            <a:r>
              <a:rPr sz="2000" spc="-20" dirty="0">
                <a:solidFill>
                  <a:srgbClr val="00203C"/>
                </a:solidFill>
                <a:latin typeface="Arial"/>
                <a:cs typeface="Arial"/>
              </a:rPr>
              <a:t>the</a:t>
            </a:r>
            <a:r>
              <a:rPr sz="2000" spc="-105" dirty="0">
                <a:solidFill>
                  <a:srgbClr val="00203C"/>
                </a:solidFill>
                <a:latin typeface="Arial"/>
                <a:cs typeface="Arial"/>
              </a:rPr>
              <a:t> </a:t>
            </a:r>
            <a:r>
              <a:rPr sz="2000" spc="-95" dirty="0">
                <a:solidFill>
                  <a:srgbClr val="00203C"/>
                </a:solidFill>
                <a:latin typeface="Arial"/>
                <a:cs typeface="Arial"/>
              </a:rPr>
              <a:t>blockchain?</a:t>
            </a:r>
            <a:endParaRPr sz="2000">
              <a:solidFill>
                <a:prstClr val="black"/>
              </a:solidFill>
              <a:latin typeface="Arial"/>
              <a:cs typeface="Arial"/>
            </a:endParaRPr>
          </a:p>
          <a:p>
            <a:pPr marL="1155700" lvl="2" indent="-228600">
              <a:spcBef>
                <a:spcPts val="480"/>
              </a:spcBef>
              <a:buClr>
                <a:srgbClr val="79003B"/>
              </a:buClr>
              <a:buFontTx/>
              <a:buChar char="•"/>
              <a:tabLst>
                <a:tab pos="1155700" algn="l"/>
                <a:tab pos="1156335" algn="l"/>
              </a:tabLst>
            </a:pPr>
            <a:r>
              <a:rPr sz="2000" spc="-100" dirty="0">
                <a:solidFill>
                  <a:srgbClr val="00203C"/>
                </a:solidFill>
                <a:latin typeface="Arial"/>
                <a:cs typeface="Arial"/>
              </a:rPr>
              <a:t>No, </a:t>
            </a:r>
            <a:r>
              <a:rPr sz="2000" spc="-60" dirty="0">
                <a:solidFill>
                  <a:srgbClr val="00203C"/>
                </a:solidFill>
                <a:latin typeface="Arial"/>
                <a:cs typeface="Arial"/>
              </a:rPr>
              <a:t>no </a:t>
            </a:r>
            <a:r>
              <a:rPr sz="2000" spc="-95" dirty="0">
                <a:solidFill>
                  <a:srgbClr val="00203C"/>
                </a:solidFill>
                <a:latin typeface="Arial"/>
                <a:cs typeface="Arial"/>
              </a:rPr>
              <a:t>and</a:t>
            </a:r>
            <a:r>
              <a:rPr sz="2000" spc="-195" dirty="0">
                <a:solidFill>
                  <a:srgbClr val="00203C"/>
                </a:solidFill>
                <a:latin typeface="Arial"/>
                <a:cs typeface="Arial"/>
              </a:rPr>
              <a:t> </a:t>
            </a:r>
            <a:r>
              <a:rPr sz="2000" spc="-250" dirty="0">
                <a:solidFill>
                  <a:srgbClr val="00203C"/>
                </a:solidFill>
                <a:latin typeface="Arial"/>
                <a:cs typeface="Arial"/>
              </a:rPr>
              <a:t>no…</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210" dirty="0">
                <a:solidFill>
                  <a:srgbClr val="00203C"/>
                </a:solidFill>
                <a:latin typeface="Arial"/>
                <a:cs typeface="Arial"/>
              </a:rPr>
              <a:t>You</a:t>
            </a:r>
            <a:r>
              <a:rPr sz="2000" spc="-130" dirty="0">
                <a:solidFill>
                  <a:srgbClr val="00203C"/>
                </a:solidFill>
                <a:latin typeface="Arial"/>
                <a:cs typeface="Arial"/>
              </a:rPr>
              <a:t> </a:t>
            </a:r>
            <a:r>
              <a:rPr sz="2000" spc="5" dirty="0">
                <a:solidFill>
                  <a:srgbClr val="00203C"/>
                </a:solidFill>
                <a:latin typeface="Arial"/>
                <a:cs typeface="Arial"/>
              </a:rPr>
              <a:t>will</a:t>
            </a:r>
            <a:r>
              <a:rPr sz="2000" spc="-100" dirty="0">
                <a:solidFill>
                  <a:srgbClr val="00203C"/>
                </a:solidFill>
                <a:latin typeface="Arial"/>
                <a:cs typeface="Arial"/>
              </a:rPr>
              <a:t> </a:t>
            </a:r>
            <a:r>
              <a:rPr sz="2000" spc="-80" dirty="0">
                <a:solidFill>
                  <a:srgbClr val="00203C"/>
                </a:solidFill>
                <a:latin typeface="Arial"/>
                <a:cs typeface="Arial"/>
              </a:rPr>
              <a:t>hear</a:t>
            </a:r>
            <a:r>
              <a:rPr sz="2000" spc="-110" dirty="0">
                <a:solidFill>
                  <a:srgbClr val="00203C"/>
                </a:solidFill>
                <a:latin typeface="Arial"/>
                <a:cs typeface="Arial"/>
              </a:rPr>
              <a:t> </a:t>
            </a:r>
            <a:r>
              <a:rPr sz="2000" spc="-20" dirty="0">
                <a:solidFill>
                  <a:srgbClr val="00203C"/>
                </a:solidFill>
                <a:latin typeface="Arial"/>
                <a:cs typeface="Arial"/>
              </a:rPr>
              <a:t>the</a:t>
            </a:r>
            <a:r>
              <a:rPr sz="2000" spc="-105" dirty="0">
                <a:solidFill>
                  <a:srgbClr val="00203C"/>
                </a:solidFill>
                <a:latin typeface="Arial"/>
                <a:cs typeface="Arial"/>
              </a:rPr>
              <a:t> </a:t>
            </a:r>
            <a:r>
              <a:rPr sz="2000" spc="-60" dirty="0">
                <a:solidFill>
                  <a:srgbClr val="00203C"/>
                </a:solidFill>
                <a:latin typeface="Arial"/>
                <a:cs typeface="Arial"/>
              </a:rPr>
              <a:t>terms</a:t>
            </a:r>
            <a:r>
              <a:rPr sz="2000" spc="-95" dirty="0">
                <a:solidFill>
                  <a:srgbClr val="00203C"/>
                </a:solidFill>
                <a:latin typeface="Arial"/>
                <a:cs typeface="Arial"/>
              </a:rPr>
              <a:t> </a:t>
            </a:r>
            <a:r>
              <a:rPr sz="2000" spc="-10" dirty="0">
                <a:solidFill>
                  <a:srgbClr val="00203C"/>
                </a:solidFill>
                <a:latin typeface="Arial"/>
                <a:cs typeface="Arial"/>
              </a:rPr>
              <a:t>“on</a:t>
            </a:r>
            <a:r>
              <a:rPr sz="2000" spc="-110" dirty="0">
                <a:solidFill>
                  <a:srgbClr val="00203C"/>
                </a:solidFill>
                <a:latin typeface="Arial"/>
                <a:cs typeface="Arial"/>
              </a:rPr>
              <a:t> </a:t>
            </a:r>
            <a:r>
              <a:rPr sz="2000" spc="-40" dirty="0">
                <a:solidFill>
                  <a:srgbClr val="00203C"/>
                </a:solidFill>
                <a:latin typeface="Arial"/>
                <a:cs typeface="Arial"/>
              </a:rPr>
              <a:t>chain”</a:t>
            </a:r>
            <a:r>
              <a:rPr sz="2000" spc="-105" dirty="0">
                <a:solidFill>
                  <a:srgbClr val="00203C"/>
                </a:solidFill>
                <a:latin typeface="Arial"/>
                <a:cs typeface="Arial"/>
              </a:rPr>
              <a:t> </a:t>
            </a:r>
            <a:r>
              <a:rPr sz="2000" spc="-95" dirty="0">
                <a:solidFill>
                  <a:srgbClr val="00203C"/>
                </a:solidFill>
                <a:latin typeface="Arial"/>
                <a:cs typeface="Arial"/>
              </a:rPr>
              <a:t>and</a:t>
            </a:r>
            <a:r>
              <a:rPr sz="2000" spc="-130" dirty="0">
                <a:solidFill>
                  <a:srgbClr val="00203C"/>
                </a:solidFill>
                <a:latin typeface="Arial"/>
                <a:cs typeface="Arial"/>
              </a:rPr>
              <a:t> </a:t>
            </a:r>
            <a:r>
              <a:rPr sz="2000" spc="30" dirty="0">
                <a:solidFill>
                  <a:srgbClr val="00203C"/>
                </a:solidFill>
                <a:latin typeface="Arial"/>
                <a:cs typeface="Arial"/>
              </a:rPr>
              <a:t>“off</a:t>
            </a:r>
            <a:r>
              <a:rPr sz="2000" spc="-105" dirty="0">
                <a:solidFill>
                  <a:srgbClr val="00203C"/>
                </a:solidFill>
                <a:latin typeface="Arial"/>
                <a:cs typeface="Arial"/>
              </a:rPr>
              <a:t> </a:t>
            </a:r>
            <a:r>
              <a:rPr sz="2000" spc="-45" dirty="0">
                <a:solidFill>
                  <a:srgbClr val="00203C"/>
                </a:solidFill>
                <a:latin typeface="Arial"/>
                <a:cs typeface="Arial"/>
              </a:rPr>
              <a:t>chain”</a:t>
            </a:r>
            <a:endParaRPr sz="2000">
              <a:solidFill>
                <a:prstClr val="black"/>
              </a:solidFill>
              <a:latin typeface="Arial"/>
              <a:cs typeface="Arial"/>
            </a:endParaRPr>
          </a:p>
          <a:p>
            <a:pPr marL="1155700" marR="5080" lvl="2" indent="-228600">
              <a:spcBef>
                <a:spcPts val="440"/>
              </a:spcBef>
              <a:buClr>
                <a:srgbClr val="79003B"/>
              </a:buClr>
              <a:buFontTx/>
              <a:buChar char="•"/>
              <a:tabLst>
                <a:tab pos="1155700" algn="l"/>
                <a:tab pos="1156335" algn="l"/>
              </a:tabLst>
            </a:pPr>
            <a:r>
              <a:rPr spc="-100" dirty="0">
                <a:solidFill>
                  <a:srgbClr val="00203C"/>
                </a:solidFill>
                <a:latin typeface="Arial"/>
                <a:cs typeface="Arial"/>
              </a:rPr>
              <a:t>Remember- </a:t>
            </a:r>
            <a:r>
              <a:rPr spc="-30" dirty="0">
                <a:solidFill>
                  <a:srgbClr val="00203C"/>
                </a:solidFill>
                <a:latin typeface="Arial"/>
                <a:cs typeface="Arial"/>
              </a:rPr>
              <a:t>what </a:t>
            </a:r>
            <a:r>
              <a:rPr spc="-75" dirty="0">
                <a:solidFill>
                  <a:srgbClr val="00203C"/>
                </a:solidFill>
                <a:latin typeface="Arial"/>
                <a:cs typeface="Arial"/>
              </a:rPr>
              <a:t>you </a:t>
            </a:r>
            <a:r>
              <a:rPr spc="-5" dirty="0">
                <a:solidFill>
                  <a:srgbClr val="00203C"/>
                </a:solidFill>
                <a:latin typeface="Arial"/>
                <a:cs typeface="Arial"/>
              </a:rPr>
              <a:t>put </a:t>
            </a:r>
            <a:r>
              <a:rPr u="heavy" spc="-60" dirty="0">
                <a:solidFill>
                  <a:srgbClr val="00203C"/>
                </a:solidFill>
                <a:uFill>
                  <a:solidFill>
                    <a:srgbClr val="00203C"/>
                  </a:solidFill>
                </a:uFill>
                <a:latin typeface="Arial"/>
                <a:cs typeface="Arial"/>
              </a:rPr>
              <a:t>on </a:t>
            </a:r>
            <a:r>
              <a:rPr u="heavy" spc="-20" dirty="0">
                <a:solidFill>
                  <a:srgbClr val="00203C"/>
                </a:solidFill>
                <a:uFill>
                  <a:solidFill>
                    <a:srgbClr val="00203C"/>
                  </a:solidFill>
                </a:uFill>
                <a:latin typeface="Arial"/>
                <a:cs typeface="Arial"/>
              </a:rPr>
              <a:t>the </a:t>
            </a:r>
            <a:r>
              <a:rPr u="heavy" spc="-85" dirty="0">
                <a:solidFill>
                  <a:srgbClr val="00203C"/>
                </a:solidFill>
                <a:uFill>
                  <a:solidFill>
                    <a:srgbClr val="00203C"/>
                  </a:solidFill>
                </a:uFill>
                <a:latin typeface="Arial"/>
                <a:cs typeface="Arial"/>
              </a:rPr>
              <a:t>chain</a:t>
            </a:r>
            <a:r>
              <a:rPr spc="-85" dirty="0">
                <a:solidFill>
                  <a:srgbClr val="00203C"/>
                </a:solidFill>
                <a:latin typeface="Arial"/>
                <a:cs typeface="Arial"/>
              </a:rPr>
              <a:t> </a:t>
            </a:r>
            <a:r>
              <a:rPr spc="-95" dirty="0">
                <a:solidFill>
                  <a:srgbClr val="00203C"/>
                </a:solidFill>
                <a:latin typeface="Arial"/>
                <a:cs typeface="Arial"/>
              </a:rPr>
              <a:t>is</a:t>
            </a:r>
            <a:r>
              <a:rPr spc="-335" dirty="0">
                <a:solidFill>
                  <a:srgbClr val="00203C"/>
                </a:solidFill>
                <a:latin typeface="Arial"/>
                <a:cs typeface="Arial"/>
              </a:rPr>
              <a:t> </a:t>
            </a:r>
            <a:r>
              <a:rPr spc="-55" dirty="0">
                <a:solidFill>
                  <a:srgbClr val="00203C"/>
                </a:solidFill>
                <a:latin typeface="Arial"/>
                <a:cs typeface="Arial"/>
              </a:rPr>
              <a:t>replicated  </a:t>
            </a:r>
            <a:r>
              <a:rPr spc="15" dirty="0">
                <a:solidFill>
                  <a:srgbClr val="00203C"/>
                </a:solidFill>
                <a:latin typeface="Arial"/>
                <a:cs typeface="Arial"/>
              </a:rPr>
              <a:t>to </a:t>
            </a:r>
            <a:r>
              <a:rPr spc="-40" dirty="0">
                <a:solidFill>
                  <a:srgbClr val="00203C"/>
                </a:solidFill>
                <a:latin typeface="Arial"/>
                <a:cs typeface="Arial"/>
              </a:rPr>
              <a:t>all </a:t>
            </a:r>
            <a:r>
              <a:rPr spc="-20" dirty="0">
                <a:solidFill>
                  <a:srgbClr val="00203C"/>
                </a:solidFill>
                <a:latin typeface="Arial"/>
                <a:cs typeface="Arial"/>
              </a:rPr>
              <a:t>the</a:t>
            </a:r>
            <a:r>
              <a:rPr spc="-250" dirty="0">
                <a:solidFill>
                  <a:srgbClr val="00203C"/>
                </a:solidFill>
                <a:latin typeface="Arial"/>
                <a:cs typeface="Arial"/>
              </a:rPr>
              <a:t> </a:t>
            </a:r>
            <a:r>
              <a:rPr spc="-95" dirty="0">
                <a:solidFill>
                  <a:srgbClr val="00203C"/>
                </a:solidFill>
                <a:latin typeface="Arial"/>
                <a:cs typeface="Arial"/>
              </a:rPr>
              <a:t>nodes</a:t>
            </a:r>
            <a:endParaRPr>
              <a:solidFill>
                <a:prstClr val="black"/>
              </a:solidFill>
              <a:latin typeface="Arial"/>
              <a:cs typeface="Arial"/>
            </a:endParaRPr>
          </a:p>
          <a:p>
            <a:pPr marL="1384300">
              <a:spcBef>
                <a:spcPts val="434"/>
              </a:spcBef>
            </a:pPr>
            <a:r>
              <a:rPr dirty="0">
                <a:solidFill>
                  <a:srgbClr val="00203C"/>
                </a:solidFill>
                <a:latin typeface="Arial"/>
                <a:cs typeface="Arial"/>
              </a:rPr>
              <a:t>– </a:t>
            </a:r>
            <a:r>
              <a:rPr spc="-40" dirty="0">
                <a:solidFill>
                  <a:srgbClr val="00203C"/>
                </a:solidFill>
                <a:latin typeface="Arial"/>
                <a:cs typeface="Arial"/>
              </a:rPr>
              <a:t>It’s </a:t>
            </a:r>
            <a:r>
              <a:rPr spc="-20" dirty="0">
                <a:solidFill>
                  <a:srgbClr val="00203C"/>
                </a:solidFill>
                <a:latin typeface="Arial"/>
                <a:cs typeface="Arial"/>
              </a:rPr>
              <a:t>important </a:t>
            </a:r>
            <a:r>
              <a:rPr spc="15" dirty="0">
                <a:solidFill>
                  <a:srgbClr val="00203C"/>
                </a:solidFill>
                <a:latin typeface="Arial"/>
                <a:cs typeface="Arial"/>
              </a:rPr>
              <a:t>to </a:t>
            </a:r>
            <a:r>
              <a:rPr spc="-105" dirty="0">
                <a:solidFill>
                  <a:srgbClr val="00203C"/>
                </a:solidFill>
                <a:latin typeface="Arial"/>
                <a:cs typeface="Arial"/>
              </a:rPr>
              <a:t>keep </a:t>
            </a:r>
            <a:r>
              <a:rPr spc="-20" dirty="0">
                <a:solidFill>
                  <a:srgbClr val="00203C"/>
                </a:solidFill>
                <a:latin typeface="Arial"/>
                <a:cs typeface="Arial"/>
              </a:rPr>
              <a:t>the </a:t>
            </a:r>
            <a:r>
              <a:rPr spc="-80" dirty="0">
                <a:solidFill>
                  <a:srgbClr val="00203C"/>
                </a:solidFill>
                <a:latin typeface="Arial"/>
                <a:cs typeface="Arial"/>
              </a:rPr>
              <a:t>blockchain</a:t>
            </a:r>
            <a:r>
              <a:rPr spc="-55" dirty="0">
                <a:solidFill>
                  <a:srgbClr val="00203C"/>
                </a:solidFill>
                <a:latin typeface="Arial"/>
                <a:cs typeface="Arial"/>
              </a:rPr>
              <a:t> </a:t>
            </a:r>
            <a:r>
              <a:rPr spc="-114" dirty="0">
                <a:solidFill>
                  <a:srgbClr val="00203C"/>
                </a:solidFill>
                <a:latin typeface="Arial"/>
                <a:cs typeface="Arial"/>
              </a:rPr>
              <a:t>light…</a:t>
            </a:r>
            <a:endParaRPr>
              <a:solidFill>
                <a:prstClr val="black"/>
              </a:solidFill>
              <a:latin typeface="Arial"/>
              <a:cs typeface="Arial"/>
            </a:endParaRPr>
          </a:p>
        </p:txBody>
      </p:sp>
      <p:sp>
        <p:nvSpPr>
          <p:cNvPr id="4" name="object 4"/>
          <p:cNvSpPr/>
          <p:nvPr/>
        </p:nvSpPr>
        <p:spPr>
          <a:xfrm>
            <a:off x="6998207" y="2383535"/>
            <a:ext cx="2145792" cy="2235708"/>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6354359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98551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5" dirty="0">
                <a:solidFill>
                  <a:srgbClr val="005DAB"/>
                </a:solidFill>
              </a:rPr>
              <a:t>Once </a:t>
            </a:r>
            <a:r>
              <a:rPr sz="2800" spc="-135" dirty="0">
                <a:solidFill>
                  <a:srgbClr val="005DAB"/>
                </a:solidFill>
              </a:rPr>
              <a:t>last </a:t>
            </a:r>
            <a:r>
              <a:rPr sz="2800" spc="-190" dirty="0">
                <a:solidFill>
                  <a:srgbClr val="005DAB"/>
                </a:solidFill>
              </a:rPr>
              <a:t>piece </a:t>
            </a:r>
            <a:r>
              <a:rPr sz="2800" spc="360" dirty="0">
                <a:solidFill>
                  <a:srgbClr val="005DAB"/>
                </a:solidFill>
              </a:rPr>
              <a:t>–</a:t>
            </a:r>
            <a:r>
              <a:rPr sz="2800" spc="-280" dirty="0">
                <a:solidFill>
                  <a:srgbClr val="005DAB"/>
                </a:solidFill>
              </a:rPr>
              <a:t> </a:t>
            </a:r>
            <a:r>
              <a:rPr sz="2800" spc="-240" dirty="0">
                <a:solidFill>
                  <a:srgbClr val="005DAB"/>
                </a:solidFill>
              </a:rPr>
              <a:t>“the </a:t>
            </a:r>
            <a:r>
              <a:rPr sz="2800" spc="-195" dirty="0">
                <a:solidFill>
                  <a:srgbClr val="005DAB"/>
                </a:solidFill>
              </a:rPr>
              <a:t>data”</a:t>
            </a:r>
            <a:endParaRPr sz="2800"/>
          </a:p>
        </p:txBody>
      </p:sp>
      <p:sp>
        <p:nvSpPr>
          <p:cNvPr id="3" name="object 3"/>
          <p:cNvSpPr txBox="1"/>
          <p:nvPr/>
        </p:nvSpPr>
        <p:spPr>
          <a:xfrm>
            <a:off x="535940" y="1112549"/>
            <a:ext cx="6665595" cy="3522979"/>
          </a:xfrm>
          <a:prstGeom prst="rect">
            <a:avLst/>
          </a:prstGeom>
        </p:spPr>
        <p:txBody>
          <a:bodyPr vert="horz" wrap="square" lIns="0" tIns="75565" rIns="0" bIns="0" rtlCol="0">
            <a:spAutoFit/>
          </a:bodyPr>
          <a:lstStyle/>
          <a:p>
            <a:pPr marL="355600" indent="-342900">
              <a:spcBef>
                <a:spcPts val="595"/>
              </a:spcBef>
              <a:buClr>
                <a:srgbClr val="0087B7"/>
              </a:buClr>
              <a:buFont typeface="Wingdings"/>
              <a:buChar char=""/>
              <a:tabLst>
                <a:tab pos="354965" algn="l"/>
                <a:tab pos="355600" algn="l"/>
              </a:tabLst>
            </a:pPr>
            <a:r>
              <a:rPr sz="2000" spc="-110" dirty="0">
                <a:solidFill>
                  <a:srgbClr val="00203C"/>
                </a:solidFill>
                <a:latin typeface="Arial"/>
                <a:cs typeface="Arial"/>
              </a:rPr>
              <a:t>There</a:t>
            </a:r>
            <a:r>
              <a:rPr sz="2000" spc="-105" dirty="0">
                <a:solidFill>
                  <a:srgbClr val="00203C"/>
                </a:solidFill>
                <a:latin typeface="Arial"/>
                <a:cs typeface="Arial"/>
              </a:rPr>
              <a:t> </a:t>
            </a:r>
            <a:r>
              <a:rPr sz="2000" spc="-90" dirty="0">
                <a:solidFill>
                  <a:srgbClr val="00203C"/>
                </a:solidFill>
                <a:latin typeface="Arial"/>
                <a:cs typeface="Arial"/>
              </a:rPr>
              <a:t>are</a:t>
            </a:r>
            <a:r>
              <a:rPr sz="2000" spc="-105" dirty="0">
                <a:solidFill>
                  <a:srgbClr val="00203C"/>
                </a:solidFill>
                <a:latin typeface="Arial"/>
                <a:cs typeface="Arial"/>
              </a:rPr>
              <a:t> </a:t>
            </a:r>
            <a:r>
              <a:rPr sz="2000" spc="-20" dirty="0">
                <a:solidFill>
                  <a:srgbClr val="00203C"/>
                </a:solidFill>
                <a:latin typeface="Arial"/>
                <a:cs typeface="Arial"/>
              </a:rPr>
              <a:t>other</a:t>
            </a:r>
            <a:r>
              <a:rPr sz="2000" spc="-105" dirty="0">
                <a:solidFill>
                  <a:srgbClr val="00203C"/>
                </a:solidFill>
                <a:latin typeface="Arial"/>
                <a:cs typeface="Arial"/>
              </a:rPr>
              <a:t> </a:t>
            </a:r>
            <a:r>
              <a:rPr sz="2000" spc="-10" dirty="0">
                <a:solidFill>
                  <a:srgbClr val="00203C"/>
                </a:solidFill>
                <a:latin typeface="Arial"/>
                <a:cs typeface="Arial"/>
              </a:rPr>
              <a:t>“on</a:t>
            </a:r>
            <a:r>
              <a:rPr sz="2000" spc="-125" dirty="0">
                <a:solidFill>
                  <a:srgbClr val="00203C"/>
                </a:solidFill>
                <a:latin typeface="Arial"/>
                <a:cs typeface="Arial"/>
              </a:rPr>
              <a:t> </a:t>
            </a:r>
            <a:r>
              <a:rPr sz="2000" spc="-25" dirty="0">
                <a:solidFill>
                  <a:srgbClr val="00203C"/>
                </a:solidFill>
                <a:latin typeface="Arial"/>
                <a:cs typeface="Arial"/>
              </a:rPr>
              <a:t>chain/off</a:t>
            </a:r>
            <a:r>
              <a:rPr sz="2000" spc="-114" dirty="0">
                <a:solidFill>
                  <a:srgbClr val="00203C"/>
                </a:solidFill>
                <a:latin typeface="Arial"/>
                <a:cs typeface="Arial"/>
              </a:rPr>
              <a:t> </a:t>
            </a:r>
            <a:r>
              <a:rPr sz="2000" spc="-40" dirty="0">
                <a:solidFill>
                  <a:srgbClr val="00203C"/>
                </a:solidFill>
                <a:latin typeface="Arial"/>
                <a:cs typeface="Arial"/>
              </a:rPr>
              <a:t>chain”</a:t>
            </a:r>
            <a:r>
              <a:rPr sz="2000" spc="-105" dirty="0">
                <a:solidFill>
                  <a:srgbClr val="00203C"/>
                </a:solidFill>
                <a:latin typeface="Arial"/>
                <a:cs typeface="Arial"/>
              </a:rPr>
              <a:t> </a:t>
            </a:r>
            <a:r>
              <a:rPr sz="2000" spc="-140" dirty="0">
                <a:solidFill>
                  <a:srgbClr val="00203C"/>
                </a:solidFill>
                <a:latin typeface="Arial"/>
                <a:cs typeface="Arial"/>
              </a:rPr>
              <a:t>issues</a:t>
            </a:r>
            <a:r>
              <a:rPr sz="2000" spc="-90" dirty="0">
                <a:solidFill>
                  <a:srgbClr val="00203C"/>
                </a:solidFill>
                <a:latin typeface="Arial"/>
                <a:cs typeface="Arial"/>
              </a:rPr>
              <a:t> </a:t>
            </a:r>
            <a:r>
              <a:rPr sz="2000" spc="15" dirty="0">
                <a:solidFill>
                  <a:srgbClr val="00203C"/>
                </a:solidFill>
                <a:latin typeface="Arial"/>
                <a:cs typeface="Arial"/>
              </a:rPr>
              <a:t>to</a:t>
            </a:r>
            <a:r>
              <a:rPr sz="2000" spc="-114" dirty="0">
                <a:solidFill>
                  <a:srgbClr val="00203C"/>
                </a:solidFill>
                <a:latin typeface="Arial"/>
                <a:cs typeface="Arial"/>
              </a:rPr>
              <a:t> </a:t>
            </a:r>
            <a:r>
              <a:rPr sz="2000" spc="-80" dirty="0">
                <a:solidFill>
                  <a:srgbClr val="00203C"/>
                </a:solidFill>
                <a:latin typeface="Arial"/>
                <a:cs typeface="Arial"/>
              </a:rPr>
              <a:t>consider:</a:t>
            </a:r>
            <a:endParaRPr sz="2000">
              <a:solidFill>
                <a:prstClr val="black"/>
              </a:solidFill>
              <a:latin typeface="Arial"/>
              <a:cs typeface="Arial"/>
            </a:endParaRPr>
          </a:p>
          <a:p>
            <a:pPr marL="756285" lvl="1" indent="-286385">
              <a:spcBef>
                <a:spcPts val="445"/>
              </a:spcBef>
              <a:buClr>
                <a:srgbClr val="3C6C2A"/>
              </a:buClr>
              <a:buFontTx/>
              <a:buChar char="–"/>
              <a:tabLst>
                <a:tab pos="756285" algn="l"/>
                <a:tab pos="756920" algn="l"/>
              </a:tabLst>
            </a:pPr>
            <a:r>
              <a:rPr spc="-105" dirty="0">
                <a:solidFill>
                  <a:srgbClr val="00203C"/>
                </a:solidFill>
                <a:latin typeface="Arial"/>
                <a:cs typeface="Arial"/>
              </a:rPr>
              <a:t>Privacy </a:t>
            </a:r>
            <a:r>
              <a:rPr spc="195" dirty="0">
                <a:solidFill>
                  <a:srgbClr val="00203C"/>
                </a:solidFill>
                <a:latin typeface="Arial"/>
                <a:cs typeface="Arial"/>
              </a:rPr>
              <a:t>/</a:t>
            </a:r>
            <a:r>
              <a:rPr spc="-80" dirty="0">
                <a:solidFill>
                  <a:srgbClr val="00203C"/>
                </a:solidFill>
                <a:latin typeface="Arial"/>
                <a:cs typeface="Arial"/>
              </a:rPr>
              <a:t> </a:t>
            </a:r>
            <a:r>
              <a:rPr spc="-110" dirty="0">
                <a:solidFill>
                  <a:srgbClr val="00203C"/>
                </a:solidFill>
                <a:latin typeface="Arial"/>
                <a:cs typeface="Arial"/>
              </a:rPr>
              <a:t>Transparency</a:t>
            </a:r>
            <a:endParaRPr>
              <a:solidFill>
                <a:prstClr val="black"/>
              </a:solidFill>
              <a:latin typeface="Arial"/>
              <a:cs typeface="Arial"/>
            </a:endParaRPr>
          </a:p>
          <a:p>
            <a:pPr marL="1155700" lvl="2" indent="-228600">
              <a:spcBef>
                <a:spcPts val="430"/>
              </a:spcBef>
              <a:buClr>
                <a:srgbClr val="79003B"/>
              </a:buClr>
              <a:buFontTx/>
              <a:buChar char="•"/>
              <a:tabLst>
                <a:tab pos="1155700" algn="l"/>
                <a:tab pos="1156335" algn="l"/>
              </a:tabLst>
            </a:pPr>
            <a:r>
              <a:rPr spc="-110" dirty="0">
                <a:solidFill>
                  <a:srgbClr val="00203C"/>
                </a:solidFill>
                <a:latin typeface="Arial"/>
                <a:cs typeface="Arial"/>
              </a:rPr>
              <a:t>PII,</a:t>
            </a:r>
            <a:r>
              <a:rPr spc="-100"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spc="-110" dirty="0">
                <a:solidFill>
                  <a:srgbClr val="00203C"/>
                </a:solidFill>
                <a:latin typeface="Arial"/>
                <a:cs typeface="Arial"/>
              </a:rPr>
              <a:t>Storage </a:t>
            </a:r>
            <a:r>
              <a:rPr spc="-105" dirty="0">
                <a:solidFill>
                  <a:srgbClr val="00203C"/>
                </a:solidFill>
                <a:latin typeface="Arial"/>
                <a:cs typeface="Arial"/>
              </a:rPr>
              <a:t>Capacity </a:t>
            </a:r>
            <a:r>
              <a:rPr spc="-135" dirty="0">
                <a:solidFill>
                  <a:srgbClr val="00203C"/>
                </a:solidFill>
                <a:latin typeface="Arial"/>
                <a:cs typeface="Arial"/>
              </a:rPr>
              <a:t>Issues </a:t>
            </a:r>
            <a:r>
              <a:rPr spc="-190" dirty="0">
                <a:solidFill>
                  <a:srgbClr val="00203C"/>
                </a:solidFill>
                <a:latin typeface="Arial"/>
                <a:cs typeface="Arial"/>
              </a:rPr>
              <a:t>(IPFS,  </a:t>
            </a:r>
            <a:r>
              <a:rPr spc="-30" dirty="0">
                <a:solidFill>
                  <a:srgbClr val="00203C"/>
                </a:solidFill>
                <a:latin typeface="Arial"/>
                <a:cs typeface="Arial"/>
              </a:rPr>
              <a:t>Minio,</a:t>
            </a:r>
            <a:r>
              <a:rPr spc="-225"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a:p>
            <a:pPr marL="1155700" lvl="2" indent="-228600">
              <a:spcBef>
                <a:spcPts val="434"/>
              </a:spcBef>
              <a:buClr>
                <a:srgbClr val="79003B"/>
              </a:buClr>
              <a:buFontTx/>
              <a:buChar char="•"/>
              <a:tabLst>
                <a:tab pos="1155700" algn="l"/>
                <a:tab pos="1156335" algn="l"/>
              </a:tabLst>
            </a:pPr>
            <a:r>
              <a:rPr spc="-135" dirty="0">
                <a:solidFill>
                  <a:srgbClr val="00203C"/>
                </a:solidFill>
                <a:latin typeface="Arial"/>
                <a:cs typeface="Arial"/>
              </a:rPr>
              <a:t>Large </a:t>
            </a:r>
            <a:r>
              <a:rPr spc="-45" dirty="0">
                <a:solidFill>
                  <a:srgbClr val="00203C"/>
                </a:solidFill>
                <a:latin typeface="Arial"/>
                <a:cs typeface="Arial"/>
              </a:rPr>
              <a:t>files: </a:t>
            </a:r>
            <a:r>
              <a:rPr spc="-75" dirty="0">
                <a:solidFill>
                  <a:srgbClr val="00203C"/>
                </a:solidFill>
                <a:latin typeface="Arial"/>
                <a:cs typeface="Arial"/>
              </a:rPr>
              <a:t>e.g., </a:t>
            </a:r>
            <a:r>
              <a:rPr spc="-90" dirty="0">
                <a:solidFill>
                  <a:srgbClr val="00203C"/>
                </a:solidFill>
                <a:latin typeface="Arial"/>
                <a:cs typeface="Arial"/>
              </a:rPr>
              <a:t>chest </a:t>
            </a:r>
            <a:r>
              <a:rPr spc="-105" dirty="0">
                <a:solidFill>
                  <a:srgbClr val="00203C"/>
                </a:solidFill>
                <a:latin typeface="Arial"/>
                <a:cs typeface="Arial"/>
              </a:rPr>
              <a:t>x-rays,</a:t>
            </a:r>
            <a:r>
              <a:rPr spc="-140"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a:p>
            <a:pPr marL="355600" marR="250190" indent="-342900">
              <a:spcBef>
                <a:spcPts val="430"/>
              </a:spcBef>
              <a:buClr>
                <a:srgbClr val="0087B7"/>
              </a:buClr>
              <a:buFont typeface="Wingdings"/>
              <a:buChar char=""/>
              <a:tabLst>
                <a:tab pos="354965" algn="l"/>
                <a:tab pos="355600" algn="l"/>
              </a:tabLst>
            </a:pPr>
            <a:r>
              <a:rPr spc="-120" dirty="0">
                <a:solidFill>
                  <a:srgbClr val="00203C"/>
                </a:solidFill>
                <a:latin typeface="Arial"/>
                <a:cs typeface="Arial"/>
              </a:rPr>
              <a:t>This </a:t>
            </a:r>
            <a:r>
              <a:rPr spc="-110" dirty="0">
                <a:solidFill>
                  <a:srgbClr val="00203C"/>
                </a:solidFill>
                <a:latin typeface="Arial"/>
                <a:cs typeface="Arial"/>
              </a:rPr>
              <a:t>issue </a:t>
            </a:r>
            <a:r>
              <a:rPr spc="-60" dirty="0">
                <a:solidFill>
                  <a:srgbClr val="00203C"/>
                </a:solidFill>
                <a:latin typeface="Arial"/>
                <a:cs typeface="Arial"/>
              </a:rPr>
              <a:t>must </a:t>
            </a:r>
            <a:r>
              <a:rPr spc="-85" dirty="0">
                <a:solidFill>
                  <a:srgbClr val="00203C"/>
                </a:solidFill>
                <a:latin typeface="Arial"/>
                <a:cs typeface="Arial"/>
              </a:rPr>
              <a:t>be </a:t>
            </a:r>
            <a:r>
              <a:rPr spc="-55" dirty="0">
                <a:solidFill>
                  <a:srgbClr val="00203C"/>
                </a:solidFill>
                <a:latin typeface="Arial"/>
                <a:cs typeface="Arial"/>
              </a:rPr>
              <a:t>carefully </a:t>
            </a:r>
            <a:r>
              <a:rPr spc="-75" dirty="0">
                <a:solidFill>
                  <a:srgbClr val="00203C"/>
                </a:solidFill>
                <a:latin typeface="Arial"/>
                <a:cs typeface="Arial"/>
              </a:rPr>
              <a:t>evaluated </a:t>
            </a:r>
            <a:r>
              <a:rPr spc="-5" dirty="0">
                <a:solidFill>
                  <a:srgbClr val="00203C"/>
                </a:solidFill>
                <a:latin typeface="Arial"/>
                <a:cs typeface="Arial"/>
              </a:rPr>
              <a:t>for </a:t>
            </a:r>
            <a:r>
              <a:rPr spc="-110" dirty="0">
                <a:solidFill>
                  <a:srgbClr val="00203C"/>
                </a:solidFill>
                <a:latin typeface="Arial"/>
                <a:cs typeface="Arial"/>
              </a:rPr>
              <a:t>each </a:t>
            </a:r>
            <a:r>
              <a:rPr spc="-55" dirty="0">
                <a:solidFill>
                  <a:srgbClr val="00203C"/>
                </a:solidFill>
                <a:latin typeface="Arial"/>
                <a:cs typeface="Arial"/>
              </a:rPr>
              <a:t>unique</a:t>
            </a:r>
            <a:r>
              <a:rPr spc="-204" dirty="0">
                <a:solidFill>
                  <a:srgbClr val="00203C"/>
                </a:solidFill>
                <a:latin typeface="Arial"/>
                <a:cs typeface="Arial"/>
              </a:rPr>
              <a:t> </a:t>
            </a:r>
            <a:r>
              <a:rPr spc="-80" dirty="0">
                <a:solidFill>
                  <a:srgbClr val="00203C"/>
                </a:solidFill>
                <a:latin typeface="Arial"/>
                <a:cs typeface="Arial"/>
              </a:rPr>
              <a:t>blockchain  </a:t>
            </a:r>
            <a:r>
              <a:rPr spc="-40" dirty="0">
                <a:solidFill>
                  <a:srgbClr val="00203C"/>
                </a:solidFill>
                <a:latin typeface="Arial"/>
                <a:cs typeface="Arial"/>
              </a:rPr>
              <a:t>implementation</a:t>
            </a:r>
            <a:endParaRPr>
              <a:solidFill>
                <a:prstClr val="black"/>
              </a:solidFill>
              <a:latin typeface="Arial"/>
              <a:cs typeface="Arial"/>
            </a:endParaRPr>
          </a:p>
          <a:p>
            <a:pPr>
              <a:spcBef>
                <a:spcPts val="35"/>
              </a:spcBef>
            </a:pPr>
            <a:endParaRPr sz="2600">
              <a:solidFill>
                <a:prstClr val="black"/>
              </a:solidFill>
              <a:latin typeface="Times New Roman"/>
              <a:cs typeface="Times New Roman"/>
            </a:endParaRPr>
          </a:p>
          <a:p>
            <a:pPr marL="12700" marR="5080"/>
            <a:r>
              <a:rPr spc="-30" dirty="0">
                <a:solidFill>
                  <a:srgbClr val="00203C"/>
                </a:solidFill>
                <a:latin typeface="Arial"/>
                <a:cs typeface="Arial"/>
              </a:rPr>
              <a:t>Important </a:t>
            </a:r>
            <a:r>
              <a:rPr spc="-50" dirty="0">
                <a:solidFill>
                  <a:srgbClr val="00203C"/>
                </a:solidFill>
                <a:latin typeface="Arial"/>
                <a:cs typeface="Arial"/>
              </a:rPr>
              <a:t>Note: </a:t>
            </a:r>
            <a:r>
              <a:rPr spc="25" dirty="0">
                <a:solidFill>
                  <a:srgbClr val="00203C"/>
                </a:solidFill>
                <a:latin typeface="Arial"/>
                <a:cs typeface="Arial"/>
              </a:rPr>
              <a:t>It </a:t>
            </a:r>
            <a:r>
              <a:rPr spc="-95" dirty="0">
                <a:solidFill>
                  <a:srgbClr val="00203C"/>
                </a:solidFill>
                <a:latin typeface="Arial"/>
                <a:cs typeface="Arial"/>
              </a:rPr>
              <a:t>is </a:t>
            </a:r>
            <a:r>
              <a:rPr spc="-85" dirty="0">
                <a:solidFill>
                  <a:srgbClr val="00203C"/>
                </a:solidFill>
                <a:latin typeface="Arial"/>
                <a:cs typeface="Arial"/>
              </a:rPr>
              <a:t>possible </a:t>
            </a:r>
            <a:r>
              <a:rPr spc="15" dirty="0">
                <a:solidFill>
                  <a:srgbClr val="00203C"/>
                </a:solidFill>
                <a:latin typeface="Arial"/>
                <a:cs typeface="Arial"/>
              </a:rPr>
              <a:t>to </a:t>
            </a:r>
            <a:r>
              <a:rPr spc="-35" dirty="0">
                <a:solidFill>
                  <a:srgbClr val="00203C"/>
                </a:solidFill>
                <a:latin typeface="Arial"/>
                <a:cs typeface="Arial"/>
              </a:rPr>
              <a:t>link </a:t>
            </a:r>
            <a:r>
              <a:rPr spc="-45" dirty="0">
                <a:solidFill>
                  <a:srgbClr val="00203C"/>
                </a:solidFill>
                <a:latin typeface="Arial"/>
                <a:cs typeface="Arial"/>
              </a:rPr>
              <a:t>off-chain </a:t>
            </a:r>
            <a:r>
              <a:rPr spc="-70" dirty="0">
                <a:solidFill>
                  <a:srgbClr val="00203C"/>
                </a:solidFill>
                <a:latin typeface="Arial"/>
                <a:cs typeface="Arial"/>
              </a:rPr>
              <a:t>data </a:t>
            </a:r>
            <a:r>
              <a:rPr spc="-60" dirty="0">
                <a:solidFill>
                  <a:srgbClr val="00203C"/>
                </a:solidFill>
                <a:latin typeface="Arial"/>
                <a:cs typeface="Arial"/>
              </a:rPr>
              <a:t>(encrypted </a:t>
            </a:r>
            <a:r>
              <a:rPr spc="-110" dirty="0">
                <a:solidFill>
                  <a:srgbClr val="00203C"/>
                </a:solidFill>
                <a:latin typeface="Arial"/>
                <a:cs typeface="Arial"/>
              </a:rPr>
              <a:t>PII, </a:t>
            </a:r>
            <a:r>
              <a:rPr spc="-85" dirty="0">
                <a:solidFill>
                  <a:srgbClr val="00203C"/>
                </a:solidFill>
                <a:latin typeface="Arial"/>
                <a:cs typeface="Arial"/>
              </a:rPr>
              <a:t>large  </a:t>
            </a:r>
            <a:r>
              <a:rPr spc="-50" dirty="0">
                <a:solidFill>
                  <a:srgbClr val="00203C"/>
                </a:solidFill>
                <a:latin typeface="Arial"/>
                <a:cs typeface="Arial"/>
              </a:rPr>
              <a:t>files, </a:t>
            </a:r>
            <a:r>
              <a:rPr spc="-60" dirty="0">
                <a:solidFill>
                  <a:srgbClr val="00203C"/>
                </a:solidFill>
                <a:latin typeface="Arial"/>
                <a:cs typeface="Arial"/>
              </a:rPr>
              <a:t>etc.) </a:t>
            </a:r>
            <a:r>
              <a:rPr spc="15" dirty="0">
                <a:solidFill>
                  <a:srgbClr val="00203C"/>
                </a:solidFill>
                <a:latin typeface="Arial"/>
                <a:cs typeface="Arial"/>
              </a:rPr>
              <a:t>to </a:t>
            </a:r>
            <a:r>
              <a:rPr spc="-20" dirty="0">
                <a:solidFill>
                  <a:srgbClr val="00203C"/>
                </a:solidFill>
                <a:latin typeface="Arial"/>
                <a:cs typeface="Arial"/>
              </a:rPr>
              <a:t>the </a:t>
            </a:r>
            <a:r>
              <a:rPr spc="-80" dirty="0">
                <a:solidFill>
                  <a:srgbClr val="00203C"/>
                </a:solidFill>
                <a:latin typeface="Arial"/>
                <a:cs typeface="Arial"/>
              </a:rPr>
              <a:t>blockchain </a:t>
            </a:r>
            <a:r>
              <a:rPr spc="-105" dirty="0">
                <a:solidFill>
                  <a:srgbClr val="00203C"/>
                </a:solidFill>
                <a:latin typeface="Arial"/>
                <a:cs typeface="Arial"/>
              </a:rPr>
              <a:t>– </a:t>
            </a:r>
            <a:r>
              <a:rPr spc="-85" dirty="0">
                <a:solidFill>
                  <a:srgbClr val="00203C"/>
                </a:solidFill>
                <a:latin typeface="Arial"/>
                <a:cs typeface="Arial"/>
              </a:rPr>
              <a:t>and </a:t>
            </a:r>
            <a:r>
              <a:rPr spc="-90" dirty="0">
                <a:solidFill>
                  <a:srgbClr val="00203C"/>
                </a:solidFill>
                <a:latin typeface="Arial"/>
                <a:cs typeface="Arial"/>
              </a:rPr>
              <a:t>ensure </a:t>
            </a:r>
            <a:r>
              <a:rPr spc="-70" dirty="0">
                <a:solidFill>
                  <a:srgbClr val="00203C"/>
                </a:solidFill>
                <a:latin typeface="Arial"/>
                <a:cs typeface="Arial"/>
              </a:rPr>
              <a:t>data </a:t>
            </a:r>
            <a:r>
              <a:rPr spc="-25" dirty="0">
                <a:solidFill>
                  <a:srgbClr val="00203C"/>
                </a:solidFill>
                <a:latin typeface="Arial"/>
                <a:cs typeface="Arial"/>
              </a:rPr>
              <a:t>integrity </a:t>
            </a:r>
            <a:r>
              <a:rPr spc="-75" dirty="0">
                <a:solidFill>
                  <a:srgbClr val="00203C"/>
                </a:solidFill>
                <a:latin typeface="Arial"/>
                <a:cs typeface="Arial"/>
              </a:rPr>
              <a:t>(via </a:t>
            </a:r>
            <a:r>
              <a:rPr spc="-40" dirty="0">
                <a:solidFill>
                  <a:srgbClr val="00203C"/>
                </a:solidFill>
                <a:latin typeface="Arial"/>
                <a:cs typeface="Arial"/>
              </a:rPr>
              <a:t>digital  </a:t>
            </a:r>
            <a:r>
              <a:rPr spc="-25" dirty="0">
                <a:solidFill>
                  <a:srgbClr val="00203C"/>
                </a:solidFill>
                <a:latin typeface="Arial"/>
                <a:cs typeface="Arial"/>
              </a:rPr>
              <a:t>fingerprint </a:t>
            </a:r>
            <a:r>
              <a:rPr spc="195" dirty="0">
                <a:solidFill>
                  <a:srgbClr val="00203C"/>
                </a:solidFill>
                <a:latin typeface="Arial"/>
                <a:cs typeface="Arial"/>
              </a:rPr>
              <a:t>/</a:t>
            </a:r>
            <a:r>
              <a:rPr spc="-180" dirty="0">
                <a:solidFill>
                  <a:srgbClr val="00203C"/>
                </a:solidFill>
                <a:latin typeface="Arial"/>
                <a:cs typeface="Arial"/>
              </a:rPr>
              <a:t> </a:t>
            </a:r>
            <a:r>
              <a:rPr spc="-65" dirty="0">
                <a:solidFill>
                  <a:srgbClr val="00203C"/>
                </a:solidFill>
                <a:latin typeface="Arial"/>
                <a:cs typeface="Arial"/>
              </a:rPr>
              <a:t>cryptographic </a:t>
            </a:r>
            <a:r>
              <a:rPr spc="-95" dirty="0">
                <a:solidFill>
                  <a:srgbClr val="00203C"/>
                </a:solidFill>
                <a:latin typeface="Arial"/>
                <a:cs typeface="Arial"/>
              </a:rPr>
              <a:t>hashing)</a:t>
            </a:r>
            <a:endParaRPr>
              <a:solidFill>
                <a:prstClr val="black"/>
              </a:solidFill>
              <a:latin typeface="Arial"/>
              <a:cs typeface="Arial"/>
            </a:endParaRPr>
          </a:p>
        </p:txBody>
      </p:sp>
      <p:sp>
        <p:nvSpPr>
          <p:cNvPr id="4" name="object 4"/>
          <p:cNvSpPr/>
          <p:nvPr/>
        </p:nvSpPr>
        <p:spPr>
          <a:xfrm>
            <a:off x="7283195" y="0"/>
            <a:ext cx="1860803" cy="1938527"/>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129351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892678" cy="5143500"/>
          </a:xfrm>
          <a:prstGeom prst="rect">
            <a:avLst/>
          </a:prstGeom>
        </p:spPr>
      </p:pic>
    </p:spTree>
    <p:extLst>
      <p:ext uri="{BB962C8B-B14F-4D97-AF65-F5344CB8AC3E}">
        <p14:creationId xmlns:p14="http://schemas.microsoft.com/office/powerpoint/2010/main" val="12079174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77176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90" dirty="0">
                <a:solidFill>
                  <a:srgbClr val="005DAB"/>
                </a:solidFill>
              </a:rPr>
              <a:t>Its </a:t>
            </a:r>
            <a:r>
              <a:rPr sz="2800" spc="-155" dirty="0">
                <a:solidFill>
                  <a:srgbClr val="005DAB"/>
                </a:solidFill>
              </a:rPr>
              <a:t>impact </a:t>
            </a:r>
            <a:r>
              <a:rPr sz="2800" spc="-120" dirty="0">
                <a:solidFill>
                  <a:srgbClr val="005DAB"/>
                </a:solidFill>
              </a:rPr>
              <a:t>on </a:t>
            </a:r>
            <a:r>
              <a:rPr sz="2800" spc="-170" dirty="0">
                <a:solidFill>
                  <a:srgbClr val="005DAB"/>
                </a:solidFill>
              </a:rPr>
              <a:t>the </a:t>
            </a:r>
            <a:r>
              <a:rPr sz="2800" spc="-135" dirty="0">
                <a:solidFill>
                  <a:srgbClr val="005DAB"/>
                </a:solidFill>
              </a:rPr>
              <a:t>digital </a:t>
            </a:r>
            <a:r>
              <a:rPr sz="2800" spc="-120" dirty="0">
                <a:solidFill>
                  <a:srgbClr val="005DAB"/>
                </a:solidFill>
              </a:rPr>
              <a:t>global</a:t>
            </a:r>
            <a:r>
              <a:rPr sz="2800" spc="-555" dirty="0">
                <a:solidFill>
                  <a:srgbClr val="005DAB"/>
                </a:solidFill>
              </a:rPr>
              <a:t> </a:t>
            </a:r>
            <a:r>
              <a:rPr sz="2800" spc="-170" dirty="0">
                <a:solidFill>
                  <a:srgbClr val="005DAB"/>
                </a:solidFill>
              </a:rPr>
              <a:t>economy</a:t>
            </a:r>
            <a:endParaRPr sz="2800"/>
          </a:p>
        </p:txBody>
      </p:sp>
      <p:sp>
        <p:nvSpPr>
          <p:cNvPr id="3" name="object 3"/>
          <p:cNvSpPr txBox="1"/>
          <p:nvPr/>
        </p:nvSpPr>
        <p:spPr>
          <a:xfrm>
            <a:off x="535940" y="1114336"/>
            <a:ext cx="3143885" cy="3319145"/>
          </a:xfrm>
          <a:prstGeom prst="rect">
            <a:avLst/>
          </a:prstGeom>
        </p:spPr>
        <p:txBody>
          <a:bodyPr vert="horz" wrap="square" lIns="0" tIns="74295" rIns="0" bIns="0" rtlCol="0">
            <a:spAutoFit/>
          </a:bodyPr>
          <a:lstStyle/>
          <a:p>
            <a:pPr marL="355600" indent="-342900">
              <a:spcBef>
                <a:spcPts val="585"/>
              </a:spcBef>
              <a:buClr>
                <a:srgbClr val="0087B7"/>
              </a:buClr>
              <a:buFont typeface="Wingdings"/>
              <a:buChar char=""/>
              <a:tabLst>
                <a:tab pos="354965" algn="l"/>
                <a:tab pos="355600" algn="l"/>
              </a:tabLst>
            </a:pPr>
            <a:r>
              <a:rPr sz="2000" spc="-80" dirty="0">
                <a:solidFill>
                  <a:srgbClr val="00203C"/>
                </a:solidFill>
                <a:latin typeface="Arial"/>
                <a:cs typeface="Arial"/>
              </a:rPr>
              <a:t>Accounting</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60" dirty="0">
                <a:solidFill>
                  <a:srgbClr val="00203C"/>
                </a:solidFill>
                <a:latin typeface="Arial"/>
                <a:cs typeface="Arial"/>
              </a:rPr>
              <a:t>Digital</a:t>
            </a:r>
            <a:r>
              <a:rPr sz="2000" spc="-110" dirty="0">
                <a:solidFill>
                  <a:srgbClr val="00203C"/>
                </a:solidFill>
                <a:latin typeface="Arial"/>
                <a:cs typeface="Arial"/>
              </a:rPr>
              <a:t> </a:t>
            </a:r>
            <a:r>
              <a:rPr sz="2000" spc="-20" dirty="0">
                <a:solidFill>
                  <a:srgbClr val="00203C"/>
                </a:solidFill>
                <a:latin typeface="Arial"/>
                <a:cs typeface="Arial"/>
              </a:rPr>
              <a:t>Identity</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05" dirty="0">
                <a:solidFill>
                  <a:srgbClr val="00203C"/>
                </a:solidFill>
                <a:latin typeface="Arial"/>
                <a:cs typeface="Arial"/>
              </a:rPr>
              <a:t>Smart</a:t>
            </a:r>
            <a:r>
              <a:rPr sz="2000" spc="-100" dirty="0">
                <a:solidFill>
                  <a:srgbClr val="00203C"/>
                </a:solidFill>
                <a:latin typeface="Arial"/>
                <a:cs typeface="Arial"/>
              </a:rPr>
              <a:t> </a:t>
            </a:r>
            <a:r>
              <a:rPr sz="2000" spc="-95" dirty="0">
                <a:solidFill>
                  <a:srgbClr val="00203C"/>
                </a:solidFill>
                <a:latin typeface="Arial"/>
                <a:cs typeface="Arial"/>
              </a:rPr>
              <a:t>Contracts</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14" dirty="0">
                <a:solidFill>
                  <a:srgbClr val="00203C"/>
                </a:solidFill>
                <a:latin typeface="Arial"/>
                <a:cs typeface="Arial"/>
              </a:rPr>
              <a:t>Data</a:t>
            </a:r>
            <a:r>
              <a:rPr sz="2000" spc="-110" dirty="0">
                <a:solidFill>
                  <a:srgbClr val="00203C"/>
                </a:solidFill>
                <a:latin typeface="Arial"/>
                <a:cs typeface="Arial"/>
              </a:rPr>
              <a:t> </a:t>
            </a:r>
            <a:r>
              <a:rPr sz="2000" spc="-114" dirty="0">
                <a:solidFill>
                  <a:srgbClr val="00203C"/>
                </a:solidFill>
                <a:latin typeface="Arial"/>
                <a:cs typeface="Arial"/>
              </a:rPr>
              <a:t>Provenance</a:t>
            </a:r>
            <a:endParaRPr sz="2000">
              <a:solidFill>
                <a:prstClr val="black"/>
              </a:solidFill>
              <a:latin typeface="Arial"/>
              <a:cs typeface="Arial"/>
            </a:endParaRPr>
          </a:p>
          <a:p>
            <a:pPr marL="355600" indent="-342900">
              <a:spcBef>
                <a:spcPts val="484"/>
              </a:spcBef>
              <a:buClr>
                <a:srgbClr val="0087B7"/>
              </a:buClr>
              <a:buFont typeface="Wingdings"/>
              <a:buChar char=""/>
              <a:tabLst>
                <a:tab pos="354965" algn="l"/>
                <a:tab pos="355600" algn="l"/>
              </a:tabLst>
            </a:pPr>
            <a:r>
              <a:rPr sz="2000" spc="-145" dirty="0">
                <a:solidFill>
                  <a:srgbClr val="00203C"/>
                </a:solidFill>
                <a:latin typeface="Arial"/>
                <a:cs typeface="Arial"/>
              </a:rPr>
              <a:t>eGov</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14" dirty="0">
                <a:solidFill>
                  <a:srgbClr val="00203C"/>
                </a:solidFill>
                <a:latin typeface="Arial"/>
                <a:cs typeface="Arial"/>
              </a:rPr>
              <a:t>Supply </a:t>
            </a:r>
            <a:r>
              <a:rPr sz="2000" spc="-130" dirty="0">
                <a:solidFill>
                  <a:srgbClr val="00203C"/>
                </a:solidFill>
                <a:latin typeface="Arial"/>
                <a:cs typeface="Arial"/>
              </a:rPr>
              <a:t>Chain</a:t>
            </a:r>
            <a:r>
              <a:rPr sz="2000" spc="-150" dirty="0">
                <a:solidFill>
                  <a:srgbClr val="00203C"/>
                </a:solidFill>
                <a:latin typeface="Arial"/>
                <a:cs typeface="Arial"/>
              </a:rPr>
              <a:t> </a:t>
            </a:r>
            <a:r>
              <a:rPr sz="2000" spc="-80" dirty="0">
                <a:solidFill>
                  <a:srgbClr val="00203C"/>
                </a:solidFill>
                <a:latin typeface="Arial"/>
                <a:cs typeface="Arial"/>
              </a:rPr>
              <a:t>Management</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30" dirty="0">
                <a:solidFill>
                  <a:srgbClr val="00203C"/>
                </a:solidFill>
                <a:latin typeface="Arial"/>
                <a:cs typeface="Arial"/>
              </a:rPr>
              <a:t>Internet </a:t>
            </a:r>
            <a:r>
              <a:rPr sz="2000" spc="-5" dirty="0">
                <a:solidFill>
                  <a:srgbClr val="00203C"/>
                </a:solidFill>
                <a:latin typeface="Arial"/>
                <a:cs typeface="Arial"/>
              </a:rPr>
              <a:t>of </a:t>
            </a:r>
            <a:r>
              <a:rPr sz="2000" spc="-130" dirty="0">
                <a:solidFill>
                  <a:srgbClr val="00203C"/>
                </a:solidFill>
                <a:latin typeface="Arial"/>
                <a:cs typeface="Arial"/>
              </a:rPr>
              <a:t>Things</a:t>
            </a:r>
            <a:r>
              <a:rPr sz="2000" spc="-285" dirty="0">
                <a:solidFill>
                  <a:srgbClr val="00203C"/>
                </a:solidFill>
                <a:latin typeface="Arial"/>
                <a:cs typeface="Arial"/>
              </a:rPr>
              <a:t> </a:t>
            </a:r>
            <a:r>
              <a:rPr sz="2000" spc="-100" dirty="0">
                <a:solidFill>
                  <a:srgbClr val="00203C"/>
                </a:solidFill>
                <a:latin typeface="Arial"/>
                <a:cs typeface="Arial"/>
              </a:rPr>
              <a:t>(IoT)</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45" dirty="0">
                <a:solidFill>
                  <a:srgbClr val="00203C"/>
                </a:solidFill>
                <a:latin typeface="Arial"/>
                <a:cs typeface="Arial"/>
              </a:rPr>
              <a:t>Trade</a:t>
            </a:r>
            <a:r>
              <a:rPr sz="2000" spc="-120" dirty="0">
                <a:solidFill>
                  <a:srgbClr val="00203C"/>
                </a:solidFill>
                <a:latin typeface="Arial"/>
                <a:cs typeface="Arial"/>
              </a:rPr>
              <a:t> Finance</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05" dirty="0">
                <a:solidFill>
                  <a:srgbClr val="00203C"/>
                </a:solidFill>
                <a:latin typeface="Arial"/>
                <a:cs typeface="Arial"/>
              </a:rPr>
              <a:t>Clearing </a:t>
            </a:r>
            <a:r>
              <a:rPr sz="2000" spc="-100" dirty="0">
                <a:solidFill>
                  <a:srgbClr val="00203C"/>
                </a:solidFill>
                <a:latin typeface="Arial"/>
                <a:cs typeface="Arial"/>
              </a:rPr>
              <a:t>And</a:t>
            </a:r>
            <a:r>
              <a:rPr sz="2000" spc="-125" dirty="0">
                <a:solidFill>
                  <a:srgbClr val="00203C"/>
                </a:solidFill>
                <a:latin typeface="Arial"/>
                <a:cs typeface="Arial"/>
              </a:rPr>
              <a:t> </a:t>
            </a:r>
            <a:r>
              <a:rPr sz="2000" spc="-65" dirty="0">
                <a:solidFill>
                  <a:srgbClr val="00203C"/>
                </a:solidFill>
                <a:latin typeface="Arial"/>
                <a:cs typeface="Arial"/>
              </a:rPr>
              <a:t>Settlement</a:t>
            </a:r>
            <a:endParaRPr sz="2000">
              <a:solidFill>
                <a:prstClr val="black"/>
              </a:solidFill>
              <a:latin typeface="Arial"/>
              <a:cs typeface="Arial"/>
            </a:endParaRPr>
          </a:p>
        </p:txBody>
      </p:sp>
      <p:sp>
        <p:nvSpPr>
          <p:cNvPr id="4" name="object 4"/>
          <p:cNvSpPr/>
          <p:nvPr/>
        </p:nvSpPr>
        <p:spPr>
          <a:xfrm>
            <a:off x="6565392" y="1418844"/>
            <a:ext cx="2578607" cy="2689860"/>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5505412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0"/>
            <a:ext cx="6736080" cy="5052060"/>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3" name="object 3"/>
          <p:cNvSpPr txBox="1"/>
          <p:nvPr/>
        </p:nvSpPr>
        <p:spPr>
          <a:xfrm>
            <a:off x="7959597" y="4812588"/>
            <a:ext cx="1121410" cy="132080"/>
          </a:xfrm>
          <a:prstGeom prst="rect">
            <a:avLst/>
          </a:prstGeom>
        </p:spPr>
        <p:txBody>
          <a:bodyPr vert="horz" wrap="square" lIns="0" tIns="12065" rIns="0" bIns="0" rtlCol="0">
            <a:spAutoFit/>
          </a:bodyPr>
          <a:lstStyle/>
          <a:p>
            <a:pPr marL="12700">
              <a:spcBef>
                <a:spcPts val="95"/>
              </a:spcBef>
            </a:pPr>
            <a:r>
              <a:rPr sz="700" b="1" spc="-45" dirty="0">
                <a:solidFill>
                  <a:srgbClr val="005DAB"/>
                </a:solidFill>
                <a:latin typeface="Trebuchet MS"/>
                <a:cs typeface="Trebuchet MS"/>
              </a:rPr>
              <a:t>Blockchain </a:t>
            </a:r>
            <a:r>
              <a:rPr sz="700" b="1" spc="-40" dirty="0">
                <a:solidFill>
                  <a:srgbClr val="005DAB"/>
                </a:solidFill>
                <a:latin typeface="Trebuchet MS"/>
                <a:cs typeface="Trebuchet MS"/>
              </a:rPr>
              <a:t>Startup</a:t>
            </a:r>
            <a:r>
              <a:rPr sz="700" b="1" spc="-60" dirty="0">
                <a:solidFill>
                  <a:srgbClr val="005DAB"/>
                </a:solidFill>
                <a:latin typeface="Trebuchet MS"/>
                <a:cs typeface="Trebuchet MS"/>
              </a:rPr>
              <a:t> </a:t>
            </a:r>
            <a:r>
              <a:rPr sz="700" b="1" spc="-50" dirty="0">
                <a:solidFill>
                  <a:srgbClr val="005DAB"/>
                </a:solidFill>
                <a:latin typeface="Trebuchet MS"/>
                <a:cs typeface="Trebuchet MS"/>
              </a:rPr>
              <a:t>Landscape</a:t>
            </a:r>
            <a:endParaRPr sz="700">
              <a:solidFill>
                <a:prstClr val="black"/>
              </a:solidFill>
              <a:latin typeface="Trebuchet MS"/>
              <a:cs typeface="Trebuchet MS"/>
            </a:endParaRPr>
          </a:p>
        </p:txBody>
      </p:sp>
    </p:spTree>
    <p:extLst>
      <p:ext uri="{BB962C8B-B14F-4D97-AF65-F5344CB8AC3E}">
        <p14:creationId xmlns:p14="http://schemas.microsoft.com/office/powerpoint/2010/main" val="2329172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44868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60" dirty="0">
                <a:solidFill>
                  <a:srgbClr val="005DAB"/>
                </a:solidFill>
              </a:rPr>
              <a:t>Challenges</a:t>
            </a:r>
            <a:endParaRPr sz="2800"/>
          </a:p>
        </p:txBody>
      </p:sp>
      <p:sp>
        <p:nvSpPr>
          <p:cNvPr id="3" name="object 3"/>
          <p:cNvSpPr/>
          <p:nvPr/>
        </p:nvSpPr>
        <p:spPr>
          <a:xfrm>
            <a:off x="7202423" y="914400"/>
            <a:ext cx="1941576" cy="202387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txBox="1"/>
          <p:nvPr/>
        </p:nvSpPr>
        <p:spPr>
          <a:xfrm>
            <a:off x="535940" y="1175080"/>
            <a:ext cx="5863590" cy="278511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45" dirty="0">
                <a:solidFill>
                  <a:srgbClr val="00203C"/>
                </a:solidFill>
                <a:latin typeface="Arial"/>
                <a:cs typeface="Arial"/>
              </a:rPr>
              <a:t>The </a:t>
            </a:r>
            <a:r>
              <a:rPr sz="2000" spc="-90" dirty="0">
                <a:solidFill>
                  <a:srgbClr val="00203C"/>
                </a:solidFill>
                <a:latin typeface="Arial"/>
                <a:cs typeface="Arial"/>
              </a:rPr>
              <a:t>challenge </a:t>
            </a:r>
            <a:r>
              <a:rPr sz="2000" spc="-100" dirty="0">
                <a:solidFill>
                  <a:srgbClr val="00203C"/>
                </a:solidFill>
                <a:latin typeface="Arial"/>
                <a:cs typeface="Arial"/>
              </a:rPr>
              <a:t>is </a:t>
            </a:r>
            <a:r>
              <a:rPr sz="2000" dirty="0">
                <a:solidFill>
                  <a:srgbClr val="00203C"/>
                </a:solidFill>
                <a:latin typeface="Arial"/>
                <a:cs typeface="Arial"/>
              </a:rPr>
              <a:t>that </a:t>
            </a:r>
            <a:r>
              <a:rPr sz="2000" spc="-20" dirty="0">
                <a:solidFill>
                  <a:srgbClr val="00203C"/>
                </a:solidFill>
                <a:latin typeface="Arial"/>
                <a:cs typeface="Arial"/>
              </a:rPr>
              <a:t>the </a:t>
            </a:r>
            <a:r>
              <a:rPr sz="2000" spc="-25" dirty="0">
                <a:solidFill>
                  <a:srgbClr val="00203C"/>
                </a:solidFill>
                <a:latin typeface="Arial"/>
                <a:cs typeface="Arial"/>
              </a:rPr>
              <a:t>shift </a:t>
            </a:r>
            <a:r>
              <a:rPr sz="2000" spc="15" dirty="0">
                <a:solidFill>
                  <a:srgbClr val="00203C"/>
                </a:solidFill>
                <a:latin typeface="Arial"/>
                <a:cs typeface="Arial"/>
              </a:rPr>
              <a:t>to</a:t>
            </a:r>
            <a:r>
              <a:rPr sz="2000" spc="-415" dirty="0">
                <a:solidFill>
                  <a:srgbClr val="00203C"/>
                </a:solidFill>
                <a:latin typeface="Arial"/>
                <a:cs typeface="Arial"/>
              </a:rPr>
              <a:t> </a:t>
            </a:r>
            <a:r>
              <a:rPr sz="2000" spc="-85" dirty="0">
                <a:solidFill>
                  <a:srgbClr val="00203C"/>
                </a:solidFill>
                <a:latin typeface="Arial"/>
                <a:cs typeface="Arial"/>
              </a:rPr>
              <a:t>blockchain </a:t>
            </a:r>
            <a:r>
              <a:rPr sz="2000" spc="-105" dirty="0">
                <a:solidFill>
                  <a:srgbClr val="00203C"/>
                </a:solidFill>
                <a:latin typeface="Arial"/>
                <a:cs typeface="Arial"/>
              </a:rPr>
              <a:t>is </a:t>
            </a:r>
            <a:r>
              <a:rPr sz="2000" spc="-155" dirty="0">
                <a:solidFill>
                  <a:srgbClr val="00203C"/>
                </a:solidFill>
                <a:latin typeface="Arial"/>
                <a:cs typeface="Arial"/>
              </a:rPr>
              <a:t>a</a:t>
            </a:r>
            <a:endParaRPr sz="2000">
              <a:solidFill>
                <a:prstClr val="black"/>
              </a:solidFill>
              <a:latin typeface="Arial"/>
              <a:cs typeface="Arial"/>
            </a:endParaRPr>
          </a:p>
          <a:p>
            <a:pPr marL="355600">
              <a:spcBef>
                <a:spcPts val="5"/>
              </a:spcBef>
            </a:pPr>
            <a:r>
              <a:rPr sz="2000" spc="-55" dirty="0">
                <a:solidFill>
                  <a:srgbClr val="00203C"/>
                </a:solidFill>
                <a:latin typeface="Arial"/>
                <a:cs typeface="Arial"/>
              </a:rPr>
              <a:t>fundamental </a:t>
            </a:r>
            <a:r>
              <a:rPr sz="2000" spc="-120" dirty="0">
                <a:solidFill>
                  <a:srgbClr val="00203C"/>
                </a:solidFill>
                <a:latin typeface="Arial"/>
                <a:cs typeface="Arial"/>
              </a:rPr>
              <a:t>change </a:t>
            </a:r>
            <a:r>
              <a:rPr sz="2000" spc="-60" dirty="0">
                <a:solidFill>
                  <a:srgbClr val="00203C"/>
                </a:solidFill>
                <a:latin typeface="Arial"/>
                <a:cs typeface="Arial"/>
              </a:rPr>
              <a:t>on </a:t>
            </a:r>
            <a:r>
              <a:rPr sz="2000" spc="-105" dirty="0">
                <a:solidFill>
                  <a:srgbClr val="00203C"/>
                </a:solidFill>
                <a:latin typeface="Arial"/>
                <a:cs typeface="Arial"/>
              </a:rPr>
              <a:t>many</a:t>
            </a:r>
            <a:r>
              <a:rPr sz="2000" spc="-245" dirty="0">
                <a:solidFill>
                  <a:srgbClr val="00203C"/>
                </a:solidFill>
                <a:latin typeface="Arial"/>
                <a:cs typeface="Arial"/>
              </a:rPr>
              <a:t> </a:t>
            </a:r>
            <a:r>
              <a:rPr sz="2000" spc="-100" dirty="0">
                <a:solidFill>
                  <a:srgbClr val="00203C"/>
                </a:solidFill>
                <a:latin typeface="Arial"/>
                <a:cs typeface="Arial"/>
              </a:rPr>
              <a:t>levels</a:t>
            </a:r>
            <a:endParaRPr sz="2000">
              <a:solidFill>
                <a:prstClr val="black"/>
              </a:solidFill>
              <a:latin typeface="Arial"/>
              <a:cs typeface="Arial"/>
            </a:endParaRPr>
          </a:p>
          <a:p>
            <a:endParaRPr sz="2000">
              <a:solidFill>
                <a:prstClr val="black"/>
              </a:solidFill>
              <a:latin typeface="Times New Roman"/>
              <a:cs typeface="Times New Roman"/>
            </a:endParaRPr>
          </a:p>
          <a:p>
            <a:endParaRPr sz="1600">
              <a:solidFill>
                <a:prstClr val="black"/>
              </a:solidFill>
              <a:latin typeface="Times New Roman"/>
              <a:cs typeface="Times New Roman"/>
            </a:endParaRPr>
          </a:p>
          <a:p>
            <a:pPr marL="2032000" lvl="1" indent="-286385">
              <a:buFontTx/>
              <a:buChar char="–"/>
              <a:tabLst>
                <a:tab pos="2032000" algn="l"/>
                <a:tab pos="2032635" algn="l"/>
              </a:tabLst>
            </a:pPr>
            <a:r>
              <a:rPr sz="2000" spc="-65" dirty="0">
                <a:solidFill>
                  <a:srgbClr val="00203C"/>
                </a:solidFill>
                <a:latin typeface="Arial"/>
                <a:cs typeface="Arial"/>
              </a:rPr>
              <a:t>Historically:</a:t>
            </a:r>
            <a:endParaRPr sz="2000">
              <a:solidFill>
                <a:prstClr val="black"/>
              </a:solidFill>
              <a:latin typeface="Arial"/>
              <a:cs typeface="Arial"/>
            </a:endParaRPr>
          </a:p>
          <a:p>
            <a:pPr marL="2431415" lvl="2" indent="-228600">
              <a:spcBef>
                <a:spcPts val="440"/>
              </a:spcBef>
              <a:buFontTx/>
              <a:buChar char="•"/>
              <a:tabLst>
                <a:tab pos="2431415" algn="l"/>
                <a:tab pos="2432050" algn="l"/>
              </a:tabLst>
            </a:pPr>
            <a:r>
              <a:rPr spc="-90" dirty="0">
                <a:solidFill>
                  <a:srgbClr val="00203C"/>
                </a:solidFill>
                <a:latin typeface="Arial"/>
                <a:cs typeface="Arial"/>
              </a:rPr>
              <a:t>Centralized</a:t>
            </a:r>
            <a:r>
              <a:rPr spc="-85" dirty="0">
                <a:solidFill>
                  <a:srgbClr val="00203C"/>
                </a:solidFill>
                <a:latin typeface="Arial"/>
                <a:cs typeface="Arial"/>
              </a:rPr>
              <a:t> </a:t>
            </a:r>
            <a:r>
              <a:rPr spc="-110" dirty="0">
                <a:solidFill>
                  <a:srgbClr val="00203C"/>
                </a:solidFill>
                <a:latin typeface="Arial"/>
                <a:cs typeface="Arial"/>
              </a:rPr>
              <a:t>system</a:t>
            </a:r>
            <a:endParaRPr>
              <a:solidFill>
                <a:prstClr val="black"/>
              </a:solidFill>
              <a:latin typeface="Arial"/>
              <a:cs typeface="Arial"/>
            </a:endParaRPr>
          </a:p>
          <a:p>
            <a:pPr marL="2431415" lvl="2" indent="-228600">
              <a:spcBef>
                <a:spcPts val="430"/>
              </a:spcBef>
              <a:buFontTx/>
              <a:buChar char="•"/>
              <a:tabLst>
                <a:tab pos="2431415" algn="l"/>
                <a:tab pos="2432050" algn="l"/>
              </a:tabLst>
            </a:pPr>
            <a:r>
              <a:rPr spc="-114" dirty="0">
                <a:solidFill>
                  <a:srgbClr val="00203C"/>
                </a:solidFill>
                <a:latin typeface="Arial"/>
                <a:cs typeface="Arial"/>
              </a:rPr>
              <a:t>Single </a:t>
            </a:r>
            <a:r>
              <a:rPr spc="-20" dirty="0">
                <a:solidFill>
                  <a:srgbClr val="00203C"/>
                </a:solidFill>
                <a:latin typeface="Arial"/>
                <a:cs typeface="Arial"/>
              </a:rPr>
              <a:t>point </a:t>
            </a:r>
            <a:r>
              <a:rPr spc="-5" dirty="0">
                <a:solidFill>
                  <a:srgbClr val="00203C"/>
                </a:solidFill>
                <a:latin typeface="Arial"/>
                <a:cs typeface="Arial"/>
              </a:rPr>
              <a:t>of</a:t>
            </a:r>
            <a:r>
              <a:rPr spc="-140" dirty="0">
                <a:solidFill>
                  <a:srgbClr val="00203C"/>
                </a:solidFill>
                <a:latin typeface="Arial"/>
                <a:cs typeface="Arial"/>
              </a:rPr>
              <a:t> </a:t>
            </a:r>
            <a:r>
              <a:rPr spc="-40" dirty="0">
                <a:solidFill>
                  <a:srgbClr val="00203C"/>
                </a:solidFill>
                <a:latin typeface="Arial"/>
                <a:cs typeface="Arial"/>
              </a:rPr>
              <a:t>failure</a:t>
            </a:r>
            <a:endParaRPr>
              <a:solidFill>
                <a:prstClr val="black"/>
              </a:solidFill>
              <a:latin typeface="Arial"/>
              <a:cs typeface="Arial"/>
            </a:endParaRPr>
          </a:p>
          <a:p>
            <a:pPr marL="2431415" lvl="2" indent="-228600">
              <a:spcBef>
                <a:spcPts val="434"/>
              </a:spcBef>
              <a:buFontTx/>
              <a:buChar char="•"/>
              <a:tabLst>
                <a:tab pos="2431415" algn="l"/>
                <a:tab pos="2432050" algn="l"/>
              </a:tabLst>
            </a:pPr>
            <a:r>
              <a:rPr spc="-60" dirty="0">
                <a:solidFill>
                  <a:srgbClr val="00203C"/>
                </a:solidFill>
                <a:latin typeface="Arial"/>
                <a:cs typeface="Arial"/>
              </a:rPr>
              <a:t>Manual</a:t>
            </a:r>
            <a:r>
              <a:rPr spc="-95" dirty="0">
                <a:solidFill>
                  <a:srgbClr val="00203C"/>
                </a:solidFill>
                <a:latin typeface="Arial"/>
                <a:cs typeface="Arial"/>
              </a:rPr>
              <a:t> </a:t>
            </a:r>
            <a:r>
              <a:rPr spc="-145" dirty="0">
                <a:solidFill>
                  <a:srgbClr val="00203C"/>
                </a:solidFill>
                <a:latin typeface="Arial"/>
                <a:cs typeface="Arial"/>
              </a:rPr>
              <a:t>Processes</a:t>
            </a:r>
            <a:endParaRPr>
              <a:solidFill>
                <a:prstClr val="black"/>
              </a:solidFill>
              <a:latin typeface="Arial"/>
              <a:cs typeface="Arial"/>
            </a:endParaRPr>
          </a:p>
          <a:p>
            <a:pPr marL="2431415" lvl="2" indent="-228600">
              <a:spcBef>
                <a:spcPts val="434"/>
              </a:spcBef>
              <a:buFontTx/>
              <a:buChar char="•"/>
              <a:tabLst>
                <a:tab pos="2431415" algn="l"/>
                <a:tab pos="2432050" algn="l"/>
              </a:tabLst>
            </a:pPr>
            <a:r>
              <a:rPr spc="-120" dirty="0">
                <a:solidFill>
                  <a:srgbClr val="00203C"/>
                </a:solidFill>
                <a:latin typeface="Arial"/>
                <a:cs typeface="Arial"/>
              </a:rPr>
              <a:t>Sending </a:t>
            </a:r>
            <a:r>
              <a:rPr spc="195" dirty="0">
                <a:solidFill>
                  <a:srgbClr val="00203C"/>
                </a:solidFill>
                <a:latin typeface="Arial"/>
                <a:cs typeface="Arial"/>
              </a:rPr>
              <a:t>/ </a:t>
            </a:r>
            <a:r>
              <a:rPr spc="-114" dirty="0">
                <a:solidFill>
                  <a:srgbClr val="00203C"/>
                </a:solidFill>
                <a:latin typeface="Arial"/>
                <a:cs typeface="Arial"/>
              </a:rPr>
              <a:t>Receiving </a:t>
            </a:r>
            <a:r>
              <a:rPr spc="-70" dirty="0">
                <a:solidFill>
                  <a:srgbClr val="00203C"/>
                </a:solidFill>
                <a:latin typeface="Arial"/>
                <a:cs typeface="Arial"/>
              </a:rPr>
              <a:t>data</a:t>
            </a:r>
            <a:r>
              <a:rPr spc="-280" dirty="0">
                <a:solidFill>
                  <a:srgbClr val="00203C"/>
                </a:solidFill>
                <a:latin typeface="Arial"/>
                <a:cs typeface="Arial"/>
              </a:rPr>
              <a:t> </a:t>
            </a:r>
            <a:r>
              <a:rPr spc="-90" dirty="0">
                <a:solidFill>
                  <a:srgbClr val="00203C"/>
                </a:solidFill>
                <a:latin typeface="Arial"/>
                <a:cs typeface="Arial"/>
              </a:rPr>
              <a:t>“messages”</a:t>
            </a:r>
            <a:endParaRPr>
              <a:solidFill>
                <a:prstClr val="black"/>
              </a:solidFill>
              <a:latin typeface="Arial"/>
              <a:cs typeface="Arial"/>
            </a:endParaRPr>
          </a:p>
        </p:txBody>
      </p:sp>
    </p:spTree>
    <p:extLst>
      <p:ext uri="{BB962C8B-B14F-4D97-AF65-F5344CB8AC3E}">
        <p14:creationId xmlns:p14="http://schemas.microsoft.com/office/powerpoint/2010/main" val="2502918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44932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60" dirty="0">
                <a:solidFill>
                  <a:srgbClr val="005DAB"/>
                </a:solidFill>
              </a:rPr>
              <a:t>Challenges</a:t>
            </a:r>
            <a:endParaRPr sz="2800"/>
          </a:p>
        </p:txBody>
      </p:sp>
      <p:sp>
        <p:nvSpPr>
          <p:cNvPr id="3" name="object 3"/>
          <p:cNvSpPr txBox="1"/>
          <p:nvPr/>
        </p:nvSpPr>
        <p:spPr>
          <a:xfrm>
            <a:off x="535940" y="1175080"/>
            <a:ext cx="6791325" cy="365506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45" dirty="0">
                <a:solidFill>
                  <a:srgbClr val="00203C"/>
                </a:solidFill>
                <a:latin typeface="Arial"/>
                <a:cs typeface="Arial"/>
              </a:rPr>
              <a:t>The </a:t>
            </a:r>
            <a:r>
              <a:rPr sz="2000" spc="-85" dirty="0">
                <a:solidFill>
                  <a:srgbClr val="00203C"/>
                </a:solidFill>
                <a:latin typeface="Arial"/>
                <a:cs typeface="Arial"/>
              </a:rPr>
              <a:t>challenge: </a:t>
            </a:r>
            <a:r>
              <a:rPr sz="2000" spc="-20" dirty="0">
                <a:solidFill>
                  <a:srgbClr val="00203C"/>
                </a:solidFill>
                <a:latin typeface="Arial"/>
                <a:cs typeface="Arial"/>
              </a:rPr>
              <a:t>the </a:t>
            </a:r>
            <a:r>
              <a:rPr sz="2000" spc="-25" dirty="0">
                <a:solidFill>
                  <a:srgbClr val="00203C"/>
                </a:solidFill>
                <a:latin typeface="Arial"/>
                <a:cs typeface="Arial"/>
              </a:rPr>
              <a:t>shift </a:t>
            </a:r>
            <a:r>
              <a:rPr sz="2000" spc="15" dirty="0">
                <a:solidFill>
                  <a:srgbClr val="00203C"/>
                </a:solidFill>
                <a:latin typeface="Arial"/>
                <a:cs typeface="Arial"/>
              </a:rPr>
              <a:t>to </a:t>
            </a:r>
            <a:r>
              <a:rPr sz="2000" spc="-80" dirty="0">
                <a:solidFill>
                  <a:srgbClr val="00203C"/>
                </a:solidFill>
                <a:latin typeface="Arial"/>
                <a:cs typeface="Arial"/>
              </a:rPr>
              <a:t>blockchain </a:t>
            </a:r>
            <a:r>
              <a:rPr sz="2000" spc="-105" dirty="0">
                <a:solidFill>
                  <a:srgbClr val="00203C"/>
                </a:solidFill>
                <a:latin typeface="Arial"/>
                <a:cs typeface="Arial"/>
              </a:rPr>
              <a:t>is </a:t>
            </a:r>
            <a:r>
              <a:rPr sz="2000" spc="-155" dirty="0">
                <a:solidFill>
                  <a:srgbClr val="00203C"/>
                </a:solidFill>
                <a:latin typeface="Arial"/>
                <a:cs typeface="Arial"/>
              </a:rPr>
              <a:t>a </a:t>
            </a:r>
            <a:r>
              <a:rPr sz="2000" spc="-55" dirty="0">
                <a:solidFill>
                  <a:srgbClr val="00203C"/>
                </a:solidFill>
                <a:latin typeface="Arial"/>
                <a:cs typeface="Arial"/>
              </a:rPr>
              <a:t>fundamental</a:t>
            </a:r>
            <a:r>
              <a:rPr sz="2000" spc="-370" dirty="0">
                <a:solidFill>
                  <a:srgbClr val="00203C"/>
                </a:solidFill>
                <a:latin typeface="Arial"/>
                <a:cs typeface="Arial"/>
              </a:rPr>
              <a:t> </a:t>
            </a:r>
            <a:r>
              <a:rPr sz="2000" spc="-120" dirty="0">
                <a:solidFill>
                  <a:srgbClr val="00203C"/>
                </a:solidFill>
                <a:latin typeface="Arial"/>
                <a:cs typeface="Arial"/>
              </a:rPr>
              <a:t>change</a:t>
            </a:r>
            <a:endParaRPr sz="2000">
              <a:solidFill>
                <a:prstClr val="black"/>
              </a:solidFill>
              <a:latin typeface="Arial"/>
              <a:cs typeface="Arial"/>
            </a:endParaRPr>
          </a:p>
          <a:p>
            <a:pPr>
              <a:spcBef>
                <a:spcPts val="45"/>
              </a:spcBef>
            </a:pPr>
            <a:endParaRPr sz="2050">
              <a:solidFill>
                <a:prstClr val="black"/>
              </a:solidFill>
              <a:latin typeface="Times New Roman"/>
              <a:cs typeface="Times New Roman"/>
            </a:endParaRPr>
          </a:p>
          <a:p>
            <a:pPr marL="1155700" marR="502284">
              <a:lnSpc>
                <a:spcPct val="120100"/>
              </a:lnSpc>
            </a:pPr>
            <a:r>
              <a:rPr sz="1650" spc="-75" dirty="0">
                <a:solidFill>
                  <a:srgbClr val="00203C"/>
                </a:solidFill>
                <a:latin typeface="Arial"/>
                <a:cs typeface="Arial"/>
              </a:rPr>
              <a:t>Decentralized</a:t>
            </a:r>
            <a:r>
              <a:rPr sz="1650" spc="-125" dirty="0">
                <a:solidFill>
                  <a:srgbClr val="00203C"/>
                </a:solidFill>
                <a:latin typeface="Arial"/>
                <a:cs typeface="Arial"/>
              </a:rPr>
              <a:t> </a:t>
            </a:r>
            <a:r>
              <a:rPr sz="1650" spc="180" dirty="0">
                <a:solidFill>
                  <a:srgbClr val="00203C"/>
                </a:solidFill>
                <a:latin typeface="Arial"/>
                <a:cs typeface="Arial"/>
              </a:rPr>
              <a:t>/</a:t>
            </a:r>
            <a:r>
              <a:rPr sz="1650" spc="-85" dirty="0">
                <a:solidFill>
                  <a:srgbClr val="00203C"/>
                </a:solidFill>
                <a:latin typeface="Arial"/>
                <a:cs typeface="Arial"/>
              </a:rPr>
              <a:t> </a:t>
            </a:r>
            <a:r>
              <a:rPr sz="1650" spc="-40" dirty="0">
                <a:solidFill>
                  <a:srgbClr val="00203C"/>
                </a:solidFill>
                <a:latin typeface="Arial"/>
                <a:cs typeface="Arial"/>
              </a:rPr>
              <a:t>Distributed</a:t>
            </a:r>
            <a:r>
              <a:rPr sz="1650" spc="-125" dirty="0">
                <a:solidFill>
                  <a:srgbClr val="00203C"/>
                </a:solidFill>
                <a:latin typeface="Arial"/>
                <a:cs typeface="Arial"/>
              </a:rPr>
              <a:t> </a:t>
            </a:r>
            <a:r>
              <a:rPr sz="1650" spc="-65" dirty="0">
                <a:solidFill>
                  <a:srgbClr val="00203C"/>
                </a:solidFill>
                <a:latin typeface="Arial"/>
                <a:cs typeface="Arial"/>
              </a:rPr>
              <a:t>data</a:t>
            </a:r>
            <a:r>
              <a:rPr sz="1650" spc="-95" dirty="0">
                <a:solidFill>
                  <a:srgbClr val="00203C"/>
                </a:solidFill>
                <a:latin typeface="Arial"/>
                <a:cs typeface="Arial"/>
              </a:rPr>
              <a:t> </a:t>
            </a:r>
            <a:r>
              <a:rPr sz="1650" spc="180" dirty="0">
                <a:solidFill>
                  <a:srgbClr val="00203C"/>
                </a:solidFill>
                <a:latin typeface="Arial"/>
                <a:cs typeface="Arial"/>
              </a:rPr>
              <a:t>/</a:t>
            </a:r>
            <a:r>
              <a:rPr sz="1650" spc="-85" dirty="0">
                <a:solidFill>
                  <a:srgbClr val="00203C"/>
                </a:solidFill>
                <a:latin typeface="Arial"/>
                <a:cs typeface="Arial"/>
              </a:rPr>
              <a:t> </a:t>
            </a:r>
            <a:r>
              <a:rPr sz="1650" spc="-75" dirty="0">
                <a:solidFill>
                  <a:srgbClr val="00203C"/>
                </a:solidFill>
                <a:latin typeface="Arial"/>
                <a:cs typeface="Arial"/>
              </a:rPr>
              <a:t>value</a:t>
            </a:r>
            <a:r>
              <a:rPr sz="1650" spc="-105" dirty="0">
                <a:solidFill>
                  <a:srgbClr val="00203C"/>
                </a:solidFill>
                <a:latin typeface="Arial"/>
                <a:cs typeface="Arial"/>
              </a:rPr>
              <a:t> </a:t>
            </a:r>
            <a:r>
              <a:rPr sz="1650" spc="-110" dirty="0">
                <a:solidFill>
                  <a:srgbClr val="00203C"/>
                </a:solidFill>
                <a:latin typeface="Arial"/>
                <a:cs typeface="Arial"/>
              </a:rPr>
              <a:t>exchange</a:t>
            </a:r>
            <a:r>
              <a:rPr sz="1650" spc="-114" dirty="0">
                <a:solidFill>
                  <a:srgbClr val="00203C"/>
                </a:solidFill>
                <a:latin typeface="Arial"/>
                <a:cs typeface="Arial"/>
              </a:rPr>
              <a:t> </a:t>
            </a:r>
            <a:r>
              <a:rPr sz="1650" spc="-95" dirty="0">
                <a:solidFill>
                  <a:srgbClr val="00203C"/>
                </a:solidFill>
                <a:latin typeface="Arial"/>
                <a:cs typeface="Arial"/>
              </a:rPr>
              <a:t>ecosystem  </a:t>
            </a:r>
            <a:r>
              <a:rPr sz="1650" spc="-55" dirty="0">
                <a:solidFill>
                  <a:srgbClr val="00203C"/>
                </a:solidFill>
                <a:latin typeface="Arial"/>
                <a:cs typeface="Arial"/>
              </a:rPr>
              <a:t>Control </a:t>
            </a:r>
            <a:r>
              <a:rPr sz="1650" spc="-85" dirty="0">
                <a:solidFill>
                  <a:srgbClr val="00203C"/>
                </a:solidFill>
                <a:latin typeface="Arial"/>
                <a:cs typeface="Arial"/>
              </a:rPr>
              <a:t>is </a:t>
            </a:r>
            <a:r>
              <a:rPr sz="1650" spc="-75" dirty="0">
                <a:solidFill>
                  <a:srgbClr val="00203C"/>
                </a:solidFill>
                <a:latin typeface="Arial"/>
                <a:cs typeface="Arial"/>
              </a:rPr>
              <a:t>given </a:t>
            </a:r>
            <a:r>
              <a:rPr sz="1650" spc="-95" dirty="0">
                <a:solidFill>
                  <a:srgbClr val="00203C"/>
                </a:solidFill>
                <a:latin typeface="Arial"/>
                <a:cs typeface="Arial"/>
              </a:rPr>
              <a:t>back </a:t>
            </a:r>
            <a:r>
              <a:rPr sz="1650" spc="15" dirty="0">
                <a:solidFill>
                  <a:srgbClr val="00203C"/>
                </a:solidFill>
                <a:latin typeface="Arial"/>
                <a:cs typeface="Arial"/>
              </a:rPr>
              <a:t>to </a:t>
            </a:r>
            <a:r>
              <a:rPr sz="1650" spc="-15" dirty="0">
                <a:solidFill>
                  <a:srgbClr val="00203C"/>
                </a:solidFill>
                <a:latin typeface="Arial"/>
                <a:cs typeface="Arial"/>
              </a:rPr>
              <a:t>the </a:t>
            </a:r>
            <a:r>
              <a:rPr sz="1650" spc="-65" dirty="0">
                <a:solidFill>
                  <a:srgbClr val="00203C"/>
                </a:solidFill>
                <a:latin typeface="Arial"/>
                <a:cs typeface="Arial"/>
              </a:rPr>
              <a:t>data </a:t>
            </a:r>
            <a:r>
              <a:rPr sz="1650" spc="-35" dirty="0">
                <a:solidFill>
                  <a:srgbClr val="00203C"/>
                </a:solidFill>
                <a:latin typeface="Arial"/>
                <a:cs typeface="Arial"/>
              </a:rPr>
              <a:t>owner </a:t>
            </a:r>
            <a:r>
              <a:rPr sz="1650" spc="180" dirty="0">
                <a:solidFill>
                  <a:srgbClr val="00203C"/>
                </a:solidFill>
                <a:latin typeface="Arial"/>
                <a:cs typeface="Arial"/>
              </a:rPr>
              <a:t>/ </a:t>
            </a:r>
            <a:r>
              <a:rPr sz="1650" spc="-65" dirty="0">
                <a:solidFill>
                  <a:srgbClr val="00203C"/>
                </a:solidFill>
                <a:latin typeface="Arial"/>
                <a:cs typeface="Arial"/>
              </a:rPr>
              <a:t>stakeholder  </a:t>
            </a:r>
            <a:r>
              <a:rPr sz="1650" spc="-85" dirty="0">
                <a:solidFill>
                  <a:srgbClr val="00203C"/>
                </a:solidFill>
                <a:latin typeface="Arial"/>
                <a:cs typeface="Arial"/>
              </a:rPr>
              <a:t>Increased</a:t>
            </a:r>
            <a:r>
              <a:rPr sz="1650" spc="-125" dirty="0">
                <a:solidFill>
                  <a:srgbClr val="00203C"/>
                </a:solidFill>
                <a:latin typeface="Arial"/>
                <a:cs typeface="Arial"/>
              </a:rPr>
              <a:t> </a:t>
            </a:r>
            <a:r>
              <a:rPr sz="1650" spc="-70" dirty="0">
                <a:solidFill>
                  <a:srgbClr val="00203C"/>
                </a:solidFill>
                <a:latin typeface="Arial"/>
                <a:cs typeface="Arial"/>
              </a:rPr>
              <a:t>transparency</a:t>
            </a:r>
            <a:endParaRPr sz="1650">
              <a:solidFill>
                <a:prstClr val="black"/>
              </a:solidFill>
              <a:latin typeface="Arial"/>
              <a:cs typeface="Arial"/>
            </a:endParaRPr>
          </a:p>
          <a:p>
            <a:pPr marL="1155700">
              <a:spcBef>
                <a:spcPts val="395"/>
              </a:spcBef>
            </a:pPr>
            <a:r>
              <a:rPr sz="1650" spc="-85" dirty="0">
                <a:solidFill>
                  <a:srgbClr val="00203C"/>
                </a:solidFill>
                <a:latin typeface="Arial"/>
                <a:cs typeface="Arial"/>
              </a:rPr>
              <a:t>Increased</a:t>
            </a:r>
            <a:r>
              <a:rPr sz="1650" spc="-125" dirty="0">
                <a:solidFill>
                  <a:srgbClr val="00203C"/>
                </a:solidFill>
                <a:latin typeface="Arial"/>
                <a:cs typeface="Arial"/>
              </a:rPr>
              <a:t> </a:t>
            </a:r>
            <a:r>
              <a:rPr sz="1650" spc="-75" dirty="0">
                <a:solidFill>
                  <a:srgbClr val="00203C"/>
                </a:solidFill>
                <a:latin typeface="Arial"/>
                <a:cs typeface="Arial"/>
              </a:rPr>
              <a:t>Security</a:t>
            </a:r>
            <a:endParaRPr sz="1650">
              <a:solidFill>
                <a:prstClr val="black"/>
              </a:solidFill>
              <a:latin typeface="Arial"/>
              <a:cs typeface="Arial"/>
            </a:endParaRPr>
          </a:p>
          <a:p>
            <a:pPr marL="1155700">
              <a:spcBef>
                <a:spcPts val="400"/>
              </a:spcBef>
            </a:pPr>
            <a:r>
              <a:rPr sz="1650" spc="-70" dirty="0">
                <a:solidFill>
                  <a:srgbClr val="00203C"/>
                </a:solidFill>
                <a:latin typeface="Arial"/>
                <a:cs typeface="Arial"/>
              </a:rPr>
              <a:t>Post/Link</a:t>
            </a:r>
            <a:r>
              <a:rPr sz="1650" spc="-110" dirty="0">
                <a:solidFill>
                  <a:srgbClr val="00203C"/>
                </a:solidFill>
                <a:latin typeface="Arial"/>
                <a:cs typeface="Arial"/>
              </a:rPr>
              <a:t> </a:t>
            </a:r>
            <a:r>
              <a:rPr sz="1650" spc="-65" dirty="0">
                <a:solidFill>
                  <a:srgbClr val="00203C"/>
                </a:solidFill>
                <a:latin typeface="Arial"/>
                <a:cs typeface="Arial"/>
              </a:rPr>
              <a:t>data</a:t>
            </a:r>
            <a:r>
              <a:rPr sz="1650" spc="-114" dirty="0">
                <a:solidFill>
                  <a:srgbClr val="00203C"/>
                </a:solidFill>
                <a:latin typeface="Arial"/>
                <a:cs typeface="Arial"/>
              </a:rPr>
              <a:t> </a:t>
            </a:r>
            <a:r>
              <a:rPr sz="1650" spc="15" dirty="0">
                <a:solidFill>
                  <a:srgbClr val="00203C"/>
                </a:solidFill>
                <a:latin typeface="Arial"/>
                <a:cs typeface="Arial"/>
              </a:rPr>
              <a:t>to</a:t>
            </a:r>
            <a:r>
              <a:rPr sz="1650" spc="-75" dirty="0">
                <a:solidFill>
                  <a:srgbClr val="00203C"/>
                </a:solidFill>
                <a:latin typeface="Arial"/>
                <a:cs typeface="Arial"/>
              </a:rPr>
              <a:t> </a:t>
            </a:r>
            <a:r>
              <a:rPr sz="1650" spc="-70" dirty="0">
                <a:solidFill>
                  <a:srgbClr val="00203C"/>
                </a:solidFill>
                <a:latin typeface="Arial"/>
                <a:cs typeface="Arial"/>
              </a:rPr>
              <a:t>blockchain</a:t>
            </a:r>
            <a:r>
              <a:rPr sz="1650" spc="-95" dirty="0">
                <a:solidFill>
                  <a:srgbClr val="00203C"/>
                </a:solidFill>
                <a:latin typeface="Arial"/>
                <a:cs typeface="Arial"/>
              </a:rPr>
              <a:t> –</a:t>
            </a:r>
            <a:r>
              <a:rPr sz="1650" spc="-110" dirty="0">
                <a:solidFill>
                  <a:srgbClr val="00203C"/>
                </a:solidFill>
                <a:latin typeface="Arial"/>
                <a:cs typeface="Arial"/>
              </a:rPr>
              <a:t> </a:t>
            </a:r>
            <a:r>
              <a:rPr sz="1650" spc="-5" dirty="0">
                <a:solidFill>
                  <a:srgbClr val="00203C"/>
                </a:solidFill>
                <a:latin typeface="Arial"/>
                <a:cs typeface="Arial"/>
              </a:rPr>
              <a:t>not</a:t>
            </a:r>
            <a:r>
              <a:rPr sz="1650" spc="-110" dirty="0">
                <a:solidFill>
                  <a:srgbClr val="00203C"/>
                </a:solidFill>
                <a:latin typeface="Arial"/>
                <a:cs typeface="Arial"/>
              </a:rPr>
              <a:t> </a:t>
            </a:r>
            <a:r>
              <a:rPr sz="1650" spc="15" dirty="0">
                <a:solidFill>
                  <a:srgbClr val="00203C"/>
                </a:solidFill>
                <a:latin typeface="Arial"/>
                <a:cs typeface="Arial"/>
              </a:rPr>
              <a:t>to</a:t>
            </a:r>
            <a:r>
              <a:rPr sz="1650" spc="-90" dirty="0">
                <a:solidFill>
                  <a:srgbClr val="00203C"/>
                </a:solidFill>
                <a:latin typeface="Arial"/>
                <a:cs typeface="Arial"/>
              </a:rPr>
              <a:t> </a:t>
            </a:r>
            <a:r>
              <a:rPr sz="1650" spc="-65" dirty="0">
                <a:solidFill>
                  <a:srgbClr val="00203C"/>
                </a:solidFill>
                <a:latin typeface="Arial"/>
                <a:cs typeface="Arial"/>
              </a:rPr>
              <a:t>specific</a:t>
            </a:r>
            <a:r>
              <a:rPr sz="1650" spc="-110" dirty="0">
                <a:solidFill>
                  <a:srgbClr val="00203C"/>
                </a:solidFill>
                <a:latin typeface="Arial"/>
                <a:cs typeface="Arial"/>
              </a:rPr>
              <a:t> </a:t>
            </a:r>
            <a:r>
              <a:rPr sz="1650" spc="-75" dirty="0">
                <a:solidFill>
                  <a:srgbClr val="00203C"/>
                </a:solidFill>
                <a:latin typeface="Arial"/>
                <a:cs typeface="Arial"/>
              </a:rPr>
              <a:t>stakeholders</a:t>
            </a:r>
            <a:endParaRPr sz="1650">
              <a:solidFill>
                <a:prstClr val="black"/>
              </a:solidFill>
              <a:latin typeface="Arial"/>
              <a:cs typeface="Arial"/>
            </a:endParaRPr>
          </a:p>
          <a:p>
            <a:pPr marL="1155700">
              <a:spcBef>
                <a:spcPts val="395"/>
              </a:spcBef>
            </a:pPr>
            <a:r>
              <a:rPr sz="1650" spc="-50" dirty="0">
                <a:solidFill>
                  <a:srgbClr val="00203C"/>
                </a:solidFill>
                <a:latin typeface="Arial"/>
                <a:cs typeface="Arial"/>
              </a:rPr>
              <a:t>Automated</a:t>
            </a:r>
            <a:r>
              <a:rPr sz="1650" spc="-135" dirty="0">
                <a:solidFill>
                  <a:srgbClr val="00203C"/>
                </a:solidFill>
                <a:latin typeface="Arial"/>
                <a:cs typeface="Arial"/>
              </a:rPr>
              <a:t> </a:t>
            </a:r>
            <a:r>
              <a:rPr sz="1650" spc="-130" dirty="0">
                <a:solidFill>
                  <a:srgbClr val="00203C"/>
                </a:solidFill>
                <a:latin typeface="Arial"/>
                <a:cs typeface="Arial"/>
              </a:rPr>
              <a:t>Processes</a:t>
            </a:r>
            <a:endParaRPr sz="1650">
              <a:solidFill>
                <a:prstClr val="black"/>
              </a:solidFill>
              <a:latin typeface="Arial"/>
              <a:cs typeface="Arial"/>
            </a:endParaRPr>
          </a:p>
          <a:p>
            <a:pPr marL="1155700">
              <a:spcBef>
                <a:spcPts val="395"/>
              </a:spcBef>
            </a:pPr>
            <a:r>
              <a:rPr sz="1650" spc="-55" dirty="0">
                <a:solidFill>
                  <a:srgbClr val="00203C"/>
                </a:solidFill>
                <a:latin typeface="Arial"/>
                <a:cs typeface="Arial"/>
              </a:rPr>
              <a:t>Improved</a:t>
            </a:r>
            <a:r>
              <a:rPr sz="1650" spc="-90" dirty="0">
                <a:solidFill>
                  <a:srgbClr val="00203C"/>
                </a:solidFill>
                <a:latin typeface="Arial"/>
                <a:cs typeface="Arial"/>
              </a:rPr>
              <a:t> </a:t>
            </a:r>
            <a:r>
              <a:rPr sz="1650" spc="-80" dirty="0">
                <a:solidFill>
                  <a:srgbClr val="00203C"/>
                </a:solidFill>
                <a:latin typeface="Arial"/>
                <a:cs typeface="Arial"/>
              </a:rPr>
              <a:t>Efficiency</a:t>
            </a:r>
            <a:endParaRPr sz="1650">
              <a:solidFill>
                <a:prstClr val="black"/>
              </a:solidFill>
              <a:latin typeface="Arial"/>
              <a:cs typeface="Arial"/>
            </a:endParaRPr>
          </a:p>
          <a:p>
            <a:pPr marL="1155700" marR="3056890">
              <a:lnSpc>
                <a:spcPct val="120000"/>
              </a:lnSpc>
            </a:pPr>
            <a:r>
              <a:rPr sz="1650" spc="-90" dirty="0">
                <a:solidFill>
                  <a:srgbClr val="00203C"/>
                </a:solidFill>
                <a:latin typeface="Arial"/>
                <a:cs typeface="Arial"/>
              </a:rPr>
              <a:t>Works </a:t>
            </a:r>
            <a:r>
              <a:rPr sz="1650" spc="-20" dirty="0">
                <a:solidFill>
                  <a:srgbClr val="00203C"/>
                </a:solidFill>
                <a:latin typeface="Arial"/>
                <a:cs typeface="Arial"/>
              </a:rPr>
              <a:t>well </a:t>
            </a:r>
            <a:r>
              <a:rPr sz="1650" spc="10" dirty="0">
                <a:solidFill>
                  <a:srgbClr val="00203C"/>
                </a:solidFill>
                <a:latin typeface="Arial"/>
                <a:cs typeface="Arial"/>
              </a:rPr>
              <a:t>with</a:t>
            </a:r>
            <a:r>
              <a:rPr sz="1650" spc="-245" dirty="0">
                <a:solidFill>
                  <a:srgbClr val="00203C"/>
                </a:solidFill>
                <a:latin typeface="Arial"/>
                <a:cs typeface="Arial"/>
              </a:rPr>
              <a:t> </a:t>
            </a:r>
            <a:r>
              <a:rPr sz="1650" spc="-75" dirty="0">
                <a:solidFill>
                  <a:srgbClr val="00203C"/>
                </a:solidFill>
                <a:latin typeface="Arial"/>
                <a:cs typeface="Arial"/>
              </a:rPr>
              <a:t>microservices  </a:t>
            </a:r>
            <a:r>
              <a:rPr sz="1650" spc="-105" dirty="0">
                <a:solidFill>
                  <a:srgbClr val="00203C"/>
                </a:solidFill>
                <a:latin typeface="Arial"/>
                <a:cs typeface="Arial"/>
              </a:rPr>
              <a:t>Enhanced</a:t>
            </a:r>
            <a:r>
              <a:rPr sz="1650" spc="-135" dirty="0">
                <a:solidFill>
                  <a:srgbClr val="00203C"/>
                </a:solidFill>
                <a:latin typeface="Arial"/>
                <a:cs typeface="Arial"/>
              </a:rPr>
              <a:t> </a:t>
            </a:r>
            <a:r>
              <a:rPr sz="1650" spc="-35" dirty="0">
                <a:solidFill>
                  <a:srgbClr val="00203C"/>
                </a:solidFill>
                <a:latin typeface="Arial"/>
                <a:cs typeface="Arial"/>
              </a:rPr>
              <a:t>Metrics</a:t>
            </a:r>
            <a:endParaRPr sz="1650">
              <a:solidFill>
                <a:prstClr val="black"/>
              </a:solidFill>
              <a:latin typeface="Arial"/>
              <a:cs typeface="Arial"/>
            </a:endParaRPr>
          </a:p>
          <a:p>
            <a:pPr marL="1155700">
              <a:spcBef>
                <a:spcPts val="400"/>
              </a:spcBef>
            </a:pPr>
            <a:r>
              <a:rPr sz="1650" spc="-75" dirty="0">
                <a:solidFill>
                  <a:srgbClr val="00203C"/>
                </a:solidFill>
                <a:latin typeface="Arial"/>
                <a:cs typeface="Arial"/>
              </a:rPr>
              <a:t>Permanent </a:t>
            </a:r>
            <a:r>
              <a:rPr sz="1650" spc="-35" dirty="0">
                <a:solidFill>
                  <a:srgbClr val="00203C"/>
                </a:solidFill>
                <a:latin typeface="Arial"/>
                <a:cs typeface="Arial"/>
              </a:rPr>
              <a:t>longitudinal </a:t>
            </a:r>
            <a:r>
              <a:rPr sz="1650" spc="-55" dirty="0">
                <a:solidFill>
                  <a:srgbClr val="00203C"/>
                </a:solidFill>
                <a:latin typeface="Arial"/>
                <a:cs typeface="Arial"/>
              </a:rPr>
              <a:t>record </a:t>
            </a:r>
            <a:r>
              <a:rPr sz="1650" spc="180" dirty="0">
                <a:solidFill>
                  <a:srgbClr val="00203C"/>
                </a:solidFill>
                <a:latin typeface="Arial"/>
                <a:cs typeface="Arial"/>
              </a:rPr>
              <a:t>/</a:t>
            </a:r>
            <a:r>
              <a:rPr sz="1650" spc="-275" dirty="0">
                <a:solidFill>
                  <a:srgbClr val="00203C"/>
                </a:solidFill>
                <a:latin typeface="Arial"/>
                <a:cs typeface="Arial"/>
              </a:rPr>
              <a:t> </a:t>
            </a:r>
            <a:r>
              <a:rPr sz="1650" spc="-55" dirty="0">
                <a:solidFill>
                  <a:srgbClr val="00203C"/>
                </a:solidFill>
                <a:latin typeface="Arial"/>
                <a:cs typeface="Arial"/>
              </a:rPr>
              <a:t>log</a:t>
            </a:r>
            <a:endParaRPr sz="1650">
              <a:solidFill>
                <a:prstClr val="black"/>
              </a:solidFill>
              <a:latin typeface="Arial"/>
              <a:cs typeface="Arial"/>
            </a:endParaRPr>
          </a:p>
        </p:txBody>
      </p:sp>
      <p:sp>
        <p:nvSpPr>
          <p:cNvPr id="4" name="object 4"/>
          <p:cNvSpPr/>
          <p:nvPr/>
        </p:nvSpPr>
        <p:spPr>
          <a:xfrm>
            <a:off x="7822692" y="0"/>
            <a:ext cx="1321307" cy="137617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8826799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40804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5" dirty="0">
                <a:solidFill>
                  <a:srgbClr val="005DAB"/>
                </a:solidFill>
              </a:rPr>
              <a:t>Next</a:t>
            </a:r>
            <a:r>
              <a:rPr sz="2800" spc="-254" dirty="0">
                <a:solidFill>
                  <a:srgbClr val="005DAB"/>
                </a:solidFill>
              </a:rPr>
              <a:t> </a:t>
            </a:r>
            <a:r>
              <a:rPr sz="2800" spc="-155" dirty="0">
                <a:solidFill>
                  <a:srgbClr val="005DAB"/>
                </a:solidFill>
              </a:rPr>
              <a:t>steps</a:t>
            </a:r>
            <a:endParaRPr sz="2800"/>
          </a:p>
        </p:txBody>
      </p:sp>
      <p:sp>
        <p:nvSpPr>
          <p:cNvPr id="3" name="object 3"/>
          <p:cNvSpPr txBox="1"/>
          <p:nvPr/>
        </p:nvSpPr>
        <p:spPr>
          <a:xfrm>
            <a:off x="535940" y="1096061"/>
            <a:ext cx="6671309" cy="2300605"/>
          </a:xfrm>
          <a:prstGeom prst="rect">
            <a:avLst/>
          </a:prstGeom>
        </p:spPr>
        <p:txBody>
          <a:bodyPr vert="horz" wrap="square" lIns="0" tIns="88900" rIns="0" bIns="0" rtlCol="0">
            <a:spAutoFit/>
          </a:bodyPr>
          <a:lstStyle/>
          <a:p>
            <a:pPr marL="355600" indent="-342900">
              <a:spcBef>
                <a:spcPts val="700"/>
              </a:spcBef>
              <a:buClr>
                <a:srgbClr val="0087B7"/>
              </a:buClr>
              <a:buFont typeface="Wingdings"/>
              <a:buChar char=""/>
              <a:tabLst>
                <a:tab pos="354965" algn="l"/>
                <a:tab pos="355600" algn="l"/>
              </a:tabLst>
            </a:pPr>
            <a:r>
              <a:rPr sz="2400" spc="-105" dirty="0">
                <a:solidFill>
                  <a:srgbClr val="00203C"/>
                </a:solidFill>
                <a:latin typeface="Arial"/>
                <a:cs typeface="Arial"/>
              </a:rPr>
              <a:t>Overall</a:t>
            </a:r>
            <a:r>
              <a:rPr sz="2400" spc="-135" dirty="0">
                <a:solidFill>
                  <a:srgbClr val="00203C"/>
                </a:solidFill>
                <a:latin typeface="Arial"/>
                <a:cs typeface="Arial"/>
              </a:rPr>
              <a:t> </a:t>
            </a:r>
            <a:r>
              <a:rPr sz="2400" spc="-150" dirty="0">
                <a:solidFill>
                  <a:srgbClr val="00203C"/>
                </a:solidFill>
                <a:latin typeface="Arial"/>
                <a:cs typeface="Arial"/>
              </a:rPr>
              <a:t>Goals:</a:t>
            </a:r>
            <a:endParaRPr sz="2400">
              <a:solidFill>
                <a:prstClr val="black"/>
              </a:solidFill>
              <a:latin typeface="Arial"/>
              <a:cs typeface="Arial"/>
            </a:endParaRPr>
          </a:p>
          <a:p>
            <a:pPr marL="756285" lvl="1" indent="-286385">
              <a:spcBef>
                <a:spcPts val="509"/>
              </a:spcBef>
              <a:buClr>
                <a:srgbClr val="3C6C2A"/>
              </a:buClr>
              <a:buFontTx/>
              <a:buChar char="–"/>
              <a:tabLst>
                <a:tab pos="756285" algn="l"/>
                <a:tab pos="756920" algn="l"/>
              </a:tabLst>
            </a:pPr>
            <a:r>
              <a:rPr sz="2000" spc="-150" dirty="0">
                <a:solidFill>
                  <a:srgbClr val="00203C"/>
                </a:solidFill>
                <a:latin typeface="Arial"/>
                <a:cs typeface="Arial"/>
              </a:rPr>
              <a:t>Reduce </a:t>
            </a:r>
            <a:r>
              <a:rPr sz="2000" spc="-114" dirty="0">
                <a:solidFill>
                  <a:srgbClr val="00203C"/>
                </a:solidFill>
                <a:latin typeface="Arial"/>
                <a:cs typeface="Arial"/>
              </a:rPr>
              <a:t>costs </a:t>
            </a:r>
            <a:r>
              <a:rPr sz="2000" spc="30" dirty="0">
                <a:solidFill>
                  <a:srgbClr val="00203C"/>
                </a:solidFill>
                <a:latin typeface="Arial"/>
                <a:cs typeface="Arial"/>
              </a:rPr>
              <a:t>&amp; </a:t>
            </a:r>
            <a:r>
              <a:rPr sz="2000" spc="-75" dirty="0">
                <a:solidFill>
                  <a:srgbClr val="00203C"/>
                </a:solidFill>
                <a:latin typeface="Arial"/>
                <a:cs typeface="Arial"/>
              </a:rPr>
              <a:t>Improve</a:t>
            </a:r>
            <a:r>
              <a:rPr sz="2000" spc="-210" dirty="0">
                <a:solidFill>
                  <a:srgbClr val="00203C"/>
                </a:solidFill>
                <a:latin typeface="Arial"/>
                <a:cs typeface="Arial"/>
              </a:rPr>
              <a:t> </a:t>
            </a:r>
            <a:r>
              <a:rPr sz="2000" spc="-75" dirty="0">
                <a:solidFill>
                  <a:srgbClr val="00203C"/>
                </a:solidFill>
                <a:latin typeface="Arial"/>
                <a:cs typeface="Arial"/>
              </a:rPr>
              <a:t>efficiencies</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75" dirty="0">
                <a:solidFill>
                  <a:srgbClr val="00203C"/>
                </a:solidFill>
                <a:latin typeface="Arial"/>
                <a:cs typeface="Arial"/>
              </a:rPr>
              <a:t>Improve </a:t>
            </a:r>
            <a:r>
              <a:rPr sz="2000" spc="-80" dirty="0">
                <a:solidFill>
                  <a:srgbClr val="00203C"/>
                </a:solidFill>
                <a:latin typeface="Arial"/>
                <a:cs typeface="Arial"/>
              </a:rPr>
              <a:t>transparency </a:t>
            </a:r>
            <a:r>
              <a:rPr sz="2000" spc="-95" dirty="0">
                <a:solidFill>
                  <a:srgbClr val="00203C"/>
                </a:solidFill>
                <a:latin typeface="Arial"/>
                <a:cs typeface="Arial"/>
              </a:rPr>
              <a:t>and</a:t>
            </a:r>
            <a:r>
              <a:rPr sz="2000" spc="-185" dirty="0">
                <a:solidFill>
                  <a:srgbClr val="00203C"/>
                </a:solidFill>
                <a:latin typeface="Arial"/>
                <a:cs typeface="Arial"/>
              </a:rPr>
              <a:t> </a:t>
            </a:r>
            <a:r>
              <a:rPr sz="2000" spc="-65" dirty="0">
                <a:solidFill>
                  <a:srgbClr val="00203C"/>
                </a:solidFill>
                <a:latin typeface="Arial"/>
                <a:cs typeface="Arial"/>
              </a:rPr>
              <a:t>security</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95" dirty="0">
                <a:solidFill>
                  <a:srgbClr val="00203C"/>
                </a:solidFill>
                <a:latin typeface="Arial"/>
                <a:cs typeface="Arial"/>
              </a:rPr>
              <a:t>Make blockchain-based </a:t>
            </a:r>
            <a:r>
              <a:rPr sz="2000" spc="-65" dirty="0">
                <a:solidFill>
                  <a:srgbClr val="00203C"/>
                </a:solidFill>
                <a:latin typeface="Arial"/>
                <a:cs typeface="Arial"/>
              </a:rPr>
              <a:t>solutions invisible </a:t>
            </a:r>
            <a:r>
              <a:rPr sz="2000" spc="15" dirty="0">
                <a:solidFill>
                  <a:srgbClr val="00203C"/>
                </a:solidFill>
                <a:latin typeface="Arial"/>
                <a:cs typeface="Arial"/>
              </a:rPr>
              <a:t>to </a:t>
            </a:r>
            <a:r>
              <a:rPr sz="2000" spc="-20" dirty="0">
                <a:solidFill>
                  <a:srgbClr val="00203C"/>
                </a:solidFill>
                <a:latin typeface="Arial"/>
                <a:cs typeface="Arial"/>
              </a:rPr>
              <a:t>the</a:t>
            </a:r>
            <a:r>
              <a:rPr sz="2000" spc="-315" dirty="0">
                <a:solidFill>
                  <a:srgbClr val="00203C"/>
                </a:solidFill>
                <a:latin typeface="Arial"/>
                <a:cs typeface="Arial"/>
              </a:rPr>
              <a:t> </a:t>
            </a:r>
            <a:r>
              <a:rPr sz="2000" spc="-95" dirty="0">
                <a:solidFill>
                  <a:srgbClr val="00203C"/>
                </a:solidFill>
                <a:latin typeface="Arial"/>
                <a:cs typeface="Arial"/>
              </a:rPr>
              <a:t>users----</a:t>
            </a:r>
            <a:endParaRPr sz="2000">
              <a:solidFill>
                <a:prstClr val="black"/>
              </a:solidFill>
              <a:latin typeface="Arial"/>
              <a:cs typeface="Arial"/>
            </a:endParaRPr>
          </a:p>
          <a:p>
            <a:pPr marL="1155700" lvl="2" indent="-228600">
              <a:spcBef>
                <a:spcPts val="480"/>
              </a:spcBef>
              <a:buClr>
                <a:srgbClr val="79003B"/>
              </a:buClr>
              <a:buFontTx/>
              <a:buChar char="•"/>
              <a:tabLst>
                <a:tab pos="1155700" algn="l"/>
                <a:tab pos="1156335" algn="l"/>
              </a:tabLst>
            </a:pPr>
            <a:r>
              <a:rPr sz="2000" spc="-150" dirty="0">
                <a:solidFill>
                  <a:srgbClr val="00203C"/>
                </a:solidFill>
                <a:latin typeface="Arial"/>
                <a:cs typeface="Arial"/>
              </a:rPr>
              <a:t>IT </a:t>
            </a:r>
            <a:r>
              <a:rPr sz="2000" spc="-300" dirty="0">
                <a:solidFill>
                  <a:srgbClr val="00203C"/>
                </a:solidFill>
                <a:latin typeface="Arial"/>
                <a:cs typeface="Arial"/>
              </a:rPr>
              <a:t>JUST </a:t>
            </a:r>
            <a:r>
              <a:rPr sz="2000" spc="-290" dirty="0">
                <a:solidFill>
                  <a:srgbClr val="00203C"/>
                </a:solidFill>
                <a:latin typeface="Arial"/>
                <a:cs typeface="Arial"/>
              </a:rPr>
              <a:t>WORKS </a:t>
            </a:r>
            <a:r>
              <a:rPr sz="2000" spc="-35" dirty="0">
                <a:solidFill>
                  <a:srgbClr val="00203C"/>
                </a:solidFill>
                <a:latin typeface="Arial"/>
                <a:cs typeface="Arial"/>
              </a:rPr>
              <a:t>(just </a:t>
            </a:r>
            <a:r>
              <a:rPr sz="2000" spc="-60" dirty="0">
                <a:solidFill>
                  <a:srgbClr val="00203C"/>
                </a:solidFill>
                <a:latin typeface="Arial"/>
                <a:cs typeface="Arial"/>
              </a:rPr>
              <a:t>like </a:t>
            </a:r>
            <a:r>
              <a:rPr sz="2000" spc="-35" dirty="0">
                <a:solidFill>
                  <a:srgbClr val="00203C"/>
                </a:solidFill>
                <a:latin typeface="Arial"/>
                <a:cs typeface="Arial"/>
              </a:rPr>
              <a:t>our</a:t>
            </a:r>
            <a:r>
              <a:rPr sz="2000" spc="-370" dirty="0">
                <a:solidFill>
                  <a:srgbClr val="00203C"/>
                </a:solidFill>
                <a:latin typeface="Arial"/>
                <a:cs typeface="Arial"/>
              </a:rPr>
              <a:t> </a:t>
            </a:r>
            <a:r>
              <a:rPr sz="2000" spc="-95" dirty="0">
                <a:solidFill>
                  <a:srgbClr val="00203C"/>
                </a:solidFill>
                <a:latin typeface="Arial"/>
                <a:cs typeface="Arial"/>
              </a:rPr>
              <a:t>phones)</a:t>
            </a:r>
            <a:endParaRPr sz="2000">
              <a:solidFill>
                <a:prstClr val="black"/>
              </a:solidFill>
              <a:latin typeface="Arial"/>
              <a:cs typeface="Arial"/>
            </a:endParaRPr>
          </a:p>
          <a:p>
            <a:pPr marL="1155700" lvl="2" indent="-228600">
              <a:spcBef>
                <a:spcPts val="480"/>
              </a:spcBef>
              <a:buClr>
                <a:srgbClr val="79003B"/>
              </a:buClr>
              <a:buFontTx/>
              <a:buChar char="•"/>
              <a:tabLst>
                <a:tab pos="1155700" algn="l"/>
                <a:tab pos="1156335" algn="l"/>
              </a:tabLst>
            </a:pPr>
            <a:r>
              <a:rPr sz="2000" spc="55" dirty="0">
                <a:solidFill>
                  <a:srgbClr val="00203C"/>
                </a:solidFill>
                <a:latin typeface="Arial"/>
                <a:cs typeface="Arial"/>
              </a:rPr>
              <a:t>“If </a:t>
            </a:r>
            <a:r>
              <a:rPr sz="2000" spc="-130" dirty="0">
                <a:solidFill>
                  <a:srgbClr val="00203C"/>
                </a:solidFill>
                <a:latin typeface="Arial"/>
                <a:cs typeface="Arial"/>
              </a:rPr>
              <a:t>users </a:t>
            </a:r>
            <a:r>
              <a:rPr sz="2000" spc="-155" dirty="0">
                <a:solidFill>
                  <a:srgbClr val="00203C"/>
                </a:solidFill>
                <a:latin typeface="Arial"/>
                <a:cs typeface="Arial"/>
              </a:rPr>
              <a:t>see </a:t>
            </a:r>
            <a:r>
              <a:rPr sz="2000" spc="-65" dirty="0">
                <a:solidFill>
                  <a:srgbClr val="00203C"/>
                </a:solidFill>
                <a:latin typeface="Arial"/>
                <a:cs typeface="Arial"/>
              </a:rPr>
              <a:t>cryptographic </a:t>
            </a:r>
            <a:r>
              <a:rPr sz="2000" spc="-130" dirty="0">
                <a:solidFill>
                  <a:srgbClr val="00203C"/>
                </a:solidFill>
                <a:latin typeface="Arial"/>
                <a:cs typeface="Arial"/>
              </a:rPr>
              <a:t>hashes- </a:t>
            </a:r>
            <a:r>
              <a:rPr sz="2000" spc="-75" dirty="0">
                <a:solidFill>
                  <a:srgbClr val="00203C"/>
                </a:solidFill>
                <a:latin typeface="Arial"/>
                <a:cs typeface="Arial"/>
              </a:rPr>
              <a:t>we </a:t>
            </a:r>
            <a:r>
              <a:rPr sz="2000" spc="-125" dirty="0">
                <a:solidFill>
                  <a:srgbClr val="00203C"/>
                </a:solidFill>
                <a:latin typeface="Arial"/>
                <a:cs typeface="Arial"/>
              </a:rPr>
              <a:t>have</a:t>
            </a:r>
            <a:r>
              <a:rPr sz="2000" spc="-245" dirty="0">
                <a:solidFill>
                  <a:srgbClr val="00203C"/>
                </a:solidFill>
                <a:latin typeface="Arial"/>
                <a:cs typeface="Arial"/>
              </a:rPr>
              <a:t> </a:t>
            </a:r>
            <a:r>
              <a:rPr sz="2000" spc="-20" dirty="0">
                <a:solidFill>
                  <a:srgbClr val="00203C"/>
                </a:solidFill>
                <a:latin typeface="Arial"/>
                <a:cs typeface="Arial"/>
              </a:rPr>
              <a:t>failed”</a:t>
            </a:r>
            <a:endParaRPr sz="2000">
              <a:solidFill>
                <a:prstClr val="black"/>
              </a:solidFill>
              <a:latin typeface="Arial"/>
              <a:cs typeface="Arial"/>
            </a:endParaRPr>
          </a:p>
        </p:txBody>
      </p:sp>
    </p:spTree>
    <p:extLst>
      <p:ext uri="{BB962C8B-B14F-4D97-AF65-F5344CB8AC3E}">
        <p14:creationId xmlns:p14="http://schemas.microsoft.com/office/powerpoint/2010/main" val="3036783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8955" y="1694688"/>
            <a:ext cx="1265396" cy="137056"/>
          </a:xfrm>
          <a:prstGeom prst="rect">
            <a:avLst/>
          </a:prstGeom>
        </p:spPr>
        <p:txBody>
          <a:bodyPr vert="horz" wrap="square" lIns="0" tIns="10001" rIns="0" bIns="0" rtlCol="0">
            <a:spAutoFit/>
          </a:bodyPr>
          <a:lstStyle/>
          <a:p>
            <a:pPr marL="9525">
              <a:spcBef>
                <a:spcPts val="79"/>
              </a:spcBef>
            </a:pPr>
            <a:r>
              <a:rPr sz="825" b="1" spc="-64" dirty="0">
                <a:solidFill>
                  <a:prstClr val="black"/>
                </a:solidFill>
                <a:latin typeface="Arial"/>
                <a:cs typeface="Arial"/>
              </a:rPr>
              <a:t>User </a:t>
            </a:r>
            <a:r>
              <a:rPr sz="825" b="1" spc="-98" dirty="0">
                <a:solidFill>
                  <a:prstClr val="black"/>
                </a:solidFill>
                <a:latin typeface="Arial"/>
                <a:cs typeface="Arial"/>
              </a:rPr>
              <a:t>A </a:t>
            </a:r>
            <a:r>
              <a:rPr sz="825" b="1" spc="-86" dirty="0">
                <a:solidFill>
                  <a:prstClr val="black"/>
                </a:solidFill>
                <a:latin typeface="Arial"/>
                <a:cs typeface="Arial"/>
              </a:rPr>
              <a:t>sends </a:t>
            </a:r>
            <a:r>
              <a:rPr sz="825" b="1" spc="-71" dirty="0">
                <a:solidFill>
                  <a:prstClr val="black"/>
                </a:solidFill>
                <a:latin typeface="Arial"/>
                <a:cs typeface="Arial"/>
              </a:rPr>
              <a:t>funds </a:t>
            </a:r>
            <a:r>
              <a:rPr sz="825" b="1" spc="-26" dirty="0">
                <a:solidFill>
                  <a:prstClr val="black"/>
                </a:solidFill>
                <a:latin typeface="Arial"/>
                <a:cs typeface="Arial"/>
              </a:rPr>
              <a:t>to </a:t>
            </a:r>
            <a:r>
              <a:rPr sz="825" b="1" spc="-68" dirty="0">
                <a:solidFill>
                  <a:prstClr val="black"/>
                </a:solidFill>
                <a:latin typeface="Arial"/>
                <a:cs typeface="Arial"/>
              </a:rPr>
              <a:t>User</a:t>
            </a:r>
            <a:r>
              <a:rPr sz="825" b="1" spc="-120" dirty="0">
                <a:solidFill>
                  <a:prstClr val="black"/>
                </a:solidFill>
                <a:latin typeface="Arial"/>
                <a:cs typeface="Arial"/>
              </a:rPr>
              <a:t> </a:t>
            </a:r>
            <a:r>
              <a:rPr sz="825" b="1" spc="-135" dirty="0">
                <a:solidFill>
                  <a:prstClr val="black"/>
                </a:solidFill>
                <a:latin typeface="Arial"/>
                <a:cs typeface="Arial"/>
              </a:rPr>
              <a:t>B</a:t>
            </a:r>
            <a:endParaRPr sz="825">
              <a:solidFill>
                <a:prstClr val="black"/>
              </a:solidFill>
              <a:latin typeface="Arial"/>
              <a:cs typeface="Arial"/>
            </a:endParaRPr>
          </a:p>
        </p:txBody>
      </p:sp>
      <p:sp>
        <p:nvSpPr>
          <p:cNvPr id="3" name="object 3"/>
          <p:cNvSpPr/>
          <p:nvPr/>
        </p:nvSpPr>
        <p:spPr>
          <a:xfrm>
            <a:off x="901827" y="2036826"/>
            <a:ext cx="685800" cy="593216"/>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7495794" y="2068830"/>
            <a:ext cx="685800" cy="593216"/>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2559176" y="2146554"/>
            <a:ext cx="614934" cy="483225"/>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6" name="object 6"/>
          <p:cNvSpPr/>
          <p:nvPr/>
        </p:nvSpPr>
        <p:spPr>
          <a:xfrm>
            <a:off x="3971925" y="2068829"/>
            <a:ext cx="846963" cy="79438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7" name="object 7"/>
          <p:cNvSpPr/>
          <p:nvPr/>
        </p:nvSpPr>
        <p:spPr>
          <a:xfrm>
            <a:off x="5881878" y="2219705"/>
            <a:ext cx="402771" cy="643509"/>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8" name="object 8"/>
          <p:cNvSpPr txBox="1"/>
          <p:nvPr/>
        </p:nvSpPr>
        <p:spPr>
          <a:xfrm>
            <a:off x="2180939" y="1468183"/>
            <a:ext cx="1280636" cy="264014"/>
          </a:xfrm>
          <a:prstGeom prst="rect">
            <a:avLst/>
          </a:prstGeom>
        </p:spPr>
        <p:txBody>
          <a:bodyPr vert="horz" wrap="square" lIns="0" tIns="10001" rIns="0" bIns="0" rtlCol="0">
            <a:spAutoFit/>
          </a:bodyPr>
          <a:lstStyle/>
          <a:p>
            <a:pPr marL="386238" marR="3810" indent="-377190">
              <a:spcBef>
                <a:spcPts val="79"/>
              </a:spcBef>
            </a:pPr>
            <a:r>
              <a:rPr sz="825" b="1" spc="-68" dirty="0">
                <a:solidFill>
                  <a:prstClr val="black"/>
                </a:solidFill>
                <a:latin typeface="Arial"/>
                <a:cs typeface="Arial"/>
              </a:rPr>
              <a:t>The </a:t>
            </a:r>
            <a:r>
              <a:rPr sz="825" b="1" spc="-53" dirty="0">
                <a:solidFill>
                  <a:prstClr val="black"/>
                </a:solidFill>
                <a:latin typeface="Arial"/>
                <a:cs typeface="Arial"/>
              </a:rPr>
              <a:t>transaction </a:t>
            </a:r>
            <a:r>
              <a:rPr sz="825" b="1" spc="-79" dirty="0">
                <a:solidFill>
                  <a:prstClr val="black"/>
                </a:solidFill>
                <a:latin typeface="Arial"/>
                <a:cs typeface="Arial"/>
              </a:rPr>
              <a:t>is </a:t>
            </a:r>
            <a:r>
              <a:rPr sz="825" b="1" spc="-60" dirty="0">
                <a:solidFill>
                  <a:prstClr val="black"/>
                </a:solidFill>
                <a:latin typeface="Arial"/>
                <a:cs typeface="Arial"/>
              </a:rPr>
              <a:t>configured  </a:t>
            </a:r>
            <a:r>
              <a:rPr sz="825" b="1" spc="-38" dirty="0">
                <a:solidFill>
                  <a:prstClr val="black"/>
                </a:solidFill>
                <a:latin typeface="Arial"/>
                <a:cs typeface="Arial"/>
              </a:rPr>
              <a:t>into </a:t>
            </a:r>
            <a:r>
              <a:rPr sz="825" b="1" spc="-53" dirty="0">
                <a:solidFill>
                  <a:prstClr val="black"/>
                </a:solidFill>
                <a:latin typeface="Arial"/>
                <a:cs typeface="Arial"/>
              </a:rPr>
              <a:t>a</a:t>
            </a:r>
            <a:r>
              <a:rPr sz="825" b="1" spc="-64" dirty="0">
                <a:solidFill>
                  <a:prstClr val="black"/>
                </a:solidFill>
                <a:latin typeface="Arial"/>
                <a:cs typeface="Arial"/>
              </a:rPr>
              <a:t> </a:t>
            </a:r>
            <a:r>
              <a:rPr sz="825" b="1" spc="-68" dirty="0">
                <a:solidFill>
                  <a:prstClr val="black"/>
                </a:solidFill>
                <a:latin typeface="Arial"/>
                <a:cs typeface="Arial"/>
              </a:rPr>
              <a:t>block</a:t>
            </a:r>
            <a:endParaRPr sz="825">
              <a:solidFill>
                <a:prstClr val="black"/>
              </a:solidFill>
              <a:latin typeface="Arial"/>
              <a:cs typeface="Arial"/>
            </a:endParaRPr>
          </a:p>
        </p:txBody>
      </p:sp>
      <p:sp>
        <p:nvSpPr>
          <p:cNvPr id="9" name="object 9"/>
          <p:cNvSpPr txBox="1"/>
          <p:nvPr/>
        </p:nvSpPr>
        <p:spPr>
          <a:xfrm>
            <a:off x="3826859" y="1480471"/>
            <a:ext cx="1243489" cy="390972"/>
          </a:xfrm>
          <a:prstGeom prst="rect">
            <a:avLst/>
          </a:prstGeom>
        </p:spPr>
        <p:txBody>
          <a:bodyPr vert="horz" wrap="square" lIns="0" tIns="10001" rIns="0" bIns="0" rtlCol="0">
            <a:spAutoFit/>
          </a:bodyPr>
          <a:lstStyle/>
          <a:p>
            <a:pPr marL="9525" marR="3810" algn="ctr">
              <a:spcBef>
                <a:spcPts val="79"/>
              </a:spcBef>
            </a:pPr>
            <a:r>
              <a:rPr sz="825" b="1" spc="-68" dirty="0">
                <a:solidFill>
                  <a:prstClr val="black"/>
                </a:solidFill>
                <a:latin typeface="Arial"/>
                <a:cs typeface="Arial"/>
              </a:rPr>
              <a:t>The </a:t>
            </a:r>
            <a:r>
              <a:rPr sz="825" b="1" spc="-53" dirty="0">
                <a:solidFill>
                  <a:prstClr val="black"/>
                </a:solidFill>
                <a:latin typeface="Arial"/>
                <a:cs typeface="Arial"/>
              </a:rPr>
              <a:t>transaction </a:t>
            </a:r>
            <a:r>
              <a:rPr sz="825" b="1" spc="-79" dirty="0">
                <a:solidFill>
                  <a:prstClr val="black"/>
                </a:solidFill>
                <a:latin typeface="Arial"/>
                <a:cs typeface="Arial"/>
              </a:rPr>
              <a:t>is </a:t>
            </a:r>
            <a:r>
              <a:rPr sz="825" b="1" spc="-64" dirty="0">
                <a:solidFill>
                  <a:prstClr val="black"/>
                </a:solidFill>
                <a:latin typeface="Arial"/>
                <a:cs typeface="Arial"/>
              </a:rPr>
              <a:t>broadcast  </a:t>
            </a:r>
            <a:r>
              <a:rPr sz="825" b="1" spc="-86" dirty="0">
                <a:solidFill>
                  <a:prstClr val="black"/>
                </a:solidFill>
                <a:latin typeface="Arial"/>
                <a:cs typeface="Arial"/>
              </a:rPr>
              <a:t>across </a:t>
            </a:r>
            <a:r>
              <a:rPr sz="825" b="1" spc="-34" dirty="0">
                <a:solidFill>
                  <a:prstClr val="black"/>
                </a:solidFill>
                <a:latin typeface="Arial"/>
                <a:cs typeface="Arial"/>
              </a:rPr>
              <a:t>the entire </a:t>
            </a:r>
            <a:r>
              <a:rPr sz="825" b="1" spc="-41" dirty="0">
                <a:solidFill>
                  <a:prstClr val="black"/>
                </a:solidFill>
                <a:latin typeface="Arial"/>
                <a:cs typeface="Arial"/>
              </a:rPr>
              <a:t>network  </a:t>
            </a:r>
            <a:r>
              <a:rPr sz="825" b="1" spc="-60" dirty="0">
                <a:solidFill>
                  <a:prstClr val="black"/>
                </a:solidFill>
                <a:latin typeface="Arial"/>
                <a:cs typeface="Arial"/>
              </a:rPr>
              <a:t>which </a:t>
            </a:r>
            <a:r>
              <a:rPr sz="825" b="1" spc="-53" dirty="0">
                <a:solidFill>
                  <a:prstClr val="black"/>
                </a:solidFill>
                <a:latin typeface="Arial"/>
                <a:cs typeface="Arial"/>
              </a:rPr>
              <a:t>validates</a:t>
            </a:r>
            <a:r>
              <a:rPr sz="825" b="1" spc="-60" dirty="0">
                <a:solidFill>
                  <a:prstClr val="black"/>
                </a:solidFill>
                <a:latin typeface="Arial"/>
                <a:cs typeface="Arial"/>
              </a:rPr>
              <a:t> </a:t>
            </a:r>
            <a:r>
              <a:rPr sz="825" b="1" spc="-8" dirty="0">
                <a:solidFill>
                  <a:prstClr val="black"/>
                </a:solidFill>
                <a:latin typeface="Arial"/>
                <a:cs typeface="Arial"/>
              </a:rPr>
              <a:t>it</a:t>
            </a:r>
            <a:endParaRPr sz="825">
              <a:solidFill>
                <a:prstClr val="black"/>
              </a:solidFill>
              <a:latin typeface="Arial"/>
              <a:cs typeface="Arial"/>
            </a:endParaRPr>
          </a:p>
        </p:txBody>
      </p:sp>
      <p:sp>
        <p:nvSpPr>
          <p:cNvPr id="10" name="object 10"/>
          <p:cNvSpPr txBox="1"/>
          <p:nvPr/>
        </p:nvSpPr>
        <p:spPr>
          <a:xfrm>
            <a:off x="5493830" y="1448753"/>
            <a:ext cx="1262539" cy="644888"/>
          </a:xfrm>
          <a:prstGeom prst="rect">
            <a:avLst/>
          </a:prstGeom>
        </p:spPr>
        <p:txBody>
          <a:bodyPr vert="horz" wrap="square" lIns="0" tIns="10001" rIns="0" bIns="0" rtlCol="0">
            <a:spAutoFit/>
          </a:bodyPr>
          <a:lstStyle/>
          <a:p>
            <a:pPr marL="9525" marR="3810" indent="2381" algn="ctr">
              <a:spcBef>
                <a:spcPts val="79"/>
              </a:spcBef>
            </a:pPr>
            <a:r>
              <a:rPr sz="825" b="1" spc="-68" dirty="0">
                <a:solidFill>
                  <a:prstClr val="black"/>
                </a:solidFill>
                <a:latin typeface="Arial"/>
                <a:cs typeface="Arial"/>
              </a:rPr>
              <a:t>The block </a:t>
            </a:r>
            <a:r>
              <a:rPr sz="825" b="1" spc="-79" dirty="0">
                <a:solidFill>
                  <a:prstClr val="black"/>
                </a:solidFill>
                <a:latin typeface="Arial"/>
                <a:cs typeface="Arial"/>
              </a:rPr>
              <a:t>is </a:t>
            </a:r>
            <a:r>
              <a:rPr sz="825" b="1" spc="-41" dirty="0">
                <a:solidFill>
                  <a:prstClr val="black"/>
                </a:solidFill>
                <a:latin typeface="Arial"/>
                <a:cs typeface="Arial"/>
              </a:rPr>
              <a:t>then </a:t>
            </a:r>
            <a:r>
              <a:rPr sz="825" b="1" spc="-60" dirty="0">
                <a:solidFill>
                  <a:prstClr val="black"/>
                </a:solidFill>
                <a:latin typeface="Arial"/>
                <a:cs typeface="Arial"/>
              </a:rPr>
              <a:t>added </a:t>
            </a:r>
            <a:r>
              <a:rPr sz="825" b="1" spc="-26" dirty="0">
                <a:solidFill>
                  <a:prstClr val="black"/>
                </a:solidFill>
                <a:latin typeface="Arial"/>
                <a:cs typeface="Arial"/>
              </a:rPr>
              <a:t>to  </a:t>
            </a:r>
            <a:r>
              <a:rPr sz="825" b="1" spc="-34" dirty="0">
                <a:solidFill>
                  <a:prstClr val="black"/>
                </a:solidFill>
                <a:latin typeface="Arial"/>
                <a:cs typeface="Arial"/>
              </a:rPr>
              <a:t>the </a:t>
            </a:r>
            <a:r>
              <a:rPr sz="825" b="1" spc="-64" dirty="0">
                <a:solidFill>
                  <a:prstClr val="black"/>
                </a:solidFill>
                <a:latin typeface="Arial"/>
                <a:cs typeface="Arial"/>
              </a:rPr>
              <a:t>chain </a:t>
            </a:r>
            <a:r>
              <a:rPr sz="825" b="1" spc="-60" dirty="0">
                <a:solidFill>
                  <a:prstClr val="black"/>
                </a:solidFill>
                <a:latin typeface="Arial"/>
                <a:cs typeface="Arial"/>
              </a:rPr>
              <a:t>which </a:t>
            </a:r>
            <a:r>
              <a:rPr sz="825" b="1" spc="-68" dirty="0">
                <a:solidFill>
                  <a:prstClr val="black"/>
                </a:solidFill>
                <a:latin typeface="Arial"/>
                <a:cs typeface="Arial"/>
              </a:rPr>
              <a:t>records </a:t>
            </a:r>
            <a:r>
              <a:rPr sz="825" b="1" spc="-34" dirty="0">
                <a:solidFill>
                  <a:prstClr val="black"/>
                </a:solidFill>
                <a:latin typeface="Arial"/>
                <a:cs typeface="Arial"/>
              </a:rPr>
              <a:t>the  entire </a:t>
            </a:r>
            <a:r>
              <a:rPr sz="825" b="1" spc="-53" dirty="0">
                <a:solidFill>
                  <a:prstClr val="black"/>
                </a:solidFill>
                <a:latin typeface="Arial"/>
                <a:cs typeface="Arial"/>
              </a:rPr>
              <a:t>non-reversible</a:t>
            </a:r>
            <a:r>
              <a:rPr sz="825" b="1" spc="-131" dirty="0">
                <a:solidFill>
                  <a:prstClr val="black"/>
                </a:solidFill>
                <a:latin typeface="Arial"/>
                <a:cs typeface="Arial"/>
              </a:rPr>
              <a:t> </a:t>
            </a:r>
            <a:r>
              <a:rPr sz="825" b="1" spc="-53" dirty="0">
                <a:solidFill>
                  <a:prstClr val="black"/>
                </a:solidFill>
                <a:latin typeface="Arial"/>
                <a:cs typeface="Arial"/>
              </a:rPr>
              <a:t>history  </a:t>
            </a:r>
            <a:r>
              <a:rPr sz="825" b="1" spc="-41" dirty="0">
                <a:solidFill>
                  <a:prstClr val="black"/>
                </a:solidFill>
                <a:latin typeface="Arial"/>
                <a:cs typeface="Arial"/>
              </a:rPr>
              <a:t>of </a:t>
            </a:r>
            <a:r>
              <a:rPr sz="825" b="1" spc="-60" dirty="0">
                <a:solidFill>
                  <a:prstClr val="black"/>
                </a:solidFill>
                <a:latin typeface="Arial"/>
                <a:cs typeface="Arial"/>
              </a:rPr>
              <a:t>transactions </a:t>
            </a:r>
            <a:r>
              <a:rPr sz="825" b="1" spc="-45" dirty="0">
                <a:solidFill>
                  <a:prstClr val="black"/>
                </a:solidFill>
                <a:latin typeface="Arial"/>
                <a:cs typeface="Arial"/>
              </a:rPr>
              <a:t>in </a:t>
            </a:r>
            <a:r>
              <a:rPr sz="825" b="1" spc="-53" dirty="0">
                <a:solidFill>
                  <a:prstClr val="black"/>
                </a:solidFill>
                <a:latin typeface="Arial"/>
                <a:cs typeface="Arial"/>
              </a:rPr>
              <a:t>a </a:t>
            </a:r>
            <a:r>
              <a:rPr sz="825" b="1" spc="-60" dirty="0">
                <a:solidFill>
                  <a:prstClr val="black"/>
                </a:solidFill>
                <a:latin typeface="Arial"/>
                <a:cs typeface="Arial"/>
              </a:rPr>
              <a:t>public  </a:t>
            </a:r>
            <a:r>
              <a:rPr sz="825" b="1" spc="-56" dirty="0">
                <a:solidFill>
                  <a:prstClr val="black"/>
                </a:solidFill>
                <a:latin typeface="Arial"/>
                <a:cs typeface="Arial"/>
              </a:rPr>
              <a:t>ledger</a:t>
            </a:r>
            <a:endParaRPr sz="825">
              <a:solidFill>
                <a:prstClr val="black"/>
              </a:solidFill>
              <a:latin typeface="Arial"/>
              <a:cs typeface="Arial"/>
            </a:endParaRPr>
          </a:p>
        </p:txBody>
      </p:sp>
      <p:sp>
        <p:nvSpPr>
          <p:cNvPr id="11" name="object 11"/>
          <p:cNvSpPr txBox="1"/>
          <p:nvPr/>
        </p:nvSpPr>
        <p:spPr>
          <a:xfrm>
            <a:off x="7122986" y="1761173"/>
            <a:ext cx="1406366" cy="264014"/>
          </a:xfrm>
          <a:prstGeom prst="rect">
            <a:avLst/>
          </a:prstGeom>
        </p:spPr>
        <p:txBody>
          <a:bodyPr vert="horz" wrap="square" lIns="0" tIns="10001" rIns="0" bIns="0" rtlCol="0">
            <a:spAutoFit/>
          </a:bodyPr>
          <a:lstStyle/>
          <a:p>
            <a:pPr marL="671036" marR="3810" indent="-661988">
              <a:spcBef>
                <a:spcPts val="79"/>
              </a:spcBef>
            </a:pPr>
            <a:r>
              <a:rPr sz="825" b="1" spc="-64" dirty="0">
                <a:solidFill>
                  <a:prstClr val="black"/>
                </a:solidFill>
                <a:latin typeface="Arial"/>
                <a:cs typeface="Arial"/>
              </a:rPr>
              <a:t>User </a:t>
            </a:r>
            <a:r>
              <a:rPr sz="825" b="1" spc="-135" dirty="0">
                <a:solidFill>
                  <a:prstClr val="black"/>
                </a:solidFill>
                <a:latin typeface="Arial"/>
                <a:cs typeface="Arial"/>
              </a:rPr>
              <a:t>B </a:t>
            </a:r>
            <a:r>
              <a:rPr sz="825" b="1" spc="-64" dirty="0">
                <a:solidFill>
                  <a:prstClr val="black"/>
                </a:solidFill>
                <a:latin typeface="Arial"/>
                <a:cs typeface="Arial"/>
              </a:rPr>
              <a:t>receives </a:t>
            </a:r>
            <a:r>
              <a:rPr sz="825" b="1" spc="-71" dirty="0">
                <a:solidFill>
                  <a:prstClr val="black"/>
                </a:solidFill>
                <a:latin typeface="Arial"/>
                <a:cs typeface="Arial"/>
              </a:rPr>
              <a:t>funds </a:t>
            </a:r>
            <a:r>
              <a:rPr sz="825" b="1" spc="-45" dirty="0">
                <a:solidFill>
                  <a:prstClr val="black"/>
                </a:solidFill>
                <a:latin typeface="Arial"/>
                <a:cs typeface="Arial"/>
              </a:rPr>
              <a:t>from </a:t>
            </a:r>
            <a:r>
              <a:rPr sz="825" b="1" spc="-68" dirty="0">
                <a:solidFill>
                  <a:prstClr val="black"/>
                </a:solidFill>
                <a:latin typeface="Arial"/>
                <a:cs typeface="Arial"/>
              </a:rPr>
              <a:t>User  </a:t>
            </a:r>
            <a:r>
              <a:rPr sz="825" b="1" spc="-98" dirty="0">
                <a:solidFill>
                  <a:prstClr val="black"/>
                </a:solidFill>
                <a:latin typeface="Arial"/>
                <a:cs typeface="Arial"/>
              </a:rPr>
              <a:t>A</a:t>
            </a:r>
            <a:endParaRPr sz="825">
              <a:solidFill>
                <a:prstClr val="black"/>
              </a:solidFill>
              <a:latin typeface="Arial"/>
              <a:cs typeface="Arial"/>
            </a:endParaRPr>
          </a:p>
        </p:txBody>
      </p:sp>
      <p:sp>
        <p:nvSpPr>
          <p:cNvPr id="12" name="object 12"/>
          <p:cNvSpPr/>
          <p:nvPr/>
        </p:nvSpPr>
        <p:spPr>
          <a:xfrm>
            <a:off x="1743075" y="2343151"/>
            <a:ext cx="559118" cy="105251"/>
          </a:xfrm>
          <a:custGeom>
            <a:avLst/>
            <a:gdLst/>
            <a:ahLst/>
            <a:cxnLst/>
            <a:rect l="l" t="t" r="r" b="b"/>
            <a:pathLst>
              <a:path w="745489" h="140335">
                <a:moveTo>
                  <a:pt x="675132" y="0"/>
                </a:moveTo>
                <a:lnTo>
                  <a:pt x="675132" y="35051"/>
                </a:lnTo>
                <a:lnTo>
                  <a:pt x="0" y="35051"/>
                </a:lnTo>
                <a:lnTo>
                  <a:pt x="0" y="105155"/>
                </a:lnTo>
                <a:lnTo>
                  <a:pt x="675132" y="105155"/>
                </a:lnTo>
                <a:lnTo>
                  <a:pt x="675132" y="140208"/>
                </a:lnTo>
                <a:lnTo>
                  <a:pt x="745236" y="70103"/>
                </a:lnTo>
                <a:lnTo>
                  <a:pt x="675132" y="0"/>
                </a:lnTo>
                <a:close/>
              </a:path>
            </a:pathLst>
          </a:custGeom>
          <a:solidFill>
            <a:srgbClr val="5B9BD4"/>
          </a:solidFill>
        </p:spPr>
        <p:txBody>
          <a:bodyPr wrap="square" lIns="0" tIns="0" rIns="0" bIns="0" rtlCol="0"/>
          <a:lstStyle/>
          <a:p>
            <a:endParaRPr sz="1350">
              <a:solidFill>
                <a:prstClr val="black"/>
              </a:solidFill>
            </a:endParaRPr>
          </a:p>
        </p:txBody>
      </p:sp>
      <p:sp>
        <p:nvSpPr>
          <p:cNvPr id="13" name="object 13"/>
          <p:cNvSpPr/>
          <p:nvPr/>
        </p:nvSpPr>
        <p:spPr>
          <a:xfrm>
            <a:off x="1743075" y="2343151"/>
            <a:ext cx="559118" cy="105251"/>
          </a:xfrm>
          <a:custGeom>
            <a:avLst/>
            <a:gdLst/>
            <a:ahLst/>
            <a:cxnLst/>
            <a:rect l="l" t="t" r="r" b="b"/>
            <a:pathLst>
              <a:path w="745489" h="140335">
                <a:moveTo>
                  <a:pt x="0" y="35051"/>
                </a:moveTo>
                <a:lnTo>
                  <a:pt x="675132" y="35051"/>
                </a:lnTo>
                <a:lnTo>
                  <a:pt x="675132" y="0"/>
                </a:lnTo>
                <a:lnTo>
                  <a:pt x="745236" y="70103"/>
                </a:lnTo>
                <a:lnTo>
                  <a:pt x="675132" y="140208"/>
                </a:lnTo>
                <a:lnTo>
                  <a:pt x="675132" y="105155"/>
                </a:lnTo>
                <a:lnTo>
                  <a:pt x="0" y="105155"/>
                </a:lnTo>
                <a:lnTo>
                  <a:pt x="0" y="35051"/>
                </a:lnTo>
                <a:close/>
              </a:path>
            </a:pathLst>
          </a:custGeom>
          <a:ln w="12192">
            <a:solidFill>
              <a:srgbClr val="41709C"/>
            </a:solidFill>
          </a:ln>
        </p:spPr>
        <p:txBody>
          <a:bodyPr wrap="square" lIns="0" tIns="0" rIns="0" bIns="0" rtlCol="0"/>
          <a:lstStyle/>
          <a:p>
            <a:endParaRPr sz="1350">
              <a:solidFill>
                <a:prstClr val="black"/>
              </a:solidFill>
            </a:endParaRPr>
          </a:p>
        </p:txBody>
      </p:sp>
      <p:sp>
        <p:nvSpPr>
          <p:cNvPr id="14" name="object 14"/>
          <p:cNvSpPr/>
          <p:nvPr/>
        </p:nvSpPr>
        <p:spPr>
          <a:xfrm>
            <a:off x="3326130" y="2343151"/>
            <a:ext cx="558165" cy="105251"/>
          </a:xfrm>
          <a:custGeom>
            <a:avLst/>
            <a:gdLst/>
            <a:ahLst/>
            <a:cxnLst/>
            <a:rect l="l" t="t" r="r" b="b"/>
            <a:pathLst>
              <a:path w="744220" h="140335">
                <a:moveTo>
                  <a:pt x="673608" y="0"/>
                </a:moveTo>
                <a:lnTo>
                  <a:pt x="673608" y="35051"/>
                </a:lnTo>
                <a:lnTo>
                  <a:pt x="0" y="35051"/>
                </a:lnTo>
                <a:lnTo>
                  <a:pt x="0" y="105155"/>
                </a:lnTo>
                <a:lnTo>
                  <a:pt x="673608" y="105155"/>
                </a:lnTo>
                <a:lnTo>
                  <a:pt x="673608" y="140208"/>
                </a:lnTo>
                <a:lnTo>
                  <a:pt x="743712" y="70103"/>
                </a:lnTo>
                <a:lnTo>
                  <a:pt x="673608" y="0"/>
                </a:lnTo>
                <a:close/>
              </a:path>
            </a:pathLst>
          </a:custGeom>
          <a:solidFill>
            <a:srgbClr val="5B9BD4"/>
          </a:solidFill>
        </p:spPr>
        <p:txBody>
          <a:bodyPr wrap="square" lIns="0" tIns="0" rIns="0" bIns="0" rtlCol="0"/>
          <a:lstStyle/>
          <a:p>
            <a:endParaRPr sz="1350">
              <a:solidFill>
                <a:prstClr val="black"/>
              </a:solidFill>
            </a:endParaRPr>
          </a:p>
        </p:txBody>
      </p:sp>
      <p:sp>
        <p:nvSpPr>
          <p:cNvPr id="15" name="object 15"/>
          <p:cNvSpPr/>
          <p:nvPr/>
        </p:nvSpPr>
        <p:spPr>
          <a:xfrm>
            <a:off x="3326130" y="2343151"/>
            <a:ext cx="558165" cy="105251"/>
          </a:xfrm>
          <a:custGeom>
            <a:avLst/>
            <a:gdLst/>
            <a:ahLst/>
            <a:cxnLst/>
            <a:rect l="l" t="t" r="r" b="b"/>
            <a:pathLst>
              <a:path w="744220" h="140335">
                <a:moveTo>
                  <a:pt x="0" y="35051"/>
                </a:moveTo>
                <a:lnTo>
                  <a:pt x="673608" y="35051"/>
                </a:lnTo>
                <a:lnTo>
                  <a:pt x="673608" y="0"/>
                </a:lnTo>
                <a:lnTo>
                  <a:pt x="743712" y="70103"/>
                </a:lnTo>
                <a:lnTo>
                  <a:pt x="673608" y="140208"/>
                </a:lnTo>
                <a:lnTo>
                  <a:pt x="673608" y="105155"/>
                </a:lnTo>
                <a:lnTo>
                  <a:pt x="0" y="105155"/>
                </a:lnTo>
                <a:lnTo>
                  <a:pt x="0" y="35051"/>
                </a:lnTo>
                <a:close/>
              </a:path>
            </a:pathLst>
          </a:custGeom>
          <a:ln w="12192">
            <a:solidFill>
              <a:srgbClr val="41709C"/>
            </a:solidFill>
          </a:ln>
        </p:spPr>
        <p:txBody>
          <a:bodyPr wrap="square" lIns="0" tIns="0" rIns="0" bIns="0" rtlCol="0"/>
          <a:lstStyle/>
          <a:p>
            <a:endParaRPr sz="1350">
              <a:solidFill>
                <a:prstClr val="black"/>
              </a:solidFill>
            </a:endParaRPr>
          </a:p>
        </p:txBody>
      </p:sp>
      <p:sp>
        <p:nvSpPr>
          <p:cNvPr id="16" name="object 16"/>
          <p:cNvSpPr/>
          <p:nvPr/>
        </p:nvSpPr>
        <p:spPr>
          <a:xfrm>
            <a:off x="5071491" y="2358009"/>
            <a:ext cx="558165" cy="105251"/>
          </a:xfrm>
          <a:custGeom>
            <a:avLst/>
            <a:gdLst/>
            <a:ahLst/>
            <a:cxnLst/>
            <a:rect l="l" t="t" r="r" b="b"/>
            <a:pathLst>
              <a:path w="744220" h="140335">
                <a:moveTo>
                  <a:pt x="673607" y="0"/>
                </a:moveTo>
                <a:lnTo>
                  <a:pt x="673607" y="35051"/>
                </a:lnTo>
                <a:lnTo>
                  <a:pt x="0" y="35051"/>
                </a:lnTo>
                <a:lnTo>
                  <a:pt x="0" y="105155"/>
                </a:lnTo>
                <a:lnTo>
                  <a:pt x="673607" y="105155"/>
                </a:lnTo>
                <a:lnTo>
                  <a:pt x="673607" y="140208"/>
                </a:lnTo>
                <a:lnTo>
                  <a:pt x="743711" y="70103"/>
                </a:lnTo>
                <a:lnTo>
                  <a:pt x="673607" y="0"/>
                </a:lnTo>
                <a:close/>
              </a:path>
            </a:pathLst>
          </a:custGeom>
          <a:solidFill>
            <a:srgbClr val="5B9BD4"/>
          </a:solidFill>
        </p:spPr>
        <p:txBody>
          <a:bodyPr wrap="square" lIns="0" tIns="0" rIns="0" bIns="0" rtlCol="0"/>
          <a:lstStyle/>
          <a:p>
            <a:endParaRPr sz="1350">
              <a:solidFill>
                <a:prstClr val="black"/>
              </a:solidFill>
            </a:endParaRPr>
          </a:p>
        </p:txBody>
      </p:sp>
      <p:sp>
        <p:nvSpPr>
          <p:cNvPr id="17" name="object 17"/>
          <p:cNvSpPr/>
          <p:nvPr/>
        </p:nvSpPr>
        <p:spPr>
          <a:xfrm>
            <a:off x="5071491" y="2358009"/>
            <a:ext cx="558165" cy="105251"/>
          </a:xfrm>
          <a:custGeom>
            <a:avLst/>
            <a:gdLst/>
            <a:ahLst/>
            <a:cxnLst/>
            <a:rect l="l" t="t" r="r" b="b"/>
            <a:pathLst>
              <a:path w="744220" h="140335">
                <a:moveTo>
                  <a:pt x="0" y="35051"/>
                </a:moveTo>
                <a:lnTo>
                  <a:pt x="673607" y="35051"/>
                </a:lnTo>
                <a:lnTo>
                  <a:pt x="673607" y="0"/>
                </a:lnTo>
                <a:lnTo>
                  <a:pt x="743711" y="70103"/>
                </a:lnTo>
                <a:lnTo>
                  <a:pt x="673607" y="140208"/>
                </a:lnTo>
                <a:lnTo>
                  <a:pt x="673607" y="105155"/>
                </a:lnTo>
                <a:lnTo>
                  <a:pt x="0" y="105155"/>
                </a:lnTo>
                <a:lnTo>
                  <a:pt x="0" y="35051"/>
                </a:lnTo>
                <a:close/>
              </a:path>
            </a:pathLst>
          </a:custGeom>
          <a:ln w="12191">
            <a:solidFill>
              <a:srgbClr val="41709C"/>
            </a:solidFill>
          </a:ln>
        </p:spPr>
        <p:txBody>
          <a:bodyPr wrap="square" lIns="0" tIns="0" rIns="0" bIns="0" rtlCol="0"/>
          <a:lstStyle/>
          <a:p>
            <a:endParaRPr sz="1350">
              <a:solidFill>
                <a:prstClr val="black"/>
              </a:solidFill>
            </a:endParaRPr>
          </a:p>
        </p:txBody>
      </p:sp>
      <p:sp>
        <p:nvSpPr>
          <p:cNvPr id="18" name="object 18"/>
          <p:cNvSpPr/>
          <p:nvPr/>
        </p:nvSpPr>
        <p:spPr>
          <a:xfrm>
            <a:off x="6621398" y="2372868"/>
            <a:ext cx="558165" cy="104299"/>
          </a:xfrm>
          <a:custGeom>
            <a:avLst/>
            <a:gdLst/>
            <a:ahLst/>
            <a:cxnLst/>
            <a:rect l="l" t="t" r="r" b="b"/>
            <a:pathLst>
              <a:path w="744220" h="139064">
                <a:moveTo>
                  <a:pt x="674370" y="0"/>
                </a:moveTo>
                <a:lnTo>
                  <a:pt x="674370" y="34671"/>
                </a:lnTo>
                <a:lnTo>
                  <a:pt x="0" y="34671"/>
                </a:lnTo>
                <a:lnTo>
                  <a:pt x="0" y="104012"/>
                </a:lnTo>
                <a:lnTo>
                  <a:pt x="674370" y="104012"/>
                </a:lnTo>
                <a:lnTo>
                  <a:pt x="674370" y="138684"/>
                </a:lnTo>
                <a:lnTo>
                  <a:pt x="743712" y="69341"/>
                </a:lnTo>
                <a:lnTo>
                  <a:pt x="674370" y="0"/>
                </a:lnTo>
                <a:close/>
              </a:path>
            </a:pathLst>
          </a:custGeom>
          <a:solidFill>
            <a:srgbClr val="5B9BD4"/>
          </a:solidFill>
        </p:spPr>
        <p:txBody>
          <a:bodyPr wrap="square" lIns="0" tIns="0" rIns="0" bIns="0" rtlCol="0"/>
          <a:lstStyle/>
          <a:p>
            <a:endParaRPr sz="1350">
              <a:solidFill>
                <a:prstClr val="black"/>
              </a:solidFill>
            </a:endParaRPr>
          </a:p>
        </p:txBody>
      </p:sp>
      <p:sp>
        <p:nvSpPr>
          <p:cNvPr id="19" name="object 19"/>
          <p:cNvSpPr/>
          <p:nvPr/>
        </p:nvSpPr>
        <p:spPr>
          <a:xfrm>
            <a:off x="6621398" y="2372868"/>
            <a:ext cx="558165" cy="104299"/>
          </a:xfrm>
          <a:custGeom>
            <a:avLst/>
            <a:gdLst/>
            <a:ahLst/>
            <a:cxnLst/>
            <a:rect l="l" t="t" r="r" b="b"/>
            <a:pathLst>
              <a:path w="744220" h="139064">
                <a:moveTo>
                  <a:pt x="0" y="34671"/>
                </a:moveTo>
                <a:lnTo>
                  <a:pt x="674370" y="34671"/>
                </a:lnTo>
                <a:lnTo>
                  <a:pt x="674370" y="0"/>
                </a:lnTo>
                <a:lnTo>
                  <a:pt x="743712" y="69341"/>
                </a:lnTo>
                <a:lnTo>
                  <a:pt x="674370" y="138684"/>
                </a:lnTo>
                <a:lnTo>
                  <a:pt x="674370" y="104012"/>
                </a:lnTo>
                <a:lnTo>
                  <a:pt x="0" y="104012"/>
                </a:lnTo>
                <a:lnTo>
                  <a:pt x="0" y="34671"/>
                </a:lnTo>
                <a:close/>
              </a:path>
            </a:pathLst>
          </a:custGeom>
          <a:ln w="12192">
            <a:solidFill>
              <a:srgbClr val="41709C"/>
            </a:solidFill>
          </a:ln>
        </p:spPr>
        <p:txBody>
          <a:bodyPr wrap="square" lIns="0" tIns="0" rIns="0" bIns="0" rtlCol="0"/>
          <a:lstStyle/>
          <a:p>
            <a:endParaRPr sz="1350">
              <a:solidFill>
                <a:prstClr val="black"/>
              </a:solidFill>
            </a:endParaRPr>
          </a:p>
        </p:txBody>
      </p:sp>
      <p:sp>
        <p:nvSpPr>
          <p:cNvPr id="20" name="object 20"/>
          <p:cNvSpPr txBox="1"/>
          <p:nvPr/>
        </p:nvSpPr>
        <p:spPr>
          <a:xfrm>
            <a:off x="586893" y="2945131"/>
            <a:ext cx="1373504" cy="1406154"/>
          </a:xfrm>
          <a:prstGeom prst="rect">
            <a:avLst/>
          </a:prstGeom>
        </p:spPr>
        <p:txBody>
          <a:bodyPr vert="horz" wrap="square" lIns="0" tIns="9525" rIns="0" bIns="0" rtlCol="0">
            <a:spAutoFit/>
          </a:bodyPr>
          <a:lstStyle/>
          <a:p>
            <a:pPr marL="48101" marR="42863" indent="953" algn="ctr">
              <a:spcBef>
                <a:spcPts val="75"/>
              </a:spcBef>
            </a:pPr>
            <a:r>
              <a:rPr sz="825" spc="-45" dirty="0">
                <a:solidFill>
                  <a:prstClr val="black"/>
                </a:solidFill>
                <a:latin typeface="Arial"/>
                <a:cs typeface="Arial"/>
              </a:rPr>
              <a:t>There </a:t>
            </a:r>
            <a:r>
              <a:rPr sz="825" spc="-49" dirty="0">
                <a:solidFill>
                  <a:prstClr val="black"/>
                </a:solidFill>
                <a:latin typeface="Arial"/>
                <a:cs typeface="Arial"/>
              </a:rPr>
              <a:t>needs </a:t>
            </a:r>
            <a:r>
              <a:rPr sz="825" spc="11" dirty="0">
                <a:solidFill>
                  <a:prstClr val="black"/>
                </a:solidFill>
                <a:latin typeface="Arial"/>
                <a:cs typeface="Arial"/>
              </a:rPr>
              <a:t>to </a:t>
            </a:r>
            <a:r>
              <a:rPr sz="825" spc="-38" dirty="0">
                <a:solidFill>
                  <a:prstClr val="black"/>
                </a:solidFill>
                <a:latin typeface="Arial"/>
                <a:cs typeface="Arial"/>
              </a:rPr>
              <a:t>be </a:t>
            </a:r>
            <a:r>
              <a:rPr sz="825" spc="-45" dirty="0">
                <a:solidFill>
                  <a:prstClr val="black"/>
                </a:solidFill>
                <a:latin typeface="Arial"/>
                <a:cs typeface="Arial"/>
              </a:rPr>
              <a:t>an  </a:t>
            </a:r>
            <a:r>
              <a:rPr sz="825" spc="-23" dirty="0">
                <a:solidFill>
                  <a:prstClr val="black"/>
                </a:solidFill>
                <a:latin typeface="Arial"/>
                <a:cs typeface="Arial"/>
              </a:rPr>
              <a:t>application</a:t>
            </a:r>
            <a:r>
              <a:rPr sz="825" spc="-83" dirty="0">
                <a:solidFill>
                  <a:prstClr val="black"/>
                </a:solidFill>
                <a:latin typeface="Arial"/>
                <a:cs typeface="Arial"/>
              </a:rPr>
              <a:t> </a:t>
            </a:r>
            <a:r>
              <a:rPr sz="825" spc="-4" dirty="0">
                <a:solidFill>
                  <a:prstClr val="black"/>
                </a:solidFill>
                <a:latin typeface="Arial"/>
                <a:cs typeface="Arial"/>
              </a:rPr>
              <a:t>or</a:t>
            </a:r>
            <a:r>
              <a:rPr sz="825" spc="-68" dirty="0">
                <a:solidFill>
                  <a:prstClr val="black"/>
                </a:solidFill>
                <a:latin typeface="Arial"/>
                <a:cs typeface="Arial"/>
              </a:rPr>
              <a:t> </a:t>
            </a:r>
            <a:r>
              <a:rPr sz="825" spc="-8" dirty="0">
                <a:solidFill>
                  <a:prstClr val="black"/>
                </a:solidFill>
                <a:latin typeface="Arial"/>
                <a:cs typeface="Arial"/>
              </a:rPr>
              <a:t>platform</a:t>
            </a:r>
            <a:r>
              <a:rPr sz="825" spc="-79" dirty="0">
                <a:solidFill>
                  <a:prstClr val="black"/>
                </a:solidFill>
                <a:latin typeface="Arial"/>
                <a:cs typeface="Arial"/>
              </a:rPr>
              <a:t> </a:t>
            </a:r>
            <a:r>
              <a:rPr sz="825" spc="-23" dirty="0">
                <a:solidFill>
                  <a:prstClr val="black"/>
                </a:solidFill>
                <a:latin typeface="Arial"/>
                <a:cs typeface="Arial"/>
              </a:rPr>
              <a:t>where  </a:t>
            </a:r>
            <a:r>
              <a:rPr sz="825" spc="-8" dirty="0">
                <a:solidFill>
                  <a:prstClr val="black"/>
                </a:solidFill>
                <a:latin typeface="Arial"/>
                <a:cs typeface="Arial"/>
              </a:rPr>
              <a:t>the </a:t>
            </a:r>
            <a:r>
              <a:rPr sz="825" spc="-53" dirty="0">
                <a:solidFill>
                  <a:prstClr val="black"/>
                </a:solidFill>
                <a:latin typeface="Arial"/>
                <a:cs typeface="Arial"/>
              </a:rPr>
              <a:t>users </a:t>
            </a:r>
            <a:r>
              <a:rPr sz="825" spc="-26" dirty="0">
                <a:solidFill>
                  <a:prstClr val="black"/>
                </a:solidFill>
                <a:latin typeface="Arial"/>
                <a:cs typeface="Arial"/>
              </a:rPr>
              <a:t>create </a:t>
            </a:r>
            <a:r>
              <a:rPr sz="825" spc="-4" dirty="0">
                <a:solidFill>
                  <a:prstClr val="black"/>
                </a:solidFill>
                <a:latin typeface="Arial"/>
                <a:cs typeface="Arial"/>
              </a:rPr>
              <a:t>their </a:t>
            </a:r>
            <a:r>
              <a:rPr sz="825" spc="-19" dirty="0">
                <a:solidFill>
                  <a:prstClr val="black"/>
                </a:solidFill>
                <a:latin typeface="Arial"/>
                <a:cs typeface="Arial"/>
              </a:rPr>
              <a:t>own  </a:t>
            </a:r>
            <a:r>
              <a:rPr sz="825" spc="-8" dirty="0">
                <a:solidFill>
                  <a:prstClr val="black"/>
                </a:solidFill>
                <a:latin typeface="Arial"/>
                <a:cs typeface="Arial"/>
              </a:rPr>
              <a:t>entity,</a:t>
            </a:r>
            <a:r>
              <a:rPr sz="825" spc="-71" dirty="0">
                <a:solidFill>
                  <a:prstClr val="black"/>
                </a:solidFill>
                <a:latin typeface="Arial"/>
                <a:cs typeface="Arial"/>
              </a:rPr>
              <a:t> </a:t>
            </a:r>
            <a:r>
              <a:rPr sz="825" spc="-41" dirty="0">
                <a:solidFill>
                  <a:prstClr val="black"/>
                </a:solidFill>
                <a:latin typeface="Arial"/>
                <a:cs typeface="Arial"/>
              </a:rPr>
              <a:t>and</a:t>
            </a:r>
            <a:r>
              <a:rPr sz="825" spc="-45" dirty="0">
                <a:solidFill>
                  <a:prstClr val="black"/>
                </a:solidFill>
                <a:latin typeface="Arial"/>
                <a:cs typeface="Arial"/>
              </a:rPr>
              <a:t> </a:t>
            </a:r>
            <a:r>
              <a:rPr sz="825" spc="-4" dirty="0">
                <a:solidFill>
                  <a:prstClr val="black"/>
                </a:solidFill>
                <a:latin typeface="Arial"/>
                <a:cs typeface="Arial"/>
              </a:rPr>
              <a:t>initiate</a:t>
            </a:r>
            <a:r>
              <a:rPr sz="825" spc="-68" dirty="0">
                <a:solidFill>
                  <a:prstClr val="black"/>
                </a:solidFill>
                <a:latin typeface="Arial"/>
                <a:cs typeface="Arial"/>
              </a:rPr>
              <a:t> </a:t>
            </a:r>
            <a:r>
              <a:rPr sz="825" spc="-4" dirty="0">
                <a:solidFill>
                  <a:prstClr val="black"/>
                </a:solidFill>
                <a:latin typeface="Arial"/>
                <a:cs typeface="Arial"/>
              </a:rPr>
              <a:t>their</a:t>
            </a:r>
            <a:r>
              <a:rPr sz="825" spc="-53" dirty="0">
                <a:solidFill>
                  <a:prstClr val="black"/>
                </a:solidFill>
                <a:latin typeface="Arial"/>
                <a:cs typeface="Arial"/>
              </a:rPr>
              <a:t> </a:t>
            </a:r>
            <a:r>
              <a:rPr sz="825" spc="-45" dirty="0">
                <a:solidFill>
                  <a:prstClr val="black"/>
                </a:solidFill>
                <a:latin typeface="Arial"/>
                <a:cs typeface="Arial"/>
              </a:rPr>
              <a:t>asset.</a:t>
            </a:r>
            <a:endParaRPr sz="825">
              <a:solidFill>
                <a:prstClr val="black"/>
              </a:solidFill>
              <a:latin typeface="Arial"/>
              <a:cs typeface="Arial"/>
            </a:endParaRPr>
          </a:p>
          <a:p>
            <a:pPr marL="9525" marR="3810" indent="476" algn="ctr"/>
            <a:r>
              <a:rPr sz="825" spc="-49" dirty="0">
                <a:solidFill>
                  <a:prstClr val="black"/>
                </a:solidFill>
                <a:latin typeface="Arial"/>
                <a:cs typeface="Arial"/>
              </a:rPr>
              <a:t>For </a:t>
            </a:r>
            <a:r>
              <a:rPr sz="825" spc="-38" dirty="0">
                <a:solidFill>
                  <a:prstClr val="black"/>
                </a:solidFill>
                <a:latin typeface="Arial"/>
                <a:cs typeface="Arial"/>
              </a:rPr>
              <a:t>example </a:t>
            </a:r>
            <a:r>
              <a:rPr sz="825" spc="4" dirty="0">
                <a:solidFill>
                  <a:prstClr val="black"/>
                </a:solidFill>
                <a:latin typeface="Arial"/>
                <a:cs typeface="Arial"/>
              </a:rPr>
              <a:t>with </a:t>
            </a:r>
            <a:r>
              <a:rPr sz="825" spc="-23" dirty="0">
                <a:solidFill>
                  <a:prstClr val="black"/>
                </a:solidFill>
                <a:latin typeface="Arial"/>
                <a:cs typeface="Arial"/>
              </a:rPr>
              <a:t>bitcoins, </a:t>
            </a:r>
            <a:r>
              <a:rPr sz="825" spc="-64" dirty="0">
                <a:solidFill>
                  <a:prstClr val="black"/>
                </a:solidFill>
                <a:latin typeface="Arial"/>
                <a:cs typeface="Arial"/>
              </a:rPr>
              <a:t>a  </a:t>
            </a:r>
            <a:r>
              <a:rPr sz="825" spc="-41" dirty="0">
                <a:solidFill>
                  <a:prstClr val="black"/>
                </a:solidFill>
                <a:latin typeface="Arial"/>
                <a:cs typeface="Arial"/>
              </a:rPr>
              <a:t>user </a:t>
            </a:r>
            <a:r>
              <a:rPr sz="825" spc="-49" dirty="0">
                <a:solidFill>
                  <a:prstClr val="black"/>
                </a:solidFill>
                <a:latin typeface="Arial"/>
                <a:cs typeface="Arial"/>
              </a:rPr>
              <a:t>can </a:t>
            </a:r>
            <a:r>
              <a:rPr sz="825" spc="-8" dirty="0">
                <a:solidFill>
                  <a:prstClr val="black"/>
                </a:solidFill>
                <a:latin typeface="Arial"/>
                <a:cs typeface="Arial"/>
              </a:rPr>
              <a:t>join </a:t>
            </a:r>
            <a:r>
              <a:rPr sz="825" spc="-64" dirty="0">
                <a:solidFill>
                  <a:prstClr val="black"/>
                </a:solidFill>
                <a:latin typeface="Arial"/>
                <a:cs typeface="Arial"/>
              </a:rPr>
              <a:t>a </a:t>
            </a:r>
            <a:r>
              <a:rPr sz="825" spc="-19" dirty="0">
                <a:solidFill>
                  <a:prstClr val="black"/>
                </a:solidFill>
                <a:latin typeface="Arial"/>
                <a:cs typeface="Arial"/>
              </a:rPr>
              <a:t>mobile </a:t>
            </a:r>
            <a:r>
              <a:rPr sz="825" spc="-4" dirty="0">
                <a:solidFill>
                  <a:prstClr val="black"/>
                </a:solidFill>
                <a:latin typeface="Arial"/>
                <a:cs typeface="Arial"/>
              </a:rPr>
              <a:t>or </a:t>
            </a:r>
            <a:r>
              <a:rPr sz="825" spc="-26" dirty="0">
                <a:solidFill>
                  <a:prstClr val="black"/>
                </a:solidFill>
                <a:latin typeface="Arial"/>
                <a:cs typeface="Arial"/>
              </a:rPr>
              <a:t>web  </a:t>
            </a:r>
            <a:r>
              <a:rPr sz="825" spc="-41" dirty="0">
                <a:solidFill>
                  <a:prstClr val="black"/>
                </a:solidFill>
                <a:latin typeface="Arial"/>
                <a:cs typeface="Arial"/>
              </a:rPr>
              <a:t>app </a:t>
            </a:r>
            <a:r>
              <a:rPr sz="825" spc="-34" dirty="0">
                <a:solidFill>
                  <a:prstClr val="black"/>
                </a:solidFill>
                <a:latin typeface="Arial"/>
                <a:cs typeface="Arial"/>
              </a:rPr>
              <a:t>called </a:t>
            </a:r>
            <a:r>
              <a:rPr sz="825" spc="-56" dirty="0">
                <a:solidFill>
                  <a:prstClr val="black"/>
                </a:solidFill>
                <a:latin typeface="Arial"/>
                <a:cs typeface="Arial"/>
              </a:rPr>
              <a:t>Coinbase </a:t>
            </a:r>
            <a:r>
              <a:rPr sz="825" spc="-23" dirty="0">
                <a:solidFill>
                  <a:prstClr val="black"/>
                </a:solidFill>
                <a:latin typeface="Arial"/>
                <a:cs typeface="Arial"/>
              </a:rPr>
              <a:t>where</a:t>
            </a:r>
            <a:r>
              <a:rPr sz="825" spc="-90" dirty="0">
                <a:solidFill>
                  <a:prstClr val="black"/>
                </a:solidFill>
                <a:latin typeface="Arial"/>
                <a:cs typeface="Arial"/>
              </a:rPr>
              <a:t> </a:t>
            </a:r>
            <a:r>
              <a:rPr sz="825" spc="-19" dirty="0">
                <a:solidFill>
                  <a:prstClr val="black"/>
                </a:solidFill>
                <a:latin typeface="Arial"/>
                <a:cs typeface="Arial"/>
              </a:rPr>
              <a:t>they  </a:t>
            </a:r>
            <a:r>
              <a:rPr sz="825" spc="-26" dirty="0">
                <a:solidFill>
                  <a:prstClr val="black"/>
                </a:solidFill>
                <a:latin typeface="Arial"/>
                <a:cs typeface="Arial"/>
              </a:rPr>
              <a:t>create </a:t>
            </a:r>
            <a:r>
              <a:rPr sz="825" spc="-45" dirty="0">
                <a:solidFill>
                  <a:prstClr val="black"/>
                </a:solidFill>
                <a:latin typeface="Arial"/>
                <a:cs typeface="Arial"/>
              </a:rPr>
              <a:t>an </a:t>
            </a:r>
            <a:r>
              <a:rPr sz="825" spc="-30" dirty="0">
                <a:solidFill>
                  <a:prstClr val="black"/>
                </a:solidFill>
                <a:latin typeface="Arial"/>
                <a:cs typeface="Arial"/>
              </a:rPr>
              <a:t>account, </a:t>
            </a:r>
            <a:r>
              <a:rPr sz="825" spc="-23" dirty="0">
                <a:solidFill>
                  <a:prstClr val="black"/>
                </a:solidFill>
                <a:latin typeface="Arial"/>
                <a:cs typeface="Arial"/>
              </a:rPr>
              <a:t>convert  </a:t>
            </a:r>
            <a:r>
              <a:rPr sz="825" spc="-30" dirty="0">
                <a:solidFill>
                  <a:prstClr val="black"/>
                </a:solidFill>
                <a:latin typeface="Arial"/>
                <a:cs typeface="Arial"/>
              </a:rPr>
              <a:t>currency </a:t>
            </a:r>
            <a:r>
              <a:rPr sz="825" spc="-19" dirty="0">
                <a:solidFill>
                  <a:prstClr val="black"/>
                </a:solidFill>
                <a:latin typeface="Arial"/>
                <a:cs typeface="Arial"/>
              </a:rPr>
              <a:t>like </a:t>
            </a:r>
            <a:r>
              <a:rPr sz="825" spc="-120" dirty="0">
                <a:solidFill>
                  <a:prstClr val="black"/>
                </a:solidFill>
                <a:latin typeface="Arial"/>
                <a:cs typeface="Arial"/>
              </a:rPr>
              <a:t>US </a:t>
            </a:r>
            <a:r>
              <a:rPr sz="825" spc="-34" dirty="0">
                <a:solidFill>
                  <a:prstClr val="black"/>
                </a:solidFill>
                <a:latin typeface="Arial"/>
                <a:cs typeface="Arial"/>
              </a:rPr>
              <a:t>Dollars </a:t>
            </a:r>
            <a:r>
              <a:rPr sz="825" spc="11" dirty="0">
                <a:solidFill>
                  <a:prstClr val="black"/>
                </a:solidFill>
                <a:latin typeface="Arial"/>
                <a:cs typeface="Arial"/>
              </a:rPr>
              <a:t>to  </a:t>
            </a:r>
            <a:r>
              <a:rPr sz="825" spc="-23" dirty="0">
                <a:solidFill>
                  <a:prstClr val="black"/>
                </a:solidFill>
                <a:latin typeface="Arial"/>
                <a:cs typeface="Arial"/>
              </a:rPr>
              <a:t>Bitcoin</a:t>
            </a:r>
            <a:r>
              <a:rPr sz="825" spc="-79" dirty="0">
                <a:solidFill>
                  <a:prstClr val="black"/>
                </a:solidFill>
                <a:latin typeface="Arial"/>
                <a:cs typeface="Arial"/>
              </a:rPr>
              <a:t> </a:t>
            </a:r>
            <a:r>
              <a:rPr sz="825" spc="-41" dirty="0">
                <a:solidFill>
                  <a:prstClr val="black"/>
                </a:solidFill>
                <a:latin typeface="Arial"/>
                <a:cs typeface="Arial"/>
              </a:rPr>
              <a:t>and</a:t>
            </a:r>
            <a:r>
              <a:rPr sz="825" spc="-56" dirty="0">
                <a:solidFill>
                  <a:prstClr val="black"/>
                </a:solidFill>
                <a:latin typeface="Arial"/>
                <a:cs typeface="Arial"/>
              </a:rPr>
              <a:t> </a:t>
            </a:r>
            <a:r>
              <a:rPr sz="825" spc="-15" dirty="0">
                <a:solidFill>
                  <a:prstClr val="black"/>
                </a:solidFill>
                <a:latin typeface="Arial"/>
                <a:cs typeface="Arial"/>
              </a:rPr>
              <a:t>then</a:t>
            </a:r>
            <a:r>
              <a:rPr sz="825" spc="-56" dirty="0">
                <a:solidFill>
                  <a:prstClr val="black"/>
                </a:solidFill>
                <a:latin typeface="Arial"/>
                <a:cs typeface="Arial"/>
              </a:rPr>
              <a:t> </a:t>
            </a:r>
            <a:r>
              <a:rPr sz="825" spc="-49" dirty="0">
                <a:solidFill>
                  <a:prstClr val="black"/>
                </a:solidFill>
                <a:latin typeface="Arial"/>
                <a:cs typeface="Arial"/>
              </a:rPr>
              <a:t>send</a:t>
            </a:r>
            <a:r>
              <a:rPr sz="825" spc="-64" dirty="0">
                <a:solidFill>
                  <a:prstClr val="black"/>
                </a:solidFill>
                <a:latin typeface="Arial"/>
                <a:cs typeface="Arial"/>
              </a:rPr>
              <a:t> </a:t>
            </a:r>
            <a:r>
              <a:rPr sz="825" dirty="0">
                <a:solidFill>
                  <a:prstClr val="black"/>
                </a:solidFill>
                <a:latin typeface="Arial"/>
                <a:cs typeface="Arial"/>
              </a:rPr>
              <a:t>out</a:t>
            </a:r>
            <a:r>
              <a:rPr sz="825" spc="-64" dirty="0">
                <a:solidFill>
                  <a:prstClr val="black"/>
                </a:solidFill>
                <a:latin typeface="Arial"/>
                <a:cs typeface="Arial"/>
              </a:rPr>
              <a:t> </a:t>
            </a:r>
            <a:r>
              <a:rPr sz="825" spc="-30" dirty="0">
                <a:solidFill>
                  <a:prstClr val="black"/>
                </a:solidFill>
                <a:latin typeface="Arial"/>
                <a:cs typeface="Arial"/>
              </a:rPr>
              <a:t>those  funds.</a:t>
            </a:r>
            <a:endParaRPr sz="825">
              <a:solidFill>
                <a:prstClr val="black"/>
              </a:solidFill>
              <a:latin typeface="Arial"/>
              <a:cs typeface="Arial"/>
            </a:endParaRPr>
          </a:p>
        </p:txBody>
      </p:sp>
      <p:sp>
        <p:nvSpPr>
          <p:cNvPr id="21" name="object 21"/>
          <p:cNvSpPr txBox="1"/>
          <p:nvPr/>
        </p:nvSpPr>
        <p:spPr>
          <a:xfrm>
            <a:off x="2145506" y="2945131"/>
            <a:ext cx="1352550" cy="1279196"/>
          </a:xfrm>
          <a:prstGeom prst="rect">
            <a:avLst/>
          </a:prstGeom>
        </p:spPr>
        <p:txBody>
          <a:bodyPr vert="horz" wrap="square" lIns="0" tIns="9525" rIns="0" bIns="0" rtlCol="0">
            <a:spAutoFit/>
          </a:bodyPr>
          <a:lstStyle/>
          <a:p>
            <a:pPr marL="9525" marR="3810" algn="ctr">
              <a:spcBef>
                <a:spcPts val="75"/>
              </a:spcBef>
            </a:pPr>
            <a:r>
              <a:rPr sz="825" spc="-60" dirty="0">
                <a:solidFill>
                  <a:prstClr val="black"/>
                </a:solidFill>
                <a:latin typeface="Arial"/>
                <a:cs typeface="Arial"/>
              </a:rPr>
              <a:t>The </a:t>
            </a:r>
            <a:r>
              <a:rPr sz="825" spc="-41" dirty="0">
                <a:solidFill>
                  <a:prstClr val="black"/>
                </a:solidFill>
                <a:latin typeface="Arial"/>
                <a:cs typeface="Arial"/>
              </a:rPr>
              <a:t>app </a:t>
            </a:r>
            <a:r>
              <a:rPr sz="825" spc="-34" dirty="0">
                <a:solidFill>
                  <a:prstClr val="black"/>
                </a:solidFill>
                <a:latin typeface="Arial"/>
                <a:cs typeface="Arial"/>
              </a:rPr>
              <a:t>compiles </a:t>
            </a:r>
            <a:r>
              <a:rPr sz="825" spc="-19" dirty="0">
                <a:solidFill>
                  <a:prstClr val="black"/>
                </a:solidFill>
                <a:latin typeface="Arial"/>
                <a:cs typeface="Arial"/>
              </a:rPr>
              <a:t>relevant</a:t>
            </a:r>
            <a:r>
              <a:rPr sz="825" spc="-150" dirty="0">
                <a:solidFill>
                  <a:prstClr val="black"/>
                </a:solidFill>
                <a:latin typeface="Arial"/>
                <a:cs typeface="Arial"/>
              </a:rPr>
              <a:t> </a:t>
            </a:r>
            <a:r>
              <a:rPr sz="825" spc="-26" dirty="0">
                <a:solidFill>
                  <a:prstClr val="black"/>
                </a:solidFill>
                <a:latin typeface="Arial"/>
                <a:cs typeface="Arial"/>
              </a:rPr>
              <a:t>data  </a:t>
            </a:r>
            <a:r>
              <a:rPr sz="825" spc="4" dirty="0">
                <a:solidFill>
                  <a:prstClr val="black"/>
                </a:solidFill>
                <a:latin typeface="Arial"/>
                <a:cs typeface="Arial"/>
              </a:rPr>
              <a:t>for </a:t>
            </a:r>
            <a:r>
              <a:rPr sz="825" spc="-8" dirty="0">
                <a:solidFill>
                  <a:prstClr val="black"/>
                </a:solidFill>
                <a:latin typeface="Arial"/>
                <a:cs typeface="Arial"/>
              </a:rPr>
              <a:t>the </a:t>
            </a:r>
            <a:r>
              <a:rPr sz="825" spc="-19" dirty="0">
                <a:solidFill>
                  <a:prstClr val="black"/>
                </a:solidFill>
                <a:latin typeface="Arial"/>
                <a:cs typeface="Arial"/>
              </a:rPr>
              <a:t>transfer </a:t>
            </a:r>
            <a:r>
              <a:rPr sz="825" dirty="0">
                <a:solidFill>
                  <a:prstClr val="black"/>
                </a:solidFill>
                <a:latin typeface="Arial"/>
                <a:cs typeface="Arial"/>
              </a:rPr>
              <a:t>into </a:t>
            </a:r>
            <a:r>
              <a:rPr sz="825" spc="-64" dirty="0">
                <a:solidFill>
                  <a:prstClr val="black"/>
                </a:solidFill>
                <a:latin typeface="Arial"/>
                <a:cs typeface="Arial"/>
              </a:rPr>
              <a:t>a  </a:t>
            </a:r>
            <a:r>
              <a:rPr sz="825" spc="-26" dirty="0">
                <a:solidFill>
                  <a:prstClr val="black"/>
                </a:solidFill>
                <a:latin typeface="Arial"/>
                <a:cs typeface="Arial"/>
              </a:rPr>
              <a:t>transaction. </a:t>
            </a:r>
            <a:r>
              <a:rPr sz="825" spc="-60" dirty="0">
                <a:solidFill>
                  <a:prstClr val="black"/>
                </a:solidFill>
                <a:latin typeface="Arial"/>
                <a:cs typeface="Arial"/>
              </a:rPr>
              <a:t>The </a:t>
            </a:r>
            <a:r>
              <a:rPr sz="825" spc="-26" dirty="0">
                <a:solidFill>
                  <a:prstClr val="black"/>
                </a:solidFill>
                <a:latin typeface="Arial"/>
                <a:cs typeface="Arial"/>
              </a:rPr>
              <a:t>transaction  </a:t>
            </a:r>
            <a:r>
              <a:rPr sz="825" spc="-30" dirty="0">
                <a:solidFill>
                  <a:prstClr val="black"/>
                </a:solidFill>
                <a:latin typeface="Arial"/>
                <a:cs typeface="Arial"/>
              </a:rPr>
              <a:t>contains </a:t>
            </a:r>
            <a:r>
              <a:rPr sz="825" spc="-8" dirty="0">
                <a:solidFill>
                  <a:prstClr val="black"/>
                </a:solidFill>
                <a:latin typeface="Arial"/>
                <a:cs typeface="Arial"/>
              </a:rPr>
              <a:t>the </a:t>
            </a:r>
            <a:r>
              <a:rPr sz="825" spc="-19" dirty="0">
                <a:solidFill>
                  <a:prstClr val="black"/>
                </a:solidFill>
                <a:latin typeface="Arial"/>
                <a:cs typeface="Arial"/>
              </a:rPr>
              <a:t>owner </a:t>
            </a:r>
            <a:r>
              <a:rPr sz="825" spc="-45" dirty="0">
                <a:solidFill>
                  <a:prstClr val="black"/>
                </a:solidFill>
                <a:latin typeface="Arial"/>
                <a:cs typeface="Arial"/>
              </a:rPr>
              <a:t>address,  </a:t>
            </a:r>
            <a:r>
              <a:rPr sz="825" spc="-8" dirty="0">
                <a:solidFill>
                  <a:prstClr val="black"/>
                </a:solidFill>
                <a:latin typeface="Arial"/>
                <a:cs typeface="Arial"/>
              </a:rPr>
              <a:t>the </a:t>
            </a:r>
            <a:r>
              <a:rPr sz="825" spc="-41" dirty="0">
                <a:solidFill>
                  <a:prstClr val="black"/>
                </a:solidFill>
                <a:latin typeface="Arial"/>
                <a:cs typeface="Arial"/>
              </a:rPr>
              <a:t>sender </a:t>
            </a:r>
            <a:r>
              <a:rPr sz="825" spc="-45" dirty="0">
                <a:solidFill>
                  <a:prstClr val="black"/>
                </a:solidFill>
                <a:latin typeface="Arial"/>
                <a:cs typeface="Arial"/>
              </a:rPr>
              <a:t>address, </a:t>
            </a:r>
            <a:r>
              <a:rPr sz="825" spc="-64" dirty="0">
                <a:solidFill>
                  <a:prstClr val="black"/>
                </a:solidFill>
                <a:latin typeface="Arial"/>
                <a:cs typeface="Arial"/>
              </a:rPr>
              <a:t>a </a:t>
            </a:r>
            <a:r>
              <a:rPr sz="825" spc="-19" dirty="0">
                <a:solidFill>
                  <a:prstClr val="black"/>
                </a:solidFill>
                <a:latin typeface="Arial"/>
                <a:cs typeface="Arial"/>
              </a:rPr>
              <a:t>private  </a:t>
            </a:r>
            <a:r>
              <a:rPr sz="825" spc="-41" dirty="0">
                <a:solidFill>
                  <a:prstClr val="black"/>
                </a:solidFill>
                <a:latin typeface="Arial"/>
                <a:cs typeface="Arial"/>
              </a:rPr>
              <a:t>key </a:t>
            </a:r>
            <a:r>
              <a:rPr sz="825" spc="-4" dirty="0">
                <a:solidFill>
                  <a:prstClr val="black"/>
                </a:solidFill>
                <a:latin typeface="Arial"/>
                <a:cs typeface="Arial"/>
              </a:rPr>
              <a:t>or </a:t>
            </a:r>
            <a:r>
              <a:rPr sz="825" spc="-38" dirty="0">
                <a:solidFill>
                  <a:prstClr val="black"/>
                </a:solidFill>
                <a:latin typeface="Arial"/>
                <a:cs typeface="Arial"/>
              </a:rPr>
              <a:t>password </a:t>
            </a:r>
            <a:r>
              <a:rPr sz="825" spc="11" dirty="0">
                <a:solidFill>
                  <a:prstClr val="black"/>
                </a:solidFill>
                <a:latin typeface="Arial"/>
                <a:cs typeface="Arial"/>
              </a:rPr>
              <a:t>to </a:t>
            </a:r>
            <a:r>
              <a:rPr sz="825" spc="-15" dirty="0">
                <a:solidFill>
                  <a:prstClr val="black"/>
                </a:solidFill>
                <a:latin typeface="Arial"/>
                <a:cs typeface="Arial"/>
              </a:rPr>
              <a:t>verify  </a:t>
            </a:r>
            <a:r>
              <a:rPr sz="825" spc="-4" dirty="0">
                <a:solidFill>
                  <a:prstClr val="black"/>
                </a:solidFill>
                <a:latin typeface="Arial"/>
                <a:cs typeface="Arial"/>
              </a:rPr>
              <a:t>rightful </a:t>
            </a:r>
            <a:r>
              <a:rPr sz="825" spc="-26" dirty="0">
                <a:solidFill>
                  <a:prstClr val="black"/>
                </a:solidFill>
                <a:latin typeface="Arial"/>
                <a:cs typeface="Arial"/>
              </a:rPr>
              <a:t>ownership, </a:t>
            </a:r>
            <a:r>
              <a:rPr sz="825" spc="-41" dirty="0">
                <a:solidFill>
                  <a:prstClr val="black"/>
                </a:solidFill>
                <a:latin typeface="Arial"/>
                <a:cs typeface="Arial"/>
              </a:rPr>
              <a:t>and </a:t>
            </a:r>
            <a:r>
              <a:rPr sz="825" spc="-8" dirty="0">
                <a:solidFill>
                  <a:prstClr val="black"/>
                </a:solidFill>
                <a:latin typeface="Arial"/>
                <a:cs typeface="Arial"/>
              </a:rPr>
              <a:t>the  </a:t>
            </a:r>
            <a:r>
              <a:rPr sz="825" spc="-53" dirty="0">
                <a:solidFill>
                  <a:prstClr val="black"/>
                </a:solidFill>
                <a:latin typeface="Arial"/>
                <a:cs typeface="Arial"/>
              </a:rPr>
              <a:t>hash </a:t>
            </a:r>
            <a:r>
              <a:rPr sz="825" dirty="0">
                <a:solidFill>
                  <a:prstClr val="black"/>
                </a:solidFill>
                <a:latin typeface="Arial"/>
                <a:cs typeface="Arial"/>
              </a:rPr>
              <a:t>of </a:t>
            </a:r>
            <a:r>
              <a:rPr sz="825" spc="-8" dirty="0">
                <a:solidFill>
                  <a:prstClr val="black"/>
                </a:solidFill>
                <a:latin typeface="Arial"/>
                <a:cs typeface="Arial"/>
              </a:rPr>
              <a:t>the</a:t>
            </a:r>
            <a:r>
              <a:rPr sz="825" spc="-165" dirty="0">
                <a:solidFill>
                  <a:prstClr val="black"/>
                </a:solidFill>
                <a:latin typeface="Arial"/>
                <a:cs typeface="Arial"/>
              </a:rPr>
              <a:t> </a:t>
            </a:r>
            <a:r>
              <a:rPr sz="825" spc="-30" dirty="0">
                <a:solidFill>
                  <a:prstClr val="black"/>
                </a:solidFill>
                <a:latin typeface="Arial"/>
                <a:cs typeface="Arial"/>
              </a:rPr>
              <a:t>previous block.</a:t>
            </a:r>
            <a:endParaRPr sz="825">
              <a:solidFill>
                <a:prstClr val="black"/>
              </a:solidFill>
              <a:latin typeface="Arial"/>
              <a:cs typeface="Arial"/>
            </a:endParaRPr>
          </a:p>
          <a:p>
            <a:pPr marL="202406" marR="197168" algn="ctr">
              <a:spcBef>
                <a:spcPts val="4"/>
              </a:spcBef>
            </a:pPr>
            <a:r>
              <a:rPr sz="825" spc="-79" dirty="0">
                <a:solidFill>
                  <a:prstClr val="black"/>
                </a:solidFill>
                <a:latin typeface="Arial"/>
                <a:cs typeface="Arial"/>
              </a:rPr>
              <a:t>Each </a:t>
            </a:r>
            <a:r>
              <a:rPr sz="825" spc="-30" dirty="0">
                <a:solidFill>
                  <a:prstClr val="black"/>
                </a:solidFill>
                <a:latin typeface="Arial"/>
                <a:cs typeface="Arial"/>
              </a:rPr>
              <a:t>block </a:t>
            </a:r>
            <a:r>
              <a:rPr sz="825" spc="-60" dirty="0">
                <a:solidFill>
                  <a:prstClr val="black"/>
                </a:solidFill>
                <a:latin typeface="Arial"/>
                <a:cs typeface="Arial"/>
              </a:rPr>
              <a:t>has</a:t>
            </a:r>
            <a:r>
              <a:rPr sz="825" spc="-94" dirty="0">
                <a:solidFill>
                  <a:prstClr val="black"/>
                </a:solidFill>
                <a:latin typeface="Arial"/>
                <a:cs typeface="Arial"/>
              </a:rPr>
              <a:t> </a:t>
            </a:r>
            <a:r>
              <a:rPr sz="825" spc="-41" dirty="0">
                <a:solidFill>
                  <a:prstClr val="black"/>
                </a:solidFill>
                <a:latin typeface="Arial"/>
                <a:cs typeface="Arial"/>
              </a:rPr>
              <a:t>several  </a:t>
            </a:r>
            <a:r>
              <a:rPr sz="825" spc="-30" dirty="0">
                <a:solidFill>
                  <a:prstClr val="black"/>
                </a:solidFill>
                <a:latin typeface="Arial"/>
                <a:cs typeface="Arial"/>
              </a:rPr>
              <a:t>transactions.</a:t>
            </a:r>
            <a:endParaRPr sz="825">
              <a:solidFill>
                <a:prstClr val="black"/>
              </a:solidFill>
              <a:latin typeface="Arial"/>
              <a:cs typeface="Arial"/>
            </a:endParaRPr>
          </a:p>
        </p:txBody>
      </p:sp>
      <p:sp>
        <p:nvSpPr>
          <p:cNvPr id="22" name="object 22"/>
          <p:cNvSpPr txBox="1"/>
          <p:nvPr/>
        </p:nvSpPr>
        <p:spPr>
          <a:xfrm>
            <a:off x="3776758" y="2954274"/>
            <a:ext cx="1361123" cy="1533112"/>
          </a:xfrm>
          <a:prstGeom prst="rect">
            <a:avLst/>
          </a:prstGeom>
        </p:spPr>
        <p:txBody>
          <a:bodyPr vert="horz" wrap="square" lIns="0" tIns="9525" rIns="0" bIns="0" rtlCol="0">
            <a:spAutoFit/>
          </a:bodyPr>
          <a:lstStyle/>
          <a:p>
            <a:pPr marL="9525" marR="3810" indent="476" algn="ctr">
              <a:spcBef>
                <a:spcPts val="75"/>
              </a:spcBef>
            </a:pPr>
            <a:r>
              <a:rPr sz="825" b="1" spc="-60" dirty="0">
                <a:solidFill>
                  <a:srgbClr val="1F3863"/>
                </a:solidFill>
                <a:latin typeface="Arial"/>
                <a:cs typeface="Arial"/>
              </a:rPr>
              <a:t>There’s </a:t>
            </a:r>
            <a:r>
              <a:rPr sz="825" b="1" spc="-53" dirty="0">
                <a:solidFill>
                  <a:srgbClr val="1F3863"/>
                </a:solidFill>
                <a:latin typeface="Arial"/>
                <a:cs typeface="Arial"/>
              </a:rPr>
              <a:t>a </a:t>
            </a:r>
            <a:r>
              <a:rPr sz="825" b="1" spc="-45" dirty="0">
                <a:solidFill>
                  <a:srgbClr val="1F3863"/>
                </a:solidFill>
                <a:latin typeface="Arial"/>
                <a:cs typeface="Arial"/>
              </a:rPr>
              <a:t>requirement </a:t>
            </a:r>
            <a:r>
              <a:rPr sz="825" b="1" spc="-26" dirty="0">
                <a:solidFill>
                  <a:srgbClr val="1F3863"/>
                </a:solidFill>
                <a:latin typeface="Arial"/>
                <a:cs typeface="Arial"/>
              </a:rPr>
              <a:t>to </a:t>
            </a:r>
            <a:r>
              <a:rPr sz="825" b="1" spc="-68" dirty="0">
                <a:solidFill>
                  <a:srgbClr val="1F3863"/>
                </a:solidFill>
                <a:latin typeface="Arial"/>
                <a:cs typeface="Arial"/>
              </a:rPr>
              <a:t>solve  </a:t>
            </a:r>
            <a:r>
              <a:rPr sz="825" b="1" spc="-34" dirty="0">
                <a:solidFill>
                  <a:srgbClr val="1F3863"/>
                </a:solidFill>
                <a:latin typeface="Arial"/>
                <a:cs typeface="Arial"/>
              </a:rPr>
              <a:t>the </a:t>
            </a:r>
            <a:r>
              <a:rPr sz="825" b="1" spc="-68" dirty="0">
                <a:solidFill>
                  <a:srgbClr val="1F3863"/>
                </a:solidFill>
                <a:latin typeface="Arial"/>
                <a:cs typeface="Arial"/>
              </a:rPr>
              <a:t>block’s </a:t>
            </a:r>
            <a:r>
              <a:rPr sz="825" b="1" spc="-79" dirty="0">
                <a:solidFill>
                  <a:srgbClr val="1F3863"/>
                </a:solidFill>
                <a:latin typeface="Arial"/>
                <a:cs typeface="Arial"/>
              </a:rPr>
              <a:t>hash </a:t>
            </a:r>
            <a:r>
              <a:rPr sz="825" b="1" spc="-53" dirty="0">
                <a:solidFill>
                  <a:srgbClr val="1F3863"/>
                </a:solidFill>
                <a:latin typeface="Arial"/>
                <a:cs typeface="Arial"/>
              </a:rPr>
              <a:t>function </a:t>
            </a:r>
            <a:r>
              <a:rPr sz="825" b="1" spc="-45" dirty="0">
                <a:solidFill>
                  <a:srgbClr val="1F3863"/>
                </a:solidFill>
                <a:latin typeface="Arial"/>
                <a:cs typeface="Arial"/>
              </a:rPr>
              <a:t>or  </a:t>
            </a:r>
            <a:r>
              <a:rPr sz="825" b="1" spc="-64" dirty="0">
                <a:solidFill>
                  <a:srgbClr val="1F3863"/>
                </a:solidFill>
                <a:latin typeface="Arial"/>
                <a:cs typeface="Arial"/>
              </a:rPr>
              <a:t>simply </a:t>
            </a:r>
            <a:r>
              <a:rPr sz="825" b="1" spc="-49" dirty="0">
                <a:solidFill>
                  <a:srgbClr val="1F3863"/>
                </a:solidFill>
                <a:latin typeface="Arial"/>
                <a:cs typeface="Arial"/>
              </a:rPr>
              <a:t>or </a:t>
            </a:r>
            <a:r>
              <a:rPr sz="825" b="1" spc="-98" dirty="0">
                <a:solidFill>
                  <a:srgbClr val="1F3863"/>
                </a:solidFill>
                <a:latin typeface="Arial"/>
                <a:cs typeface="Arial"/>
              </a:rPr>
              <a:t>guess </a:t>
            </a:r>
            <a:r>
              <a:rPr sz="825" b="1" spc="-34" dirty="0">
                <a:solidFill>
                  <a:srgbClr val="1F3863"/>
                </a:solidFill>
                <a:latin typeface="Arial"/>
                <a:cs typeface="Arial"/>
              </a:rPr>
              <a:t>the </a:t>
            </a:r>
            <a:r>
              <a:rPr sz="825" b="1" spc="-56" dirty="0">
                <a:solidFill>
                  <a:srgbClr val="1F3863"/>
                </a:solidFill>
                <a:latin typeface="Arial"/>
                <a:cs typeface="Arial"/>
              </a:rPr>
              <a:t>inputs </a:t>
            </a:r>
            <a:r>
              <a:rPr sz="825" b="1" spc="-41" dirty="0">
                <a:solidFill>
                  <a:srgbClr val="1F3863"/>
                </a:solidFill>
                <a:latin typeface="Arial"/>
                <a:cs typeface="Arial"/>
              </a:rPr>
              <a:t>of  </a:t>
            </a:r>
            <a:r>
              <a:rPr sz="825" b="1" spc="-34" dirty="0">
                <a:solidFill>
                  <a:srgbClr val="1F3863"/>
                </a:solidFill>
                <a:latin typeface="Arial"/>
                <a:cs typeface="Arial"/>
              </a:rPr>
              <a:t>the </a:t>
            </a:r>
            <a:r>
              <a:rPr sz="825" b="1" spc="-64" dirty="0">
                <a:solidFill>
                  <a:srgbClr val="1F3863"/>
                </a:solidFill>
                <a:latin typeface="Arial"/>
                <a:cs typeface="Arial"/>
              </a:rPr>
              <a:t>block </a:t>
            </a:r>
            <a:r>
              <a:rPr sz="825" b="1" spc="-45" dirty="0">
                <a:solidFill>
                  <a:srgbClr val="1F3863"/>
                </a:solidFill>
                <a:latin typeface="Arial"/>
                <a:cs typeface="Arial"/>
              </a:rPr>
              <a:t>before </a:t>
            </a:r>
            <a:r>
              <a:rPr sz="825" b="1" spc="-34" dirty="0">
                <a:solidFill>
                  <a:srgbClr val="1F3863"/>
                </a:solidFill>
                <a:latin typeface="Arial"/>
                <a:cs typeface="Arial"/>
              </a:rPr>
              <a:t>the </a:t>
            </a:r>
            <a:r>
              <a:rPr sz="825" b="1" spc="-64" dirty="0">
                <a:solidFill>
                  <a:srgbClr val="1F3863"/>
                </a:solidFill>
                <a:latin typeface="Arial"/>
                <a:cs typeface="Arial"/>
              </a:rPr>
              <a:t>block</a:t>
            </a:r>
            <a:r>
              <a:rPr sz="825" b="1" spc="-109" dirty="0">
                <a:solidFill>
                  <a:srgbClr val="1F3863"/>
                </a:solidFill>
                <a:latin typeface="Arial"/>
                <a:cs typeface="Arial"/>
              </a:rPr>
              <a:t> </a:t>
            </a:r>
            <a:r>
              <a:rPr sz="825" b="1" spc="-71" dirty="0">
                <a:solidFill>
                  <a:srgbClr val="1F3863"/>
                </a:solidFill>
                <a:latin typeface="Arial"/>
                <a:cs typeface="Arial"/>
              </a:rPr>
              <a:t>gets  </a:t>
            </a:r>
            <a:r>
              <a:rPr sz="825" b="1" spc="-60" dirty="0">
                <a:solidFill>
                  <a:srgbClr val="1F3863"/>
                </a:solidFill>
                <a:latin typeface="Arial"/>
                <a:cs typeface="Arial"/>
              </a:rPr>
              <a:t>added </a:t>
            </a:r>
            <a:r>
              <a:rPr sz="825" b="1" spc="-26" dirty="0">
                <a:solidFill>
                  <a:srgbClr val="1F3863"/>
                </a:solidFill>
                <a:latin typeface="Arial"/>
                <a:cs typeface="Arial"/>
              </a:rPr>
              <a:t>to </a:t>
            </a:r>
            <a:r>
              <a:rPr sz="825" b="1" spc="-34" dirty="0">
                <a:solidFill>
                  <a:srgbClr val="1F3863"/>
                </a:solidFill>
                <a:latin typeface="Arial"/>
                <a:cs typeface="Arial"/>
              </a:rPr>
              <a:t>the </a:t>
            </a:r>
            <a:r>
              <a:rPr sz="825" b="1" spc="-56" dirty="0">
                <a:solidFill>
                  <a:srgbClr val="1F3863"/>
                </a:solidFill>
                <a:latin typeface="Arial"/>
                <a:cs typeface="Arial"/>
              </a:rPr>
              <a:t>chain. </a:t>
            </a:r>
            <a:r>
              <a:rPr sz="825" b="1" spc="-79" dirty="0">
                <a:solidFill>
                  <a:srgbClr val="1F3863"/>
                </a:solidFill>
                <a:latin typeface="Arial"/>
                <a:cs typeface="Arial"/>
              </a:rPr>
              <a:t>This check  </a:t>
            </a:r>
            <a:r>
              <a:rPr sz="825" b="1" spc="-71" dirty="0">
                <a:solidFill>
                  <a:srgbClr val="1F3863"/>
                </a:solidFill>
                <a:latin typeface="Arial"/>
                <a:cs typeface="Arial"/>
              </a:rPr>
              <a:t>keeps </a:t>
            </a:r>
            <a:r>
              <a:rPr sz="825" b="1" spc="-34" dirty="0">
                <a:solidFill>
                  <a:srgbClr val="1F3863"/>
                </a:solidFill>
                <a:latin typeface="Arial"/>
                <a:cs typeface="Arial"/>
              </a:rPr>
              <a:t>the </a:t>
            </a:r>
            <a:r>
              <a:rPr sz="825" b="1" spc="-71" dirty="0">
                <a:solidFill>
                  <a:srgbClr val="1F3863"/>
                </a:solidFill>
                <a:latin typeface="Arial"/>
                <a:cs typeface="Arial"/>
              </a:rPr>
              <a:t>system</a:t>
            </a:r>
            <a:r>
              <a:rPr sz="825" b="1" spc="-60" dirty="0">
                <a:solidFill>
                  <a:srgbClr val="1F3863"/>
                </a:solidFill>
                <a:latin typeface="Arial"/>
                <a:cs typeface="Arial"/>
              </a:rPr>
              <a:t> </a:t>
            </a:r>
            <a:r>
              <a:rPr sz="825" b="1" spc="-64" dirty="0">
                <a:solidFill>
                  <a:srgbClr val="1F3863"/>
                </a:solidFill>
                <a:latin typeface="Arial"/>
                <a:cs typeface="Arial"/>
              </a:rPr>
              <a:t>secure.</a:t>
            </a:r>
            <a:endParaRPr sz="825">
              <a:solidFill>
                <a:prstClr val="black"/>
              </a:solidFill>
              <a:latin typeface="Arial"/>
              <a:cs typeface="Arial"/>
            </a:endParaRPr>
          </a:p>
          <a:p>
            <a:pPr marL="18574" marR="12383" algn="ctr">
              <a:spcBef>
                <a:spcPts val="4"/>
              </a:spcBef>
            </a:pPr>
            <a:r>
              <a:rPr sz="825" b="1" spc="-64" dirty="0">
                <a:solidFill>
                  <a:srgbClr val="1F3863"/>
                </a:solidFill>
                <a:latin typeface="Arial"/>
                <a:cs typeface="Arial"/>
              </a:rPr>
              <a:t>Several computers </a:t>
            </a:r>
            <a:r>
              <a:rPr sz="825" b="1" spc="-56" dirty="0">
                <a:solidFill>
                  <a:srgbClr val="1F3863"/>
                </a:solidFill>
                <a:latin typeface="Arial"/>
                <a:cs typeface="Arial"/>
              </a:rPr>
              <a:t>around </a:t>
            </a:r>
            <a:r>
              <a:rPr sz="825" b="1" spc="-34" dirty="0">
                <a:solidFill>
                  <a:srgbClr val="1F3863"/>
                </a:solidFill>
                <a:latin typeface="Arial"/>
                <a:cs typeface="Arial"/>
              </a:rPr>
              <a:t>the  </a:t>
            </a:r>
            <a:r>
              <a:rPr sz="825" b="1" spc="-41" dirty="0">
                <a:solidFill>
                  <a:srgbClr val="1F3863"/>
                </a:solidFill>
                <a:latin typeface="Arial"/>
                <a:cs typeface="Arial"/>
              </a:rPr>
              <a:t>world </a:t>
            </a:r>
            <a:r>
              <a:rPr sz="825" b="1" spc="-75" dirty="0">
                <a:solidFill>
                  <a:srgbClr val="1F3863"/>
                </a:solidFill>
                <a:latin typeface="Arial"/>
                <a:cs typeface="Arial"/>
              </a:rPr>
              <a:t>spend </a:t>
            </a:r>
            <a:r>
              <a:rPr sz="825" b="1" spc="-30" dirty="0">
                <a:solidFill>
                  <a:srgbClr val="1F3863"/>
                </a:solidFill>
                <a:latin typeface="Arial"/>
                <a:cs typeface="Arial"/>
              </a:rPr>
              <a:t>their </a:t>
            </a:r>
            <a:r>
              <a:rPr sz="825" b="1" spc="-79" dirty="0">
                <a:solidFill>
                  <a:srgbClr val="1F3863"/>
                </a:solidFill>
                <a:latin typeface="Arial"/>
                <a:cs typeface="Arial"/>
              </a:rPr>
              <a:t>processing  </a:t>
            </a:r>
            <a:r>
              <a:rPr sz="825" b="1" spc="-49" dirty="0">
                <a:solidFill>
                  <a:srgbClr val="1F3863"/>
                </a:solidFill>
                <a:latin typeface="Arial"/>
                <a:cs typeface="Arial"/>
              </a:rPr>
              <a:t>power trying </a:t>
            </a:r>
            <a:r>
              <a:rPr sz="825" b="1" spc="-26" dirty="0">
                <a:solidFill>
                  <a:srgbClr val="1F3863"/>
                </a:solidFill>
                <a:latin typeface="Arial"/>
                <a:cs typeface="Arial"/>
              </a:rPr>
              <a:t>to </a:t>
            </a:r>
            <a:r>
              <a:rPr sz="825" b="1" spc="-68" dirty="0">
                <a:solidFill>
                  <a:srgbClr val="1F3863"/>
                </a:solidFill>
                <a:latin typeface="Arial"/>
                <a:cs typeface="Arial"/>
              </a:rPr>
              <a:t>solve </a:t>
            </a:r>
            <a:r>
              <a:rPr sz="825" b="1" spc="-34" dirty="0">
                <a:solidFill>
                  <a:srgbClr val="1F3863"/>
                </a:solidFill>
                <a:latin typeface="Arial"/>
                <a:cs typeface="Arial"/>
              </a:rPr>
              <a:t>the</a:t>
            </a:r>
            <a:r>
              <a:rPr sz="825" b="1" spc="-79" dirty="0">
                <a:solidFill>
                  <a:srgbClr val="1F3863"/>
                </a:solidFill>
                <a:latin typeface="Arial"/>
                <a:cs typeface="Arial"/>
              </a:rPr>
              <a:t> hash  </a:t>
            </a:r>
            <a:r>
              <a:rPr sz="825" b="1" spc="-38" dirty="0">
                <a:solidFill>
                  <a:srgbClr val="1F3863"/>
                </a:solidFill>
                <a:latin typeface="Arial"/>
                <a:cs typeface="Arial"/>
              </a:rPr>
              <a:t>for </a:t>
            </a:r>
            <a:r>
              <a:rPr sz="825" b="1" spc="-53" dirty="0">
                <a:solidFill>
                  <a:srgbClr val="1F3863"/>
                </a:solidFill>
                <a:latin typeface="Arial"/>
                <a:cs typeface="Arial"/>
              </a:rPr>
              <a:t>a </a:t>
            </a:r>
            <a:r>
              <a:rPr sz="825" b="1" spc="-38" dirty="0">
                <a:solidFill>
                  <a:srgbClr val="1F3863"/>
                </a:solidFill>
                <a:latin typeface="Arial"/>
                <a:cs typeface="Arial"/>
              </a:rPr>
              <a:t>reward, </a:t>
            </a:r>
            <a:r>
              <a:rPr sz="825" b="1" spc="-56" dirty="0">
                <a:solidFill>
                  <a:srgbClr val="1F3863"/>
                </a:solidFill>
                <a:latin typeface="Arial"/>
                <a:cs typeface="Arial"/>
              </a:rPr>
              <a:t>mostly  </a:t>
            </a:r>
            <a:r>
              <a:rPr sz="825" b="1" spc="-45" dirty="0">
                <a:solidFill>
                  <a:srgbClr val="1F3863"/>
                </a:solidFill>
                <a:latin typeface="Arial"/>
                <a:cs typeface="Arial"/>
              </a:rPr>
              <a:t>monetary. </a:t>
            </a:r>
            <a:r>
              <a:rPr sz="825" b="1" spc="-79" dirty="0">
                <a:solidFill>
                  <a:srgbClr val="1F3863"/>
                </a:solidFill>
                <a:latin typeface="Arial"/>
                <a:cs typeface="Arial"/>
              </a:rPr>
              <a:t>This is </a:t>
            </a:r>
            <a:r>
              <a:rPr sz="825" b="1" spc="-56" dirty="0">
                <a:solidFill>
                  <a:srgbClr val="1F3863"/>
                </a:solidFill>
                <a:latin typeface="Arial"/>
                <a:cs typeface="Arial"/>
              </a:rPr>
              <a:t>called  </a:t>
            </a:r>
            <a:r>
              <a:rPr sz="825" b="1" spc="-41" dirty="0">
                <a:solidFill>
                  <a:srgbClr val="1F3863"/>
                </a:solidFill>
                <a:latin typeface="Arial"/>
                <a:cs typeface="Arial"/>
              </a:rPr>
              <a:t>Mining.</a:t>
            </a:r>
            <a:endParaRPr sz="825">
              <a:solidFill>
                <a:prstClr val="black"/>
              </a:solidFill>
              <a:latin typeface="Arial"/>
              <a:cs typeface="Arial"/>
            </a:endParaRPr>
          </a:p>
        </p:txBody>
      </p:sp>
      <p:sp>
        <p:nvSpPr>
          <p:cNvPr id="23" name="object 23"/>
          <p:cNvSpPr txBox="1"/>
          <p:nvPr/>
        </p:nvSpPr>
        <p:spPr>
          <a:xfrm>
            <a:off x="5438012" y="2963895"/>
            <a:ext cx="1310640" cy="1152239"/>
          </a:xfrm>
          <a:prstGeom prst="rect">
            <a:avLst/>
          </a:prstGeom>
        </p:spPr>
        <p:txBody>
          <a:bodyPr vert="horz" wrap="square" lIns="0" tIns="9525" rIns="0" bIns="0" rtlCol="0">
            <a:spAutoFit/>
          </a:bodyPr>
          <a:lstStyle/>
          <a:p>
            <a:pPr marL="9525" marR="3810" algn="ctr">
              <a:spcBef>
                <a:spcPts val="75"/>
              </a:spcBef>
            </a:pPr>
            <a:r>
              <a:rPr sz="825" spc="-8" dirty="0">
                <a:solidFill>
                  <a:prstClr val="black"/>
                </a:solidFill>
                <a:latin typeface="Arial"/>
                <a:cs typeface="Arial"/>
              </a:rPr>
              <a:t>After </a:t>
            </a:r>
            <a:r>
              <a:rPr sz="825" spc="-34" dirty="0">
                <a:solidFill>
                  <a:prstClr val="black"/>
                </a:solidFill>
                <a:latin typeface="Arial"/>
                <a:cs typeface="Arial"/>
              </a:rPr>
              <a:t>one </a:t>
            </a:r>
            <a:r>
              <a:rPr sz="825" spc="-23" dirty="0">
                <a:solidFill>
                  <a:prstClr val="black"/>
                </a:solidFill>
                <a:latin typeface="Arial"/>
                <a:cs typeface="Arial"/>
              </a:rPr>
              <a:t>computer</a:t>
            </a:r>
            <a:r>
              <a:rPr sz="825" spc="-169" dirty="0">
                <a:solidFill>
                  <a:prstClr val="black"/>
                </a:solidFill>
                <a:latin typeface="Arial"/>
                <a:cs typeface="Arial"/>
              </a:rPr>
              <a:t> </a:t>
            </a:r>
            <a:r>
              <a:rPr sz="825" spc="-49" dirty="0">
                <a:solidFill>
                  <a:prstClr val="black"/>
                </a:solidFill>
                <a:latin typeface="Arial"/>
                <a:cs typeface="Arial"/>
              </a:rPr>
              <a:t>solves </a:t>
            </a:r>
            <a:r>
              <a:rPr sz="825" spc="-8" dirty="0">
                <a:solidFill>
                  <a:prstClr val="black"/>
                </a:solidFill>
                <a:latin typeface="Arial"/>
                <a:cs typeface="Arial"/>
              </a:rPr>
              <a:t>the  </a:t>
            </a:r>
            <a:r>
              <a:rPr sz="825" spc="-49" dirty="0">
                <a:solidFill>
                  <a:prstClr val="black"/>
                </a:solidFill>
                <a:latin typeface="Arial"/>
                <a:cs typeface="Arial"/>
              </a:rPr>
              <a:t>hash, </a:t>
            </a:r>
            <a:r>
              <a:rPr sz="825" spc="26" dirty="0">
                <a:solidFill>
                  <a:prstClr val="black"/>
                </a:solidFill>
                <a:latin typeface="Arial"/>
                <a:cs typeface="Arial"/>
              </a:rPr>
              <a:t>it </a:t>
            </a:r>
            <a:r>
              <a:rPr sz="825" spc="-41" dirty="0">
                <a:solidFill>
                  <a:prstClr val="black"/>
                </a:solidFill>
                <a:latin typeface="Arial"/>
                <a:cs typeface="Arial"/>
              </a:rPr>
              <a:t>broadcasts </a:t>
            </a:r>
            <a:r>
              <a:rPr sz="825" spc="-11" dirty="0">
                <a:solidFill>
                  <a:prstClr val="black"/>
                </a:solidFill>
                <a:latin typeface="Arial"/>
                <a:cs typeface="Arial"/>
              </a:rPr>
              <a:t>its</a:t>
            </a:r>
            <a:r>
              <a:rPr sz="825" spc="-176" dirty="0">
                <a:solidFill>
                  <a:prstClr val="black"/>
                </a:solidFill>
                <a:latin typeface="Arial"/>
                <a:cs typeface="Arial"/>
              </a:rPr>
              <a:t> </a:t>
            </a:r>
            <a:r>
              <a:rPr sz="825" spc="-19" dirty="0">
                <a:solidFill>
                  <a:prstClr val="black"/>
                </a:solidFill>
                <a:latin typeface="Arial"/>
                <a:cs typeface="Arial"/>
              </a:rPr>
              <a:t>solution  </a:t>
            </a:r>
            <a:r>
              <a:rPr sz="825" spc="11" dirty="0">
                <a:solidFill>
                  <a:prstClr val="black"/>
                </a:solidFill>
                <a:latin typeface="Arial"/>
                <a:cs typeface="Arial"/>
              </a:rPr>
              <a:t>to </a:t>
            </a:r>
            <a:r>
              <a:rPr sz="825" spc="-38" dirty="0">
                <a:solidFill>
                  <a:prstClr val="black"/>
                </a:solidFill>
                <a:latin typeface="Arial"/>
                <a:cs typeface="Arial"/>
              </a:rPr>
              <a:t>thousands </a:t>
            </a:r>
            <a:r>
              <a:rPr sz="825" dirty="0">
                <a:solidFill>
                  <a:prstClr val="black"/>
                </a:solidFill>
                <a:latin typeface="Arial"/>
                <a:cs typeface="Arial"/>
              </a:rPr>
              <a:t>of </a:t>
            </a:r>
            <a:r>
              <a:rPr sz="825" spc="-8" dirty="0">
                <a:solidFill>
                  <a:prstClr val="black"/>
                </a:solidFill>
                <a:latin typeface="Arial"/>
                <a:cs typeface="Arial"/>
              </a:rPr>
              <a:t>other  </a:t>
            </a:r>
            <a:r>
              <a:rPr sz="825" spc="-30" dirty="0">
                <a:solidFill>
                  <a:prstClr val="black"/>
                </a:solidFill>
                <a:latin typeface="Arial"/>
                <a:cs typeface="Arial"/>
              </a:rPr>
              <a:t>computers </a:t>
            </a:r>
            <a:r>
              <a:rPr sz="825" spc="11" dirty="0">
                <a:solidFill>
                  <a:prstClr val="black"/>
                </a:solidFill>
                <a:latin typeface="Arial"/>
                <a:cs typeface="Arial"/>
              </a:rPr>
              <a:t>to </a:t>
            </a:r>
            <a:r>
              <a:rPr sz="825" spc="-23" dirty="0">
                <a:solidFill>
                  <a:prstClr val="black"/>
                </a:solidFill>
                <a:latin typeface="Arial"/>
                <a:cs typeface="Arial"/>
              </a:rPr>
              <a:t>validate </a:t>
            </a:r>
            <a:r>
              <a:rPr sz="825" spc="-8" dirty="0">
                <a:solidFill>
                  <a:prstClr val="black"/>
                </a:solidFill>
                <a:latin typeface="Arial"/>
                <a:cs typeface="Arial"/>
              </a:rPr>
              <a:t>the  </a:t>
            </a:r>
            <a:r>
              <a:rPr sz="825" spc="-19" dirty="0">
                <a:solidFill>
                  <a:prstClr val="black"/>
                </a:solidFill>
                <a:latin typeface="Arial"/>
                <a:cs typeface="Arial"/>
              </a:rPr>
              <a:t>result. </a:t>
            </a:r>
            <a:r>
              <a:rPr sz="825" spc="-23" dirty="0">
                <a:solidFill>
                  <a:prstClr val="black"/>
                </a:solidFill>
                <a:latin typeface="Arial"/>
                <a:cs typeface="Arial"/>
              </a:rPr>
              <a:t>Validation </a:t>
            </a:r>
            <a:r>
              <a:rPr sz="825" spc="-41" dirty="0">
                <a:solidFill>
                  <a:prstClr val="black"/>
                </a:solidFill>
                <a:latin typeface="Arial"/>
                <a:cs typeface="Arial"/>
              </a:rPr>
              <a:t>is </a:t>
            </a:r>
            <a:r>
              <a:rPr sz="825" spc="-64" dirty="0">
                <a:solidFill>
                  <a:prstClr val="black"/>
                </a:solidFill>
                <a:latin typeface="Arial"/>
                <a:cs typeface="Arial"/>
              </a:rPr>
              <a:t>a </a:t>
            </a:r>
            <a:r>
              <a:rPr sz="825" spc="-38" dirty="0">
                <a:solidFill>
                  <a:prstClr val="black"/>
                </a:solidFill>
                <a:latin typeface="Arial"/>
                <a:cs typeface="Arial"/>
              </a:rPr>
              <a:t>much  </a:t>
            </a:r>
            <a:r>
              <a:rPr sz="825" spc="-26" dirty="0">
                <a:solidFill>
                  <a:prstClr val="black"/>
                </a:solidFill>
                <a:latin typeface="Arial"/>
                <a:cs typeface="Arial"/>
              </a:rPr>
              <a:t>simpler </a:t>
            </a:r>
            <a:r>
              <a:rPr sz="825" spc="-19" dirty="0">
                <a:solidFill>
                  <a:prstClr val="black"/>
                </a:solidFill>
                <a:latin typeface="Arial"/>
                <a:cs typeface="Arial"/>
              </a:rPr>
              <a:t>problem. </a:t>
            </a:r>
            <a:r>
              <a:rPr sz="825" spc="-64" dirty="0">
                <a:solidFill>
                  <a:prstClr val="black"/>
                </a:solidFill>
                <a:latin typeface="Arial"/>
                <a:cs typeface="Arial"/>
              </a:rPr>
              <a:t>Once  </a:t>
            </a:r>
            <a:r>
              <a:rPr sz="825" spc="-26" dirty="0">
                <a:solidFill>
                  <a:prstClr val="black"/>
                </a:solidFill>
                <a:latin typeface="Arial"/>
                <a:cs typeface="Arial"/>
              </a:rPr>
              <a:t>validated </a:t>
            </a:r>
            <a:r>
              <a:rPr sz="825" spc="-34" dirty="0">
                <a:solidFill>
                  <a:prstClr val="black"/>
                </a:solidFill>
                <a:latin typeface="Arial"/>
                <a:cs typeface="Arial"/>
              </a:rPr>
              <a:t>by </a:t>
            </a:r>
            <a:r>
              <a:rPr sz="825" spc="-23" dirty="0">
                <a:solidFill>
                  <a:prstClr val="black"/>
                </a:solidFill>
                <a:latin typeface="Arial"/>
                <a:cs typeface="Arial"/>
              </a:rPr>
              <a:t>greater </a:t>
            </a:r>
            <a:r>
              <a:rPr sz="825" spc="-19" dirty="0">
                <a:solidFill>
                  <a:prstClr val="black"/>
                </a:solidFill>
                <a:latin typeface="Arial"/>
                <a:cs typeface="Arial"/>
              </a:rPr>
              <a:t>than</a:t>
            </a:r>
            <a:r>
              <a:rPr sz="825" spc="-165" dirty="0">
                <a:solidFill>
                  <a:prstClr val="black"/>
                </a:solidFill>
                <a:latin typeface="Arial"/>
                <a:cs typeface="Arial"/>
              </a:rPr>
              <a:t> </a:t>
            </a:r>
            <a:r>
              <a:rPr sz="825" spc="-75" dirty="0">
                <a:solidFill>
                  <a:prstClr val="black"/>
                </a:solidFill>
                <a:latin typeface="Arial"/>
                <a:cs typeface="Arial"/>
              </a:rPr>
              <a:t>50%  </a:t>
            </a:r>
            <a:r>
              <a:rPr sz="825" dirty="0">
                <a:solidFill>
                  <a:prstClr val="black"/>
                </a:solidFill>
                <a:latin typeface="Arial"/>
                <a:cs typeface="Arial"/>
              </a:rPr>
              <a:t>of</a:t>
            </a:r>
            <a:r>
              <a:rPr sz="825" spc="-60" dirty="0">
                <a:solidFill>
                  <a:prstClr val="black"/>
                </a:solidFill>
                <a:latin typeface="Arial"/>
                <a:cs typeface="Arial"/>
              </a:rPr>
              <a:t> </a:t>
            </a:r>
            <a:r>
              <a:rPr sz="825" spc="-11" dirty="0">
                <a:solidFill>
                  <a:prstClr val="black"/>
                </a:solidFill>
                <a:latin typeface="Arial"/>
                <a:cs typeface="Arial"/>
              </a:rPr>
              <a:t>the</a:t>
            </a:r>
            <a:r>
              <a:rPr sz="825" spc="-56" dirty="0">
                <a:solidFill>
                  <a:prstClr val="black"/>
                </a:solidFill>
                <a:latin typeface="Arial"/>
                <a:cs typeface="Arial"/>
              </a:rPr>
              <a:t> </a:t>
            </a:r>
            <a:r>
              <a:rPr sz="825" spc="-11" dirty="0">
                <a:solidFill>
                  <a:prstClr val="black"/>
                </a:solidFill>
                <a:latin typeface="Arial"/>
                <a:cs typeface="Arial"/>
              </a:rPr>
              <a:t>network,</a:t>
            </a:r>
            <a:r>
              <a:rPr sz="825" spc="-75" dirty="0">
                <a:solidFill>
                  <a:prstClr val="black"/>
                </a:solidFill>
                <a:latin typeface="Arial"/>
                <a:cs typeface="Arial"/>
              </a:rPr>
              <a:t> </a:t>
            </a:r>
            <a:r>
              <a:rPr sz="825" spc="-11" dirty="0">
                <a:solidFill>
                  <a:prstClr val="black"/>
                </a:solidFill>
                <a:latin typeface="Arial"/>
                <a:cs typeface="Arial"/>
              </a:rPr>
              <a:t>the</a:t>
            </a:r>
            <a:r>
              <a:rPr sz="825" spc="-56" dirty="0">
                <a:solidFill>
                  <a:prstClr val="black"/>
                </a:solidFill>
                <a:latin typeface="Arial"/>
                <a:cs typeface="Arial"/>
              </a:rPr>
              <a:t> </a:t>
            </a:r>
            <a:r>
              <a:rPr sz="825" spc="-30" dirty="0">
                <a:solidFill>
                  <a:prstClr val="black"/>
                </a:solidFill>
                <a:latin typeface="Arial"/>
                <a:cs typeface="Arial"/>
              </a:rPr>
              <a:t>block</a:t>
            </a:r>
            <a:r>
              <a:rPr sz="825" spc="-71" dirty="0">
                <a:solidFill>
                  <a:prstClr val="black"/>
                </a:solidFill>
                <a:latin typeface="Arial"/>
                <a:cs typeface="Arial"/>
              </a:rPr>
              <a:t> </a:t>
            </a:r>
            <a:r>
              <a:rPr sz="825" spc="-41" dirty="0">
                <a:solidFill>
                  <a:prstClr val="black"/>
                </a:solidFill>
                <a:latin typeface="Arial"/>
                <a:cs typeface="Arial"/>
              </a:rPr>
              <a:t>gets  added </a:t>
            </a:r>
            <a:r>
              <a:rPr sz="825" spc="11" dirty="0">
                <a:solidFill>
                  <a:prstClr val="black"/>
                </a:solidFill>
                <a:latin typeface="Arial"/>
                <a:cs typeface="Arial"/>
              </a:rPr>
              <a:t>to </a:t>
            </a:r>
            <a:r>
              <a:rPr sz="825" spc="-8" dirty="0">
                <a:solidFill>
                  <a:prstClr val="black"/>
                </a:solidFill>
                <a:latin typeface="Arial"/>
                <a:cs typeface="Arial"/>
              </a:rPr>
              <a:t>the</a:t>
            </a:r>
            <a:r>
              <a:rPr sz="825" spc="-135" dirty="0">
                <a:solidFill>
                  <a:prstClr val="black"/>
                </a:solidFill>
                <a:latin typeface="Arial"/>
                <a:cs typeface="Arial"/>
              </a:rPr>
              <a:t> </a:t>
            </a:r>
            <a:r>
              <a:rPr sz="825" spc="-34" dirty="0">
                <a:solidFill>
                  <a:prstClr val="black"/>
                </a:solidFill>
                <a:latin typeface="Arial"/>
                <a:cs typeface="Arial"/>
              </a:rPr>
              <a:t>chain.</a:t>
            </a:r>
            <a:endParaRPr sz="825">
              <a:solidFill>
                <a:prstClr val="black"/>
              </a:solidFill>
              <a:latin typeface="Arial"/>
              <a:cs typeface="Arial"/>
            </a:endParaRPr>
          </a:p>
        </p:txBody>
      </p:sp>
      <p:sp>
        <p:nvSpPr>
          <p:cNvPr id="24" name="object 24"/>
          <p:cNvSpPr txBox="1"/>
          <p:nvPr/>
        </p:nvSpPr>
        <p:spPr>
          <a:xfrm>
            <a:off x="7333107" y="2963895"/>
            <a:ext cx="1307783" cy="644407"/>
          </a:xfrm>
          <a:prstGeom prst="rect">
            <a:avLst/>
          </a:prstGeom>
        </p:spPr>
        <p:txBody>
          <a:bodyPr vert="horz" wrap="square" lIns="0" tIns="9525" rIns="0" bIns="0" rtlCol="0">
            <a:spAutoFit/>
          </a:bodyPr>
          <a:lstStyle/>
          <a:p>
            <a:pPr marL="9049" marR="3810" algn="ctr">
              <a:spcBef>
                <a:spcPts val="75"/>
              </a:spcBef>
            </a:pPr>
            <a:r>
              <a:rPr sz="825" spc="-60" dirty="0">
                <a:solidFill>
                  <a:prstClr val="black"/>
                </a:solidFill>
                <a:latin typeface="Arial"/>
                <a:cs typeface="Arial"/>
              </a:rPr>
              <a:t>The </a:t>
            </a:r>
            <a:r>
              <a:rPr sz="825" spc="-30" dirty="0">
                <a:solidFill>
                  <a:prstClr val="black"/>
                </a:solidFill>
                <a:latin typeface="Arial"/>
                <a:cs typeface="Arial"/>
              </a:rPr>
              <a:t>universal </a:t>
            </a:r>
            <a:r>
              <a:rPr sz="825" spc="-38" dirty="0">
                <a:solidFill>
                  <a:prstClr val="black"/>
                </a:solidFill>
                <a:latin typeface="Arial"/>
                <a:cs typeface="Arial"/>
              </a:rPr>
              <a:t>chain </a:t>
            </a:r>
            <a:r>
              <a:rPr sz="825" spc="-41" dirty="0">
                <a:solidFill>
                  <a:prstClr val="black"/>
                </a:solidFill>
                <a:latin typeface="Arial"/>
                <a:cs typeface="Arial"/>
              </a:rPr>
              <a:t>is</a:t>
            </a:r>
            <a:r>
              <a:rPr sz="825" spc="-116" dirty="0">
                <a:solidFill>
                  <a:prstClr val="black"/>
                </a:solidFill>
                <a:latin typeface="Arial"/>
                <a:cs typeface="Arial"/>
              </a:rPr>
              <a:t> </a:t>
            </a:r>
            <a:r>
              <a:rPr sz="825" spc="-26" dirty="0">
                <a:solidFill>
                  <a:prstClr val="black"/>
                </a:solidFill>
                <a:latin typeface="Arial"/>
                <a:cs typeface="Arial"/>
              </a:rPr>
              <a:t>updated  </a:t>
            </a:r>
            <a:r>
              <a:rPr sz="825" spc="-60" dirty="0">
                <a:solidFill>
                  <a:prstClr val="black"/>
                </a:solidFill>
                <a:latin typeface="Arial"/>
                <a:cs typeface="Arial"/>
              </a:rPr>
              <a:t>so </a:t>
            </a:r>
            <a:r>
              <a:rPr sz="825" spc="-41" dirty="0">
                <a:solidFill>
                  <a:prstClr val="black"/>
                </a:solidFill>
                <a:latin typeface="Arial"/>
                <a:cs typeface="Arial"/>
              </a:rPr>
              <a:t>user </a:t>
            </a:r>
            <a:r>
              <a:rPr sz="825" spc="-56" dirty="0">
                <a:solidFill>
                  <a:prstClr val="black"/>
                </a:solidFill>
                <a:latin typeface="Arial"/>
                <a:cs typeface="Arial"/>
              </a:rPr>
              <a:t>B’s </a:t>
            </a:r>
            <a:r>
              <a:rPr sz="825" spc="-34" dirty="0">
                <a:solidFill>
                  <a:prstClr val="black"/>
                </a:solidFill>
                <a:latin typeface="Arial"/>
                <a:cs typeface="Arial"/>
              </a:rPr>
              <a:t>account </a:t>
            </a:r>
            <a:r>
              <a:rPr sz="825" spc="-41" dirty="0">
                <a:solidFill>
                  <a:prstClr val="black"/>
                </a:solidFill>
                <a:latin typeface="Arial"/>
                <a:cs typeface="Arial"/>
              </a:rPr>
              <a:t>is</a:t>
            </a:r>
            <a:r>
              <a:rPr sz="825" spc="-109" dirty="0">
                <a:solidFill>
                  <a:prstClr val="black"/>
                </a:solidFill>
                <a:latin typeface="Arial"/>
                <a:cs typeface="Arial"/>
              </a:rPr>
              <a:t> </a:t>
            </a:r>
            <a:r>
              <a:rPr sz="825" spc="-19" dirty="0">
                <a:solidFill>
                  <a:prstClr val="black"/>
                </a:solidFill>
                <a:latin typeface="Arial"/>
                <a:cs typeface="Arial"/>
              </a:rPr>
              <a:t>credited  </a:t>
            </a:r>
            <a:r>
              <a:rPr sz="825" spc="4" dirty="0">
                <a:solidFill>
                  <a:prstClr val="black"/>
                </a:solidFill>
                <a:latin typeface="Arial"/>
                <a:cs typeface="Arial"/>
              </a:rPr>
              <a:t>with </a:t>
            </a:r>
            <a:r>
              <a:rPr sz="825" spc="-8" dirty="0">
                <a:solidFill>
                  <a:prstClr val="black"/>
                </a:solidFill>
                <a:latin typeface="Arial"/>
                <a:cs typeface="Arial"/>
              </a:rPr>
              <a:t>the </a:t>
            </a:r>
            <a:r>
              <a:rPr sz="825" spc="-19" dirty="0">
                <a:solidFill>
                  <a:prstClr val="black"/>
                </a:solidFill>
                <a:latin typeface="Arial"/>
                <a:cs typeface="Arial"/>
              </a:rPr>
              <a:t>fund, </a:t>
            </a:r>
            <a:r>
              <a:rPr sz="825" spc="-23" dirty="0">
                <a:solidFill>
                  <a:prstClr val="black"/>
                </a:solidFill>
                <a:latin typeface="Arial"/>
                <a:cs typeface="Arial"/>
              </a:rPr>
              <a:t>which </a:t>
            </a:r>
            <a:r>
              <a:rPr sz="825" spc="4" dirty="0">
                <a:solidFill>
                  <a:prstClr val="black"/>
                </a:solidFill>
                <a:latin typeface="Arial"/>
                <a:cs typeface="Arial"/>
              </a:rPr>
              <a:t>he/ </a:t>
            </a:r>
            <a:r>
              <a:rPr sz="825" spc="-60" dirty="0">
                <a:solidFill>
                  <a:prstClr val="black"/>
                </a:solidFill>
                <a:latin typeface="Arial"/>
                <a:cs typeface="Arial"/>
              </a:rPr>
              <a:t>she  </a:t>
            </a:r>
            <a:r>
              <a:rPr sz="825" spc="-53" dirty="0">
                <a:solidFill>
                  <a:prstClr val="black"/>
                </a:solidFill>
                <a:latin typeface="Arial"/>
                <a:cs typeface="Arial"/>
              </a:rPr>
              <a:t>can </a:t>
            </a:r>
            <a:r>
              <a:rPr sz="825" spc="-26" dirty="0">
                <a:solidFill>
                  <a:prstClr val="black"/>
                </a:solidFill>
                <a:latin typeface="Arial"/>
                <a:cs typeface="Arial"/>
              </a:rPr>
              <a:t>do </a:t>
            </a:r>
            <a:r>
              <a:rPr sz="825" spc="-23" dirty="0">
                <a:solidFill>
                  <a:prstClr val="black"/>
                </a:solidFill>
                <a:latin typeface="Arial"/>
                <a:cs typeface="Arial"/>
              </a:rPr>
              <a:t>whatever </a:t>
            </a:r>
            <a:r>
              <a:rPr sz="825" spc="-56" dirty="0">
                <a:solidFill>
                  <a:prstClr val="black"/>
                </a:solidFill>
                <a:latin typeface="Arial"/>
                <a:cs typeface="Arial"/>
              </a:rPr>
              <a:t>she </a:t>
            </a:r>
            <a:r>
              <a:rPr sz="825" spc="-53" dirty="0">
                <a:solidFill>
                  <a:prstClr val="black"/>
                </a:solidFill>
                <a:latin typeface="Arial"/>
                <a:cs typeface="Arial"/>
              </a:rPr>
              <a:t>pleases  </a:t>
            </a:r>
            <a:r>
              <a:rPr sz="825" dirty="0">
                <a:solidFill>
                  <a:prstClr val="black"/>
                </a:solidFill>
                <a:latin typeface="Arial"/>
                <a:cs typeface="Arial"/>
              </a:rPr>
              <a:t>with.</a:t>
            </a:r>
            <a:endParaRPr sz="825">
              <a:solidFill>
                <a:prstClr val="black"/>
              </a:solidFill>
              <a:latin typeface="Arial"/>
              <a:cs typeface="Arial"/>
            </a:endParaRPr>
          </a:p>
        </p:txBody>
      </p:sp>
      <p:sp>
        <p:nvSpPr>
          <p:cNvPr id="25" name="object 25"/>
          <p:cNvSpPr txBox="1">
            <a:spLocks noGrp="1"/>
          </p:cNvSpPr>
          <p:nvPr>
            <p:ph type="title"/>
          </p:nvPr>
        </p:nvSpPr>
        <p:spPr>
          <a:xfrm>
            <a:off x="264795" y="300418"/>
            <a:ext cx="7191851" cy="379431"/>
          </a:xfrm>
          <a:prstGeom prst="rect">
            <a:avLst/>
          </a:prstGeom>
        </p:spPr>
        <p:txBody>
          <a:bodyPr vert="horz" wrap="square" lIns="0" tIns="10001" rIns="0" bIns="0" rtlCol="0">
            <a:spAutoFit/>
          </a:bodyPr>
          <a:lstStyle/>
          <a:p>
            <a:pPr marL="9525">
              <a:spcBef>
                <a:spcPts val="79"/>
              </a:spcBef>
            </a:pPr>
            <a:r>
              <a:rPr b="0" dirty="0">
                <a:latin typeface="Arial"/>
                <a:cs typeface="Arial"/>
              </a:rPr>
              <a:t>How Blockchain </a:t>
            </a:r>
            <a:r>
              <a:rPr b="0" spc="-8" dirty="0"/>
              <a:t>Works: </a:t>
            </a:r>
            <a:r>
              <a:rPr b="0" dirty="0">
                <a:latin typeface="Arial"/>
                <a:cs typeface="Arial"/>
              </a:rPr>
              <a:t>Closer </a:t>
            </a:r>
            <a:r>
              <a:rPr b="0" spc="-4" dirty="0"/>
              <a:t>Look </a:t>
            </a:r>
            <a:r>
              <a:rPr b="0" dirty="0">
                <a:latin typeface="Arial"/>
                <a:cs typeface="Arial"/>
              </a:rPr>
              <a:t>At A</a:t>
            </a:r>
            <a:r>
              <a:rPr b="0" spc="-518" dirty="0"/>
              <a:t> </a:t>
            </a:r>
            <a:r>
              <a:rPr b="0" spc="-11" dirty="0"/>
              <a:t>Transaction</a:t>
            </a:r>
          </a:p>
        </p:txBody>
      </p:sp>
      <p:sp>
        <p:nvSpPr>
          <p:cNvPr id="26" name="object 26"/>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41910">
              <a:lnSpc>
                <a:spcPts val="1215"/>
              </a:lnSpc>
            </a:pPr>
            <a:fld id="{81D60167-4931-47E6-BA6A-407CBD079E47}" type="slidenum">
              <a:rPr spc="-60" dirty="0">
                <a:solidFill>
                  <a:prstClr val="black"/>
                </a:solidFill>
              </a:rPr>
              <a:pPr marL="41910">
                <a:lnSpc>
                  <a:spcPts val="1215"/>
                </a:lnSpc>
              </a:pPr>
              <a:t>85</a:t>
            </a:fld>
            <a:endParaRPr spc="-60" dirty="0">
              <a:solidFill>
                <a:prstClr val="black"/>
              </a:solidFill>
            </a:endParaRPr>
          </a:p>
        </p:txBody>
      </p:sp>
    </p:spTree>
    <p:extLst>
      <p:ext uri="{BB962C8B-B14F-4D97-AF65-F5344CB8AC3E}">
        <p14:creationId xmlns:p14="http://schemas.microsoft.com/office/powerpoint/2010/main" val="18270937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794" y="300418"/>
            <a:ext cx="5572125" cy="379431"/>
          </a:xfrm>
          <a:prstGeom prst="rect">
            <a:avLst/>
          </a:prstGeom>
        </p:spPr>
        <p:txBody>
          <a:bodyPr vert="horz" wrap="square" lIns="0" tIns="10001" rIns="0" bIns="0" rtlCol="0">
            <a:spAutoFit/>
          </a:bodyPr>
          <a:lstStyle/>
          <a:p>
            <a:pPr marL="9525">
              <a:spcBef>
                <a:spcPts val="79"/>
              </a:spcBef>
            </a:pPr>
            <a:r>
              <a:rPr b="0" dirty="0">
                <a:latin typeface="Arial"/>
                <a:cs typeface="Arial"/>
              </a:rPr>
              <a:t>Why </a:t>
            </a:r>
            <a:r>
              <a:rPr b="0" spc="-4" dirty="0"/>
              <a:t>Blockchain: </a:t>
            </a:r>
            <a:r>
              <a:rPr b="0" dirty="0">
                <a:latin typeface="Arial"/>
                <a:cs typeface="Arial"/>
              </a:rPr>
              <a:t>7 Driving Key</a:t>
            </a:r>
            <a:r>
              <a:rPr b="0" spc="-34" dirty="0"/>
              <a:t> </a:t>
            </a:r>
            <a:r>
              <a:rPr b="0" spc="-4" dirty="0"/>
              <a:t>Principles</a:t>
            </a:r>
          </a:p>
        </p:txBody>
      </p:sp>
      <p:sp>
        <p:nvSpPr>
          <p:cNvPr id="3" name="object 3"/>
          <p:cNvSpPr txBox="1"/>
          <p:nvPr/>
        </p:nvSpPr>
        <p:spPr>
          <a:xfrm>
            <a:off x="687705" y="1189957"/>
            <a:ext cx="7555706" cy="3091616"/>
          </a:xfrm>
          <a:prstGeom prst="rect">
            <a:avLst/>
          </a:prstGeom>
        </p:spPr>
        <p:txBody>
          <a:bodyPr vert="horz" wrap="square" lIns="0" tIns="9525" rIns="0" bIns="0" rtlCol="0">
            <a:spAutoFit/>
          </a:bodyPr>
          <a:lstStyle/>
          <a:p>
            <a:pPr marL="180975" indent="-171450">
              <a:spcBef>
                <a:spcPts val="75"/>
              </a:spcBef>
              <a:buFont typeface="Arial"/>
              <a:buChar char="•"/>
              <a:tabLst>
                <a:tab pos="180975" algn="l"/>
                <a:tab pos="181451" algn="l"/>
              </a:tabLst>
            </a:pPr>
            <a:r>
              <a:rPr sz="1350" b="1" spc="-120" dirty="0">
                <a:solidFill>
                  <a:srgbClr val="1F3863"/>
                </a:solidFill>
                <a:latin typeface="Arial"/>
                <a:cs typeface="Arial"/>
              </a:rPr>
              <a:t>Transparency </a:t>
            </a:r>
            <a:r>
              <a:rPr sz="1350" b="1" spc="-26" dirty="0">
                <a:solidFill>
                  <a:srgbClr val="1F3863"/>
                </a:solidFill>
                <a:latin typeface="Arial"/>
                <a:cs typeface="Arial"/>
              </a:rPr>
              <a:t>&amp; </a:t>
            </a:r>
            <a:r>
              <a:rPr sz="1350" b="1" spc="-75" dirty="0">
                <a:solidFill>
                  <a:srgbClr val="1F3863"/>
                </a:solidFill>
                <a:latin typeface="Arial"/>
                <a:cs typeface="Arial"/>
              </a:rPr>
              <a:t>Visibility </a:t>
            </a:r>
            <a:r>
              <a:rPr sz="1350" spc="-38" dirty="0">
                <a:solidFill>
                  <a:srgbClr val="404040"/>
                </a:solidFill>
                <a:latin typeface="Arial"/>
                <a:cs typeface="Arial"/>
              </a:rPr>
              <a:t>- </a:t>
            </a:r>
            <a:r>
              <a:rPr sz="1350" spc="-71" dirty="0">
                <a:solidFill>
                  <a:srgbClr val="404040"/>
                </a:solidFill>
                <a:latin typeface="Arial"/>
                <a:cs typeface="Arial"/>
              </a:rPr>
              <a:t>No </a:t>
            </a:r>
            <a:r>
              <a:rPr sz="1350" spc="-56" dirty="0">
                <a:solidFill>
                  <a:srgbClr val="404040"/>
                </a:solidFill>
                <a:latin typeface="Arial"/>
                <a:cs typeface="Arial"/>
              </a:rPr>
              <a:t>one </a:t>
            </a:r>
            <a:r>
              <a:rPr sz="1350" spc="-53" dirty="0">
                <a:solidFill>
                  <a:srgbClr val="404040"/>
                </a:solidFill>
                <a:latin typeface="Arial"/>
                <a:cs typeface="Arial"/>
              </a:rPr>
              <a:t>should </a:t>
            </a:r>
            <a:r>
              <a:rPr sz="1350" spc="-64" dirty="0">
                <a:solidFill>
                  <a:srgbClr val="404040"/>
                </a:solidFill>
                <a:latin typeface="Arial"/>
                <a:cs typeface="Arial"/>
              </a:rPr>
              <a:t>be </a:t>
            </a:r>
            <a:r>
              <a:rPr sz="1350" spc="-56" dirty="0">
                <a:solidFill>
                  <a:srgbClr val="404040"/>
                </a:solidFill>
                <a:latin typeface="Arial"/>
                <a:cs typeface="Arial"/>
              </a:rPr>
              <a:t>able </a:t>
            </a:r>
            <a:r>
              <a:rPr sz="1350" spc="11" dirty="0">
                <a:solidFill>
                  <a:srgbClr val="404040"/>
                </a:solidFill>
                <a:latin typeface="Arial"/>
                <a:cs typeface="Arial"/>
              </a:rPr>
              <a:t>to </a:t>
            </a:r>
            <a:r>
              <a:rPr sz="1350" spc="-60" dirty="0">
                <a:solidFill>
                  <a:srgbClr val="404040"/>
                </a:solidFill>
                <a:latin typeface="Arial"/>
                <a:cs typeface="Arial"/>
              </a:rPr>
              <a:t>cover </a:t>
            </a:r>
            <a:r>
              <a:rPr sz="1350" spc="-4" dirty="0">
                <a:solidFill>
                  <a:srgbClr val="404040"/>
                </a:solidFill>
                <a:latin typeface="Arial"/>
                <a:cs typeface="Arial"/>
              </a:rPr>
              <a:t>their</a:t>
            </a:r>
            <a:r>
              <a:rPr sz="1350" spc="-248" dirty="0">
                <a:solidFill>
                  <a:srgbClr val="404040"/>
                </a:solidFill>
                <a:latin typeface="Arial"/>
                <a:cs typeface="Arial"/>
              </a:rPr>
              <a:t> </a:t>
            </a:r>
            <a:r>
              <a:rPr sz="1350" spc="-60" dirty="0">
                <a:solidFill>
                  <a:srgbClr val="404040"/>
                </a:solidFill>
                <a:latin typeface="Arial"/>
                <a:cs typeface="Arial"/>
              </a:rPr>
              <a:t>tracks.</a:t>
            </a:r>
            <a:endParaRPr sz="1350">
              <a:solidFill>
                <a:prstClr val="black"/>
              </a:solidFill>
              <a:latin typeface="Arial"/>
              <a:cs typeface="Arial"/>
            </a:endParaRPr>
          </a:p>
          <a:p>
            <a:pPr>
              <a:spcBef>
                <a:spcPts val="23"/>
              </a:spcBef>
              <a:buClr>
                <a:srgbClr val="1F3863"/>
              </a:buClr>
              <a:buFont typeface="Arial"/>
              <a:buChar char="•"/>
            </a:pPr>
            <a:endParaRPr sz="1763">
              <a:solidFill>
                <a:prstClr val="black"/>
              </a:solidFill>
              <a:latin typeface="Times New Roman"/>
              <a:cs typeface="Times New Roman"/>
            </a:endParaRPr>
          </a:p>
          <a:p>
            <a:pPr marL="180975" indent="-171450">
              <a:buFont typeface="Arial"/>
              <a:buChar char="•"/>
              <a:tabLst>
                <a:tab pos="180975" algn="l"/>
                <a:tab pos="181451" algn="l"/>
              </a:tabLst>
            </a:pPr>
            <a:r>
              <a:rPr sz="1350" b="1" spc="-94" dirty="0">
                <a:solidFill>
                  <a:srgbClr val="1F3863"/>
                </a:solidFill>
                <a:latin typeface="Arial"/>
                <a:cs typeface="Arial"/>
              </a:rPr>
              <a:t>Accountability </a:t>
            </a:r>
            <a:r>
              <a:rPr sz="1350" spc="-38" dirty="0">
                <a:solidFill>
                  <a:srgbClr val="404040"/>
                </a:solidFill>
                <a:latin typeface="Arial"/>
                <a:cs typeface="Arial"/>
              </a:rPr>
              <a:t>- </a:t>
            </a:r>
            <a:r>
              <a:rPr sz="1350" spc="-94" dirty="0">
                <a:solidFill>
                  <a:srgbClr val="404040"/>
                </a:solidFill>
                <a:latin typeface="Arial"/>
                <a:cs typeface="Arial"/>
              </a:rPr>
              <a:t>Every </a:t>
            </a:r>
            <a:r>
              <a:rPr sz="1350" spc="-38" dirty="0">
                <a:solidFill>
                  <a:srgbClr val="404040"/>
                </a:solidFill>
                <a:latin typeface="Arial"/>
                <a:cs typeface="Arial"/>
              </a:rPr>
              <a:t>action </a:t>
            </a:r>
            <a:r>
              <a:rPr sz="1350" spc="-53" dirty="0">
                <a:solidFill>
                  <a:srgbClr val="404040"/>
                </a:solidFill>
                <a:latin typeface="Arial"/>
                <a:cs typeface="Arial"/>
              </a:rPr>
              <a:t>should </a:t>
            </a:r>
            <a:r>
              <a:rPr sz="1350" spc="-64" dirty="0">
                <a:solidFill>
                  <a:srgbClr val="404040"/>
                </a:solidFill>
                <a:latin typeface="Arial"/>
                <a:cs typeface="Arial"/>
              </a:rPr>
              <a:t>be </a:t>
            </a:r>
            <a:r>
              <a:rPr sz="1350" spc="-19" dirty="0">
                <a:solidFill>
                  <a:srgbClr val="404040"/>
                </a:solidFill>
                <a:latin typeface="Arial"/>
                <a:cs typeface="Arial"/>
              </a:rPr>
              <a:t>attributable </a:t>
            </a:r>
            <a:r>
              <a:rPr sz="1350" spc="11" dirty="0">
                <a:solidFill>
                  <a:srgbClr val="404040"/>
                </a:solidFill>
                <a:latin typeface="Arial"/>
                <a:cs typeface="Arial"/>
              </a:rPr>
              <a:t>to </a:t>
            </a:r>
            <a:r>
              <a:rPr sz="1350" spc="-19" dirty="0">
                <a:solidFill>
                  <a:srgbClr val="404040"/>
                </a:solidFill>
                <a:latin typeface="Arial"/>
                <a:cs typeface="Arial"/>
              </a:rPr>
              <a:t>it’s</a:t>
            </a:r>
            <a:r>
              <a:rPr sz="1350" spc="-236" dirty="0">
                <a:solidFill>
                  <a:srgbClr val="404040"/>
                </a:solidFill>
                <a:latin typeface="Arial"/>
                <a:cs typeface="Arial"/>
              </a:rPr>
              <a:t> </a:t>
            </a:r>
            <a:r>
              <a:rPr sz="1350" spc="-56" dirty="0">
                <a:solidFill>
                  <a:srgbClr val="404040"/>
                </a:solidFill>
                <a:latin typeface="Arial"/>
                <a:cs typeface="Arial"/>
              </a:rPr>
              <a:t>owner.</a:t>
            </a:r>
            <a:endParaRPr sz="1350">
              <a:solidFill>
                <a:prstClr val="black"/>
              </a:solidFill>
              <a:latin typeface="Arial"/>
              <a:cs typeface="Arial"/>
            </a:endParaRPr>
          </a:p>
          <a:p>
            <a:pPr>
              <a:spcBef>
                <a:spcPts val="19"/>
              </a:spcBef>
              <a:buClr>
                <a:srgbClr val="1F3863"/>
              </a:buClr>
              <a:buFont typeface="Arial"/>
              <a:buChar char="•"/>
            </a:pPr>
            <a:endParaRPr sz="1763">
              <a:solidFill>
                <a:prstClr val="black"/>
              </a:solidFill>
              <a:latin typeface="Times New Roman"/>
              <a:cs typeface="Times New Roman"/>
            </a:endParaRPr>
          </a:p>
          <a:p>
            <a:pPr marL="180975" indent="-171450">
              <a:buFont typeface="Arial"/>
              <a:buChar char="•"/>
              <a:tabLst>
                <a:tab pos="180975" algn="l"/>
                <a:tab pos="181451" algn="l"/>
              </a:tabLst>
            </a:pPr>
            <a:r>
              <a:rPr sz="1350" b="1" spc="-116" dirty="0">
                <a:solidFill>
                  <a:srgbClr val="1F3863"/>
                </a:solidFill>
                <a:latin typeface="Arial"/>
                <a:cs typeface="Arial"/>
              </a:rPr>
              <a:t>Privacy </a:t>
            </a:r>
            <a:r>
              <a:rPr sz="1350" spc="-38" dirty="0">
                <a:solidFill>
                  <a:srgbClr val="404040"/>
                </a:solidFill>
                <a:latin typeface="Arial"/>
                <a:cs typeface="Arial"/>
              </a:rPr>
              <a:t>- </a:t>
            </a:r>
            <a:r>
              <a:rPr sz="1350" spc="-64" dirty="0">
                <a:solidFill>
                  <a:srgbClr val="404040"/>
                </a:solidFill>
                <a:latin typeface="Arial"/>
                <a:cs typeface="Arial"/>
              </a:rPr>
              <a:t>Security </a:t>
            </a:r>
            <a:r>
              <a:rPr sz="1350" spc="-53" dirty="0">
                <a:solidFill>
                  <a:srgbClr val="404040"/>
                </a:solidFill>
                <a:latin typeface="Arial"/>
                <a:cs typeface="Arial"/>
              </a:rPr>
              <a:t>should </a:t>
            </a:r>
            <a:r>
              <a:rPr sz="1350" spc="-64" dirty="0">
                <a:solidFill>
                  <a:srgbClr val="404040"/>
                </a:solidFill>
                <a:latin typeface="Arial"/>
                <a:cs typeface="Arial"/>
              </a:rPr>
              <a:t>be </a:t>
            </a:r>
            <a:r>
              <a:rPr sz="1350" spc="-38" dirty="0">
                <a:solidFill>
                  <a:srgbClr val="404040"/>
                </a:solidFill>
                <a:latin typeface="Arial"/>
                <a:cs typeface="Arial"/>
              </a:rPr>
              <a:t>afforded </a:t>
            </a:r>
            <a:r>
              <a:rPr sz="1350" dirty="0">
                <a:solidFill>
                  <a:srgbClr val="404040"/>
                </a:solidFill>
                <a:latin typeface="Arial"/>
                <a:cs typeface="Arial"/>
              </a:rPr>
              <a:t>without </a:t>
            </a:r>
            <a:r>
              <a:rPr sz="1350" spc="-56" dirty="0">
                <a:solidFill>
                  <a:srgbClr val="404040"/>
                </a:solidFill>
                <a:latin typeface="Arial"/>
                <a:cs typeface="Arial"/>
              </a:rPr>
              <a:t>giving </a:t>
            </a:r>
            <a:r>
              <a:rPr sz="1350" spc="-45" dirty="0">
                <a:solidFill>
                  <a:srgbClr val="404040"/>
                </a:solidFill>
                <a:latin typeface="Arial"/>
                <a:cs typeface="Arial"/>
              </a:rPr>
              <a:t>up </a:t>
            </a:r>
            <a:r>
              <a:rPr sz="1350" spc="-34" dirty="0">
                <a:solidFill>
                  <a:srgbClr val="404040"/>
                </a:solidFill>
                <a:latin typeface="Arial"/>
                <a:cs typeface="Arial"/>
              </a:rPr>
              <a:t>confidential</a:t>
            </a:r>
            <a:r>
              <a:rPr sz="1350" spc="-180" dirty="0">
                <a:solidFill>
                  <a:srgbClr val="404040"/>
                </a:solidFill>
                <a:latin typeface="Arial"/>
                <a:cs typeface="Arial"/>
              </a:rPr>
              <a:t> </a:t>
            </a:r>
            <a:r>
              <a:rPr sz="1350" spc="-23" dirty="0">
                <a:solidFill>
                  <a:srgbClr val="404040"/>
                </a:solidFill>
                <a:latin typeface="Arial"/>
                <a:cs typeface="Arial"/>
              </a:rPr>
              <a:t>information.</a:t>
            </a:r>
            <a:endParaRPr sz="1350">
              <a:solidFill>
                <a:prstClr val="black"/>
              </a:solidFill>
              <a:latin typeface="Arial"/>
              <a:cs typeface="Arial"/>
            </a:endParaRPr>
          </a:p>
          <a:p>
            <a:pPr>
              <a:spcBef>
                <a:spcPts val="15"/>
              </a:spcBef>
              <a:buClr>
                <a:srgbClr val="1F3863"/>
              </a:buClr>
              <a:buFont typeface="Arial"/>
              <a:buChar char="•"/>
            </a:pPr>
            <a:endParaRPr sz="1763">
              <a:solidFill>
                <a:prstClr val="black"/>
              </a:solidFill>
              <a:latin typeface="Times New Roman"/>
              <a:cs typeface="Times New Roman"/>
            </a:endParaRPr>
          </a:p>
          <a:p>
            <a:pPr marL="180975" indent="-171450">
              <a:spcBef>
                <a:spcPts val="4"/>
              </a:spcBef>
              <a:buFont typeface="Arial"/>
              <a:buChar char="•"/>
              <a:tabLst>
                <a:tab pos="180975" algn="l"/>
                <a:tab pos="181451" algn="l"/>
              </a:tabLst>
            </a:pPr>
            <a:r>
              <a:rPr sz="1350" b="1" spc="-94" dirty="0">
                <a:solidFill>
                  <a:srgbClr val="1F3863"/>
                </a:solidFill>
                <a:latin typeface="Arial"/>
                <a:cs typeface="Arial"/>
              </a:rPr>
              <a:t>Scalability</a:t>
            </a:r>
            <a:r>
              <a:rPr sz="1350" b="1" spc="-90" dirty="0">
                <a:solidFill>
                  <a:srgbClr val="1F3863"/>
                </a:solidFill>
                <a:latin typeface="Arial"/>
                <a:cs typeface="Arial"/>
              </a:rPr>
              <a:t> </a:t>
            </a:r>
            <a:r>
              <a:rPr sz="1350" spc="-38" dirty="0">
                <a:solidFill>
                  <a:srgbClr val="404040"/>
                </a:solidFill>
                <a:latin typeface="Arial"/>
                <a:cs typeface="Arial"/>
              </a:rPr>
              <a:t>-</a:t>
            </a:r>
            <a:r>
              <a:rPr sz="1350" spc="-71" dirty="0">
                <a:solidFill>
                  <a:srgbClr val="404040"/>
                </a:solidFill>
                <a:latin typeface="Arial"/>
                <a:cs typeface="Arial"/>
              </a:rPr>
              <a:t> </a:t>
            </a:r>
            <a:r>
              <a:rPr sz="1350" spc="-26" dirty="0">
                <a:solidFill>
                  <a:srgbClr val="404040"/>
                </a:solidFill>
                <a:latin typeface="Arial"/>
                <a:cs typeface="Arial"/>
              </a:rPr>
              <a:t>Must</a:t>
            </a:r>
            <a:r>
              <a:rPr sz="1350" spc="-71" dirty="0">
                <a:solidFill>
                  <a:srgbClr val="404040"/>
                </a:solidFill>
                <a:latin typeface="Arial"/>
                <a:cs typeface="Arial"/>
              </a:rPr>
              <a:t> </a:t>
            </a:r>
            <a:r>
              <a:rPr sz="1350" spc="-64" dirty="0">
                <a:solidFill>
                  <a:srgbClr val="404040"/>
                </a:solidFill>
                <a:latin typeface="Arial"/>
                <a:cs typeface="Arial"/>
              </a:rPr>
              <a:t>be</a:t>
            </a:r>
            <a:r>
              <a:rPr sz="1350" spc="-60" dirty="0">
                <a:solidFill>
                  <a:srgbClr val="404040"/>
                </a:solidFill>
                <a:latin typeface="Arial"/>
                <a:cs typeface="Arial"/>
              </a:rPr>
              <a:t> </a:t>
            </a:r>
            <a:r>
              <a:rPr sz="1350" spc="-56" dirty="0">
                <a:solidFill>
                  <a:srgbClr val="404040"/>
                </a:solidFill>
                <a:latin typeface="Arial"/>
                <a:cs typeface="Arial"/>
              </a:rPr>
              <a:t>able</a:t>
            </a:r>
            <a:r>
              <a:rPr sz="1350" spc="-60" dirty="0">
                <a:solidFill>
                  <a:srgbClr val="404040"/>
                </a:solidFill>
                <a:latin typeface="Arial"/>
                <a:cs typeface="Arial"/>
              </a:rPr>
              <a:t> </a:t>
            </a:r>
            <a:r>
              <a:rPr sz="1350" spc="11" dirty="0">
                <a:solidFill>
                  <a:srgbClr val="404040"/>
                </a:solidFill>
                <a:latin typeface="Arial"/>
                <a:cs typeface="Arial"/>
              </a:rPr>
              <a:t>to</a:t>
            </a:r>
            <a:r>
              <a:rPr sz="1350" spc="-71" dirty="0">
                <a:solidFill>
                  <a:srgbClr val="404040"/>
                </a:solidFill>
                <a:latin typeface="Arial"/>
                <a:cs typeface="Arial"/>
              </a:rPr>
              <a:t> </a:t>
            </a:r>
            <a:r>
              <a:rPr sz="1350" spc="-90" dirty="0">
                <a:solidFill>
                  <a:srgbClr val="404040"/>
                </a:solidFill>
                <a:latin typeface="Arial"/>
                <a:cs typeface="Arial"/>
              </a:rPr>
              <a:t>scale</a:t>
            </a:r>
            <a:r>
              <a:rPr sz="1350" spc="-71" dirty="0">
                <a:solidFill>
                  <a:srgbClr val="404040"/>
                </a:solidFill>
                <a:latin typeface="Arial"/>
                <a:cs typeface="Arial"/>
              </a:rPr>
              <a:t> </a:t>
            </a:r>
            <a:r>
              <a:rPr sz="1350" spc="11" dirty="0">
                <a:solidFill>
                  <a:srgbClr val="404040"/>
                </a:solidFill>
                <a:latin typeface="Arial"/>
                <a:cs typeface="Arial"/>
              </a:rPr>
              <a:t>to</a:t>
            </a:r>
            <a:r>
              <a:rPr sz="1350" spc="-71" dirty="0">
                <a:solidFill>
                  <a:srgbClr val="404040"/>
                </a:solidFill>
                <a:latin typeface="Arial"/>
                <a:cs typeface="Arial"/>
              </a:rPr>
              <a:t> </a:t>
            </a:r>
            <a:r>
              <a:rPr sz="1350" spc="-15" dirty="0">
                <a:solidFill>
                  <a:srgbClr val="404040"/>
                </a:solidFill>
                <a:latin typeface="Arial"/>
                <a:cs typeface="Arial"/>
              </a:rPr>
              <a:t>trillions</a:t>
            </a:r>
            <a:r>
              <a:rPr sz="1350" spc="-53" dirty="0">
                <a:solidFill>
                  <a:srgbClr val="404040"/>
                </a:solidFill>
                <a:latin typeface="Arial"/>
                <a:cs typeface="Arial"/>
              </a:rPr>
              <a:t> </a:t>
            </a:r>
            <a:r>
              <a:rPr sz="1350" spc="-4" dirty="0">
                <a:solidFill>
                  <a:srgbClr val="404040"/>
                </a:solidFill>
                <a:latin typeface="Arial"/>
                <a:cs typeface="Arial"/>
              </a:rPr>
              <a:t>of</a:t>
            </a:r>
            <a:r>
              <a:rPr sz="1350" spc="-71" dirty="0">
                <a:solidFill>
                  <a:srgbClr val="404040"/>
                </a:solidFill>
                <a:latin typeface="Arial"/>
                <a:cs typeface="Arial"/>
              </a:rPr>
              <a:t> </a:t>
            </a:r>
            <a:r>
              <a:rPr sz="1350" spc="-26" dirty="0">
                <a:solidFill>
                  <a:srgbClr val="404040"/>
                </a:solidFill>
                <a:latin typeface="Arial"/>
                <a:cs typeface="Arial"/>
              </a:rPr>
              <a:t>digital</a:t>
            </a:r>
            <a:r>
              <a:rPr sz="1350" spc="-56" dirty="0">
                <a:solidFill>
                  <a:srgbClr val="404040"/>
                </a:solidFill>
                <a:latin typeface="Arial"/>
                <a:cs typeface="Arial"/>
              </a:rPr>
              <a:t> </a:t>
            </a:r>
            <a:r>
              <a:rPr sz="1350" spc="-86" dirty="0">
                <a:solidFill>
                  <a:srgbClr val="404040"/>
                </a:solidFill>
                <a:latin typeface="Arial"/>
                <a:cs typeface="Arial"/>
              </a:rPr>
              <a:t>assets.</a:t>
            </a:r>
            <a:endParaRPr sz="1350">
              <a:solidFill>
                <a:prstClr val="black"/>
              </a:solidFill>
              <a:latin typeface="Arial"/>
              <a:cs typeface="Arial"/>
            </a:endParaRPr>
          </a:p>
          <a:p>
            <a:pPr>
              <a:spcBef>
                <a:spcPts val="23"/>
              </a:spcBef>
              <a:buClr>
                <a:srgbClr val="1F3863"/>
              </a:buClr>
              <a:buFont typeface="Arial"/>
              <a:buChar char="•"/>
            </a:pPr>
            <a:endParaRPr sz="1763">
              <a:solidFill>
                <a:prstClr val="black"/>
              </a:solidFill>
              <a:latin typeface="Times New Roman"/>
              <a:cs typeface="Times New Roman"/>
            </a:endParaRPr>
          </a:p>
          <a:p>
            <a:pPr marL="180975" indent="-171450">
              <a:buFont typeface="Arial"/>
              <a:buChar char="•"/>
              <a:tabLst>
                <a:tab pos="180975" algn="l"/>
                <a:tab pos="181451" algn="l"/>
              </a:tabLst>
            </a:pPr>
            <a:r>
              <a:rPr sz="1350" b="1" spc="-71" dirty="0">
                <a:solidFill>
                  <a:srgbClr val="1F3863"/>
                </a:solidFill>
                <a:latin typeface="Arial"/>
                <a:cs typeface="Arial"/>
              </a:rPr>
              <a:t>Portability</a:t>
            </a:r>
            <a:r>
              <a:rPr sz="1350" b="1" spc="-90" dirty="0">
                <a:solidFill>
                  <a:srgbClr val="1F3863"/>
                </a:solidFill>
                <a:latin typeface="Arial"/>
                <a:cs typeface="Arial"/>
              </a:rPr>
              <a:t> </a:t>
            </a:r>
            <a:r>
              <a:rPr sz="1350" spc="-38" dirty="0">
                <a:solidFill>
                  <a:srgbClr val="404040"/>
                </a:solidFill>
                <a:latin typeface="Arial"/>
                <a:cs typeface="Arial"/>
              </a:rPr>
              <a:t>-</a:t>
            </a:r>
            <a:r>
              <a:rPr sz="1350" spc="-71" dirty="0">
                <a:solidFill>
                  <a:srgbClr val="404040"/>
                </a:solidFill>
                <a:latin typeface="Arial"/>
                <a:cs typeface="Arial"/>
              </a:rPr>
              <a:t> </a:t>
            </a:r>
            <a:r>
              <a:rPr sz="1350" spc="-64" dirty="0">
                <a:solidFill>
                  <a:srgbClr val="404040"/>
                </a:solidFill>
                <a:latin typeface="Arial"/>
                <a:cs typeface="Arial"/>
              </a:rPr>
              <a:t>Security </a:t>
            </a:r>
            <a:r>
              <a:rPr sz="1350" spc="-45" dirty="0">
                <a:solidFill>
                  <a:srgbClr val="404040"/>
                </a:solidFill>
                <a:latin typeface="Arial"/>
                <a:cs typeface="Arial"/>
              </a:rPr>
              <a:t>must</a:t>
            </a:r>
            <a:r>
              <a:rPr sz="1350" spc="-71" dirty="0">
                <a:solidFill>
                  <a:srgbClr val="404040"/>
                </a:solidFill>
                <a:latin typeface="Arial"/>
                <a:cs typeface="Arial"/>
              </a:rPr>
              <a:t> </a:t>
            </a:r>
            <a:r>
              <a:rPr sz="1350" spc="-64" dirty="0">
                <a:solidFill>
                  <a:srgbClr val="404040"/>
                </a:solidFill>
                <a:latin typeface="Arial"/>
                <a:cs typeface="Arial"/>
              </a:rPr>
              <a:t>move</a:t>
            </a:r>
            <a:r>
              <a:rPr sz="1350" spc="-68" dirty="0">
                <a:solidFill>
                  <a:srgbClr val="404040"/>
                </a:solidFill>
                <a:latin typeface="Arial"/>
                <a:cs typeface="Arial"/>
              </a:rPr>
              <a:t> </a:t>
            </a:r>
            <a:r>
              <a:rPr sz="1350" spc="4" dirty="0">
                <a:solidFill>
                  <a:srgbClr val="404040"/>
                </a:solidFill>
                <a:latin typeface="Arial"/>
                <a:cs typeface="Arial"/>
              </a:rPr>
              <a:t>with</a:t>
            </a:r>
            <a:r>
              <a:rPr sz="1350" spc="-64" dirty="0">
                <a:solidFill>
                  <a:srgbClr val="404040"/>
                </a:solidFill>
                <a:latin typeface="Arial"/>
                <a:cs typeface="Arial"/>
              </a:rPr>
              <a:t> </a:t>
            </a:r>
            <a:r>
              <a:rPr sz="1350" spc="-15" dirty="0">
                <a:solidFill>
                  <a:srgbClr val="404040"/>
                </a:solidFill>
                <a:latin typeface="Arial"/>
                <a:cs typeface="Arial"/>
              </a:rPr>
              <a:t>the</a:t>
            </a:r>
            <a:r>
              <a:rPr sz="1350" spc="-71" dirty="0">
                <a:solidFill>
                  <a:srgbClr val="404040"/>
                </a:solidFill>
                <a:latin typeface="Arial"/>
                <a:cs typeface="Arial"/>
              </a:rPr>
              <a:t> </a:t>
            </a:r>
            <a:r>
              <a:rPr sz="1350" spc="-53" dirty="0">
                <a:solidFill>
                  <a:srgbClr val="404040"/>
                </a:solidFill>
                <a:latin typeface="Arial"/>
                <a:cs typeface="Arial"/>
              </a:rPr>
              <a:t>data,</a:t>
            </a:r>
            <a:r>
              <a:rPr sz="1350" spc="-68" dirty="0">
                <a:solidFill>
                  <a:srgbClr val="404040"/>
                </a:solidFill>
                <a:latin typeface="Arial"/>
                <a:cs typeface="Arial"/>
              </a:rPr>
              <a:t> </a:t>
            </a:r>
            <a:r>
              <a:rPr sz="1350" spc="-45" dirty="0">
                <a:solidFill>
                  <a:srgbClr val="404040"/>
                </a:solidFill>
                <a:latin typeface="Arial"/>
                <a:cs typeface="Arial"/>
              </a:rPr>
              <a:t>wherever</a:t>
            </a:r>
            <a:r>
              <a:rPr sz="1350" spc="-60" dirty="0">
                <a:solidFill>
                  <a:srgbClr val="404040"/>
                </a:solidFill>
                <a:latin typeface="Arial"/>
                <a:cs typeface="Arial"/>
              </a:rPr>
              <a:t> </a:t>
            </a:r>
            <a:r>
              <a:rPr sz="1350" spc="-15" dirty="0">
                <a:solidFill>
                  <a:srgbClr val="404040"/>
                </a:solidFill>
                <a:latin typeface="Arial"/>
                <a:cs typeface="Arial"/>
              </a:rPr>
              <a:t>the</a:t>
            </a:r>
            <a:r>
              <a:rPr sz="1350" spc="-71" dirty="0">
                <a:solidFill>
                  <a:srgbClr val="404040"/>
                </a:solidFill>
                <a:latin typeface="Arial"/>
                <a:cs typeface="Arial"/>
              </a:rPr>
              <a:t> </a:t>
            </a:r>
            <a:r>
              <a:rPr sz="1350" spc="-53" dirty="0">
                <a:solidFill>
                  <a:srgbClr val="404040"/>
                </a:solidFill>
                <a:latin typeface="Arial"/>
                <a:cs typeface="Arial"/>
              </a:rPr>
              <a:t>data</a:t>
            </a:r>
            <a:r>
              <a:rPr sz="1350" spc="-71" dirty="0">
                <a:solidFill>
                  <a:srgbClr val="404040"/>
                </a:solidFill>
                <a:latin typeface="Arial"/>
                <a:cs typeface="Arial"/>
              </a:rPr>
              <a:t> </a:t>
            </a:r>
            <a:r>
              <a:rPr sz="1350" spc="-86" dirty="0">
                <a:solidFill>
                  <a:srgbClr val="404040"/>
                </a:solidFill>
                <a:latin typeface="Arial"/>
                <a:cs typeface="Arial"/>
              </a:rPr>
              <a:t>goes.</a:t>
            </a:r>
            <a:endParaRPr sz="1350">
              <a:solidFill>
                <a:prstClr val="black"/>
              </a:solidFill>
              <a:latin typeface="Arial"/>
              <a:cs typeface="Arial"/>
            </a:endParaRPr>
          </a:p>
          <a:p>
            <a:pPr>
              <a:spcBef>
                <a:spcPts val="19"/>
              </a:spcBef>
              <a:buClr>
                <a:srgbClr val="1F3863"/>
              </a:buClr>
              <a:buFont typeface="Arial"/>
              <a:buChar char="•"/>
            </a:pPr>
            <a:endParaRPr sz="1763">
              <a:solidFill>
                <a:prstClr val="black"/>
              </a:solidFill>
              <a:latin typeface="Times New Roman"/>
              <a:cs typeface="Times New Roman"/>
            </a:endParaRPr>
          </a:p>
          <a:p>
            <a:pPr marL="180975" indent="-171450">
              <a:buFont typeface="Arial"/>
              <a:buChar char="•"/>
              <a:tabLst>
                <a:tab pos="180975" algn="l"/>
                <a:tab pos="181451" algn="l"/>
              </a:tabLst>
            </a:pPr>
            <a:r>
              <a:rPr sz="1350" b="1" spc="-109" dirty="0">
                <a:solidFill>
                  <a:srgbClr val="1F3863"/>
                </a:solidFill>
                <a:latin typeface="Arial"/>
                <a:cs typeface="Arial"/>
              </a:rPr>
              <a:t>Permanence </a:t>
            </a:r>
            <a:r>
              <a:rPr sz="1350" spc="-38" dirty="0">
                <a:solidFill>
                  <a:srgbClr val="404040"/>
                </a:solidFill>
                <a:latin typeface="Arial"/>
                <a:cs typeface="Arial"/>
              </a:rPr>
              <a:t>- </a:t>
            </a:r>
            <a:r>
              <a:rPr sz="1350" spc="-64" dirty="0">
                <a:solidFill>
                  <a:srgbClr val="404040"/>
                </a:solidFill>
                <a:latin typeface="Arial"/>
                <a:cs typeface="Arial"/>
              </a:rPr>
              <a:t>Security </a:t>
            </a:r>
            <a:r>
              <a:rPr sz="1350" spc="-45" dirty="0">
                <a:solidFill>
                  <a:srgbClr val="404040"/>
                </a:solidFill>
                <a:latin typeface="Arial"/>
                <a:cs typeface="Arial"/>
              </a:rPr>
              <a:t>must </a:t>
            </a:r>
            <a:r>
              <a:rPr sz="1350" spc="-4" dirty="0">
                <a:solidFill>
                  <a:srgbClr val="404040"/>
                </a:solidFill>
                <a:latin typeface="Arial"/>
                <a:cs typeface="Arial"/>
              </a:rPr>
              <a:t>not </a:t>
            </a:r>
            <a:r>
              <a:rPr sz="1350" spc="-64" dirty="0">
                <a:solidFill>
                  <a:srgbClr val="404040"/>
                </a:solidFill>
                <a:latin typeface="Arial"/>
                <a:cs typeface="Arial"/>
              </a:rPr>
              <a:t>be </a:t>
            </a:r>
            <a:r>
              <a:rPr sz="1350" spc="-53" dirty="0">
                <a:solidFill>
                  <a:srgbClr val="404040"/>
                </a:solidFill>
                <a:latin typeface="Arial"/>
                <a:cs typeface="Arial"/>
              </a:rPr>
              <a:t>ephemeral </a:t>
            </a:r>
            <a:r>
              <a:rPr sz="1350" spc="-79" dirty="0">
                <a:solidFill>
                  <a:srgbClr val="404040"/>
                </a:solidFill>
                <a:latin typeface="Arial"/>
                <a:cs typeface="Arial"/>
              </a:rPr>
              <a:t>– </a:t>
            </a:r>
            <a:r>
              <a:rPr sz="1350" spc="41" dirty="0">
                <a:solidFill>
                  <a:srgbClr val="404040"/>
                </a:solidFill>
                <a:latin typeface="Arial"/>
                <a:cs typeface="Arial"/>
              </a:rPr>
              <a:t>it </a:t>
            </a:r>
            <a:r>
              <a:rPr sz="1350" spc="-45" dirty="0">
                <a:solidFill>
                  <a:srgbClr val="404040"/>
                </a:solidFill>
                <a:latin typeface="Arial"/>
                <a:cs typeface="Arial"/>
              </a:rPr>
              <a:t>must </a:t>
            </a:r>
            <a:r>
              <a:rPr sz="1350" spc="-56" dirty="0">
                <a:solidFill>
                  <a:srgbClr val="404040"/>
                </a:solidFill>
                <a:latin typeface="Arial"/>
                <a:cs typeface="Arial"/>
              </a:rPr>
              <a:t>exist </a:t>
            </a:r>
            <a:r>
              <a:rPr sz="1350" spc="-127" dirty="0">
                <a:solidFill>
                  <a:srgbClr val="404040"/>
                </a:solidFill>
                <a:latin typeface="Arial"/>
                <a:cs typeface="Arial"/>
              </a:rPr>
              <a:t>as </a:t>
            </a:r>
            <a:r>
              <a:rPr sz="1350" spc="-53" dirty="0">
                <a:solidFill>
                  <a:srgbClr val="404040"/>
                </a:solidFill>
                <a:latin typeface="Arial"/>
                <a:cs typeface="Arial"/>
              </a:rPr>
              <a:t>long </a:t>
            </a:r>
            <a:r>
              <a:rPr sz="1350" spc="-127" dirty="0">
                <a:solidFill>
                  <a:srgbClr val="404040"/>
                </a:solidFill>
                <a:latin typeface="Arial"/>
                <a:cs typeface="Arial"/>
              </a:rPr>
              <a:t>as </a:t>
            </a:r>
            <a:r>
              <a:rPr sz="1350" spc="-15" dirty="0">
                <a:solidFill>
                  <a:srgbClr val="404040"/>
                </a:solidFill>
                <a:latin typeface="Arial"/>
                <a:cs typeface="Arial"/>
              </a:rPr>
              <a:t>the </a:t>
            </a:r>
            <a:r>
              <a:rPr sz="1350" spc="-53" dirty="0">
                <a:solidFill>
                  <a:srgbClr val="404040"/>
                </a:solidFill>
                <a:latin typeface="Arial"/>
                <a:cs typeface="Arial"/>
              </a:rPr>
              <a:t>data </a:t>
            </a:r>
            <a:r>
              <a:rPr sz="1350" spc="-68" dirty="0">
                <a:solidFill>
                  <a:srgbClr val="404040"/>
                </a:solidFill>
                <a:latin typeface="Arial"/>
                <a:cs typeface="Arial"/>
              </a:rPr>
              <a:t>exists, </a:t>
            </a:r>
            <a:r>
              <a:rPr sz="1350" spc="-64" dirty="0">
                <a:solidFill>
                  <a:srgbClr val="404040"/>
                </a:solidFill>
                <a:latin typeface="Arial"/>
                <a:cs typeface="Arial"/>
              </a:rPr>
              <a:t>and </a:t>
            </a:r>
            <a:r>
              <a:rPr sz="1350" spc="-41" dirty="0">
                <a:solidFill>
                  <a:srgbClr val="404040"/>
                </a:solidFill>
                <a:latin typeface="Arial"/>
                <a:cs typeface="Arial"/>
              </a:rPr>
              <a:t>ideally</a:t>
            </a:r>
            <a:r>
              <a:rPr sz="1350" spc="-191" dirty="0">
                <a:solidFill>
                  <a:srgbClr val="404040"/>
                </a:solidFill>
                <a:latin typeface="Arial"/>
                <a:cs typeface="Arial"/>
              </a:rPr>
              <a:t> </a:t>
            </a:r>
            <a:r>
              <a:rPr sz="1350" spc="-64" dirty="0">
                <a:solidFill>
                  <a:srgbClr val="404040"/>
                </a:solidFill>
                <a:latin typeface="Arial"/>
                <a:cs typeface="Arial"/>
              </a:rPr>
              <a:t>longer.</a:t>
            </a:r>
            <a:endParaRPr sz="1350">
              <a:solidFill>
                <a:prstClr val="black"/>
              </a:solidFill>
              <a:latin typeface="Arial"/>
              <a:cs typeface="Arial"/>
            </a:endParaRPr>
          </a:p>
          <a:p>
            <a:pPr>
              <a:spcBef>
                <a:spcPts val="15"/>
              </a:spcBef>
              <a:buClr>
                <a:srgbClr val="1F3863"/>
              </a:buClr>
              <a:buFont typeface="Arial"/>
              <a:buChar char="•"/>
            </a:pPr>
            <a:endParaRPr sz="1763">
              <a:solidFill>
                <a:prstClr val="black"/>
              </a:solidFill>
              <a:latin typeface="Times New Roman"/>
              <a:cs typeface="Times New Roman"/>
            </a:endParaRPr>
          </a:p>
          <a:p>
            <a:pPr marL="180975" indent="-171450">
              <a:spcBef>
                <a:spcPts val="4"/>
              </a:spcBef>
              <a:buFont typeface="Arial"/>
              <a:buChar char="•"/>
              <a:tabLst>
                <a:tab pos="180975" algn="l"/>
                <a:tab pos="181451" algn="l"/>
              </a:tabLst>
            </a:pPr>
            <a:r>
              <a:rPr sz="1350" b="1" spc="-105" dirty="0">
                <a:solidFill>
                  <a:srgbClr val="1F3863"/>
                </a:solidFill>
                <a:latin typeface="Arial"/>
                <a:cs typeface="Arial"/>
              </a:rPr>
              <a:t>Open</a:t>
            </a:r>
            <a:r>
              <a:rPr sz="1350" b="1" spc="-83" dirty="0">
                <a:solidFill>
                  <a:srgbClr val="1F3863"/>
                </a:solidFill>
                <a:latin typeface="Arial"/>
                <a:cs typeface="Arial"/>
              </a:rPr>
              <a:t> </a:t>
            </a:r>
            <a:r>
              <a:rPr sz="1350" spc="-38" dirty="0">
                <a:solidFill>
                  <a:srgbClr val="404040"/>
                </a:solidFill>
                <a:latin typeface="Arial"/>
                <a:cs typeface="Arial"/>
              </a:rPr>
              <a:t>-</a:t>
            </a:r>
            <a:r>
              <a:rPr sz="1350" spc="-71" dirty="0">
                <a:solidFill>
                  <a:srgbClr val="404040"/>
                </a:solidFill>
                <a:latin typeface="Arial"/>
                <a:cs typeface="Arial"/>
              </a:rPr>
              <a:t> </a:t>
            </a:r>
            <a:r>
              <a:rPr sz="1350" spc="19" dirty="0">
                <a:solidFill>
                  <a:srgbClr val="404040"/>
                </a:solidFill>
                <a:latin typeface="Arial"/>
                <a:cs typeface="Arial"/>
              </a:rPr>
              <a:t>It</a:t>
            </a:r>
            <a:r>
              <a:rPr sz="1350" spc="-71" dirty="0">
                <a:solidFill>
                  <a:srgbClr val="404040"/>
                </a:solidFill>
                <a:latin typeface="Arial"/>
                <a:cs typeface="Arial"/>
              </a:rPr>
              <a:t> </a:t>
            </a:r>
            <a:r>
              <a:rPr sz="1350" spc="-45" dirty="0">
                <a:solidFill>
                  <a:srgbClr val="404040"/>
                </a:solidFill>
                <a:latin typeface="Arial"/>
                <a:cs typeface="Arial"/>
              </a:rPr>
              <a:t>must</a:t>
            </a:r>
            <a:r>
              <a:rPr sz="1350" spc="-71" dirty="0">
                <a:solidFill>
                  <a:srgbClr val="404040"/>
                </a:solidFill>
                <a:latin typeface="Arial"/>
                <a:cs typeface="Arial"/>
              </a:rPr>
              <a:t> </a:t>
            </a:r>
            <a:r>
              <a:rPr sz="1350" spc="-4" dirty="0">
                <a:solidFill>
                  <a:srgbClr val="404040"/>
                </a:solidFill>
                <a:latin typeface="Arial"/>
                <a:cs typeface="Arial"/>
              </a:rPr>
              <a:t>not</a:t>
            </a:r>
            <a:r>
              <a:rPr sz="1350" spc="-68" dirty="0">
                <a:solidFill>
                  <a:srgbClr val="404040"/>
                </a:solidFill>
                <a:latin typeface="Arial"/>
                <a:cs typeface="Arial"/>
              </a:rPr>
              <a:t> </a:t>
            </a:r>
            <a:r>
              <a:rPr sz="1350" spc="-34" dirty="0">
                <a:solidFill>
                  <a:srgbClr val="404040"/>
                </a:solidFill>
                <a:latin typeface="Arial"/>
                <a:cs typeface="Arial"/>
              </a:rPr>
              <a:t>rely</a:t>
            </a:r>
            <a:r>
              <a:rPr sz="1350" spc="-71" dirty="0">
                <a:solidFill>
                  <a:srgbClr val="404040"/>
                </a:solidFill>
                <a:latin typeface="Arial"/>
                <a:cs typeface="Arial"/>
              </a:rPr>
              <a:t> </a:t>
            </a:r>
            <a:r>
              <a:rPr sz="1350" spc="-45" dirty="0">
                <a:solidFill>
                  <a:srgbClr val="404040"/>
                </a:solidFill>
                <a:latin typeface="Arial"/>
                <a:cs typeface="Arial"/>
              </a:rPr>
              <a:t>on</a:t>
            </a:r>
            <a:r>
              <a:rPr sz="1350" spc="-64" dirty="0">
                <a:solidFill>
                  <a:srgbClr val="404040"/>
                </a:solidFill>
                <a:latin typeface="Arial"/>
                <a:cs typeface="Arial"/>
              </a:rPr>
              <a:t> </a:t>
            </a:r>
            <a:r>
              <a:rPr sz="1350" spc="-19" dirty="0">
                <a:solidFill>
                  <a:srgbClr val="404040"/>
                </a:solidFill>
                <a:latin typeface="Arial"/>
                <a:cs typeface="Arial"/>
              </a:rPr>
              <a:t>traditional</a:t>
            </a:r>
            <a:r>
              <a:rPr sz="1350" spc="-56" dirty="0">
                <a:solidFill>
                  <a:srgbClr val="404040"/>
                </a:solidFill>
                <a:latin typeface="Arial"/>
                <a:cs typeface="Arial"/>
              </a:rPr>
              <a:t> </a:t>
            </a:r>
            <a:r>
              <a:rPr sz="1350" spc="-71" dirty="0">
                <a:solidFill>
                  <a:srgbClr val="404040"/>
                </a:solidFill>
                <a:latin typeface="Arial"/>
                <a:cs typeface="Arial"/>
              </a:rPr>
              <a:t>closed</a:t>
            </a:r>
            <a:r>
              <a:rPr sz="1350" spc="-64" dirty="0">
                <a:solidFill>
                  <a:srgbClr val="404040"/>
                </a:solidFill>
                <a:latin typeface="Arial"/>
                <a:cs typeface="Arial"/>
              </a:rPr>
              <a:t> </a:t>
            </a:r>
            <a:r>
              <a:rPr sz="1350" spc="-11" dirty="0">
                <a:solidFill>
                  <a:srgbClr val="404040"/>
                </a:solidFill>
                <a:latin typeface="Arial"/>
                <a:cs typeface="Arial"/>
              </a:rPr>
              <a:t>trust</a:t>
            </a:r>
            <a:r>
              <a:rPr sz="1350" spc="-71" dirty="0">
                <a:solidFill>
                  <a:srgbClr val="404040"/>
                </a:solidFill>
                <a:latin typeface="Arial"/>
                <a:cs typeface="Arial"/>
              </a:rPr>
              <a:t> </a:t>
            </a:r>
            <a:r>
              <a:rPr sz="1350" spc="-68" dirty="0">
                <a:solidFill>
                  <a:srgbClr val="404040"/>
                </a:solidFill>
                <a:latin typeface="Arial"/>
                <a:cs typeface="Arial"/>
              </a:rPr>
              <a:t>anchors.</a:t>
            </a:r>
            <a:endParaRPr sz="1350">
              <a:solidFill>
                <a:prstClr val="black"/>
              </a:solidFill>
              <a:latin typeface="Arial"/>
              <a:cs typeface="Arial"/>
            </a:endParaRPr>
          </a:p>
        </p:txBody>
      </p:sp>
      <p:sp>
        <p:nvSpPr>
          <p:cNvPr id="4" name="object 4"/>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41910">
              <a:lnSpc>
                <a:spcPts val="1215"/>
              </a:lnSpc>
            </a:pPr>
            <a:fld id="{81D60167-4931-47E6-BA6A-407CBD079E47}" type="slidenum">
              <a:rPr spc="-60" dirty="0">
                <a:solidFill>
                  <a:prstClr val="black"/>
                </a:solidFill>
              </a:rPr>
              <a:pPr marL="41910">
                <a:lnSpc>
                  <a:spcPts val="1215"/>
                </a:lnSpc>
              </a:pPr>
              <a:t>86</a:t>
            </a:fld>
            <a:endParaRPr spc="-60" dirty="0">
              <a:solidFill>
                <a:prstClr val="black"/>
              </a:solidFill>
            </a:endParaRPr>
          </a:p>
        </p:txBody>
      </p:sp>
    </p:spTree>
    <p:extLst>
      <p:ext uri="{BB962C8B-B14F-4D97-AF65-F5344CB8AC3E}">
        <p14:creationId xmlns:p14="http://schemas.microsoft.com/office/powerpoint/2010/main" val="16910986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00166" y="1064134"/>
            <a:ext cx="1864519" cy="3551396"/>
          </a:xfrm>
          <a:custGeom>
            <a:avLst/>
            <a:gdLst/>
            <a:ahLst/>
            <a:cxnLst/>
            <a:rect l="l" t="t" r="r" b="b"/>
            <a:pathLst>
              <a:path w="2486025" h="4735195">
                <a:moveTo>
                  <a:pt x="0" y="0"/>
                </a:moveTo>
                <a:lnTo>
                  <a:pt x="0" y="4735068"/>
                </a:lnTo>
                <a:lnTo>
                  <a:pt x="2485643" y="3788029"/>
                </a:lnTo>
                <a:lnTo>
                  <a:pt x="2485643" y="947038"/>
                </a:lnTo>
                <a:lnTo>
                  <a:pt x="0" y="0"/>
                </a:lnTo>
                <a:close/>
              </a:path>
            </a:pathLst>
          </a:custGeom>
          <a:solidFill>
            <a:srgbClr val="BCD6ED">
              <a:alpha val="50195"/>
            </a:srgbClr>
          </a:solidFill>
        </p:spPr>
        <p:txBody>
          <a:bodyPr wrap="square" lIns="0" tIns="0" rIns="0" bIns="0" rtlCol="0"/>
          <a:lstStyle/>
          <a:p>
            <a:endParaRPr sz="1350">
              <a:solidFill>
                <a:prstClr val="black"/>
              </a:solidFill>
            </a:endParaRPr>
          </a:p>
        </p:txBody>
      </p:sp>
      <p:sp>
        <p:nvSpPr>
          <p:cNvPr id="3" name="object 3"/>
          <p:cNvSpPr/>
          <p:nvPr/>
        </p:nvSpPr>
        <p:spPr>
          <a:xfrm>
            <a:off x="3666744" y="1064134"/>
            <a:ext cx="1864519" cy="3551396"/>
          </a:xfrm>
          <a:custGeom>
            <a:avLst/>
            <a:gdLst/>
            <a:ahLst/>
            <a:cxnLst/>
            <a:rect l="l" t="t" r="r" b="b"/>
            <a:pathLst>
              <a:path w="2486025" h="4735195">
                <a:moveTo>
                  <a:pt x="0" y="0"/>
                </a:moveTo>
                <a:lnTo>
                  <a:pt x="0" y="4735068"/>
                </a:lnTo>
                <a:lnTo>
                  <a:pt x="2485643" y="3788029"/>
                </a:lnTo>
                <a:lnTo>
                  <a:pt x="2485643" y="947038"/>
                </a:lnTo>
                <a:lnTo>
                  <a:pt x="0" y="0"/>
                </a:lnTo>
                <a:close/>
              </a:path>
            </a:pathLst>
          </a:custGeom>
          <a:solidFill>
            <a:srgbClr val="BCD6ED">
              <a:alpha val="50195"/>
            </a:srgbClr>
          </a:solidFill>
        </p:spPr>
        <p:txBody>
          <a:bodyPr wrap="square" lIns="0" tIns="0" rIns="0" bIns="0" rtlCol="0"/>
          <a:lstStyle/>
          <a:p>
            <a:endParaRPr sz="1350">
              <a:solidFill>
                <a:prstClr val="black"/>
              </a:solidFill>
            </a:endParaRPr>
          </a:p>
        </p:txBody>
      </p:sp>
      <p:sp>
        <p:nvSpPr>
          <p:cNvPr id="4" name="object 4"/>
          <p:cNvSpPr/>
          <p:nvPr/>
        </p:nvSpPr>
        <p:spPr>
          <a:xfrm>
            <a:off x="1433322" y="1064134"/>
            <a:ext cx="1864519" cy="3551396"/>
          </a:xfrm>
          <a:custGeom>
            <a:avLst/>
            <a:gdLst/>
            <a:ahLst/>
            <a:cxnLst/>
            <a:rect l="l" t="t" r="r" b="b"/>
            <a:pathLst>
              <a:path w="2486025" h="4735195">
                <a:moveTo>
                  <a:pt x="0" y="0"/>
                </a:moveTo>
                <a:lnTo>
                  <a:pt x="0" y="4735068"/>
                </a:lnTo>
                <a:lnTo>
                  <a:pt x="2485644" y="3788029"/>
                </a:lnTo>
                <a:lnTo>
                  <a:pt x="2485644" y="947038"/>
                </a:lnTo>
                <a:lnTo>
                  <a:pt x="0" y="0"/>
                </a:lnTo>
                <a:close/>
              </a:path>
            </a:pathLst>
          </a:custGeom>
          <a:solidFill>
            <a:srgbClr val="BCD6ED">
              <a:alpha val="50195"/>
            </a:srgbClr>
          </a:solidFill>
        </p:spPr>
        <p:txBody>
          <a:bodyPr wrap="square" lIns="0" tIns="0" rIns="0" bIns="0" rtlCol="0"/>
          <a:lstStyle/>
          <a:p>
            <a:endParaRPr sz="1350">
              <a:solidFill>
                <a:prstClr val="black"/>
              </a:solidFill>
            </a:endParaRPr>
          </a:p>
        </p:txBody>
      </p:sp>
      <p:sp>
        <p:nvSpPr>
          <p:cNvPr id="5" name="object 5"/>
          <p:cNvSpPr txBox="1">
            <a:spLocks noGrp="1"/>
          </p:cNvSpPr>
          <p:nvPr>
            <p:ph type="title"/>
          </p:nvPr>
        </p:nvSpPr>
        <p:spPr>
          <a:xfrm>
            <a:off x="264795" y="403289"/>
            <a:ext cx="4420076" cy="379431"/>
          </a:xfrm>
          <a:prstGeom prst="rect">
            <a:avLst/>
          </a:prstGeom>
        </p:spPr>
        <p:txBody>
          <a:bodyPr vert="horz" wrap="square" lIns="0" tIns="10001" rIns="0" bIns="0" rtlCol="0">
            <a:spAutoFit/>
          </a:bodyPr>
          <a:lstStyle/>
          <a:p>
            <a:pPr marL="9525">
              <a:spcBef>
                <a:spcPts val="79"/>
              </a:spcBef>
            </a:pPr>
            <a:r>
              <a:rPr b="0" dirty="0">
                <a:latin typeface="Arial"/>
                <a:cs typeface="Arial"/>
              </a:rPr>
              <a:t>Blockchain </a:t>
            </a:r>
            <a:r>
              <a:rPr b="0" spc="-4" dirty="0"/>
              <a:t>Benefits </a:t>
            </a:r>
            <a:r>
              <a:rPr b="0" dirty="0">
                <a:latin typeface="Arial"/>
                <a:cs typeface="Arial"/>
              </a:rPr>
              <a:t>to</a:t>
            </a:r>
            <a:r>
              <a:rPr b="0" spc="-53" dirty="0"/>
              <a:t> </a:t>
            </a:r>
            <a:r>
              <a:rPr b="0" spc="-4" dirty="0"/>
              <a:t>Industries</a:t>
            </a:r>
          </a:p>
        </p:txBody>
      </p:sp>
      <p:sp>
        <p:nvSpPr>
          <p:cNvPr id="6" name="object 6"/>
          <p:cNvSpPr txBox="1"/>
          <p:nvPr/>
        </p:nvSpPr>
        <p:spPr>
          <a:xfrm>
            <a:off x="1626585" y="2623243"/>
            <a:ext cx="1253014" cy="818012"/>
          </a:xfrm>
          <a:prstGeom prst="rect">
            <a:avLst/>
          </a:prstGeom>
        </p:spPr>
        <p:txBody>
          <a:bodyPr vert="horz" wrap="square" lIns="0" tIns="10001" rIns="0" bIns="0" rtlCol="0">
            <a:spAutoFit/>
          </a:bodyPr>
          <a:lstStyle/>
          <a:p>
            <a:pPr marL="224314" indent="-214789">
              <a:spcBef>
                <a:spcPts val="79"/>
              </a:spcBef>
              <a:buFontTx/>
              <a:buChar char="•"/>
              <a:tabLst>
                <a:tab pos="224314" algn="l"/>
                <a:tab pos="224790" algn="l"/>
              </a:tabLst>
            </a:pPr>
            <a:r>
              <a:rPr sz="1050" spc="-79" dirty="0">
                <a:solidFill>
                  <a:prstClr val="black"/>
                </a:solidFill>
                <a:latin typeface="Arial"/>
                <a:cs typeface="Arial"/>
              </a:rPr>
              <a:t>Secure</a:t>
            </a:r>
            <a:r>
              <a:rPr sz="1050" spc="-86" dirty="0">
                <a:solidFill>
                  <a:prstClr val="black"/>
                </a:solidFill>
                <a:latin typeface="Arial"/>
                <a:cs typeface="Arial"/>
              </a:rPr>
              <a:t> </a:t>
            </a:r>
            <a:r>
              <a:rPr sz="1050" spc="-56" dirty="0">
                <a:solidFill>
                  <a:prstClr val="black"/>
                </a:solidFill>
                <a:latin typeface="Arial"/>
                <a:cs typeface="Arial"/>
              </a:rPr>
              <a:t>Transaction</a:t>
            </a:r>
            <a:endParaRPr sz="1050">
              <a:solidFill>
                <a:prstClr val="black"/>
              </a:solidFill>
              <a:latin typeface="Arial"/>
              <a:cs typeface="Arial"/>
            </a:endParaRPr>
          </a:p>
          <a:p>
            <a:pPr marL="224314">
              <a:spcBef>
                <a:spcPts val="4"/>
              </a:spcBef>
            </a:pPr>
            <a:r>
              <a:rPr sz="1050" spc="-68" dirty="0">
                <a:solidFill>
                  <a:prstClr val="black"/>
                </a:solidFill>
                <a:latin typeface="Arial"/>
                <a:cs typeface="Arial"/>
              </a:rPr>
              <a:t>Ledger</a:t>
            </a:r>
            <a:r>
              <a:rPr sz="1050" spc="-64" dirty="0">
                <a:solidFill>
                  <a:prstClr val="black"/>
                </a:solidFill>
                <a:latin typeface="Arial"/>
                <a:cs typeface="Arial"/>
              </a:rPr>
              <a:t> </a:t>
            </a:r>
            <a:r>
              <a:rPr sz="1050" spc="-68" dirty="0">
                <a:solidFill>
                  <a:prstClr val="black"/>
                </a:solidFill>
                <a:latin typeface="Arial"/>
                <a:cs typeface="Arial"/>
              </a:rPr>
              <a:t>Database</a:t>
            </a:r>
            <a:endParaRPr sz="1050">
              <a:solidFill>
                <a:prstClr val="black"/>
              </a:solidFill>
              <a:latin typeface="Arial"/>
              <a:cs typeface="Arial"/>
            </a:endParaRPr>
          </a:p>
          <a:p>
            <a:pPr marL="224314" marR="159068" indent="-214789">
              <a:buFontTx/>
              <a:buChar char="•"/>
              <a:tabLst>
                <a:tab pos="224314" algn="l"/>
                <a:tab pos="224790" algn="l"/>
              </a:tabLst>
            </a:pPr>
            <a:r>
              <a:rPr sz="1050" spc="-49" dirty="0">
                <a:solidFill>
                  <a:prstClr val="black"/>
                </a:solidFill>
                <a:latin typeface="Arial"/>
                <a:cs typeface="Arial"/>
              </a:rPr>
              <a:t>Eliminates </a:t>
            </a:r>
            <a:r>
              <a:rPr sz="1050" spc="-41" dirty="0">
                <a:solidFill>
                  <a:prstClr val="black"/>
                </a:solidFill>
                <a:latin typeface="Arial"/>
                <a:cs typeface="Arial"/>
              </a:rPr>
              <a:t>Error  </a:t>
            </a:r>
            <a:r>
              <a:rPr sz="1050" spc="-49" dirty="0">
                <a:solidFill>
                  <a:prstClr val="black"/>
                </a:solidFill>
                <a:latin typeface="Arial"/>
                <a:cs typeface="Arial"/>
              </a:rPr>
              <a:t>Handling </a:t>
            </a:r>
            <a:r>
              <a:rPr sz="1050" spc="-53" dirty="0">
                <a:solidFill>
                  <a:prstClr val="black"/>
                </a:solidFill>
                <a:latin typeface="Arial"/>
                <a:cs typeface="Arial"/>
              </a:rPr>
              <a:t>and  </a:t>
            </a:r>
            <a:r>
              <a:rPr sz="1050" spc="-41" dirty="0">
                <a:solidFill>
                  <a:prstClr val="black"/>
                </a:solidFill>
                <a:latin typeface="Arial"/>
                <a:cs typeface="Arial"/>
              </a:rPr>
              <a:t>Reconciliation</a:t>
            </a:r>
            <a:endParaRPr sz="1050">
              <a:solidFill>
                <a:prstClr val="black"/>
              </a:solidFill>
              <a:latin typeface="Arial"/>
              <a:cs typeface="Arial"/>
            </a:endParaRPr>
          </a:p>
        </p:txBody>
      </p:sp>
      <p:sp>
        <p:nvSpPr>
          <p:cNvPr id="7" name="object 7"/>
          <p:cNvSpPr txBox="1"/>
          <p:nvPr/>
        </p:nvSpPr>
        <p:spPr>
          <a:xfrm>
            <a:off x="1889950" y="2266855"/>
            <a:ext cx="635318" cy="171681"/>
          </a:xfrm>
          <a:prstGeom prst="rect">
            <a:avLst/>
          </a:prstGeom>
        </p:spPr>
        <p:txBody>
          <a:bodyPr vert="horz" wrap="square" lIns="0" tIns="10001" rIns="0" bIns="0" rtlCol="0">
            <a:spAutoFit/>
          </a:bodyPr>
          <a:lstStyle/>
          <a:p>
            <a:pPr marL="9525">
              <a:spcBef>
                <a:spcPts val="79"/>
              </a:spcBef>
            </a:pPr>
            <a:r>
              <a:rPr sz="1050" b="1" spc="-139" dirty="0">
                <a:solidFill>
                  <a:prstClr val="black"/>
                </a:solidFill>
                <a:latin typeface="Arial"/>
                <a:cs typeface="Arial"/>
              </a:rPr>
              <a:t>TECHNICAL</a:t>
            </a:r>
            <a:endParaRPr sz="1050">
              <a:solidFill>
                <a:prstClr val="black"/>
              </a:solidFill>
              <a:latin typeface="Arial"/>
              <a:cs typeface="Arial"/>
            </a:endParaRPr>
          </a:p>
        </p:txBody>
      </p:sp>
      <p:sp>
        <p:nvSpPr>
          <p:cNvPr id="8" name="object 8"/>
          <p:cNvSpPr txBox="1"/>
          <p:nvPr/>
        </p:nvSpPr>
        <p:spPr>
          <a:xfrm>
            <a:off x="4054030" y="2276475"/>
            <a:ext cx="1085374" cy="171681"/>
          </a:xfrm>
          <a:prstGeom prst="rect">
            <a:avLst/>
          </a:prstGeom>
        </p:spPr>
        <p:txBody>
          <a:bodyPr vert="horz" wrap="square" lIns="0" tIns="10001" rIns="0" bIns="0" rtlCol="0">
            <a:spAutoFit/>
          </a:bodyPr>
          <a:lstStyle/>
          <a:p>
            <a:pPr marL="9525">
              <a:spcBef>
                <a:spcPts val="79"/>
              </a:spcBef>
            </a:pPr>
            <a:r>
              <a:rPr sz="1050" b="1" spc="-120" dirty="0">
                <a:solidFill>
                  <a:prstClr val="black"/>
                </a:solidFill>
                <a:latin typeface="Arial"/>
                <a:cs typeface="Arial"/>
              </a:rPr>
              <a:t>MARKET/BUSINESS</a:t>
            </a:r>
            <a:endParaRPr sz="1050">
              <a:solidFill>
                <a:prstClr val="black"/>
              </a:solidFill>
              <a:latin typeface="Arial"/>
              <a:cs typeface="Arial"/>
            </a:endParaRPr>
          </a:p>
        </p:txBody>
      </p:sp>
      <p:sp>
        <p:nvSpPr>
          <p:cNvPr id="9" name="object 9"/>
          <p:cNvSpPr txBox="1"/>
          <p:nvPr/>
        </p:nvSpPr>
        <p:spPr>
          <a:xfrm>
            <a:off x="3833051" y="2571560"/>
            <a:ext cx="1579721" cy="818012"/>
          </a:xfrm>
          <a:prstGeom prst="rect">
            <a:avLst/>
          </a:prstGeom>
        </p:spPr>
        <p:txBody>
          <a:bodyPr vert="horz" wrap="square" lIns="0" tIns="10001" rIns="0" bIns="0" rtlCol="0">
            <a:spAutoFit/>
          </a:bodyPr>
          <a:lstStyle/>
          <a:p>
            <a:pPr marL="224314" marR="3810" indent="-214789">
              <a:spcBef>
                <a:spcPts val="79"/>
              </a:spcBef>
              <a:buFontTx/>
              <a:buChar char="•"/>
              <a:tabLst>
                <a:tab pos="224314" algn="l"/>
                <a:tab pos="224790" algn="l"/>
              </a:tabLst>
            </a:pPr>
            <a:r>
              <a:rPr sz="1050" spc="-26" dirty="0">
                <a:solidFill>
                  <a:prstClr val="black"/>
                </a:solidFill>
                <a:latin typeface="Arial"/>
                <a:cs typeface="Arial"/>
              </a:rPr>
              <a:t>Automation </a:t>
            </a:r>
            <a:r>
              <a:rPr sz="1050" spc="-4" dirty="0">
                <a:solidFill>
                  <a:prstClr val="black"/>
                </a:solidFill>
                <a:latin typeface="Arial"/>
                <a:cs typeface="Arial"/>
              </a:rPr>
              <a:t>of</a:t>
            </a:r>
            <a:r>
              <a:rPr sz="1050" spc="-120" dirty="0">
                <a:solidFill>
                  <a:prstClr val="black"/>
                </a:solidFill>
                <a:latin typeface="Arial"/>
                <a:cs typeface="Arial"/>
              </a:rPr>
              <a:t> </a:t>
            </a:r>
            <a:r>
              <a:rPr sz="1050" spc="-53" dirty="0">
                <a:solidFill>
                  <a:prstClr val="black"/>
                </a:solidFill>
                <a:latin typeface="Arial"/>
                <a:cs typeface="Arial"/>
              </a:rPr>
              <a:t>Execution  and</a:t>
            </a:r>
            <a:r>
              <a:rPr sz="1050" spc="-60" dirty="0">
                <a:solidFill>
                  <a:prstClr val="black"/>
                </a:solidFill>
                <a:latin typeface="Arial"/>
                <a:cs typeface="Arial"/>
              </a:rPr>
              <a:t> </a:t>
            </a:r>
            <a:r>
              <a:rPr sz="1050" spc="-34" dirty="0">
                <a:solidFill>
                  <a:prstClr val="black"/>
                </a:solidFill>
                <a:latin typeface="Arial"/>
                <a:cs typeface="Arial"/>
              </a:rPr>
              <a:t>Settlement</a:t>
            </a:r>
            <a:endParaRPr sz="1050">
              <a:solidFill>
                <a:prstClr val="black"/>
              </a:solidFill>
              <a:latin typeface="Arial"/>
              <a:cs typeface="Arial"/>
            </a:endParaRPr>
          </a:p>
          <a:p>
            <a:pPr marL="224314" marR="367665" indent="-214789" algn="just">
              <a:buFontTx/>
              <a:buChar char="•"/>
              <a:tabLst>
                <a:tab pos="224790" algn="l"/>
              </a:tabLst>
            </a:pPr>
            <a:r>
              <a:rPr sz="1050" spc="-75" dirty="0">
                <a:solidFill>
                  <a:prstClr val="black"/>
                </a:solidFill>
                <a:latin typeface="Arial"/>
                <a:cs typeface="Arial"/>
              </a:rPr>
              <a:t>Cost </a:t>
            </a:r>
            <a:r>
              <a:rPr sz="1050" spc="-49" dirty="0">
                <a:solidFill>
                  <a:prstClr val="black"/>
                </a:solidFill>
                <a:latin typeface="Arial"/>
                <a:cs typeface="Arial"/>
              </a:rPr>
              <a:t>Reduction </a:t>
            </a:r>
            <a:r>
              <a:rPr sz="1050" spc="-11" dirty="0">
                <a:solidFill>
                  <a:prstClr val="black"/>
                </a:solidFill>
                <a:latin typeface="Arial"/>
                <a:cs typeface="Arial"/>
              </a:rPr>
              <a:t>in  </a:t>
            </a:r>
            <a:r>
              <a:rPr sz="1050" spc="-26" dirty="0">
                <a:solidFill>
                  <a:prstClr val="black"/>
                </a:solidFill>
                <a:latin typeface="Arial"/>
                <a:cs typeface="Arial"/>
              </a:rPr>
              <a:t>Infrastructure</a:t>
            </a:r>
            <a:r>
              <a:rPr sz="1050" spc="-79" dirty="0">
                <a:solidFill>
                  <a:prstClr val="black"/>
                </a:solidFill>
                <a:latin typeface="Arial"/>
                <a:cs typeface="Arial"/>
              </a:rPr>
              <a:t> </a:t>
            </a:r>
            <a:r>
              <a:rPr sz="1050" spc="-53" dirty="0">
                <a:solidFill>
                  <a:prstClr val="black"/>
                </a:solidFill>
                <a:latin typeface="Arial"/>
                <a:cs typeface="Arial"/>
              </a:rPr>
              <a:t>and  </a:t>
            </a:r>
            <a:r>
              <a:rPr sz="1050" spc="-56" dirty="0">
                <a:solidFill>
                  <a:prstClr val="black"/>
                </a:solidFill>
                <a:latin typeface="Arial"/>
                <a:cs typeface="Arial"/>
              </a:rPr>
              <a:t>Transaction</a:t>
            </a:r>
            <a:endParaRPr sz="1050">
              <a:solidFill>
                <a:prstClr val="black"/>
              </a:solidFill>
              <a:latin typeface="Arial"/>
              <a:cs typeface="Arial"/>
            </a:endParaRPr>
          </a:p>
        </p:txBody>
      </p:sp>
      <p:sp>
        <p:nvSpPr>
          <p:cNvPr id="10" name="object 10"/>
          <p:cNvSpPr txBox="1"/>
          <p:nvPr/>
        </p:nvSpPr>
        <p:spPr>
          <a:xfrm>
            <a:off x="6160389" y="2266855"/>
            <a:ext cx="1180148" cy="171681"/>
          </a:xfrm>
          <a:prstGeom prst="rect">
            <a:avLst/>
          </a:prstGeom>
        </p:spPr>
        <p:txBody>
          <a:bodyPr vert="horz" wrap="square" lIns="0" tIns="10001" rIns="0" bIns="0" rtlCol="0">
            <a:spAutoFit/>
          </a:bodyPr>
          <a:lstStyle/>
          <a:p>
            <a:pPr marL="9525">
              <a:spcBef>
                <a:spcPts val="79"/>
              </a:spcBef>
            </a:pPr>
            <a:r>
              <a:rPr sz="1050" b="1" spc="-120" dirty="0">
                <a:solidFill>
                  <a:prstClr val="black"/>
                </a:solidFill>
                <a:latin typeface="Arial"/>
                <a:cs typeface="Arial"/>
              </a:rPr>
              <a:t>LEGAL/</a:t>
            </a:r>
            <a:r>
              <a:rPr sz="1050" b="1" spc="-109" dirty="0">
                <a:solidFill>
                  <a:prstClr val="black"/>
                </a:solidFill>
                <a:latin typeface="Arial"/>
                <a:cs typeface="Arial"/>
              </a:rPr>
              <a:t> </a:t>
            </a:r>
            <a:r>
              <a:rPr sz="1050" b="1" spc="-161" dirty="0">
                <a:solidFill>
                  <a:prstClr val="black"/>
                </a:solidFill>
                <a:latin typeface="Arial"/>
                <a:cs typeface="Arial"/>
              </a:rPr>
              <a:t>REGULATORY</a:t>
            </a:r>
            <a:endParaRPr sz="1050">
              <a:solidFill>
                <a:prstClr val="black"/>
              </a:solidFill>
              <a:latin typeface="Arial"/>
              <a:cs typeface="Arial"/>
            </a:endParaRPr>
          </a:p>
        </p:txBody>
      </p:sp>
      <p:sp>
        <p:nvSpPr>
          <p:cNvPr id="11" name="object 11"/>
          <p:cNvSpPr txBox="1"/>
          <p:nvPr/>
        </p:nvSpPr>
        <p:spPr>
          <a:xfrm>
            <a:off x="6067329" y="2571560"/>
            <a:ext cx="1462564" cy="656429"/>
          </a:xfrm>
          <a:prstGeom prst="rect">
            <a:avLst/>
          </a:prstGeom>
        </p:spPr>
        <p:txBody>
          <a:bodyPr vert="horz" wrap="square" lIns="0" tIns="10001" rIns="0" bIns="0" rtlCol="0">
            <a:spAutoFit/>
          </a:bodyPr>
          <a:lstStyle/>
          <a:p>
            <a:pPr marL="224314" marR="3810" indent="-214789">
              <a:spcBef>
                <a:spcPts val="79"/>
              </a:spcBef>
              <a:buFontTx/>
              <a:buChar char="•"/>
              <a:tabLst>
                <a:tab pos="224314" algn="l"/>
                <a:tab pos="224790" algn="l"/>
              </a:tabLst>
            </a:pPr>
            <a:r>
              <a:rPr sz="1050" spc="-56" dirty="0">
                <a:solidFill>
                  <a:prstClr val="black"/>
                </a:solidFill>
                <a:latin typeface="Arial"/>
                <a:cs typeface="Arial"/>
              </a:rPr>
              <a:t>Smart </a:t>
            </a:r>
            <a:r>
              <a:rPr sz="1050" spc="-45" dirty="0">
                <a:solidFill>
                  <a:prstClr val="black"/>
                </a:solidFill>
                <a:latin typeface="Arial"/>
                <a:cs typeface="Arial"/>
              </a:rPr>
              <a:t>Controls </a:t>
            </a:r>
            <a:r>
              <a:rPr sz="1050" spc="-26" dirty="0">
                <a:solidFill>
                  <a:prstClr val="black"/>
                </a:solidFill>
                <a:latin typeface="Arial"/>
                <a:cs typeface="Arial"/>
              </a:rPr>
              <a:t>i.e.</a:t>
            </a:r>
            <a:r>
              <a:rPr sz="1050" spc="-139" dirty="0">
                <a:solidFill>
                  <a:prstClr val="black"/>
                </a:solidFill>
                <a:latin typeface="Arial"/>
                <a:cs typeface="Arial"/>
              </a:rPr>
              <a:t> </a:t>
            </a:r>
            <a:r>
              <a:rPr sz="1050" spc="-64" dirty="0">
                <a:solidFill>
                  <a:prstClr val="black"/>
                </a:solidFill>
                <a:latin typeface="Arial"/>
                <a:cs typeface="Arial"/>
              </a:rPr>
              <a:t>Self  </a:t>
            </a:r>
            <a:r>
              <a:rPr sz="1050" spc="-53" dirty="0">
                <a:solidFill>
                  <a:prstClr val="black"/>
                </a:solidFill>
                <a:latin typeface="Arial"/>
                <a:cs typeface="Arial"/>
              </a:rPr>
              <a:t>Enforcing</a:t>
            </a:r>
            <a:r>
              <a:rPr sz="1050" spc="-71" dirty="0">
                <a:solidFill>
                  <a:prstClr val="black"/>
                </a:solidFill>
                <a:latin typeface="Arial"/>
                <a:cs typeface="Arial"/>
              </a:rPr>
              <a:t> </a:t>
            </a:r>
            <a:r>
              <a:rPr sz="1050" spc="-49" dirty="0">
                <a:solidFill>
                  <a:prstClr val="black"/>
                </a:solidFill>
                <a:latin typeface="Arial"/>
                <a:cs typeface="Arial"/>
              </a:rPr>
              <a:t>Contracts</a:t>
            </a:r>
            <a:endParaRPr sz="1050">
              <a:solidFill>
                <a:prstClr val="black"/>
              </a:solidFill>
              <a:latin typeface="Arial"/>
              <a:cs typeface="Arial"/>
            </a:endParaRPr>
          </a:p>
          <a:p>
            <a:pPr marL="224314" marR="203359" indent="-214789">
              <a:buFontTx/>
              <a:buChar char="•"/>
              <a:tabLst>
                <a:tab pos="224314" algn="l"/>
                <a:tab pos="224790" algn="l"/>
              </a:tabLst>
            </a:pPr>
            <a:r>
              <a:rPr sz="1050" spc="-56" dirty="0">
                <a:solidFill>
                  <a:prstClr val="black"/>
                </a:solidFill>
                <a:latin typeface="Arial"/>
                <a:cs typeface="Arial"/>
              </a:rPr>
              <a:t>Trusted </a:t>
            </a:r>
            <a:r>
              <a:rPr sz="1050" spc="-41" dirty="0">
                <a:solidFill>
                  <a:prstClr val="black"/>
                </a:solidFill>
                <a:latin typeface="Arial"/>
                <a:cs typeface="Arial"/>
              </a:rPr>
              <a:t>Third</a:t>
            </a:r>
            <a:r>
              <a:rPr sz="1050" spc="-79" dirty="0">
                <a:solidFill>
                  <a:prstClr val="black"/>
                </a:solidFill>
                <a:latin typeface="Arial"/>
                <a:cs typeface="Arial"/>
              </a:rPr>
              <a:t> </a:t>
            </a:r>
            <a:r>
              <a:rPr sz="1050" spc="-49" dirty="0">
                <a:solidFill>
                  <a:prstClr val="black"/>
                </a:solidFill>
                <a:latin typeface="Arial"/>
                <a:cs typeface="Arial"/>
              </a:rPr>
              <a:t>Party  </a:t>
            </a:r>
            <a:r>
              <a:rPr sz="1050" spc="-30" dirty="0">
                <a:solidFill>
                  <a:prstClr val="black"/>
                </a:solidFill>
                <a:latin typeface="Arial"/>
                <a:cs typeface="Arial"/>
              </a:rPr>
              <a:t>Elimination</a:t>
            </a:r>
            <a:endParaRPr sz="1050">
              <a:solidFill>
                <a:prstClr val="black"/>
              </a:solidFill>
              <a:latin typeface="Arial"/>
              <a:cs typeface="Arial"/>
            </a:endParaRPr>
          </a:p>
        </p:txBody>
      </p:sp>
      <p:sp>
        <p:nvSpPr>
          <p:cNvPr id="12" name="object 12"/>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41910">
              <a:lnSpc>
                <a:spcPts val="1215"/>
              </a:lnSpc>
            </a:pPr>
            <a:fld id="{81D60167-4931-47E6-BA6A-407CBD079E47}" type="slidenum">
              <a:rPr spc="-60" dirty="0">
                <a:solidFill>
                  <a:prstClr val="black"/>
                </a:solidFill>
              </a:rPr>
              <a:pPr marL="41910">
                <a:lnSpc>
                  <a:spcPts val="1215"/>
                </a:lnSpc>
              </a:pPr>
              <a:t>87</a:t>
            </a:fld>
            <a:endParaRPr spc="-60" dirty="0">
              <a:solidFill>
                <a:prstClr val="black"/>
              </a:solidFill>
            </a:endParaRPr>
          </a:p>
        </p:txBody>
      </p:sp>
    </p:spTree>
    <p:extLst>
      <p:ext uri="{BB962C8B-B14F-4D97-AF65-F5344CB8AC3E}">
        <p14:creationId xmlns:p14="http://schemas.microsoft.com/office/powerpoint/2010/main" val="656397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74869" y="969264"/>
            <a:ext cx="2074545" cy="3709035"/>
          </a:xfrm>
          <a:custGeom>
            <a:avLst/>
            <a:gdLst/>
            <a:ahLst/>
            <a:cxnLst/>
            <a:rect l="l" t="t" r="r" b="b"/>
            <a:pathLst>
              <a:path w="2766059" h="4945380">
                <a:moveTo>
                  <a:pt x="0" y="0"/>
                </a:moveTo>
                <a:lnTo>
                  <a:pt x="0" y="4945380"/>
                </a:lnTo>
                <a:lnTo>
                  <a:pt x="2766060" y="3956304"/>
                </a:lnTo>
                <a:lnTo>
                  <a:pt x="2766060" y="989076"/>
                </a:lnTo>
                <a:lnTo>
                  <a:pt x="0" y="0"/>
                </a:lnTo>
                <a:close/>
              </a:path>
            </a:pathLst>
          </a:custGeom>
          <a:solidFill>
            <a:srgbClr val="BCD6ED">
              <a:alpha val="50195"/>
            </a:srgbClr>
          </a:solidFill>
        </p:spPr>
        <p:txBody>
          <a:bodyPr wrap="square" lIns="0" tIns="0" rIns="0" bIns="0" rtlCol="0"/>
          <a:lstStyle/>
          <a:p>
            <a:endParaRPr sz="1350">
              <a:solidFill>
                <a:prstClr val="black"/>
              </a:solidFill>
            </a:endParaRPr>
          </a:p>
        </p:txBody>
      </p:sp>
      <p:sp>
        <p:nvSpPr>
          <p:cNvPr id="3" name="object 3"/>
          <p:cNvSpPr/>
          <p:nvPr/>
        </p:nvSpPr>
        <p:spPr>
          <a:xfrm>
            <a:off x="6950582" y="973835"/>
            <a:ext cx="2074545" cy="3709035"/>
          </a:xfrm>
          <a:custGeom>
            <a:avLst/>
            <a:gdLst/>
            <a:ahLst/>
            <a:cxnLst/>
            <a:rect l="l" t="t" r="r" b="b"/>
            <a:pathLst>
              <a:path w="2766059" h="4945380">
                <a:moveTo>
                  <a:pt x="0" y="0"/>
                </a:moveTo>
                <a:lnTo>
                  <a:pt x="0" y="4945380"/>
                </a:lnTo>
                <a:lnTo>
                  <a:pt x="2766059" y="3956304"/>
                </a:lnTo>
                <a:lnTo>
                  <a:pt x="2766059" y="989076"/>
                </a:lnTo>
                <a:lnTo>
                  <a:pt x="0" y="0"/>
                </a:lnTo>
                <a:close/>
              </a:path>
            </a:pathLst>
          </a:custGeom>
          <a:solidFill>
            <a:srgbClr val="BCD6ED">
              <a:alpha val="50195"/>
            </a:srgbClr>
          </a:solidFill>
        </p:spPr>
        <p:txBody>
          <a:bodyPr wrap="square" lIns="0" tIns="0" rIns="0" bIns="0" rtlCol="0"/>
          <a:lstStyle/>
          <a:p>
            <a:endParaRPr sz="1350">
              <a:solidFill>
                <a:prstClr val="black"/>
              </a:solidFill>
            </a:endParaRPr>
          </a:p>
        </p:txBody>
      </p:sp>
      <p:sp>
        <p:nvSpPr>
          <p:cNvPr id="4" name="object 4"/>
          <p:cNvSpPr/>
          <p:nvPr/>
        </p:nvSpPr>
        <p:spPr>
          <a:xfrm>
            <a:off x="2400300" y="965835"/>
            <a:ext cx="2058829" cy="3709035"/>
          </a:xfrm>
          <a:custGeom>
            <a:avLst/>
            <a:gdLst/>
            <a:ahLst/>
            <a:cxnLst/>
            <a:rect l="l" t="t" r="r" b="b"/>
            <a:pathLst>
              <a:path w="2745104" h="4945380">
                <a:moveTo>
                  <a:pt x="0" y="0"/>
                </a:moveTo>
                <a:lnTo>
                  <a:pt x="0" y="4945380"/>
                </a:lnTo>
                <a:lnTo>
                  <a:pt x="2744724" y="3956304"/>
                </a:lnTo>
                <a:lnTo>
                  <a:pt x="2744724" y="989076"/>
                </a:lnTo>
                <a:lnTo>
                  <a:pt x="0" y="0"/>
                </a:lnTo>
                <a:close/>
              </a:path>
            </a:pathLst>
          </a:custGeom>
          <a:solidFill>
            <a:srgbClr val="BCD6ED">
              <a:alpha val="50195"/>
            </a:srgbClr>
          </a:solidFill>
        </p:spPr>
        <p:txBody>
          <a:bodyPr wrap="square" lIns="0" tIns="0" rIns="0" bIns="0" rtlCol="0"/>
          <a:lstStyle/>
          <a:p>
            <a:endParaRPr sz="1350">
              <a:solidFill>
                <a:prstClr val="black"/>
              </a:solidFill>
            </a:endParaRPr>
          </a:p>
        </p:txBody>
      </p:sp>
      <p:sp>
        <p:nvSpPr>
          <p:cNvPr id="5" name="object 5"/>
          <p:cNvSpPr/>
          <p:nvPr/>
        </p:nvSpPr>
        <p:spPr>
          <a:xfrm>
            <a:off x="124586" y="961262"/>
            <a:ext cx="2072640" cy="3709035"/>
          </a:xfrm>
          <a:custGeom>
            <a:avLst/>
            <a:gdLst/>
            <a:ahLst/>
            <a:cxnLst/>
            <a:rect l="l" t="t" r="r" b="b"/>
            <a:pathLst>
              <a:path w="2763520" h="4945380">
                <a:moveTo>
                  <a:pt x="0" y="0"/>
                </a:moveTo>
                <a:lnTo>
                  <a:pt x="0" y="4945380"/>
                </a:lnTo>
                <a:lnTo>
                  <a:pt x="2763011" y="3956304"/>
                </a:lnTo>
                <a:lnTo>
                  <a:pt x="2763011" y="989076"/>
                </a:lnTo>
                <a:lnTo>
                  <a:pt x="0" y="0"/>
                </a:lnTo>
                <a:close/>
              </a:path>
            </a:pathLst>
          </a:custGeom>
          <a:solidFill>
            <a:srgbClr val="BCD6ED">
              <a:alpha val="50195"/>
            </a:srgbClr>
          </a:solidFill>
        </p:spPr>
        <p:txBody>
          <a:bodyPr wrap="square" lIns="0" tIns="0" rIns="0" bIns="0" rtlCol="0"/>
          <a:lstStyle/>
          <a:p>
            <a:endParaRPr sz="1350">
              <a:solidFill>
                <a:prstClr val="black"/>
              </a:solidFill>
            </a:endParaRPr>
          </a:p>
        </p:txBody>
      </p:sp>
      <p:sp>
        <p:nvSpPr>
          <p:cNvPr id="6" name="object 6"/>
          <p:cNvSpPr txBox="1">
            <a:spLocks noGrp="1"/>
          </p:cNvSpPr>
          <p:nvPr>
            <p:ph type="title"/>
          </p:nvPr>
        </p:nvSpPr>
        <p:spPr>
          <a:xfrm>
            <a:off x="225932" y="392811"/>
            <a:ext cx="5266373" cy="379431"/>
          </a:xfrm>
          <a:prstGeom prst="rect">
            <a:avLst/>
          </a:prstGeom>
        </p:spPr>
        <p:txBody>
          <a:bodyPr vert="horz" wrap="square" lIns="0" tIns="10001" rIns="0" bIns="0" rtlCol="0">
            <a:spAutoFit/>
          </a:bodyPr>
          <a:lstStyle/>
          <a:p>
            <a:pPr marL="9525">
              <a:spcBef>
                <a:spcPts val="79"/>
              </a:spcBef>
            </a:pPr>
            <a:r>
              <a:rPr b="0" spc="-4" dirty="0"/>
              <a:t>Common Complaints about</a:t>
            </a:r>
            <a:r>
              <a:rPr b="0" spc="-38" dirty="0"/>
              <a:t> </a:t>
            </a:r>
            <a:r>
              <a:rPr b="0" dirty="0">
                <a:latin typeface="Arial"/>
                <a:cs typeface="Arial"/>
              </a:rPr>
              <a:t>Blockchain</a:t>
            </a:r>
          </a:p>
        </p:txBody>
      </p:sp>
      <p:sp>
        <p:nvSpPr>
          <p:cNvPr id="7" name="object 7"/>
          <p:cNvSpPr txBox="1"/>
          <p:nvPr/>
        </p:nvSpPr>
        <p:spPr>
          <a:xfrm>
            <a:off x="207417" y="1974056"/>
            <a:ext cx="1742599" cy="1787508"/>
          </a:xfrm>
          <a:prstGeom prst="rect">
            <a:avLst/>
          </a:prstGeom>
        </p:spPr>
        <p:txBody>
          <a:bodyPr vert="horz" wrap="square" lIns="0" tIns="10001" rIns="0" bIns="0" rtlCol="0">
            <a:spAutoFit/>
          </a:bodyPr>
          <a:lstStyle/>
          <a:p>
            <a:pPr marL="224314" marR="3810" indent="-214789">
              <a:spcBef>
                <a:spcPts val="79"/>
              </a:spcBef>
              <a:buFontTx/>
              <a:buChar char="•"/>
              <a:tabLst>
                <a:tab pos="224314" algn="l"/>
                <a:tab pos="224790" algn="l"/>
              </a:tabLst>
            </a:pPr>
            <a:r>
              <a:rPr sz="1050" spc="-45" dirty="0">
                <a:solidFill>
                  <a:prstClr val="black"/>
                </a:solidFill>
                <a:latin typeface="Arial"/>
                <a:cs typeface="Arial"/>
              </a:rPr>
              <a:t>Underdeveloped </a:t>
            </a:r>
            <a:r>
              <a:rPr sz="1050" spc="-64" dirty="0">
                <a:solidFill>
                  <a:prstClr val="black"/>
                </a:solidFill>
                <a:latin typeface="Arial"/>
                <a:cs typeface="Arial"/>
              </a:rPr>
              <a:t>ecosystem  </a:t>
            </a:r>
            <a:r>
              <a:rPr sz="1050" spc="-23" dirty="0">
                <a:solidFill>
                  <a:prstClr val="black"/>
                </a:solidFill>
                <a:latin typeface="Arial"/>
                <a:cs typeface="Arial"/>
              </a:rPr>
              <a:t>infrastructure</a:t>
            </a:r>
            <a:endParaRPr sz="1050">
              <a:solidFill>
                <a:prstClr val="black"/>
              </a:solidFill>
              <a:latin typeface="Arial"/>
              <a:cs typeface="Arial"/>
            </a:endParaRPr>
          </a:p>
          <a:p>
            <a:pPr marL="224314" indent="-214789">
              <a:buFontTx/>
              <a:buChar char="•"/>
              <a:tabLst>
                <a:tab pos="224314" algn="l"/>
                <a:tab pos="224790" algn="l"/>
              </a:tabLst>
            </a:pPr>
            <a:r>
              <a:rPr sz="1050" spc="-90" dirty="0">
                <a:solidFill>
                  <a:prstClr val="black"/>
                </a:solidFill>
                <a:latin typeface="Arial"/>
                <a:cs typeface="Arial"/>
              </a:rPr>
              <a:t>Lack </a:t>
            </a:r>
            <a:r>
              <a:rPr sz="1050" spc="-4" dirty="0">
                <a:solidFill>
                  <a:prstClr val="black"/>
                </a:solidFill>
                <a:latin typeface="Arial"/>
                <a:cs typeface="Arial"/>
              </a:rPr>
              <a:t>of </a:t>
            </a:r>
            <a:r>
              <a:rPr sz="1050" spc="-30" dirty="0">
                <a:solidFill>
                  <a:prstClr val="black"/>
                </a:solidFill>
                <a:latin typeface="Arial"/>
                <a:cs typeface="Arial"/>
              </a:rPr>
              <a:t>mature</a:t>
            </a:r>
            <a:r>
              <a:rPr sz="1050" spc="-101" dirty="0">
                <a:solidFill>
                  <a:prstClr val="black"/>
                </a:solidFill>
                <a:latin typeface="Arial"/>
                <a:cs typeface="Arial"/>
              </a:rPr>
              <a:t> </a:t>
            </a:r>
            <a:r>
              <a:rPr sz="1050" spc="-38" dirty="0">
                <a:solidFill>
                  <a:prstClr val="black"/>
                </a:solidFill>
                <a:latin typeface="Arial"/>
                <a:cs typeface="Arial"/>
              </a:rPr>
              <a:t>applications</a:t>
            </a:r>
            <a:endParaRPr sz="1050">
              <a:solidFill>
                <a:prstClr val="black"/>
              </a:solidFill>
              <a:latin typeface="Arial"/>
              <a:cs typeface="Arial"/>
            </a:endParaRPr>
          </a:p>
          <a:p>
            <a:pPr marL="224314" marR="69056" indent="-214789">
              <a:buFontTx/>
              <a:buChar char="•"/>
              <a:tabLst>
                <a:tab pos="224314" algn="l"/>
                <a:tab pos="224790" algn="l"/>
              </a:tabLst>
            </a:pPr>
            <a:r>
              <a:rPr sz="1050" spc="-34" dirty="0">
                <a:solidFill>
                  <a:prstClr val="black"/>
                </a:solidFill>
                <a:latin typeface="Arial"/>
                <a:cs typeface="Arial"/>
              </a:rPr>
              <a:t>Immature middleware</a:t>
            </a:r>
            <a:r>
              <a:rPr sz="1050" spc="-90" dirty="0">
                <a:solidFill>
                  <a:prstClr val="black"/>
                </a:solidFill>
                <a:latin typeface="Arial"/>
                <a:cs typeface="Arial"/>
              </a:rPr>
              <a:t> </a:t>
            </a:r>
            <a:r>
              <a:rPr sz="1050" spc="-53" dirty="0">
                <a:solidFill>
                  <a:prstClr val="black"/>
                </a:solidFill>
                <a:latin typeface="Arial"/>
                <a:cs typeface="Arial"/>
              </a:rPr>
              <a:t>and  </a:t>
            </a:r>
            <a:r>
              <a:rPr sz="1050" spc="-23" dirty="0">
                <a:solidFill>
                  <a:prstClr val="black"/>
                </a:solidFill>
                <a:latin typeface="Arial"/>
                <a:cs typeface="Arial"/>
              </a:rPr>
              <a:t>tools</a:t>
            </a:r>
            <a:endParaRPr sz="1050">
              <a:solidFill>
                <a:prstClr val="black"/>
              </a:solidFill>
              <a:latin typeface="Arial"/>
              <a:cs typeface="Arial"/>
            </a:endParaRPr>
          </a:p>
          <a:p>
            <a:pPr marL="224314" indent="-214789">
              <a:buFontTx/>
              <a:buChar char="•"/>
              <a:tabLst>
                <a:tab pos="224314" algn="l"/>
                <a:tab pos="224790" algn="l"/>
              </a:tabLst>
            </a:pPr>
            <a:r>
              <a:rPr sz="1050" spc="-45" dirty="0">
                <a:solidFill>
                  <a:prstClr val="black"/>
                </a:solidFill>
                <a:latin typeface="Arial"/>
                <a:cs typeface="Arial"/>
              </a:rPr>
              <a:t>Scalability </a:t>
            </a:r>
            <a:r>
              <a:rPr sz="1050" spc="-4" dirty="0">
                <a:solidFill>
                  <a:prstClr val="black"/>
                </a:solidFill>
                <a:latin typeface="Arial"/>
                <a:cs typeface="Arial"/>
              </a:rPr>
              <a:t>of</a:t>
            </a:r>
            <a:r>
              <a:rPr sz="1050" spc="-71" dirty="0">
                <a:solidFill>
                  <a:prstClr val="black"/>
                </a:solidFill>
                <a:latin typeface="Arial"/>
                <a:cs typeface="Arial"/>
              </a:rPr>
              <a:t> </a:t>
            </a:r>
            <a:r>
              <a:rPr sz="1050" spc="-41" dirty="0">
                <a:solidFill>
                  <a:prstClr val="black"/>
                </a:solidFill>
                <a:latin typeface="Arial"/>
                <a:cs typeface="Arial"/>
              </a:rPr>
              <a:t>transactions</a:t>
            </a:r>
            <a:endParaRPr sz="1050">
              <a:solidFill>
                <a:prstClr val="black"/>
              </a:solidFill>
              <a:latin typeface="Arial"/>
              <a:cs typeface="Arial"/>
            </a:endParaRPr>
          </a:p>
          <a:p>
            <a:pPr marL="224314" indent="-214789">
              <a:buFontTx/>
              <a:buChar char="•"/>
              <a:tabLst>
                <a:tab pos="224314" algn="l"/>
                <a:tab pos="224790" algn="l"/>
              </a:tabLst>
            </a:pPr>
            <a:r>
              <a:rPr sz="1050" spc="-90" dirty="0">
                <a:solidFill>
                  <a:prstClr val="black"/>
                </a:solidFill>
                <a:latin typeface="Arial"/>
                <a:cs typeface="Arial"/>
              </a:rPr>
              <a:t>Legacy </a:t>
            </a:r>
            <a:r>
              <a:rPr sz="1050" spc="-60" dirty="0">
                <a:solidFill>
                  <a:prstClr val="black"/>
                </a:solidFill>
                <a:latin typeface="Arial"/>
                <a:cs typeface="Arial"/>
              </a:rPr>
              <a:t>system</a:t>
            </a:r>
            <a:r>
              <a:rPr sz="1050" spc="-41" dirty="0">
                <a:solidFill>
                  <a:prstClr val="black"/>
                </a:solidFill>
                <a:latin typeface="Arial"/>
                <a:cs typeface="Arial"/>
              </a:rPr>
              <a:t> </a:t>
            </a:r>
            <a:r>
              <a:rPr sz="1050" spc="-26" dirty="0">
                <a:solidFill>
                  <a:prstClr val="black"/>
                </a:solidFill>
                <a:latin typeface="Arial"/>
                <a:cs typeface="Arial"/>
              </a:rPr>
              <a:t>migration</a:t>
            </a:r>
            <a:endParaRPr sz="1050">
              <a:solidFill>
                <a:prstClr val="black"/>
              </a:solidFill>
              <a:latin typeface="Arial"/>
              <a:cs typeface="Arial"/>
            </a:endParaRPr>
          </a:p>
          <a:p>
            <a:pPr marL="224314" indent="-214789">
              <a:buFontTx/>
              <a:buChar char="•"/>
              <a:tabLst>
                <a:tab pos="224314" algn="l"/>
                <a:tab pos="224790" algn="l"/>
              </a:tabLst>
            </a:pPr>
            <a:r>
              <a:rPr sz="1050" spc="-56" dirty="0">
                <a:solidFill>
                  <a:prstClr val="black"/>
                </a:solidFill>
                <a:latin typeface="Arial"/>
                <a:cs typeface="Arial"/>
              </a:rPr>
              <a:t>Tradeoffs </a:t>
            </a:r>
            <a:r>
              <a:rPr sz="1050" spc="8" dirty="0">
                <a:solidFill>
                  <a:prstClr val="black"/>
                </a:solidFill>
                <a:latin typeface="Arial"/>
                <a:cs typeface="Arial"/>
              </a:rPr>
              <a:t>with</a:t>
            </a:r>
            <a:r>
              <a:rPr sz="1050" spc="-86" dirty="0">
                <a:solidFill>
                  <a:prstClr val="black"/>
                </a:solidFill>
                <a:latin typeface="Arial"/>
                <a:cs typeface="Arial"/>
              </a:rPr>
              <a:t> </a:t>
            </a:r>
            <a:r>
              <a:rPr sz="1050" spc="-64" dirty="0">
                <a:solidFill>
                  <a:prstClr val="black"/>
                </a:solidFill>
                <a:latin typeface="Arial"/>
                <a:cs typeface="Arial"/>
              </a:rPr>
              <a:t>databases</a:t>
            </a:r>
            <a:endParaRPr sz="1050">
              <a:solidFill>
                <a:prstClr val="black"/>
              </a:solidFill>
              <a:latin typeface="Arial"/>
              <a:cs typeface="Arial"/>
            </a:endParaRPr>
          </a:p>
          <a:p>
            <a:pPr marL="224314" indent="-214789">
              <a:buFontTx/>
              <a:buChar char="•"/>
              <a:tabLst>
                <a:tab pos="224314" algn="l"/>
                <a:tab pos="224790" algn="l"/>
              </a:tabLst>
            </a:pPr>
            <a:r>
              <a:rPr sz="1050" spc="-60" dirty="0">
                <a:solidFill>
                  <a:prstClr val="black"/>
                </a:solidFill>
                <a:latin typeface="Arial"/>
                <a:cs typeface="Arial"/>
              </a:rPr>
              <a:t>Privacy </a:t>
            </a:r>
            <a:r>
              <a:rPr sz="1050" spc="-4" dirty="0">
                <a:solidFill>
                  <a:prstClr val="black"/>
                </a:solidFill>
                <a:latin typeface="Arial"/>
                <a:cs typeface="Arial"/>
              </a:rPr>
              <a:t>of </a:t>
            </a:r>
            <a:r>
              <a:rPr sz="1050" spc="-30" dirty="0">
                <a:solidFill>
                  <a:prstClr val="black"/>
                </a:solidFill>
                <a:latin typeface="Arial"/>
                <a:cs typeface="Arial"/>
              </a:rPr>
              <a:t>public</a:t>
            </a:r>
            <a:r>
              <a:rPr sz="1050" spc="-116" dirty="0">
                <a:solidFill>
                  <a:prstClr val="black"/>
                </a:solidFill>
                <a:latin typeface="Arial"/>
                <a:cs typeface="Arial"/>
              </a:rPr>
              <a:t> </a:t>
            </a:r>
            <a:r>
              <a:rPr sz="1050" spc="-41" dirty="0">
                <a:solidFill>
                  <a:prstClr val="black"/>
                </a:solidFill>
                <a:latin typeface="Arial"/>
                <a:cs typeface="Arial"/>
              </a:rPr>
              <a:t>data</a:t>
            </a:r>
            <a:endParaRPr sz="1050">
              <a:solidFill>
                <a:prstClr val="black"/>
              </a:solidFill>
              <a:latin typeface="Arial"/>
              <a:cs typeface="Arial"/>
            </a:endParaRPr>
          </a:p>
          <a:p>
            <a:pPr marL="224314" indent="-214789">
              <a:buFontTx/>
              <a:buChar char="•"/>
              <a:tabLst>
                <a:tab pos="224314" algn="l"/>
                <a:tab pos="224790" algn="l"/>
              </a:tabLst>
            </a:pPr>
            <a:r>
              <a:rPr sz="1050" spc="-53" dirty="0">
                <a:solidFill>
                  <a:prstClr val="black"/>
                </a:solidFill>
                <a:latin typeface="Arial"/>
                <a:cs typeface="Arial"/>
              </a:rPr>
              <a:t>New </a:t>
            </a:r>
            <a:r>
              <a:rPr sz="1050" spc="-34" dirty="0">
                <a:solidFill>
                  <a:prstClr val="black"/>
                </a:solidFill>
                <a:latin typeface="Arial"/>
                <a:cs typeface="Arial"/>
              </a:rPr>
              <a:t>security</a:t>
            </a:r>
            <a:r>
              <a:rPr sz="1050" spc="-79" dirty="0">
                <a:solidFill>
                  <a:prstClr val="black"/>
                </a:solidFill>
                <a:latin typeface="Arial"/>
                <a:cs typeface="Arial"/>
              </a:rPr>
              <a:t> </a:t>
            </a:r>
            <a:r>
              <a:rPr sz="1050" spc="-11" dirty="0">
                <a:solidFill>
                  <a:prstClr val="black"/>
                </a:solidFill>
                <a:latin typeface="Arial"/>
                <a:cs typeface="Arial"/>
              </a:rPr>
              <a:t>threat</a:t>
            </a:r>
            <a:endParaRPr sz="1050">
              <a:solidFill>
                <a:prstClr val="black"/>
              </a:solidFill>
              <a:latin typeface="Arial"/>
              <a:cs typeface="Arial"/>
            </a:endParaRPr>
          </a:p>
          <a:p>
            <a:pPr marL="224314" indent="-214789">
              <a:buFontTx/>
              <a:buChar char="•"/>
              <a:tabLst>
                <a:tab pos="224314" algn="l"/>
                <a:tab pos="224790" algn="l"/>
              </a:tabLst>
            </a:pPr>
            <a:r>
              <a:rPr sz="1050" spc="-94" dirty="0">
                <a:solidFill>
                  <a:prstClr val="black"/>
                </a:solidFill>
                <a:latin typeface="Arial"/>
                <a:cs typeface="Arial"/>
              </a:rPr>
              <a:t>Lack </a:t>
            </a:r>
            <a:r>
              <a:rPr sz="1050" spc="-4" dirty="0">
                <a:solidFill>
                  <a:prstClr val="black"/>
                </a:solidFill>
                <a:latin typeface="Arial"/>
                <a:cs typeface="Arial"/>
              </a:rPr>
              <a:t>of</a:t>
            </a:r>
            <a:r>
              <a:rPr sz="1050" spc="-38" dirty="0">
                <a:solidFill>
                  <a:prstClr val="black"/>
                </a:solidFill>
                <a:latin typeface="Arial"/>
                <a:cs typeface="Arial"/>
              </a:rPr>
              <a:t> </a:t>
            </a:r>
            <a:r>
              <a:rPr sz="1050" spc="-64" dirty="0">
                <a:solidFill>
                  <a:prstClr val="black"/>
                </a:solidFill>
                <a:latin typeface="Arial"/>
                <a:cs typeface="Arial"/>
              </a:rPr>
              <a:t>Standards</a:t>
            </a:r>
            <a:endParaRPr sz="1050">
              <a:solidFill>
                <a:prstClr val="black"/>
              </a:solidFill>
              <a:latin typeface="Arial"/>
              <a:cs typeface="Arial"/>
            </a:endParaRPr>
          </a:p>
        </p:txBody>
      </p:sp>
      <p:sp>
        <p:nvSpPr>
          <p:cNvPr id="8" name="object 8"/>
          <p:cNvSpPr txBox="1"/>
          <p:nvPr/>
        </p:nvSpPr>
        <p:spPr>
          <a:xfrm>
            <a:off x="673760" y="1644872"/>
            <a:ext cx="635318" cy="171681"/>
          </a:xfrm>
          <a:prstGeom prst="rect">
            <a:avLst/>
          </a:prstGeom>
        </p:spPr>
        <p:txBody>
          <a:bodyPr vert="horz" wrap="square" lIns="0" tIns="10001" rIns="0" bIns="0" rtlCol="0">
            <a:spAutoFit/>
          </a:bodyPr>
          <a:lstStyle/>
          <a:p>
            <a:pPr marL="9525">
              <a:spcBef>
                <a:spcPts val="79"/>
              </a:spcBef>
            </a:pPr>
            <a:r>
              <a:rPr sz="1050" b="1" spc="-139" dirty="0">
                <a:solidFill>
                  <a:prstClr val="black"/>
                </a:solidFill>
                <a:latin typeface="Arial"/>
                <a:cs typeface="Arial"/>
              </a:rPr>
              <a:t>TECHNICAL</a:t>
            </a:r>
            <a:endParaRPr sz="1050">
              <a:solidFill>
                <a:prstClr val="black"/>
              </a:solidFill>
              <a:latin typeface="Arial"/>
              <a:cs typeface="Arial"/>
            </a:endParaRPr>
          </a:p>
        </p:txBody>
      </p:sp>
      <p:sp>
        <p:nvSpPr>
          <p:cNvPr id="9" name="object 9"/>
          <p:cNvSpPr txBox="1"/>
          <p:nvPr/>
        </p:nvSpPr>
        <p:spPr>
          <a:xfrm>
            <a:off x="2748344" y="1615820"/>
            <a:ext cx="1085374" cy="171681"/>
          </a:xfrm>
          <a:prstGeom prst="rect">
            <a:avLst/>
          </a:prstGeom>
        </p:spPr>
        <p:txBody>
          <a:bodyPr vert="horz" wrap="square" lIns="0" tIns="10001" rIns="0" bIns="0" rtlCol="0">
            <a:spAutoFit/>
          </a:bodyPr>
          <a:lstStyle/>
          <a:p>
            <a:pPr marL="9525">
              <a:spcBef>
                <a:spcPts val="79"/>
              </a:spcBef>
            </a:pPr>
            <a:r>
              <a:rPr sz="1050" b="1" spc="-120" dirty="0">
                <a:solidFill>
                  <a:prstClr val="black"/>
                </a:solidFill>
                <a:latin typeface="Arial"/>
                <a:cs typeface="Arial"/>
              </a:rPr>
              <a:t>MARKET/BUSINESS</a:t>
            </a:r>
            <a:endParaRPr sz="1050">
              <a:solidFill>
                <a:prstClr val="black"/>
              </a:solidFill>
              <a:latin typeface="Arial"/>
              <a:cs typeface="Arial"/>
            </a:endParaRPr>
          </a:p>
        </p:txBody>
      </p:sp>
      <p:sp>
        <p:nvSpPr>
          <p:cNvPr id="10" name="object 10"/>
          <p:cNvSpPr txBox="1"/>
          <p:nvPr/>
        </p:nvSpPr>
        <p:spPr>
          <a:xfrm>
            <a:off x="7283957" y="1608296"/>
            <a:ext cx="1180148" cy="171681"/>
          </a:xfrm>
          <a:prstGeom prst="rect">
            <a:avLst/>
          </a:prstGeom>
        </p:spPr>
        <p:txBody>
          <a:bodyPr vert="horz" wrap="square" lIns="0" tIns="10001" rIns="0" bIns="0" rtlCol="0">
            <a:spAutoFit/>
          </a:bodyPr>
          <a:lstStyle/>
          <a:p>
            <a:pPr marL="9525">
              <a:spcBef>
                <a:spcPts val="79"/>
              </a:spcBef>
            </a:pPr>
            <a:r>
              <a:rPr sz="1050" b="1" spc="-120" dirty="0">
                <a:solidFill>
                  <a:prstClr val="black"/>
                </a:solidFill>
                <a:latin typeface="Arial"/>
                <a:cs typeface="Arial"/>
              </a:rPr>
              <a:t>LEGAL/</a:t>
            </a:r>
            <a:r>
              <a:rPr sz="1050" b="1" spc="-109" dirty="0">
                <a:solidFill>
                  <a:prstClr val="black"/>
                </a:solidFill>
                <a:latin typeface="Arial"/>
                <a:cs typeface="Arial"/>
              </a:rPr>
              <a:t> </a:t>
            </a:r>
            <a:r>
              <a:rPr sz="1050" b="1" spc="-161" dirty="0">
                <a:solidFill>
                  <a:prstClr val="black"/>
                </a:solidFill>
                <a:latin typeface="Arial"/>
                <a:cs typeface="Arial"/>
              </a:rPr>
              <a:t>REGULATORY</a:t>
            </a:r>
            <a:endParaRPr sz="1050">
              <a:solidFill>
                <a:prstClr val="black"/>
              </a:solidFill>
              <a:latin typeface="Arial"/>
              <a:cs typeface="Arial"/>
            </a:endParaRPr>
          </a:p>
        </p:txBody>
      </p:sp>
      <p:sp>
        <p:nvSpPr>
          <p:cNvPr id="11" name="object 11"/>
          <p:cNvSpPr txBox="1"/>
          <p:nvPr/>
        </p:nvSpPr>
        <p:spPr>
          <a:xfrm>
            <a:off x="2478310" y="1910906"/>
            <a:ext cx="1701165" cy="1787508"/>
          </a:xfrm>
          <a:prstGeom prst="rect">
            <a:avLst/>
          </a:prstGeom>
        </p:spPr>
        <p:txBody>
          <a:bodyPr vert="horz" wrap="square" lIns="0" tIns="10001" rIns="0" bIns="0" rtlCol="0">
            <a:spAutoFit/>
          </a:bodyPr>
          <a:lstStyle/>
          <a:p>
            <a:pPr marL="224314" marR="344805" indent="-214789">
              <a:spcBef>
                <a:spcPts val="79"/>
              </a:spcBef>
              <a:buFontTx/>
              <a:buChar char="•"/>
              <a:tabLst>
                <a:tab pos="224314" algn="l"/>
                <a:tab pos="224790" algn="l"/>
              </a:tabLst>
            </a:pPr>
            <a:r>
              <a:rPr sz="1050" spc="-30" dirty="0">
                <a:solidFill>
                  <a:prstClr val="black"/>
                </a:solidFill>
                <a:latin typeface="Arial"/>
                <a:cs typeface="Arial"/>
              </a:rPr>
              <a:t>Moving </a:t>
            </a:r>
            <a:r>
              <a:rPr sz="1050" spc="-75" dirty="0">
                <a:solidFill>
                  <a:prstClr val="black"/>
                </a:solidFill>
                <a:latin typeface="Arial"/>
                <a:cs typeface="Arial"/>
              </a:rPr>
              <a:t>assets </a:t>
            </a:r>
            <a:r>
              <a:rPr sz="1050" spc="8" dirty="0">
                <a:solidFill>
                  <a:prstClr val="black"/>
                </a:solidFill>
                <a:latin typeface="Arial"/>
                <a:cs typeface="Arial"/>
              </a:rPr>
              <a:t>to</a:t>
            </a:r>
            <a:r>
              <a:rPr sz="1050" spc="-94" dirty="0">
                <a:solidFill>
                  <a:prstClr val="black"/>
                </a:solidFill>
                <a:latin typeface="Arial"/>
                <a:cs typeface="Arial"/>
              </a:rPr>
              <a:t> </a:t>
            </a:r>
            <a:r>
              <a:rPr sz="1050" spc="-15" dirty="0">
                <a:solidFill>
                  <a:prstClr val="black"/>
                </a:solidFill>
                <a:latin typeface="Arial"/>
                <a:cs typeface="Arial"/>
              </a:rPr>
              <a:t>the  </a:t>
            </a:r>
            <a:r>
              <a:rPr sz="1050" spc="-56" dirty="0">
                <a:solidFill>
                  <a:prstClr val="black"/>
                </a:solidFill>
                <a:latin typeface="Arial"/>
                <a:cs typeface="Arial"/>
              </a:rPr>
              <a:t>Blockchain</a:t>
            </a:r>
            <a:endParaRPr sz="1050">
              <a:solidFill>
                <a:prstClr val="black"/>
              </a:solidFill>
              <a:latin typeface="Arial"/>
              <a:cs typeface="Arial"/>
            </a:endParaRPr>
          </a:p>
          <a:p>
            <a:pPr marL="224314" indent="-214789">
              <a:buFontTx/>
              <a:buChar char="•"/>
              <a:tabLst>
                <a:tab pos="224314" algn="l"/>
                <a:tab pos="224790" algn="l"/>
              </a:tabLst>
            </a:pPr>
            <a:r>
              <a:rPr sz="1050" spc="-30" dirty="0">
                <a:solidFill>
                  <a:prstClr val="black"/>
                </a:solidFill>
                <a:latin typeface="Arial"/>
                <a:cs typeface="Arial"/>
              </a:rPr>
              <a:t>Quality </a:t>
            </a:r>
            <a:r>
              <a:rPr sz="1050" dirty="0">
                <a:solidFill>
                  <a:prstClr val="black"/>
                </a:solidFill>
                <a:latin typeface="Arial"/>
                <a:cs typeface="Arial"/>
              </a:rPr>
              <a:t>of </a:t>
            </a:r>
            <a:r>
              <a:rPr sz="1050" spc="-23" dirty="0">
                <a:solidFill>
                  <a:prstClr val="black"/>
                </a:solidFill>
                <a:latin typeface="Arial"/>
                <a:cs typeface="Arial"/>
              </a:rPr>
              <a:t>project</a:t>
            </a:r>
            <a:r>
              <a:rPr sz="1050" spc="-161" dirty="0">
                <a:solidFill>
                  <a:prstClr val="black"/>
                </a:solidFill>
                <a:latin typeface="Arial"/>
                <a:cs typeface="Arial"/>
              </a:rPr>
              <a:t> </a:t>
            </a:r>
            <a:r>
              <a:rPr sz="1050" spc="-60" dirty="0">
                <a:solidFill>
                  <a:prstClr val="black"/>
                </a:solidFill>
                <a:latin typeface="Arial"/>
                <a:cs typeface="Arial"/>
              </a:rPr>
              <a:t>ideas</a:t>
            </a:r>
            <a:endParaRPr sz="1050">
              <a:solidFill>
                <a:prstClr val="black"/>
              </a:solidFill>
              <a:latin typeface="Arial"/>
              <a:cs typeface="Arial"/>
            </a:endParaRPr>
          </a:p>
          <a:p>
            <a:pPr marL="224314" indent="-214789">
              <a:buFontTx/>
              <a:buChar char="•"/>
              <a:tabLst>
                <a:tab pos="224314" algn="l"/>
                <a:tab pos="224790" algn="l"/>
              </a:tabLst>
            </a:pPr>
            <a:r>
              <a:rPr sz="1050" spc="-34" dirty="0">
                <a:solidFill>
                  <a:prstClr val="black"/>
                </a:solidFill>
                <a:latin typeface="Arial"/>
                <a:cs typeface="Arial"/>
              </a:rPr>
              <a:t>Critical </a:t>
            </a:r>
            <a:r>
              <a:rPr sz="1050" spc="-90" dirty="0">
                <a:solidFill>
                  <a:prstClr val="black"/>
                </a:solidFill>
                <a:latin typeface="Arial"/>
                <a:cs typeface="Arial"/>
              </a:rPr>
              <a:t>mass </a:t>
            </a:r>
            <a:r>
              <a:rPr sz="1050" spc="-4" dirty="0">
                <a:solidFill>
                  <a:prstClr val="black"/>
                </a:solidFill>
                <a:latin typeface="Arial"/>
                <a:cs typeface="Arial"/>
              </a:rPr>
              <a:t>of</a:t>
            </a:r>
            <a:r>
              <a:rPr sz="1050" spc="-60" dirty="0">
                <a:solidFill>
                  <a:prstClr val="black"/>
                </a:solidFill>
                <a:latin typeface="Arial"/>
                <a:cs typeface="Arial"/>
              </a:rPr>
              <a:t> </a:t>
            </a:r>
            <a:r>
              <a:rPr sz="1050" spc="-68" dirty="0">
                <a:solidFill>
                  <a:prstClr val="black"/>
                </a:solidFill>
                <a:latin typeface="Arial"/>
                <a:cs typeface="Arial"/>
              </a:rPr>
              <a:t>users</a:t>
            </a:r>
            <a:endParaRPr sz="1050">
              <a:solidFill>
                <a:prstClr val="black"/>
              </a:solidFill>
              <a:latin typeface="Arial"/>
              <a:cs typeface="Arial"/>
            </a:endParaRPr>
          </a:p>
          <a:p>
            <a:pPr marL="224314" indent="-214789">
              <a:buFontTx/>
              <a:buChar char="•"/>
              <a:tabLst>
                <a:tab pos="224314" algn="l"/>
                <a:tab pos="224790" algn="l"/>
              </a:tabLst>
            </a:pPr>
            <a:r>
              <a:rPr sz="1050" spc="-19" dirty="0">
                <a:solidFill>
                  <a:prstClr val="black"/>
                </a:solidFill>
                <a:latin typeface="Arial"/>
                <a:cs typeface="Arial"/>
              </a:rPr>
              <a:t>Volatility </a:t>
            </a:r>
            <a:r>
              <a:rPr sz="1050" spc="-4" dirty="0">
                <a:solidFill>
                  <a:prstClr val="black"/>
                </a:solidFill>
                <a:latin typeface="Arial"/>
                <a:cs typeface="Arial"/>
              </a:rPr>
              <a:t>of</a:t>
            </a:r>
            <a:r>
              <a:rPr sz="1050" spc="-131" dirty="0">
                <a:solidFill>
                  <a:prstClr val="black"/>
                </a:solidFill>
                <a:latin typeface="Arial"/>
                <a:cs typeface="Arial"/>
              </a:rPr>
              <a:t> </a:t>
            </a:r>
            <a:r>
              <a:rPr sz="1050" spc="-34" dirty="0">
                <a:solidFill>
                  <a:prstClr val="black"/>
                </a:solidFill>
                <a:latin typeface="Arial"/>
                <a:cs typeface="Arial"/>
              </a:rPr>
              <a:t>cryptocurrency</a:t>
            </a:r>
            <a:endParaRPr sz="1050">
              <a:solidFill>
                <a:prstClr val="black"/>
              </a:solidFill>
              <a:latin typeface="Arial"/>
              <a:cs typeface="Arial"/>
            </a:endParaRPr>
          </a:p>
          <a:p>
            <a:pPr marL="224314" indent="-214789">
              <a:buFontTx/>
              <a:buChar char="•"/>
              <a:tabLst>
                <a:tab pos="224314" algn="l"/>
                <a:tab pos="224790" algn="l"/>
              </a:tabLst>
            </a:pPr>
            <a:r>
              <a:rPr sz="1050" spc="-49" dirty="0">
                <a:solidFill>
                  <a:prstClr val="black"/>
                </a:solidFill>
                <a:latin typeface="Arial"/>
                <a:cs typeface="Arial"/>
              </a:rPr>
              <a:t>Onboarding </a:t>
            </a:r>
            <a:r>
              <a:rPr sz="1050" spc="-41" dirty="0">
                <a:solidFill>
                  <a:prstClr val="black"/>
                </a:solidFill>
                <a:latin typeface="Arial"/>
                <a:cs typeface="Arial"/>
              </a:rPr>
              <a:t>new</a:t>
            </a:r>
            <a:r>
              <a:rPr sz="1050" spc="-86" dirty="0">
                <a:solidFill>
                  <a:prstClr val="black"/>
                </a:solidFill>
                <a:latin typeface="Arial"/>
                <a:cs typeface="Arial"/>
              </a:rPr>
              <a:t> </a:t>
            </a:r>
            <a:r>
              <a:rPr sz="1050" spc="-68" dirty="0">
                <a:solidFill>
                  <a:prstClr val="black"/>
                </a:solidFill>
                <a:latin typeface="Arial"/>
                <a:cs typeface="Arial"/>
              </a:rPr>
              <a:t>users</a:t>
            </a:r>
            <a:endParaRPr sz="1050">
              <a:solidFill>
                <a:prstClr val="black"/>
              </a:solidFill>
              <a:latin typeface="Arial"/>
              <a:cs typeface="Arial"/>
            </a:endParaRPr>
          </a:p>
          <a:p>
            <a:pPr marL="224314" indent="-214789">
              <a:buFontTx/>
              <a:buChar char="•"/>
              <a:tabLst>
                <a:tab pos="224314" algn="l"/>
                <a:tab pos="224790" algn="l"/>
              </a:tabLst>
            </a:pPr>
            <a:r>
              <a:rPr sz="1050" spc="-86" dirty="0">
                <a:solidFill>
                  <a:prstClr val="black"/>
                </a:solidFill>
                <a:latin typeface="Arial"/>
                <a:cs typeface="Arial"/>
              </a:rPr>
              <a:t>Few </a:t>
            </a:r>
            <a:r>
              <a:rPr sz="1050" spc="-34" dirty="0">
                <a:solidFill>
                  <a:prstClr val="black"/>
                </a:solidFill>
                <a:latin typeface="Arial"/>
                <a:cs typeface="Arial"/>
              </a:rPr>
              <a:t>poster</a:t>
            </a:r>
            <a:r>
              <a:rPr sz="1050" spc="-64" dirty="0">
                <a:solidFill>
                  <a:prstClr val="black"/>
                </a:solidFill>
                <a:latin typeface="Arial"/>
                <a:cs typeface="Arial"/>
              </a:rPr>
              <a:t> </a:t>
            </a:r>
            <a:r>
              <a:rPr sz="1050" spc="-56" dirty="0">
                <a:solidFill>
                  <a:prstClr val="black"/>
                </a:solidFill>
                <a:latin typeface="Arial"/>
                <a:cs typeface="Arial"/>
              </a:rPr>
              <a:t>companies</a:t>
            </a:r>
            <a:endParaRPr sz="1050">
              <a:solidFill>
                <a:prstClr val="black"/>
              </a:solidFill>
              <a:latin typeface="Arial"/>
              <a:cs typeface="Arial"/>
            </a:endParaRPr>
          </a:p>
          <a:p>
            <a:pPr marL="224314" marR="326231" indent="-214789">
              <a:buFontTx/>
              <a:buChar char="•"/>
              <a:tabLst>
                <a:tab pos="224314" algn="l"/>
                <a:tab pos="224790" algn="l"/>
              </a:tabLst>
            </a:pPr>
            <a:r>
              <a:rPr sz="1050" spc="-19" dirty="0">
                <a:solidFill>
                  <a:prstClr val="black"/>
                </a:solidFill>
                <a:latin typeface="Arial"/>
                <a:cs typeface="Arial"/>
              </a:rPr>
              <a:t>Not </a:t>
            </a:r>
            <a:r>
              <a:rPr sz="1050" spc="-49" dirty="0">
                <a:solidFill>
                  <a:prstClr val="black"/>
                </a:solidFill>
                <a:latin typeface="Arial"/>
                <a:cs typeface="Arial"/>
              </a:rPr>
              <a:t>enough</a:t>
            </a:r>
            <a:r>
              <a:rPr sz="1050" spc="-158" dirty="0">
                <a:solidFill>
                  <a:prstClr val="black"/>
                </a:solidFill>
                <a:latin typeface="Arial"/>
                <a:cs typeface="Arial"/>
              </a:rPr>
              <a:t> </a:t>
            </a:r>
            <a:r>
              <a:rPr sz="1050" spc="-23" dirty="0">
                <a:solidFill>
                  <a:prstClr val="black"/>
                </a:solidFill>
                <a:latin typeface="Arial"/>
                <a:cs typeface="Arial"/>
              </a:rPr>
              <a:t>qualified  </a:t>
            </a:r>
            <a:r>
              <a:rPr sz="1050" spc="-34" dirty="0">
                <a:solidFill>
                  <a:prstClr val="black"/>
                </a:solidFill>
                <a:latin typeface="Arial"/>
                <a:cs typeface="Arial"/>
              </a:rPr>
              <a:t>individuals</a:t>
            </a:r>
            <a:endParaRPr sz="1050">
              <a:solidFill>
                <a:prstClr val="black"/>
              </a:solidFill>
              <a:latin typeface="Arial"/>
              <a:cs typeface="Arial"/>
            </a:endParaRPr>
          </a:p>
          <a:p>
            <a:pPr marL="224314" indent="-214789">
              <a:buFontTx/>
              <a:buChar char="•"/>
              <a:tabLst>
                <a:tab pos="224314" algn="l"/>
                <a:tab pos="224790" algn="l"/>
              </a:tabLst>
            </a:pPr>
            <a:r>
              <a:rPr sz="1050" spc="-26" dirty="0">
                <a:solidFill>
                  <a:prstClr val="black"/>
                </a:solidFill>
                <a:latin typeface="Arial"/>
                <a:cs typeface="Arial"/>
              </a:rPr>
              <a:t>Infrastructure </a:t>
            </a:r>
            <a:r>
              <a:rPr sz="1050" spc="-75" dirty="0">
                <a:solidFill>
                  <a:prstClr val="black"/>
                </a:solidFill>
                <a:latin typeface="Arial"/>
                <a:cs typeface="Arial"/>
              </a:rPr>
              <a:t>Cost</a:t>
            </a:r>
            <a:r>
              <a:rPr sz="1050" spc="-90" dirty="0">
                <a:solidFill>
                  <a:prstClr val="black"/>
                </a:solidFill>
                <a:latin typeface="Arial"/>
                <a:cs typeface="Arial"/>
              </a:rPr>
              <a:t> </a:t>
            </a:r>
            <a:r>
              <a:rPr sz="1050" spc="-71" dirty="0">
                <a:solidFill>
                  <a:prstClr val="black"/>
                </a:solidFill>
                <a:latin typeface="Arial"/>
                <a:cs typeface="Arial"/>
              </a:rPr>
              <a:t>issues</a:t>
            </a:r>
            <a:endParaRPr sz="1050">
              <a:solidFill>
                <a:prstClr val="black"/>
              </a:solidFill>
              <a:latin typeface="Arial"/>
              <a:cs typeface="Arial"/>
            </a:endParaRPr>
          </a:p>
          <a:p>
            <a:pPr marL="224314" indent="-214789">
              <a:buFontTx/>
              <a:buChar char="•"/>
              <a:tabLst>
                <a:tab pos="224314" algn="l"/>
                <a:tab pos="224790" algn="l"/>
              </a:tabLst>
            </a:pPr>
            <a:r>
              <a:rPr sz="1050" spc="-34" dirty="0">
                <a:solidFill>
                  <a:prstClr val="black"/>
                </a:solidFill>
                <a:latin typeface="Arial"/>
                <a:cs typeface="Arial"/>
              </a:rPr>
              <a:t>Innovator’s</a:t>
            </a:r>
            <a:r>
              <a:rPr sz="1050" spc="-64" dirty="0">
                <a:solidFill>
                  <a:prstClr val="black"/>
                </a:solidFill>
                <a:latin typeface="Arial"/>
                <a:cs typeface="Arial"/>
              </a:rPr>
              <a:t> </a:t>
            </a:r>
            <a:r>
              <a:rPr sz="1050" spc="-38" dirty="0">
                <a:solidFill>
                  <a:prstClr val="black"/>
                </a:solidFill>
                <a:latin typeface="Arial"/>
                <a:cs typeface="Arial"/>
              </a:rPr>
              <a:t>dilemma</a:t>
            </a:r>
            <a:endParaRPr sz="1050">
              <a:solidFill>
                <a:prstClr val="black"/>
              </a:solidFill>
              <a:latin typeface="Arial"/>
              <a:cs typeface="Arial"/>
            </a:endParaRPr>
          </a:p>
        </p:txBody>
      </p:sp>
      <p:sp>
        <p:nvSpPr>
          <p:cNvPr id="12" name="object 12"/>
          <p:cNvSpPr txBox="1"/>
          <p:nvPr/>
        </p:nvSpPr>
        <p:spPr>
          <a:xfrm>
            <a:off x="7104316" y="1867758"/>
            <a:ext cx="1663541" cy="818012"/>
          </a:xfrm>
          <a:prstGeom prst="rect">
            <a:avLst/>
          </a:prstGeom>
        </p:spPr>
        <p:txBody>
          <a:bodyPr vert="horz" wrap="square" lIns="0" tIns="10001" rIns="0" bIns="0" rtlCol="0">
            <a:spAutoFit/>
          </a:bodyPr>
          <a:lstStyle/>
          <a:p>
            <a:pPr marL="224314" indent="-214789">
              <a:spcBef>
                <a:spcPts val="79"/>
              </a:spcBef>
              <a:buFontTx/>
              <a:buChar char="•"/>
              <a:tabLst>
                <a:tab pos="224314" algn="l"/>
                <a:tab pos="224790" algn="l"/>
              </a:tabLst>
            </a:pPr>
            <a:r>
              <a:rPr sz="1050" spc="-49" dirty="0">
                <a:solidFill>
                  <a:prstClr val="black"/>
                </a:solidFill>
                <a:latin typeface="Arial"/>
                <a:cs typeface="Arial"/>
              </a:rPr>
              <a:t>Unclear</a:t>
            </a:r>
            <a:r>
              <a:rPr sz="1050" spc="-56" dirty="0">
                <a:solidFill>
                  <a:prstClr val="black"/>
                </a:solidFill>
                <a:latin typeface="Arial"/>
                <a:cs typeface="Arial"/>
              </a:rPr>
              <a:t> </a:t>
            </a:r>
            <a:r>
              <a:rPr sz="1050" spc="-38" dirty="0">
                <a:solidFill>
                  <a:prstClr val="black"/>
                </a:solidFill>
                <a:latin typeface="Arial"/>
                <a:cs typeface="Arial"/>
              </a:rPr>
              <a:t>regulations</a:t>
            </a:r>
            <a:endParaRPr sz="1050">
              <a:solidFill>
                <a:prstClr val="black"/>
              </a:solidFill>
              <a:latin typeface="Arial"/>
              <a:cs typeface="Arial"/>
            </a:endParaRPr>
          </a:p>
          <a:p>
            <a:pPr marL="224314" indent="-214789">
              <a:buFontTx/>
              <a:buChar char="•"/>
              <a:tabLst>
                <a:tab pos="224314" algn="l"/>
                <a:tab pos="224790" algn="l"/>
              </a:tabLst>
            </a:pPr>
            <a:r>
              <a:rPr sz="1050" spc="-41" dirty="0">
                <a:solidFill>
                  <a:prstClr val="black"/>
                </a:solidFill>
                <a:latin typeface="Arial"/>
                <a:cs typeface="Arial"/>
              </a:rPr>
              <a:t>Government</a:t>
            </a:r>
            <a:r>
              <a:rPr sz="1050" spc="-86" dirty="0">
                <a:solidFill>
                  <a:prstClr val="black"/>
                </a:solidFill>
                <a:latin typeface="Arial"/>
                <a:cs typeface="Arial"/>
              </a:rPr>
              <a:t> </a:t>
            </a:r>
            <a:r>
              <a:rPr sz="1050" spc="-38" dirty="0">
                <a:solidFill>
                  <a:prstClr val="black"/>
                </a:solidFill>
                <a:latin typeface="Arial"/>
                <a:cs typeface="Arial"/>
              </a:rPr>
              <a:t>interferences</a:t>
            </a:r>
            <a:endParaRPr sz="1050">
              <a:solidFill>
                <a:prstClr val="black"/>
              </a:solidFill>
              <a:latin typeface="Arial"/>
              <a:cs typeface="Arial"/>
            </a:endParaRPr>
          </a:p>
          <a:p>
            <a:pPr marL="224314" indent="-214789">
              <a:buFontTx/>
              <a:buChar char="•"/>
              <a:tabLst>
                <a:tab pos="224314" algn="l"/>
                <a:tab pos="224790" algn="l"/>
              </a:tabLst>
            </a:pPr>
            <a:r>
              <a:rPr sz="1050" spc="-56" dirty="0">
                <a:solidFill>
                  <a:prstClr val="black"/>
                </a:solidFill>
                <a:latin typeface="Arial"/>
                <a:cs typeface="Arial"/>
              </a:rPr>
              <a:t>Compliance</a:t>
            </a:r>
            <a:r>
              <a:rPr sz="1050" spc="-109" dirty="0">
                <a:solidFill>
                  <a:prstClr val="black"/>
                </a:solidFill>
                <a:latin typeface="Arial"/>
                <a:cs typeface="Arial"/>
              </a:rPr>
              <a:t> </a:t>
            </a:r>
            <a:r>
              <a:rPr sz="1050" spc="-34" dirty="0">
                <a:solidFill>
                  <a:prstClr val="black"/>
                </a:solidFill>
                <a:latin typeface="Arial"/>
                <a:cs typeface="Arial"/>
              </a:rPr>
              <a:t>requirements</a:t>
            </a:r>
            <a:endParaRPr sz="1050">
              <a:solidFill>
                <a:prstClr val="black"/>
              </a:solidFill>
              <a:latin typeface="Arial"/>
              <a:cs typeface="Arial"/>
            </a:endParaRPr>
          </a:p>
          <a:p>
            <a:pPr marL="224314" indent="-214789">
              <a:buFontTx/>
              <a:buChar char="•"/>
              <a:tabLst>
                <a:tab pos="224314" algn="l"/>
                <a:tab pos="224790" algn="l"/>
              </a:tabLst>
            </a:pPr>
            <a:r>
              <a:rPr sz="1050" spc="-68" dirty="0">
                <a:solidFill>
                  <a:prstClr val="black"/>
                </a:solidFill>
                <a:latin typeface="Arial"/>
                <a:cs typeface="Arial"/>
              </a:rPr>
              <a:t>Hype</a:t>
            </a:r>
            <a:endParaRPr sz="1050">
              <a:solidFill>
                <a:prstClr val="black"/>
              </a:solidFill>
              <a:latin typeface="Arial"/>
              <a:cs typeface="Arial"/>
            </a:endParaRPr>
          </a:p>
          <a:p>
            <a:pPr marL="224314" indent="-214789">
              <a:buFontTx/>
              <a:buChar char="•"/>
              <a:tabLst>
                <a:tab pos="224314" algn="l"/>
                <a:tab pos="224790" algn="l"/>
              </a:tabLst>
            </a:pPr>
            <a:r>
              <a:rPr sz="1050" spc="-60" dirty="0">
                <a:solidFill>
                  <a:prstClr val="black"/>
                </a:solidFill>
                <a:latin typeface="Arial"/>
                <a:cs typeface="Arial"/>
              </a:rPr>
              <a:t>Taxation </a:t>
            </a:r>
            <a:r>
              <a:rPr sz="1050" spc="-53" dirty="0">
                <a:solidFill>
                  <a:prstClr val="black"/>
                </a:solidFill>
                <a:latin typeface="Arial"/>
                <a:cs typeface="Arial"/>
              </a:rPr>
              <a:t>and</a:t>
            </a:r>
            <a:r>
              <a:rPr sz="1050" spc="-71" dirty="0">
                <a:solidFill>
                  <a:prstClr val="black"/>
                </a:solidFill>
                <a:latin typeface="Arial"/>
                <a:cs typeface="Arial"/>
              </a:rPr>
              <a:t> </a:t>
            </a:r>
            <a:r>
              <a:rPr sz="1050" spc="-23" dirty="0">
                <a:solidFill>
                  <a:prstClr val="black"/>
                </a:solidFill>
                <a:latin typeface="Arial"/>
                <a:cs typeface="Arial"/>
              </a:rPr>
              <a:t>reporting</a:t>
            </a:r>
            <a:endParaRPr sz="1050">
              <a:solidFill>
                <a:prstClr val="black"/>
              </a:solidFill>
              <a:latin typeface="Arial"/>
              <a:cs typeface="Arial"/>
            </a:endParaRPr>
          </a:p>
        </p:txBody>
      </p:sp>
      <p:sp>
        <p:nvSpPr>
          <p:cNvPr id="13" name="object 13"/>
          <p:cNvSpPr txBox="1"/>
          <p:nvPr/>
        </p:nvSpPr>
        <p:spPr>
          <a:xfrm>
            <a:off x="4769358" y="1540840"/>
            <a:ext cx="1707833" cy="1476686"/>
          </a:xfrm>
          <a:prstGeom prst="rect">
            <a:avLst/>
          </a:prstGeom>
        </p:spPr>
        <p:txBody>
          <a:bodyPr vert="horz" wrap="square" lIns="0" tIns="93345" rIns="0" bIns="0" rtlCol="0">
            <a:spAutoFit/>
          </a:bodyPr>
          <a:lstStyle/>
          <a:p>
            <a:pPr marL="99536">
              <a:spcBef>
                <a:spcPts val="735"/>
              </a:spcBef>
            </a:pPr>
            <a:r>
              <a:rPr sz="1050" b="1" spc="-109" dirty="0">
                <a:solidFill>
                  <a:prstClr val="black"/>
                </a:solidFill>
                <a:latin typeface="Arial"/>
                <a:cs typeface="Arial"/>
              </a:rPr>
              <a:t>BEHAVIORAL/</a:t>
            </a:r>
            <a:r>
              <a:rPr sz="1050" b="1" spc="-94" dirty="0">
                <a:solidFill>
                  <a:prstClr val="black"/>
                </a:solidFill>
                <a:latin typeface="Arial"/>
                <a:cs typeface="Arial"/>
              </a:rPr>
              <a:t> </a:t>
            </a:r>
            <a:r>
              <a:rPr sz="1050" b="1" spc="-127" dirty="0">
                <a:solidFill>
                  <a:prstClr val="black"/>
                </a:solidFill>
                <a:latin typeface="Arial"/>
                <a:cs typeface="Arial"/>
              </a:rPr>
              <a:t>EDUCATIONAL</a:t>
            </a:r>
            <a:endParaRPr sz="1050">
              <a:solidFill>
                <a:prstClr val="black"/>
              </a:solidFill>
              <a:latin typeface="Arial"/>
              <a:cs typeface="Arial"/>
            </a:endParaRPr>
          </a:p>
          <a:p>
            <a:pPr marL="224314" marR="144780" indent="-214789">
              <a:spcBef>
                <a:spcPts val="664"/>
              </a:spcBef>
              <a:buFontTx/>
              <a:buChar char="•"/>
              <a:tabLst>
                <a:tab pos="224314" algn="l"/>
                <a:tab pos="224790" algn="l"/>
              </a:tabLst>
            </a:pPr>
            <a:r>
              <a:rPr sz="1050" spc="-94" dirty="0">
                <a:solidFill>
                  <a:prstClr val="black"/>
                </a:solidFill>
                <a:latin typeface="Arial"/>
                <a:cs typeface="Arial"/>
              </a:rPr>
              <a:t>Lack </a:t>
            </a:r>
            <a:r>
              <a:rPr sz="1050" spc="-4" dirty="0">
                <a:solidFill>
                  <a:prstClr val="black"/>
                </a:solidFill>
                <a:latin typeface="Arial"/>
                <a:cs typeface="Arial"/>
              </a:rPr>
              <a:t>of </a:t>
            </a:r>
            <a:r>
              <a:rPr sz="1050" spc="-41" dirty="0">
                <a:solidFill>
                  <a:prstClr val="black"/>
                </a:solidFill>
                <a:latin typeface="Arial"/>
                <a:cs typeface="Arial"/>
              </a:rPr>
              <a:t>understanding</a:t>
            </a:r>
            <a:r>
              <a:rPr sz="1050" spc="-98" dirty="0">
                <a:solidFill>
                  <a:prstClr val="black"/>
                </a:solidFill>
                <a:latin typeface="Arial"/>
                <a:cs typeface="Arial"/>
              </a:rPr>
              <a:t> </a:t>
            </a:r>
            <a:r>
              <a:rPr sz="1050" spc="-4" dirty="0">
                <a:solidFill>
                  <a:prstClr val="black"/>
                </a:solidFill>
                <a:latin typeface="Arial"/>
                <a:cs typeface="Arial"/>
              </a:rPr>
              <a:t>of  </a:t>
            </a:r>
            <a:r>
              <a:rPr sz="1050" spc="-15" dirty="0">
                <a:solidFill>
                  <a:prstClr val="black"/>
                </a:solidFill>
                <a:latin typeface="Arial"/>
                <a:cs typeface="Arial"/>
              </a:rPr>
              <a:t>potential</a:t>
            </a:r>
            <a:r>
              <a:rPr sz="1050" spc="-45" dirty="0">
                <a:solidFill>
                  <a:prstClr val="black"/>
                </a:solidFill>
                <a:latin typeface="Arial"/>
                <a:cs typeface="Arial"/>
              </a:rPr>
              <a:t> </a:t>
            </a:r>
            <a:r>
              <a:rPr sz="1050" spc="-49" dirty="0">
                <a:solidFill>
                  <a:prstClr val="black"/>
                </a:solidFill>
                <a:latin typeface="Arial"/>
                <a:cs typeface="Arial"/>
              </a:rPr>
              <a:t>value</a:t>
            </a:r>
            <a:endParaRPr sz="1050">
              <a:solidFill>
                <a:prstClr val="black"/>
              </a:solidFill>
              <a:latin typeface="Arial"/>
              <a:cs typeface="Arial"/>
            </a:endParaRPr>
          </a:p>
          <a:p>
            <a:pPr marL="224314" indent="-214789">
              <a:buFontTx/>
              <a:buChar char="•"/>
              <a:tabLst>
                <a:tab pos="224314" algn="l"/>
                <a:tab pos="224790" algn="l"/>
              </a:tabLst>
            </a:pPr>
            <a:r>
              <a:rPr sz="1050" spc="-34" dirty="0">
                <a:solidFill>
                  <a:prstClr val="black"/>
                </a:solidFill>
                <a:latin typeface="Arial"/>
                <a:cs typeface="Arial"/>
              </a:rPr>
              <a:t>Limited </a:t>
            </a:r>
            <a:r>
              <a:rPr sz="1050" spc="-49" dirty="0">
                <a:solidFill>
                  <a:prstClr val="black"/>
                </a:solidFill>
                <a:latin typeface="Arial"/>
                <a:cs typeface="Arial"/>
              </a:rPr>
              <a:t>executive</a:t>
            </a:r>
            <a:r>
              <a:rPr sz="1050" spc="-71" dirty="0">
                <a:solidFill>
                  <a:prstClr val="black"/>
                </a:solidFill>
                <a:latin typeface="Arial"/>
                <a:cs typeface="Arial"/>
              </a:rPr>
              <a:t> </a:t>
            </a:r>
            <a:r>
              <a:rPr sz="1050" spc="-38" dirty="0">
                <a:solidFill>
                  <a:prstClr val="black"/>
                </a:solidFill>
                <a:latin typeface="Arial"/>
                <a:cs typeface="Arial"/>
              </a:rPr>
              <a:t>vision</a:t>
            </a:r>
            <a:endParaRPr sz="1050">
              <a:solidFill>
                <a:prstClr val="black"/>
              </a:solidFill>
              <a:latin typeface="Arial"/>
              <a:cs typeface="Arial"/>
            </a:endParaRPr>
          </a:p>
          <a:p>
            <a:pPr marL="224314" indent="-214789">
              <a:buFontTx/>
              <a:buChar char="•"/>
              <a:tabLst>
                <a:tab pos="224314" algn="l"/>
                <a:tab pos="224790" algn="l"/>
              </a:tabLst>
            </a:pPr>
            <a:r>
              <a:rPr sz="1050" spc="-86" dirty="0">
                <a:solidFill>
                  <a:prstClr val="black"/>
                </a:solidFill>
                <a:latin typeface="Arial"/>
                <a:cs typeface="Arial"/>
              </a:rPr>
              <a:t>Change</a:t>
            </a:r>
            <a:r>
              <a:rPr sz="1050" spc="-53" dirty="0">
                <a:solidFill>
                  <a:prstClr val="black"/>
                </a:solidFill>
                <a:latin typeface="Arial"/>
                <a:cs typeface="Arial"/>
              </a:rPr>
              <a:t> </a:t>
            </a:r>
            <a:r>
              <a:rPr sz="1050" spc="-49" dirty="0">
                <a:solidFill>
                  <a:prstClr val="black"/>
                </a:solidFill>
                <a:latin typeface="Arial"/>
                <a:cs typeface="Arial"/>
              </a:rPr>
              <a:t>management</a:t>
            </a:r>
            <a:endParaRPr sz="1050">
              <a:solidFill>
                <a:prstClr val="black"/>
              </a:solidFill>
              <a:latin typeface="Arial"/>
              <a:cs typeface="Arial"/>
            </a:endParaRPr>
          </a:p>
          <a:p>
            <a:pPr marL="224314" indent="-214789">
              <a:buFontTx/>
              <a:buChar char="•"/>
              <a:tabLst>
                <a:tab pos="224314" algn="l"/>
                <a:tab pos="224790" algn="l"/>
              </a:tabLst>
            </a:pPr>
            <a:r>
              <a:rPr sz="1050" spc="-49" dirty="0">
                <a:solidFill>
                  <a:prstClr val="black"/>
                </a:solidFill>
                <a:latin typeface="Arial"/>
                <a:cs typeface="Arial"/>
              </a:rPr>
              <a:t>Trusting </a:t>
            </a:r>
            <a:r>
              <a:rPr sz="1050" spc="-83" dirty="0">
                <a:solidFill>
                  <a:prstClr val="black"/>
                </a:solidFill>
                <a:latin typeface="Arial"/>
                <a:cs typeface="Arial"/>
              </a:rPr>
              <a:t>a</a:t>
            </a:r>
            <a:r>
              <a:rPr sz="1050" spc="-127" dirty="0">
                <a:solidFill>
                  <a:prstClr val="black"/>
                </a:solidFill>
                <a:latin typeface="Arial"/>
                <a:cs typeface="Arial"/>
              </a:rPr>
              <a:t> </a:t>
            </a:r>
            <a:r>
              <a:rPr sz="1050" spc="-19" dirty="0">
                <a:solidFill>
                  <a:prstClr val="black"/>
                </a:solidFill>
                <a:latin typeface="Arial"/>
                <a:cs typeface="Arial"/>
              </a:rPr>
              <a:t>network</a:t>
            </a:r>
            <a:endParaRPr sz="1050">
              <a:solidFill>
                <a:prstClr val="black"/>
              </a:solidFill>
              <a:latin typeface="Arial"/>
              <a:cs typeface="Arial"/>
            </a:endParaRPr>
          </a:p>
          <a:p>
            <a:pPr marL="224314" indent="-214789">
              <a:buFontTx/>
              <a:buChar char="•"/>
              <a:tabLst>
                <a:tab pos="224314" algn="l"/>
                <a:tab pos="224790" algn="l"/>
              </a:tabLst>
            </a:pPr>
            <a:r>
              <a:rPr sz="1050" spc="-86" dirty="0">
                <a:solidFill>
                  <a:prstClr val="black"/>
                </a:solidFill>
                <a:latin typeface="Arial"/>
                <a:cs typeface="Arial"/>
              </a:rPr>
              <a:t>Few </a:t>
            </a:r>
            <a:r>
              <a:rPr sz="1050" spc="-41" dirty="0">
                <a:solidFill>
                  <a:prstClr val="black"/>
                </a:solidFill>
                <a:latin typeface="Arial"/>
                <a:cs typeface="Arial"/>
              </a:rPr>
              <a:t>best</a:t>
            </a:r>
            <a:r>
              <a:rPr sz="1050" spc="-90" dirty="0">
                <a:solidFill>
                  <a:prstClr val="black"/>
                </a:solidFill>
                <a:latin typeface="Arial"/>
                <a:cs typeface="Arial"/>
              </a:rPr>
              <a:t> </a:t>
            </a:r>
            <a:r>
              <a:rPr sz="1050" spc="-45" dirty="0">
                <a:solidFill>
                  <a:prstClr val="black"/>
                </a:solidFill>
                <a:latin typeface="Arial"/>
                <a:cs typeface="Arial"/>
              </a:rPr>
              <a:t>practices</a:t>
            </a:r>
            <a:endParaRPr sz="1050">
              <a:solidFill>
                <a:prstClr val="black"/>
              </a:solidFill>
              <a:latin typeface="Arial"/>
              <a:cs typeface="Arial"/>
            </a:endParaRPr>
          </a:p>
          <a:p>
            <a:pPr marL="224314" indent="-214789">
              <a:buFontTx/>
              <a:buChar char="•"/>
              <a:tabLst>
                <a:tab pos="224314" algn="l"/>
                <a:tab pos="224790" algn="l"/>
              </a:tabLst>
            </a:pPr>
            <a:r>
              <a:rPr sz="1050" spc="-64" dirty="0">
                <a:solidFill>
                  <a:prstClr val="black"/>
                </a:solidFill>
                <a:latin typeface="Arial"/>
                <a:cs typeface="Arial"/>
              </a:rPr>
              <a:t>Low </a:t>
            </a:r>
            <a:r>
              <a:rPr sz="1050" spc="-30" dirty="0">
                <a:solidFill>
                  <a:prstClr val="black"/>
                </a:solidFill>
                <a:latin typeface="Arial"/>
                <a:cs typeface="Arial"/>
              </a:rPr>
              <a:t>usability</a:t>
            </a:r>
            <a:r>
              <a:rPr sz="1050" spc="-64" dirty="0">
                <a:solidFill>
                  <a:prstClr val="black"/>
                </a:solidFill>
                <a:latin typeface="Arial"/>
                <a:cs typeface="Arial"/>
              </a:rPr>
              <a:t> </a:t>
            </a:r>
            <a:r>
              <a:rPr sz="1050" spc="-23" dirty="0">
                <a:solidFill>
                  <a:prstClr val="black"/>
                </a:solidFill>
                <a:latin typeface="Arial"/>
                <a:cs typeface="Arial"/>
              </a:rPr>
              <a:t>factor</a:t>
            </a:r>
            <a:endParaRPr sz="1050">
              <a:solidFill>
                <a:prstClr val="black"/>
              </a:solidFill>
              <a:latin typeface="Arial"/>
              <a:cs typeface="Arial"/>
            </a:endParaRPr>
          </a:p>
        </p:txBody>
      </p:sp>
      <p:sp>
        <p:nvSpPr>
          <p:cNvPr id="14" name="object 14"/>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41910">
              <a:lnSpc>
                <a:spcPts val="1215"/>
              </a:lnSpc>
            </a:pPr>
            <a:fld id="{81D60167-4931-47E6-BA6A-407CBD079E47}" type="slidenum">
              <a:rPr spc="-60" dirty="0">
                <a:solidFill>
                  <a:prstClr val="black"/>
                </a:solidFill>
              </a:rPr>
              <a:pPr marL="41910">
                <a:lnSpc>
                  <a:spcPts val="1215"/>
                </a:lnSpc>
              </a:pPr>
              <a:t>88</a:t>
            </a:fld>
            <a:endParaRPr spc="-60" dirty="0">
              <a:solidFill>
                <a:prstClr val="black"/>
              </a:solidFill>
            </a:endParaRPr>
          </a:p>
        </p:txBody>
      </p:sp>
    </p:spTree>
    <p:extLst>
      <p:ext uri="{BB962C8B-B14F-4D97-AF65-F5344CB8AC3E}">
        <p14:creationId xmlns:p14="http://schemas.microsoft.com/office/powerpoint/2010/main" val="15474782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57451" y="3749040"/>
            <a:ext cx="4740116" cy="1035844"/>
          </a:xfrm>
          <a:custGeom>
            <a:avLst/>
            <a:gdLst/>
            <a:ahLst/>
            <a:cxnLst/>
            <a:rect l="l" t="t" r="r" b="b"/>
            <a:pathLst>
              <a:path w="6320155" h="1381125">
                <a:moveTo>
                  <a:pt x="0" y="1380743"/>
                </a:moveTo>
                <a:lnTo>
                  <a:pt x="6320028" y="1380743"/>
                </a:lnTo>
                <a:lnTo>
                  <a:pt x="6320028" y="0"/>
                </a:lnTo>
                <a:lnTo>
                  <a:pt x="0" y="0"/>
                </a:lnTo>
                <a:lnTo>
                  <a:pt x="0" y="1380743"/>
                </a:lnTo>
                <a:close/>
              </a:path>
            </a:pathLst>
          </a:custGeom>
          <a:solidFill>
            <a:srgbClr val="9DC3E6"/>
          </a:solidFill>
        </p:spPr>
        <p:txBody>
          <a:bodyPr wrap="square" lIns="0" tIns="0" rIns="0" bIns="0" rtlCol="0"/>
          <a:lstStyle/>
          <a:p>
            <a:endParaRPr sz="1350">
              <a:solidFill>
                <a:prstClr val="black"/>
              </a:solidFill>
            </a:endParaRPr>
          </a:p>
        </p:txBody>
      </p:sp>
      <p:sp>
        <p:nvSpPr>
          <p:cNvPr id="3" name="object 3"/>
          <p:cNvSpPr/>
          <p:nvPr/>
        </p:nvSpPr>
        <p:spPr>
          <a:xfrm>
            <a:off x="1543050" y="2435733"/>
            <a:ext cx="6616065" cy="1303020"/>
          </a:xfrm>
          <a:custGeom>
            <a:avLst/>
            <a:gdLst/>
            <a:ahLst/>
            <a:cxnLst/>
            <a:rect l="l" t="t" r="r" b="b"/>
            <a:pathLst>
              <a:path w="8821420" h="1737360">
                <a:moveTo>
                  <a:pt x="0" y="1737359"/>
                </a:moveTo>
                <a:lnTo>
                  <a:pt x="8820912" y="1737359"/>
                </a:lnTo>
                <a:lnTo>
                  <a:pt x="8820912" y="0"/>
                </a:lnTo>
                <a:lnTo>
                  <a:pt x="0" y="0"/>
                </a:lnTo>
                <a:lnTo>
                  <a:pt x="0" y="1737359"/>
                </a:lnTo>
                <a:close/>
              </a:path>
            </a:pathLst>
          </a:custGeom>
          <a:solidFill>
            <a:srgbClr val="BCD6ED">
              <a:alpha val="59999"/>
            </a:srgbClr>
          </a:solidFill>
        </p:spPr>
        <p:txBody>
          <a:bodyPr wrap="square" lIns="0" tIns="0" rIns="0" bIns="0" rtlCol="0"/>
          <a:lstStyle/>
          <a:p>
            <a:endParaRPr sz="1350">
              <a:solidFill>
                <a:prstClr val="black"/>
              </a:solidFill>
            </a:endParaRPr>
          </a:p>
        </p:txBody>
      </p:sp>
      <p:sp>
        <p:nvSpPr>
          <p:cNvPr id="4" name="object 4"/>
          <p:cNvSpPr/>
          <p:nvPr/>
        </p:nvSpPr>
        <p:spPr>
          <a:xfrm>
            <a:off x="707516" y="876681"/>
            <a:ext cx="8286750" cy="1544479"/>
          </a:xfrm>
          <a:custGeom>
            <a:avLst/>
            <a:gdLst/>
            <a:ahLst/>
            <a:cxnLst/>
            <a:rect l="l" t="t" r="r" b="b"/>
            <a:pathLst>
              <a:path w="11049000" h="2059305">
                <a:moveTo>
                  <a:pt x="0" y="2058924"/>
                </a:moveTo>
                <a:lnTo>
                  <a:pt x="11049000" y="2058924"/>
                </a:lnTo>
                <a:lnTo>
                  <a:pt x="11049000" y="0"/>
                </a:lnTo>
                <a:lnTo>
                  <a:pt x="0" y="0"/>
                </a:lnTo>
                <a:lnTo>
                  <a:pt x="0" y="2058924"/>
                </a:lnTo>
                <a:close/>
              </a:path>
            </a:pathLst>
          </a:custGeom>
          <a:solidFill>
            <a:srgbClr val="DEEBF7">
              <a:alpha val="34117"/>
            </a:srgbClr>
          </a:solidFill>
        </p:spPr>
        <p:txBody>
          <a:bodyPr wrap="square" lIns="0" tIns="0" rIns="0" bIns="0" rtlCol="0"/>
          <a:lstStyle/>
          <a:p>
            <a:endParaRPr sz="1350">
              <a:solidFill>
                <a:prstClr val="black"/>
              </a:solidFill>
            </a:endParaRPr>
          </a:p>
        </p:txBody>
      </p:sp>
      <p:sp>
        <p:nvSpPr>
          <p:cNvPr id="5" name="object 5"/>
          <p:cNvSpPr txBox="1"/>
          <p:nvPr/>
        </p:nvSpPr>
        <p:spPr>
          <a:xfrm>
            <a:off x="2619375" y="4260724"/>
            <a:ext cx="2086928" cy="378469"/>
          </a:xfrm>
          <a:prstGeom prst="rect">
            <a:avLst/>
          </a:prstGeom>
        </p:spPr>
        <p:txBody>
          <a:bodyPr vert="horz" wrap="square" lIns="0" tIns="9049" rIns="0" bIns="0" rtlCol="0">
            <a:spAutoFit/>
          </a:bodyPr>
          <a:lstStyle/>
          <a:p>
            <a:pPr marL="224314" indent="-214789">
              <a:spcBef>
                <a:spcPts val="71"/>
              </a:spcBef>
              <a:buFontTx/>
              <a:buChar char="•"/>
              <a:tabLst>
                <a:tab pos="224314" algn="l"/>
                <a:tab pos="224790" algn="l"/>
              </a:tabLst>
            </a:pPr>
            <a:r>
              <a:rPr sz="1200" spc="-60" dirty="0">
                <a:solidFill>
                  <a:prstClr val="black"/>
                </a:solidFill>
                <a:latin typeface="Arial"/>
                <a:cs typeface="Arial"/>
              </a:rPr>
              <a:t>Public </a:t>
            </a:r>
            <a:r>
              <a:rPr sz="1200" spc="-86" dirty="0">
                <a:solidFill>
                  <a:prstClr val="black"/>
                </a:solidFill>
                <a:latin typeface="Arial"/>
                <a:cs typeface="Arial"/>
              </a:rPr>
              <a:t>consensus</a:t>
            </a:r>
            <a:r>
              <a:rPr sz="1200" spc="-105" dirty="0">
                <a:solidFill>
                  <a:prstClr val="black"/>
                </a:solidFill>
                <a:latin typeface="Arial"/>
                <a:cs typeface="Arial"/>
              </a:rPr>
              <a:t> </a:t>
            </a:r>
            <a:r>
              <a:rPr sz="1200" spc="-60" dirty="0">
                <a:solidFill>
                  <a:prstClr val="black"/>
                </a:solidFill>
                <a:latin typeface="Arial"/>
                <a:cs typeface="Arial"/>
              </a:rPr>
              <a:t>blockchains</a:t>
            </a:r>
            <a:endParaRPr sz="1200">
              <a:solidFill>
                <a:prstClr val="black"/>
              </a:solidFill>
              <a:latin typeface="Arial"/>
              <a:cs typeface="Arial"/>
            </a:endParaRPr>
          </a:p>
          <a:p>
            <a:pPr marL="224314" indent="-214789">
              <a:buFontTx/>
              <a:buChar char="•"/>
              <a:tabLst>
                <a:tab pos="224314" algn="l"/>
                <a:tab pos="224790" algn="l"/>
              </a:tabLst>
            </a:pPr>
            <a:r>
              <a:rPr sz="1200" spc="-53" dirty="0">
                <a:solidFill>
                  <a:prstClr val="black"/>
                </a:solidFill>
                <a:latin typeface="Arial"/>
                <a:cs typeface="Arial"/>
              </a:rPr>
              <a:t>Private </a:t>
            </a:r>
            <a:r>
              <a:rPr sz="1200" spc="-86" dirty="0">
                <a:solidFill>
                  <a:prstClr val="black"/>
                </a:solidFill>
                <a:latin typeface="Arial"/>
                <a:cs typeface="Arial"/>
              </a:rPr>
              <a:t>consensus</a:t>
            </a:r>
            <a:r>
              <a:rPr sz="1200" spc="-101" dirty="0">
                <a:solidFill>
                  <a:prstClr val="black"/>
                </a:solidFill>
                <a:latin typeface="Arial"/>
                <a:cs typeface="Arial"/>
              </a:rPr>
              <a:t> </a:t>
            </a:r>
            <a:r>
              <a:rPr sz="1200" spc="-60" dirty="0">
                <a:solidFill>
                  <a:prstClr val="black"/>
                </a:solidFill>
                <a:latin typeface="Arial"/>
                <a:cs typeface="Arial"/>
              </a:rPr>
              <a:t>blockchains</a:t>
            </a:r>
            <a:endParaRPr sz="1200">
              <a:solidFill>
                <a:prstClr val="black"/>
              </a:solidFill>
              <a:latin typeface="Arial"/>
              <a:cs typeface="Arial"/>
            </a:endParaRPr>
          </a:p>
        </p:txBody>
      </p:sp>
      <p:sp>
        <p:nvSpPr>
          <p:cNvPr id="6" name="object 6"/>
          <p:cNvSpPr txBox="1"/>
          <p:nvPr/>
        </p:nvSpPr>
        <p:spPr>
          <a:xfrm>
            <a:off x="4852130" y="4273982"/>
            <a:ext cx="2231708" cy="378469"/>
          </a:xfrm>
          <a:prstGeom prst="rect">
            <a:avLst/>
          </a:prstGeom>
        </p:spPr>
        <p:txBody>
          <a:bodyPr vert="horz" wrap="square" lIns="0" tIns="9049" rIns="0" bIns="0" rtlCol="0">
            <a:spAutoFit/>
          </a:bodyPr>
          <a:lstStyle/>
          <a:p>
            <a:pPr marL="224314" indent="-214789">
              <a:spcBef>
                <a:spcPts val="71"/>
              </a:spcBef>
              <a:buFontTx/>
              <a:buChar char="•"/>
              <a:tabLst>
                <a:tab pos="224314" algn="l"/>
                <a:tab pos="224790" algn="l"/>
              </a:tabLst>
            </a:pPr>
            <a:r>
              <a:rPr sz="1200" spc="-41" dirty="0">
                <a:solidFill>
                  <a:prstClr val="black"/>
                </a:solidFill>
                <a:latin typeface="Arial"/>
                <a:cs typeface="Arial"/>
              </a:rPr>
              <a:t>Microtransactions</a:t>
            </a:r>
            <a:r>
              <a:rPr sz="1200" spc="-45" dirty="0">
                <a:solidFill>
                  <a:prstClr val="black"/>
                </a:solidFill>
                <a:latin typeface="Arial"/>
                <a:cs typeface="Arial"/>
              </a:rPr>
              <a:t> </a:t>
            </a:r>
            <a:r>
              <a:rPr sz="1200" spc="-30" dirty="0">
                <a:solidFill>
                  <a:prstClr val="black"/>
                </a:solidFill>
                <a:latin typeface="Arial"/>
                <a:cs typeface="Arial"/>
              </a:rPr>
              <a:t>infrastructure</a:t>
            </a:r>
            <a:endParaRPr sz="1200">
              <a:solidFill>
                <a:prstClr val="black"/>
              </a:solidFill>
              <a:latin typeface="Arial"/>
              <a:cs typeface="Arial"/>
            </a:endParaRPr>
          </a:p>
          <a:p>
            <a:pPr marL="224314" indent="-214789">
              <a:buFontTx/>
              <a:buChar char="•"/>
              <a:tabLst>
                <a:tab pos="224314" algn="l"/>
                <a:tab pos="224790" algn="l"/>
              </a:tabLst>
            </a:pPr>
            <a:r>
              <a:rPr sz="1200" spc="-38" dirty="0">
                <a:solidFill>
                  <a:prstClr val="black"/>
                </a:solidFill>
                <a:latin typeface="Arial"/>
                <a:cs typeface="Arial"/>
              </a:rPr>
              <a:t>Miners</a:t>
            </a:r>
            <a:endParaRPr sz="1200">
              <a:solidFill>
                <a:prstClr val="black"/>
              </a:solidFill>
              <a:latin typeface="Arial"/>
              <a:cs typeface="Arial"/>
            </a:endParaRPr>
          </a:p>
        </p:txBody>
      </p:sp>
      <p:sp>
        <p:nvSpPr>
          <p:cNvPr id="7" name="object 7"/>
          <p:cNvSpPr txBox="1"/>
          <p:nvPr/>
        </p:nvSpPr>
        <p:spPr>
          <a:xfrm>
            <a:off x="2699384" y="2929128"/>
            <a:ext cx="2071688" cy="747801"/>
          </a:xfrm>
          <a:prstGeom prst="rect">
            <a:avLst/>
          </a:prstGeom>
        </p:spPr>
        <p:txBody>
          <a:bodyPr vert="horz" wrap="square" lIns="0" tIns="9049" rIns="0" bIns="0" rtlCol="0">
            <a:spAutoFit/>
          </a:bodyPr>
          <a:lstStyle/>
          <a:p>
            <a:pPr marL="224314" indent="-214789">
              <a:spcBef>
                <a:spcPts val="71"/>
              </a:spcBef>
              <a:buFontTx/>
              <a:buChar char="•"/>
              <a:tabLst>
                <a:tab pos="224314" algn="l"/>
                <a:tab pos="224790" algn="l"/>
              </a:tabLst>
            </a:pPr>
            <a:r>
              <a:rPr sz="1200" spc="-75" dirty="0">
                <a:solidFill>
                  <a:prstClr val="black"/>
                </a:solidFill>
                <a:latin typeface="Arial"/>
                <a:cs typeface="Arial"/>
              </a:rPr>
              <a:t>Technology </a:t>
            </a:r>
            <a:r>
              <a:rPr sz="1200" spc="-71" dirty="0">
                <a:solidFill>
                  <a:prstClr val="black"/>
                </a:solidFill>
                <a:latin typeface="Arial"/>
                <a:cs typeface="Arial"/>
              </a:rPr>
              <a:t>services</a:t>
            </a:r>
            <a:r>
              <a:rPr sz="1200" spc="-64" dirty="0">
                <a:solidFill>
                  <a:prstClr val="black"/>
                </a:solidFill>
                <a:latin typeface="Arial"/>
                <a:cs typeface="Arial"/>
              </a:rPr>
              <a:t> </a:t>
            </a:r>
            <a:r>
              <a:rPr sz="1200" spc="-45" dirty="0">
                <a:solidFill>
                  <a:prstClr val="black"/>
                </a:solidFill>
                <a:latin typeface="Arial"/>
                <a:cs typeface="Arial"/>
              </a:rPr>
              <a:t>providers</a:t>
            </a:r>
            <a:endParaRPr sz="1200">
              <a:solidFill>
                <a:prstClr val="black"/>
              </a:solidFill>
              <a:latin typeface="Arial"/>
              <a:cs typeface="Arial"/>
            </a:endParaRPr>
          </a:p>
          <a:p>
            <a:pPr marL="224314" indent="-214789">
              <a:buFontTx/>
              <a:buChar char="•"/>
              <a:tabLst>
                <a:tab pos="224314" algn="l"/>
                <a:tab pos="224790" algn="l"/>
              </a:tabLst>
            </a:pPr>
            <a:r>
              <a:rPr sz="1200" spc="-64" dirty="0">
                <a:solidFill>
                  <a:prstClr val="black"/>
                </a:solidFill>
                <a:latin typeface="Arial"/>
                <a:cs typeface="Arial"/>
              </a:rPr>
              <a:t>Blockchain</a:t>
            </a:r>
            <a:r>
              <a:rPr sz="1200" spc="-71" dirty="0">
                <a:solidFill>
                  <a:prstClr val="black"/>
                </a:solidFill>
                <a:latin typeface="Arial"/>
                <a:cs typeface="Arial"/>
              </a:rPr>
              <a:t> </a:t>
            </a:r>
            <a:r>
              <a:rPr sz="1200" spc="-30" dirty="0">
                <a:solidFill>
                  <a:prstClr val="black"/>
                </a:solidFill>
                <a:latin typeface="Arial"/>
                <a:cs typeface="Arial"/>
              </a:rPr>
              <a:t>platforms</a:t>
            </a:r>
            <a:endParaRPr sz="1200">
              <a:solidFill>
                <a:prstClr val="black"/>
              </a:solidFill>
              <a:latin typeface="Arial"/>
              <a:cs typeface="Arial"/>
            </a:endParaRPr>
          </a:p>
          <a:p>
            <a:pPr marL="224314" marR="430054" indent="-214789">
              <a:buFontTx/>
              <a:buChar char="•"/>
              <a:tabLst>
                <a:tab pos="224314" algn="l"/>
                <a:tab pos="224790" algn="l"/>
              </a:tabLst>
            </a:pPr>
            <a:r>
              <a:rPr sz="1200" spc="-49" dirty="0">
                <a:solidFill>
                  <a:prstClr val="black"/>
                </a:solidFill>
                <a:latin typeface="Arial"/>
                <a:cs typeface="Arial"/>
              </a:rPr>
              <a:t>Software</a:t>
            </a:r>
            <a:r>
              <a:rPr sz="1200" spc="-86" dirty="0">
                <a:solidFill>
                  <a:prstClr val="black"/>
                </a:solidFill>
                <a:latin typeface="Arial"/>
                <a:cs typeface="Arial"/>
              </a:rPr>
              <a:t> </a:t>
            </a:r>
            <a:r>
              <a:rPr sz="1200" spc="-41" dirty="0">
                <a:solidFill>
                  <a:prstClr val="black"/>
                </a:solidFill>
                <a:latin typeface="Arial"/>
                <a:cs typeface="Arial"/>
              </a:rPr>
              <a:t>development  </a:t>
            </a:r>
            <a:r>
              <a:rPr sz="1200" spc="-45" dirty="0">
                <a:solidFill>
                  <a:prstClr val="black"/>
                </a:solidFill>
                <a:latin typeface="Arial"/>
                <a:cs typeface="Arial"/>
              </a:rPr>
              <a:t>environments</a:t>
            </a:r>
            <a:endParaRPr sz="1200">
              <a:solidFill>
                <a:prstClr val="black"/>
              </a:solidFill>
              <a:latin typeface="Arial"/>
              <a:cs typeface="Arial"/>
            </a:endParaRPr>
          </a:p>
        </p:txBody>
      </p:sp>
      <p:sp>
        <p:nvSpPr>
          <p:cNvPr id="8" name="object 8"/>
          <p:cNvSpPr txBox="1"/>
          <p:nvPr/>
        </p:nvSpPr>
        <p:spPr>
          <a:xfrm>
            <a:off x="5301329" y="2997232"/>
            <a:ext cx="1563053" cy="563135"/>
          </a:xfrm>
          <a:prstGeom prst="rect">
            <a:avLst/>
          </a:prstGeom>
        </p:spPr>
        <p:txBody>
          <a:bodyPr vert="horz" wrap="square" lIns="0" tIns="9049" rIns="0" bIns="0" rtlCol="0">
            <a:spAutoFit/>
          </a:bodyPr>
          <a:lstStyle/>
          <a:p>
            <a:pPr marL="224314" indent="-214789">
              <a:spcBef>
                <a:spcPts val="71"/>
              </a:spcBef>
              <a:buFontTx/>
              <a:buChar char="•"/>
              <a:tabLst>
                <a:tab pos="224314" algn="l"/>
                <a:tab pos="224790" algn="l"/>
              </a:tabLst>
            </a:pPr>
            <a:r>
              <a:rPr sz="1200" spc="-68" dirty="0">
                <a:solidFill>
                  <a:prstClr val="black"/>
                </a:solidFill>
                <a:latin typeface="Arial"/>
                <a:cs typeface="Arial"/>
              </a:rPr>
              <a:t>General </a:t>
            </a:r>
            <a:r>
              <a:rPr sz="1200" spc="-53" dirty="0">
                <a:solidFill>
                  <a:prstClr val="black"/>
                </a:solidFill>
                <a:latin typeface="Arial"/>
                <a:cs typeface="Arial"/>
              </a:rPr>
              <a:t>purpose</a:t>
            </a:r>
            <a:r>
              <a:rPr sz="1200" spc="-79" dirty="0">
                <a:solidFill>
                  <a:prstClr val="black"/>
                </a:solidFill>
                <a:latin typeface="Arial"/>
                <a:cs typeface="Arial"/>
              </a:rPr>
              <a:t> </a:t>
            </a:r>
            <a:r>
              <a:rPr sz="1200" spc="-113" dirty="0">
                <a:solidFill>
                  <a:prstClr val="black"/>
                </a:solidFill>
                <a:latin typeface="Arial"/>
                <a:cs typeface="Arial"/>
              </a:rPr>
              <a:t>APIs</a:t>
            </a:r>
            <a:endParaRPr sz="1200">
              <a:solidFill>
                <a:prstClr val="black"/>
              </a:solidFill>
              <a:latin typeface="Arial"/>
              <a:cs typeface="Arial"/>
            </a:endParaRPr>
          </a:p>
          <a:p>
            <a:pPr marL="224314" indent="-214789">
              <a:buFontTx/>
              <a:buChar char="•"/>
              <a:tabLst>
                <a:tab pos="224314" algn="l"/>
                <a:tab pos="224790" algn="l"/>
              </a:tabLst>
            </a:pPr>
            <a:r>
              <a:rPr sz="1200" spc="-83" dirty="0">
                <a:solidFill>
                  <a:prstClr val="black"/>
                </a:solidFill>
                <a:latin typeface="Arial"/>
                <a:cs typeface="Arial"/>
              </a:rPr>
              <a:t>Special </a:t>
            </a:r>
            <a:r>
              <a:rPr sz="1200" spc="-53" dirty="0">
                <a:solidFill>
                  <a:prstClr val="black"/>
                </a:solidFill>
                <a:latin typeface="Arial"/>
                <a:cs typeface="Arial"/>
              </a:rPr>
              <a:t>purpose </a:t>
            </a:r>
            <a:r>
              <a:rPr sz="1200" spc="-109" dirty="0">
                <a:solidFill>
                  <a:prstClr val="black"/>
                </a:solidFill>
                <a:latin typeface="Arial"/>
                <a:cs typeface="Arial"/>
              </a:rPr>
              <a:t>API</a:t>
            </a:r>
            <a:endParaRPr sz="1200">
              <a:solidFill>
                <a:prstClr val="black"/>
              </a:solidFill>
              <a:latin typeface="Arial"/>
              <a:cs typeface="Arial"/>
            </a:endParaRPr>
          </a:p>
          <a:p>
            <a:pPr marL="224314" indent="-214789">
              <a:buFontTx/>
              <a:buChar char="•"/>
              <a:tabLst>
                <a:tab pos="224314" algn="l"/>
                <a:tab pos="224790" algn="l"/>
              </a:tabLst>
            </a:pPr>
            <a:r>
              <a:rPr sz="1200" spc="-64" dirty="0">
                <a:solidFill>
                  <a:prstClr val="black"/>
                </a:solidFill>
                <a:latin typeface="Arial"/>
                <a:cs typeface="Arial"/>
              </a:rPr>
              <a:t>Smart </a:t>
            </a:r>
            <a:r>
              <a:rPr sz="1200" spc="-45" dirty="0">
                <a:solidFill>
                  <a:prstClr val="black"/>
                </a:solidFill>
                <a:latin typeface="Arial"/>
                <a:cs typeface="Arial"/>
              </a:rPr>
              <a:t>contracts</a:t>
            </a:r>
            <a:r>
              <a:rPr sz="1200" spc="-83" dirty="0">
                <a:solidFill>
                  <a:prstClr val="black"/>
                </a:solidFill>
                <a:latin typeface="Arial"/>
                <a:cs typeface="Arial"/>
              </a:rPr>
              <a:t> </a:t>
            </a:r>
            <a:r>
              <a:rPr sz="1200" spc="-30" dirty="0">
                <a:solidFill>
                  <a:prstClr val="black"/>
                </a:solidFill>
                <a:latin typeface="Arial"/>
                <a:cs typeface="Arial"/>
              </a:rPr>
              <a:t>tools</a:t>
            </a:r>
            <a:endParaRPr sz="1200">
              <a:solidFill>
                <a:prstClr val="black"/>
              </a:solidFill>
              <a:latin typeface="Arial"/>
              <a:cs typeface="Arial"/>
            </a:endParaRPr>
          </a:p>
        </p:txBody>
      </p:sp>
      <p:sp>
        <p:nvSpPr>
          <p:cNvPr id="9" name="object 9"/>
          <p:cNvSpPr txBox="1"/>
          <p:nvPr/>
        </p:nvSpPr>
        <p:spPr>
          <a:xfrm>
            <a:off x="1285495" y="1296733"/>
            <a:ext cx="1981676" cy="932467"/>
          </a:xfrm>
          <a:prstGeom prst="rect">
            <a:avLst/>
          </a:prstGeom>
        </p:spPr>
        <p:txBody>
          <a:bodyPr vert="horz" wrap="square" lIns="0" tIns="9049" rIns="0" bIns="0" rtlCol="0">
            <a:spAutoFit/>
          </a:bodyPr>
          <a:lstStyle/>
          <a:p>
            <a:pPr marL="224314" indent="-214789">
              <a:spcBef>
                <a:spcPts val="71"/>
              </a:spcBef>
              <a:buFontTx/>
              <a:buChar char="•"/>
              <a:tabLst>
                <a:tab pos="224314" algn="l"/>
                <a:tab pos="224790" algn="l"/>
              </a:tabLst>
            </a:pPr>
            <a:r>
              <a:rPr sz="1200" spc="-75" dirty="0">
                <a:solidFill>
                  <a:prstClr val="black"/>
                </a:solidFill>
                <a:latin typeface="Arial"/>
                <a:cs typeface="Arial"/>
              </a:rPr>
              <a:t>Brokerage</a:t>
            </a:r>
            <a:r>
              <a:rPr sz="1200" spc="-38" dirty="0">
                <a:solidFill>
                  <a:prstClr val="black"/>
                </a:solidFill>
                <a:latin typeface="Arial"/>
                <a:cs typeface="Arial"/>
              </a:rPr>
              <a:t> </a:t>
            </a:r>
            <a:r>
              <a:rPr sz="1200" spc="-71" dirty="0">
                <a:solidFill>
                  <a:prstClr val="black"/>
                </a:solidFill>
                <a:latin typeface="Arial"/>
                <a:cs typeface="Arial"/>
              </a:rPr>
              <a:t>services</a:t>
            </a:r>
            <a:endParaRPr sz="1200" dirty="0">
              <a:solidFill>
                <a:prstClr val="black"/>
              </a:solidFill>
              <a:latin typeface="Arial"/>
              <a:cs typeface="Arial"/>
            </a:endParaRPr>
          </a:p>
          <a:p>
            <a:pPr marL="224314" indent="-214789">
              <a:buFontTx/>
              <a:buChar char="•"/>
              <a:tabLst>
                <a:tab pos="224314" algn="l"/>
                <a:tab pos="224790" algn="l"/>
              </a:tabLst>
            </a:pPr>
            <a:r>
              <a:rPr sz="1200" spc="-53" dirty="0">
                <a:solidFill>
                  <a:prstClr val="black"/>
                </a:solidFill>
                <a:latin typeface="Arial"/>
                <a:cs typeface="Arial"/>
              </a:rPr>
              <a:t>Cryptocurrency</a:t>
            </a:r>
            <a:r>
              <a:rPr sz="1200" spc="-34" dirty="0">
                <a:solidFill>
                  <a:prstClr val="black"/>
                </a:solidFill>
                <a:latin typeface="Arial"/>
                <a:cs typeface="Arial"/>
              </a:rPr>
              <a:t> </a:t>
            </a:r>
            <a:r>
              <a:rPr sz="1200" spc="-86" dirty="0">
                <a:solidFill>
                  <a:prstClr val="black"/>
                </a:solidFill>
                <a:latin typeface="Arial"/>
                <a:cs typeface="Arial"/>
              </a:rPr>
              <a:t>exchanges</a:t>
            </a:r>
            <a:endParaRPr sz="1200" dirty="0">
              <a:solidFill>
                <a:prstClr val="black"/>
              </a:solidFill>
              <a:latin typeface="Arial"/>
              <a:cs typeface="Arial"/>
            </a:endParaRPr>
          </a:p>
          <a:p>
            <a:pPr marL="224314" indent="-214789">
              <a:buFontTx/>
              <a:buChar char="•"/>
              <a:tabLst>
                <a:tab pos="224314" algn="l"/>
                <a:tab pos="224790" algn="l"/>
              </a:tabLst>
            </a:pPr>
            <a:r>
              <a:rPr sz="1200" spc="-49" dirty="0">
                <a:solidFill>
                  <a:prstClr val="black"/>
                </a:solidFill>
                <a:latin typeface="Arial"/>
                <a:cs typeface="Arial"/>
              </a:rPr>
              <a:t>Software</a:t>
            </a:r>
            <a:r>
              <a:rPr sz="1200" spc="-45" dirty="0">
                <a:solidFill>
                  <a:prstClr val="black"/>
                </a:solidFill>
                <a:latin typeface="Arial"/>
                <a:cs typeface="Arial"/>
              </a:rPr>
              <a:t> </a:t>
            </a:r>
            <a:r>
              <a:rPr sz="1200" spc="-38" dirty="0">
                <a:solidFill>
                  <a:prstClr val="black"/>
                </a:solidFill>
                <a:latin typeface="Arial"/>
                <a:cs typeface="Arial"/>
              </a:rPr>
              <a:t>wallets</a:t>
            </a:r>
            <a:endParaRPr sz="1200" dirty="0">
              <a:solidFill>
                <a:prstClr val="black"/>
              </a:solidFill>
              <a:latin typeface="Arial"/>
              <a:cs typeface="Arial"/>
            </a:endParaRPr>
          </a:p>
          <a:p>
            <a:pPr marL="224314" indent="-214789">
              <a:buFontTx/>
              <a:buChar char="•"/>
              <a:tabLst>
                <a:tab pos="224314" algn="l"/>
                <a:tab pos="224790" algn="l"/>
              </a:tabLst>
            </a:pPr>
            <a:r>
              <a:rPr sz="1200" spc="-60" dirty="0">
                <a:solidFill>
                  <a:prstClr val="black"/>
                </a:solidFill>
                <a:latin typeface="Arial"/>
                <a:cs typeface="Arial"/>
              </a:rPr>
              <a:t>Hardware</a:t>
            </a:r>
            <a:r>
              <a:rPr sz="1200" spc="-45" dirty="0">
                <a:solidFill>
                  <a:prstClr val="black"/>
                </a:solidFill>
                <a:latin typeface="Arial"/>
                <a:cs typeface="Arial"/>
              </a:rPr>
              <a:t> </a:t>
            </a:r>
            <a:r>
              <a:rPr sz="1200" spc="-38" dirty="0">
                <a:solidFill>
                  <a:prstClr val="black"/>
                </a:solidFill>
                <a:latin typeface="Arial"/>
                <a:cs typeface="Arial"/>
              </a:rPr>
              <a:t>wallets</a:t>
            </a:r>
            <a:endParaRPr sz="1200" dirty="0">
              <a:solidFill>
                <a:prstClr val="black"/>
              </a:solidFill>
              <a:latin typeface="Arial"/>
              <a:cs typeface="Arial"/>
            </a:endParaRPr>
          </a:p>
          <a:p>
            <a:pPr marL="224314" indent="-214789">
              <a:buFontTx/>
              <a:buChar char="•"/>
              <a:tabLst>
                <a:tab pos="224314" algn="l"/>
                <a:tab pos="224790" algn="l"/>
              </a:tabLst>
            </a:pPr>
            <a:r>
              <a:rPr sz="1200" spc="-34" dirty="0">
                <a:solidFill>
                  <a:prstClr val="black"/>
                </a:solidFill>
                <a:latin typeface="Arial"/>
                <a:cs typeface="Arial"/>
              </a:rPr>
              <a:t>Merchant </a:t>
            </a:r>
            <a:r>
              <a:rPr sz="1200" spc="-60" dirty="0">
                <a:solidFill>
                  <a:prstClr val="black"/>
                </a:solidFill>
                <a:latin typeface="Arial"/>
                <a:cs typeface="Arial"/>
              </a:rPr>
              <a:t>and </a:t>
            </a:r>
            <a:r>
              <a:rPr sz="1200" spc="-19" dirty="0">
                <a:solidFill>
                  <a:prstClr val="black"/>
                </a:solidFill>
                <a:latin typeface="Arial"/>
                <a:cs typeface="Arial"/>
              </a:rPr>
              <a:t>retail</a:t>
            </a:r>
            <a:r>
              <a:rPr sz="1200" spc="-131" dirty="0">
                <a:solidFill>
                  <a:prstClr val="black"/>
                </a:solidFill>
                <a:latin typeface="Arial"/>
                <a:cs typeface="Arial"/>
              </a:rPr>
              <a:t> </a:t>
            </a:r>
            <a:r>
              <a:rPr sz="1200" spc="-71" dirty="0">
                <a:solidFill>
                  <a:prstClr val="black"/>
                </a:solidFill>
                <a:latin typeface="Arial"/>
                <a:cs typeface="Arial"/>
              </a:rPr>
              <a:t>services</a:t>
            </a:r>
            <a:endParaRPr sz="1200" dirty="0">
              <a:solidFill>
                <a:prstClr val="black"/>
              </a:solidFill>
              <a:latin typeface="Arial"/>
              <a:cs typeface="Arial"/>
            </a:endParaRPr>
          </a:p>
        </p:txBody>
      </p:sp>
      <p:sp>
        <p:nvSpPr>
          <p:cNvPr id="10" name="object 10"/>
          <p:cNvSpPr txBox="1"/>
          <p:nvPr/>
        </p:nvSpPr>
        <p:spPr>
          <a:xfrm>
            <a:off x="3800285" y="1290732"/>
            <a:ext cx="1735931" cy="932467"/>
          </a:xfrm>
          <a:prstGeom prst="rect">
            <a:avLst/>
          </a:prstGeom>
        </p:spPr>
        <p:txBody>
          <a:bodyPr vert="horz" wrap="square" lIns="0" tIns="9049" rIns="0" bIns="0" rtlCol="0">
            <a:spAutoFit/>
          </a:bodyPr>
          <a:lstStyle/>
          <a:p>
            <a:pPr marL="224314" indent="-214789">
              <a:spcBef>
                <a:spcPts val="71"/>
              </a:spcBef>
              <a:buFontTx/>
              <a:buChar char="•"/>
              <a:tabLst>
                <a:tab pos="224314" algn="l"/>
                <a:tab pos="224790" algn="l"/>
              </a:tabLst>
            </a:pPr>
            <a:r>
              <a:rPr sz="1200" spc="-60" dirty="0">
                <a:solidFill>
                  <a:prstClr val="black"/>
                </a:solidFill>
                <a:latin typeface="Arial"/>
                <a:cs typeface="Arial"/>
              </a:rPr>
              <a:t>Financial </a:t>
            </a:r>
            <a:r>
              <a:rPr sz="1200" spc="-49" dirty="0">
                <a:solidFill>
                  <a:prstClr val="black"/>
                </a:solidFill>
                <a:latin typeface="Arial"/>
                <a:cs typeface="Arial"/>
              </a:rPr>
              <a:t>data</a:t>
            </a:r>
            <a:r>
              <a:rPr sz="1200" spc="-124" dirty="0">
                <a:solidFill>
                  <a:prstClr val="black"/>
                </a:solidFill>
                <a:latin typeface="Arial"/>
                <a:cs typeface="Arial"/>
              </a:rPr>
              <a:t> </a:t>
            </a:r>
            <a:r>
              <a:rPr sz="1200" spc="-45" dirty="0">
                <a:solidFill>
                  <a:prstClr val="black"/>
                </a:solidFill>
                <a:latin typeface="Arial"/>
                <a:cs typeface="Arial"/>
              </a:rPr>
              <a:t>providers</a:t>
            </a:r>
            <a:endParaRPr sz="1200">
              <a:solidFill>
                <a:prstClr val="black"/>
              </a:solidFill>
              <a:latin typeface="Arial"/>
              <a:cs typeface="Arial"/>
            </a:endParaRPr>
          </a:p>
          <a:p>
            <a:pPr marL="224314" indent="-214789">
              <a:buFontTx/>
              <a:buChar char="•"/>
              <a:tabLst>
                <a:tab pos="224314" algn="l"/>
                <a:tab pos="224790" algn="l"/>
              </a:tabLst>
            </a:pPr>
            <a:r>
              <a:rPr sz="1200" spc="-68" dirty="0">
                <a:solidFill>
                  <a:prstClr val="black"/>
                </a:solidFill>
                <a:latin typeface="Arial"/>
                <a:cs typeface="Arial"/>
              </a:rPr>
              <a:t>Compliance </a:t>
            </a:r>
            <a:r>
              <a:rPr sz="1200" spc="-60" dirty="0">
                <a:solidFill>
                  <a:prstClr val="black"/>
                </a:solidFill>
                <a:latin typeface="Arial"/>
                <a:cs typeface="Arial"/>
              </a:rPr>
              <a:t>and</a:t>
            </a:r>
            <a:r>
              <a:rPr sz="1200" spc="-94" dirty="0">
                <a:solidFill>
                  <a:prstClr val="black"/>
                </a:solidFill>
                <a:latin typeface="Arial"/>
                <a:cs typeface="Arial"/>
              </a:rPr>
              <a:t> </a:t>
            </a:r>
            <a:r>
              <a:rPr sz="1200" spc="-11" dirty="0">
                <a:solidFill>
                  <a:prstClr val="black"/>
                </a:solidFill>
                <a:latin typeface="Arial"/>
                <a:cs typeface="Arial"/>
              </a:rPr>
              <a:t>identity</a:t>
            </a:r>
            <a:endParaRPr sz="1200">
              <a:solidFill>
                <a:prstClr val="black"/>
              </a:solidFill>
              <a:latin typeface="Arial"/>
              <a:cs typeface="Arial"/>
            </a:endParaRPr>
          </a:p>
          <a:p>
            <a:pPr marL="224314" indent="-214789">
              <a:buFontTx/>
              <a:buChar char="•"/>
              <a:tabLst>
                <a:tab pos="224314" algn="l"/>
                <a:tab pos="224790" algn="l"/>
              </a:tabLst>
            </a:pPr>
            <a:r>
              <a:rPr sz="1200" spc="-79" dirty="0">
                <a:solidFill>
                  <a:prstClr val="black"/>
                </a:solidFill>
                <a:latin typeface="Arial"/>
                <a:cs typeface="Arial"/>
              </a:rPr>
              <a:t>Payments</a:t>
            </a:r>
            <a:r>
              <a:rPr sz="1200" spc="-71" dirty="0">
                <a:solidFill>
                  <a:prstClr val="black"/>
                </a:solidFill>
                <a:latin typeface="Arial"/>
                <a:cs typeface="Arial"/>
              </a:rPr>
              <a:t> </a:t>
            </a:r>
            <a:r>
              <a:rPr sz="1200" spc="-38" dirty="0">
                <a:solidFill>
                  <a:prstClr val="black"/>
                </a:solidFill>
                <a:latin typeface="Arial"/>
                <a:cs typeface="Arial"/>
              </a:rPr>
              <a:t>integrations</a:t>
            </a:r>
            <a:endParaRPr sz="1200">
              <a:solidFill>
                <a:prstClr val="black"/>
              </a:solidFill>
              <a:latin typeface="Arial"/>
              <a:cs typeface="Arial"/>
            </a:endParaRPr>
          </a:p>
          <a:p>
            <a:pPr marL="224314" indent="-214789">
              <a:buFontTx/>
              <a:buChar char="•"/>
              <a:tabLst>
                <a:tab pos="224314" algn="l"/>
                <a:tab pos="224790" algn="l"/>
              </a:tabLst>
            </a:pPr>
            <a:r>
              <a:rPr sz="1200" spc="-75" dirty="0">
                <a:solidFill>
                  <a:prstClr val="black"/>
                </a:solidFill>
                <a:latin typeface="Arial"/>
                <a:cs typeface="Arial"/>
              </a:rPr>
              <a:t>Trading</a:t>
            </a:r>
            <a:r>
              <a:rPr sz="1200" spc="-86" dirty="0">
                <a:solidFill>
                  <a:prstClr val="black"/>
                </a:solidFill>
                <a:latin typeface="Arial"/>
                <a:cs typeface="Arial"/>
              </a:rPr>
              <a:t> </a:t>
            </a:r>
            <a:r>
              <a:rPr sz="1200" spc="-30" dirty="0">
                <a:solidFill>
                  <a:prstClr val="black"/>
                </a:solidFill>
                <a:latin typeface="Arial"/>
                <a:cs typeface="Arial"/>
              </a:rPr>
              <a:t>platforms</a:t>
            </a:r>
            <a:endParaRPr sz="1200">
              <a:solidFill>
                <a:prstClr val="black"/>
              </a:solidFill>
              <a:latin typeface="Arial"/>
              <a:cs typeface="Arial"/>
            </a:endParaRPr>
          </a:p>
          <a:p>
            <a:pPr marL="224314" indent="-214789">
              <a:buFontTx/>
              <a:buChar char="•"/>
              <a:tabLst>
                <a:tab pos="224314" algn="l"/>
                <a:tab pos="224790" algn="l"/>
              </a:tabLst>
            </a:pPr>
            <a:r>
              <a:rPr sz="1200" spc="-75" dirty="0">
                <a:solidFill>
                  <a:prstClr val="black"/>
                </a:solidFill>
                <a:latin typeface="Arial"/>
                <a:cs typeface="Arial"/>
              </a:rPr>
              <a:t>Brokerage</a:t>
            </a:r>
            <a:r>
              <a:rPr sz="1200" spc="-41" dirty="0">
                <a:solidFill>
                  <a:prstClr val="black"/>
                </a:solidFill>
                <a:latin typeface="Arial"/>
                <a:cs typeface="Arial"/>
              </a:rPr>
              <a:t> </a:t>
            </a:r>
            <a:r>
              <a:rPr sz="1200" spc="-68" dirty="0">
                <a:solidFill>
                  <a:prstClr val="black"/>
                </a:solidFill>
                <a:latin typeface="Arial"/>
                <a:cs typeface="Arial"/>
              </a:rPr>
              <a:t>services</a:t>
            </a:r>
            <a:endParaRPr sz="1200">
              <a:solidFill>
                <a:prstClr val="black"/>
              </a:solidFill>
              <a:latin typeface="Arial"/>
              <a:cs typeface="Arial"/>
            </a:endParaRPr>
          </a:p>
        </p:txBody>
      </p:sp>
      <p:sp>
        <p:nvSpPr>
          <p:cNvPr id="11" name="object 11"/>
          <p:cNvSpPr txBox="1"/>
          <p:nvPr/>
        </p:nvSpPr>
        <p:spPr>
          <a:xfrm>
            <a:off x="6263258" y="1266539"/>
            <a:ext cx="2027873" cy="932467"/>
          </a:xfrm>
          <a:prstGeom prst="rect">
            <a:avLst/>
          </a:prstGeom>
        </p:spPr>
        <p:txBody>
          <a:bodyPr vert="horz" wrap="square" lIns="0" tIns="9049" rIns="0" bIns="0" rtlCol="0">
            <a:spAutoFit/>
          </a:bodyPr>
          <a:lstStyle/>
          <a:p>
            <a:pPr marL="224314" indent="-214789">
              <a:spcBef>
                <a:spcPts val="71"/>
              </a:spcBef>
              <a:buFontTx/>
              <a:buChar char="•"/>
              <a:tabLst>
                <a:tab pos="224314" algn="l"/>
                <a:tab pos="224790" algn="l"/>
              </a:tabLst>
            </a:pPr>
            <a:r>
              <a:rPr sz="1200" spc="-60" dirty="0">
                <a:solidFill>
                  <a:prstClr val="black"/>
                </a:solidFill>
                <a:latin typeface="Arial"/>
                <a:cs typeface="Arial"/>
              </a:rPr>
              <a:t>Payroll</a:t>
            </a:r>
            <a:endParaRPr sz="1200">
              <a:solidFill>
                <a:prstClr val="black"/>
              </a:solidFill>
              <a:latin typeface="Arial"/>
              <a:cs typeface="Arial"/>
            </a:endParaRPr>
          </a:p>
          <a:p>
            <a:pPr marL="224314" indent="-214789">
              <a:buFontTx/>
              <a:buChar char="•"/>
              <a:tabLst>
                <a:tab pos="224314" algn="l"/>
                <a:tab pos="224790" algn="l"/>
              </a:tabLst>
            </a:pPr>
            <a:r>
              <a:rPr sz="1200" spc="-64" dirty="0">
                <a:solidFill>
                  <a:prstClr val="black"/>
                </a:solidFill>
                <a:latin typeface="Arial"/>
                <a:cs typeface="Arial"/>
              </a:rPr>
              <a:t>Insurance</a:t>
            </a:r>
            <a:endParaRPr sz="1200">
              <a:solidFill>
                <a:prstClr val="black"/>
              </a:solidFill>
              <a:latin typeface="Arial"/>
              <a:cs typeface="Arial"/>
            </a:endParaRPr>
          </a:p>
          <a:p>
            <a:pPr marL="224314" indent="-214789">
              <a:buFontTx/>
              <a:buChar char="•"/>
              <a:tabLst>
                <a:tab pos="224314" algn="l"/>
                <a:tab pos="224790" algn="l"/>
              </a:tabLst>
            </a:pPr>
            <a:r>
              <a:rPr sz="1200" spc="-53" dirty="0">
                <a:solidFill>
                  <a:prstClr val="black"/>
                </a:solidFill>
                <a:latin typeface="Arial"/>
                <a:cs typeface="Arial"/>
              </a:rPr>
              <a:t>Investments </a:t>
            </a:r>
            <a:r>
              <a:rPr sz="1200" spc="15" dirty="0">
                <a:solidFill>
                  <a:prstClr val="black"/>
                </a:solidFill>
                <a:latin typeface="Arial"/>
                <a:cs typeface="Arial"/>
              </a:rPr>
              <a:t>&amp;</a:t>
            </a:r>
            <a:r>
              <a:rPr sz="1200" spc="-86" dirty="0">
                <a:solidFill>
                  <a:prstClr val="black"/>
                </a:solidFill>
                <a:latin typeface="Arial"/>
                <a:cs typeface="Arial"/>
              </a:rPr>
              <a:t> </a:t>
            </a:r>
            <a:r>
              <a:rPr sz="1200" spc="-98" dirty="0">
                <a:solidFill>
                  <a:prstClr val="black"/>
                </a:solidFill>
                <a:latin typeface="Arial"/>
                <a:cs typeface="Arial"/>
              </a:rPr>
              <a:t>Loans</a:t>
            </a:r>
            <a:endParaRPr sz="1200">
              <a:solidFill>
                <a:prstClr val="black"/>
              </a:solidFill>
              <a:latin typeface="Arial"/>
              <a:cs typeface="Arial"/>
            </a:endParaRPr>
          </a:p>
          <a:p>
            <a:pPr marL="224314" indent="-214789">
              <a:buFontTx/>
              <a:buChar char="•"/>
              <a:tabLst>
                <a:tab pos="224314" algn="l"/>
                <a:tab pos="224790" algn="l"/>
              </a:tabLst>
            </a:pPr>
            <a:r>
              <a:rPr sz="1200" spc="-30" dirty="0">
                <a:solidFill>
                  <a:prstClr val="black"/>
                </a:solidFill>
                <a:latin typeface="Arial"/>
                <a:cs typeface="Arial"/>
              </a:rPr>
              <a:t>Global/ </a:t>
            </a:r>
            <a:r>
              <a:rPr sz="1200" spc="-83" dirty="0">
                <a:solidFill>
                  <a:prstClr val="black"/>
                </a:solidFill>
                <a:latin typeface="Arial"/>
                <a:cs typeface="Arial"/>
              </a:rPr>
              <a:t>Local </a:t>
            </a:r>
            <a:r>
              <a:rPr sz="1200" spc="-56" dirty="0">
                <a:solidFill>
                  <a:prstClr val="black"/>
                </a:solidFill>
                <a:latin typeface="Arial"/>
                <a:cs typeface="Arial"/>
              </a:rPr>
              <a:t>money</a:t>
            </a:r>
            <a:r>
              <a:rPr sz="1200" spc="-101" dirty="0">
                <a:solidFill>
                  <a:prstClr val="black"/>
                </a:solidFill>
                <a:latin typeface="Arial"/>
                <a:cs typeface="Arial"/>
              </a:rPr>
              <a:t> </a:t>
            </a:r>
            <a:r>
              <a:rPr sz="1200" spc="-68" dirty="0">
                <a:solidFill>
                  <a:prstClr val="black"/>
                </a:solidFill>
                <a:latin typeface="Arial"/>
                <a:cs typeface="Arial"/>
              </a:rPr>
              <a:t>services</a:t>
            </a:r>
            <a:endParaRPr sz="1200">
              <a:solidFill>
                <a:prstClr val="black"/>
              </a:solidFill>
              <a:latin typeface="Arial"/>
              <a:cs typeface="Arial"/>
            </a:endParaRPr>
          </a:p>
          <a:p>
            <a:pPr marL="224314" indent="-214789">
              <a:buFontTx/>
              <a:buChar char="•"/>
              <a:tabLst>
                <a:tab pos="224314" algn="l"/>
                <a:tab pos="224790" algn="l"/>
              </a:tabLst>
            </a:pPr>
            <a:r>
              <a:rPr sz="1200" spc="-56" dirty="0">
                <a:solidFill>
                  <a:prstClr val="black"/>
                </a:solidFill>
                <a:latin typeface="Arial"/>
                <a:cs typeface="Arial"/>
              </a:rPr>
              <a:t>Capital markets</a:t>
            </a:r>
            <a:r>
              <a:rPr sz="1200" spc="-86" dirty="0">
                <a:solidFill>
                  <a:prstClr val="black"/>
                </a:solidFill>
                <a:latin typeface="Arial"/>
                <a:cs typeface="Arial"/>
              </a:rPr>
              <a:t> </a:t>
            </a:r>
            <a:r>
              <a:rPr sz="1200" spc="-41" dirty="0">
                <a:solidFill>
                  <a:prstClr val="black"/>
                </a:solidFill>
                <a:latin typeface="Arial"/>
                <a:cs typeface="Arial"/>
              </a:rPr>
              <a:t>solutions</a:t>
            </a:r>
            <a:endParaRPr sz="1200">
              <a:solidFill>
                <a:prstClr val="black"/>
              </a:solidFill>
              <a:latin typeface="Arial"/>
              <a:cs typeface="Arial"/>
            </a:endParaRPr>
          </a:p>
        </p:txBody>
      </p:sp>
      <p:sp>
        <p:nvSpPr>
          <p:cNvPr id="12" name="object 12"/>
          <p:cNvSpPr/>
          <p:nvPr/>
        </p:nvSpPr>
        <p:spPr>
          <a:xfrm>
            <a:off x="179451" y="907541"/>
            <a:ext cx="236601" cy="133731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3" name="object 13"/>
          <p:cNvSpPr/>
          <p:nvPr/>
        </p:nvSpPr>
        <p:spPr>
          <a:xfrm>
            <a:off x="179451" y="2471166"/>
            <a:ext cx="236601" cy="1337310"/>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14" name="object 14"/>
          <p:cNvSpPr/>
          <p:nvPr/>
        </p:nvSpPr>
        <p:spPr>
          <a:xfrm>
            <a:off x="193167" y="3671316"/>
            <a:ext cx="236601" cy="1336167"/>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15" name="object 15"/>
          <p:cNvSpPr/>
          <p:nvPr/>
        </p:nvSpPr>
        <p:spPr>
          <a:xfrm>
            <a:off x="124586" y="2431161"/>
            <a:ext cx="373380" cy="0"/>
          </a:xfrm>
          <a:custGeom>
            <a:avLst/>
            <a:gdLst/>
            <a:ahLst/>
            <a:cxnLst/>
            <a:rect l="l" t="t" r="r" b="b"/>
            <a:pathLst>
              <a:path w="497840">
                <a:moveTo>
                  <a:pt x="0" y="0"/>
                </a:moveTo>
                <a:lnTo>
                  <a:pt x="497547" y="0"/>
                </a:lnTo>
              </a:path>
            </a:pathLst>
          </a:custGeom>
          <a:ln w="6096">
            <a:solidFill>
              <a:srgbClr val="000000"/>
            </a:solidFill>
          </a:ln>
        </p:spPr>
        <p:txBody>
          <a:bodyPr wrap="square" lIns="0" tIns="0" rIns="0" bIns="0" rtlCol="0"/>
          <a:lstStyle/>
          <a:p>
            <a:endParaRPr sz="1350">
              <a:solidFill>
                <a:prstClr val="black"/>
              </a:solidFill>
            </a:endParaRPr>
          </a:p>
        </p:txBody>
      </p:sp>
      <p:sp>
        <p:nvSpPr>
          <p:cNvPr id="16" name="object 16"/>
          <p:cNvSpPr/>
          <p:nvPr/>
        </p:nvSpPr>
        <p:spPr>
          <a:xfrm>
            <a:off x="124586" y="3739896"/>
            <a:ext cx="373380" cy="0"/>
          </a:xfrm>
          <a:custGeom>
            <a:avLst/>
            <a:gdLst/>
            <a:ahLst/>
            <a:cxnLst/>
            <a:rect l="l" t="t" r="r" b="b"/>
            <a:pathLst>
              <a:path w="497840">
                <a:moveTo>
                  <a:pt x="0" y="0"/>
                </a:moveTo>
                <a:lnTo>
                  <a:pt x="497547" y="0"/>
                </a:lnTo>
              </a:path>
            </a:pathLst>
          </a:custGeom>
          <a:ln w="6096">
            <a:solidFill>
              <a:srgbClr val="000000"/>
            </a:solidFill>
          </a:ln>
        </p:spPr>
        <p:txBody>
          <a:bodyPr wrap="square" lIns="0" tIns="0" rIns="0" bIns="0" rtlCol="0"/>
          <a:lstStyle/>
          <a:p>
            <a:endParaRPr sz="1350">
              <a:solidFill>
                <a:prstClr val="black"/>
              </a:solidFill>
            </a:endParaRPr>
          </a:p>
        </p:txBody>
      </p:sp>
      <p:sp>
        <p:nvSpPr>
          <p:cNvPr id="17" name="object 17"/>
          <p:cNvSpPr txBox="1"/>
          <p:nvPr/>
        </p:nvSpPr>
        <p:spPr>
          <a:xfrm>
            <a:off x="2732341" y="3758469"/>
            <a:ext cx="4023836" cy="378469"/>
          </a:xfrm>
          <a:prstGeom prst="rect">
            <a:avLst/>
          </a:prstGeom>
        </p:spPr>
        <p:txBody>
          <a:bodyPr vert="horz" wrap="square" lIns="0" tIns="9049" rIns="0" bIns="0" rtlCol="0">
            <a:spAutoFit/>
          </a:bodyPr>
          <a:lstStyle/>
          <a:p>
            <a:pPr marL="1609725" marR="3810" indent="-1600676">
              <a:spcBef>
                <a:spcPts val="71"/>
              </a:spcBef>
            </a:pPr>
            <a:r>
              <a:rPr sz="1200" b="1" spc="-113" dirty="0">
                <a:solidFill>
                  <a:srgbClr val="505050"/>
                </a:solidFill>
                <a:latin typeface="Arial"/>
                <a:cs typeface="Arial"/>
              </a:rPr>
              <a:t>For </a:t>
            </a:r>
            <a:r>
              <a:rPr sz="1200" b="1" spc="-98" dirty="0">
                <a:solidFill>
                  <a:srgbClr val="505050"/>
                </a:solidFill>
                <a:latin typeface="Arial"/>
                <a:cs typeface="Arial"/>
              </a:rPr>
              <a:t>core </a:t>
            </a:r>
            <a:r>
              <a:rPr sz="1200" b="1" spc="-90" dirty="0">
                <a:solidFill>
                  <a:srgbClr val="505050"/>
                </a:solidFill>
                <a:latin typeface="Arial"/>
                <a:cs typeface="Arial"/>
              </a:rPr>
              <a:t>developers </a:t>
            </a:r>
            <a:r>
              <a:rPr sz="1200" b="1" spc="-53" dirty="0">
                <a:solidFill>
                  <a:srgbClr val="505050"/>
                </a:solidFill>
                <a:latin typeface="Arial"/>
                <a:cs typeface="Arial"/>
              </a:rPr>
              <a:t>well </a:t>
            </a:r>
            <a:r>
              <a:rPr sz="1200" b="1" spc="-101" dirty="0">
                <a:solidFill>
                  <a:srgbClr val="505050"/>
                </a:solidFill>
                <a:latin typeface="Arial"/>
                <a:cs typeface="Arial"/>
              </a:rPr>
              <a:t>versed </a:t>
            </a:r>
            <a:r>
              <a:rPr sz="1200" b="1" spc="-60" dirty="0">
                <a:solidFill>
                  <a:srgbClr val="505050"/>
                </a:solidFill>
                <a:latin typeface="Arial"/>
                <a:cs typeface="Arial"/>
              </a:rPr>
              <a:t>into </a:t>
            </a:r>
            <a:r>
              <a:rPr sz="1200" b="1" spc="-90" dirty="0">
                <a:solidFill>
                  <a:srgbClr val="505050"/>
                </a:solidFill>
                <a:latin typeface="Arial"/>
                <a:cs typeface="Arial"/>
              </a:rPr>
              <a:t>cryptology-based </a:t>
            </a:r>
            <a:r>
              <a:rPr sz="1200" b="1" spc="-68" dirty="0">
                <a:solidFill>
                  <a:srgbClr val="505050"/>
                </a:solidFill>
                <a:latin typeface="Arial"/>
                <a:cs typeface="Arial"/>
              </a:rPr>
              <a:t>software  </a:t>
            </a:r>
            <a:r>
              <a:rPr sz="1200" b="1" spc="-94" dirty="0">
                <a:solidFill>
                  <a:srgbClr val="505050"/>
                </a:solidFill>
                <a:latin typeface="Arial"/>
                <a:cs typeface="Arial"/>
              </a:rPr>
              <a:t>technologies</a:t>
            </a:r>
            <a:endParaRPr sz="1200">
              <a:solidFill>
                <a:prstClr val="black"/>
              </a:solidFill>
              <a:latin typeface="Arial"/>
              <a:cs typeface="Arial"/>
            </a:endParaRPr>
          </a:p>
        </p:txBody>
      </p:sp>
      <p:sp>
        <p:nvSpPr>
          <p:cNvPr id="18" name="object 18"/>
          <p:cNvSpPr txBox="1"/>
          <p:nvPr/>
        </p:nvSpPr>
        <p:spPr>
          <a:xfrm>
            <a:off x="2302574" y="2428684"/>
            <a:ext cx="5128736" cy="378469"/>
          </a:xfrm>
          <a:prstGeom prst="rect">
            <a:avLst/>
          </a:prstGeom>
        </p:spPr>
        <p:txBody>
          <a:bodyPr vert="horz" wrap="square" lIns="0" tIns="9049" rIns="0" bIns="0" rtlCol="0">
            <a:spAutoFit/>
          </a:bodyPr>
          <a:lstStyle/>
          <a:p>
            <a:pPr marL="1814513" marR="3810" indent="-1804988">
              <a:spcBef>
                <a:spcPts val="71"/>
              </a:spcBef>
            </a:pPr>
            <a:r>
              <a:rPr sz="1200" spc="-68" dirty="0">
                <a:solidFill>
                  <a:srgbClr val="505050"/>
                </a:solidFill>
                <a:latin typeface="Trebuchet MS"/>
                <a:cs typeface="Trebuchet MS"/>
              </a:rPr>
              <a:t>Entry</a:t>
            </a:r>
            <a:r>
              <a:rPr sz="1200" spc="-131" dirty="0">
                <a:solidFill>
                  <a:srgbClr val="505050"/>
                </a:solidFill>
                <a:latin typeface="Trebuchet MS"/>
                <a:cs typeface="Trebuchet MS"/>
              </a:rPr>
              <a:t> </a:t>
            </a:r>
            <a:r>
              <a:rPr sz="1200" spc="-56" dirty="0">
                <a:solidFill>
                  <a:srgbClr val="505050"/>
                </a:solidFill>
                <a:latin typeface="Trebuchet MS"/>
                <a:cs typeface="Trebuchet MS"/>
              </a:rPr>
              <a:t>point</a:t>
            </a:r>
            <a:r>
              <a:rPr sz="1200" spc="-131" dirty="0">
                <a:solidFill>
                  <a:srgbClr val="505050"/>
                </a:solidFill>
                <a:latin typeface="Trebuchet MS"/>
                <a:cs typeface="Trebuchet MS"/>
              </a:rPr>
              <a:t> </a:t>
            </a:r>
            <a:r>
              <a:rPr sz="1200" spc="-41" dirty="0">
                <a:solidFill>
                  <a:srgbClr val="505050"/>
                </a:solidFill>
                <a:latin typeface="Trebuchet MS"/>
                <a:cs typeface="Trebuchet MS"/>
              </a:rPr>
              <a:t>APIs</a:t>
            </a:r>
            <a:r>
              <a:rPr sz="1200" spc="-131" dirty="0">
                <a:solidFill>
                  <a:srgbClr val="505050"/>
                </a:solidFill>
                <a:latin typeface="Trebuchet MS"/>
                <a:cs typeface="Trebuchet MS"/>
              </a:rPr>
              <a:t> </a:t>
            </a:r>
            <a:r>
              <a:rPr sz="1200" spc="-64" dirty="0">
                <a:solidFill>
                  <a:srgbClr val="505050"/>
                </a:solidFill>
                <a:latin typeface="Trebuchet MS"/>
                <a:cs typeface="Trebuchet MS"/>
              </a:rPr>
              <a:t>for</a:t>
            </a:r>
            <a:r>
              <a:rPr sz="1200" spc="-116" dirty="0">
                <a:solidFill>
                  <a:srgbClr val="505050"/>
                </a:solidFill>
                <a:latin typeface="Trebuchet MS"/>
                <a:cs typeface="Trebuchet MS"/>
              </a:rPr>
              <a:t> </a:t>
            </a:r>
            <a:r>
              <a:rPr sz="1200" spc="-68" dirty="0">
                <a:solidFill>
                  <a:srgbClr val="505050"/>
                </a:solidFill>
                <a:latin typeface="Trebuchet MS"/>
                <a:cs typeface="Trebuchet MS"/>
              </a:rPr>
              <a:t>developers</a:t>
            </a:r>
            <a:r>
              <a:rPr sz="1200" spc="-120" dirty="0">
                <a:solidFill>
                  <a:srgbClr val="505050"/>
                </a:solidFill>
                <a:latin typeface="Trebuchet MS"/>
                <a:cs typeface="Trebuchet MS"/>
              </a:rPr>
              <a:t> </a:t>
            </a:r>
            <a:r>
              <a:rPr sz="1200" spc="-38" dirty="0">
                <a:solidFill>
                  <a:srgbClr val="505050"/>
                </a:solidFill>
                <a:latin typeface="Trebuchet MS"/>
                <a:cs typeface="Trebuchet MS"/>
              </a:rPr>
              <a:t>who</a:t>
            </a:r>
            <a:r>
              <a:rPr sz="1200" spc="-131" dirty="0">
                <a:solidFill>
                  <a:srgbClr val="505050"/>
                </a:solidFill>
                <a:latin typeface="Trebuchet MS"/>
                <a:cs typeface="Trebuchet MS"/>
              </a:rPr>
              <a:t> </a:t>
            </a:r>
            <a:r>
              <a:rPr sz="1200" spc="-71" dirty="0">
                <a:solidFill>
                  <a:srgbClr val="505050"/>
                </a:solidFill>
                <a:latin typeface="Trebuchet MS"/>
                <a:cs typeface="Trebuchet MS"/>
              </a:rPr>
              <a:t>want</a:t>
            </a:r>
            <a:r>
              <a:rPr sz="1200" spc="-131" dirty="0">
                <a:solidFill>
                  <a:srgbClr val="505050"/>
                </a:solidFill>
                <a:latin typeface="Trebuchet MS"/>
                <a:cs typeface="Trebuchet MS"/>
              </a:rPr>
              <a:t> </a:t>
            </a:r>
            <a:r>
              <a:rPr sz="1200" spc="-56" dirty="0">
                <a:solidFill>
                  <a:srgbClr val="505050"/>
                </a:solidFill>
                <a:latin typeface="Trebuchet MS"/>
                <a:cs typeface="Trebuchet MS"/>
              </a:rPr>
              <a:t>to</a:t>
            </a:r>
            <a:r>
              <a:rPr sz="1200" spc="-116" dirty="0">
                <a:solidFill>
                  <a:srgbClr val="505050"/>
                </a:solidFill>
                <a:latin typeface="Trebuchet MS"/>
                <a:cs typeface="Trebuchet MS"/>
              </a:rPr>
              <a:t> </a:t>
            </a:r>
            <a:r>
              <a:rPr sz="1200" spc="-60" dirty="0">
                <a:solidFill>
                  <a:srgbClr val="505050"/>
                </a:solidFill>
                <a:latin typeface="Trebuchet MS"/>
                <a:cs typeface="Trebuchet MS"/>
              </a:rPr>
              <a:t>build</a:t>
            </a:r>
            <a:r>
              <a:rPr sz="1200" spc="-139" dirty="0">
                <a:solidFill>
                  <a:srgbClr val="505050"/>
                </a:solidFill>
                <a:latin typeface="Trebuchet MS"/>
                <a:cs typeface="Trebuchet MS"/>
              </a:rPr>
              <a:t> </a:t>
            </a:r>
            <a:r>
              <a:rPr sz="1200" spc="-71" dirty="0">
                <a:solidFill>
                  <a:srgbClr val="505050"/>
                </a:solidFill>
                <a:latin typeface="Trebuchet MS"/>
                <a:cs typeface="Trebuchet MS"/>
              </a:rPr>
              <a:t>applications</a:t>
            </a:r>
            <a:r>
              <a:rPr sz="1200" spc="-120" dirty="0">
                <a:solidFill>
                  <a:srgbClr val="505050"/>
                </a:solidFill>
                <a:latin typeface="Trebuchet MS"/>
                <a:cs typeface="Trebuchet MS"/>
              </a:rPr>
              <a:t> </a:t>
            </a:r>
            <a:r>
              <a:rPr sz="1200" spc="-53" dirty="0">
                <a:solidFill>
                  <a:srgbClr val="505050"/>
                </a:solidFill>
                <a:latin typeface="Trebuchet MS"/>
                <a:cs typeface="Trebuchet MS"/>
              </a:rPr>
              <a:t>and</a:t>
            </a:r>
            <a:r>
              <a:rPr sz="1200" spc="-124" dirty="0">
                <a:solidFill>
                  <a:srgbClr val="505050"/>
                </a:solidFill>
                <a:latin typeface="Trebuchet MS"/>
                <a:cs typeface="Trebuchet MS"/>
              </a:rPr>
              <a:t> </a:t>
            </a:r>
            <a:r>
              <a:rPr sz="1200" spc="-71" dirty="0">
                <a:solidFill>
                  <a:srgbClr val="505050"/>
                </a:solidFill>
                <a:latin typeface="Trebuchet MS"/>
                <a:cs typeface="Trebuchet MS"/>
              </a:rPr>
              <a:t>innovate</a:t>
            </a:r>
            <a:r>
              <a:rPr sz="1200" spc="-131" dirty="0">
                <a:solidFill>
                  <a:srgbClr val="505050"/>
                </a:solidFill>
                <a:latin typeface="Trebuchet MS"/>
                <a:cs typeface="Trebuchet MS"/>
              </a:rPr>
              <a:t> </a:t>
            </a:r>
            <a:r>
              <a:rPr sz="1200" spc="-30" dirty="0">
                <a:solidFill>
                  <a:srgbClr val="505050"/>
                </a:solidFill>
                <a:latin typeface="Trebuchet MS"/>
                <a:cs typeface="Trebuchet MS"/>
              </a:rPr>
              <a:t>on</a:t>
            </a:r>
            <a:r>
              <a:rPr sz="1200" spc="-113" dirty="0">
                <a:solidFill>
                  <a:srgbClr val="505050"/>
                </a:solidFill>
                <a:latin typeface="Trebuchet MS"/>
                <a:cs typeface="Trebuchet MS"/>
              </a:rPr>
              <a:t> </a:t>
            </a:r>
            <a:r>
              <a:rPr sz="1200" spc="-56" dirty="0">
                <a:solidFill>
                  <a:srgbClr val="505050"/>
                </a:solidFill>
                <a:latin typeface="Trebuchet MS"/>
                <a:cs typeface="Trebuchet MS"/>
              </a:rPr>
              <a:t>top</a:t>
            </a:r>
            <a:r>
              <a:rPr sz="1200" spc="-131" dirty="0">
                <a:solidFill>
                  <a:srgbClr val="505050"/>
                </a:solidFill>
                <a:latin typeface="Trebuchet MS"/>
                <a:cs typeface="Trebuchet MS"/>
              </a:rPr>
              <a:t> </a:t>
            </a:r>
            <a:r>
              <a:rPr sz="1200" spc="-60" dirty="0">
                <a:solidFill>
                  <a:srgbClr val="505050"/>
                </a:solidFill>
                <a:latin typeface="Trebuchet MS"/>
                <a:cs typeface="Trebuchet MS"/>
              </a:rPr>
              <a:t>of  the </a:t>
            </a:r>
            <a:r>
              <a:rPr sz="1200" spc="-64" dirty="0">
                <a:solidFill>
                  <a:srgbClr val="505050"/>
                </a:solidFill>
                <a:latin typeface="Trebuchet MS"/>
                <a:cs typeface="Trebuchet MS"/>
              </a:rPr>
              <a:t>underlying</a:t>
            </a:r>
            <a:r>
              <a:rPr sz="1200" spc="-210" dirty="0">
                <a:solidFill>
                  <a:srgbClr val="505050"/>
                </a:solidFill>
                <a:latin typeface="Trebuchet MS"/>
                <a:cs typeface="Trebuchet MS"/>
              </a:rPr>
              <a:t> </a:t>
            </a:r>
            <a:r>
              <a:rPr sz="1200" spc="-64" dirty="0">
                <a:solidFill>
                  <a:srgbClr val="505050"/>
                </a:solidFill>
                <a:latin typeface="Trebuchet MS"/>
                <a:cs typeface="Trebuchet MS"/>
              </a:rPr>
              <a:t>protocols</a:t>
            </a:r>
            <a:endParaRPr sz="1200">
              <a:solidFill>
                <a:prstClr val="black"/>
              </a:solidFill>
              <a:latin typeface="Trebuchet MS"/>
              <a:cs typeface="Trebuchet MS"/>
            </a:endParaRPr>
          </a:p>
        </p:txBody>
      </p:sp>
      <p:sp>
        <p:nvSpPr>
          <p:cNvPr id="19" name="object 19"/>
          <p:cNvSpPr txBox="1"/>
          <p:nvPr/>
        </p:nvSpPr>
        <p:spPr>
          <a:xfrm>
            <a:off x="2768632" y="981037"/>
            <a:ext cx="4047173" cy="193803"/>
          </a:xfrm>
          <a:prstGeom prst="rect">
            <a:avLst/>
          </a:prstGeom>
        </p:spPr>
        <p:txBody>
          <a:bodyPr vert="horz" wrap="square" lIns="0" tIns="9049" rIns="0" bIns="0" rtlCol="0">
            <a:spAutoFit/>
          </a:bodyPr>
          <a:lstStyle/>
          <a:p>
            <a:pPr marL="9525">
              <a:spcBef>
                <a:spcPts val="71"/>
              </a:spcBef>
            </a:pPr>
            <a:r>
              <a:rPr sz="1200" spc="-68" dirty="0">
                <a:solidFill>
                  <a:srgbClr val="505050"/>
                </a:solidFill>
                <a:latin typeface="Trebuchet MS"/>
                <a:cs typeface="Trebuchet MS"/>
              </a:rPr>
              <a:t>Applications</a:t>
            </a:r>
            <a:r>
              <a:rPr sz="1200" spc="-135" dirty="0">
                <a:solidFill>
                  <a:srgbClr val="505050"/>
                </a:solidFill>
                <a:latin typeface="Trebuchet MS"/>
                <a:cs typeface="Trebuchet MS"/>
              </a:rPr>
              <a:t> </a:t>
            </a:r>
            <a:r>
              <a:rPr sz="1200" spc="-56" dirty="0">
                <a:solidFill>
                  <a:srgbClr val="505050"/>
                </a:solidFill>
                <a:latin typeface="Trebuchet MS"/>
                <a:cs typeface="Trebuchet MS"/>
              </a:rPr>
              <a:t>designed</a:t>
            </a:r>
            <a:r>
              <a:rPr sz="1200" spc="-146" dirty="0">
                <a:solidFill>
                  <a:srgbClr val="505050"/>
                </a:solidFill>
                <a:latin typeface="Trebuchet MS"/>
                <a:cs typeface="Trebuchet MS"/>
              </a:rPr>
              <a:t> </a:t>
            </a:r>
            <a:r>
              <a:rPr sz="1200" spc="-64" dirty="0">
                <a:solidFill>
                  <a:srgbClr val="505050"/>
                </a:solidFill>
                <a:latin typeface="Trebuchet MS"/>
                <a:cs typeface="Trebuchet MS"/>
              </a:rPr>
              <a:t>for</a:t>
            </a:r>
            <a:r>
              <a:rPr sz="1200" spc="-113" dirty="0">
                <a:solidFill>
                  <a:srgbClr val="505050"/>
                </a:solidFill>
                <a:latin typeface="Trebuchet MS"/>
                <a:cs typeface="Trebuchet MS"/>
              </a:rPr>
              <a:t> </a:t>
            </a:r>
            <a:r>
              <a:rPr sz="1200" spc="-60" dirty="0">
                <a:solidFill>
                  <a:srgbClr val="505050"/>
                </a:solidFill>
                <a:latin typeface="Trebuchet MS"/>
                <a:cs typeface="Trebuchet MS"/>
              </a:rPr>
              <a:t>the</a:t>
            </a:r>
            <a:r>
              <a:rPr sz="1200" spc="-135" dirty="0">
                <a:solidFill>
                  <a:srgbClr val="505050"/>
                </a:solidFill>
                <a:latin typeface="Trebuchet MS"/>
                <a:cs typeface="Trebuchet MS"/>
              </a:rPr>
              <a:t> </a:t>
            </a:r>
            <a:r>
              <a:rPr sz="1200" spc="-53" dirty="0">
                <a:solidFill>
                  <a:srgbClr val="505050"/>
                </a:solidFill>
                <a:latin typeface="Trebuchet MS"/>
                <a:cs typeface="Trebuchet MS"/>
              </a:rPr>
              <a:t>end</a:t>
            </a:r>
            <a:r>
              <a:rPr sz="1200" spc="-139" dirty="0">
                <a:solidFill>
                  <a:srgbClr val="505050"/>
                </a:solidFill>
                <a:latin typeface="Trebuchet MS"/>
                <a:cs typeface="Trebuchet MS"/>
              </a:rPr>
              <a:t> </a:t>
            </a:r>
            <a:r>
              <a:rPr sz="1200" spc="-45" dirty="0">
                <a:solidFill>
                  <a:srgbClr val="505050"/>
                </a:solidFill>
                <a:latin typeface="Trebuchet MS"/>
                <a:cs typeface="Trebuchet MS"/>
              </a:rPr>
              <a:t>user</a:t>
            </a:r>
            <a:r>
              <a:rPr sz="1200" spc="-135" dirty="0">
                <a:solidFill>
                  <a:srgbClr val="505050"/>
                </a:solidFill>
                <a:latin typeface="Trebuchet MS"/>
                <a:cs typeface="Trebuchet MS"/>
              </a:rPr>
              <a:t> </a:t>
            </a:r>
            <a:r>
              <a:rPr sz="1200" spc="-56" dirty="0">
                <a:solidFill>
                  <a:srgbClr val="505050"/>
                </a:solidFill>
                <a:latin typeface="Trebuchet MS"/>
                <a:cs typeface="Trebuchet MS"/>
              </a:rPr>
              <a:t>to</a:t>
            </a:r>
            <a:r>
              <a:rPr sz="1200" spc="-120" dirty="0">
                <a:solidFill>
                  <a:srgbClr val="505050"/>
                </a:solidFill>
                <a:latin typeface="Trebuchet MS"/>
                <a:cs typeface="Trebuchet MS"/>
              </a:rPr>
              <a:t> </a:t>
            </a:r>
            <a:r>
              <a:rPr sz="1200" spc="-56" dirty="0">
                <a:solidFill>
                  <a:srgbClr val="505050"/>
                </a:solidFill>
                <a:latin typeface="Trebuchet MS"/>
                <a:cs typeface="Trebuchet MS"/>
              </a:rPr>
              <a:t>solve</a:t>
            </a:r>
            <a:r>
              <a:rPr sz="1200" spc="-139" dirty="0">
                <a:solidFill>
                  <a:srgbClr val="505050"/>
                </a:solidFill>
                <a:latin typeface="Trebuchet MS"/>
                <a:cs typeface="Trebuchet MS"/>
              </a:rPr>
              <a:t> </a:t>
            </a:r>
            <a:r>
              <a:rPr sz="1200" spc="-71" dirty="0">
                <a:solidFill>
                  <a:srgbClr val="505050"/>
                </a:solidFill>
                <a:latin typeface="Trebuchet MS"/>
                <a:cs typeface="Trebuchet MS"/>
              </a:rPr>
              <a:t>particular</a:t>
            </a:r>
            <a:r>
              <a:rPr sz="1200" spc="-135" dirty="0">
                <a:solidFill>
                  <a:srgbClr val="505050"/>
                </a:solidFill>
                <a:latin typeface="Trebuchet MS"/>
                <a:cs typeface="Trebuchet MS"/>
              </a:rPr>
              <a:t> </a:t>
            </a:r>
            <a:r>
              <a:rPr sz="1200" spc="-60" dirty="0">
                <a:solidFill>
                  <a:srgbClr val="505050"/>
                </a:solidFill>
                <a:latin typeface="Trebuchet MS"/>
                <a:cs typeface="Trebuchet MS"/>
              </a:rPr>
              <a:t>use-cases</a:t>
            </a:r>
            <a:endParaRPr sz="1200">
              <a:solidFill>
                <a:prstClr val="black"/>
              </a:solidFill>
              <a:latin typeface="Trebuchet MS"/>
              <a:cs typeface="Trebuchet MS"/>
            </a:endParaRPr>
          </a:p>
        </p:txBody>
      </p:sp>
      <p:sp>
        <p:nvSpPr>
          <p:cNvPr id="20" name="object 20"/>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21" name="object 21"/>
          <p:cNvSpPr txBox="1">
            <a:spLocks noGrp="1"/>
          </p:cNvSpPr>
          <p:nvPr>
            <p:ph type="title"/>
          </p:nvPr>
        </p:nvSpPr>
        <p:spPr>
          <a:xfrm>
            <a:off x="264794" y="300418"/>
            <a:ext cx="5835015" cy="379431"/>
          </a:xfrm>
          <a:prstGeom prst="rect">
            <a:avLst/>
          </a:prstGeom>
        </p:spPr>
        <p:txBody>
          <a:bodyPr vert="horz" wrap="square" lIns="0" tIns="10001" rIns="0" bIns="0" rtlCol="0">
            <a:spAutoFit/>
          </a:bodyPr>
          <a:lstStyle/>
          <a:p>
            <a:pPr marL="9525">
              <a:spcBef>
                <a:spcPts val="79"/>
              </a:spcBef>
            </a:pPr>
            <a:r>
              <a:rPr b="0" spc="-4" dirty="0"/>
              <a:t>Levels Companies Operate </a:t>
            </a:r>
            <a:r>
              <a:rPr b="0" dirty="0">
                <a:latin typeface="Arial"/>
                <a:cs typeface="Arial"/>
              </a:rPr>
              <a:t>in: </a:t>
            </a:r>
            <a:r>
              <a:rPr b="0" spc="-41" dirty="0"/>
              <a:t>Value</a:t>
            </a:r>
            <a:r>
              <a:rPr b="0" spc="-26" dirty="0"/>
              <a:t> </a:t>
            </a:r>
            <a:r>
              <a:rPr b="0" dirty="0">
                <a:latin typeface="Arial"/>
                <a:cs typeface="Arial"/>
              </a:rPr>
              <a:t>Chain</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41910">
              <a:lnSpc>
                <a:spcPts val="1215"/>
              </a:lnSpc>
            </a:pPr>
            <a:fld id="{81D60167-4931-47E6-BA6A-407CBD079E47}" type="slidenum">
              <a:rPr spc="-60" dirty="0">
                <a:solidFill>
                  <a:prstClr val="black"/>
                </a:solidFill>
              </a:rPr>
              <a:pPr marL="41910">
                <a:lnSpc>
                  <a:spcPts val="1215"/>
                </a:lnSpc>
              </a:pPr>
              <a:t>89</a:t>
            </a:fld>
            <a:endParaRPr spc="-60" dirty="0">
              <a:solidFill>
                <a:prstClr val="black"/>
              </a:solidFill>
            </a:endParaRPr>
          </a:p>
        </p:txBody>
      </p:sp>
    </p:spTree>
    <p:extLst>
      <p:ext uri="{BB962C8B-B14F-4D97-AF65-F5344CB8AC3E}">
        <p14:creationId xmlns:p14="http://schemas.microsoft.com/office/powerpoint/2010/main" val="29253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49"/>
            <a:ext cx="8229600" cy="701279"/>
          </a:xfrm>
        </p:spPr>
        <p:txBody>
          <a:bodyPr>
            <a:normAutofit fontScale="90000"/>
          </a:bodyPr>
          <a:lstStyle/>
          <a:p>
            <a:pPr algn="l"/>
            <a:r>
              <a:rPr lang="en-US" dirty="0" err="1"/>
              <a:t>Blockchain</a:t>
            </a:r>
            <a:r>
              <a:rPr lang="en-US" dirty="0"/>
              <a:t> does not need to be a </a:t>
            </a:r>
            <a:r>
              <a:rPr lang="en-US" dirty="0" err="1"/>
              <a:t>disintermediator</a:t>
            </a:r>
            <a:r>
              <a:rPr lang="en-US" dirty="0"/>
              <a:t> to generate value</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Benefits from reductions in </a:t>
            </a:r>
            <a:r>
              <a:rPr lang="en-US" i="1" dirty="0">
                <a:solidFill>
                  <a:srgbClr val="0432FF"/>
                </a:solidFill>
              </a:rPr>
              <a:t>transaction complexity and cost</a:t>
            </a:r>
            <a:r>
              <a:rPr lang="en-US" dirty="0"/>
              <a:t>, as well as improvements in </a:t>
            </a:r>
            <a:r>
              <a:rPr lang="en-US" i="1" dirty="0">
                <a:solidFill>
                  <a:srgbClr val="0432FF"/>
                </a:solidFill>
              </a:rPr>
              <a:t>transparency and fraud controls </a:t>
            </a:r>
            <a:r>
              <a:rPr lang="en-US" dirty="0"/>
              <a:t>can be captured by existing institutions and multiparty transactions using appropriate </a:t>
            </a:r>
            <a:r>
              <a:rPr lang="en-US" dirty="0" err="1"/>
              <a:t>blockchain</a:t>
            </a:r>
            <a:r>
              <a:rPr lang="en-US" dirty="0"/>
              <a:t> architecture. The economic incentives to capture value opportunities are driving </a:t>
            </a:r>
            <a:r>
              <a:rPr lang="en-US" i="1" dirty="0">
                <a:solidFill>
                  <a:srgbClr val="0432FF"/>
                </a:solidFill>
              </a:rPr>
              <a:t>incumbents</a:t>
            </a:r>
            <a:r>
              <a:rPr lang="en-US" dirty="0"/>
              <a:t> to harness </a:t>
            </a:r>
            <a:r>
              <a:rPr lang="en-US" dirty="0" err="1"/>
              <a:t>blockchain</a:t>
            </a:r>
            <a:r>
              <a:rPr lang="en-US" dirty="0"/>
              <a:t> rather than be overtaken by it. Therefore, the commercial model that is most likely to succeed in the short term is </a:t>
            </a:r>
            <a:r>
              <a:rPr lang="en-US" i="1" dirty="0">
                <a:solidFill>
                  <a:srgbClr val="0432FF"/>
                </a:solidFill>
              </a:rPr>
              <a:t>permissioned</a:t>
            </a:r>
            <a:r>
              <a:rPr lang="en-US" dirty="0"/>
              <a:t> rather than public </a:t>
            </a:r>
            <a:r>
              <a:rPr lang="en-US" dirty="0" err="1"/>
              <a:t>blockchain</a:t>
            </a:r>
            <a:r>
              <a:rPr lang="en-US" dirty="0"/>
              <a:t>. Public </a:t>
            </a:r>
            <a:r>
              <a:rPr lang="en-US" dirty="0" err="1"/>
              <a:t>blockchains</a:t>
            </a:r>
            <a:r>
              <a:rPr lang="en-US" dirty="0"/>
              <a:t>, like Bitcoin, have no central authority and are regarded as enablers of total disruptive disintermediation. Permissioned </a:t>
            </a:r>
            <a:r>
              <a:rPr lang="en-US" dirty="0" err="1"/>
              <a:t>blockchains</a:t>
            </a:r>
            <a:r>
              <a:rPr lang="en-US" dirty="0"/>
              <a:t> are hosted on private computing networks, with controlled access and editing </a:t>
            </a:r>
            <a:r>
              <a:rPr lang="en-US" dirty="0" smtClean="0"/>
              <a:t>rights.</a:t>
            </a:r>
          </a:p>
          <a:p>
            <a:r>
              <a:rPr lang="en-US" dirty="0"/>
              <a:t>The degree to which incumbents adapt and integrate </a:t>
            </a:r>
            <a:r>
              <a:rPr lang="en-US" dirty="0" err="1"/>
              <a:t>blockchain</a:t>
            </a:r>
            <a:r>
              <a:rPr lang="en-US" dirty="0"/>
              <a:t> technology will be the determining factor on the scale of disintermediation in the long term.</a:t>
            </a:r>
          </a:p>
        </p:txBody>
      </p:sp>
    </p:spTree>
    <p:extLst>
      <p:ext uri="{BB962C8B-B14F-4D97-AF65-F5344CB8AC3E}">
        <p14:creationId xmlns:p14="http://schemas.microsoft.com/office/powerpoint/2010/main" val="1305347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6303" y="33163"/>
            <a:ext cx="7334726" cy="748762"/>
          </a:xfrm>
          <a:prstGeom prst="rect">
            <a:avLst/>
          </a:prstGeom>
        </p:spPr>
        <p:txBody>
          <a:bodyPr vert="horz" wrap="square" lIns="0" tIns="10001" rIns="0" bIns="0" rtlCol="0">
            <a:spAutoFit/>
          </a:bodyPr>
          <a:lstStyle/>
          <a:p>
            <a:pPr marL="9525">
              <a:spcBef>
                <a:spcPts val="79"/>
              </a:spcBef>
            </a:pPr>
            <a:r>
              <a:rPr sz="2400" spc="68" dirty="0"/>
              <a:t>Fact </a:t>
            </a:r>
            <a:r>
              <a:rPr sz="2400" spc="-4" dirty="0"/>
              <a:t>1: </a:t>
            </a:r>
            <a:r>
              <a:rPr sz="2400" spc="98" dirty="0"/>
              <a:t>Bitcoin </a:t>
            </a:r>
            <a:r>
              <a:rPr sz="2400" spc="53" dirty="0"/>
              <a:t>is </a:t>
            </a:r>
            <a:r>
              <a:rPr sz="2400" spc="109" dirty="0"/>
              <a:t>not </a:t>
            </a:r>
            <a:r>
              <a:rPr sz="2400" spc="53" dirty="0"/>
              <a:t>equal </a:t>
            </a:r>
            <a:r>
              <a:rPr sz="2400" spc="139" dirty="0"/>
              <a:t>to</a:t>
            </a:r>
            <a:r>
              <a:rPr sz="2400" spc="-382" dirty="0"/>
              <a:t> </a:t>
            </a:r>
            <a:r>
              <a:rPr sz="2400" spc="75" dirty="0"/>
              <a:t>Blockchain</a:t>
            </a:r>
            <a:r>
              <a:rPr sz="2400" spc="75" dirty="0" smtClean="0"/>
              <a:t>!</a:t>
            </a:r>
            <a:r>
              <a:rPr lang="en-US" sz="2400" spc="75" dirty="0" smtClean="0"/>
              <a:t> </a:t>
            </a:r>
            <a:r>
              <a:rPr lang="en-US" sz="2400" spc="75" dirty="0" err="1" smtClean="0"/>
              <a:t>Blockchain</a:t>
            </a:r>
            <a:r>
              <a:rPr lang="en-US" sz="2400" spc="75" dirty="0" smtClean="0"/>
              <a:t> is technology behind Bitcoin.</a:t>
            </a:r>
            <a:endParaRPr sz="2400" spc="75" dirty="0"/>
          </a:p>
        </p:txBody>
      </p:sp>
      <p:sp>
        <p:nvSpPr>
          <p:cNvPr id="3" name="object 3"/>
          <p:cNvSpPr/>
          <p:nvPr/>
        </p:nvSpPr>
        <p:spPr>
          <a:xfrm>
            <a:off x="973836" y="772668"/>
            <a:ext cx="4839461" cy="241630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953747" y="750674"/>
            <a:ext cx="4746260" cy="2324385"/>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950176" y="747103"/>
            <a:ext cx="4753451" cy="2331720"/>
          </a:xfrm>
          <a:custGeom>
            <a:avLst/>
            <a:gdLst/>
            <a:ahLst/>
            <a:cxnLst/>
            <a:rect l="l" t="t" r="r" b="b"/>
            <a:pathLst>
              <a:path w="6337934" h="3108960">
                <a:moveTo>
                  <a:pt x="0" y="0"/>
                </a:moveTo>
                <a:lnTo>
                  <a:pt x="6337883" y="0"/>
                </a:lnTo>
                <a:lnTo>
                  <a:pt x="6337883" y="3108701"/>
                </a:lnTo>
                <a:lnTo>
                  <a:pt x="0" y="31087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p:nvPr/>
        </p:nvSpPr>
        <p:spPr>
          <a:xfrm>
            <a:off x="1735074" y="1463040"/>
            <a:ext cx="5033772" cy="2596896"/>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7" name="object 7"/>
          <p:cNvSpPr/>
          <p:nvPr/>
        </p:nvSpPr>
        <p:spPr>
          <a:xfrm>
            <a:off x="1714785" y="1442056"/>
            <a:ext cx="4940846" cy="2503475"/>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8" name="object 8"/>
          <p:cNvSpPr/>
          <p:nvPr/>
        </p:nvSpPr>
        <p:spPr>
          <a:xfrm>
            <a:off x="1711213" y="1438475"/>
            <a:ext cx="4948238" cy="2510790"/>
          </a:xfrm>
          <a:custGeom>
            <a:avLst/>
            <a:gdLst/>
            <a:ahLst/>
            <a:cxnLst/>
            <a:rect l="l" t="t" r="r" b="b"/>
            <a:pathLst>
              <a:path w="6597650" h="3347720">
                <a:moveTo>
                  <a:pt x="0" y="0"/>
                </a:moveTo>
                <a:lnTo>
                  <a:pt x="6597323" y="0"/>
                </a:lnTo>
                <a:lnTo>
                  <a:pt x="6597323" y="3347501"/>
                </a:lnTo>
                <a:lnTo>
                  <a:pt x="0" y="33475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9" name="object 9"/>
          <p:cNvSpPr/>
          <p:nvPr/>
        </p:nvSpPr>
        <p:spPr>
          <a:xfrm>
            <a:off x="2208275" y="2112263"/>
            <a:ext cx="6032754" cy="2219706"/>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10" name="object 10"/>
          <p:cNvSpPr/>
          <p:nvPr/>
        </p:nvSpPr>
        <p:spPr>
          <a:xfrm>
            <a:off x="2188198" y="2091130"/>
            <a:ext cx="5940218" cy="2128084"/>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11" name="object 11"/>
          <p:cNvSpPr/>
          <p:nvPr/>
        </p:nvSpPr>
        <p:spPr>
          <a:xfrm>
            <a:off x="2184626" y="2087556"/>
            <a:ext cx="5947410" cy="2135505"/>
          </a:xfrm>
          <a:custGeom>
            <a:avLst/>
            <a:gdLst/>
            <a:ahLst/>
            <a:cxnLst/>
            <a:rect l="l" t="t" r="r" b="b"/>
            <a:pathLst>
              <a:path w="7929880" h="2847340">
                <a:moveTo>
                  <a:pt x="0" y="0"/>
                </a:moveTo>
                <a:lnTo>
                  <a:pt x="7929824" y="0"/>
                </a:lnTo>
                <a:lnTo>
                  <a:pt x="7929824" y="2846971"/>
                </a:lnTo>
                <a:lnTo>
                  <a:pt x="0" y="284697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12" name="object 12"/>
          <p:cNvSpPr/>
          <p:nvPr/>
        </p:nvSpPr>
        <p:spPr>
          <a:xfrm>
            <a:off x="3067811" y="2926080"/>
            <a:ext cx="5863590" cy="217170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13" name="object 13"/>
          <p:cNvSpPr/>
          <p:nvPr/>
        </p:nvSpPr>
        <p:spPr>
          <a:xfrm>
            <a:off x="3045809" y="2906114"/>
            <a:ext cx="5772150" cy="2078831"/>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14" name="object 14"/>
          <p:cNvSpPr/>
          <p:nvPr/>
        </p:nvSpPr>
        <p:spPr>
          <a:xfrm>
            <a:off x="3042237" y="2902544"/>
            <a:ext cx="5779294" cy="2085975"/>
          </a:xfrm>
          <a:custGeom>
            <a:avLst/>
            <a:gdLst/>
            <a:ahLst/>
            <a:cxnLst/>
            <a:rect l="l" t="t" r="r" b="b"/>
            <a:pathLst>
              <a:path w="7705725" h="2781300">
                <a:moveTo>
                  <a:pt x="0" y="0"/>
                </a:moveTo>
                <a:lnTo>
                  <a:pt x="7705724" y="0"/>
                </a:lnTo>
                <a:lnTo>
                  <a:pt x="7705724" y="2781301"/>
                </a:lnTo>
                <a:lnTo>
                  <a:pt x="0" y="27813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Tree>
    <p:extLst>
      <p:ext uri="{BB962C8B-B14F-4D97-AF65-F5344CB8AC3E}">
        <p14:creationId xmlns:p14="http://schemas.microsoft.com/office/powerpoint/2010/main" val="14772525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6" y="161924"/>
            <a:ext cx="5058728" cy="471764"/>
          </a:xfrm>
          <a:prstGeom prst="rect">
            <a:avLst/>
          </a:prstGeom>
        </p:spPr>
        <p:txBody>
          <a:bodyPr vert="horz" wrap="square" lIns="0" tIns="10001" rIns="0" bIns="0" rtlCol="0">
            <a:spAutoFit/>
          </a:bodyPr>
          <a:lstStyle/>
          <a:p>
            <a:pPr marL="9525">
              <a:spcBef>
                <a:spcPts val="79"/>
              </a:spcBef>
            </a:pPr>
            <a:r>
              <a:rPr spc="68" dirty="0"/>
              <a:t>Fact </a:t>
            </a:r>
            <a:r>
              <a:rPr dirty="0"/>
              <a:t>2: </a:t>
            </a:r>
            <a:r>
              <a:rPr spc="60" dirty="0"/>
              <a:t>Internet </a:t>
            </a:r>
            <a:r>
              <a:rPr spc="109" dirty="0"/>
              <a:t>of </a:t>
            </a:r>
            <a:r>
              <a:rPr spc="71" dirty="0"/>
              <a:t>the</a:t>
            </a:r>
            <a:r>
              <a:rPr spc="-255" dirty="0"/>
              <a:t> </a:t>
            </a:r>
            <a:r>
              <a:rPr spc="34" dirty="0"/>
              <a:t>1990’s</a:t>
            </a:r>
          </a:p>
        </p:txBody>
      </p:sp>
      <p:sp>
        <p:nvSpPr>
          <p:cNvPr id="3" name="object 3"/>
          <p:cNvSpPr/>
          <p:nvPr/>
        </p:nvSpPr>
        <p:spPr>
          <a:xfrm>
            <a:off x="1739646" y="1897379"/>
            <a:ext cx="3666743" cy="2249424"/>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1719653" y="1876015"/>
            <a:ext cx="3571874" cy="2157413"/>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1716081" y="1872444"/>
            <a:ext cx="3579019" cy="2164556"/>
          </a:xfrm>
          <a:custGeom>
            <a:avLst/>
            <a:gdLst/>
            <a:ahLst/>
            <a:cxnLst/>
            <a:rect l="l" t="t" r="r" b="b"/>
            <a:pathLst>
              <a:path w="4772025" h="2886075">
                <a:moveTo>
                  <a:pt x="0" y="0"/>
                </a:moveTo>
                <a:lnTo>
                  <a:pt x="4772022" y="0"/>
                </a:lnTo>
                <a:lnTo>
                  <a:pt x="4772022" y="2886071"/>
                </a:lnTo>
                <a:lnTo>
                  <a:pt x="0" y="288607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txBox="1"/>
          <p:nvPr/>
        </p:nvSpPr>
        <p:spPr>
          <a:xfrm>
            <a:off x="5792790" y="1492376"/>
            <a:ext cx="2775109" cy="2514150"/>
          </a:xfrm>
          <a:prstGeom prst="rect">
            <a:avLst/>
          </a:prstGeom>
        </p:spPr>
        <p:txBody>
          <a:bodyPr vert="horz" wrap="square" lIns="0" tIns="9525" rIns="0" bIns="0" rtlCol="0">
            <a:spAutoFit/>
          </a:bodyPr>
          <a:lstStyle/>
          <a:p>
            <a:pPr marL="9525" marR="3810">
              <a:spcBef>
                <a:spcPts val="75"/>
              </a:spcBef>
            </a:pPr>
            <a:r>
              <a:rPr spc="15" dirty="0">
                <a:solidFill>
                  <a:prstClr val="black"/>
                </a:solidFill>
                <a:latin typeface="Arial"/>
                <a:cs typeface="Arial"/>
              </a:rPr>
              <a:t>Blockchain </a:t>
            </a:r>
            <a:r>
              <a:rPr spc="11" dirty="0">
                <a:solidFill>
                  <a:prstClr val="black"/>
                </a:solidFill>
                <a:latin typeface="Arial"/>
                <a:cs typeface="Arial"/>
              </a:rPr>
              <a:t>discussions  </a:t>
            </a:r>
            <a:r>
              <a:rPr spc="23" dirty="0">
                <a:solidFill>
                  <a:prstClr val="black"/>
                </a:solidFill>
                <a:latin typeface="Arial"/>
                <a:cs typeface="Arial"/>
              </a:rPr>
              <a:t>today </a:t>
            </a:r>
            <a:r>
              <a:rPr spc="-26" dirty="0">
                <a:solidFill>
                  <a:prstClr val="black"/>
                </a:solidFill>
                <a:latin typeface="Arial"/>
                <a:cs typeface="Arial"/>
              </a:rPr>
              <a:t>are </a:t>
            </a:r>
            <a:r>
              <a:rPr spc="-4" dirty="0">
                <a:solidFill>
                  <a:prstClr val="black"/>
                </a:solidFill>
                <a:latin typeface="Arial"/>
                <a:cs typeface="Arial"/>
              </a:rPr>
              <a:t>like </a:t>
            </a:r>
            <a:r>
              <a:rPr spc="11" dirty="0">
                <a:solidFill>
                  <a:prstClr val="black"/>
                </a:solidFill>
                <a:latin typeface="Arial"/>
                <a:cs typeface="Arial"/>
              </a:rPr>
              <a:t>talking</a:t>
            </a:r>
            <a:r>
              <a:rPr spc="-53" dirty="0">
                <a:solidFill>
                  <a:prstClr val="black"/>
                </a:solidFill>
                <a:latin typeface="Arial"/>
                <a:cs typeface="Arial"/>
              </a:rPr>
              <a:t> </a:t>
            </a:r>
            <a:r>
              <a:rPr spc="23" dirty="0">
                <a:solidFill>
                  <a:prstClr val="black"/>
                </a:solidFill>
                <a:latin typeface="Arial"/>
                <a:cs typeface="Arial"/>
              </a:rPr>
              <a:t>about  </a:t>
            </a:r>
            <a:r>
              <a:rPr spc="8" dirty="0">
                <a:solidFill>
                  <a:prstClr val="black"/>
                </a:solidFill>
                <a:latin typeface="Arial"/>
                <a:cs typeface="Arial"/>
              </a:rPr>
              <a:t>the </a:t>
            </a:r>
            <a:r>
              <a:rPr spc="4" dirty="0">
                <a:solidFill>
                  <a:prstClr val="black"/>
                </a:solidFill>
                <a:latin typeface="Arial"/>
                <a:cs typeface="Arial"/>
              </a:rPr>
              <a:t>internet </a:t>
            </a:r>
            <a:r>
              <a:rPr spc="-4" dirty="0">
                <a:solidFill>
                  <a:prstClr val="black"/>
                </a:solidFill>
                <a:latin typeface="Arial"/>
                <a:cs typeface="Arial"/>
              </a:rPr>
              <a:t>in </a:t>
            </a:r>
            <a:r>
              <a:rPr spc="8" dirty="0">
                <a:solidFill>
                  <a:prstClr val="black"/>
                </a:solidFill>
                <a:latin typeface="Arial"/>
                <a:cs typeface="Arial"/>
              </a:rPr>
              <a:t>the </a:t>
            </a:r>
            <a:r>
              <a:rPr spc="-19" dirty="0">
                <a:solidFill>
                  <a:prstClr val="black"/>
                </a:solidFill>
                <a:latin typeface="Arial"/>
                <a:cs typeface="Arial"/>
              </a:rPr>
              <a:t>early  </a:t>
            </a:r>
            <a:r>
              <a:rPr spc="-4" dirty="0">
                <a:solidFill>
                  <a:prstClr val="black"/>
                </a:solidFill>
                <a:latin typeface="Arial"/>
                <a:cs typeface="Arial"/>
              </a:rPr>
              <a:t>1990s.</a:t>
            </a:r>
            <a:endParaRPr>
              <a:solidFill>
                <a:prstClr val="black"/>
              </a:solidFill>
              <a:latin typeface="Arial"/>
              <a:cs typeface="Arial"/>
            </a:endParaRPr>
          </a:p>
          <a:p>
            <a:pPr>
              <a:spcBef>
                <a:spcPts val="4"/>
              </a:spcBef>
            </a:pPr>
            <a:endParaRPr sz="1875">
              <a:solidFill>
                <a:prstClr val="black"/>
              </a:solidFill>
              <a:latin typeface="Times New Roman"/>
              <a:cs typeface="Times New Roman"/>
            </a:endParaRPr>
          </a:p>
          <a:p>
            <a:pPr marL="9525" marR="77629"/>
            <a:r>
              <a:rPr spc="-8" dirty="0">
                <a:solidFill>
                  <a:prstClr val="black"/>
                </a:solidFill>
                <a:latin typeface="Arial"/>
                <a:cs typeface="Arial"/>
              </a:rPr>
              <a:t>Everyone’s </a:t>
            </a:r>
            <a:r>
              <a:rPr spc="11" dirty="0">
                <a:solidFill>
                  <a:prstClr val="black"/>
                </a:solidFill>
                <a:latin typeface="Arial"/>
                <a:cs typeface="Arial"/>
              </a:rPr>
              <a:t>talking </a:t>
            </a:r>
            <a:r>
              <a:rPr spc="23" dirty="0">
                <a:solidFill>
                  <a:prstClr val="black"/>
                </a:solidFill>
                <a:latin typeface="Arial"/>
                <a:cs typeface="Arial"/>
              </a:rPr>
              <a:t>about  </a:t>
            </a:r>
            <a:r>
              <a:rPr spc="26" dirty="0">
                <a:solidFill>
                  <a:prstClr val="black"/>
                </a:solidFill>
                <a:latin typeface="Arial"/>
                <a:cs typeface="Arial"/>
              </a:rPr>
              <a:t>bitcoin. </a:t>
            </a:r>
            <a:r>
              <a:rPr spc="34" dirty="0">
                <a:solidFill>
                  <a:prstClr val="black"/>
                </a:solidFill>
                <a:latin typeface="Arial"/>
                <a:cs typeface="Arial"/>
              </a:rPr>
              <a:t>But </a:t>
            </a:r>
            <a:r>
              <a:rPr spc="8" dirty="0">
                <a:solidFill>
                  <a:prstClr val="black"/>
                </a:solidFill>
                <a:latin typeface="Arial"/>
                <a:cs typeface="Arial"/>
              </a:rPr>
              <a:t>the </a:t>
            </a:r>
            <a:r>
              <a:rPr spc="-4" dirty="0">
                <a:solidFill>
                  <a:prstClr val="black"/>
                </a:solidFill>
                <a:latin typeface="Arial"/>
                <a:cs typeface="Arial"/>
              </a:rPr>
              <a:t>killer  </a:t>
            </a:r>
            <a:r>
              <a:rPr spc="15" dirty="0">
                <a:solidFill>
                  <a:prstClr val="black"/>
                </a:solidFill>
                <a:latin typeface="Arial"/>
                <a:cs typeface="Arial"/>
              </a:rPr>
              <a:t>applications </a:t>
            </a:r>
            <a:r>
              <a:rPr spc="-26" dirty="0">
                <a:solidFill>
                  <a:prstClr val="black"/>
                </a:solidFill>
                <a:latin typeface="Arial"/>
                <a:cs typeface="Arial"/>
              </a:rPr>
              <a:t>are </a:t>
            </a:r>
            <a:r>
              <a:rPr spc="8" dirty="0">
                <a:solidFill>
                  <a:prstClr val="black"/>
                </a:solidFill>
                <a:latin typeface="Arial"/>
                <a:cs typeface="Arial"/>
              </a:rPr>
              <a:t>yet </a:t>
            </a:r>
            <a:r>
              <a:rPr spc="45" dirty="0">
                <a:solidFill>
                  <a:prstClr val="black"/>
                </a:solidFill>
                <a:latin typeface="Arial"/>
                <a:cs typeface="Arial"/>
              </a:rPr>
              <a:t>to</a:t>
            </a:r>
            <a:r>
              <a:rPr spc="-56" dirty="0">
                <a:solidFill>
                  <a:prstClr val="black"/>
                </a:solidFill>
                <a:latin typeface="Arial"/>
                <a:cs typeface="Arial"/>
              </a:rPr>
              <a:t> </a:t>
            </a:r>
            <a:r>
              <a:rPr spc="-26" dirty="0">
                <a:solidFill>
                  <a:prstClr val="black"/>
                </a:solidFill>
                <a:latin typeface="Arial"/>
                <a:cs typeface="Arial"/>
              </a:rPr>
              <a:t>see  </a:t>
            </a:r>
            <a:r>
              <a:rPr spc="8" dirty="0">
                <a:solidFill>
                  <a:prstClr val="black"/>
                </a:solidFill>
                <a:latin typeface="Arial"/>
                <a:cs typeface="Arial"/>
              </a:rPr>
              <a:t>the </a:t>
            </a:r>
            <a:r>
              <a:rPr spc="19" dirty="0">
                <a:solidFill>
                  <a:prstClr val="black"/>
                </a:solidFill>
                <a:latin typeface="Arial"/>
                <a:cs typeface="Arial"/>
              </a:rPr>
              <a:t>light </a:t>
            </a:r>
            <a:r>
              <a:rPr spc="30" dirty="0">
                <a:solidFill>
                  <a:prstClr val="black"/>
                </a:solidFill>
                <a:latin typeface="Arial"/>
                <a:cs typeface="Arial"/>
              </a:rPr>
              <a:t>of</a:t>
            </a:r>
            <a:r>
              <a:rPr spc="-60" dirty="0">
                <a:solidFill>
                  <a:prstClr val="black"/>
                </a:solidFill>
                <a:latin typeface="Arial"/>
                <a:cs typeface="Arial"/>
              </a:rPr>
              <a:t> </a:t>
            </a:r>
            <a:r>
              <a:rPr spc="4" dirty="0">
                <a:solidFill>
                  <a:prstClr val="black"/>
                </a:solidFill>
                <a:latin typeface="Arial"/>
                <a:cs typeface="Arial"/>
              </a:rPr>
              <a:t>day.</a:t>
            </a:r>
            <a:endParaRPr>
              <a:solidFill>
                <a:prstClr val="black"/>
              </a:solidFill>
              <a:latin typeface="Arial"/>
              <a:cs typeface="Arial"/>
            </a:endParaRPr>
          </a:p>
        </p:txBody>
      </p:sp>
    </p:spTree>
    <p:extLst>
      <p:ext uri="{BB962C8B-B14F-4D97-AF65-F5344CB8AC3E}">
        <p14:creationId xmlns:p14="http://schemas.microsoft.com/office/powerpoint/2010/main" val="11244421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6" y="161924"/>
            <a:ext cx="3967163" cy="471764"/>
          </a:xfrm>
          <a:prstGeom prst="rect">
            <a:avLst/>
          </a:prstGeom>
        </p:spPr>
        <p:txBody>
          <a:bodyPr vert="horz" wrap="square" lIns="0" tIns="10001" rIns="0" bIns="0" rtlCol="0">
            <a:spAutoFit/>
          </a:bodyPr>
          <a:lstStyle/>
          <a:p>
            <a:pPr marL="9525">
              <a:spcBef>
                <a:spcPts val="79"/>
              </a:spcBef>
            </a:pPr>
            <a:r>
              <a:rPr spc="68" dirty="0"/>
              <a:t>Fact </a:t>
            </a:r>
            <a:r>
              <a:rPr spc="-4" dirty="0"/>
              <a:t>3: </a:t>
            </a:r>
            <a:r>
              <a:rPr spc="26" dirty="0"/>
              <a:t>In </a:t>
            </a:r>
            <a:r>
              <a:rPr dirty="0"/>
              <a:t>a </a:t>
            </a:r>
            <a:r>
              <a:rPr spc="68" dirty="0"/>
              <a:t>hype</a:t>
            </a:r>
            <a:r>
              <a:rPr spc="-158" dirty="0"/>
              <a:t> </a:t>
            </a:r>
            <a:r>
              <a:rPr spc="86" dirty="0"/>
              <a:t>cycle</a:t>
            </a:r>
          </a:p>
        </p:txBody>
      </p:sp>
      <p:sp>
        <p:nvSpPr>
          <p:cNvPr id="3" name="object 3"/>
          <p:cNvSpPr/>
          <p:nvPr/>
        </p:nvSpPr>
        <p:spPr>
          <a:xfrm>
            <a:off x="1476755" y="1053845"/>
            <a:ext cx="4050792" cy="344043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6" name="object 6"/>
          <p:cNvSpPr txBox="1"/>
          <p:nvPr/>
        </p:nvSpPr>
        <p:spPr>
          <a:xfrm>
            <a:off x="5759062" y="1556384"/>
            <a:ext cx="2877978" cy="1671611"/>
          </a:xfrm>
          <a:prstGeom prst="rect">
            <a:avLst/>
          </a:prstGeom>
        </p:spPr>
        <p:txBody>
          <a:bodyPr vert="horz" wrap="square" lIns="0" tIns="9525" rIns="0" bIns="0" rtlCol="0">
            <a:spAutoFit/>
          </a:bodyPr>
          <a:lstStyle/>
          <a:p>
            <a:pPr marL="9525" marR="3810">
              <a:spcBef>
                <a:spcPts val="75"/>
              </a:spcBef>
            </a:pPr>
            <a:r>
              <a:rPr spc="-38" dirty="0">
                <a:solidFill>
                  <a:prstClr val="black"/>
                </a:solidFill>
                <a:latin typeface="Arial"/>
                <a:cs typeface="Arial"/>
              </a:rPr>
              <a:t>A </a:t>
            </a:r>
            <a:r>
              <a:rPr spc="8" dirty="0">
                <a:solidFill>
                  <a:prstClr val="black"/>
                </a:solidFill>
                <a:latin typeface="Arial"/>
                <a:cs typeface="Arial"/>
              </a:rPr>
              <a:t>recent </a:t>
            </a:r>
            <a:r>
              <a:rPr spc="23" dirty="0">
                <a:solidFill>
                  <a:prstClr val="black"/>
                </a:solidFill>
                <a:latin typeface="Arial"/>
                <a:cs typeface="Arial"/>
              </a:rPr>
              <a:t>study </a:t>
            </a:r>
            <a:r>
              <a:rPr spc="30" dirty="0">
                <a:solidFill>
                  <a:prstClr val="black"/>
                </a:solidFill>
                <a:latin typeface="Arial"/>
                <a:cs typeface="Arial"/>
              </a:rPr>
              <a:t>by </a:t>
            </a:r>
            <a:r>
              <a:rPr spc="4" dirty="0">
                <a:solidFill>
                  <a:prstClr val="black"/>
                </a:solidFill>
                <a:latin typeface="Arial"/>
                <a:cs typeface="Arial"/>
              </a:rPr>
              <a:t>Deloitte,  </a:t>
            </a:r>
            <a:r>
              <a:rPr spc="64" dirty="0">
                <a:solidFill>
                  <a:prstClr val="black"/>
                </a:solidFill>
                <a:latin typeface="Arial"/>
                <a:cs typeface="Arial"/>
              </a:rPr>
              <a:t>92% </a:t>
            </a:r>
            <a:r>
              <a:rPr spc="30" dirty="0">
                <a:solidFill>
                  <a:prstClr val="black"/>
                </a:solidFill>
                <a:latin typeface="Arial"/>
                <a:cs typeface="Arial"/>
              </a:rPr>
              <a:t>of </a:t>
            </a:r>
            <a:r>
              <a:rPr spc="8" dirty="0">
                <a:solidFill>
                  <a:prstClr val="black"/>
                </a:solidFill>
                <a:latin typeface="Arial"/>
                <a:cs typeface="Arial"/>
              </a:rPr>
              <a:t>the </a:t>
            </a:r>
            <a:r>
              <a:rPr spc="-4" dirty="0">
                <a:solidFill>
                  <a:prstClr val="black"/>
                </a:solidFill>
                <a:latin typeface="Arial"/>
                <a:cs typeface="Arial"/>
              </a:rPr>
              <a:t>26,000  </a:t>
            </a:r>
            <a:r>
              <a:rPr spc="23" dirty="0">
                <a:solidFill>
                  <a:prstClr val="black"/>
                </a:solidFill>
                <a:latin typeface="Arial"/>
                <a:cs typeface="Arial"/>
              </a:rPr>
              <a:t>blockchain-based </a:t>
            </a:r>
            <a:r>
              <a:rPr spc="19" dirty="0">
                <a:solidFill>
                  <a:prstClr val="black"/>
                </a:solidFill>
                <a:latin typeface="Arial"/>
                <a:cs typeface="Arial"/>
              </a:rPr>
              <a:t>projects  that </a:t>
            </a:r>
            <a:r>
              <a:rPr spc="-19" dirty="0">
                <a:solidFill>
                  <a:prstClr val="black"/>
                </a:solidFill>
                <a:latin typeface="Arial"/>
                <a:cs typeface="Arial"/>
              </a:rPr>
              <a:t>have </a:t>
            </a:r>
            <a:r>
              <a:rPr spc="-4" dirty="0">
                <a:solidFill>
                  <a:prstClr val="black"/>
                </a:solidFill>
                <a:latin typeface="Arial"/>
                <a:cs typeface="Arial"/>
              </a:rPr>
              <a:t>been </a:t>
            </a:r>
            <a:r>
              <a:rPr spc="8" dirty="0">
                <a:solidFill>
                  <a:prstClr val="black"/>
                </a:solidFill>
                <a:latin typeface="Arial"/>
                <a:cs typeface="Arial"/>
              </a:rPr>
              <a:t>created</a:t>
            </a:r>
            <a:r>
              <a:rPr spc="-53" dirty="0">
                <a:solidFill>
                  <a:prstClr val="black"/>
                </a:solidFill>
                <a:latin typeface="Arial"/>
                <a:cs typeface="Arial"/>
              </a:rPr>
              <a:t> </a:t>
            </a:r>
            <a:r>
              <a:rPr spc="-4" dirty="0">
                <a:solidFill>
                  <a:prstClr val="black"/>
                </a:solidFill>
                <a:latin typeface="Arial"/>
                <a:cs typeface="Arial"/>
              </a:rPr>
              <a:t>over  </a:t>
            </a:r>
            <a:r>
              <a:rPr spc="8" dirty="0">
                <a:solidFill>
                  <a:prstClr val="black"/>
                </a:solidFill>
                <a:latin typeface="Arial"/>
                <a:cs typeface="Arial"/>
              </a:rPr>
              <a:t>the </a:t>
            </a:r>
            <a:r>
              <a:rPr spc="4" dirty="0">
                <a:solidFill>
                  <a:prstClr val="black"/>
                </a:solidFill>
                <a:latin typeface="Arial"/>
                <a:cs typeface="Arial"/>
              </a:rPr>
              <a:t>last </a:t>
            </a:r>
            <a:r>
              <a:rPr spc="53" dirty="0">
                <a:solidFill>
                  <a:prstClr val="black"/>
                </a:solidFill>
                <a:latin typeface="Arial"/>
                <a:cs typeface="Arial"/>
              </a:rPr>
              <a:t>two </a:t>
            </a:r>
            <a:r>
              <a:rPr spc="-19" dirty="0">
                <a:solidFill>
                  <a:prstClr val="black"/>
                </a:solidFill>
                <a:latin typeface="Arial"/>
                <a:cs typeface="Arial"/>
              </a:rPr>
              <a:t>years </a:t>
            </a:r>
            <a:r>
              <a:rPr spc="-26" dirty="0">
                <a:solidFill>
                  <a:prstClr val="black"/>
                </a:solidFill>
                <a:latin typeface="Arial"/>
                <a:cs typeface="Arial"/>
              </a:rPr>
              <a:t>are </a:t>
            </a:r>
            <a:r>
              <a:rPr spc="30" dirty="0">
                <a:solidFill>
                  <a:prstClr val="black"/>
                </a:solidFill>
                <a:latin typeface="Arial"/>
                <a:cs typeface="Arial"/>
              </a:rPr>
              <a:t>now  </a:t>
            </a:r>
            <a:r>
              <a:rPr spc="11" dirty="0">
                <a:solidFill>
                  <a:prstClr val="black"/>
                </a:solidFill>
                <a:latin typeface="Arial"/>
                <a:cs typeface="Arial"/>
              </a:rPr>
              <a:t>dead.</a:t>
            </a:r>
            <a:endParaRPr dirty="0">
              <a:solidFill>
                <a:prstClr val="black"/>
              </a:solidFill>
              <a:latin typeface="Arial"/>
              <a:cs typeface="Arial"/>
            </a:endParaRPr>
          </a:p>
        </p:txBody>
      </p:sp>
      <p:sp>
        <p:nvSpPr>
          <p:cNvPr id="7" name="object 7"/>
          <p:cNvSpPr txBox="1"/>
          <p:nvPr/>
        </p:nvSpPr>
        <p:spPr>
          <a:xfrm>
            <a:off x="866647" y="4925949"/>
            <a:ext cx="7260431"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https://www2.deloitte.com/insights/us/en/industry/financial-services/evolution-of-blockchain-github-platform.html</a:t>
            </a:r>
            <a:endParaRPr sz="1125" dirty="0">
              <a:solidFill>
                <a:prstClr val="black"/>
              </a:solidFill>
              <a:latin typeface="Arial"/>
              <a:cs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47" y="631891"/>
            <a:ext cx="4953000" cy="4189413"/>
          </a:xfrm>
          <a:prstGeom prst="rect">
            <a:avLst/>
          </a:prstGeom>
        </p:spPr>
      </p:pic>
    </p:spTree>
    <p:extLst>
      <p:ext uri="{BB962C8B-B14F-4D97-AF65-F5344CB8AC3E}">
        <p14:creationId xmlns:p14="http://schemas.microsoft.com/office/powerpoint/2010/main" val="6436592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7" y="161924"/>
            <a:ext cx="2766536" cy="471764"/>
          </a:xfrm>
          <a:prstGeom prst="rect">
            <a:avLst/>
          </a:prstGeom>
        </p:spPr>
        <p:txBody>
          <a:bodyPr vert="horz" wrap="square" lIns="0" tIns="10001" rIns="0" bIns="0" rtlCol="0">
            <a:spAutoFit/>
          </a:bodyPr>
          <a:lstStyle/>
          <a:p>
            <a:pPr marL="9525">
              <a:spcBef>
                <a:spcPts val="79"/>
              </a:spcBef>
            </a:pPr>
            <a:r>
              <a:rPr spc="68" dirty="0"/>
              <a:t>Fact </a:t>
            </a:r>
            <a:r>
              <a:rPr spc="-4" dirty="0"/>
              <a:t>4: </a:t>
            </a:r>
            <a:r>
              <a:rPr spc="53" dirty="0"/>
              <a:t>Web</a:t>
            </a:r>
            <a:r>
              <a:rPr spc="-124" dirty="0"/>
              <a:t> </a:t>
            </a:r>
            <a:r>
              <a:rPr spc="-4" dirty="0"/>
              <a:t>3.0</a:t>
            </a:r>
          </a:p>
        </p:txBody>
      </p:sp>
      <p:sp>
        <p:nvSpPr>
          <p:cNvPr id="3" name="object 3"/>
          <p:cNvSpPr/>
          <p:nvPr/>
        </p:nvSpPr>
        <p:spPr>
          <a:xfrm>
            <a:off x="994410" y="1175005"/>
            <a:ext cx="4329684" cy="2475737"/>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973969" y="1154011"/>
            <a:ext cx="4237215" cy="2383431"/>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970398" y="1150439"/>
            <a:ext cx="4244816" cy="2390775"/>
          </a:xfrm>
          <a:custGeom>
            <a:avLst/>
            <a:gdLst/>
            <a:ahLst/>
            <a:cxnLst/>
            <a:rect l="l" t="t" r="r" b="b"/>
            <a:pathLst>
              <a:path w="5659755" h="3187700">
                <a:moveTo>
                  <a:pt x="0" y="0"/>
                </a:moveTo>
                <a:lnTo>
                  <a:pt x="5659153" y="0"/>
                </a:lnTo>
                <a:lnTo>
                  <a:pt x="5659153" y="3187441"/>
                </a:lnTo>
                <a:lnTo>
                  <a:pt x="0" y="318744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txBox="1"/>
          <p:nvPr/>
        </p:nvSpPr>
        <p:spPr>
          <a:xfrm>
            <a:off x="866647" y="4770501"/>
            <a:ext cx="6433661" cy="356829"/>
          </a:xfrm>
          <a:prstGeom prst="rect">
            <a:avLst/>
          </a:prstGeom>
        </p:spPr>
        <p:txBody>
          <a:bodyPr vert="horz" wrap="square" lIns="0" tIns="10478" rIns="0" bIns="0" rtlCol="0">
            <a:spAutoFit/>
          </a:bodyPr>
          <a:lstStyle/>
          <a:p>
            <a:pPr marL="9525" marR="3810">
              <a:spcBef>
                <a:spcPts val="83"/>
              </a:spcBef>
            </a:pPr>
            <a:r>
              <a:rPr sz="1125" i="1" u="sng" spc="11" dirty="0">
                <a:solidFill>
                  <a:srgbClr val="0000FF"/>
                </a:solidFill>
                <a:uFill>
                  <a:solidFill>
                    <a:srgbClr val="0000FF"/>
                  </a:solidFill>
                </a:uFill>
                <a:latin typeface="Arial"/>
                <a:cs typeface="Arial"/>
              </a:rPr>
              <a:t>https://blockchainhub.net/web3-decentralized-web/ </a:t>
            </a:r>
            <a:r>
              <a:rPr sz="1125" i="1" spc="11" dirty="0">
                <a:solidFill>
                  <a:srgbClr val="0000FF"/>
                </a:solidFill>
                <a:latin typeface="Arial"/>
                <a:cs typeface="Arial"/>
              </a:rPr>
              <a:t> </a:t>
            </a:r>
            <a:r>
              <a:rPr sz="1125" i="1" u="sng" spc="11" dirty="0">
                <a:solidFill>
                  <a:srgbClr val="0000FF"/>
                </a:solidFill>
                <a:uFill>
                  <a:solidFill>
                    <a:srgbClr val="0000FF"/>
                  </a:solidFill>
                </a:uFill>
                <a:latin typeface="Arial"/>
                <a:cs typeface="Arial"/>
              </a:rPr>
              <a:t>https:</a:t>
            </a:r>
            <a:r>
              <a:rPr sz="1125" i="1" u="sng" spc="11" dirty="0">
                <a:solidFill>
                  <a:srgbClr val="0000FF"/>
                </a:solidFill>
                <a:uFill>
                  <a:solidFill>
                    <a:srgbClr val="0000FF"/>
                  </a:solidFill>
                </a:uFill>
                <a:latin typeface="Arial"/>
                <a:cs typeface="Arial"/>
                <a:hlinkClick r:id="rId4"/>
              </a:rPr>
              <a:t>//w</a:t>
            </a:r>
            <a:r>
              <a:rPr sz="1125" i="1" u="sng" spc="11" dirty="0">
                <a:solidFill>
                  <a:srgbClr val="0000FF"/>
                </a:solidFill>
                <a:uFill>
                  <a:solidFill>
                    <a:srgbClr val="0000FF"/>
                  </a:solidFill>
                </a:uFill>
                <a:latin typeface="Arial"/>
                <a:cs typeface="Arial"/>
              </a:rPr>
              <a:t>ww</a:t>
            </a:r>
            <a:r>
              <a:rPr sz="1125" i="1" u="sng" spc="11" dirty="0">
                <a:solidFill>
                  <a:srgbClr val="0000FF"/>
                </a:solidFill>
                <a:uFill>
                  <a:solidFill>
                    <a:srgbClr val="0000FF"/>
                  </a:solidFill>
                </a:uFill>
                <a:latin typeface="Arial"/>
                <a:cs typeface="Arial"/>
                <a:hlinkClick r:id="rId4"/>
              </a:rPr>
              <a:t>.pcmag.com/article/351486/blockchain-the-invisible-technology-thats-changing-the-wor</a:t>
            </a:r>
            <a:endParaRPr sz="1125">
              <a:solidFill>
                <a:prstClr val="black"/>
              </a:solidFill>
              <a:latin typeface="Arial"/>
              <a:cs typeface="Arial"/>
            </a:endParaRPr>
          </a:p>
        </p:txBody>
      </p:sp>
      <p:sp>
        <p:nvSpPr>
          <p:cNvPr id="7" name="object 7"/>
          <p:cNvSpPr txBox="1"/>
          <p:nvPr/>
        </p:nvSpPr>
        <p:spPr>
          <a:xfrm>
            <a:off x="5511727" y="1087755"/>
            <a:ext cx="3350895" cy="2514150"/>
          </a:xfrm>
          <a:prstGeom prst="rect">
            <a:avLst/>
          </a:prstGeom>
        </p:spPr>
        <p:txBody>
          <a:bodyPr vert="horz" wrap="square" lIns="0" tIns="9525" rIns="0" bIns="0" rtlCol="0">
            <a:spAutoFit/>
          </a:bodyPr>
          <a:lstStyle/>
          <a:p>
            <a:pPr marL="9525" marR="416719">
              <a:spcBef>
                <a:spcPts val="75"/>
              </a:spcBef>
            </a:pPr>
            <a:r>
              <a:rPr spc="15" dirty="0">
                <a:solidFill>
                  <a:prstClr val="black"/>
                </a:solidFill>
                <a:latin typeface="Arial"/>
                <a:cs typeface="Arial"/>
              </a:rPr>
              <a:t>Blockchain </a:t>
            </a:r>
            <a:r>
              <a:rPr spc="8" dirty="0">
                <a:solidFill>
                  <a:prstClr val="black"/>
                </a:solidFill>
                <a:latin typeface="Arial"/>
                <a:cs typeface="Arial"/>
              </a:rPr>
              <a:t>can </a:t>
            </a:r>
            <a:r>
              <a:rPr spc="19" dirty="0">
                <a:solidFill>
                  <a:prstClr val="black"/>
                </a:solidFill>
                <a:latin typeface="Arial"/>
                <a:cs typeface="Arial"/>
              </a:rPr>
              <a:t>bring </a:t>
            </a:r>
            <a:r>
              <a:rPr spc="-4" dirty="0">
                <a:solidFill>
                  <a:prstClr val="black"/>
                </a:solidFill>
                <a:latin typeface="Arial"/>
                <a:cs typeface="Arial"/>
              </a:rPr>
              <a:t>us</a:t>
            </a:r>
            <a:r>
              <a:rPr spc="-75" dirty="0">
                <a:solidFill>
                  <a:prstClr val="black"/>
                </a:solidFill>
                <a:latin typeface="Arial"/>
                <a:cs typeface="Arial"/>
              </a:rPr>
              <a:t> </a:t>
            </a:r>
            <a:r>
              <a:rPr spc="4" dirty="0">
                <a:solidFill>
                  <a:prstClr val="black"/>
                </a:solidFill>
                <a:latin typeface="Arial"/>
                <a:cs typeface="Arial"/>
              </a:rPr>
              <a:t>true  </a:t>
            </a:r>
            <a:r>
              <a:rPr spc="-26" dirty="0">
                <a:solidFill>
                  <a:prstClr val="black"/>
                </a:solidFill>
                <a:latin typeface="Arial"/>
                <a:cs typeface="Arial"/>
              </a:rPr>
              <a:t>P2P </a:t>
            </a:r>
            <a:r>
              <a:rPr spc="8" dirty="0">
                <a:solidFill>
                  <a:prstClr val="black"/>
                </a:solidFill>
                <a:latin typeface="Arial"/>
                <a:cs typeface="Arial"/>
              </a:rPr>
              <a:t>transactions </a:t>
            </a:r>
            <a:r>
              <a:rPr spc="30" dirty="0">
                <a:solidFill>
                  <a:prstClr val="black"/>
                </a:solidFill>
                <a:latin typeface="Arial"/>
                <a:cs typeface="Arial"/>
              </a:rPr>
              <a:t>without </a:t>
            </a:r>
            <a:r>
              <a:rPr spc="-38" dirty="0">
                <a:solidFill>
                  <a:prstClr val="black"/>
                </a:solidFill>
                <a:latin typeface="Arial"/>
                <a:cs typeface="Arial"/>
              </a:rPr>
              <a:t>a  </a:t>
            </a:r>
            <a:r>
              <a:rPr spc="11" dirty="0">
                <a:solidFill>
                  <a:prstClr val="black"/>
                </a:solidFill>
                <a:latin typeface="Arial"/>
                <a:cs typeface="Arial"/>
              </a:rPr>
              <a:t>middleman.</a:t>
            </a:r>
            <a:endParaRPr>
              <a:solidFill>
                <a:prstClr val="black"/>
              </a:solidFill>
              <a:latin typeface="Arial"/>
              <a:cs typeface="Arial"/>
            </a:endParaRPr>
          </a:p>
          <a:p>
            <a:pPr>
              <a:spcBef>
                <a:spcPts val="4"/>
              </a:spcBef>
            </a:pPr>
            <a:endParaRPr sz="1875">
              <a:solidFill>
                <a:prstClr val="black"/>
              </a:solidFill>
              <a:latin typeface="Times New Roman"/>
              <a:cs typeface="Times New Roman"/>
            </a:endParaRPr>
          </a:p>
          <a:p>
            <a:pPr marL="9525" marR="3810"/>
            <a:r>
              <a:rPr spc="19" dirty="0">
                <a:solidFill>
                  <a:prstClr val="black"/>
                </a:solidFill>
                <a:latin typeface="Arial"/>
                <a:cs typeface="Arial"/>
              </a:rPr>
              <a:t>Blockchain-based </a:t>
            </a:r>
            <a:r>
              <a:rPr spc="15" dirty="0">
                <a:solidFill>
                  <a:prstClr val="black"/>
                </a:solidFill>
                <a:latin typeface="Arial"/>
                <a:cs typeface="Arial"/>
              </a:rPr>
              <a:t>networks,  </a:t>
            </a:r>
            <a:r>
              <a:rPr spc="4" dirty="0">
                <a:solidFill>
                  <a:prstClr val="black"/>
                </a:solidFill>
                <a:latin typeface="Arial"/>
                <a:cs typeface="Arial"/>
              </a:rPr>
              <a:t>decentralized </a:t>
            </a:r>
            <a:r>
              <a:rPr spc="23" dirty="0">
                <a:solidFill>
                  <a:prstClr val="black"/>
                </a:solidFill>
                <a:latin typeface="Arial"/>
                <a:cs typeface="Arial"/>
              </a:rPr>
              <a:t>apps </a:t>
            </a:r>
            <a:r>
              <a:rPr spc="-30" dirty="0">
                <a:solidFill>
                  <a:prstClr val="black"/>
                </a:solidFill>
                <a:latin typeface="Arial"/>
                <a:cs typeface="Arial"/>
              </a:rPr>
              <a:t>(DApps), </a:t>
            </a:r>
            <a:r>
              <a:rPr spc="8" dirty="0">
                <a:solidFill>
                  <a:prstClr val="black"/>
                </a:solidFill>
                <a:latin typeface="Arial"/>
                <a:cs typeface="Arial"/>
              </a:rPr>
              <a:t>and  </a:t>
            </a:r>
            <a:r>
              <a:rPr spc="23" dirty="0">
                <a:solidFill>
                  <a:prstClr val="black"/>
                </a:solidFill>
                <a:latin typeface="Arial"/>
                <a:cs typeface="Arial"/>
              </a:rPr>
              <a:t>distributed </a:t>
            </a:r>
            <a:r>
              <a:rPr dirty="0">
                <a:solidFill>
                  <a:prstClr val="black"/>
                </a:solidFill>
                <a:latin typeface="Arial"/>
                <a:cs typeface="Arial"/>
              </a:rPr>
              <a:t>ledgers </a:t>
            </a:r>
            <a:r>
              <a:rPr spc="-26" dirty="0">
                <a:solidFill>
                  <a:prstClr val="black"/>
                </a:solidFill>
                <a:latin typeface="Arial"/>
                <a:cs typeface="Arial"/>
              </a:rPr>
              <a:t>are  </a:t>
            </a:r>
            <a:r>
              <a:rPr spc="23" dirty="0">
                <a:solidFill>
                  <a:prstClr val="black"/>
                </a:solidFill>
                <a:latin typeface="Arial"/>
                <a:cs typeface="Arial"/>
              </a:rPr>
              <a:t>becoming </a:t>
            </a:r>
            <a:r>
              <a:rPr spc="8" dirty="0">
                <a:solidFill>
                  <a:prstClr val="black"/>
                </a:solidFill>
                <a:latin typeface="Arial"/>
                <a:cs typeface="Arial"/>
              </a:rPr>
              <a:t>the </a:t>
            </a:r>
            <a:r>
              <a:rPr spc="15" dirty="0">
                <a:solidFill>
                  <a:prstClr val="black"/>
                </a:solidFill>
                <a:latin typeface="Arial"/>
                <a:cs typeface="Arial"/>
              </a:rPr>
              <a:t>foundation </a:t>
            </a:r>
            <a:r>
              <a:rPr spc="30" dirty="0">
                <a:solidFill>
                  <a:prstClr val="black"/>
                </a:solidFill>
                <a:latin typeface="Arial"/>
                <a:cs typeface="Arial"/>
              </a:rPr>
              <a:t>of  </a:t>
            </a:r>
            <a:r>
              <a:rPr spc="23" dirty="0">
                <a:solidFill>
                  <a:prstClr val="black"/>
                </a:solidFill>
                <a:latin typeface="Arial"/>
                <a:cs typeface="Arial"/>
              </a:rPr>
              <a:t>much </a:t>
            </a:r>
            <a:r>
              <a:rPr spc="30" dirty="0">
                <a:solidFill>
                  <a:prstClr val="black"/>
                </a:solidFill>
                <a:latin typeface="Arial"/>
                <a:cs typeface="Arial"/>
              </a:rPr>
              <a:t>of </a:t>
            </a:r>
            <a:r>
              <a:rPr spc="4" dirty="0">
                <a:solidFill>
                  <a:prstClr val="black"/>
                </a:solidFill>
                <a:latin typeface="Arial"/>
                <a:cs typeface="Arial"/>
              </a:rPr>
              <a:t>your </a:t>
            </a:r>
            <a:r>
              <a:rPr spc="15" dirty="0">
                <a:solidFill>
                  <a:prstClr val="black"/>
                </a:solidFill>
                <a:latin typeface="Arial"/>
                <a:cs typeface="Arial"/>
              </a:rPr>
              <a:t>digital</a:t>
            </a:r>
            <a:r>
              <a:rPr spc="-75" dirty="0">
                <a:solidFill>
                  <a:prstClr val="black"/>
                </a:solidFill>
                <a:latin typeface="Arial"/>
                <a:cs typeface="Arial"/>
              </a:rPr>
              <a:t> </a:t>
            </a:r>
            <a:r>
              <a:rPr spc="-4" dirty="0">
                <a:solidFill>
                  <a:prstClr val="black"/>
                </a:solidFill>
                <a:latin typeface="Arial"/>
                <a:cs typeface="Arial"/>
              </a:rPr>
              <a:t>life.</a:t>
            </a:r>
            <a:endParaRPr>
              <a:solidFill>
                <a:prstClr val="black"/>
              </a:solidFill>
              <a:latin typeface="Arial"/>
              <a:cs typeface="Arial"/>
            </a:endParaRPr>
          </a:p>
        </p:txBody>
      </p:sp>
    </p:spTree>
    <p:extLst>
      <p:ext uri="{BB962C8B-B14F-4D97-AF65-F5344CB8AC3E}">
        <p14:creationId xmlns:p14="http://schemas.microsoft.com/office/powerpoint/2010/main" val="11062881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t>Distributed Ledger Technology</a:t>
            </a:r>
            <a:br>
              <a:rPr lang="en-US" sz="4400" dirty="0" smtClean="0"/>
            </a:br>
            <a:r>
              <a:rPr lang="en-US" sz="4400" dirty="0" smtClean="0"/>
              <a:t>(DLT)</a:t>
            </a: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03752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a Ledger</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Ledgers are the foundations of accounting — a system by which people establish who owns what, who has what, and who owes what to whom. While the concept has remained the same, the medium used to record transactions has varied over time and through technological advances. From cowry shells to papyrus, books to computers — the goal has always been to keep records as efficiently and effectively as possible.</a:t>
            </a:r>
          </a:p>
          <a:p>
            <a:r>
              <a:rPr lang="en-US" smtClean="0"/>
              <a:t>Humans have been maintaining ledgers for thousands of years, and while the medium and methods have changed over time, one element of ledger-keeping has not. From Mesopotamia to McGladrey, a third party party has always had to register and oversee transactions and maintain accounts. This makes sense as it provides a basis for validation, and allows people conducting a trade of value to trust one another.</a:t>
            </a:r>
          </a:p>
          <a:p>
            <a:r>
              <a:rPr lang="en-US" smtClean="0"/>
              <a:t>The growth of global trade and commerce has led to the creation of a vast network of ledger systems, which are vulnerable to downtime, misinterpretation and fraud, the repercussions of which can be catastrophic and far-reaching — just think back to the 2008 Financial Crisis.</a:t>
            </a:r>
            <a:endParaRPr lang="en-US" dirty="0"/>
          </a:p>
        </p:txBody>
      </p:sp>
      <p:sp>
        <p:nvSpPr>
          <p:cNvPr id="4" name="Rectangle 3"/>
          <p:cNvSpPr/>
          <p:nvPr/>
        </p:nvSpPr>
        <p:spPr>
          <a:xfrm>
            <a:off x="685800" y="4408379"/>
            <a:ext cx="4572000" cy="276999"/>
          </a:xfrm>
          <a:prstGeom prst="rect">
            <a:avLst/>
          </a:prstGeom>
        </p:spPr>
        <p:txBody>
          <a:bodyPr>
            <a:spAutoFit/>
          </a:bodyPr>
          <a:lstStyle/>
          <a:p>
            <a:r>
              <a:rPr lang="en-US" sz="1200" dirty="0" smtClean="0">
                <a:solidFill>
                  <a:prstClr val="black"/>
                </a:solidFill>
              </a:rPr>
              <a:t>https://</a:t>
            </a:r>
            <a:r>
              <a:rPr lang="en-US" sz="1200" dirty="0" err="1" smtClean="0">
                <a:solidFill>
                  <a:prstClr val="black"/>
                </a:solidFill>
              </a:rPr>
              <a:t>medium.com</a:t>
            </a:r>
            <a:r>
              <a:rPr lang="en-US" sz="1200" dirty="0" smtClean="0">
                <a:solidFill>
                  <a:prstClr val="black"/>
                </a:solidFill>
              </a:rPr>
              <a:t>/</a:t>
            </a:r>
            <a:r>
              <a:rPr lang="en-US" sz="1200" dirty="0" err="1" smtClean="0">
                <a:solidFill>
                  <a:prstClr val="black"/>
                </a:solidFill>
              </a:rPr>
              <a:t>nakamo</a:t>
            </a:r>
            <a:r>
              <a:rPr lang="en-US" sz="1200" dirty="0" smtClean="0">
                <a:solidFill>
                  <a:prstClr val="black"/>
                </a:solidFill>
              </a:rPr>
              <a:t>-to/what-is-dlt-5554cd5bd5ac</a:t>
            </a:r>
            <a:endParaRPr lang="en-US" sz="1200" dirty="0">
              <a:solidFill>
                <a:prstClr val="black"/>
              </a:solidFill>
            </a:endParaRPr>
          </a:p>
        </p:txBody>
      </p:sp>
    </p:spTree>
    <p:extLst>
      <p:ext uri="{BB962C8B-B14F-4D97-AF65-F5344CB8AC3E}">
        <p14:creationId xmlns:p14="http://schemas.microsoft.com/office/powerpoint/2010/main" val="14293395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Ledger Technology </a:t>
            </a:r>
            <a:r>
              <a:rPr lang="en-US" dirty="0" smtClean="0"/>
              <a:t>(DLT)</a:t>
            </a:r>
            <a:endParaRPr lang="en-US" dirty="0"/>
          </a:p>
        </p:txBody>
      </p:sp>
      <p:sp>
        <p:nvSpPr>
          <p:cNvPr id="3" name="Content Placeholder 2"/>
          <p:cNvSpPr>
            <a:spLocks noGrp="1"/>
          </p:cNvSpPr>
          <p:nvPr>
            <p:ph idx="1"/>
          </p:nvPr>
        </p:nvSpPr>
        <p:spPr/>
        <p:txBody>
          <a:bodyPr>
            <a:normAutofit fontScale="85000" lnSpcReduction="20000"/>
          </a:bodyPr>
          <a:lstStyle/>
          <a:p>
            <a:r>
              <a:rPr lang="en-US" dirty="0"/>
              <a:t>Distributed Ledger Technology is the first form of ledger to eliminate the need for a third party. It makes it possible for a ledger to be distributed among all those using it, putting the responsibility to maintain and validate it in the hands of those using it. The result is a decentralized system of data registry where transactions are instant, transparent, reliable and incorruptible. </a:t>
            </a:r>
            <a:endParaRPr lang="en-US" dirty="0" smtClean="0"/>
          </a:p>
          <a:p>
            <a:r>
              <a:rPr lang="en-US" dirty="0"/>
              <a:t>DLT is the first system to bypass the need to trust one another when conducting transactions of value — the implications of which will be profound and far-reaching. </a:t>
            </a:r>
            <a:endParaRPr lang="en-US" dirty="0" smtClean="0"/>
          </a:p>
          <a:p>
            <a:r>
              <a:rPr lang="en-US" i="1" dirty="0"/>
              <a:t>Note: DLT do not have to be decentralized or public, they are malleable systems and can exist in many states, including centralized and private. This article focused more on the decentralized aspect as achieving digital decentralization is a huge breakthrough in itself.</a:t>
            </a:r>
            <a:endParaRPr lang="en-US" dirty="0"/>
          </a:p>
        </p:txBody>
      </p:sp>
      <p:sp>
        <p:nvSpPr>
          <p:cNvPr id="4" name="Rectangle 3"/>
          <p:cNvSpPr/>
          <p:nvPr/>
        </p:nvSpPr>
        <p:spPr>
          <a:xfrm>
            <a:off x="685800" y="4593045"/>
            <a:ext cx="4572000" cy="276999"/>
          </a:xfrm>
          <a:prstGeom prst="rect">
            <a:avLst/>
          </a:prstGeom>
        </p:spPr>
        <p:txBody>
          <a:bodyPr>
            <a:spAutoFit/>
          </a:bodyPr>
          <a:lstStyle/>
          <a:p>
            <a:r>
              <a:rPr lang="en-US" sz="1200" dirty="0" smtClean="0">
                <a:solidFill>
                  <a:prstClr val="black"/>
                </a:solidFill>
              </a:rPr>
              <a:t>https://</a:t>
            </a:r>
            <a:r>
              <a:rPr lang="en-US" sz="1200" dirty="0" err="1" smtClean="0">
                <a:solidFill>
                  <a:prstClr val="black"/>
                </a:solidFill>
              </a:rPr>
              <a:t>medium.com</a:t>
            </a:r>
            <a:r>
              <a:rPr lang="en-US" sz="1200" dirty="0" smtClean="0">
                <a:solidFill>
                  <a:prstClr val="black"/>
                </a:solidFill>
              </a:rPr>
              <a:t>/</a:t>
            </a:r>
            <a:r>
              <a:rPr lang="en-US" sz="1200" dirty="0" err="1" smtClean="0">
                <a:solidFill>
                  <a:prstClr val="black"/>
                </a:solidFill>
              </a:rPr>
              <a:t>nakamo</a:t>
            </a:r>
            <a:r>
              <a:rPr lang="en-US" sz="1200" dirty="0" smtClean="0">
                <a:solidFill>
                  <a:prstClr val="black"/>
                </a:solidFill>
              </a:rPr>
              <a:t>-to/what-is-dlt-5554cd5bd5ac</a:t>
            </a:r>
            <a:endParaRPr lang="en-US" sz="1200" dirty="0">
              <a:solidFill>
                <a:prstClr val="black"/>
              </a:solidFill>
            </a:endParaRPr>
          </a:p>
        </p:txBody>
      </p:sp>
    </p:spTree>
    <p:extLst>
      <p:ext uri="{BB962C8B-B14F-4D97-AF65-F5344CB8AC3E}">
        <p14:creationId xmlns:p14="http://schemas.microsoft.com/office/powerpoint/2010/main" val="11585314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Ledger Technology </a:t>
            </a:r>
            <a:r>
              <a:rPr lang="en-US" dirty="0" smtClean="0"/>
              <a:t>vs </a:t>
            </a:r>
            <a:r>
              <a:rPr lang="en-US" dirty="0" err="1" smtClean="0"/>
              <a:t>Blockchain</a:t>
            </a:r>
            <a:endParaRPr lang="en-US" dirty="0"/>
          </a:p>
        </p:txBody>
      </p:sp>
      <p:sp>
        <p:nvSpPr>
          <p:cNvPr id="3" name="Content Placeholder 2"/>
          <p:cNvSpPr>
            <a:spLocks noGrp="1"/>
          </p:cNvSpPr>
          <p:nvPr>
            <p:ph idx="1"/>
          </p:nvPr>
        </p:nvSpPr>
        <p:spPr>
          <a:xfrm>
            <a:off x="457200" y="1200151"/>
            <a:ext cx="8229600" cy="761999"/>
          </a:xfrm>
        </p:spPr>
        <p:txBody>
          <a:bodyPr>
            <a:normAutofit fontScale="85000" lnSpcReduction="10000"/>
          </a:bodyPr>
          <a:lstStyle/>
          <a:p>
            <a:r>
              <a:rPr lang="en-US" dirty="0" err="1"/>
              <a:t>Blockchain</a:t>
            </a:r>
            <a:r>
              <a:rPr lang="en-US" dirty="0"/>
              <a:t> is a type of DLT, a subcategory of a more broad definition, much like how the word ‘car’ falls under the umbrella term ‘vehicles’</a:t>
            </a:r>
            <a:r>
              <a:rPr lang="en-US" dirty="0" smtClean="0"/>
              <a:t>. </a:t>
            </a:r>
          </a:p>
        </p:txBody>
      </p:sp>
      <p:sp>
        <p:nvSpPr>
          <p:cNvPr id="4" name="Rectangle 3"/>
          <p:cNvSpPr/>
          <p:nvPr/>
        </p:nvSpPr>
        <p:spPr>
          <a:xfrm>
            <a:off x="685800" y="4593045"/>
            <a:ext cx="4572000" cy="276999"/>
          </a:xfrm>
          <a:prstGeom prst="rect">
            <a:avLst/>
          </a:prstGeom>
        </p:spPr>
        <p:txBody>
          <a:bodyPr>
            <a:spAutoFit/>
          </a:bodyPr>
          <a:lstStyle/>
          <a:p>
            <a:r>
              <a:rPr lang="en-US" sz="1200" dirty="0" smtClean="0">
                <a:solidFill>
                  <a:prstClr val="black"/>
                </a:solidFill>
              </a:rPr>
              <a:t>https://</a:t>
            </a:r>
            <a:r>
              <a:rPr lang="en-US" sz="1200" dirty="0" err="1" smtClean="0">
                <a:solidFill>
                  <a:prstClr val="black"/>
                </a:solidFill>
              </a:rPr>
              <a:t>medium.com</a:t>
            </a:r>
            <a:r>
              <a:rPr lang="en-US" sz="1200" dirty="0" smtClean="0">
                <a:solidFill>
                  <a:prstClr val="black"/>
                </a:solidFill>
              </a:rPr>
              <a:t>/</a:t>
            </a:r>
            <a:r>
              <a:rPr lang="en-US" sz="1200" dirty="0" err="1" smtClean="0">
                <a:solidFill>
                  <a:prstClr val="black"/>
                </a:solidFill>
              </a:rPr>
              <a:t>nakamo</a:t>
            </a:r>
            <a:r>
              <a:rPr lang="en-US" sz="1200" dirty="0" smtClean="0">
                <a:solidFill>
                  <a:prstClr val="black"/>
                </a:solidFill>
              </a:rPr>
              <a:t>-to/what-is-dlt-5554cd5bd5ac</a:t>
            </a:r>
            <a:endParaRPr lang="en-US" sz="12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09751"/>
            <a:ext cx="7848600" cy="3276600"/>
          </a:xfrm>
          <a:prstGeom prst="rect">
            <a:avLst/>
          </a:prstGeom>
        </p:spPr>
      </p:pic>
    </p:spTree>
    <p:extLst>
      <p:ext uri="{BB962C8B-B14F-4D97-AF65-F5344CB8AC3E}">
        <p14:creationId xmlns:p14="http://schemas.microsoft.com/office/powerpoint/2010/main" val="2036343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14350"/>
          </a:xfrm>
        </p:spPr>
        <p:txBody>
          <a:bodyPr>
            <a:normAutofit fontScale="90000"/>
          </a:bodyPr>
          <a:lstStyle/>
          <a:p>
            <a:r>
              <a:rPr lang="en-US" dirty="0" smtClean="0"/>
              <a:t>DLT and The Autonomous Cars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351"/>
            <a:ext cx="9144000" cy="4626959"/>
          </a:xfrm>
          <a:prstGeom prst="rect">
            <a:avLst/>
          </a:prstGeom>
        </p:spPr>
      </p:pic>
    </p:spTree>
    <p:extLst>
      <p:ext uri="{BB962C8B-B14F-4D97-AF65-F5344CB8AC3E}">
        <p14:creationId xmlns:p14="http://schemas.microsoft.com/office/powerpoint/2010/main" val="15403984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 for Internet of Thing (</a:t>
            </a:r>
            <a:r>
              <a:rPr lang="en-US" dirty="0" err="1" smtClean="0"/>
              <a:t>IoT</a:t>
            </a:r>
            <a:r>
              <a:rPr lang="en-US" dirty="0" smtClean="0"/>
              <a:t>)</a:t>
            </a:r>
            <a:endParaRPr lang="en-US" dirty="0"/>
          </a:p>
        </p:txBody>
      </p:sp>
      <p:sp>
        <p:nvSpPr>
          <p:cNvPr id="3" name="Content Placeholder 2"/>
          <p:cNvSpPr>
            <a:spLocks noGrp="1"/>
          </p:cNvSpPr>
          <p:nvPr>
            <p:ph idx="1"/>
          </p:nvPr>
        </p:nvSpPr>
        <p:spPr/>
        <p:txBody>
          <a:bodyPr/>
          <a:lstStyle/>
          <a:p>
            <a:r>
              <a:rPr lang="en-US" dirty="0"/>
              <a:t>The distributed ledger technology-directed acyclic graph (DAG) has the potential to eliminate the drawbacks of </a:t>
            </a:r>
            <a:r>
              <a:rPr lang="en-US" dirty="0" err="1" smtClean="0"/>
              <a:t>Blockchain</a:t>
            </a:r>
            <a:r>
              <a:rPr lang="en-US" dirty="0" smtClean="0"/>
              <a:t>.</a:t>
            </a:r>
          </a:p>
          <a:p>
            <a:r>
              <a:rPr lang="en-US" dirty="0"/>
              <a:t>In </a:t>
            </a:r>
            <a:r>
              <a:rPr lang="en-US" dirty="0" smtClean="0"/>
              <a:t>DAG </a:t>
            </a:r>
            <a:r>
              <a:rPr lang="en-US" dirty="0"/>
              <a:t>system, there are no blocks and miners. Users can confirm each other’s transactions through a process that involves confirmation of previous transactions with each new transaction. As there are no blocks, block size is no more an issue and hence, the block scaling debate seen in cryptocurrencies such as Bitcoin no more exist</a:t>
            </a:r>
            <a:r>
              <a:rPr lang="en-US" dirty="0" smtClean="0"/>
              <a:t>.</a:t>
            </a:r>
          </a:p>
          <a:p>
            <a:endParaRPr lang="en-US" dirty="0"/>
          </a:p>
        </p:txBody>
      </p:sp>
    </p:spTree>
    <p:extLst>
      <p:ext uri="{BB962C8B-B14F-4D97-AF65-F5344CB8AC3E}">
        <p14:creationId xmlns:p14="http://schemas.microsoft.com/office/powerpoint/2010/main" val="858104450"/>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12081</TotalTime>
  <Words>7402</Words>
  <Application>Microsoft Macintosh PowerPoint</Application>
  <PresentationFormat>On-screen Show (16:9)</PresentationFormat>
  <Paragraphs>654</Paragraphs>
  <Slides>105</Slides>
  <Notes>3</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105</vt:i4>
      </vt:variant>
    </vt:vector>
  </HeadingPairs>
  <TitlesOfParts>
    <vt:vector size="129" baseType="lpstr">
      <vt:lpstr>Arial</vt:lpstr>
      <vt:lpstr>Calibri</vt:lpstr>
      <vt:lpstr>FplblkNnygxxNffctkUtopiaStd</vt:lpstr>
      <vt:lpstr>HfljhrXgxsbhRxsqvwUtopiaStd</vt:lpstr>
      <vt:lpstr>HjfmxfQqsngkLcfxhlUtopiaStd</vt:lpstr>
      <vt:lpstr>Mangal</vt:lpstr>
      <vt:lpstr>MywvttDvjqbdGjpyqnUtopiaStd</vt:lpstr>
      <vt:lpstr>Times New Roman</vt:lpstr>
      <vt:lpstr>Trebuchet MS</vt:lpstr>
      <vt:lpstr>Verdana</vt:lpstr>
      <vt:lpstr>Wingdings</vt:lpstr>
      <vt:lpstr>宋体</vt:lpstr>
      <vt:lpstr>新細明體</vt:lpstr>
      <vt:lpstr>自訂設計</vt:lpstr>
      <vt:lpstr>1_自訂設計</vt:lpstr>
      <vt:lpstr>2_自訂設計</vt:lpstr>
      <vt:lpstr>3_自訂設計</vt:lpstr>
      <vt:lpstr>3_Office Theme</vt:lpstr>
      <vt:lpstr>8_Office Theme</vt:lpstr>
      <vt:lpstr>9_Office Theme</vt:lpstr>
      <vt:lpstr>4_Office Theme</vt:lpstr>
      <vt:lpstr>5_Office Theme</vt:lpstr>
      <vt:lpstr>6_Office Theme</vt:lpstr>
      <vt:lpstr>Office Theme</vt:lpstr>
      <vt:lpstr>Blockchain and  Distributed Ledger Technology (DLT) </vt:lpstr>
      <vt:lpstr>Headline of Blockchain 2018 (Internet of Value)</vt:lpstr>
      <vt:lpstr>Blockchain opportunities by industrial sector </vt:lpstr>
      <vt:lpstr>Strategic Value of Blockchain</vt:lpstr>
      <vt:lpstr>Nuts and Bolts of Blockchain</vt:lpstr>
      <vt:lpstr>PowerPoint Presentation</vt:lpstr>
      <vt:lpstr>Two Fundamental Functions of Blockchain</vt:lpstr>
      <vt:lpstr>PowerPoint Presentation</vt:lpstr>
      <vt:lpstr>Blockchain does not need to be a disintermediator to generate value </vt:lpstr>
      <vt:lpstr>PowerPoint Presentation</vt:lpstr>
      <vt:lpstr>Uses Case of Permissioned Blockchain</vt:lpstr>
      <vt:lpstr>In the short term, blockchain’s strategic value is mainly in cost reduction </vt:lpstr>
      <vt:lpstr>Strategic Business Value</vt:lpstr>
      <vt:lpstr>More…</vt:lpstr>
      <vt:lpstr>Over time, the value of blockchain will shift from driving cost reduction to enabling entirely new business models and revenue streams. One of the most promising and transformative use cases is the creation of a distributed, secure digital identity—for both consumer identity and the commercial know-your-customer process—and the services associated with it. However, the new business models this would create are a longer-term possibility due to current feasibility constraints.</vt:lpstr>
      <vt:lpstr>PowerPoint Presentation</vt:lpstr>
      <vt:lpstr>Feasibility at scale is likely to be  three to five years away</vt:lpstr>
      <vt:lpstr>Blockchain: Basics</vt:lpstr>
      <vt:lpstr>Transaction through an intermediary vs.  peer-to-peer transaction  </vt:lpstr>
      <vt:lpstr>Stocks trading through an intermediary  clearing house  </vt:lpstr>
      <vt:lpstr>Peer-to-peer stock trading </vt:lpstr>
      <vt:lpstr>Concept of Blockchain</vt:lpstr>
      <vt:lpstr>The blockchain data structure </vt:lpstr>
      <vt:lpstr>Practical Example: Assume that there are three candidates—Alice, Bob, and Charlie—who are doing some monetary transactions among each other on a blockchain network.  </vt:lpstr>
      <vt:lpstr>PowerPoint Presentation</vt:lpstr>
      <vt:lpstr>PowerPoint Presentation</vt:lpstr>
      <vt:lpstr>cont….</vt:lpstr>
      <vt:lpstr>A distributed system with centralized control  </vt:lpstr>
      <vt:lpstr>A centralized system  </vt:lpstr>
      <vt:lpstr>A decentralized system  </vt:lpstr>
      <vt:lpstr>A decentralized and peer-to-peer system  </vt:lpstr>
      <vt:lpstr>Various layers of blockchain  </vt:lpstr>
      <vt:lpstr>Blockchain: friction removal</vt:lpstr>
      <vt:lpstr>How Blockchain Works!</vt:lpstr>
      <vt:lpstr>Blockchain at its core </vt:lpstr>
      <vt:lpstr>Cryptography</vt:lpstr>
      <vt:lpstr>Digital Signature Algorithm (DSA) </vt:lpstr>
      <vt:lpstr>Game Theory: Byzantine army attacking the city </vt:lpstr>
      <vt:lpstr>Computer Science Engineering</vt:lpstr>
      <vt:lpstr>Merkle Binary Tree</vt:lpstr>
      <vt:lpstr>Verification in Merkle tree</vt:lpstr>
      <vt:lpstr>Summary of Blockchain Basics</vt:lpstr>
      <vt:lpstr>Overview of Blockchain</vt:lpstr>
      <vt:lpstr>Next Level of Information Transfer Evolution: Blockchain</vt:lpstr>
      <vt:lpstr>Understanding Blockchain </vt:lpstr>
      <vt:lpstr>Blockchain Cost Saving Laws</vt:lpstr>
      <vt:lpstr>WHAT IS THE BLOCKCHAIN?</vt:lpstr>
      <vt:lpstr>PowerPoint Presentation</vt:lpstr>
      <vt:lpstr>HOW DOES IT WORK?</vt:lpstr>
      <vt:lpstr>PowerPoint Presentation</vt:lpstr>
      <vt:lpstr>TWO REVOLUTIONS FOR THE PRICE OF ONE</vt:lpstr>
      <vt:lpstr>PowerPoint Presentation</vt:lpstr>
      <vt:lpstr>PowerPoint Presentation</vt:lpstr>
      <vt:lpstr>PowerPoint Presentation</vt:lpstr>
      <vt:lpstr>What is a blockchain?</vt:lpstr>
      <vt:lpstr>What is a blockchain?</vt:lpstr>
      <vt:lpstr>No really, what’s is a blockchain: 5 Principles*</vt:lpstr>
      <vt:lpstr>PowerPoint Presentation</vt:lpstr>
      <vt:lpstr>What is a blockchain? One more time…it is…</vt:lpstr>
      <vt:lpstr>Is Blockchain new?</vt:lpstr>
      <vt:lpstr>Blockchain development activity</vt:lpstr>
      <vt:lpstr>Digging a bit deeper into Blockchain: All hype? No.</vt:lpstr>
      <vt:lpstr>Why is it called Blockchain?</vt:lpstr>
      <vt:lpstr>Why does an internet-based “trusted source of truth”  matter?</vt:lpstr>
      <vt:lpstr>PowerPoint Presentation</vt:lpstr>
      <vt:lpstr>Blockchain: There isn’t just one</vt:lpstr>
      <vt:lpstr>Blockchain: There isn’t just one</vt:lpstr>
      <vt:lpstr>Blockchain: A foundation for new ecosystems</vt:lpstr>
      <vt:lpstr>Blockchain: A foundation  for new ecosystems</vt:lpstr>
      <vt:lpstr>The Blockchain Token: Unit of value exchange</vt:lpstr>
      <vt:lpstr>Using the Blockchain: making a transaction</vt:lpstr>
      <vt:lpstr>Using the Blockchain: the transaction – a deeper look</vt:lpstr>
      <vt:lpstr>Using the Blockchain: the transaction – a deeper look</vt:lpstr>
      <vt:lpstr>Blockchain: Validation (have you heard of mining?)</vt:lpstr>
      <vt:lpstr>Blockchain: Validation (have you heard of mining?)</vt:lpstr>
      <vt:lpstr>Blockchain: Quick recap and breather….</vt:lpstr>
      <vt:lpstr>Blockchain: Where is it ideal?</vt:lpstr>
      <vt:lpstr>Blockchain: Once last piece – “the data”</vt:lpstr>
      <vt:lpstr>Blockchain: Once last piece – “the data”</vt:lpstr>
      <vt:lpstr>Blockchain: Its impact on the digital global economy</vt:lpstr>
      <vt:lpstr>PowerPoint Presentation</vt:lpstr>
      <vt:lpstr>Blockchain: Challenges</vt:lpstr>
      <vt:lpstr>Blockchain: Challenges</vt:lpstr>
      <vt:lpstr>Blockchain: Next steps</vt:lpstr>
      <vt:lpstr>How Blockchain Works: Closer Look At A Transaction</vt:lpstr>
      <vt:lpstr>Why Blockchain: 7 Driving Key Principles</vt:lpstr>
      <vt:lpstr>Blockchain Benefits to Industries</vt:lpstr>
      <vt:lpstr>Common Complaints about Blockchain</vt:lpstr>
      <vt:lpstr>Levels Companies Operate in: Value Chain</vt:lpstr>
      <vt:lpstr>Fact 1: Bitcoin is not equal to Blockchain! Blockchain is technology behind Bitcoin.</vt:lpstr>
      <vt:lpstr>Fact 2: Internet of the 1990’s</vt:lpstr>
      <vt:lpstr>Fact 3: In a hype cycle</vt:lpstr>
      <vt:lpstr>Fact 4: Web 3.0</vt:lpstr>
      <vt:lpstr>Distributed Ledger Technology (DLT)</vt:lpstr>
      <vt:lpstr>What’s a Ledger</vt:lpstr>
      <vt:lpstr>Distributed Ledger Technology (DLT)</vt:lpstr>
      <vt:lpstr>Distributed Ledger Technology vs Blockchain</vt:lpstr>
      <vt:lpstr>DLT and The Autonomous Cars</vt:lpstr>
      <vt:lpstr>DAG for Internet of Thing (IoT)</vt:lpstr>
      <vt:lpstr>DAG: Peer-Confirming System</vt:lpstr>
      <vt:lpstr> DAG as Blockless Distributed Ledgers for IoT</vt:lpstr>
      <vt:lpstr> DAG as Blockless Distributed Ledgers for IoT</vt:lpstr>
      <vt:lpstr>What is Blockchain</vt:lpstr>
      <vt:lpstr>Learning Blockchain by Doing</vt:lpstr>
      <vt:lpstr>Reference</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Industrial Revolution(s)?</dc:title>
  <cp:lastModifiedBy>Microsoft Office User</cp:lastModifiedBy>
  <cp:revision>165</cp:revision>
  <dcterms:created xsi:type="dcterms:W3CDTF">2018-09-08T01:40:03Z</dcterms:created>
  <dcterms:modified xsi:type="dcterms:W3CDTF">2018-10-03T22:59:06Z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2018-05-31T00:00:00Z</vt:filetime>
  </property>
  <property fmtid="{D5CDD505-2E9C-101B-9397-08002B2CF9AE}" pid="3" name="Creator">
    <vt:lpwstr>Microsoft® PowerPoint® 2013</vt:lpwstr>
  </property>
  <property fmtid="{D5CDD505-2E9C-101B-9397-08002B2CF9AE}" pid="4" name="LastSaved">
    <vt:filetime>2018-09-08T00:00:00Z</vt:filetime>
  </property>
</Properties>
</file>