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0"/>
  </p:notesMasterIdLst>
  <p:sldIdLst>
    <p:sldId id="520" r:id="rId2"/>
    <p:sldId id="558" r:id="rId3"/>
    <p:sldId id="559" r:id="rId4"/>
    <p:sldId id="522" r:id="rId5"/>
    <p:sldId id="526" r:id="rId6"/>
    <p:sldId id="523" r:id="rId7"/>
    <p:sldId id="527" r:id="rId8"/>
    <p:sldId id="528" r:id="rId9"/>
    <p:sldId id="525" r:id="rId10"/>
    <p:sldId id="533" r:id="rId11"/>
    <p:sldId id="534" r:id="rId12"/>
    <p:sldId id="540" r:id="rId13"/>
    <p:sldId id="546" r:id="rId14"/>
    <p:sldId id="547" r:id="rId15"/>
    <p:sldId id="548" r:id="rId16"/>
    <p:sldId id="550" r:id="rId17"/>
    <p:sldId id="551" r:id="rId18"/>
    <p:sldId id="555" r:id="rId19"/>
    <p:sldId id="539" r:id="rId20"/>
    <p:sldId id="541" r:id="rId21"/>
    <p:sldId id="552" r:id="rId22"/>
    <p:sldId id="560" r:id="rId23"/>
    <p:sldId id="557" r:id="rId24"/>
    <p:sldId id="524" r:id="rId25"/>
    <p:sldId id="538" r:id="rId26"/>
    <p:sldId id="535" r:id="rId27"/>
    <p:sldId id="553" r:id="rId28"/>
    <p:sldId id="585" r:id="rId29"/>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11"/>
    <p:restoredTop sz="96248" autoAdjust="0"/>
  </p:normalViewPr>
  <p:slideViewPr>
    <p:cSldViewPr>
      <p:cViewPr varScale="1">
        <p:scale>
          <a:sx n="124" d="100"/>
          <a:sy n="124" d="100"/>
        </p:scale>
        <p:origin x="184"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54006" cy="54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4</a:t>
            </a:fld>
            <a:endParaRPr lang="en-US" altLang="zh-TW"/>
          </a:p>
        </p:txBody>
      </p:sp>
    </p:spTree>
    <p:extLst>
      <p:ext uri="{BB962C8B-B14F-4D97-AF65-F5344CB8AC3E}">
        <p14:creationId xmlns:p14="http://schemas.microsoft.com/office/powerpoint/2010/main" val="92146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9B2C2C-32E8-476A-85CB-F9D50B0EFFA5}" type="slidenum">
              <a:rPr lang="en-US" altLang="zh-TW" smtClean="0"/>
              <a:pPr>
                <a:defRPr/>
              </a:pPr>
              <a:t>23</a:t>
            </a:fld>
            <a:endParaRPr lang="en-US" altLang="zh-TW"/>
          </a:p>
        </p:txBody>
      </p:sp>
    </p:spTree>
    <p:extLst>
      <p:ext uri="{BB962C8B-B14F-4D97-AF65-F5344CB8AC3E}">
        <p14:creationId xmlns:p14="http://schemas.microsoft.com/office/powerpoint/2010/main" val="427465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960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2020/9/17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8F2F-FBA4-488B-B57C-38DE3688855E}" type="datetimeFigureOut">
              <a:rPr lang="zh-TW" altLang="en-US" smtClean="0"/>
              <a:pPr/>
              <a:t>2020/9/17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679B-1706-4C2F-8442-C9A4E94B26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lbJ-IKPn2l8" TargetMode="External"/><Relationship Id="rId2" Type="http://schemas.openxmlformats.org/officeDocument/2006/relationships/hyperlink" Target="https://www.youtube.com/watch?v=jadjzRANYKg" TargetMode="External"/><Relationship Id="rId1" Type="http://schemas.openxmlformats.org/officeDocument/2006/relationships/slideLayout" Target="../slideLayouts/slideLayout2.xml"/><Relationship Id="rId4" Type="http://schemas.openxmlformats.org/officeDocument/2006/relationships/hyperlink" Target="http://informationcatalyst.com/vision-experience/big-data-valu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eA_JIDzza0" TargetMode="External"/><Relationship Id="rId2" Type="http://schemas.openxmlformats.org/officeDocument/2006/relationships/hyperlink" Target="https://www.youtube.com/watch?v=9uRK8Delzvk" TargetMode="External"/><Relationship Id="rId1" Type="http://schemas.openxmlformats.org/officeDocument/2006/relationships/slideLayout" Target="../slideLayouts/slideLayout2.xml"/><Relationship Id="rId6" Type="http://schemas.openxmlformats.org/officeDocument/2006/relationships/hyperlink" Target="https://www.brainco.tech/" TargetMode="External"/><Relationship Id="rId5" Type="http://schemas.openxmlformats.org/officeDocument/2006/relationships/hyperlink" Target="https://www.kernel.co/kernel-raises-series-c" TargetMode="External"/><Relationship Id="rId4" Type="http://schemas.openxmlformats.org/officeDocument/2006/relationships/hyperlink" Target="https://www.youtube.com/watch?v=NtiapP8XYS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2045.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weforum.org/communities/technology-pioneer" TargetMode="External"/><Relationship Id="rId2" Type="http://schemas.openxmlformats.org/officeDocument/2006/relationships/hyperlink" Target="http://widgets.weforum.org/techpioneers-2020/" TargetMode="External"/><Relationship Id="rId1" Type="http://schemas.openxmlformats.org/officeDocument/2006/relationships/slideLayout" Target="../slideLayouts/slideLayout2.xml"/><Relationship Id="rId5" Type="http://schemas.openxmlformats.org/officeDocument/2006/relationships/hyperlink" Target="https://prezi.com/signup/public/" TargetMode="External"/><Relationship Id="rId4" Type="http://schemas.openxmlformats.org/officeDocument/2006/relationships/hyperlink" Target="http://danieleewww.yolasite.com/2020-mgb070.ph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danieleewww.yolasite.com/2020-mgb070.php" TargetMode="External"/><Relationship Id="rId2" Type="http://schemas.openxmlformats.org/officeDocument/2006/relationships/hyperlink" Target="https://www.weforum.org/about/technology-pioneers-programme-fa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Pls_q2aQzH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a:t>Technology and Industry/Business</a:t>
            </a:r>
            <a:endParaRPr lang="en-US" altLang="zh-TW" dirty="0">
              <a:solidFill>
                <a:srgbClr val="173CD7"/>
              </a:solidFill>
            </a:endParaRPr>
          </a:p>
        </p:txBody>
      </p:sp>
      <p:sp>
        <p:nvSpPr>
          <p:cNvPr id="2051" name="Text Box 4"/>
          <p:cNvSpPr txBox="1">
            <a:spLocks noChangeArrowheads="1"/>
          </p:cNvSpPr>
          <p:nvPr/>
        </p:nvSpPr>
        <p:spPr bwMode="auto">
          <a:xfrm>
            <a:off x="1776284" y="4941888"/>
            <a:ext cx="5404108" cy="646331"/>
          </a:xfrm>
          <a:prstGeom prst="rect">
            <a:avLst/>
          </a:prstGeom>
          <a:noFill/>
          <a:ln w="9525">
            <a:noFill/>
            <a:miter lim="800000"/>
            <a:headEnd/>
            <a:tailEnd/>
          </a:ln>
        </p:spPr>
        <p:txBody>
          <a:bodyPr wrap="none">
            <a:spAutoFit/>
          </a:bodyPr>
          <a:lstStyle/>
          <a:p>
            <a:pPr algn="ctr"/>
            <a:r>
              <a:rPr lang="en-US" altLang="zh-TW" dirty="0"/>
              <a:t>http://</a:t>
            </a:r>
            <a:r>
              <a:rPr lang="en-US" altLang="zh-TW" dirty="0" err="1"/>
              <a:t>danieleewww.yolasite.com</a:t>
            </a:r>
            <a:r>
              <a:rPr lang="en-US" altLang="zh-TW" dirty="0"/>
              <a:t>/2020-mgb070.php</a:t>
            </a:r>
          </a:p>
          <a:p>
            <a:pPr algn="ctr"/>
            <a:r>
              <a:rPr lang="en-US" altLang="zh-TW" dirty="0" err="1"/>
              <a:t>danieleewww@gmail.com</a:t>
            </a:r>
            <a:endParaRPr lang="en-US" altLang="zh-TW" dirty="0"/>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dirty="0"/>
              <a:t>Daniel </a:t>
            </a:r>
            <a:r>
              <a:rPr lang="en-US" altLang="zh-TW" sz="2400" dirty="0" err="1"/>
              <a:t>Hao</a:t>
            </a:r>
            <a:r>
              <a:rPr lang="en-US" altLang="zh-TW" sz="2400" dirty="0"/>
              <a:t> Tien Lee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5526" y="274638"/>
            <a:ext cx="8694966" cy="1143000"/>
          </a:xfrm>
        </p:spPr>
        <p:txBody>
          <a:bodyPr>
            <a:noAutofit/>
          </a:bodyPr>
          <a:lstStyle/>
          <a:p>
            <a:r>
              <a:rPr lang="en-US" altLang="zh-TW" sz="3200" dirty="0"/>
              <a:t>Project example: “Egg Replacement” mission is making the egg without dependency on animals.</a:t>
            </a:r>
            <a:endParaRPr lang="zh-TW" altLang="en-US" sz="3200" dirty="0"/>
          </a:p>
        </p:txBody>
      </p:sp>
      <p:pic>
        <p:nvPicPr>
          <p:cNvPr id="1026" name="Picture 2"/>
          <p:cNvPicPr>
            <a:picLocks noChangeAspect="1" noChangeArrowheads="1"/>
          </p:cNvPicPr>
          <p:nvPr/>
        </p:nvPicPr>
        <p:blipFill>
          <a:blip r:embed="rId2" cstate="print"/>
          <a:srcRect/>
          <a:stretch>
            <a:fillRect/>
          </a:stretch>
        </p:blipFill>
        <p:spPr bwMode="auto">
          <a:xfrm>
            <a:off x="359532" y="1646802"/>
            <a:ext cx="8532948" cy="486053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---cont.  “What’s your takes on this”</a:t>
            </a:r>
            <a:endParaRPr lang="zh-TW" altLang="en-US" dirty="0"/>
          </a:p>
        </p:txBody>
      </p:sp>
      <p:sp>
        <p:nvSpPr>
          <p:cNvPr id="3" name="內容版面配置區 2"/>
          <p:cNvSpPr>
            <a:spLocks noGrp="1"/>
          </p:cNvSpPr>
          <p:nvPr>
            <p:ph idx="1"/>
          </p:nvPr>
        </p:nvSpPr>
        <p:spPr/>
        <p:txBody>
          <a:bodyPr/>
          <a:lstStyle/>
          <a:p>
            <a:r>
              <a:rPr lang="en-US" altLang="zh-TW" dirty="0"/>
              <a:t>Romantic</a:t>
            </a:r>
          </a:p>
          <a:p>
            <a:r>
              <a:rPr lang="en-US" altLang="zh-TW" dirty="0"/>
              <a:t>Classical</a:t>
            </a:r>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4734018" y="2132856"/>
            <a:ext cx="2914650" cy="3943350"/>
          </a:xfrm>
          <a:prstGeom prst="rect">
            <a:avLst/>
          </a:prstGeom>
          <a:noFill/>
          <a:ln w="9525">
            <a:noFill/>
            <a:miter lim="800000"/>
            <a:headEnd/>
            <a:tailEnd/>
          </a:ln>
        </p:spPr>
      </p:pic>
      <p:sp>
        <p:nvSpPr>
          <p:cNvPr id="5" name="文字方塊 4"/>
          <p:cNvSpPr txBox="1"/>
          <p:nvPr/>
        </p:nvSpPr>
        <p:spPr>
          <a:xfrm>
            <a:off x="4680012" y="1700808"/>
            <a:ext cx="3227165" cy="461665"/>
          </a:xfrm>
          <a:prstGeom prst="rect">
            <a:avLst/>
          </a:prstGeom>
          <a:noFill/>
        </p:spPr>
        <p:txBody>
          <a:bodyPr wrap="none" rtlCol="0">
            <a:spAutoFit/>
          </a:bodyPr>
          <a:lstStyle/>
          <a:p>
            <a:r>
              <a:rPr lang="en-US" altLang="zh-TW" sz="2400" b="1" i="1" u="sng" dirty="0"/>
              <a:t>Massive Opportunity</a:t>
            </a:r>
            <a:endParaRPr lang="zh-TW" altLang="en-US" sz="2400" b="1" i="1" u="sng" dirty="0"/>
          </a:p>
        </p:txBody>
      </p:sp>
      <p:sp>
        <p:nvSpPr>
          <p:cNvPr id="6" name="文字方塊 5"/>
          <p:cNvSpPr txBox="1"/>
          <p:nvPr/>
        </p:nvSpPr>
        <p:spPr>
          <a:xfrm>
            <a:off x="197514" y="6075294"/>
            <a:ext cx="5737468" cy="646331"/>
          </a:xfrm>
          <a:prstGeom prst="rect">
            <a:avLst/>
          </a:prstGeom>
          <a:noFill/>
        </p:spPr>
        <p:txBody>
          <a:bodyPr wrap="none" rtlCol="0">
            <a:spAutoFit/>
          </a:bodyPr>
          <a:lstStyle/>
          <a:p>
            <a:r>
              <a:rPr lang="en-US" altLang="zh-TW" dirty="0"/>
              <a:t>google “Just Mayo, Just Cookies, Just Cookie Dough” </a:t>
            </a:r>
          </a:p>
          <a:p>
            <a:r>
              <a:rPr lang="en-US" altLang="zh-TW" dirty="0"/>
              <a:t>of Hampton Creek Inc. for reference</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heckerboard(across)">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Six Years Ago</a:t>
            </a:r>
            <a:endParaRPr kumimoji="1" lang="zh-CN" altLang="en-US" dirty="0"/>
          </a:p>
        </p:txBody>
      </p:sp>
      <p:sp>
        <p:nvSpPr>
          <p:cNvPr id="3" name="内容占位符 2"/>
          <p:cNvSpPr>
            <a:spLocks noGrp="1"/>
          </p:cNvSpPr>
          <p:nvPr>
            <p:ph idx="1"/>
          </p:nvPr>
        </p:nvSpPr>
        <p:spPr/>
        <p:txBody>
          <a:bodyPr>
            <a:normAutofit fontScale="85000" lnSpcReduction="10000"/>
          </a:bodyPr>
          <a:lstStyle/>
          <a:p>
            <a:r>
              <a:rPr kumimoji="1" lang="en-US" altLang="zh-CN" dirty="0"/>
              <a:t>Social media struggling to integrate with consumerism</a:t>
            </a:r>
          </a:p>
          <a:p>
            <a:r>
              <a:rPr kumimoji="1" lang="en-US" altLang="zh-CN" dirty="0"/>
              <a:t>Mobile phones primarily being used for “casual” pursuits by the general public rather than “business,” “work” or “commerce” applications</a:t>
            </a:r>
          </a:p>
          <a:p>
            <a:r>
              <a:rPr kumimoji="1" lang="en-US" altLang="zh-CN" dirty="0"/>
              <a:t>The relative non-existence of cloud-based solutions for small to mid-sized businesses</a:t>
            </a:r>
          </a:p>
          <a:p>
            <a:r>
              <a:rPr kumimoji="1" lang="en-US" altLang="zh-CN" dirty="0"/>
              <a:t>The birth of the App Generation (again, primarily concerned with games and trivialities like “poking”)</a:t>
            </a:r>
          </a:p>
          <a:p>
            <a:r>
              <a:rPr kumimoji="1" lang="en-US" altLang="zh-CN" dirty="0"/>
              <a:t>The bumbling incompetence of early attempts at </a:t>
            </a:r>
            <a:r>
              <a:rPr kumimoji="1" lang="en-US" altLang="zh-CN" dirty="0" err="1"/>
              <a:t>omni</a:t>
            </a:r>
            <a:r>
              <a:rPr kumimoji="1" lang="en-US" altLang="zh-CN" dirty="0"/>
              <a:t>-channel marketing</a:t>
            </a:r>
          </a:p>
          <a:p>
            <a:endParaRPr kumimoji="1" lang="zh-CN" altLang="en-US" dirty="0"/>
          </a:p>
        </p:txBody>
      </p:sp>
    </p:spTree>
    <p:extLst>
      <p:ext uri="{BB962C8B-B14F-4D97-AF65-F5344CB8AC3E}">
        <p14:creationId xmlns:p14="http://schemas.microsoft.com/office/powerpoint/2010/main" val="80191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9468" y="541225"/>
            <a:ext cx="5489448" cy="914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4592" y="1802130"/>
            <a:ext cx="8839200" cy="4089400"/>
          </a:xfrm>
          <a:custGeom>
            <a:avLst/>
            <a:gdLst/>
            <a:ahLst/>
            <a:cxnLst/>
            <a:rect l="l" t="t" r="r" b="b"/>
            <a:pathLst>
              <a:path w="8839200" h="4089400">
                <a:moveTo>
                  <a:pt x="0" y="4088891"/>
                </a:moveTo>
                <a:lnTo>
                  <a:pt x="8839200" y="4088891"/>
                </a:lnTo>
                <a:lnTo>
                  <a:pt x="8839200" y="0"/>
                </a:lnTo>
                <a:lnTo>
                  <a:pt x="0" y="0"/>
                </a:lnTo>
                <a:lnTo>
                  <a:pt x="0" y="4088891"/>
                </a:lnTo>
                <a:close/>
              </a:path>
            </a:pathLst>
          </a:custGeom>
          <a:solidFill>
            <a:srgbClr val="FFFFFF"/>
          </a:solidFill>
        </p:spPr>
        <p:txBody>
          <a:bodyPr wrap="square" lIns="0" tIns="0" rIns="0" bIns="0" rtlCol="0"/>
          <a:lstStyle/>
          <a:p>
            <a:endParaRPr/>
          </a:p>
        </p:txBody>
      </p:sp>
      <p:sp>
        <p:nvSpPr>
          <p:cNvPr id="5" name="object 5"/>
          <p:cNvSpPr txBox="1"/>
          <p:nvPr/>
        </p:nvSpPr>
        <p:spPr>
          <a:xfrm>
            <a:off x="220167" y="1729944"/>
            <a:ext cx="5154930" cy="2151871"/>
          </a:xfrm>
          <a:prstGeom prst="rect">
            <a:avLst/>
          </a:prstGeom>
        </p:spPr>
        <p:txBody>
          <a:bodyPr vert="horz" wrap="square" lIns="0" tIns="12700" rIns="0" bIns="0" rtlCol="0">
            <a:spAutoFit/>
          </a:bodyPr>
          <a:lstStyle/>
          <a:p>
            <a:pPr marL="269875" indent="-257175">
              <a:spcBef>
                <a:spcPts val="100"/>
              </a:spcBef>
              <a:buFont typeface="Arial"/>
              <a:buChar char="•"/>
              <a:tabLst>
                <a:tab pos="270510" algn="l"/>
              </a:tabLst>
            </a:pPr>
            <a:r>
              <a:rPr sz="3000" spc="-15" dirty="0">
                <a:solidFill>
                  <a:srgbClr val="CC0000"/>
                </a:solidFill>
                <a:latin typeface="Tahoma"/>
                <a:cs typeface="Tahoma"/>
              </a:rPr>
              <a:t>Forecast</a:t>
            </a:r>
            <a:endParaRPr sz="3000" dirty="0">
              <a:latin typeface="Tahoma"/>
              <a:cs typeface="Tahoma"/>
            </a:endParaRPr>
          </a:p>
          <a:p>
            <a:pPr marL="355600">
              <a:spcBef>
                <a:spcPts val="10"/>
              </a:spcBef>
            </a:pPr>
            <a:r>
              <a:rPr sz="2600" dirty="0">
                <a:latin typeface="Arial"/>
                <a:cs typeface="Arial"/>
              </a:rPr>
              <a:t>– </a:t>
            </a:r>
            <a:r>
              <a:rPr sz="2600" dirty="0">
                <a:latin typeface="Tahoma"/>
                <a:cs typeface="Tahoma"/>
              </a:rPr>
              <a:t>How we </a:t>
            </a:r>
            <a:r>
              <a:rPr sz="2600" spc="-5" dirty="0">
                <a:solidFill>
                  <a:srgbClr val="CC0000"/>
                </a:solidFill>
                <a:latin typeface="Tahoma"/>
                <a:cs typeface="Tahoma"/>
              </a:rPr>
              <a:t>think </a:t>
            </a:r>
            <a:r>
              <a:rPr sz="2600" spc="-5" dirty="0">
                <a:latin typeface="Tahoma"/>
                <a:cs typeface="Tahoma"/>
              </a:rPr>
              <a:t>the </a:t>
            </a:r>
            <a:r>
              <a:rPr sz="2600" spc="-10" dirty="0">
                <a:latin typeface="Tahoma"/>
                <a:cs typeface="Tahoma"/>
              </a:rPr>
              <a:t>future </a:t>
            </a:r>
            <a:r>
              <a:rPr sz="2600" dirty="0">
                <a:latin typeface="Tahoma"/>
                <a:cs typeface="Tahoma"/>
              </a:rPr>
              <a:t>will</a:t>
            </a:r>
            <a:r>
              <a:rPr sz="2600" spc="-555" dirty="0">
                <a:latin typeface="Tahoma"/>
                <a:cs typeface="Tahoma"/>
              </a:rPr>
              <a:t> </a:t>
            </a:r>
            <a:r>
              <a:rPr sz="2600" dirty="0">
                <a:latin typeface="Tahoma"/>
                <a:cs typeface="Tahoma"/>
              </a:rPr>
              <a:t>be</a:t>
            </a:r>
          </a:p>
          <a:p>
            <a:pPr>
              <a:spcBef>
                <a:spcPts val="10"/>
              </a:spcBef>
            </a:pPr>
            <a:endParaRPr sz="2700" dirty="0">
              <a:latin typeface="Times New Roman"/>
              <a:cs typeface="Times New Roman"/>
            </a:endParaRPr>
          </a:p>
          <a:p>
            <a:pPr marL="269875" indent="-257175">
              <a:buFont typeface="Arial"/>
              <a:buChar char="•"/>
              <a:tabLst>
                <a:tab pos="270510" algn="l"/>
              </a:tabLst>
            </a:pPr>
            <a:r>
              <a:rPr sz="3000" spc="-5" dirty="0">
                <a:solidFill>
                  <a:srgbClr val="CC0000"/>
                </a:solidFill>
                <a:latin typeface="Tahoma"/>
                <a:cs typeface="Tahoma"/>
              </a:rPr>
              <a:t>Vision</a:t>
            </a:r>
            <a:endParaRPr sz="3000" dirty="0">
              <a:latin typeface="Tahoma"/>
              <a:cs typeface="Tahoma"/>
            </a:endParaRPr>
          </a:p>
          <a:p>
            <a:pPr marL="355600">
              <a:spcBef>
                <a:spcPts val="5"/>
              </a:spcBef>
            </a:pPr>
            <a:r>
              <a:rPr sz="2600" dirty="0">
                <a:latin typeface="Arial"/>
                <a:cs typeface="Arial"/>
              </a:rPr>
              <a:t>– </a:t>
            </a:r>
            <a:r>
              <a:rPr sz="2600" dirty="0">
                <a:latin typeface="Tahoma"/>
                <a:cs typeface="Tahoma"/>
              </a:rPr>
              <a:t>How we </a:t>
            </a:r>
            <a:r>
              <a:rPr sz="2600" spc="-5" dirty="0">
                <a:solidFill>
                  <a:srgbClr val="CC0000"/>
                </a:solidFill>
                <a:latin typeface="Tahoma"/>
                <a:cs typeface="Tahoma"/>
              </a:rPr>
              <a:t>want </a:t>
            </a:r>
            <a:r>
              <a:rPr sz="2600" spc="-5" dirty="0">
                <a:latin typeface="Tahoma"/>
                <a:cs typeface="Tahoma"/>
              </a:rPr>
              <a:t>the </a:t>
            </a:r>
            <a:r>
              <a:rPr sz="2600" spc="-10" dirty="0">
                <a:latin typeface="Tahoma"/>
                <a:cs typeface="Tahoma"/>
              </a:rPr>
              <a:t>future </a:t>
            </a:r>
            <a:r>
              <a:rPr sz="2600" spc="-5" dirty="0">
                <a:latin typeface="Tahoma"/>
                <a:cs typeface="Tahoma"/>
              </a:rPr>
              <a:t>to</a:t>
            </a:r>
            <a:r>
              <a:rPr sz="2600" spc="-570" dirty="0">
                <a:latin typeface="Tahoma"/>
                <a:cs typeface="Tahoma"/>
              </a:rPr>
              <a:t> </a:t>
            </a:r>
            <a:r>
              <a:rPr sz="2600" dirty="0">
                <a:latin typeface="Tahoma"/>
                <a:cs typeface="Tahoma"/>
              </a:rPr>
              <a:t>be</a:t>
            </a:r>
          </a:p>
        </p:txBody>
      </p:sp>
      <p:sp>
        <p:nvSpPr>
          <p:cNvPr id="6" name="object 6"/>
          <p:cNvSpPr txBox="1"/>
          <p:nvPr/>
        </p:nvSpPr>
        <p:spPr>
          <a:xfrm>
            <a:off x="220168" y="4230624"/>
            <a:ext cx="6246495" cy="1275715"/>
          </a:xfrm>
          <a:prstGeom prst="rect">
            <a:avLst/>
          </a:prstGeom>
        </p:spPr>
        <p:txBody>
          <a:bodyPr vert="horz" wrap="square" lIns="0" tIns="12700" rIns="0" bIns="0" rtlCol="0">
            <a:spAutoFit/>
          </a:bodyPr>
          <a:lstStyle/>
          <a:p>
            <a:pPr marL="269875" indent="-257175">
              <a:spcBef>
                <a:spcPts val="100"/>
              </a:spcBef>
              <a:buFont typeface="Arial"/>
              <a:buChar char="•"/>
              <a:tabLst>
                <a:tab pos="270510" algn="l"/>
              </a:tabLst>
            </a:pPr>
            <a:r>
              <a:rPr sz="3000" spc="-10" dirty="0">
                <a:solidFill>
                  <a:srgbClr val="CC0000"/>
                </a:solidFill>
                <a:latin typeface="Tahoma"/>
                <a:cs typeface="Tahoma"/>
              </a:rPr>
              <a:t>Scenarios</a:t>
            </a:r>
            <a:endParaRPr sz="3000" dirty="0">
              <a:latin typeface="Tahoma"/>
              <a:cs typeface="Tahoma"/>
            </a:endParaRPr>
          </a:p>
          <a:p>
            <a:pPr marL="355600"/>
            <a:r>
              <a:rPr sz="2600" dirty="0">
                <a:latin typeface="Arial"/>
                <a:cs typeface="Arial"/>
              </a:rPr>
              <a:t>– </a:t>
            </a:r>
            <a:r>
              <a:rPr sz="2600" dirty="0">
                <a:latin typeface="Tahoma"/>
                <a:cs typeface="Tahoma"/>
              </a:rPr>
              <a:t>What </a:t>
            </a:r>
            <a:r>
              <a:rPr sz="2600" spc="-5" dirty="0">
                <a:latin typeface="Tahoma"/>
                <a:cs typeface="Tahoma"/>
              </a:rPr>
              <a:t>the </a:t>
            </a:r>
            <a:r>
              <a:rPr sz="2600" spc="-10" dirty="0">
                <a:latin typeface="Tahoma"/>
                <a:cs typeface="Tahoma"/>
              </a:rPr>
              <a:t>future </a:t>
            </a:r>
            <a:r>
              <a:rPr sz="2600" spc="-5" dirty="0">
                <a:solidFill>
                  <a:srgbClr val="CC0000"/>
                </a:solidFill>
                <a:latin typeface="Tahoma"/>
                <a:cs typeface="Tahoma"/>
              </a:rPr>
              <a:t>can</a:t>
            </a:r>
            <a:r>
              <a:rPr sz="2600" spc="-515" dirty="0">
                <a:solidFill>
                  <a:srgbClr val="CC0000"/>
                </a:solidFill>
                <a:latin typeface="Tahoma"/>
                <a:cs typeface="Tahoma"/>
              </a:rPr>
              <a:t> </a:t>
            </a:r>
            <a:r>
              <a:rPr sz="2600" dirty="0">
                <a:latin typeface="Tahoma"/>
                <a:cs typeface="Tahoma"/>
              </a:rPr>
              <a:t>be</a:t>
            </a:r>
          </a:p>
          <a:p>
            <a:pPr marL="355600"/>
            <a:r>
              <a:rPr sz="2600" spc="5" dirty="0">
                <a:latin typeface="Arial"/>
                <a:cs typeface="Arial"/>
              </a:rPr>
              <a:t>–</a:t>
            </a:r>
            <a:r>
              <a:rPr sz="2600" spc="5" dirty="0">
                <a:latin typeface="Tahoma"/>
                <a:cs typeface="Tahoma"/>
              </a:rPr>
              <a:t>“</a:t>
            </a:r>
            <a:r>
              <a:rPr sz="2600" spc="5" dirty="0">
                <a:solidFill>
                  <a:srgbClr val="CC0000"/>
                </a:solidFill>
                <a:latin typeface="Tahoma"/>
                <a:cs typeface="Tahoma"/>
              </a:rPr>
              <a:t>Alternative </a:t>
            </a:r>
            <a:r>
              <a:rPr sz="2600" dirty="0">
                <a:solidFill>
                  <a:srgbClr val="CC0000"/>
                </a:solidFill>
                <a:latin typeface="Tahoma"/>
                <a:cs typeface="Tahoma"/>
              </a:rPr>
              <a:t>memories</a:t>
            </a:r>
            <a:r>
              <a:rPr sz="2600" dirty="0">
                <a:latin typeface="Tahoma"/>
                <a:cs typeface="Tahoma"/>
              </a:rPr>
              <a:t>” </a:t>
            </a:r>
            <a:r>
              <a:rPr sz="2600" spc="-5" dirty="0">
                <a:latin typeface="Tahoma"/>
                <a:cs typeface="Tahoma"/>
              </a:rPr>
              <a:t>from </a:t>
            </a:r>
            <a:r>
              <a:rPr sz="2600" dirty="0">
                <a:latin typeface="Tahoma"/>
                <a:cs typeface="Tahoma"/>
              </a:rPr>
              <a:t>the</a:t>
            </a:r>
            <a:r>
              <a:rPr sz="2600" spc="-70" dirty="0">
                <a:latin typeface="Tahoma"/>
                <a:cs typeface="Tahoma"/>
              </a:rPr>
              <a:t> </a:t>
            </a:r>
            <a:r>
              <a:rPr sz="2600" spc="-5" dirty="0">
                <a:latin typeface="Tahoma"/>
                <a:cs typeface="Tahoma"/>
              </a:rPr>
              <a:t>future</a:t>
            </a:r>
            <a:endParaRPr sz="2600" dirty="0">
              <a:latin typeface="Tahoma"/>
              <a:cs typeface="Tahoma"/>
            </a:endParaRPr>
          </a:p>
        </p:txBody>
      </p:sp>
      <p:sp>
        <p:nvSpPr>
          <p:cNvPr id="7" name="object 7"/>
          <p:cNvSpPr/>
          <p:nvPr/>
        </p:nvSpPr>
        <p:spPr>
          <a:xfrm>
            <a:off x="6787896" y="1916430"/>
            <a:ext cx="1740407" cy="9829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777228" y="3233166"/>
            <a:ext cx="1760220" cy="9906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7176007" y="4569816"/>
            <a:ext cx="948690" cy="1143635"/>
          </a:xfrm>
          <a:prstGeom prst="rect">
            <a:avLst/>
          </a:prstGeom>
        </p:spPr>
        <p:txBody>
          <a:bodyPr vert="horz" wrap="square" lIns="0" tIns="83820" rIns="0" bIns="0" rtlCol="0">
            <a:spAutoFit/>
          </a:bodyPr>
          <a:lstStyle/>
          <a:p>
            <a:pPr marL="12700">
              <a:spcBef>
                <a:spcPts val="660"/>
              </a:spcBef>
              <a:tabLst>
                <a:tab pos="746760" algn="l"/>
              </a:tabLst>
            </a:pPr>
            <a:r>
              <a:rPr sz="3200" b="1" spc="80" dirty="0">
                <a:solidFill>
                  <a:srgbClr val="CC0000"/>
                </a:solidFill>
                <a:latin typeface="Trebuchet MS"/>
                <a:cs typeface="Trebuchet MS"/>
              </a:rPr>
              <a:t>?	?</a:t>
            </a:r>
            <a:endParaRPr sz="3200" dirty="0">
              <a:latin typeface="Trebuchet MS"/>
              <a:cs typeface="Trebuchet MS"/>
            </a:endParaRPr>
          </a:p>
          <a:p>
            <a:pPr marL="12700">
              <a:spcBef>
                <a:spcPts val="560"/>
              </a:spcBef>
              <a:tabLst>
                <a:tab pos="746760" algn="l"/>
              </a:tabLst>
            </a:pPr>
            <a:r>
              <a:rPr sz="3200" b="1" spc="80" dirty="0">
                <a:solidFill>
                  <a:srgbClr val="CC0000"/>
                </a:solidFill>
                <a:latin typeface="Trebuchet MS"/>
                <a:cs typeface="Trebuchet MS"/>
              </a:rPr>
              <a:t>?	?</a:t>
            </a:r>
            <a:endParaRPr sz="3200" dirty="0">
              <a:latin typeface="Trebuchet MS"/>
              <a:cs typeface="Trebuchet MS"/>
            </a:endParaRPr>
          </a:p>
        </p:txBody>
      </p:sp>
      <p:sp>
        <p:nvSpPr>
          <p:cNvPr id="10" name="object 10"/>
          <p:cNvSpPr/>
          <p:nvPr/>
        </p:nvSpPr>
        <p:spPr>
          <a:xfrm>
            <a:off x="7501129" y="4498085"/>
            <a:ext cx="338327" cy="145999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600823" y="4636009"/>
            <a:ext cx="139065" cy="1143635"/>
          </a:xfrm>
          <a:custGeom>
            <a:avLst/>
            <a:gdLst/>
            <a:ahLst/>
            <a:cxnLst/>
            <a:rect l="l" t="t" r="r" b="b"/>
            <a:pathLst>
              <a:path w="139065" h="1143635">
                <a:moveTo>
                  <a:pt x="32638" y="1025994"/>
                </a:moveTo>
                <a:lnTo>
                  <a:pt x="20447" y="1033449"/>
                </a:lnTo>
                <a:lnTo>
                  <a:pt x="18415" y="1041425"/>
                </a:lnTo>
                <a:lnTo>
                  <a:pt x="22225" y="1047521"/>
                </a:lnTo>
                <a:lnTo>
                  <a:pt x="80645" y="1143292"/>
                </a:lnTo>
                <a:lnTo>
                  <a:pt x="94821" y="1117853"/>
                </a:lnTo>
                <a:lnTo>
                  <a:pt x="67182" y="1117853"/>
                </a:lnTo>
                <a:lnTo>
                  <a:pt x="66235" y="1069949"/>
                </a:lnTo>
                <a:lnTo>
                  <a:pt x="44323" y="1034033"/>
                </a:lnTo>
                <a:lnTo>
                  <a:pt x="40512" y="1027925"/>
                </a:lnTo>
                <a:lnTo>
                  <a:pt x="32638" y="1025994"/>
                </a:lnTo>
                <a:close/>
              </a:path>
              <a:path w="139065" h="1143635">
                <a:moveTo>
                  <a:pt x="66235" y="1069949"/>
                </a:moveTo>
                <a:lnTo>
                  <a:pt x="67182" y="1117853"/>
                </a:lnTo>
                <a:lnTo>
                  <a:pt x="93091" y="1117333"/>
                </a:lnTo>
                <a:lnTo>
                  <a:pt x="92971" y="1111288"/>
                </a:lnTo>
                <a:lnTo>
                  <a:pt x="68833" y="1111288"/>
                </a:lnTo>
                <a:lnTo>
                  <a:pt x="79618" y="1091884"/>
                </a:lnTo>
                <a:lnTo>
                  <a:pt x="66235" y="1069949"/>
                </a:lnTo>
                <a:close/>
              </a:path>
              <a:path w="139065" h="1143635">
                <a:moveTo>
                  <a:pt x="123951" y="1024191"/>
                </a:moveTo>
                <a:lnTo>
                  <a:pt x="116077" y="1026439"/>
                </a:lnTo>
                <a:lnTo>
                  <a:pt x="112522" y="1032687"/>
                </a:lnTo>
                <a:lnTo>
                  <a:pt x="92142" y="1069353"/>
                </a:lnTo>
                <a:lnTo>
                  <a:pt x="93091" y="1117333"/>
                </a:lnTo>
                <a:lnTo>
                  <a:pt x="67182" y="1117853"/>
                </a:lnTo>
                <a:lnTo>
                  <a:pt x="94821" y="1117853"/>
                </a:lnTo>
                <a:lnTo>
                  <a:pt x="135254" y="1045298"/>
                </a:lnTo>
                <a:lnTo>
                  <a:pt x="138683" y="1039050"/>
                </a:lnTo>
                <a:lnTo>
                  <a:pt x="136398" y="1031151"/>
                </a:lnTo>
                <a:lnTo>
                  <a:pt x="123951" y="1024191"/>
                </a:lnTo>
                <a:close/>
              </a:path>
              <a:path w="139065" h="1143635">
                <a:moveTo>
                  <a:pt x="79618" y="1091884"/>
                </a:moveTo>
                <a:lnTo>
                  <a:pt x="68833" y="1111288"/>
                </a:lnTo>
                <a:lnTo>
                  <a:pt x="91185" y="1110843"/>
                </a:lnTo>
                <a:lnTo>
                  <a:pt x="79618" y="1091884"/>
                </a:lnTo>
                <a:close/>
              </a:path>
              <a:path w="139065" h="1143635">
                <a:moveTo>
                  <a:pt x="92142" y="1069353"/>
                </a:moveTo>
                <a:lnTo>
                  <a:pt x="79618" y="1091884"/>
                </a:lnTo>
                <a:lnTo>
                  <a:pt x="91185" y="1110843"/>
                </a:lnTo>
                <a:lnTo>
                  <a:pt x="68833" y="1111288"/>
                </a:lnTo>
                <a:lnTo>
                  <a:pt x="92971" y="1111288"/>
                </a:lnTo>
                <a:lnTo>
                  <a:pt x="92142" y="1069353"/>
                </a:lnTo>
                <a:close/>
              </a:path>
              <a:path w="139065" h="1143635">
                <a:moveTo>
                  <a:pt x="59062" y="51342"/>
                </a:moveTo>
                <a:lnTo>
                  <a:pt x="46539" y="73793"/>
                </a:lnTo>
                <a:lnTo>
                  <a:pt x="66235" y="1069949"/>
                </a:lnTo>
                <a:lnTo>
                  <a:pt x="79618" y="1091884"/>
                </a:lnTo>
                <a:lnTo>
                  <a:pt x="92142" y="1069353"/>
                </a:lnTo>
                <a:lnTo>
                  <a:pt x="72447" y="73285"/>
                </a:lnTo>
                <a:lnTo>
                  <a:pt x="59062" y="51342"/>
                </a:lnTo>
                <a:close/>
              </a:path>
              <a:path w="139065" h="1143635">
                <a:moveTo>
                  <a:pt x="58038" y="0"/>
                </a:moveTo>
                <a:lnTo>
                  <a:pt x="3428" y="97942"/>
                </a:lnTo>
                <a:lnTo>
                  <a:pt x="0" y="104190"/>
                </a:lnTo>
                <a:lnTo>
                  <a:pt x="2158" y="112077"/>
                </a:lnTo>
                <a:lnTo>
                  <a:pt x="14731" y="119049"/>
                </a:lnTo>
                <a:lnTo>
                  <a:pt x="22605" y="116801"/>
                </a:lnTo>
                <a:lnTo>
                  <a:pt x="26034" y="110553"/>
                </a:lnTo>
                <a:lnTo>
                  <a:pt x="46539" y="73793"/>
                </a:lnTo>
                <a:lnTo>
                  <a:pt x="45593" y="25907"/>
                </a:lnTo>
                <a:lnTo>
                  <a:pt x="71500" y="25399"/>
                </a:lnTo>
                <a:lnTo>
                  <a:pt x="73543" y="25399"/>
                </a:lnTo>
                <a:lnTo>
                  <a:pt x="58038" y="0"/>
                </a:lnTo>
                <a:close/>
              </a:path>
              <a:path w="139065" h="1143635">
                <a:moveTo>
                  <a:pt x="73543" y="25399"/>
                </a:moveTo>
                <a:lnTo>
                  <a:pt x="71500" y="25399"/>
                </a:lnTo>
                <a:lnTo>
                  <a:pt x="72447" y="73285"/>
                </a:lnTo>
                <a:lnTo>
                  <a:pt x="94360" y="109207"/>
                </a:lnTo>
                <a:lnTo>
                  <a:pt x="98044" y="115315"/>
                </a:lnTo>
                <a:lnTo>
                  <a:pt x="106045" y="117246"/>
                </a:lnTo>
                <a:lnTo>
                  <a:pt x="118236" y="109791"/>
                </a:lnTo>
                <a:lnTo>
                  <a:pt x="120142" y="101815"/>
                </a:lnTo>
                <a:lnTo>
                  <a:pt x="116458" y="95707"/>
                </a:lnTo>
                <a:lnTo>
                  <a:pt x="73543" y="25399"/>
                </a:lnTo>
                <a:close/>
              </a:path>
              <a:path w="139065" h="1143635">
                <a:moveTo>
                  <a:pt x="71500" y="25399"/>
                </a:moveTo>
                <a:lnTo>
                  <a:pt x="45593" y="25907"/>
                </a:lnTo>
                <a:lnTo>
                  <a:pt x="46539" y="73793"/>
                </a:lnTo>
                <a:lnTo>
                  <a:pt x="59062" y="51342"/>
                </a:lnTo>
                <a:lnTo>
                  <a:pt x="47498" y="32384"/>
                </a:lnTo>
                <a:lnTo>
                  <a:pt x="69850" y="32003"/>
                </a:lnTo>
                <a:lnTo>
                  <a:pt x="71631" y="32003"/>
                </a:lnTo>
                <a:lnTo>
                  <a:pt x="71500" y="25399"/>
                </a:lnTo>
                <a:close/>
              </a:path>
              <a:path w="139065" h="1143635">
                <a:moveTo>
                  <a:pt x="71631" y="32003"/>
                </a:moveTo>
                <a:lnTo>
                  <a:pt x="69850" y="32003"/>
                </a:lnTo>
                <a:lnTo>
                  <a:pt x="59062" y="51342"/>
                </a:lnTo>
                <a:lnTo>
                  <a:pt x="72447" y="73285"/>
                </a:lnTo>
                <a:lnTo>
                  <a:pt x="71631" y="32003"/>
                </a:lnTo>
                <a:close/>
              </a:path>
              <a:path w="139065" h="1143635">
                <a:moveTo>
                  <a:pt x="69850" y="32003"/>
                </a:moveTo>
                <a:lnTo>
                  <a:pt x="47498" y="32384"/>
                </a:lnTo>
                <a:lnTo>
                  <a:pt x="59062" y="51342"/>
                </a:lnTo>
                <a:lnTo>
                  <a:pt x="69850" y="32003"/>
                </a:lnTo>
                <a:close/>
              </a:path>
            </a:pathLst>
          </a:custGeom>
          <a:solidFill>
            <a:srgbClr val="4F81BC"/>
          </a:solidFill>
        </p:spPr>
        <p:txBody>
          <a:bodyPr wrap="square" lIns="0" tIns="0" rIns="0" bIns="0" rtlCol="0"/>
          <a:lstStyle/>
          <a:p>
            <a:endParaRPr/>
          </a:p>
        </p:txBody>
      </p:sp>
      <p:sp>
        <p:nvSpPr>
          <p:cNvPr id="12" name="object 12"/>
          <p:cNvSpPr/>
          <p:nvPr/>
        </p:nvSpPr>
        <p:spPr>
          <a:xfrm>
            <a:off x="6801612" y="5060442"/>
            <a:ext cx="1738883" cy="33375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959346" y="5139550"/>
            <a:ext cx="1423035" cy="135890"/>
          </a:xfrm>
          <a:custGeom>
            <a:avLst/>
            <a:gdLst/>
            <a:ahLst/>
            <a:cxnLst/>
            <a:rect l="l" t="t" r="r" b="b"/>
            <a:pathLst>
              <a:path w="1423034" h="135889">
                <a:moveTo>
                  <a:pt x="102234" y="15519"/>
                </a:moveTo>
                <a:lnTo>
                  <a:pt x="0" y="76962"/>
                </a:lnTo>
                <a:lnTo>
                  <a:pt x="103758" y="135775"/>
                </a:lnTo>
                <a:lnTo>
                  <a:pt x="111632" y="133591"/>
                </a:lnTo>
                <a:lnTo>
                  <a:pt x="118745" y="121132"/>
                </a:lnTo>
                <a:lnTo>
                  <a:pt x="116585" y="113233"/>
                </a:lnTo>
                <a:lnTo>
                  <a:pt x="74811" y="89585"/>
                </a:lnTo>
                <a:lnTo>
                  <a:pt x="25780" y="89585"/>
                </a:lnTo>
                <a:lnTo>
                  <a:pt x="25526" y="63677"/>
                </a:lnTo>
                <a:lnTo>
                  <a:pt x="73376" y="63067"/>
                </a:lnTo>
                <a:lnTo>
                  <a:pt x="115570" y="37731"/>
                </a:lnTo>
                <a:lnTo>
                  <a:pt x="117601" y="29768"/>
                </a:lnTo>
                <a:lnTo>
                  <a:pt x="110235" y="17500"/>
                </a:lnTo>
                <a:lnTo>
                  <a:pt x="102234" y="15519"/>
                </a:lnTo>
                <a:close/>
              </a:path>
              <a:path w="1423034" h="135889">
                <a:moveTo>
                  <a:pt x="1400225" y="46189"/>
                </a:moveTo>
                <a:lnTo>
                  <a:pt x="1396619" y="46189"/>
                </a:lnTo>
                <a:lnTo>
                  <a:pt x="1397000" y="72097"/>
                </a:lnTo>
                <a:lnTo>
                  <a:pt x="1349011" y="72709"/>
                </a:lnTo>
                <a:lnTo>
                  <a:pt x="1306829" y="98044"/>
                </a:lnTo>
                <a:lnTo>
                  <a:pt x="1304798" y="106006"/>
                </a:lnTo>
                <a:lnTo>
                  <a:pt x="1312163" y="118275"/>
                </a:lnTo>
                <a:lnTo>
                  <a:pt x="1320164" y="120256"/>
                </a:lnTo>
                <a:lnTo>
                  <a:pt x="1422527" y="58813"/>
                </a:lnTo>
                <a:lnTo>
                  <a:pt x="1400225" y="46189"/>
                </a:lnTo>
                <a:close/>
              </a:path>
              <a:path w="1423034" h="135889">
                <a:moveTo>
                  <a:pt x="73376" y="63067"/>
                </a:moveTo>
                <a:lnTo>
                  <a:pt x="25526" y="63677"/>
                </a:lnTo>
                <a:lnTo>
                  <a:pt x="25780" y="89585"/>
                </a:lnTo>
                <a:lnTo>
                  <a:pt x="73730" y="88974"/>
                </a:lnTo>
                <a:lnTo>
                  <a:pt x="71535" y="87731"/>
                </a:lnTo>
                <a:lnTo>
                  <a:pt x="32257" y="87731"/>
                </a:lnTo>
                <a:lnTo>
                  <a:pt x="32003" y="65354"/>
                </a:lnTo>
                <a:lnTo>
                  <a:pt x="69563" y="65354"/>
                </a:lnTo>
                <a:lnTo>
                  <a:pt x="73376" y="63067"/>
                </a:lnTo>
                <a:close/>
              </a:path>
              <a:path w="1423034" h="135889">
                <a:moveTo>
                  <a:pt x="73730" y="88974"/>
                </a:moveTo>
                <a:lnTo>
                  <a:pt x="25780" y="89585"/>
                </a:lnTo>
                <a:lnTo>
                  <a:pt x="74811" y="89585"/>
                </a:lnTo>
                <a:lnTo>
                  <a:pt x="73730" y="88974"/>
                </a:lnTo>
                <a:close/>
              </a:path>
              <a:path w="1423034" h="135889">
                <a:moveTo>
                  <a:pt x="1348680" y="46801"/>
                </a:moveTo>
                <a:lnTo>
                  <a:pt x="73376" y="63067"/>
                </a:lnTo>
                <a:lnTo>
                  <a:pt x="51327" y="76292"/>
                </a:lnTo>
                <a:lnTo>
                  <a:pt x="73730" y="88974"/>
                </a:lnTo>
                <a:lnTo>
                  <a:pt x="1349011" y="72709"/>
                </a:lnTo>
                <a:lnTo>
                  <a:pt x="1371072" y="59473"/>
                </a:lnTo>
                <a:lnTo>
                  <a:pt x="1348680" y="46801"/>
                </a:lnTo>
                <a:close/>
              </a:path>
              <a:path w="1423034" h="135889">
                <a:moveTo>
                  <a:pt x="32003" y="65354"/>
                </a:moveTo>
                <a:lnTo>
                  <a:pt x="32257" y="87731"/>
                </a:lnTo>
                <a:lnTo>
                  <a:pt x="51327" y="76292"/>
                </a:lnTo>
                <a:lnTo>
                  <a:pt x="32003" y="65354"/>
                </a:lnTo>
                <a:close/>
              </a:path>
              <a:path w="1423034" h="135889">
                <a:moveTo>
                  <a:pt x="51327" y="76292"/>
                </a:moveTo>
                <a:lnTo>
                  <a:pt x="32257" y="87731"/>
                </a:lnTo>
                <a:lnTo>
                  <a:pt x="71535" y="87731"/>
                </a:lnTo>
                <a:lnTo>
                  <a:pt x="51327" y="76292"/>
                </a:lnTo>
                <a:close/>
              </a:path>
              <a:path w="1423034" h="135889">
                <a:moveTo>
                  <a:pt x="69563" y="65354"/>
                </a:moveTo>
                <a:lnTo>
                  <a:pt x="32003" y="65354"/>
                </a:lnTo>
                <a:lnTo>
                  <a:pt x="51327" y="76292"/>
                </a:lnTo>
                <a:lnTo>
                  <a:pt x="69563" y="65354"/>
                </a:lnTo>
                <a:close/>
              </a:path>
              <a:path w="1423034" h="135889">
                <a:moveTo>
                  <a:pt x="1371072" y="59473"/>
                </a:moveTo>
                <a:lnTo>
                  <a:pt x="1349011" y="72709"/>
                </a:lnTo>
                <a:lnTo>
                  <a:pt x="1397000" y="72097"/>
                </a:lnTo>
                <a:lnTo>
                  <a:pt x="1396975" y="70408"/>
                </a:lnTo>
                <a:lnTo>
                  <a:pt x="1390396" y="70408"/>
                </a:lnTo>
                <a:lnTo>
                  <a:pt x="1371072" y="59473"/>
                </a:lnTo>
                <a:close/>
              </a:path>
              <a:path w="1423034" h="135889">
                <a:moveTo>
                  <a:pt x="1390142" y="48031"/>
                </a:moveTo>
                <a:lnTo>
                  <a:pt x="1371072" y="59473"/>
                </a:lnTo>
                <a:lnTo>
                  <a:pt x="1390396" y="70408"/>
                </a:lnTo>
                <a:lnTo>
                  <a:pt x="1390142" y="48031"/>
                </a:lnTo>
                <a:close/>
              </a:path>
              <a:path w="1423034" h="135889">
                <a:moveTo>
                  <a:pt x="1396646" y="48031"/>
                </a:moveTo>
                <a:lnTo>
                  <a:pt x="1390142" y="48031"/>
                </a:lnTo>
                <a:lnTo>
                  <a:pt x="1390396" y="70408"/>
                </a:lnTo>
                <a:lnTo>
                  <a:pt x="1396975" y="70408"/>
                </a:lnTo>
                <a:lnTo>
                  <a:pt x="1396646" y="48031"/>
                </a:lnTo>
                <a:close/>
              </a:path>
              <a:path w="1423034" h="135889">
                <a:moveTo>
                  <a:pt x="1396619" y="46189"/>
                </a:moveTo>
                <a:lnTo>
                  <a:pt x="1348680" y="46801"/>
                </a:lnTo>
                <a:lnTo>
                  <a:pt x="1371072" y="59473"/>
                </a:lnTo>
                <a:lnTo>
                  <a:pt x="1390142" y="48031"/>
                </a:lnTo>
                <a:lnTo>
                  <a:pt x="1396646" y="48031"/>
                </a:lnTo>
                <a:lnTo>
                  <a:pt x="1396619" y="46189"/>
                </a:lnTo>
                <a:close/>
              </a:path>
              <a:path w="1423034" h="135889">
                <a:moveTo>
                  <a:pt x="1318640" y="0"/>
                </a:moveTo>
                <a:lnTo>
                  <a:pt x="1310767" y="2184"/>
                </a:lnTo>
                <a:lnTo>
                  <a:pt x="1303654" y="14643"/>
                </a:lnTo>
                <a:lnTo>
                  <a:pt x="1305813" y="22542"/>
                </a:lnTo>
                <a:lnTo>
                  <a:pt x="1348680" y="46801"/>
                </a:lnTo>
                <a:lnTo>
                  <a:pt x="1396619" y="46189"/>
                </a:lnTo>
                <a:lnTo>
                  <a:pt x="1400225" y="46189"/>
                </a:lnTo>
                <a:lnTo>
                  <a:pt x="1318640" y="0"/>
                </a:lnTo>
                <a:close/>
              </a:path>
            </a:pathLst>
          </a:custGeom>
          <a:solidFill>
            <a:srgbClr val="4F81BC"/>
          </a:solidFill>
        </p:spPr>
        <p:txBody>
          <a:bodyPr wrap="square" lIns="0" tIns="0" rIns="0" bIns="0" rtlCol="0"/>
          <a:lstStyle/>
          <a:p>
            <a:endParaRPr/>
          </a:p>
        </p:txBody>
      </p:sp>
      <p:sp>
        <p:nvSpPr>
          <p:cNvPr id="14" name="Rectangle 13"/>
          <p:cNvSpPr/>
          <p:nvPr/>
        </p:nvSpPr>
        <p:spPr>
          <a:xfrm>
            <a:off x="953598" y="6182821"/>
            <a:ext cx="2957413" cy="276999"/>
          </a:xfrm>
          <a:prstGeom prst="rect">
            <a:avLst/>
          </a:prstGeom>
        </p:spPr>
        <p:txBody>
          <a:bodyPr wrap="none">
            <a:spAutoFit/>
          </a:bodyPr>
          <a:lstStyle/>
          <a:p>
            <a:r>
              <a:rPr lang="en-US" sz="1200"/>
              <a:t>ref. </a:t>
            </a:r>
            <a:r>
              <a:rPr lang="en-US" sz="1200" dirty="0"/>
              <a:t>https://</a:t>
            </a:r>
            <a:r>
              <a:rPr lang="en-US" sz="1200" dirty="0" err="1"/>
              <a:t>www.slideshare.net</a:t>
            </a:r>
            <a:r>
              <a:rPr lang="en-US" sz="1200" dirty="0"/>
              <a:t>/</a:t>
            </a:r>
            <a:r>
              <a:rPr lang="en-US" sz="1200" dirty="0" err="1"/>
              <a:t>eteigland</a:t>
            </a:r>
            <a:endParaRPr lang="en-US" sz="1200" dirty="0"/>
          </a:p>
        </p:txBody>
      </p:sp>
    </p:spTree>
    <p:extLst>
      <p:ext uri="{BB962C8B-B14F-4D97-AF65-F5344CB8AC3E}">
        <p14:creationId xmlns:p14="http://schemas.microsoft.com/office/powerpoint/2010/main" val="4349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66037"/>
            <a:ext cx="9144000" cy="49286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0876" y="1261109"/>
            <a:ext cx="8846820" cy="4340352"/>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953598" y="6182821"/>
            <a:ext cx="2957413" cy="276999"/>
          </a:xfrm>
          <a:prstGeom prst="rect">
            <a:avLst/>
          </a:prstGeom>
        </p:spPr>
        <p:txBody>
          <a:bodyPr wrap="none">
            <a:spAutoFit/>
          </a:bodyPr>
          <a:lstStyle/>
          <a:p>
            <a:r>
              <a:rPr lang="en-US" sz="1200" dirty="0"/>
              <a:t>ref. https://</a:t>
            </a:r>
            <a:r>
              <a:rPr lang="en-US" sz="1200" dirty="0" err="1"/>
              <a:t>www.slideshare.net</a:t>
            </a:r>
            <a:r>
              <a:rPr lang="en-US" sz="1200" dirty="0"/>
              <a:t>/</a:t>
            </a:r>
            <a:r>
              <a:rPr lang="en-US" sz="1200" dirty="0" err="1"/>
              <a:t>eteigland</a:t>
            </a:r>
            <a:endParaRPr lang="en-US" sz="1200" dirty="0"/>
          </a:p>
        </p:txBody>
      </p:sp>
    </p:spTree>
    <p:extLst>
      <p:ext uri="{BB962C8B-B14F-4D97-AF65-F5344CB8AC3E}">
        <p14:creationId xmlns:p14="http://schemas.microsoft.com/office/powerpoint/2010/main" val="682650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5749086"/>
            <a:ext cx="2512060" cy="197490"/>
          </a:xfrm>
          <a:prstGeom prst="rect">
            <a:avLst/>
          </a:prstGeom>
        </p:spPr>
        <p:txBody>
          <a:bodyPr vert="horz" wrap="square" lIns="0" tIns="12700" rIns="0" bIns="0" rtlCol="0">
            <a:spAutoFit/>
          </a:bodyPr>
          <a:lstStyle/>
          <a:p>
            <a:pPr marL="12700">
              <a:spcBef>
                <a:spcPts val="100"/>
              </a:spcBef>
            </a:pPr>
            <a:r>
              <a:rPr sz="1200" spc="-95" dirty="0">
                <a:solidFill>
                  <a:srgbClr val="FFFFFF"/>
                </a:solidFill>
                <a:latin typeface="Arial"/>
                <a:cs typeface="Arial"/>
              </a:rPr>
              <a:t>Thx </a:t>
            </a:r>
            <a:r>
              <a:rPr sz="1200" spc="10" dirty="0">
                <a:solidFill>
                  <a:srgbClr val="FFFFFF"/>
                </a:solidFill>
                <a:latin typeface="Arial"/>
                <a:cs typeface="Arial"/>
              </a:rPr>
              <a:t>to </a:t>
            </a:r>
            <a:r>
              <a:rPr sz="1200" spc="-125" dirty="0">
                <a:solidFill>
                  <a:srgbClr val="FFFFFF"/>
                </a:solidFill>
                <a:latin typeface="Arial"/>
                <a:cs typeface="Arial"/>
              </a:rPr>
              <a:t>R. </a:t>
            </a:r>
            <a:r>
              <a:rPr sz="1200" spc="-50" dirty="0">
                <a:solidFill>
                  <a:srgbClr val="FFFFFF"/>
                </a:solidFill>
                <a:latin typeface="Arial"/>
                <a:cs typeface="Arial"/>
              </a:rPr>
              <a:t>Wieselfors, </a:t>
            </a:r>
            <a:r>
              <a:rPr sz="1200" spc="-85" dirty="0">
                <a:solidFill>
                  <a:srgbClr val="FFFFFF"/>
                </a:solidFill>
                <a:latin typeface="Arial"/>
                <a:cs typeface="Arial"/>
              </a:rPr>
              <a:t>Ericsson </a:t>
            </a:r>
            <a:r>
              <a:rPr sz="1200" spc="-5" dirty="0">
                <a:solidFill>
                  <a:srgbClr val="FFFFFF"/>
                </a:solidFill>
                <a:latin typeface="Arial"/>
                <a:cs typeface="Arial"/>
              </a:rPr>
              <a:t>for</a:t>
            </a:r>
            <a:r>
              <a:rPr sz="1200" spc="-235" dirty="0">
                <a:solidFill>
                  <a:srgbClr val="FFFFFF"/>
                </a:solidFill>
                <a:latin typeface="Arial"/>
                <a:cs typeface="Arial"/>
              </a:rPr>
              <a:t> </a:t>
            </a:r>
            <a:r>
              <a:rPr sz="1200" spc="-40" dirty="0">
                <a:solidFill>
                  <a:srgbClr val="FFFFFF"/>
                </a:solidFill>
                <a:latin typeface="Arial"/>
                <a:cs typeface="Arial"/>
              </a:rPr>
              <a:t>photos</a:t>
            </a:r>
            <a:endParaRPr sz="1200">
              <a:latin typeface="Arial"/>
              <a:cs typeface="Arial"/>
            </a:endParaRPr>
          </a:p>
        </p:txBody>
      </p:sp>
      <p:sp>
        <p:nvSpPr>
          <p:cNvPr id="3" name="object 3"/>
          <p:cNvSpPr/>
          <p:nvPr/>
        </p:nvSpPr>
        <p:spPr>
          <a:xfrm>
            <a:off x="0" y="1072133"/>
            <a:ext cx="9144000" cy="49118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0020" y="1267206"/>
            <a:ext cx="8830056" cy="4316857"/>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953598" y="6182821"/>
            <a:ext cx="2957413" cy="276999"/>
          </a:xfrm>
          <a:prstGeom prst="rect">
            <a:avLst/>
          </a:prstGeom>
        </p:spPr>
        <p:txBody>
          <a:bodyPr wrap="none">
            <a:spAutoFit/>
          </a:bodyPr>
          <a:lstStyle/>
          <a:p>
            <a:r>
              <a:rPr lang="en-US" sz="1200"/>
              <a:t>ref. </a:t>
            </a:r>
            <a:r>
              <a:rPr lang="en-US" sz="1200" dirty="0"/>
              <a:t>https://</a:t>
            </a:r>
            <a:r>
              <a:rPr lang="en-US" sz="1200" dirty="0" err="1"/>
              <a:t>www.slideshare.net</a:t>
            </a:r>
            <a:r>
              <a:rPr lang="en-US" sz="1200" dirty="0"/>
              <a:t>/</a:t>
            </a:r>
            <a:r>
              <a:rPr lang="en-US" sz="1200" dirty="0" err="1"/>
              <a:t>eteigland</a:t>
            </a:r>
            <a:endParaRPr lang="en-US" sz="1200" dirty="0"/>
          </a:p>
        </p:txBody>
      </p:sp>
    </p:spTree>
    <p:extLst>
      <p:ext uri="{BB962C8B-B14F-4D97-AF65-F5344CB8AC3E}">
        <p14:creationId xmlns:p14="http://schemas.microsoft.com/office/powerpoint/2010/main" val="145450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73468" y="3231642"/>
            <a:ext cx="1693164" cy="27051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220711" y="3626357"/>
            <a:ext cx="1598930" cy="2240280"/>
          </a:xfrm>
          <a:custGeom>
            <a:avLst/>
            <a:gdLst/>
            <a:ahLst/>
            <a:cxnLst/>
            <a:rect l="l" t="t" r="r" b="b"/>
            <a:pathLst>
              <a:path w="1598929" h="2240279">
                <a:moveTo>
                  <a:pt x="0" y="2240280"/>
                </a:moveTo>
                <a:lnTo>
                  <a:pt x="1598676" y="2240280"/>
                </a:lnTo>
                <a:lnTo>
                  <a:pt x="1598676" y="0"/>
                </a:lnTo>
                <a:lnTo>
                  <a:pt x="0" y="0"/>
                </a:lnTo>
                <a:lnTo>
                  <a:pt x="0" y="2240280"/>
                </a:lnTo>
                <a:close/>
              </a:path>
            </a:pathLst>
          </a:custGeom>
          <a:solidFill>
            <a:srgbClr val="FFFFFF"/>
          </a:solidFill>
        </p:spPr>
        <p:txBody>
          <a:bodyPr wrap="square" lIns="0" tIns="0" rIns="0" bIns="0" rtlCol="0"/>
          <a:lstStyle/>
          <a:p>
            <a:endParaRPr/>
          </a:p>
        </p:txBody>
      </p:sp>
      <p:sp>
        <p:nvSpPr>
          <p:cNvPr id="4" name="object 4"/>
          <p:cNvSpPr/>
          <p:nvPr/>
        </p:nvSpPr>
        <p:spPr>
          <a:xfrm>
            <a:off x="7220711" y="3256026"/>
            <a:ext cx="1598930" cy="2611120"/>
          </a:xfrm>
          <a:custGeom>
            <a:avLst/>
            <a:gdLst/>
            <a:ahLst/>
            <a:cxnLst/>
            <a:rect l="l" t="t" r="r" b="b"/>
            <a:pathLst>
              <a:path w="1598929" h="2611120">
                <a:moveTo>
                  <a:pt x="0" y="2610612"/>
                </a:moveTo>
                <a:lnTo>
                  <a:pt x="1598676" y="2610612"/>
                </a:lnTo>
                <a:lnTo>
                  <a:pt x="1598676" y="0"/>
                </a:lnTo>
                <a:lnTo>
                  <a:pt x="0" y="0"/>
                </a:lnTo>
                <a:lnTo>
                  <a:pt x="0" y="2610612"/>
                </a:lnTo>
                <a:close/>
              </a:path>
            </a:pathLst>
          </a:custGeom>
          <a:ln w="9144">
            <a:solidFill>
              <a:srgbClr val="497DBA"/>
            </a:solidFill>
          </a:ln>
        </p:spPr>
        <p:txBody>
          <a:bodyPr wrap="square" lIns="0" tIns="0" rIns="0" bIns="0" rtlCol="0"/>
          <a:lstStyle/>
          <a:p>
            <a:endParaRPr/>
          </a:p>
        </p:txBody>
      </p:sp>
      <p:sp>
        <p:nvSpPr>
          <p:cNvPr id="5" name="object 5"/>
          <p:cNvSpPr/>
          <p:nvPr/>
        </p:nvSpPr>
        <p:spPr>
          <a:xfrm>
            <a:off x="0" y="857251"/>
            <a:ext cx="7307580" cy="51434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5929" y="983740"/>
            <a:ext cx="6728459" cy="492252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843018" y="4797806"/>
            <a:ext cx="1721485" cy="940435"/>
          </a:xfrm>
          <a:prstGeom prst="rect">
            <a:avLst/>
          </a:prstGeom>
        </p:spPr>
        <p:txBody>
          <a:bodyPr vert="horz" wrap="square" lIns="0" tIns="12700" rIns="0" bIns="0" rtlCol="0">
            <a:spAutoFit/>
          </a:bodyPr>
          <a:lstStyle/>
          <a:p>
            <a:pPr marL="12700">
              <a:spcBef>
                <a:spcPts val="100"/>
              </a:spcBef>
            </a:pPr>
            <a:r>
              <a:rPr sz="6000" b="1" dirty="0">
                <a:solidFill>
                  <a:srgbClr val="FFFFFF"/>
                </a:solidFill>
                <a:latin typeface="Arial"/>
                <a:cs typeface="Arial"/>
              </a:rPr>
              <a:t>2015</a:t>
            </a:r>
            <a:endParaRPr sz="6000">
              <a:latin typeface="Arial"/>
              <a:cs typeface="Arial"/>
            </a:endParaRPr>
          </a:p>
        </p:txBody>
      </p:sp>
      <p:sp>
        <p:nvSpPr>
          <p:cNvPr id="8" name="object 8"/>
          <p:cNvSpPr/>
          <p:nvPr/>
        </p:nvSpPr>
        <p:spPr>
          <a:xfrm>
            <a:off x="7036307" y="3425190"/>
            <a:ext cx="2107692" cy="257555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231380" y="3620261"/>
            <a:ext cx="1572768" cy="222199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7229856" y="3256026"/>
            <a:ext cx="1576070" cy="370840"/>
          </a:xfrm>
          <a:custGeom>
            <a:avLst/>
            <a:gdLst/>
            <a:ahLst/>
            <a:cxnLst/>
            <a:rect l="l" t="t" r="r" b="b"/>
            <a:pathLst>
              <a:path w="1576070" h="370839">
                <a:moveTo>
                  <a:pt x="0" y="370331"/>
                </a:moveTo>
                <a:lnTo>
                  <a:pt x="1575816" y="370331"/>
                </a:lnTo>
                <a:lnTo>
                  <a:pt x="1575816" y="0"/>
                </a:lnTo>
                <a:lnTo>
                  <a:pt x="0" y="0"/>
                </a:lnTo>
                <a:lnTo>
                  <a:pt x="0" y="370331"/>
                </a:lnTo>
                <a:close/>
              </a:path>
            </a:pathLst>
          </a:custGeom>
          <a:solidFill>
            <a:srgbClr val="FFFFFF"/>
          </a:solidFill>
        </p:spPr>
        <p:txBody>
          <a:bodyPr wrap="square" lIns="0" tIns="0" rIns="0" bIns="0" rtlCol="0"/>
          <a:lstStyle/>
          <a:p>
            <a:endParaRPr/>
          </a:p>
        </p:txBody>
      </p:sp>
      <p:sp>
        <p:nvSpPr>
          <p:cNvPr id="11" name="object 11"/>
          <p:cNvSpPr txBox="1"/>
          <p:nvPr/>
        </p:nvSpPr>
        <p:spPr>
          <a:xfrm>
            <a:off x="7309866" y="3288107"/>
            <a:ext cx="1385570" cy="300355"/>
          </a:xfrm>
          <a:prstGeom prst="rect">
            <a:avLst/>
          </a:prstGeom>
        </p:spPr>
        <p:txBody>
          <a:bodyPr vert="horz" wrap="square" lIns="0" tIns="12700" rIns="0" bIns="0" rtlCol="0">
            <a:spAutoFit/>
          </a:bodyPr>
          <a:lstStyle/>
          <a:p>
            <a:pPr marL="12700">
              <a:spcBef>
                <a:spcPts val="100"/>
              </a:spcBef>
            </a:pPr>
            <a:r>
              <a:rPr spc="-5" dirty="0">
                <a:latin typeface="Tahoma"/>
                <a:cs typeface="Tahoma"/>
              </a:rPr>
              <a:t>Smart</a:t>
            </a:r>
            <a:r>
              <a:rPr spc="-50" dirty="0">
                <a:latin typeface="Tahoma"/>
                <a:cs typeface="Tahoma"/>
              </a:rPr>
              <a:t> </a:t>
            </a:r>
            <a:r>
              <a:rPr spc="-15" dirty="0">
                <a:latin typeface="Tahoma"/>
                <a:cs typeface="Tahoma"/>
              </a:rPr>
              <a:t>Robots</a:t>
            </a:r>
            <a:endParaRPr>
              <a:latin typeface="Tahoma"/>
              <a:cs typeface="Tahoma"/>
            </a:endParaRPr>
          </a:p>
        </p:txBody>
      </p:sp>
      <p:sp>
        <p:nvSpPr>
          <p:cNvPr id="12" name="Rectangle 11"/>
          <p:cNvSpPr/>
          <p:nvPr/>
        </p:nvSpPr>
        <p:spPr>
          <a:xfrm>
            <a:off x="953598" y="6182821"/>
            <a:ext cx="2957413" cy="276999"/>
          </a:xfrm>
          <a:prstGeom prst="rect">
            <a:avLst/>
          </a:prstGeom>
        </p:spPr>
        <p:txBody>
          <a:bodyPr wrap="none">
            <a:spAutoFit/>
          </a:bodyPr>
          <a:lstStyle/>
          <a:p>
            <a:r>
              <a:rPr lang="en-US" sz="1200"/>
              <a:t>ref. </a:t>
            </a:r>
            <a:r>
              <a:rPr lang="en-US" sz="1200" dirty="0"/>
              <a:t>https://</a:t>
            </a:r>
            <a:r>
              <a:rPr lang="en-US" sz="1200" dirty="0" err="1"/>
              <a:t>www.slideshare.net</a:t>
            </a:r>
            <a:r>
              <a:rPr lang="en-US" sz="1200" dirty="0"/>
              <a:t>/</a:t>
            </a:r>
            <a:r>
              <a:rPr lang="en-US" sz="1200" dirty="0" err="1"/>
              <a:t>eteigland</a:t>
            </a:r>
            <a:endParaRPr lang="en-US" sz="1200" dirty="0"/>
          </a:p>
        </p:txBody>
      </p:sp>
    </p:spTree>
    <p:extLst>
      <p:ext uri="{BB962C8B-B14F-4D97-AF65-F5344CB8AC3E}">
        <p14:creationId xmlns:p14="http://schemas.microsoft.com/office/powerpoint/2010/main" val="103325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43862"/>
            <a:ext cx="9144000" cy="4057015"/>
          </a:xfrm>
          <a:custGeom>
            <a:avLst/>
            <a:gdLst/>
            <a:ahLst/>
            <a:cxnLst/>
            <a:rect l="l" t="t" r="r" b="b"/>
            <a:pathLst>
              <a:path w="9144000" h="4057015">
                <a:moveTo>
                  <a:pt x="0" y="4056887"/>
                </a:moveTo>
                <a:lnTo>
                  <a:pt x="9144000" y="4056887"/>
                </a:lnTo>
                <a:lnTo>
                  <a:pt x="9144000" y="0"/>
                </a:lnTo>
                <a:lnTo>
                  <a:pt x="0" y="0"/>
                </a:lnTo>
                <a:lnTo>
                  <a:pt x="0" y="4056887"/>
                </a:lnTo>
                <a:close/>
              </a:path>
            </a:pathLst>
          </a:custGeom>
          <a:solidFill>
            <a:srgbClr val="548ED4"/>
          </a:solidFill>
        </p:spPr>
        <p:txBody>
          <a:bodyPr wrap="square" lIns="0" tIns="0" rIns="0" bIns="0" rtlCol="0"/>
          <a:lstStyle/>
          <a:p>
            <a:endParaRPr/>
          </a:p>
        </p:txBody>
      </p:sp>
      <p:sp>
        <p:nvSpPr>
          <p:cNvPr id="3" name="object 3"/>
          <p:cNvSpPr/>
          <p:nvPr/>
        </p:nvSpPr>
        <p:spPr>
          <a:xfrm>
            <a:off x="0" y="2615945"/>
            <a:ext cx="5737860" cy="33848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57250"/>
            <a:ext cx="9144000" cy="1087120"/>
          </a:xfrm>
          <a:custGeom>
            <a:avLst/>
            <a:gdLst/>
            <a:ahLst/>
            <a:cxnLst/>
            <a:rect l="l" t="t" r="r" b="b"/>
            <a:pathLst>
              <a:path w="9144000" h="1087120">
                <a:moveTo>
                  <a:pt x="0" y="1086612"/>
                </a:moveTo>
                <a:lnTo>
                  <a:pt x="9144000" y="1086612"/>
                </a:lnTo>
                <a:lnTo>
                  <a:pt x="9144000" y="0"/>
                </a:lnTo>
                <a:lnTo>
                  <a:pt x="0" y="0"/>
                </a:lnTo>
                <a:lnTo>
                  <a:pt x="0" y="1086612"/>
                </a:lnTo>
                <a:close/>
              </a:path>
            </a:pathLst>
          </a:custGeom>
          <a:solidFill>
            <a:srgbClr val="FFFFFF"/>
          </a:solidFill>
        </p:spPr>
        <p:txBody>
          <a:bodyPr wrap="square" lIns="0" tIns="0" rIns="0" bIns="0" rtlCol="0"/>
          <a:lstStyle/>
          <a:p>
            <a:endParaRPr/>
          </a:p>
        </p:txBody>
      </p:sp>
      <p:sp>
        <p:nvSpPr>
          <p:cNvPr id="5" name="object 5"/>
          <p:cNvSpPr/>
          <p:nvPr/>
        </p:nvSpPr>
        <p:spPr>
          <a:xfrm>
            <a:off x="0" y="857250"/>
            <a:ext cx="9144000" cy="1087120"/>
          </a:xfrm>
          <a:custGeom>
            <a:avLst/>
            <a:gdLst/>
            <a:ahLst/>
            <a:cxnLst/>
            <a:rect l="l" t="t" r="r" b="b"/>
            <a:pathLst>
              <a:path w="9144000" h="1087120">
                <a:moveTo>
                  <a:pt x="0" y="1086612"/>
                </a:moveTo>
                <a:lnTo>
                  <a:pt x="9144000" y="1086612"/>
                </a:lnTo>
                <a:lnTo>
                  <a:pt x="9144000" y="0"/>
                </a:lnTo>
                <a:lnTo>
                  <a:pt x="0" y="0"/>
                </a:lnTo>
                <a:lnTo>
                  <a:pt x="0" y="1086612"/>
                </a:lnTo>
                <a:close/>
              </a:path>
            </a:pathLst>
          </a:custGeom>
          <a:ln w="9144">
            <a:solidFill>
              <a:srgbClr val="000000"/>
            </a:solidFill>
          </a:ln>
        </p:spPr>
        <p:txBody>
          <a:bodyPr wrap="square" lIns="0" tIns="0" rIns="0" bIns="0" rtlCol="0"/>
          <a:lstStyle/>
          <a:p>
            <a:endParaRPr/>
          </a:p>
        </p:txBody>
      </p:sp>
      <p:sp>
        <p:nvSpPr>
          <p:cNvPr id="6" name="object 6"/>
          <p:cNvSpPr txBox="1">
            <a:spLocks noGrp="1"/>
          </p:cNvSpPr>
          <p:nvPr>
            <p:ph type="title"/>
          </p:nvPr>
        </p:nvSpPr>
        <p:spPr>
          <a:xfrm>
            <a:off x="1056639" y="202942"/>
            <a:ext cx="6757099" cy="505908"/>
          </a:xfrm>
          <a:prstGeom prst="rect">
            <a:avLst/>
          </a:prstGeom>
        </p:spPr>
        <p:txBody>
          <a:bodyPr vert="horz" wrap="square" lIns="0" tIns="13335" rIns="0" bIns="0" rtlCol="0" anchor="ctr">
            <a:spAutoFit/>
          </a:bodyPr>
          <a:lstStyle/>
          <a:p>
            <a:pPr marL="12700">
              <a:spcBef>
                <a:spcPts val="105"/>
              </a:spcBef>
            </a:pPr>
            <a:r>
              <a:rPr sz="3200" b="1" dirty="0">
                <a:latin typeface="Liberation Sans Narrow"/>
                <a:cs typeface="Liberation Sans Narrow"/>
              </a:rPr>
              <a:t>H.I.S. Co. has Hotels</a:t>
            </a:r>
            <a:r>
              <a:rPr sz="3200" b="1" spc="-160" dirty="0">
                <a:latin typeface="Liberation Sans Narrow"/>
                <a:cs typeface="Liberation Sans Narrow"/>
              </a:rPr>
              <a:t> </a:t>
            </a:r>
            <a:r>
              <a:rPr sz="3200" b="1" dirty="0">
                <a:latin typeface="Liberation Sans Narrow"/>
                <a:cs typeface="Liberation Sans Narrow"/>
              </a:rPr>
              <a:t>run</a:t>
            </a:r>
          </a:p>
        </p:txBody>
      </p:sp>
      <p:sp>
        <p:nvSpPr>
          <p:cNvPr id="7" name="object 7"/>
          <p:cNvSpPr txBox="1"/>
          <p:nvPr/>
        </p:nvSpPr>
        <p:spPr>
          <a:xfrm>
            <a:off x="1019704" y="862167"/>
            <a:ext cx="7914005" cy="998350"/>
          </a:xfrm>
          <a:prstGeom prst="rect">
            <a:avLst/>
          </a:prstGeom>
        </p:spPr>
        <p:txBody>
          <a:bodyPr vert="horz" wrap="square" lIns="0" tIns="13335" rIns="0" bIns="0" rtlCol="0">
            <a:spAutoFit/>
          </a:bodyPr>
          <a:lstStyle/>
          <a:p>
            <a:pPr marL="12700">
              <a:spcBef>
                <a:spcPts val="105"/>
              </a:spcBef>
            </a:pPr>
            <a:r>
              <a:rPr sz="3200" b="1" dirty="0">
                <a:latin typeface="Liberation Sans Narrow"/>
                <a:cs typeface="Liberation Sans Narrow"/>
              </a:rPr>
              <a:t>“entirely” by robots </a:t>
            </a:r>
            <a:r>
              <a:rPr sz="3200" b="1" spc="-5" dirty="0">
                <a:latin typeface="Liberation Sans Narrow"/>
                <a:cs typeface="Liberation Sans Narrow"/>
              </a:rPr>
              <a:t>and </a:t>
            </a:r>
            <a:r>
              <a:rPr sz="3200" b="1" dirty="0">
                <a:latin typeface="Liberation Sans Narrow"/>
                <a:cs typeface="Liberation Sans Narrow"/>
              </a:rPr>
              <a:t>plans to open </a:t>
            </a:r>
            <a:r>
              <a:rPr sz="3200" b="1" spc="-5" dirty="0">
                <a:latin typeface="Liberation Sans Narrow"/>
                <a:cs typeface="Liberation Sans Narrow"/>
              </a:rPr>
              <a:t>100</a:t>
            </a:r>
            <a:r>
              <a:rPr sz="3200" b="1" spc="-135" dirty="0">
                <a:latin typeface="Liberation Sans Narrow"/>
                <a:cs typeface="Liberation Sans Narrow"/>
              </a:rPr>
              <a:t> </a:t>
            </a:r>
            <a:r>
              <a:rPr sz="3200" b="1" dirty="0">
                <a:latin typeface="Liberation Sans Narrow"/>
                <a:cs typeface="Liberation Sans Narrow"/>
              </a:rPr>
              <a:t>hotels.</a:t>
            </a:r>
            <a:endParaRPr sz="3200" dirty="0">
              <a:latin typeface="Liberation Sans Narrow"/>
              <a:cs typeface="Liberation Sans Narrow"/>
            </a:endParaRPr>
          </a:p>
        </p:txBody>
      </p:sp>
      <p:sp>
        <p:nvSpPr>
          <p:cNvPr id="8" name="object 8"/>
          <p:cNvSpPr txBox="1"/>
          <p:nvPr/>
        </p:nvSpPr>
        <p:spPr>
          <a:xfrm>
            <a:off x="3870197" y="1989404"/>
            <a:ext cx="1071880" cy="636270"/>
          </a:xfrm>
          <a:prstGeom prst="rect">
            <a:avLst/>
          </a:prstGeom>
        </p:spPr>
        <p:txBody>
          <a:bodyPr vert="horz" wrap="square" lIns="0" tIns="13335" rIns="0" bIns="0" rtlCol="0">
            <a:spAutoFit/>
          </a:bodyPr>
          <a:lstStyle/>
          <a:p>
            <a:pPr marR="70485" algn="ctr">
              <a:spcBef>
                <a:spcPts val="105"/>
              </a:spcBef>
            </a:pPr>
            <a:r>
              <a:rPr sz="2000" spc="-15" dirty="0">
                <a:solidFill>
                  <a:srgbClr val="FFFFFF"/>
                </a:solidFill>
                <a:latin typeface="Tahoma"/>
                <a:cs typeface="Tahoma"/>
              </a:rPr>
              <a:t>Food</a:t>
            </a:r>
            <a:endParaRPr sz="2000">
              <a:latin typeface="Tahoma"/>
              <a:cs typeface="Tahoma"/>
            </a:endParaRPr>
          </a:p>
          <a:p>
            <a:pPr algn="ctr">
              <a:lnSpc>
                <a:spcPct val="100000"/>
              </a:lnSpc>
            </a:pPr>
            <a:r>
              <a:rPr sz="2000" dirty="0">
                <a:solidFill>
                  <a:srgbClr val="FFFFFF"/>
                </a:solidFill>
                <a:latin typeface="Tahoma"/>
                <a:cs typeface="Tahoma"/>
              </a:rPr>
              <a:t>del</a:t>
            </a:r>
            <a:r>
              <a:rPr sz="2000" spc="-10" dirty="0">
                <a:solidFill>
                  <a:srgbClr val="FFFFFF"/>
                </a:solidFill>
                <a:latin typeface="Tahoma"/>
                <a:cs typeface="Tahoma"/>
              </a:rPr>
              <a:t>i</a:t>
            </a:r>
            <a:r>
              <a:rPr sz="2000" spc="-15" dirty="0">
                <a:solidFill>
                  <a:srgbClr val="FFFFFF"/>
                </a:solidFill>
                <a:latin typeface="Tahoma"/>
                <a:cs typeface="Tahoma"/>
              </a:rPr>
              <a:t>v</a:t>
            </a:r>
            <a:r>
              <a:rPr sz="2000" spc="-5" dirty="0">
                <a:solidFill>
                  <a:srgbClr val="FFFFFF"/>
                </a:solidFill>
                <a:latin typeface="Tahoma"/>
                <a:cs typeface="Tahoma"/>
              </a:rPr>
              <a:t>eries</a:t>
            </a:r>
            <a:endParaRPr sz="2000">
              <a:latin typeface="Tahoma"/>
              <a:cs typeface="Tahoma"/>
            </a:endParaRPr>
          </a:p>
        </p:txBody>
      </p:sp>
      <p:sp>
        <p:nvSpPr>
          <p:cNvPr id="9" name="object 9"/>
          <p:cNvSpPr txBox="1"/>
          <p:nvPr/>
        </p:nvSpPr>
        <p:spPr>
          <a:xfrm>
            <a:off x="78739" y="2241170"/>
            <a:ext cx="977900" cy="330835"/>
          </a:xfrm>
          <a:prstGeom prst="rect">
            <a:avLst/>
          </a:prstGeom>
        </p:spPr>
        <p:txBody>
          <a:bodyPr vert="horz" wrap="square" lIns="0" tIns="13335" rIns="0" bIns="0" rtlCol="0">
            <a:spAutoFit/>
          </a:bodyPr>
          <a:lstStyle/>
          <a:p>
            <a:pPr marL="12700">
              <a:spcBef>
                <a:spcPts val="105"/>
              </a:spcBef>
            </a:pPr>
            <a:r>
              <a:rPr sz="2000" dirty="0">
                <a:solidFill>
                  <a:srgbClr val="FFFFFF"/>
                </a:solidFill>
                <a:latin typeface="Tahoma"/>
                <a:cs typeface="Tahoma"/>
              </a:rPr>
              <a:t>C</a:t>
            </a:r>
            <a:r>
              <a:rPr sz="2000" spc="-10" dirty="0">
                <a:solidFill>
                  <a:srgbClr val="FFFFFF"/>
                </a:solidFill>
                <a:latin typeface="Tahoma"/>
                <a:cs typeface="Tahoma"/>
              </a:rPr>
              <a:t>h</a:t>
            </a:r>
            <a:r>
              <a:rPr sz="2000" spc="-5" dirty="0">
                <a:solidFill>
                  <a:srgbClr val="FFFFFF"/>
                </a:solidFill>
                <a:latin typeface="Tahoma"/>
                <a:cs typeface="Tahoma"/>
              </a:rPr>
              <a:t>ec</a:t>
            </a:r>
            <a:r>
              <a:rPr sz="2000" spc="-100" dirty="0">
                <a:solidFill>
                  <a:srgbClr val="FFFFFF"/>
                </a:solidFill>
                <a:latin typeface="Tahoma"/>
                <a:cs typeface="Tahoma"/>
              </a:rPr>
              <a:t>k</a:t>
            </a:r>
            <a:r>
              <a:rPr sz="2000" dirty="0">
                <a:solidFill>
                  <a:srgbClr val="FFFFFF"/>
                </a:solidFill>
                <a:latin typeface="Tahoma"/>
                <a:cs typeface="Tahoma"/>
              </a:rPr>
              <a:t>-</a:t>
            </a:r>
            <a:r>
              <a:rPr sz="2000" spc="-5" dirty="0">
                <a:solidFill>
                  <a:srgbClr val="FFFFFF"/>
                </a:solidFill>
                <a:latin typeface="Tahoma"/>
                <a:cs typeface="Tahoma"/>
              </a:rPr>
              <a:t>in</a:t>
            </a:r>
            <a:endParaRPr sz="2000">
              <a:latin typeface="Tahoma"/>
              <a:cs typeface="Tahoma"/>
            </a:endParaRPr>
          </a:p>
        </p:txBody>
      </p:sp>
      <p:sp>
        <p:nvSpPr>
          <p:cNvPr id="10" name="object 10"/>
          <p:cNvSpPr txBox="1"/>
          <p:nvPr/>
        </p:nvSpPr>
        <p:spPr>
          <a:xfrm>
            <a:off x="6625590" y="3961715"/>
            <a:ext cx="2120900" cy="1976755"/>
          </a:xfrm>
          <a:prstGeom prst="rect">
            <a:avLst/>
          </a:prstGeom>
        </p:spPr>
        <p:txBody>
          <a:bodyPr vert="horz" wrap="square" lIns="0" tIns="12065" rIns="0" bIns="0" rtlCol="0">
            <a:spAutoFit/>
          </a:bodyPr>
          <a:lstStyle/>
          <a:p>
            <a:pPr marL="12700">
              <a:spcBef>
                <a:spcPts val="95"/>
              </a:spcBef>
            </a:pPr>
            <a:r>
              <a:rPr sz="1600" u="sng" spc="-5" dirty="0">
                <a:solidFill>
                  <a:srgbClr val="FFFFFF"/>
                </a:solidFill>
                <a:uFill>
                  <a:solidFill>
                    <a:srgbClr val="FFFFFF"/>
                  </a:solidFill>
                </a:uFill>
                <a:latin typeface="Tahoma"/>
                <a:cs typeface="Tahoma"/>
              </a:rPr>
              <a:t>Other </a:t>
            </a:r>
            <a:r>
              <a:rPr sz="1600" u="sng" spc="-10" dirty="0">
                <a:solidFill>
                  <a:srgbClr val="FFFFFF"/>
                </a:solidFill>
                <a:uFill>
                  <a:solidFill>
                    <a:srgbClr val="FFFFFF"/>
                  </a:solidFill>
                </a:uFill>
                <a:latin typeface="Tahoma"/>
                <a:cs typeface="Tahoma"/>
              </a:rPr>
              <a:t>Automated</a:t>
            </a:r>
            <a:r>
              <a:rPr sz="1600" u="sng" spc="20" dirty="0">
                <a:solidFill>
                  <a:srgbClr val="FFFFFF"/>
                </a:solidFill>
                <a:uFill>
                  <a:solidFill>
                    <a:srgbClr val="FFFFFF"/>
                  </a:solidFill>
                </a:uFill>
                <a:latin typeface="Tahoma"/>
                <a:cs typeface="Tahoma"/>
              </a:rPr>
              <a:t> </a:t>
            </a:r>
            <a:r>
              <a:rPr sz="1600" u="sng" spc="-40" dirty="0">
                <a:solidFill>
                  <a:srgbClr val="FFFFFF"/>
                </a:solidFill>
                <a:uFill>
                  <a:solidFill>
                    <a:srgbClr val="FFFFFF"/>
                  </a:solidFill>
                </a:uFill>
                <a:latin typeface="Tahoma"/>
                <a:cs typeface="Tahoma"/>
              </a:rPr>
              <a:t>Tasks</a:t>
            </a:r>
            <a:endParaRPr sz="1600">
              <a:latin typeface="Tahoma"/>
              <a:cs typeface="Tahoma"/>
            </a:endParaRPr>
          </a:p>
          <a:p>
            <a:pPr marL="368935" marR="362585" algn="ctr">
              <a:spcBef>
                <a:spcPts val="5"/>
              </a:spcBef>
            </a:pPr>
            <a:r>
              <a:rPr sz="1600" spc="-10" dirty="0">
                <a:solidFill>
                  <a:srgbClr val="FFFFFF"/>
                </a:solidFill>
                <a:latin typeface="Tahoma"/>
                <a:cs typeface="Tahoma"/>
              </a:rPr>
              <a:t>Concierge  </a:t>
            </a:r>
            <a:r>
              <a:rPr sz="1600" spc="-15" dirty="0">
                <a:solidFill>
                  <a:srgbClr val="FFFFFF"/>
                </a:solidFill>
                <a:latin typeface="Tahoma"/>
                <a:cs typeface="Tahoma"/>
              </a:rPr>
              <a:t>Porters  </a:t>
            </a:r>
            <a:r>
              <a:rPr sz="1600" spc="-5" dirty="0">
                <a:solidFill>
                  <a:srgbClr val="FFFFFF"/>
                </a:solidFill>
                <a:latin typeface="Tahoma"/>
                <a:cs typeface="Tahoma"/>
              </a:rPr>
              <a:t>Cleaning  </a:t>
            </a:r>
            <a:r>
              <a:rPr sz="1600" spc="-10" dirty="0">
                <a:solidFill>
                  <a:srgbClr val="FFFFFF"/>
                </a:solidFill>
                <a:latin typeface="Tahoma"/>
                <a:cs typeface="Tahoma"/>
              </a:rPr>
              <a:t>Lawnmowing  Room Service  Robot</a:t>
            </a:r>
            <a:r>
              <a:rPr sz="1600" spc="-65" dirty="0">
                <a:solidFill>
                  <a:srgbClr val="FFFFFF"/>
                </a:solidFill>
                <a:latin typeface="Tahoma"/>
                <a:cs typeface="Tahoma"/>
              </a:rPr>
              <a:t> </a:t>
            </a:r>
            <a:r>
              <a:rPr sz="1600" spc="-25" dirty="0">
                <a:solidFill>
                  <a:srgbClr val="FFFFFF"/>
                </a:solidFill>
                <a:latin typeface="Tahoma"/>
                <a:cs typeface="Tahoma"/>
              </a:rPr>
              <a:t>Trashcan  </a:t>
            </a:r>
            <a:r>
              <a:rPr sz="1600" spc="-10" dirty="0">
                <a:solidFill>
                  <a:srgbClr val="FFFFFF"/>
                </a:solidFill>
                <a:latin typeface="Tahoma"/>
                <a:cs typeface="Tahoma"/>
              </a:rPr>
              <a:t>Robot fish</a:t>
            </a:r>
            <a:endParaRPr sz="1600">
              <a:latin typeface="Tahoma"/>
              <a:cs typeface="Tahoma"/>
            </a:endParaRPr>
          </a:p>
        </p:txBody>
      </p:sp>
      <p:sp>
        <p:nvSpPr>
          <p:cNvPr id="11" name="object 11"/>
          <p:cNvSpPr/>
          <p:nvPr/>
        </p:nvSpPr>
        <p:spPr>
          <a:xfrm>
            <a:off x="5126736" y="1934717"/>
            <a:ext cx="4017263" cy="1994916"/>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78739" y="880821"/>
            <a:ext cx="817880" cy="452120"/>
          </a:xfrm>
          <a:prstGeom prst="rect">
            <a:avLst/>
          </a:prstGeom>
        </p:spPr>
        <p:txBody>
          <a:bodyPr vert="horz" wrap="square" lIns="0" tIns="12065" rIns="0" bIns="0" rtlCol="0">
            <a:spAutoFit/>
          </a:bodyPr>
          <a:lstStyle/>
          <a:p>
            <a:pPr marL="12700">
              <a:spcBef>
                <a:spcPts val="95"/>
              </a:spcBef>
            </a:pPr>
            <a:r>
              <a:rPr sz="2800" b="1" spc="-5" dirty="0">
                <a:solidFill>
                  <a:srgbClr val="800000"/>
                </a:solidFill>
                <a:latin typeface="Arial"/>
                <a:cs typeface="Arial"/>
              </a:rPr>
              <a:t>2017</a:t>
            </a:r>
            <a:endParaRPr sz="2800">
              <a:latin typeface="Arial"/>
              <a:cs typeface="Arial"/>
            </a:endParaRPr>
          </a:p>
        </p:txBody>
      </p:sp>
      <p:sp>
        <p:nvSpPr>
          <p:cNvPr id="13" name="Rectangle 12"/>
          <p:cNvSpPr/>
          <p:nvPr/>
        </p:nvSpPr>
        <p:spPr>
          <a:xfrm>
            <a:off x="953598" y="6182821"/>
            <a:ext cx="2957413" cy="276999"/>
          </a:xfrm>
          <a:prstGeom prst="rect">
            <a:avLst/>
          </a:prstGeom>
        </p:spPr>
        <p:txBody>
          <a:bodyPr wrap="none">
            <a:spAutoFit/>
          </a:bodyPr>
          <a:lstStyle/>
          <a:p>
            <a:r>
              <a:rPr lang="en-US" sz="1200"/>
              <a:t>ref. </a:t>
            </a:r>
            <a:r>
              <a:rPr lang="en-US" sz="1200" dirty="0"/>
              <a:t>https://</a:t>
            </a:r>
            <a:r>
              <a:rPr lang="en-US" sz="1200" dirty="0" err="1"/>
              <a:t>www.slideshare.net</a:t>
            </a:r>
            <a:r>
              <a:rPr lang="en-US" sz="1200" dirty="0"/>
              <a:t>/</a:t>
            </a:r>
            <a:r>
              <a:rPr lang="en-US" sz="1200" dirty="0" err="1"/>
              <a:t>eteigland</a:t>
            </a:r>
            <a:endParaRPr lang="en-US" sz="1200" dirty="0"/>
          </a:p>
        </p:txBody>
      </p:sp>
    </p:spTree>
    <p:extLst>
      <p:ext uri="{BB962C8B-B14F-4D97-AF65-F5344CB8AC3E}">
        <p14:creationId xmlns:p14="http://schemas.microsoft.com/office/powerpoint/2010/main" val="130030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05B65-4309-254D-96F0-2680CA9F6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119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Technology is Changing Business</a:t>
            </a:r>
            <a:endParaRPr kumimoji="1" lang="zh-CN" altLang="en-US" dirty="0"/>
          </a:p>
        </p:txBody>
      </p:sp>
      <p:sp>
        <p:nvSpPr>
          <p:cNvPr id="3" name="内容占位符 2"/>
          <p:cNvSpPr>
            <a:spLocks noGrp="1"/>
          </p:cNvSpPr>
          <p:nvPr>
            <p:ph idx="1"/>
          </p:nvPr>
        </p:nvSpPr>
        <p:spPr>
          <a:xfrm>
            <a:off x="521550" y="1348110"/>
            <a:ext cx="8229600" cy="4525963"/>
          </a:xfrm>
        </p:spPr>
        <p:txBody>
          <a:bodyPr>
            <a:normAutofit/>
          </a:bodyPr>
          <a:lstStyle/>
          <a:p>
            <a:r>
              <a:rPr kumimoji="1" lang="en-US" altLang="zh-CN" dirty="0"/>
              <a:t>Citizen AI (responsibility) </a:t>
            </a:r>
            <a:r>
              <a:rPr kumimoji="1" lang="en-US" altLang="zh-CN" dirty="0">
                <a:hlinkClick r:id="rId2"/>
              </a:rPr>
              <a:t>Sophia</a:t>
            </a:r>
            <a:endParaRPr kumimoji="1" lang="en-US" altLang="zh-CN" dirty="0"/>
          </a:p>
          <a:p>
            <a:r>
              <a:rPr kumimoji="1" lang="en-US" altLang="zh-CN" dirty="0"/>
              <a:t>Extended Reality (the end of distance) </a:t>
            </a:r>
            <a:r>
              <a:rPr kumimoji="1" lang="en-US" altLang="zh-CN" dirty="0">
                <a:hlinkClick r:id="rId3"/>
              </a:rPr>
              <a:t>XR</a:t>
            </a:r>
            <a:endParaRPr kumimoji="1" lang="en-US" altLang="zh-CN" dirty="0"/>
          </a:p>
          <a:p>
            <a:r>
              <a:rPr kumimoji="1" lang="en-US" altLang="zh-CN" dirty="0"/>
              <a:t>Data Veracity (the importance of trust (accuracy)) </a:t>
            </a:r>
            <a:r>
              <a:rPr kumimoji="1" lang="en-US" altLang="zh-CN" dirty="0">
                <a:hlinkClick r:id="rId4"/>
              </a:rPr>
              <a:t>5Vs</a:t>
            </a:r>
            <a:endParaRPr kumimoji="1" lang="en-US" altLang="zh-CN" dirty="0"/>
          </a:p>
          <a:p>
            <a:r>
              <a:rPr kumimoji="1" lang="en-US" altLang="zh-CN" dirty="0"/>
              <a:t>Frictionless Business (digital technology-based partnerships)</a:t>
            </a:r>
          </a:p>
          <a:p>
            <a:r>
              <a:rPr kumimoji="1" lang="en-US" altLang="zh-CN" dirty="0"/>
              <a:t>Internet of Thinking (intelligence everywhere)</a:t>
            </a:r>
          </a:p>
          <a:p>
            <a:r>
              <a:rPr kumimoji="1" lang="en-US" altLang="zh-CN" dirty="0"/>
              <a:t>FINTECH (technology centric financial service)</a:t>
            </a:r>
          </a:p>
          <a:p>
            <a:endParaRPr kumimoji="1" lang="zh-CN" altLang="en-US" dirty="0"/>
          </a:p>
        </p:txBody>
      </p:sp>
      <p:sp>
        <p:nvSpPr>
          <p:cNvPr id="5" name="Rectangle 4"/>
          <p:cNvSpPr/>
          <p:nvPr/>
        </p:nvSpPr>
        <p:spPr>
          <a:xfrm>
            <a:off x="521550" y="6126163"/>
            <a:ext cx="7182798" cy="461665"/>
          </a:xfrm>
          <a:prstGeom prst="rect">
            <a:avLst/>
          </a:prstGeom>
        </p:spPr>
        <p:txBody>
          <a:bodyPr wrap="square">
            <a:spAutoFit/>
          </a:bodyPr>
          <a:lstStyle/>
          <a:p>
            <a:r>
              <a:rPr lang="en-US" sz="1200" dirty="0"/>
              <a:t>https://</a:t>
            </a:r>
            <a:r>
              <a:rPr lang="en-US" sz="1200" dirty="0" err="1"/>
              <a:t>www.forbes.com</a:t>
            </a:r>
            <a:r>
              <a:rPr lang="en-US" sz="1200" dirty="0"/>
              <a:t>/sites/</a:t>
            </a:r>
            <a:r>
              <a:rPr lang="en-US" sz="1200" dirty="0" err="1"/>
              <a:t>steveolenski</a:t>
            </a:r>
            <a:r>
              <a:rPr lang="en-US" sz="1200" dirty="0"/>
              <a:t>/2018/03/12/the-5-technology-trends-that-may-disrupt-business-over-the-next-3-years/#a2594c4b18cf</a:t>
            </a:r>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342C-3BBB-9947-9D79-70B281DFE760}"/>
              </a:ext>
            </a:extLst>
          </p:cNvPr>
          <p:cNvSpPr>
            <a:spLocks noGrp="1"/>
          </p:cNvSpPr>
          <p:nvPr>
            <p:ph type="title"/>
          </p:nvPr>
        </p:nvSpPr>
        <p:spPr/>
        <p:txBody>
          <a:bodyPr/>
          <a:lstStyle/>
          <a:p>
            <a:r>
              <a:rPr lang="en-US" dirty="0"/>
              <a:t>State of Mind</a:t>
            </a:r>
          </a:p>
        </p:txBody>
      </p:sp>
      <p:sp>
        <p:nvSpPr>
          <p:cNvPr id="3" name="Content Placeholder 2">
            <a:extLst>
              <a:ext uri="{FF2B5EF4-FFF2-40B4-BE49-F238E27FC236}">
                <a16:creationId xmlns:a16="http://schemas.microsoft.com/office/drawing/2014/main" id="{E92A99F5-76FD-7743-8CA9-410FB2188250}"/>
              </a:ext>
            </a:extLst>
          </p:cNvPr>
          <p:cNvSpPr>
            <a:spLocks noGrp="1"/>
          </p:cNvSpPr>
          <p:nvPr>
            <p:ph idx="1"/>
          </p:nvPr>
        </p:nvSpPr>
        <p:spPr>
          <a:xfrm>
            <a:off x="305526" y="1600200"/>
            <a:ext cx="8381274" cy="4525963"/>
          </a:xfrm>
        </p:spPr>
        <p:txBody>
          <a:bodyPr>
            <a:normAutofit fontScale="92500"/>
          </a:bodyPr>
          <a:lstStyle/>
          <a:p>
            <a:r>
              <a:rPr lang="en-US" dirty="0"/>
              <a:t>BCI (Brain-Computer Interface) </a:t>
            </a:r>
            <a:r>
              <a:rPr lang="en-US" dirty="0">
                <a:hlinkClick r:id="rId2"/>
              </a:rPr>
              <a:t>https://www.youtube.com/watch?v=9uRK8Delzvk</a:t>
            </a:r>
            <a:r>
              <a:rPr lang="en-US" dirty="0"/>
              <a:t> </a:t>
            </a:r>
            <a:r>
              <a:rPr lang="en-US" dirty="0">
                <a:hlinkClick r:id="rId3"/>
              </a:rPr>
              <a:t>https://www.youtube.com/watch?v=6eA_JIDzza0</a:t>
            </a:r>
            <a:endParaRPr lang="en-US" dirty="0">
              <a:hlinkClick r:id="rId4"/>
            </a:endParaRPr>
          </a:p>
          <a:p>
            <a:r>
              <a:rPr lang="en-US" dirty="0"/>
              <a:t>Non-Invasive Mind/Body/Machine Interface (MBMI) </a:t>
            </a:r>
            <a:r>
              <a:rPr lang="en-US" dirty="0">
                <a:hlinkClick r:id="rId4"/>
              </a:rPr>
              <a:t>https://www.youtube.com/watch?v=NtiapP8XYSg</a:t>
            </a:r>
            <a:r>
              <a:rPr lang="en-US" dirty="0"/>
              <a:t> </a:t>
            </a:r>
            <a:r>
              <a:rPr lang="en-US" dirty="0">
                <a:hlinkClick r:id="rId5"/>
              </a:rPr>
              <a:t>https://www.kernel.co/kernel-raises-series-c</a:t>
            </a:r>
            <a:endParaRPr lang="en-US" dirty="0"/>
          </a:p>
          <a:p>
            <a:r>
              <a:rPr lang="en-US" dirty="0"/>
              <a:t>Cognitive Training Technology </a:t>
            </a:r>
            <a:r>
              <a:rPr lang="en-US" dirty="0">
                <a:hlinkClick r:id="rId6"/>
              </a:rPr>
              <a:t>https://www.brainco.tech/</a:t>
            </a:r>
            <a:endParaRPr lang="en-US" dirty="0"/>
          </a:p>
        </p:txBody>
      </p:sp>
    </p:spTree>
    <p:extLst>
      <p:ext uri="{BB962C8B-B14F-4D97-AF65-F5344CB8AC3E}">
        <p14:creationId xmlns:p14="http://schemas.microsoft.com/office/powerpoint/2010/main" val="9308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FINTECH Evolution</a:t>
            </a:r>
            <a:br>
              <a:rPr lang="en-US" dirty="0"/>
            </a:br>
            <a:r>
              <a:rPr lang="en-US" dirty="0"/>
              <a:t>(Financial Technology)</a:t>
            </a:r>
          </a:p>
        </p:txBody>
      </p:sp>
      <p:sp>
        <p:nvSpPr>
          <p:cNvPr id="3" name="Content Placeholder 2"/>
          <p:cNvSpPr>
            <a:spLocks noGrp="1"/>
          </p:cNvSpPr>
          <p:nvPr>
            <p:ph idx="1"/>
          </p:nvPr>
        </p:nvSpPr>
        <p:spPr>
          <a:xfrm>
            <a:off x="448149" y="1592796"/>
            <a:ext cx="8229600" cy="4350805"/>
          </a:xfrm>
        </p:spPr>
        <p:txBody>
          <a:bodyPr>
            <a:normAutofit fontScale="62500" lnSpcReduction="20000"/>
          </a:bodyPr>
          <a:lstStyle/>
          <a:p>
            <a:r>
              <a:rPr lang="en-US" dirty="0"/>
              <a:t>Cryptocurrency</a:t>
            </a:r>
          </a:p>
          <a:p>
            <a:r>
              <a:rPr lang="en-US" dirty="0"/>
              <a:t>Bitcoin</a:t>
            </a:r>
          </a:p>
          <a:p>
            <a:r>
              <a:rPr lang="en-US" dirty="0" err="1"/>
              <a:t>Blockchain</a:t>
            </a:r>
            <a:endParaRPr lang="en-US" dirty="0"/>
          </a:p>
          <a:p>
            <a:r>
              <a:rPr lang="en-US" dirty="0" err="1"/>
              <a:t>Ethereum</a:t>
            </a:r>
            <a:endParaRPr lang="en-US" dirty="0"/>
          </a:p>
          <a:p>
            <a:r>
              <a:rPr lang="en-US" dirty="0" err="1"/>
              <a:t>Regetech</a:t>
            </a:r>
            <a:endParaRPr lang="en-US" dirty="0"/>
          </a:p>
          <a:p>
            <a:r>
              <a:rPr lang="en-US" dirty="0" err="1"/>
              <a:t>Insurtech</a:t>
            </a:r>
            <a:endParaRPr lang="en-US" dirty="0"/>
          </a:p>
          <a:p>
            <a:r>
              <a:rPr lang="en-US" dirty="0"/>
              <a:t>Initial Coin Offering (ICO)</a:t>
            </a:r>
          </a:p>
          <a:p>
            <a:r>
              <a:rPr lang="en-US" dirty="0"/>
              <a:t>Initial Token Offering (ITO)</a:t>
            </a:r>
          </a:p>
          <a:p>
            <a:r>
              <a:rPr lang="en-US" dirty="0"/>
              <a:t>Open Banking</a:t>
            </a:r>
          </a:p>
          <a:p>
            <a:r>
              <a:rPr lang="en-US" dirty="0" err="1"/>
              <a:t>Robo</a:t>
            </a:r>
            <a:r>
              <a:rPr lang="en-US" dirty="0"/>
              <a:t>-advisor</a:t>
            </a:r>
          </a:p>
          <a:p>
            <a:r>
              <a:rPr lang="en-US" dirty="0"/>
              <a:t>Unbanked/Underbanked</a:t>
            </a:r>
          </a:p>
          <a:p>
            <a:r>
              <a:rPr lang="en-US" dirty="0"/>
              <a:t>Financial Inclusion</a:t>
            </a:r>
          </a:p>
          <a:p>
            <a:r>
              <a:rPr lang="en-US" dirty="0"/>
              <a:t>Smart Contracts</a:t>
            </a:r>
          </a:p>
          <a:p>
            <a:r>
              <a:rPr lang="en-US" dirty="0"/>
              <a:t>Accelerators</a:t>
            </a:r>
          </a:p>
          <a:p>
            <a:endParaRPr lang="en-US" dirty="0"/>
          </a:p>
          <a:p>
            <a:endParaRPr lang="en-US" dirty="0"/>
          </a:p>
          <a:p>
            <a:endParaRPr lang="en-US" dirty="0"/>
          </a:p>
          <a:p>
            <a:endParaRPr lang="en-US" dirty="0"/>
          </a:p>
        </p:txBody>
      </p:sp>
      <p:sp>
        <p:nvSpPr>
          <p:cNvPr id="4" name="Rectangle 3"/>
          <p:cNvSpPr/>
          <p:nvPr/>
        </p:nvSpPr>
        <p:spPr>
          <a:xfrm>
            <a:off x="629562" y="5959571"/>
            <a:ext cx="7398822" cy="461665"/>
          </a:xfrm>
          <a:prstGeom prst="rect">
            <a:avLst/>
          </a:prstGeom>
        </p:spPr>
        <p:txBody>
          <a:bodyPr wrap="square">
            <a:spAutoFit/>
          </a:bodyPr>
          <a:lstStyle/>
          <a:p>
            <a:r>
              <a:rPr lang="en-US" sz="1200" dirty="0"/>
              <a:t>https://</a:t>
            </a:r>
            <a:r>
              <a:rPr lang="en-US" sz="1200" dirty="0" err="1"/>
              <a:t>www.cnbc.com</a:t>
            </a:r>
            <a:r>
              <a:rPr lang="en-US" sz="1200" dirty="0"/>
              <a:t>/2017/10/02/fintech-everything-youve-always-wanted-to-know-about-financial-technology.html</a:t>
            </a:r>
          </a:p>
        </p:txBody>
      </p:sp>
    </p:spTree>
    <p:extLst>
      <p:ext uri="{BB962C8B-B14F-4D97-AF65-F5344CB8AC3E}">
        <p14:creationId xmlns:p14="http://schemas.microsoft.com/office/powerpoint/2010/main" val="60575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45947" y="129662"/>
            <a:ext cx="7520419" cy="1244571"/>
          </a:xfrm>
          <a:prstGeom prst="rect">
            <a:avLst/>
          </a:prstGeom>
        </p:spPr>
        <p:txBody>
          <a:bodyPr vert="horz" wrap="square" lIns="0" tIns="13335" rIns="0" bIns="0" rtlCol="0" anchor="ctr">
            <a:spAutoFit/>
          </a:bodyPr>
          <a:lstStyle/>
          <a:p>
            <a:pPr marL="12700" marR="5080" indent="1158240">
              <a:spcBef>
                <a:spcPts val="105"/>
              </a:spcBef>
            </a:pPr>
            <a:r>
              <a:rPr sz="4000" spc="-5" dirty="0">
                <a:latin typeface="Calibri" charset="0"/>
                <a:ea typeface="Calibri" charset="0"/>
                <a:cs typeface="Calibri" charset="0"/>
              </a:rPr>
              <a:t>Convergence for </a:t>
            </a:r>
            <a:r>
              <a:rPr sz="4000" dirty="0">
                <a:latin typeface="Calibri" charset="0"/>
                <a:ea typeface="Calibri" charset="0"/>
                <a:cs typeface="Calibri" charset="0"/>
              </a:rPr>
              <a:t>a  </a:t>
            </a:r>
            <a:r>
              <a:rPr sz="4000" spc="-5" dirty="0">
                <a:latin typeface="Calibri" charset="0"/>
                <a:ea typeface="Calibri" charset="0"/>
                <a:cs typeface="Calibri" charset="0"/>
              </a:rPr>
              <a:t>“true” </a:t>
            </a:r>
            <a:r>
              <a:rPr sz="4000" dirty="0">
                <a:latin typeface="Calibri" charset="0"/>
                <a:ea typeface="Calibri" charset="0"/>
                <a:cs typeface="Calibri" charset="0"/>
              </a:rPr>
              <a:t>Collaborative</a:t>
            </a:r>
            <a:r>
              <a:rPr sz="4000" spc="-50" dirty="0">
                <a:latin typeface="Calibri" charset="0"/>
                <a:ea typeface="Calibri" charset="0"/>
                <a:cs typeface="Calibri" charset="0"/>
              </a:rPr>
              <a:t> </a:t>
            </a:r>
            <a:r>
              <a:rPr sz="4000" spc="-5" dirty="0">
                <a:latin typeface="Calibri" charset="0"/>
                <a:ea typeface="Calibri" charset="0"/>
                <a:cs typeface="Calibri" charset="0"/>
              </a:rPr>
              <a:t>Economy?</a:t>
            </a:r>
            <a:endParaRPr sz="4000" dirty="0">
              <a:latin typeface="Calibri" charset="0"/>
              <a:ea typeface="Calibri" charset="0"/>
              <a:cs typeface="Calibri" charset="0"/>
            </a:endParaRPr>
          </a:p>
        </p:txBody>
      </p:sp>
      <p:sp>
        <p:nvSpPr>
          <p:cNvPr id="7" name="object 7"/>
          <p:cNvSpPr txBox="1"/>
          <p:nvPr/>
        </p:nvSpPr>
        <p:spPr>
          <a:xfrm>
            <a:off x="5943600" y="3041142"/>
            <a:ext cx="2971800" cy="1560684"/>
          </a:xfrm>
          <a:prstGeom prst="rect">
            <a:avLst/>
          </a:prstGeom>
          <a:solidFill>
            <a:srgbClr val="FFFFFF"/>
          </a:solidFill>
          <a:ln w="9144">
            <a:solidFill>
              <a:srgbClr val="000000"/>
            </a:solidFill>
          </a:ln>
        </p:spPr>
        <p:txBody>
          <a:bodyPr vert="horz" wrap="square" lIns="0" tIns="265430" rIns="0" bIns="0" rtlCol="0">
            <a:spAutoFit/>
          </a:bodyPr>
          <a:lstStyle/>
          <a:p>
            <a:pPr marL="479425" marR="469900" indent="-2540" algn="ctr">
              <a:spcBef>
                <a:spcPts val="2090"/>
              </a:spcBef>
            </a:pPr>
            <a:r>
              <a:rPr sz="2800" spc="-10" dirty="0">
                <a:solidFill>
                  <a:srgbClr val="000090"/>
                </a:solidFill>
                <a:latin typeface="Tahoma"/>
                <a:cs typeface="Tahoma"/>
              </a:rPr>
              <a:t>Sharing/  </a:t>
            </a:r>
            <a:r>
              <a:rPr sz="2800" spc="-5" dirty="0">
                <a:solidFill>
                  <a:srgbClr val="000090"/>
                </a:solidFill>
                <a:latin typeface="Tahoma"/>
                <a:cs typeface="Tahoma"/>
              </a:rPr>
              <a:t>Co</a:t>
            </a:r>
            <a:r>
              <a:rPr sz="2800" dirty="0">
                <a:solidFill>
                  <a:srgbClr val="000090"/>
                </a:solidFill>
                <a:latin typeface="Tahoma"/>
                <a:cs typeface="Tahoma"/>
              </a:rPr>
              <a:t>l</a:t>
            </a:r>
            <a:r>
              <a:rPr sz="2800" spc="-5" dirty="0">
                <a:solidFill>
                  <a:srgbClr val="000090"/>
                </a:solidFill>
                <a:latin typeface="Tahoma"/>
                <a:cs typeface="Tahoma"/>
              </a:rPr>
              <a:t>l</a:t>
            </a:r>
            <a:r>
              <a:rPr sz="2800" spc="-15" dirty="0">
                <a:solidFill>
                  <a:srgbClr val="000090"/>
                </a:solidFill>
                <a:latin typeface="Tahoma"/>
                <a:cs typeface="Tahoma"/>
              </a:rPr>
              <a:t>a</a:t>
            </a:r>
            <a:r>
              <a:rPr sz="2800" spc="-5" dirty="0">
                <a:solidFill>
                  <a:srgbClr val="000090"/>
                </a:solidFill>
                <a:latin typeface="Tahoma"/>
                <a:cs typeface="Tahoma"/>
              </a:rPr>
              <a:t>bo</a:t>
            </a:r>
            <a:r>
              <a:rPr sz="2800" spc="-50" dirty="0">
                <a:solidFill>
                  <a:srgbClr val="000090"/>
                </a:solidFill>
                <a:latin typeface="Tahoma"/>
                <a:cs typeface="Tahoma"/>
              </a:rPr>
              <a:t>r</a:t>
            </a:r>
            <a:r>
              <a:rPr sz="2800" spc="-5" dirty="0">
                <a:solidFill>
                  <a:srgbClr val="000090"/>
                </a:solidFill>
                <a:latin typeface="Tahoma"/>
                <a:cs typeface="Tahoma"/>
              </a:rPr>
              <a:t>at</a:t>
            </a:r>
            <a:r>
              <a:rPr sz="2800" spc="-15" dirty="0">
                <a:solidFill>
                  <a:srgbClr val="000090"/>
                </a:solidFill>
                <a:latin typeface="Tahoma"/>
                <a:cs typeface="Tahoma"/>
              </a:rPr>
              <a:t>i</a:t>
            </a:r>
            <a:r>
              <a:rPr sz="2800" spc="-35" dirty="0">
                <a:solidFill>
                  <a:srgbClr val="000090"/>
                </a:solidFill>
                <a:latin typeface="Tahoma"/>
                <a:cs typeface="Tahoma"/>
              </a:rPr>
              <a:t>v</a:t>
            </a:r>
            <a:r>
              <a:rPr sz="2800" dirty="0">
                <a:solidFill>
                  <a:srgbClr val="000090"/>
                </a:solidFill>
                <a:latin typeface="Tahoma"/>
                <a:cs typeface="Tahoma"/>
              </a:rPr>
              <a:t>e  </a:t>
            </a:r>
            <a:r>
              <a:rPr sz="2800" spc="-5" dirty="0">
                <a:solidFill>
                  <a:srgbClr val="000090"/>
                </a:solidFill>
                <a:latin typeface="Tahoma"/>
                <a:cs typeface="Tahoma"/>
              </a:rPr>
              <a:t>Economy</a:t>
            </a:r>
            <a:endParaRPr sz="2800">
              <a:latin typeface="Tahoma"/>
              <a:cs typeface="Tahoma"/>
            </a:endParaRPr>
          </a:p>
        </p:txBody>
      </p:sp>
      <p:sp>
        <p:nvSpPr>
          <p:cNvPr id="8" name="object 8"/>
          <p:cNvSpPr/>
          <p:nvPr/>
        </p:nvSpPr>
        <p:spPr>
          <a:xfrm>
            <a:off x="4267200" y="3126485"/>
            <a:ext cx="1447800" cy="1656714"/>
          </a:xfrm>
          <a:custGeom>
            <a:avLst/>
            <a:gdLst/>
            <a:ahLst/>
            <a:cxnLst/>
            <a:rect l="l" t="t" r="r" b="b"/>
            <a:pathLst>
              <a:path w="1447800" h="1656714">
                <a:moveTo>
                  <a:pt x="723900" y="0"/>
                </a:moveTo>
                <a:lnTo>
                  <a:pt x="723900" y="414146"/>
                </a:lnTo>
                <a:lnTo>
                  <a:pt x="0" y="414146"/>
                </a:lnTo>
                <a:lnTo>
                  <a:pt x="0" y="1242440"/>
                </a:lnTo>
                <a:lnTo>
                  <a:pt x="723900" y="1242440"/>
                </a:lnTo>
                <a:lnTo>
                  <a:pt x="723900" y="1656588"/>
                </a:lnTo>
                <a:lnTo>
                  <a:pt x="1447800" y="828294"/>
                </a:lnTo>
                <a:lnTo>
                  <a:pt x="723900" y="0"/>
                </a:lnTo>
                <a:close/>
              </a:path>
            </a:pathLst>
          </a:custGeom>
          <a:solidFill>
            <a:srgbClr val="F79546"/>
          </a:solidFill>
        </p:spPr>
        <p:txBody>
          <a:bodyPr wrap="square" lIns="0" tIns="0" rIns="0" bIns="0" rtlCol="0"/>
          <a:lstStyle/>
          <a:p>
            <a:endParaRPr/>
          </a:p>
        </p:txBody>
      </p:sp>
      <p:sp>
        <p:nvSpPr>
          <p:cNvPr id="9" name="object 9"/>
          <p:cNvSpPr/>
          <p:nvPr/>
        </p:nvSpPr>
        <p:spPr>
          <a:xfrm>
            <a:off x="4267200" y="3126485"/>
            <a:ext cx="1447800" cy="1656714"/>
          </a:xfrm>
          <a:custGeom>
            <a:avLst/>
            <a:gdLst/>
            <a:ahLst/>
            <a:cxnLst/>
            <a:rect l="l" t="t" r="r" b="b"/>
            <a:pathLst>
              <a:path w="1447800" h="1656714">
                <a:moveTo>
                  <a:pt x="0" y="414146"/>
                </a:moveTo>
                <a:lnTo>
                  <a:pt x="723900" y="414146"/>
                </a:lnTo>
                <a:lnTo>
                  <a:pt x="723900" y="0"/>
                </a:lnTo>
                <a:lnTo>
                  <a:pt x="1447800" y="828294"/>
                </a:lnTo>
                <a:lnTo>
                  <a:pt x="723900" y="1656588"/>
                </a:lnTo>
                <a:lnTo>
                  <a:pt x="723900" y="1242440"/>
                </a:lnTo>
                <a:lnTo>
                  <a:pt x="0" y="1242440"/>
                </a:lnTo>
                <a:lnTo>
                  <a:pt x="0" y="414146"/>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345946" y="2183131"/>
            <a:ext cx="3794005" cy="3334887"/>
          </a:xfrm>
          <a:prstGeom prst="rect">
            <a:avLst/>
          </a:prstGeom>
          <a:solidFill>
            <a:srgbClr val="FFFFFF"/>
          </a:solidFill>
          <a:ln w="9144">
            <a:solidFill>
              <a:srgbClr val="000000"/>
            </a:solidFill>
          </a:ln>
        </p:spPr>
        <p:txBody>
          <a:bodyPr vert="horz" wrap="square" lIns="0" tIns="163195" rIns="0" bIns="0" rtlCol="0">
            <a:spAutoFit/>
          </a:bodyPr>
          <a:lstStyle/>
          <a:p>
            <a:pPr marL="1355090" indent="-124460">
              <a:spcBef>
                <a:spcPts val="1285"/>
              </a:spcBef>
              <a:buSzPct val="96428"/>
              <a:buFont typeface="Arial"/>
              <a:buChar char="•"/>
              <a:tabLst>
                <a:tab pos="1355725" algn="l"/>
              </a:tabLst>
            </a:pPr>
            <a:r>
              <a:rPr sz="2800" spc="-5" dirty="0">
                <a:solidFill>
                  <a:srgbClr val="000090"/>
                </a:solidFill>
                <a:latin typeface="Tahoma"/>
                <a:cs typeface="Tahoma"/>
              </a:rPr>
              <a:t>AI/ML</a:t>
            </a:r>
            <a:endParaRPr sz="2800" dirty="0">
              <a:latin typeface="Tahoma"/>
              <a:cs typeface="Tahoma"/>
            </a:endParaRPr>
          </a:p>
          <a:p>
            <a:pPr marL="878205" indent="-125095">
              <a:spcBef>
                <a:spcPts val="240"/>
              </a:spcBef>
              <a:buSzPct val="96428"/>
              <a:buFont typeface="Arial"/>
              <a:buChar char="•"/>
              <a:tabLst>
                <a:tab pos="878840" algn="l"/>
              </a:tabLst>
            </a:pPr>
            <a:r>
              <a:rPr sz="2800" spc="-10" dirty="0">
                <a:solidFill>
                  <a:srgbClr val="000090"/>
                </a:solidFill>
                <a:latin typeface="Tahoma"/>
                <a:cs typeface="Tahoma"/>
              </a:rPr>
              <a:t>IoT/Sensors</a:t>
            </a:r>
            <a:endParaRPr sz="2800" dirty="0">
              <a:latin typeface="Tahoma"/>
              <a:cs typeface="Tahoma"/>
            </a:endParaRPr>
          </a:p>
          <a:p>
            <a:pPr marL="306705" indent="-125095">
              <a:spcBef>
                <a:spcPts val="240"/>
              </a:spcBef>
              <a:buSzPct val="96428"/>
              <a:buFont typeface="Arial"/>
              <a:buChar char="•"/>
              <a:tabLst>
                <a:tab pos="307340" algn="l"/>
              </a:tabLst>
            </a:pPr>
            <a:r>
              <a:rPr sz="2800" spc="-25" dirty="0">
                <a:solidFill>
                  <a:srgbClr val="000090"/>
                </a:solidFill>
                <a:latin typeface="Tahoma"/>
                <a:cs typeface="Tahoma"/>
              </a:rPr>
              <a:t>Blockchains/Tokens</a:t>
            </a:r>
            <a:endParaRPr sz="2800" dirty="0">
              <a:latin typeface="Tahoma"/>
              <a:cs typeface="Tahoma"/>
            </a:endParaRPr>
          </a:p>
          <a:p>
            <a:pPr marL="276225" indent="-125095">
              <a:spcBef>
                <a:spcPts val="240"/>
              </a:spcBef>
              <a:buSzPct val="96428"/>
              <a:buFont typeface="Arial"/>
              <a:buChar char="•"/>
              <a:tabLst>
                <a:tab pos="276860" algn="l"/>
              </a:tabLst>
            </a:pPr>
            <a:r>
              <a:rPr sz="2800" spc="-10" dirty="0">
                <a:solidFill>
                  <a:srgbClr val="000090"/>
                </a:solidFill>
                <a:latin typeface="Tahoma"/>
                <a:cs typeface="Tahoma"/>
              </a:rPr>
              <a:t>P2P/M2M</a:t>
            </a:r>
            <a:r>
              <a:rPr sz="2800" spc="-15" dirty="0">
                <a:solidFill>
                  <a:srgbClr val="000090"/>
                </a:solidFill>
                <a:latin typeface="Tahoma"/>
                <a:cs typeface="Tahoma"/>
              </a:rPr>
              <a:t> </a:t>
            </a:r>
            <a:r>
              <a:rPr sz="2800" spc="-10" dirty="0">
                <a:solidFill>
                  <a:srgbClr val="000090"/>
                </a:solidFill>
                <a:latin typeface="Tahoma"/>
                <a:cs typeface="Tahoma"/>
              </a:rPr>
              <a:t>payments</a:t>
            </a:r>
            <a:endParaRPr sz="2800" dirty="0">
              <a:latin typeface="Tahoma"/>
              <a:cs typeface="Tahoma"/>
            </a:endParaRPr>
          </a:p>
          <a:p>
            <a:pPr marL="949960" lvl="1" indent="-125095">
              <a:spcBef>
                <a:spcPts val="240"/>
              </a:spcBef>
              <a:buSzPct val="96428"/>
              <a:buFont typeface="Arial"/>
              <a:buChar char="•"/>
              <a:tabLst>
                <a:tab pos="950594" algn="l"/>
              </a:tabLst>
            </a:pPr>
            <a:r>
              <a:rPr sz="2800" spc="-5" dirty="0">
                <a:solidFill>
                  <a:srgbClr val="000090"/>
                </a:solidFill>
                <a:latin typeface="Tahoma"/>
                <a:cs typeface="Tahoma"/>
              </a:rPr>
              <a:t>3D</a:t>
            </a:r>
            <a:r>
              <a:rPr sz="2800" spc="-15" dirty="0">
                <a:solidFill>
                  <a:srgbClr val="000090"/>
                </a:solidFill>
                <a:latin typeface="Tahoma"/>
                <a:cs typeface="Tahoma"/>
              </a:rPr>
              <a:t> </a:t>
            </a:r>
            <a:r>
              <a:rPr sz="2800" spc="-5" dirty="0">
                <a:solidFill>
                  <a:srgbClr val="000090"/>
                </a:solidFill>
                <a:latin typeface="Tahoma"/>
                <a:cs typeface="Tahoma"/>
              </a:rPr>
              <a:t>printing</a:t>
            </a:r>
            <a:endParaRPr sz="2800" dirty="0">
              <a:latin typeface="Tahoma"/>
              <a:cs typeface="Tahoma"/>
            </a:endParaRPr>
          </a:p>
          <a:p>
            <a:pPr marL="893444" indent="-125095">
              <a:spcBef>
                <a:spcPts val="244"/>
              </a:spcBef>
              <a:buSzPct val="96428"/>
              <a:buFont typeface="Arial"/>
              <a:buChar char="•"/>
              <a:tabLst>
                <a:tab pos="894080" algn="l"/>
              </a:tabLst>
            </a:pPr>
            <a:r>
              <a:rPr sz="2800" spc="-10" dirty="0">
                <a:solidFill>
                  <a:srgbClr val="000090"/>
                </a:solidFill>
                <a:latin typeface="Tahoma"/>
                <a:cs typeface="Tahoma"/>
              </a:rPr>
              <a:t>Renewables</a:t>
            </a:r>
            <a:endParaRPr sz="2800" dirty="0">
              <a:latin typeface="Tahoma"/>
              <a:cs typeface="Tahoma"/>
            </a:endParaRPr>
          </a:p>
          <a:p>
            <a:pPr marL="1320165" lvl="1" indent="-124460">
              <a:spcBef>
                <a:spcPts val="240"/>
              </a:spcBef>
              <a:buSzPct val="96428"/>
              <a:buFont typeface="Arial"/>
              <a:buChar char="•"/>
              <a:tabLst>
                <a:tab pos="1320800" algn="l"/>
              </a:tabLst>
            </a:pPr>
            <a:r>
              <a:rPr lang="en-US" sz="2800" spc="-5" dirty="0">
                <a:solidFill>
                  <a:srgbClr val="000090"/>
                </a:solidFill>
                <a:latin typeface="Tahoma"/>
                <a:cs typeface="Tahoma"/>
              </a:rPr>
              <a:t>MR=</a:t>
            </a:r>
            <a:r>
              <a:rPr sz="2800" spc="-5" dirty="0">
                <a:solidFill>
                  <a:srgbClr val="000090"/>
                </a:solidFill>
                <a:latin typeface="Tahoma"/>
                <a:cs typeface="Tahoma"/>
              </a:rPr>
              <a:t>VR/AR</a:t>
            </a:r>
            <a:r>
              <a:rPr lang="en-US" sz="2800" spc="-5" dirty="0">
                <a:solidFill>
                  <a:srgbClr val="000090"/>
                </a:solidFill>
                <a:latin typeface="Tahoma"/>
                <a:cs typeface="Tahoma"/>
              </a:rPr>
              <a:t>/MR</a:t>
            </a:r>
            <a:endParaRPr sz="2800" dirty="0">
              <a:latin typeface="Tahoma"/>
              <a:cs typeface="Tahoma"/>
            </a:endParaRPr>
          </a:p>
        </p:txBody>
      </p:sp>
      <p:sp>
        <p:nvSpPr>
          <p:cNvPr id="11" name="Rectangle 10"/>
          <p:cNvSpPr/>
          <p:nvPr/>
        </p:nvSpPr>
        <p:spPr>
          <a:xfrm>
            <a:off x="953598" y="6182821"/>
            <a:ext cx="2957413" cy="276999"/>
          </a:xfrm>
          <a:prstGeom prst="rect">
            <a:avLst/>
          </a:prstGeom>
        </p:spPr>
        <p:txBody>
          <a:bodyPr wrap="none">
            <a:spAutoFit/>
          </a:bodyPr>
          <a:lstStyle/>
          <a:p>
            <a:r>
              <a:rPr lang="en-US" sz="1200"/>
              <a:t>ref. </a:t>
            </a:r>
            <a:r>
              <a:rPr lang="en-US" sz="1200" dirty="0"/>
              <a:t>https://</a:t>
            </a:r>
            <a:r>
              <a:rPr lang="en-US" sz="1200" dirty="0" err="1"/>
              <a:t>www.slideshare.net</a:t>
            </a:r>
            <a:r>
              <a:rPr lang="en-US" sz="1200" dirty="0"/>
              <a:t>/</a:t>
            </a:r>
            <a:r>
              <a:rPr lang="en-US" sz="1200" dirty="0" err="1"/>
              <a:t>eteigland</a:t>
            </a:r>
            <a:endParaRPr lang="en-US" sz="1200" dirty="0"/>
          </a:p>
        </p:txBody>
      </p:sp>
    </p:spTree>
    <p:extLst>
      <p:ext uri="{BB962C8B-B14F-4D97-AF65-F5344CB8AC3E}">
        <p14:creationId xmlns:p14="http://schemas.microsoft.com/office/powerpoint/2010/main" val="1633224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7AC5-3DCA-C047-BB9C-ADF93BBE05FA}"/>
              </a:ext>
            </a:extLst>
          </p:cNvPr>
          <p:cNvSpPr>
            <a:spLocks noGrp="1"/>
          </p:cNvSpPr>
          <p:nvPr>
            <p:ph type="title"/>
          </p:nvPr>
        </p:nvSpPr>
        <p:spPr/>
        <p:txBody>
          <a:bodyPr/>
          <a:lstStyle/>
          <a:p>
            <a:r>
              <a:rPr lang="en-US" dirty="0"/>
              <a:t>2045 – What it might be!</a:t>
            </a:r>
          </a:p>
        </p:txBody>
      </p:sp>
      <p:sp>
        <p:nvSpPr>
          <p:cNvPr id="3" name="Content Placeholder 2">
            <a:extLst>
              <a:ext uri="{FF2B5EF4-FFF2-40B4-BE49-F238E27FC236}">
                <a16:creationId xmlns:a16="http://schemas.microsoft.com/office/drawing/2014/main" id="{5CD2FA16-3232-D54B-AC03-6BBBB0A31A5B}"/>
              </a:ext>
            </a:extLst>
          </p:cNvPr>
          <p:cNvSpPr>
            <a:spLocks noGrp="1"/>
          </p:cNvSpPr>
          <p:nvPr>
            <p:ph idx="1"/>
          </p:nvPr>
        </p:nvSpPr>
        <p:spPr/>
        <p:txBody>
          <a:bodyPr/>
          <a:lstStyle/>
          <a:p>
            <a:r>
              <a:rPr lang="en-US" dirty="0">
                <a:hlinkClick r:id="rId2"/>
              </a:rPr>
              <a:t>https://www.youtube.com/watch?v=01hbkh4hXEk </a:t>
            </a:r>
            <a:r>
              <a:rPr lang="en-US" dirty="0"/>
              <a:t>  http://2045.com/</a:t>
            </a:r>
          </a:p>
          <a:p>
            <a:r>
              <a:rPr lang="en-US" dirty="0"/>
              <a:t>Singularity - hypothetical point in time at which technological growth becomes uncontrollable and irreversible, resulting in unforeseeable changes to human civilization.</a:t>
            </a:r>
          </a:p>
          <a:p>
            <a:r>
              <a:rPr lang="en-US" dirty="0"/>
              <a:t>Consciousness – </a:t>
            </a:r>
            <a:r>
              <a:rPr lang="en-US" dirty="0" err="1"/>
              <a:t>uploadable</a:t>
            </a:r>
            <a:endParaRPr lang="en-US" dirty="0"/>
          </a:p>
          <a:p>
            <a:endParaRPr lang="en-US" dirty="0"/>
          </a:p>
          <a:p>
            <a:endParaRPr lang="en-US" dirty="0"/>
          </a:p>
        </p:txBody>
      </p:sp>
    </p:spTree>
    <p:extLst>
      <p:ext uri="{BB962C8B-B14F-4D97-AF65-F5344CB8AC3E}">
        <p14:creationId xmlns:p14="http://schemas.microsoft.com/office/powerpoint/2010/main" val="101257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014D-F8EF-D745-85CA-CF0D44F65152}"/>
              </a:ext>
            </a:extLst>
          </p:cNvPr>
          <p:cNvSpPr>
            <a:spLocks noGrp="1"/>
          </p:cNvSpPr>
          <p:nvPr>
            <p:ph type="title"/>
          </p:nvPr>
        </p:nvSpPr>
        <p:spPr/>
        <p:txBody>
          <a:bodyPr/>
          <a:lstStyle/>
          <a:p>
            <a:r>
              <a:rPr lang="en-US" dirty="0"/>
              <a:t>So, What’s education for </a:t>
            </a:r>
          </a:p>
        </p:txBody>
      </p:sp>
      <p:sp>
        <p:nvSpPr>
          <p:cNvPr id="3" name="Content Placeholder 2">
            <a:extLst>
              <a:ext uri="{FF2B5EF4-FFF2-40B4-BE49-F238E27FC236}">
                <a16:creationId xmlns:a16="http://schemas.microsoft.com/office/drawing/2014/main" id="{6D0393B7-5E05-2042-9CA8-1B708ECD8D8C}"/>
              </a:ext>
            </a:extLst>
          </p:cNvPr>
          <p:cNvSpPr>
            <a:spLocks noGrp="1"/>
          </p:cNvSpPr>
          <p:nvPr>
            <p:ph idx="1"/>
          </p:nvPr>
        </p:nvSpPr>
        <p:spPr/>
        <p:txBody>
          <a:bodyPr/>
          <a:lstStyle/>
          <a:p>
            <a:r>
              <a:rPr lang="en-US" dirty="0"/>
              <a:t>Create and Improve the Future!</a:t>
            </a:r>
          </a:p>
          <a:p>
            <a:r>
              <a:rPr lang="en-US" dirty="0"/>
              <a:t>Predict the Future or Close Loop of Future with Less Error!</a:t>
            </a:r>
          </a:p>
          <a:p>
            <a:r>
              <a:rPr lang="en-US" dirty="0"/>
              <a:t>Uplift the Purpose of Life!!!</a:t>
            </a:r>
          </a:p>
        </p:txBody>
      </p:sp>
    </p:spTree>
    <p:extLst>
      <p:ext uri="{BB962C8B-B14F-4D97-AF65-F5344CB8AC3E}">
        <p14:creationId xmlns:p14="http://schemas.microsoft.com/office/powerpoint/2010/main" val="130172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Class Activity</a:t>
            </a:r>
            <a:endParaRPr lang="zh-TW" altLang="en-US" dirty="0"/>
          </a:p>
        </p:txBody>
      </p:sp>
      <p:sp>
        <p:nvSpPr>
          <p:cNvPr id="3" name="內容版面配置區 2"/>
          <p:cNvSpPr>
            <a:spLocks noGrp="1"/>
          </p:cNvSpPr>
          <p:nvPr>
            <p:ph idx="1"/>
          </p:nvPr>
        </p:nvSpPr>
        <p:spPr>
          <a:xfrm>
            <a:off x="457200" y="1600200"/>
            <a:ext cx="8327268" cy="4907142"/>
          </a:xfrm>
        </p:spPr>
        <p:txBody>
          <a:bodyPr>
            <a:normAutofit fontScale="47500" lnSpcReduction="20000"/>
          </a:bodyPr>
          <a:lstStyle/>
          <a:p>
            <a:r>
              <a:rPr lang="en-US" altLang="zh-TW" dirty="0"/>
              <a:t>Special Topic Presentation by team: prepare 30 min. presentation and 10 min. Q&amp;A (team to organize questionnaires in advance for this)</a:t>
            </a:r>
          </a:p>
          <a:p>
            <a:r>
              <a:rPr lang="en-US" altLang="zh-TW" dirty="0"/>
              <a:t>Special Topic Debate by team: </a:t>
            </a:r>
          </a:p>
          <a:p>
            <a:r>
              <a:rPr lang="en-US" altLang="zh-TW" dirty="0"/>
              <a:t>Final Project Task: team effort or individual (optional)</a:t>
            </a:r>
          </a:p>
          <a:p>
            <a:pPr lvl="1"/>
            <a:r>
              <a:rPr lang="en-US" altLang="zh-TW" dirty="0"/>
              <a:t>Prepare 45min. Presentation and 15min. Q/A</a:t>
            </a:r>
          </a:p>
          <a:p>
            <a:pPr lvl="2"/>
            <a:r>
              <a:rPr lang="en-US" altLang="zh-TW" dirty="0"/>
              <a:t>Real-World Scenario</a:t>
            </a:r>
          </a:p>
          <a:p>
            <a:pPr lvl="2"/>
            <a:r>
              <a:rPr lang="en-US" altLang="zh-TW" dirty="0"/>
              <a:t>Supporting Data and Documents</a:t>
            </a:r>
          </a:p>
          <a:p>
            <a:pPr lvl="2"/>
            <a:r>
              <a:rPr lang="en-US" altLang="zh-TW" dirty="0"/>
              <a:t>Open-Ended Problem and Discussion</a:t>
            </a:r>
          </a:p>
          <a:p>
            <a:pPr lvl="1"/>
            <a:r>
              <a:rPr lang="en-US" altLang="zh-TW" dirty="0"/>
              <a:t>Write a Comprehensive Research Project Report or Business Plan</a:t>
            </a:r>
          </a:p>
          <a:p>
            <a:r>
              <a:rPr lang="en-US" altLang="zh-TW" dirty="0"/>
              <a:t>Topic for Final Project</a:t>
            </a:r>
          </a:p>
          <a:p>
            <a:pPr lvl="1"/>
            <a:r>
              <a:rPr lang="en-US" altLang="zh-TW" dirty="0"/>
              <a:t>New business plan: ideas for startup, product, technology, and business </a:t>
            </a:r>
            <a:r>
              <a:rPr lang="en-US" altLang="zh-TW" dirty="0" err="1"/>
              <a:t>etc</a:t>
            </a:r>
            <a:r>
              <a:rPr lang="en-US" altLang="zh-TW" dirty="0"/>
              <a:t>…</a:t>
            </a:r>
          </a:p>
          <a:p>
            <a:pPr lvl="1"/>
            <a:r>
              <a:rPr lang="en-US" altLang="zh-TW" dirty="0"/>
              <a:t>Research projects (TBD)</a:t>
            </a:r>
          </a:p>
          <a:p>
            <a:pPr lvl="2"/>
            <a:r>
              <a:rPr lang="en-US" altLang="zh-TW" dirty="0"/>
              <a:t>O</a:t>
            </a:r>
            <a:r>
              <a:rPr lang="en-US" altLang="zh-TW" sz="2000" dirty="0"/>
              <a:t>2</a:t>
            </a:r>
            <a:r>
              <a:rPr lang="en-US" altLang="zh-TW" dirty="0"/>
              <a:t>O (online-to-offline) and OMO (online-merge-offline) Businesses </a:t>
            </a:r>
          </a:p>
          <a:p>
            <a:pPr lvl="2"/>
            <a:r>
              <a:rPr lang="en-US" altLang="zh-TW" dirty="0"/>
              <a:t>Why cashless mobile payment is so popular in China</a:t>
            </a:r>
          </a:p>
          <a:p>
            <a:pPr lvl="2"/>
            <a:r>
              <a:rPr lang="en-US" altLang="zh-TW" dirty="0"/>
              <a:t>What is </a:t>
            </a:r>
            <a:r>
              <a:rPr lang="en-US" altLang="zh-TW" dirty="0" err="1"/>
              <a:t>Wechat</a:t>
            </a:r>
            <a:r>
              <a:rPr lang="en-US" altLang="zh-TW" dirty="0"/>
              <a:t>: the </a:t>
            </a:r>
            <a:r>
              <a:rPr lang="en-US" altLang="zh-TW" dirty="0" err="1"/>
              <a:t>SuperApp</a:t>
            </a:r>
            <a:endParaRPr lang="en-US" altLang="zh-TW" dirty="0"/>
          </a:p>
          <a:p>
            <a:pPr lvl="2"/>
            <a:r>
              <a:rPr lang="en-US" altLang="zh-TW" dirty="0"/>
              <a:t>The Four Waves of A.I.: Internet AI, Business AI, Perception AI, and Autonomous AI</a:t>
            </a:r>
          </a:p>
          <a:p>
            <a:pPr lvl="2"/>
            <a:r>
              <a:rPr lang="en-US" altLang="zh-TW" dirty="0"/>
              <a:t>A.I. Superpowers: the New World Order</a:t>
            </a:r>
          </a:p>
          <a:p>
            <a:pPr lvl="2"/>
            <a:r>
              <a:rPr lang="en-US" altLang="zh-TW" dirty="0"/>
              <a:t>Quantum Computing: What’s up to!</a:t>
            </a:r>
          </a:p>
          <a:p>
            <a:pPr lvl="2"/>
            <a:r>
              <a:rPr lang="en-US" altLang="zh-TW" dirty="0"/>
              <a:t>TBD…..</a:t>
            </a:r>
          </a:p>
          <a:p>
            <a:pPr lvl="1"/>
            <a:r>
              <a:rPr lang="en-US" altLang="zh-TW" dirty="0"/>
              <a:t>Hand-on real-life projects</a:t>
            </a:r>
          </a:p>
          <a:p>
            <a:pPr lvl="2"/>
            <a:r>
              <a:rPr lang="en-US" altLang="zh-TW" dirty="0"/>
              <a:t>Becoming citizen data scientist by using Kaggle platform </a:t>
            </a:r>
          </a:p>
          <a:p>
            <a:pPr lvl="2"/>
            <a:r>
              <a:rPr lang="en-US" altLang="zh-TW" dirty="0"/>
              <a:t>Develop your 1</a:t>
            </a:r>
            <a:r>
              <a:rPr lang="en-US" altLang="zh-TW" baseline="30000" dirty="0"/>
              <a:t>st</a:t>
            </a:r>
            <a:r>
              <a:rPr lang="en-US" altLang="zh-TW" dirty="0"/>
              <a:t> blockchain Apps (no programming experience needed)</a:t>
            </a:r>
          </a:p>
          <a:p>
            <a:pPr lvl="2"/>
            <a:r>
              <a:rPr lang="en-US" altLang="zh-TW" dirty="0"/>
              <a:t>Learn something about A.I. https://</a:t>
            </a:r>
            <a:r>
              <a:rPr lang="en-US" altLang="zh-TW" dirty="0" err="1"/>
              <a:t>www.elementsofai.com</a:t>
            </a:r>
            <a:r>
              <a:rPr lang="en-US" altLang="zh-TW" dirty="0"/>
              <a:t>/</a:t>
            </a:r>
          </a:p>
          <a:p>
            <a:pPr lvl="2"/>
            <a:endParaRPr lang="en-US" altLang="zh-TW" dirty="0"/>
          </a:p>
          <a:p>
            <a:pPr lvl="2"/>
            <a:endParaRPr lang="en-US" altLang="zh-TW" dirty="0"/>
          </a:p>
          <a:p>
            <a:pPr lvl="2"/>
            <a:endParaRPr lang="en-US" altLang="zh-TW" dirty="0"/>
          </a:p>
          <a:p>
            <a:pPr marL="914400" lvl="2" indent="0">
              <a:buNone/>
            </a:pPr>
            <a:endParaRPr lang="en-US" altLang="zh-TW" dirty="0"/>
          </a:p>
          <a:p>
            <a:pPr lvl="1"/>
            <a:endParaRPr lang="en-US" altLang="zh-TW" dirty="0"/>
          </a:p>
        </p:txBody>
      </p:sp>
    </p:spTree>
    <p:extLst>
      <p:ext uri="{BB962C8B-B14F-4D97-AF65-F5344CB8AC3E}">
        <p14:creationId xmlns:p14="http://schemas.microsoft.com/office/powerpoint/2010/main" val="165363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9" end="1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20" end="2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Course Topics</a:t>
            </a:r>
            <a:endParaRPr kumimoji="1" lang="zh-CN" altLang="en-US" dirty="0"/>
          </a:p>
        </p:txBody>
      </p:sp>
      <p:sp>
        <p:nvSpPr>
          <p:cNvPr id="3" name="内容占位符 2"/>
          <p:cNvSpPr>
            <a:spLocks noGrp="1"/>
          </p:cNvSpPr>
          <p:nvPr>
            <p:ph idx="1"/>
          </p:nvPr>
        </p:nvSpPr>
        <p:spPr/>
        <p:txBody>
          <a:bodyPr>
            <a:normAutofit fontScale="77500" lnSpcReduction="20000"/>
          </a:bodyPr>
          <a:lstStyle/>
          <a:p>
            <a:r>
              <a:rPr kumimoji="1" lang="en-US" altLang="zh-CN" dirty="0"/>
              <a:t>Course Introduction </a:t>
            </a:r>
          </a:p>
          <a:p>
            <a:r>
              <a:rPr kumimoji="1" lang="en-US" altLang="zh-CN" dirty="0"/>
              <a:t>Emerging Technology Trend </a:t>
            </a:r>
          </a:p>
          <a:p>
            <a:r>
              <a:rPr kumimoji="1" lang="en-US" altLang="zh-CN" dirty="0"/>
              <a:t>Blockchain Technology and Application</a:t>
            </a:r>
          </a:p>
          <a:p>
            <a:r>
              <a:rPr kumimoji="1" lang="en-US" altLang="zh-CN" dirty="0"/>
              <a:t>5G Technology, Application, and Technology War! </a:t>
            </a:r>
          </a:p>
          <a:p>
            <a:r>
              <a:rPr kumimoji="1" lang="en-US" altLang="zh-CN" dirty="0"/>
              <a:t>Cryptocurrency</a:t>
            </a:r>
          </a:p>
          <a:p>
            <a:r>
              <a:rPr kumimoji="1" lang="en-US" altLang="zh-CN" dirty="0"/>
              <a:t>FINTECH (Financial Technology)</a:t>
            </a:r>
          </a:p>
          <a:p>
            <a:r>
              <a:rPr kumimoji="1" lang="en-US" altLang="zh-CN" dirty="0"/>
              <a:t>Digital Enterprise and Industry 4.0: Enterprise Virtualization </a:t>
            </a:r>
          </a:p>
          <a:p>
            <a:r>
              <a:rPr kumimoji="1" lang="en-US" altLang="zh-CN" dirty="0"/>
              <a:t>Culinary Technology and Reinvention of Food Recipes; Case Study and Discussion: "Digitized Your Favorite Recipe”</a:t>
            </a:r>
          </a:p>
          <a:p>
            <a:r>
              <a:rPr kumimoji="1" lang="en-US" altLang="zh-CN" dirty="0"/>
              <a:t>Hand-On Project: Machine Learning (ML) and Deep Learning (DL), or </a:t>
            </a:r>
            <a:r>
              <a:rPr kumimoji="1" lang="en-US" altLang="zh-CN" dirty="0" err="1"/>
              <a:t>Blockchain</a:t>
            </a:r>
            <a:r>
              <a:rPr kumimoji="1" lang="en-US" altLang="zh-CN" dirty="0"/>
              <a:t> Hand-On Project, or Research Project Report</a:t>
            </a:r>
          </a:p>
          <a:p>
            <a:endParaRPr kumimoji="1" lang="en-US" altLang="zh-CN" dirty="0"/>
          </a:p>
          <a:p>
            <a:endParaRPr kumimoji="1" lang="zh-CN" altLang="en-US" dirty="0"/>
          </a:p>
        </p:txBody>
      </p:sp>
    </p:spTree>
    <p:extLst>
      <p:ext uri="{BB962C8B-B14F-4D97-AF65-F5344CB8AC3E}">
        <p14:creationId xmlns:p14="http://schemas.microsoft.com/office/powerpoint/2010/main" val="2872050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4" y="125760"/>
            <a:ext cx="8229600" cy="872970"/>
          </a:xfrm>
        </p:spPr>
        <p:txBody>
          <a:bodyPr/>
          <a:lstStyle/>
          <a:p>
            <a:r>
              <a:rPr lang="en-US" altLang="zh-TW" dirty="0"/>
              <a:t>Assignment for next week (9/24)</a:t>
            </a:r>
            <a:endParaRPr lang="zh-TW" altLang="en-US" dirty="0"/>
          </a:p>
        </p:txBody>
      </p:sp>
      <p:sp>
        <p:nvSpPr>
          <p:cNvPr id="3" name="Content Placeholder 2"/>
          <p:cNvSpPr>
            <a:spLocks noGrp="1"/>
          </p:cNvSpPr>
          <p:nvPr>
            <p:ph idx="1"/>
          </p:nvPr>
        </p:nvSpPr>
        <p:spPr>
          <a:xfrm>
            <a:off x="431800" y="1022890"/>
            <a:ext cx="8229600" cy="4525963"/>
          </a:xfrm>
        </p:spPr>
        <p:txBody>
          <a:bodyPr>
            <a:noAutofit/>
          </a:bodyPr>
          <a:lstStyle/>
          <a:p>
            <a:r>
              <a:rPr lang="en-US" altLang="zh-TW" sz="1800" dirty="0"/>
              <a:t>Case Study and Discussion: "Which Technology Pioneer Companies (chose one from each field) will be your Favorite and Why!“  </a:t>
            </a:r>
            <a:r>
              <a:rPr lang="en-US" altLang="zh-TW" sz="1800" dirty="0">
                <a:sym typeface="Wingdings" panose="05000000000000000000" pitchFamily="2" charset="2"/>
              </a:rPr>
              <a:t> prepare for 25min. presentation and 5min. Q&amp;A</a:t>
            </a:r>
          </a:p>
          <a:p>
            <a:r>
              <a:rPr lang="en-US" altLang="zh-TW" sz="1800" dirty="0">
                <a:sym typeface="Wingdings" panose="05000000000000000000" pitchFamily="2" charset="2"/>
              </a:rPr>
              <a:t>Company Review Assignment: https://</a:t>
            </a:r>
            <a:r>
              <a:rPr lang="en-US" altLang="zh-TW" sz="1800" dirty="0" err="1">
                <a:sym typeface="Wingdings" panose="05000000000000000000" pitchFamily="2" charset="2"/>
              </a:rPr>
              <a:t>twitter.com</a:t>
            </a:r>
            <a:r>
              <a:rPr lang="en-US" altLang="zh-TW" sz="1800" dirty="0">
                <a:sym typeface="Wingdings" panose="05000000000000000000" pitchFamily="2" charset="2"/>
              </a:rPr>
              <a:t>/hashtag/techpioneers20?src=</a:t>
            </a:r>
            <a:r>
              <a:rPr lang="en-US" altLang="zh-TW" sz="1800" dirty="0" err="1">
                <a:sym typeface="Wingdings" panose="05000000000000000000" pitchFamily="2" charset="2"/>
              </a:rPr>
              <a:t>hashtag_click</a:t>
            </a:r>
            <a:endParaRPr lang="en-US" altLang="zh-TW" sz="1800" dirty="0">
              <a:sym typeface="Wingdings" panose="05000000000000000000" pitchFamily="2" charset="2"/>
            </a:endParaRPr>
          </a:p>
          <a:p>
            <a:pPr lvl="1"/>
            <a:r>
              <a:rPr lang="en-US" altLang="zh-TW" sz="1800" dirty="0">
                <a:sym typeface="Wingdings" panose="05000000000000000000" pitchFamily="2" charset="2"/>
              </a:rPr>
              <a:t>Team 1: </a:t>
            </a:r>
            <a:r>
              <a:rPr lang="en-US" altLang="zh-TW" sz="1800" dirty="0">
                <a:sym typeface="Wingdings" panose="05000000000000000000" pitchFamily="2" charset="2"/>
                <a:hlinkClick r:id="rId2"/>
              </a:rPr>
              <a:t>http://widgets.weforum.org/techpioneers-2020/</a:t>
            </a:r>
            <a:r>
              <a:rPr lang="en-US" altLang="zh-TW" sz="1800" dirty="0">
                <a:sym typeface="Wingdings" panose="05000000000000000000" pitchFamily="2" charset="2"/>
              </a:rPr>
              <a:t> Energy</a:t>
            </a:r>
          </a:p>
          <a:p>
            <a:pPr lvl="1"/>
            <a:r>
              <a:rPr lang="en-US" altLang="zh-TW" sz="1800" dirty="0">
                <a:sym typeface="Wingdings" panose="05000000000000000000" pitchFamily="2" charset="2"/>
              </a:rPr>
              <a:t>Team 2: </a:t>
            </a:r>
            <a:r>
              <a:rPr lang="en-US" altLang="zh-TW" sz="1800" dirty="0">
                <a:sym typeface="Wingdings" panose="05000000000000000000" pitchFamily="2" charset="2"/>
                <a:hlinkClick r:id="rId2"/>
              </a:rPr>
              <a:t>http://widgets.weforum.org/techpioneers-2020/</a:t>
            </a:r>
            <a:r>
              <a:rPr lang="en-US" altLang="zh-TW" sz="1800" dirty="0">
                <a:sym typeface="Wingdings" panose="05000000000000000000" pitchFamily="2" charset="2"/>
              </a:rPr>
              <a:t> Health</a:t>
            </a:r>
          </a:p>
          <a:p>
            <a:pPr lvl="1"/>
            <a:r>
              <a:rPr lang="en-US" altLang="zh-TW" sz="1800" dirty="0">
                <a:sym typeface="Wingdings" panose="05000000000000000000" pitchFamily="2" charset="2"/>
              </a:rPr>
              <a:t>Team 3: </a:t>
            </a:r>
            <a:r>
              <a:rPr lang="en-US" altLang="zh-TW" sz="1800" dirty="0">
                <a:sym typeface="Wingdings" panose="05000000000000000000" pitchFamily="2" charset="2"/>
                <a:hlinkClick r:id="rId2"/>
              </a:rPr>
              <a:t>http://widgets.weforum.org/techpioneers-2020/</a:t>
            </a:r>
            <a:r>
              <a:rPr lang="en-US" altLang="zh-TW" sz="1800" dirty="0">
                <a:sym typeface="Wingdings" panose="05000000000000000000" pitchFamily="2" charset="2"/>
              </a:rPr>
              <a:t> AI</a:t>
            </a:r>
          </a:p>
          <a:p>
            <a:pPr lvl="1"/>
            <a:r>
              <a:rPr lang="en-US" altLang="zh-TW" sz="1800" dirty="0">
                <a:sym typeface="Wingdings" panose="05000000000000000000" pitchFamily="2" charset="2"/>
              </a:rPr>
              <a:t>Team 4: </a:t>
            </a:r>
            <a:r>
              <a:rPr lang="en-US" altLang="zh-TW" sz="1800" dirty="0">
                <a:sym typeface="Wingdings" panose="05000000000000000000" pitchFamily="2" charset="2"/>
                <a:hlinkClick r:id="rId2"/>
              </a:rPr>
              <a:t>http://widgets.weforum.org/techpioneers-2020/</a:t>
            </a:r>
            <a:r>
              <a:rPr lang="en-US" altLang="zh-TW" sz="1800" dirty="0">
                <a:sym typeface="Wingdings" panose="05000000000000000000" pitchFamily="2" charset="2"/>
              </a:rPr>
              <a:t> Financial</a:t>
            </a:r>
          </a:p>
          <a:p>
            <a:r>
              <a:rPr lang="en-US" altLang="zh-TW" sz="1800" dirty="0">
                <a:sym typeface="Wingdings" panose="05000000000000000000" pitchFamily="2" charset="2"/>
              </a:rPr>
              <a:t>References:</a:t>
            </a:r>
          </a:p>
          <a:p>
            <a:pPr lvl="1"/>
            <a:r>
              <a:rPr lang="en-US" altLang="zh-TW" sz="1800" dirty="0">
                <a:sym typeface="Wingdings" panose="05000000000000000000" pitchFamily="2" charset="2"/>
              </a:rPr>
              <a:t>Technology Pioneer Company: </a:t>
            </a:r>
            <a:r>
              <a:rPr lang="en-US" altLang="zh-TW" sz="1800" dirty="0">
                <a:sym typeface="Wingdings" panose="05000000000000000000" pitchFamily="2" charset="2"/>
                <a:hlinkClick r:id="rId3"/>
              </a:rPr>
              <a:t>https://www.weforum.org/communities/technology-pioneer</a:t>
            </a:r>
            <a:r>
              <a:rPr lang="en-US" altLang="zh-TW" sz="1800" dirty="0">
                <a:sym typeface="Wingdings" panose="05000000000000000000" pitchFamily="2" charset="2"/>
              </a:rPr>
              <a:t>. </a:t>
            </a:r>
          </a:p>
          <a:p>
            <a:pPr lvl="1"/>
            <a:r>
              <a:rPr lang="en-US" altLang="zh-TW" sz="1800" dirty="0">
                <a:sym typeface="Wingdings" panose="05000000000000000000" pitchFamily="2" charset="2"/>
              </a:rPr>
              <a:t>Handout: Emerging Technology Trend </a:t>
            </a:r>
            <a:r>
              <a:rPr lang="en-US" altLang="zh-TW" sz="1800" dirty="0">
                <a:sym typeface="Wingdings" panose="05000000000000000000" pitchFamily="2" charset="2"/>
                <a:hlinkClick r:id="rId4"/>
              </a:rPr>
              <a:t>http://danieleewww.yolasite.com/2020-mgb070.php</a:t>
            </a:r>
            <a:endParaRPr lang="en-US" altLang="zh-TW" sz="1800" dirty="0">
              <a:sym typeface="Wingdings" panose="05000000000000000000" pitchFamily="2" charset="2"/>
            </a:endParaRPr>
          </a:p>
          <a:p>
            <a:r>
              <a:rPr lang="en-US" altLang="zh-TW" sz="1800" dirty="0">
                <a:sym typeface="Wingdings" panose="05000000000000000000" pitchFamily="2" charset="2"/>
              </a:rPr>
              <a:t>Recommend to use Prezi style of presentation </a:t>
            </a:r>
            <a:r>
              <a:rPr lang="en-US" altLang="zh-TW" sz="1800" dirty="0">
                <a:sym typeface="Wingdings" panose="05000000000000000000" pitchFamily="2" charset="2"/>
                <a:hlinkClick r:id="rId5"/>
              </a:rPr>
              <a:t>https://prezi.com/signup/public/</a:t>
            </a:r>
            <a:endParaRPr lang="zh-TW" altLang="en-US" sz="1800" dirty="0"/>
          </a:p>
        </p:txBody>
      </p:sp>
      <p:sp>
        <p:nvSpPr>
          <p:cNvPr id="4" name="TextBox 3"/>
          <p:cNvSpPr txBox="1"/>
          <p:nvPr/>
        </p:nvSpPr>
        <p:spPr>
          <a:xfrm>
            <a:off x="1981200" y="84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33927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Presentation and Q&amp;A Guideline</a:t>
            </a:r>
            <a:endParaRPr lang="zh-TW" altLang="en-US" dirty="0"/>
          </a:p>
        </p:txBody>
      </p:sp>
      <p:sp>
        <p:nvSpPr>
          <p:cNvPr id="3" name="Content Placeholder 2"/>
          <p:cNvSpPr>
            <a:spLocks noGrp="1"/>
          </p:cNvSpPr>
          <p:nvPr>
            <p:ph idx="1"/>
          </p:nvPr>
        </p:nvSpPr>
        <p:spPr>
          <a:xfrm>
            <a:off x="446271" y="1410234"/>
            <a:ext cx="8229600" cy="4525963"/>
          </a:xfrm>
        </p:spPr>
        <p:txBody>
          <a:bodyPr>
            <a:noAutofit/>
          </a:bodyPr>
          <a:lstStyle/>
          <a:p>
            <a:r>
              <a:rPr lang="en-US" altLang="zh-TW" sz="1800" dirty="0"/>
              <a:t>Review the selection criteria here </a:t>
            </a:r>
            <a:r>
              <a:rPr lang="en-US" altLang="zh-TW" sz="1800" dirty="0">
                <a:hlinkClick r:id="rId2"/>
              </a:rPr>
              <a:t>https://www.weforum.org/about/technology-pioneers-programme-faq</a:t>
            </a:r>
            <a:r>
              <a:rPr lang="en-US" altLang="zh-TW" sz="1800" dirty="0"/>
              <a:t> and identify the selection criteria and takeaways.</a:t>
            </a:r>
            <a:endParaRPr lang="en-US" altLang="zh-TW" sz="1800" dirty="0">
              <a:sym typeface="Wingdings" panose="05000000000000000000" pitchFamily="2" charset="2"/>
            </a:endParaRPr>
          </a:p>
          <a:p>
            <a:r>
              <a:rPr lang="en-US" altLang="zh-TW" sz="1800" dirty="0">
                <a:sym typeface="Wingdings" panose="05000000000000000000" pitchFamily="2" charset="2"/>
              </a:rPr>
              <a:t>Review the website of your favorite company including its technology advancing and business progress.</a:t>
            </a:r>
          </a:p>
          <a:p>
            <a:r>
              <a:rPr lang="en-US" altLang="zh-TW" sz="1800" dirty="0">
                <a:sym typeface="Wingdings" panose="05000000000000000000" pitchFamily="2" charset="2"/>
              </a:rPr>
              <a:t>Google the company information see any information on its technology/business competitor or positive/negative business reviews  </a:t>
            </a:r>
          </a:p>
          <a:p>
            <a:pPr marL="342900" lvl="1" indent="-342900">
              <a:buFont typeface="Arial" pitchFamily="34" charset="0"/>
              <a:buChar char="•"/>
            </a:pPr>
            <a:r>
              <a:rPr lang="en-US" altLang="zh-TW" sz="1800" dirty="0">
                <a:sym typeface="Wingdings" panose="05000000000000000000" pitchFamily="2" charset="2"/>
              </a:rPr>
              <a:t>Review the handout material : Emerging Technology Trend </a:t>
            </a:r>
            <a:r>
              <a:rPr lang="en-US" altLang="zh-TW" sz="1800" dirty="0">
                <a:sym typeface="Wingdings" panose="05000000000000000000" pitchFamily="2" charset="2"/>
                <a:hlinkClick r:id="rId3"/>
              </a:rPr>
              <a:t>http://danieleewww.yolasite.com/2020-mgb070.php</a:t>
            </a:r>
            <a:r>
              <a:rPr lang="en-US" altLang="zh-TW" sz="1800" dirty="0">
                <a:sym typeface="Wingdings" panose="05000000000000000000" pitchFamily="2" charset="2"/>
              </a:rPr>
              <a:t> to get familiar with the information about the tipping point and predict if your favorite company could squeeze into the “Chasm” stage.</a:t>
            </a:r>
          </a:p>
          <a:p>
            <a:pPr marL="342900" lvl="1" indent="-342900">
              <a:buFont typeface="Arial" pitchFamily="34" charset="0"/>
              <a:buChar char="•"/>
            </a:pPr>
            <a:r>
              <a:rPr lang="en-US" altLang="zh-TW" sz="1800" dirty="0">
                <a:sym typeface="Wingdings" panose="05000000000000000000" pitchFamily="2" charset="2"/>
              </a:rPr>
              <a:t>Prepare questionnaires in advance for Q&amp;A session</a:t>
            </a:r>
          </a:p>
          <a:p>
            <a:pPr marL="342900" lvl="1" indent="-342900">
              <a:buFont typeface="Arial" pitchFamily="34" charset="0"/>
              <a:buChar char="•"/>
            </a:pPr>
            <a:r>
              <a:rPr lang="en-US" altLang="zh-TW" sz="1800" dirty="0">
                <a:sym typeface="Wingdings" panose="05000000000000000000" pitchFamily="2" charset="2"/>
              </a:rPr>
              <a:t>Presentation Arrangement</a:t>
            </a:r>
            <a:r>
              <a:rPr lang="en-US" altLang="zh-TW" sz="1800" dirty="0">
                <a:sym typeface="Wingdings"/>
              </a:rPr>
              <a:t> (recommended): arrange a group leader to moderate the presentation and Q &amp; A session, and each team member should carry certain part of presentation, if possible. </a:t>
            </a:r>
            <a:endParaRPr lang="en-US" altLang="zh-TW" sz="1800" dirty="0">
              <a:sym typeface="Wingdings" panose="05000000000000000000" pitchFamily="2" charset="2"/>
            </a:endParaRPr>
          </a:p>
        </p:txBody>
      </p:sp>
      <p:sp>
        <p:nvSpPr>
          <p:cNvPr id="4" name="TextBox 3"/>
          <p:cNvSpPr txBox="1"/>
          <p:nvPr/>
        </p:nvSpPr>
        <p:spPr>
          <a:xfrm>
            <a:off x="1981200" y="84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3771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DA84-BB36-7344-AAE7-04DE9F5D85E3}"/>
              </a:ext>
            </a:extLst>
          </p:cNvPr>
          <p:cNvSpPr>
            <a:spLocks noGrp="1"/>
          </p:cNvSpPr>
          <p:nvPr>
            <p:ph type="title"/>
          </p:nvPr>
        </p:nvSpPr>
        <p:spPr/>
        <p:txBody>
          <a:bodyPr>
            <a:normAutofit/>
          </a:bodyPr>
          <a:lstStyle/>
          <a:p>
            <a:r>
              <a:rPr lang="en-US" dirty="0"/>
              <a:t>Informal Debate Guidelines</a:t>
            </a:r>
          </a:p>
        </p:txBody>
      </p:sp>
      <p:sp>
        <p:nvSpPr>
          <p:cNvPr id="3" name="Content Placeholder 2">
            <a:extLst>
              <a:ext uri="{FF2B5EF4-FFF2-40B4-BE49-F238E27FC236}">
                <a16:creationId xmlns:a16="http://schemas.microsoft.com/office/drawing/2014/main" id="{2E244E0C-A1F6-B04F-A3C1-6B61BA35A6FA}"/>
              </a:ext>
            </a:extLst>
          </p:cNvPr>
          <p:cNvSpPr>
            <a:spLocks noGrp="1"/>
          </p:cNvSpPr>
          <p:nvPr>
            <p:ph idx="1"/>
          </p:nvPr>
        </p:nvSpPr>
        <p:spPr/>
        <p:txBody>
          <a:bodyPr>
            <a:normAutofit fontScale="55000" lnSpcReduction="20000"/>
          </a:bodyPr>
          <a:lstStyle/>
          <a:p>
            <a:r>
              <a:rPr lang="en-US" dirty="0"/>
              <a:t>Conducting: </a:t>
            </a:r>
          </a:p>
          <a:p>
            <a:pPr lvl="1"/>
            <a:r>
              <a:rPr lang="en-US" dirty="0"/>
              <a:t>The first speaker on the For (affirmative) team presents arguments in support of the resolution. (5-10 minutes)</a:t>
            </a:r>
          </a:p>
          <a:p>
            <a:pPr lvl="1"/>
            <a:r>
              <a:rPr lang="en-US" dirty="0"/>
              <a:t>The first speaker on the Against (opposing) team presents arguments opposing the resolution. (5-10 minutes)</a:t>
            </a:r>
          </a:p>
          <a:p>
            <a:pPr lvl="1"/>
            <a:r>
              <a:rPr lang="en-US" dirty="0"/>
              <a:t>The second speaker on the For team presents further arguments in support of the resolution, identifies areas of conflict, and answers questions that may have been raised by the opposition speaker. (5-10 minutes)</a:t>
            </a:r>
          </a:p>
          <a:p>
            <a:pPr lvl="1"/>
            <a:r>
              <a:rPr lang="en-US" dirty="0"/>
              <a:t>The second speaker on the Against team presents further arguments against the resolution, identifies further areas of conflict, and answers questions that may have been raised by the previous affirmative speaker. (5 – 10 minutes)</a:t>
            </a:r>
          </a:p>
          <a:p>
            <a:pPr lvl="1"/>
            <a:r>
              <a:rPr lang="en-US" dirty="0"/>
              <a:t>The rules may include a short recess for teams to prepare their rebuttals. (5 minutes)</a:t>
            </a:r>
          </a:p>
          <a:p>
            <a:pPr lvl="1"/>
            <a:r>
              <a:rPr lang="en-US" dirty="0"/>
              <a:t>The Against team begins with the rebuttal, attempting to defend the opposing arguments and to defeat the supporting arguments without adding any new information. (3 – 5 minutes)</a:t>
            </a:r>
          </a:p>
          <a:p>
            <a:pPr lvl="1"/>
            <a:r>
              <a:rPr lang="en-US" dirty="0"/>
              <a:t>First rebuttal of the affirmative team (3 – 5 minutes)</a:t>
            </a:r>
          </a:p>
          <a:p>
            <a:pPr lvl="1"/>
            <a:r>
              <a:rPr lang="en-US" dirty="0"/>
              <a:t>Each team gets a second rebuttal for closing statements with the For team having the last opportunity to speak. (3 – 5 minutes each)</a:t>
            </a:r>
          </a:p>
          <a:p>
            <a:r>
              <a:rPr lang="en-US" dirty="0"/>
              <a:t>Each team must type up a </a:t>
            </a:r>
            <a:r>
              <a:rPr lang="en-US" u="sng" dirty="0"/>
              <a:t>general</a:t>
            </a:r>
            <a:r>
              <a:rPr lang="en-US" dirty="0"/>
              <a:t> script/outline of their arguments.</a:t>
            </a:r>
          </a:p>
          <a:p>
            <a:r>
              <a:rPr lang="en-US"/>
              <a:t>Each team must have prepared one page of hypothetical counterarguments.</a:t>
            </a:r>
            <a:endParaRPr lang="en-US" dirty="0"/>
          </a:p>
          <a:p>
            <a:r>
              <a:rPr lang="en-US" dirty="0"/>
              <a:t>Each person in the group must speak at least once.</a:t>
            </a: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9440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9684-03C1-504B-9E64-6A9CFEE18C62}"/>
              </a:ext>
            </a:extLst>
          </p:cNvPr>
          <p:cNvSpPr>
            <a:spLocks noGrp="1"/>
          </p:cNvSpPr>
          <p:nvPr>
            <p:ph type="title"/>
          </p:nvPr>
        </p:nvSpPr>
        <p:spPr/>
        <p:txBody>
          <a:bodyPr/>
          <a:lstStyle/>
          <a:p>
            <a:r>
              <a:rPr lang="en-US" dirty="0"/>
              <a:t>AI and Humanity</a:t>
            </a:r>
          </a:p>
        </p:txBody>
      </p:sp>
      <p:sp>
        <p:nvSpPr>
          <p:cNvPr id="3" name="Content Placeholder 2">
            <a:extLst>
              <a:ext uri="{FF2B5EF4-FFF2-40B4-BE49-F238E27FC236}">
                <a16:creationId xmlns:a16="http://schemas.microsoft.com/office/drawing/2014/main" id="{0B4F40E0-2A2C-064A-8258-C33B7A04B096}"/>
              </a:ext>
            </a:extLst>
          </p:cNvPr>
          <p:cNvSpPr>
            <a:spLocks noGrp="1"/>
          </p:cNvSpPr>
          <p:nvPr>
            <p:ph idx="1"/>
          </p:nvPr>
        </p:nvSpPr>
        <p:spPr/>
        <p:txBody>
          <a:bodyPr/>
          <a:lstStyle/>
          <a:p>
            <a:r>
              <a:rPr lang="en-US" dirty="0">
                <a:hlinkClick r:id="rId2"/>
              </a:rPr>
              <a:t>https://www.youtube.com/watch?v=Pls_q2aQzHg</a:t>
            </a:r>
            <a:endParaRPr lang="en-US" dirty="0"/>
          </a:p>
        </p:txBody>
      </p:sp>
    </p:spTree>
    <p:extLst>
      <p:ext uri="{BB962C8B-B14F-4D97-AF65-F5344CB8AC3E}">
        <p14:creationId xmlns:p14="http://schemas.microsoft.com/office/powerpoint/2010/main" val="167109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Technology</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The Merriam-Webster Dictionary offers a definition of the term: "</a:t>
            </a:r>
            <a:r>
              <a:rPr lang="en-US" altLang="zh-TW" b="1" i="1" dirty="0"/>
              <a:t>the practical application of knowledge</a:t>
            </a:r>
            <a:r>
              <a:rPr lang="en-US" altLang="zh-TW" i="1" dirty="0"/>
              <a:t> </a:t>
            </a:r>
            <a:r>
              <a:rPr lang="en-US" altLang="zh-TW" dirty="0"/>
              <a:t>especially in a particular area" and "a </a:t>
            </a:r>
            <a:r>
              <a:rPr lang="en-US" altLang="zh-TW" i="1" dirty="0"/>
              <a:t>capability</a:t>
            </a:r>
            <a:r>
              <a:rPr lang="en-US" altLang="zh-TW" dirty="0"/>
              <a:t> given by the </a:t>
            </a:r>
            <a:r>
              <a:rPr lang="en-US" altLang="zh-TW" i="1" dirty="0"/>
              <a:t>practical application of knowledge</a:t>
            </a:r>
            <a:r>
              <a:rPr lang="en-US" altLang="zh-TW" dirty="0"/>
              <a:t>".</a:t>
            </a:r>
          </a:p>
          <a:p>
            <a:r>
              <a:rPr lang="en-US" altLang="zh-TW" dirty="0"/>
              <a:t>Technology can be most broadly defined as the entities, both material and immaterial, created by the application of mental and physical effort in order to achieve some </a:t>
            </a:r>
            <a:r>
              <a:rPr lang="en-US" altLang="zh-TW" b="1" i="1" dirty="0"/>
              <a:t>value</a:t>
            </a:r>
            <a:r>
              <a:rPr lang="en-US" altLang="zh-TW" dirty="0"/>
              <a:t>. </a:t>
            </a:r>
            <a:endParaRPr lang="zh-TW" altLang="en-US" dirty="0"/>
          </a:p>
        </p:txBody>
      </p:sp>
    </p:spTree>
    <p:extLst>
      <p:ext uri="{BB962C8B-B14F-4D97-AF65-F5344CB8AC3E}">
        <p14:creationId xmlns:p14="http://schemas.microsoft.com/office/powerpoint/2010/main" val="249204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711200"/>
            <a:ext cx="8128000" cy="543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矩形 1"/>
          <p:cNvSpPr/>
          <p:nvPr/>
        </p:nvSpPr>
        <p:spPr>
          <a:xfrm>
            <a:off x="1925706" y="6146800"/>
            <a:ext cx="5724636" cy="646331"/>
          </a:xfrm>
          <a:prstGeom prst="rect">
            <a:avLst/>
          </a:prstGeom>
        </p:spPr>
        <p:txBody>
          <a:bodyPr wrap="square">
            <a:spAutoFit/>
          </a:bodyPr>
          <a:lstStyle/>
          <a:p>
            <a:r>
              <a:rPr lang="en-US" altLang="zh-TW" dirty="0"/>
              <a:t> Wild Gorillas Handy with a Stick. </a:t>
            </a:r>
            <a:r>
              <a:rPr lang="en-US" altLang="zh-TW" dirty="0" err="1"/>
              <a:t>PLoS</a:t>
            </a:r>
            <a:r>
              <a:rPr lang="en-US" altLang="zh-TW" dirty="0"/>
              <a:t> Biology Vol. 3/11/2005, e385 doi:10.1371/journal.pbio.0030385</a:t>
            </a:r>
            <a:endParaRPr lang="zh-TW" altLang="en-US" dirty="0"/>
          </a:p>
        </p:txBody>
      </p:sp>
    </p:spTree>
    <p:extLst>
      <p:ext uri="{BB962C8B-B14F-4D97-AF65-F5344CB8AC3E}">
        <p14:creationId xmlns:p14="http://schemas.microsoft.com/office/powerpoint/2010/main" val="198837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Technology and Industry/Business</a:t>
            </a:r>
            <a:endParaRPr lang="zh-TW" altLang="en-US" dirty="0"/>
          </a:p>
        </p:txBody>
      </p:sp>
      <p:sp>
        <p:nvSpPr>
          <p:cNvPr id="3" name="內容版面配置區 2"/>
          <p:cNvSpPr>
            <a:spLocks noGrp="1"/>
          </p:cNvSpPr>
          <p:nvPr>
            <p:ph idx="1"/>
          </p:nvPr>
        </p:nvSpPr>
        <p:spPr/>
        <p:txBody>
          <a:bodyPr/>
          <a:lstStyle/>
          <a:p>
            <a:r>
              <a:rPr lang="en-US" altLang="zh-TW" dirty="0"/>
              <a:t>Why this!</a:t>
            </a:r>
          </a:p>
          <a:p>
            <a:r>
              <a:rPr lang="en-US" altLang="zh-TW" dirty="0"/>
              <a:t>Interests….</a:t>
            </a:r>
          </a:p>
          <a:p>
            <a:r>
              <a:rPr lang="en-US" altLang="zh-TW" dirty="0"/>
              <a:t>Philosophy </a:t>
            </a:r>
          </a:p>
          <a:p>
            <a:pPr lvl="1"/>
            <a:r>
              <a:rPr lang="en-US" altLang="zh-TW" dirty="0"/>
              <a:t>Romantic understanding</a:t>
            </a:r>
          </a:p>
          <a:p>
            <a:pPr lvl="1"/>
            <a:r>
              <a:rPr lang="en-US" altLang="zh-TW" dirty="0"/>
              <a:t>Classic understanding</a:t>
            </a:r>
            <a:endParaRPr lang="zh-TW" altLang="en-US" dirty="0"/>
          </a:p>
        </p:txBody>
      </p:sp>
    </p:spTree>
    <p:extLst>
      <p:ext uri="{BB962C8B-B14F-4D97-AF65-F5344CB8AC3E}">
        <p14:creationId xmlns:p14="http://schemas.microsoft.com/office/powerpoint/2010/main" val="142842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02" y="890718"/>
            <a:ext cx="8911666" cy="55626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矩形 1"/>
          <p:cNvSpPr/>
          <p:nvPr/>
        </p:nvSpPr>
        <p:spPr>
          <a:xfrm>
            <a:off x="531362" y="350658"/>
            <a:ext cx="4038285" cy="461665"/>
          </a:xfrm>
          <a:prstGeom prst="rect">
            <a:avLst/>
          </a:prstGeom>
        </p:spPr>
        <p:txBody>
          <a:bodyPr wrap="none">
            <a:spAutoFit/>
          </a:bodyPr>
          <a:lstStyle/>
          <a:p>
            <a:pPr lvl="1"/>
            <a:r>
              <a:rPr lang="en-US" altLang="zh-TW" sz="2400" dirty="0"/>
              <a:t>Romantic Understanding</a:t>
            </a:r>
          </a:p>
        </p:txBody>
      </p:sp>
    </p:spTree>
    <p:extLst>
      <p:ext uri="{BB962C8B-B14F-4D97-AF65-F5344CB8AC3E}">
        <p14:creationId xmlns:p14="http://schemas.microsoft.com/office/powerpoint/2010/main" val="172133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362" y="350658"/>
            <a:ext cx="3970959" cy="461665"/>
          </a:xfrm>
          <a:prstGeom prst="rect">
            <a:avLst/>
          </a:prstGeom>
        </p:spPr>
        <p:txBody>
          <a:bodyPr wrap="none">
            <a:spAutoFit/>
          </a:bodyPr>
          <a:lstStyle/>
          <a:p>
            <a:pPr lvl="1"/>
            <a:r>
              <a:rPr lang="en-US" altLang="zh-TW" sz="2400" dirty="0">
                <a:solidFill>
                  <a:prstClr val="black"/>
                </a:solidFill>
              </a:rPr>
              <a:t>Classical Understanding</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562" y="1214754"/>
            <a:ext cx="7830870" cy="50765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13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1362" y="350658"/>
            <a:ext cx="5775940" cy="461665"/>
          </a:xfrm>
          <a:prstGeom prst="rect">
            <a:avLst/>
          </a:prstGeom>
        </p:spPr>
        <p:txBody>
          <a:bodyPr wrap="none">
            <a:spAutoFit/>
          </a:bodyPr>
          <a:lstStyle/>
          <a:p>
            <a:pPr lvl="1"/>
            <a:r>
              <a:rPr lang="en-US" altLang="zh-TW" sz="2400" dirty="0"/>
              <a:t>Romantic + Classical Understandings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586" y="1160748"/>
            <a:ext cx="6750750" cy="50765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736425"/>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27140</TotalTime>
  <Words>1558</Words>
  <Application>Microsoft Macintosh PowerPoint</Application>
  <PresentationFormat>On-screen Show (4:3)</PresentationFormat>
  <Paragraphs>180</Paragraphs>
  <Slides>28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28</vt:i4>
      </vt:variant>
      <vt:variant>
        <vt:lpstr>Custom Shows</vt:lpstr>
      </vt:variant>
      <vt:variant>
        <vt:i4>1</vt:i4>
      </vt:variant>
    </vt:vector>
  </HeadingPairs>
  <TitlesOfParts>
    <vt:vector size="39" baseType="lpstr">
      <vt:lpstr>Liberation Sans Narrow</vt:lpstr>
      <vt:lpstr>新細明體</vt:lpstr>
      <vt:lpstr>宋体</vt:lpstr>
      <vt:lpstr>Arial</vt:lpstr>
      <vt:lpstr>Calibri</vt:lpstr>
      <vt:lpstr>Tahoma</vt:lpstr>
      <vt:lpstr>Times New Roman</vt:lpstr>
      <vt:lpstr>Trebuchet MS</vt:lpstr>
      <vt:lpstr>Wingdings</vt:lpstr>
      <vt:lpstr>自訂設計</vt:lpstr>
      <vt:lpstr>Technology and Industry/Business</vt:lpstr>
      <vt:lpstr>State of Mind</vt:lpstr>
      <vt:lpstr>AI and Humanity</vt:lpstr>
      <vt:lpstr>Technology</vt:lpstr>
      <vt:lpstr>PowerPoint Presentation</vt:lpstr>
      <vt:lpstr>Technology and Industry/Business</vt:lpstr>
      <vt:lpstr>PowerPoint Presentation</vt:lpstr>
      <vt:lpstr>PowerPoint Presentation</vt:lpstr>
      <vt:lpstr>PowerPoint Presentation</vt:lpstr>
      <vt:lpstr>Project example: “Egg Replacement” mission is making the egg without dependency on animals.</vt:lpstr>
      <vt:lpstr>---cont.  “What’s your takes on this”</vt:lpstr>
      <vt:lpstr>Six Years Ago</vt:lpstr>
      <vt:lpstr>PowerPoint Presentation</vt:lpstr>
      <vt:lpstr>PowerPoint Presentation</vt:lpstr>
      <vt:lpstr>PowerPoint Presentation</vt:lpstr>
      <vt:lpstr>PowerPoint Presentation</vt:lpstr>
      <vt:lpstr>H.I.S. Co. has Hotels run</vt:lpstr>
      <vt:lpstr>PowerPoint Presentation</vt:lpstr>
      <vt:lpstr>Technology is Changing Business</vt:lpstr>
      <vt:lpstr>FINTECH Evolution (Financial Technology)</vt:lpstr>
      <vt:lpstr>Convergence for a  “true” Collaborative Economy?</vt:lpstr>
      <vt:lpstr>2045 – What it might be!</vt:lpstr>
      <vt:lpstr>So, What’s education for </vt:lpstr>
      <vt:lpstr>Class Activity</vt:lpstr>
      <vt:lpstr>Course Topics</vt:lpstr>
      <vt:lpstr>Assignment for next week (9/24)</vt:lpstr>
      <vt:lpstr>Presentation and Q&amp;A Guideline</vt:lpstr>
      <vt:lpstr>Informal Debate Guidelines</vt:lpstr>
      <vt:lpstr>自訂放映1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1046</cp:revision>
  <dcterms:created xsi:type="dcterms:W3CDTF">2009-10-28T05:58:26Z</dcterms:created>
  <dcterms:modified xsi:type="dcterms:W3CDTF">2020-09-17T02:13:12Z</dcterms:modified>
</cp:coreProperties>
</file>