
<file path=[Content_Types].xml><?xml version="1.0" encoding="utf-8"?>
<Types xmlns="http://schemas.openxmlformats.org/package/2006/content-types">
  <Default Extension="xml" ContentType="application/xml"/>
  <Default Extension="jpeg" ContentType="image/jpeg"/>
  <Default Extension="bin" ContentType="audi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7"/>
  </p:notesMasterIdLst>
  <p:sldIdLst>
    <p:sldId id="520" r:id="rId2"/>
    <p:sldId id="538" r:id="rId3"/>
    <p:sldId id="551" r:id="rId4"/>
    <p:sldId id="553" r:id="rId5"/>
    <p:sldId id="554" r:id="rId6"/>
    <p:sldId id="555" r:id="rId7"/>
    <p:sldId id="556" r:id="rId8"/>
    <p:sldId id="557" r:id="rId9"/>
    <p:sldId id="558" r:id="rId10"/>
    <p:sldId id="559" r:id="rId11"/>
    <p:sldId id="560" r:id="rId12"/>
    <p:sldId id="561" r:id="rId13"/>
    <p:sldId id="562" r:id="rId14"/>
    <p:sldId id="563" r:id="rId15"/>
    <p:sldId id="552" r:id="rId16"/>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614"/>
    <p:restoredTop sz="99511" autoAdjust="0"/>
  </p:normalViewPr>
  <p:slideViewPr>
    <p:cSldViewPr>
      <p:cViewPr>
        <p:scale>
          <a:sx n="150" d="100"/>
          <a:sy n="150" d="100"/>
        </p:scale>
        <p:origin x="1000" y="-6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5" d="100"/>
        <a:sy n="155" d="100"/>
      </p:scale>
      <p:origin x="0" y="0"/>
    </p:cViewPr>
  </p:sorterViewPr>
  <p:gridSpacing cx="54006" cy="54006"/>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F9B2C2C-32E8-476A-85CB-F9D50B0EFFA5}" type="slidenum">
              <a:rPr lang="en-US" altLang="zh-TW"/>
              <a:pPr>
                <a:defRPr/>
              </a:pPr>
              <a:t>‹#›</a:t>
            </a:fld>
            <a:endParaRPr lang="en-US" altLang="zh-TW"/>
          </a:p>
        </p:txBody>
      </p:sp>
    </p:spTree>
    <p:extLst>
      <p:ext uri="{BB962C8B-B14F-4D97-AF65-F5344CB8AC3E}">
        <p14:creationId xmlns:p14="http://schemas.microsoft.com/office/powerpoint/2010/main" val="3874771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1</a:t>
            </a:fld>
            <a:endParaRPr lang="en-US" altLang="zh-TW"/>
          </a:p>
        </p:txBody>
      </p:sp>
    </p:spTree>
    <p:extLst>
      <p:ext uri="{BB962C8B-B14F-4D97-AF65-F5344CB8AC3E}">
        <p14:creationId xmlns:p14="http://schemas.microsoft.com/office/powerpoint/2010/main" val="35032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475525-2F2A-EF44-85D8-C78067170DC9}" type="slidenum">
              <a:rPr lang="en-US"/>
              <a:pPr>
                <a:defRPr/>
              </a:pPr>
              <a:t>13</a:t>
            </a:fld>
            <a:endParaRPr lang="en-US"/>
          </a:p>
        </p:txBody>
      </p:sp>
      <p:sp>
        <p:nvSpPr>
          <p:cNvPr id="594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4947"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D272C1-932F-F947-92AA-78569FDB1C50}" type="slidenum">
              <a:rPr lang="en-US"/>
              <a:pPr>
                <a:defRPr/>
              </a:pPr>
              <a:t>14</a:t>
            </a:fld>
            <a:endParaRPr lang="en-US"/>
          </a:p>
        </p:txBody>
      </p:sp>
      <p:sp>
        <p:nvSpPr>
          <p:cNvPr id="607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7235"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5A81DE-9CE5-1748-B5AC-71F0983BCDF5}" type="slidenum">
              <a:rPr lang="en-US"/>
              <a:pPr>
                <a:defRPr/>
              </a:pPr>
              <a:t>5</a:t>
            </a:fld>
            <a:endParaRPr lang="en-US"/>
          </a:p>
        </p:txBody>
      </p:sp>
      <p:sp>
        <p:nvSpPr>
          <p:cNvPr id="612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2355"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E2468B-0794-5444-B58E-AAAA460512BA}" type="slidenum">
              <a:rPr lang="en-US"/>
              <a:pPr>
                <a:defRPr/>
              </a:pPr>
              <a:t>6</a:t>
            </a:fld>
            <a:endParaRPr lang="en-US"/>
          </a:p>
        </p:txBody>
      </p:sp>
      <p:sp>
        <p:nvSpPr>
          <p:cNvPr id="619522" name="Rectangle 2"/>
          <p:cNvSpPr>
            <a:spLocks noGrp="1" noRot="1" noChangeAspect="1" noChangeArrowheads="1" noTextEdit="1"/>
          </p:cNvSpPr>
          <p:nvPr>
            <p:ph type="sldImg"/>
          </p:nvPr>
        </p:nvSpPr>
        <p:spPr>
          <a:xfrm>
            <a:off x="1155700" y="696913"/>
            <a:ext cx="4546600" cy="3409950"/>
          </a:xfrm>
          <a:ln/>
          <a:extLst>
            <a:ext uri="{FAA26D3D-D897-4be2-8F04-BA451C77F1D7}">
              <ma14:placeholderFlag xmlns:ma14="http://schemas.microsoft.com/office/mac/drawingml/2011/main" val="1"/>
            </a:ext>
          </a:extLst>
        </p:spPr>
      </p:sp>
      <p:sp>
        <p:nvSpPr>
          <p:cNvPr id="619523" name="Rectangle 3"/>
          <p:cNvSpPr>
            <a:spLocks noGrp="1" noChangeArrowheads="1"/>
          </p:cNvSpPr>
          <p:nvPr>
            <p:ph type="body" idx="1"/>
          </p:nvPr>
        </p:nvSpPr>
        <p:spPr>
          <a:xfrm>
            <a:off x="912813" y="4340225"/>
            <a:ext cx="5032375" cy="4117975"/>
          </a:xfrm>
        </p:spPr>
        <p:txBody>
          <a:bodyPr/>
          <a:lstStyle/>
          <a:p>
            <a:pPr eaLnBrk="1" hangingPunct="1">
              <a:defRPr/>
            </a:pPr>
            <a:r>
              <a:rPr lang="en-GB" smtClean="0">
                <a:cs typeface="+mn-cs"/>
              </a:rPr>
              <a:t>In the future environment people will be surrounded and supported by a network structure which will support all their communication needs.  This structure can be considered as offering an Ambient Intelligence linking people and services.  Ambient intelligence requires the embedding of technology in natural surroundings such as buildings etc providing constant access to a variety of services, such as entertainment, personal communications, tele-education etc</a:t>
            </a:r>
          </a:p>
          <a:p>
            <a:pPr eaLnBrk="1" hangingPunct="1">
              <a:defRPr/>
            </a:pPr>
            <a:r>
              <a:rPr lang="en-GB" smtClean="0">
                <a:cs typeface="+mn-cs"/>
              </a:rPr>
              <a:t>Realisation of an ambient intelligence requires a fixed network providing large capacity links, which can only be supplied at low cost through the use of photonic networks, subsystems and components.  </a:t>
            </a:r>
          </a:p>
          <a:p>
            <a:pPr eaLnBrk="1" hangingPunct="1">
              <a:defRPr/>
            </a:pPr>
            <a:r>
              <a:rPr lang="en-GB" smtClean="0">
                <a:cs typeface="+mn-cs"/>
              </a:rPr>
              <a:t> </a:t>
            </a:r>
          </a:p>
          <a:p>
            <a:pPr eaLnBrk="1" hangingPunct="1">
              <a:defRPr/>
            </a:pPr>
            <a:endParaRPr lang="en-GB"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68D87E-2518-5644-91CF-C41F68562D43}" type="slidenum">
              <a:rPr lang="en-US"/>
              <a:pPr>
                <a:defRPr/>
              </a:pPr>
              <a:t>7</a:t>
            </a:fld>
            <a:endParaRPr lang="en-US"/>
          </a:p>
        </p:txBody>
      </p:sp>
      <p:sp>
        <p:nvSpPr>
          <p:cNvPr id="596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6995"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1E2DD1-E60D-7F4D-9FD0-044D1B1E4D50}" type="slidenum">
              <a:rPr lang="en-US"/>
              <a:pPr>
                <a:defRPr/>
              </a:pPr>
              <a:t>8</a:t>
            </a:fld>
            <a:endParaRPr lang="en-US"/>
          </a:p>
        </p:txBody>
      </p:sp>
      <p:sp>
        <p:nvSpPr>
          <p:cNvPr id="599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9043"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EB87E6-8203-8940-8A10-83B688C8C4C1}" type="slidenum">
              <a:rPr lang="en-US"/>
              <a:pPr>
                <a:defRPr/>
              </a:pPr>
              <a:t>9</a:t>
            </a:fld>
            <a:endParaRPr lang="en-US"/>
          </a:p>
        </p:txBody>
      </p:sp>
      <p:sp>
        <p:nvSpPr>
          <p:cNvPr id="601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1091"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AF91AB-6FE2-3948-BF1A-87469FDB24BE}" type="slidenum">
              <a:rPr lang="en-US"/>
              <a:pPr>
                <a:defRPr/>
              </a:pPr>
              <a:t>10</a:t>
            </a:fld>
            <a:endParaRPr lang="en-US"/>
          </a:p>
        </p:txBody>
      </p:sp>
      <p:sp>
        <p:nvSpPr>
          <p:cNvPr id="604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63"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99EB94-2BC6-674E-AEEC-DAA230F9118E}" type="slidenum">
              <a:rPr lang="en-US"/>
              <a:pPr>
                <a:defRPr/>
              </a:pPr>
              <a:t>11</a:t>
            </a:fld>
            <a:endParaRPr lang="en-US"/>
          </a:p>
        </p:txBody>
      </p:sp>
      <p:sp>
        <p:nvSpPr>
          <p:cNvPr id="588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8803"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737114-0F0D-3946-BAFB-2B8155CABD1D}" type="slidenum">
              <a:rPr lang="en-US"/>
              <a:pPr>
                <a:defRPr/>
              </a:pPr>
              <a:t>12</a:t>
            </a:fld>
            <a:endParaRPr lang="en-US"/>
          </a:p>
        </p:txBody>
      </p:sp>
      <p:sp>
        <p:nvSpPr>
          <p:cNvPr id="591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1875" name="Rectangle 3"/>
          <p:cNvSpPr>
            <a:spLocks noGrp="1" noChangeArrowheads="1"/>
          </p:cNvSpPr>
          <p:nvPr>
            <p:ph type="body" idx="1"/>
          </p:nvPr>
        </p:nvSpPr>
        <p:spPr/>
        <p:txBody>
          <a:bodyPr/>
          <a:lstStyle/>
          <a:p>
            <a:pPr eaLnBrk="1" hangingPunct="1"/>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2017/9/19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2017/9/19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2017/9/19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6"/>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solidFill>
                <a:srgbClr val="FFFFFF"/>
              </a:solidFill>
              <a:latin typeface="Rockwell" charset="0"/>
              <a:ea typeface="ＭＳ Ｐゴシック" charset="0"/>
              <a:cs typeface="ＭＳ Ｐゴシック" charset="0"/>
            </a:endParaRPr>
          </a:p>
        </p:txBody>
      </p:sp>
      <p:sp>
        <p:nvSpPr>
          <p:cNvPr id="5"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defRPr/>
            </a:pPr>
            <a:r>
              <a:rPr lang="en-US" sz="3600" b="1" smtClean="0">
                <a:solidFill>
                  <a:srgbClr val="B870B8"/>
                </a:solidFill>
              </a:rPr>
              <a:t>+</a:t>
            </a:r>
          </a:p>
        </p:txBody>
      </p:sp>
      <p:sp>
        <p:nvSpPr>
          <p:cNvPr id="6" name="Rectangle 8"/>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solidFill>
                <a:srgbClr val="FFFFFF"/>
              </a:solidFill>
              <a:latin typeface="Rockwell" charset="0"/>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2C87145F-F44B-C242-9EAD-2F6969B92C18}" type="datetimeFigureOut">
              <a:rPr lang="en-US"/>
              <a:pPr>
                <a:defRPr/>
              </a:pPr>
              <a:t>9/19/17</a:t>
            </a:fld>
            <a:endParaRPr 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C2F2612D-33D8-0642-AF0A-B65303B88DFA}" type="slidenum">
              <a:rPr lang="en-US"/>
              <a:pPr>
                <a:defRPr/>
              </a:pPr>
              <a:t>‹#›</a:t>
            </a:fld>
            <a:endParaRPr lang="en-US"/>
          </a:p>
        </p:txBody>
      </p:sp>
    </p:spTree>
    <p:extLst>
      <p:ext uri="{BB962C8B-B14F-4D97-AF65-F5344CB8AC3E}">
        <p14:creationId xmlns:p14="http://schemas.microsoft.com/office/powerpoint/2010/main" val="193255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solidFill>
                <a:srgbClr val="FFFFFF"/>
              </a:solidFill>
              <a:latin typeface="Rockwell" charset="0"/>
              <a:ea typeface="ＭＳ Ｐゴシック" charset="0"/>
              <a:cs typeface="ＭＳ Ｐゴシック" charset="0"/>
            </a:endParaRPr>
          </a:p>
        </p:txBody>
      </p:sp>
      <p:sp>
        <p:nvSpPr>
          <p:cNvPr id="4"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a:defRPr/>
            </a:pPr>
            <a:r>
              <a:rPr lang="en-US" sz="3600" b="1" smtClean="0">
                <a:solidFill>
                  <a:srgbClr val="B870B8"/>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F38D7F39-9534-E64C-A01D-86AE3270DD62}" type="datetimeFigureOut">
              <a:rPr lang="en-US"/>
              <a:pPr>
                <a:defRPr/>
              </a:pPr>
              <a:t>9/19/17</a:t>
            </a:fld>
            <a:endParaRPr lang="en-US"/>
          </a:p>
        </p:txBody>
      </p:sp>
      <p:sp>
        <p:nvSpPr>
          <p:cNvPr id="6" name="Footer Placeholder 3"/>
          <p:cNvSpPr>
            <a:spLocks noGrp="1"/>
          </p:cNvSpPr>
          <p:nvPr>
            <p:ph type="ftr" sz="quarter" idx="11"/>
          </p:nvPr>
        </p:nvSpPr>
        <p:spPr/>
        <p:txBody>
          <a:bodyPr/>
          <a:lstStyle>
            <a:lvl1pPr>
              <a:defRPr/>
            </a:lvl1pPr>
          </a:lstStyle>
          <a:p>
            <a:endParaRPr lang="zh-CN" altLang="en-US"/>
          </a:p>
        </p:txBody>
      </p:sp>
      <p:sp>
        <p:nvSpPr>
          <p:cNvPr id="7" name="Slide Number Placeholder 4"/>
          <p:cNvSpPr>
            <a:spLocks noGrp="1"/>
          </p:cNvSpPr>
          <p:nvPr>
            <p:ph type="sldNum" sz="quarter" idx="12"/>
          </p:nvPr>
        </p:nvSpPr>
        <p:spPr/>
        <p:txBody>
          <a:bodyPr/>
          <a:lstStyle>
            <a:lvl1pPr>
              <a:defRPr/>
            </a:lvl1pPr>
          </a:lstStyle>
          <a:p>
            <a:pPr>
              <a:defRPr/>
            </a:pPr>
            <a:fld id="{02BAC901-D2EF-A245-8BE7-C23E0884427F}" type="slidenum">
              <a:rPr lang="en-US"/>
              <a:pPr>
                <a:defRPr/>
              </a:pPr>
              <a:t>‹#›</a:t>
            </a:fld>
            <a:endParaRPr lang="en-US"/>
          </a:p>
        </p:txBody>
      </p:sp>
    </p:spTree>
    <p:extLst>
      <p:ext uri="{BB962C8B-B14F-4D97-AF65-F5344CB8AC3E}">
        <p14:creationId xmlns:p14="http://schemas.microsoft.com/office/powerpoint/2010/main" val="274327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2017/9/19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2017/9/19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2017/9/19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2017/9/19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2017/9/19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2017/9/19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2017/9/19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2017/9/19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48F2F-FBA4-488B-B57C-38DE3688855E}" type="datetimeFigureOut">
              <a:rPr lang="zh-TW" altLang="en-US" smtClean="0"/>
              <a:pPr/>
              <a:t>2017/9/19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679B-1706-4C2F-8442-C9A4E94B261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ckinsey.com/industries/consumer-packaged-goods/our-insights/the-consumer-sector-in-2030-trends-and-questions-to-consider" TargetMode="External"/><Relationship Id="rId4" Type="http://schemas.openxmlformats.org/officeDocument/2006/relationships/hyperlink" Target="http://www.businessinsider.com/technologies-future-2030-world-economic-forum-tech-video-2017-2" TargetMode="External"/><Relationship Id="rId5" Type="http://schemas.openxmlformats.org/officeDocument/2006/relationships/hyperlink" Target="http://www.futuretimeline.net/21stcentury/2030.htm#.WSgc-BOGO_E" TargetMode="External"/><Relationship Id="rId6" Type="http://schemas.openxmlformats.org/officeDocument/2006/relationships/hyperlink" Target="http://www.quantumrun.com/future-timeline/2030/future-timeline-subpost-technology#article0" TargetMode="External"/><Relationship Id="rId7" Type="http://schemas.openxmlformats.org/officeDocument/2006/relationships/hyperlink" Target="https://www.forbes.com/sites/gregsatell/2016/08/12/5-technologies-for-2031/#89d05a5334f0" TargetMode="External"/><Relationship Id="rId1" Type="http://schemas.openxmlformats.org/officeDocument/2006/relationships/slideLayout" Target="../slideLayouts/slideLayout2.xml"/><Relationship Id="rId2" Type="http://schemas.openxmlformats.org/officeDocument/2006/relationships/hyperlink" Target="http://www.forumforthefuture.org/sites/default/files/project/downloads/future2030-finalrepor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uidcenter.org" TargetMode="Externa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uidcenter.org"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uidcenter.org"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a:bodyPr>
          <a:lstStyle/>
          <a:p>
            <a:pPr eaLnBrk="1" hangingPunct="1"/>
            <a:r>
              <a:rPr lang="en-US" altLang="zh-TW" dirty="0" smtClean="0"/>
              <a:t>Technology Trend 2030</a:t>
            </a:r>
            <a:endParaRPr lang="en-US" altLang="zh-TW" dirty="0" smtClean="0">
              <a:solidFill>
                <a:srgbClr val="173CD7"/>
              </a:solidFill>
            </a:endParaRPr>
          </a:p>
        </p:txBody>
      </p:sp>
      <p:sp>
        <p:nvSpPr>
          <p:cNvPr id="2051" name="Text Box 4"/>
          <p:cNvSpPr txBox="1">
            <a:spLocks noChangeArrowheads="1"/>
          </p:cNvSpPr>
          <p:nvPr/>
        </p:nvSpPr>
        <p:spPr bwMode="auto">
          <a:xfrm>
            <a:off x="1776252" y="4941888"/>
            <a:ext cx="5404172" cy="646331"/>
          </a:xfrm>
          <a:prstGeom prst="rect">
            <a:avLst/>
          </a:prstGeom>
          <a:noFill/>
          <a:ln w="9525">
            <a:noFill/>
            <a:miter lim="800000"/>
            <a:headEnd/>
            <a:tailEnd/>
          </a:ln>
        </p:spPr>
        <p:txBody>
          <a:bodyPr wrap="none">
            <a:spAutoFit/>
          </a:bodyPr>
          <a:lstStyle/>
          <a:p>
            <a:pPr algn="ctr"/>
            <a:r>
              <a:rPr lang="en-US" altLang="zh-TW" dirty="0"/>
              <a:t>http://</a:t>
            </a:r>
            <a:r>
              <a:rPr lang="en-US" altLang="zh-TW" dirty="0" smtClean="0"/>
              <a:t>danieleewww.yolasite.com/2017-mgb070.php</a:t>
            </a:r>
          </a:p>
          <a:p>
            <a:pPr algn="ctr"/>
            <a:r>
              <a:rPr lang="en-US" altLang="zh-TW" dirty="0" err="1" smtClean="0"/>
              <a:t>danieleewww@gmail.com</a:t>
            </a:r>
            <a:endParaRPr lang="en-US" altLang="zh-TW" dirty="0"/>
          </a:p>
        </p:txBody>
      </p:sp>
      <p:sp>
        <p:nvSpPr>
          <p:cNvPr id="2052" name="Text Box 5"/>
          <p:cNvSpPr txBox="1">
            <a:spLocks noChangeArrowheads="1"/>
          </p:cNvSpPr>
          <p:nvPr/>
        </p:nvSpPr>
        <p:spPr bwMode="auto">
          <a:xfrm>
            <a:off x="3059113" y="4365625"/>
            <a:ext cx="2967037" cy="457200"/>
          </a:xfrm>
          <a:prstGeom prst="rect">
            <a:avLst/>
          </a:prstGeom>
          <a:noFill/>
          <a:ln w="9525">
            <a:noFill/>
            <a:miter lim="800000"/>
            <a:headEnd/>
            <a:tailEnd/>
          </a:ln>
        </p:spPr>
        <p:txBody>
          <a:bodyPr wrap="none">
            <a:spAutoFit/>
          </a:bodyPr>
          <a:lstStyle/>
          <a:p>
            <a:r>
              <a:rPr lang="en-US" altLang="zh-TW" sz="2400"/>
              <a:t>Daniel Hao Tien Lee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p:nvPr>
        </p:nvSpPr>
        <p:spPr/>
        <p:txBody>
          <a:bodyPr>
            <a:normAutofit fontScale="90000"/>
          </a:bodyPr>
          <a:lstStyle/>
          <a:p>
            <a:pPr eaLnBrk="1" hangingPunct="1"/>
            <a:r>
              <a:rPr lang="en-US" altLang="zh-CN">
                <a:latin typeface="Rockwell" charset="0"/>
              </a:rPr>
              <a:t>Characteristics of Ambient Intelligence</a:t>
            </a:r>
          </a:p>
        </p:txBody>
      </p:sp>
      <p:sp>
        <p:nvSpPr>
          <p:cNvPr id="3584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EEF1E9F0-6936-204A-B1EB-C680B68ECB11}" type="slidenum">
              <a:rPr lang="en-US" altLang="zh-CN" sz="1400">
                <a:solidFill>
                  <a:schemeClr val="bg1"/>
                </a:solidFill>
              </a:rPr>
              <a:pPr/>
              <a:t>10</a:t>
            </a:fld>
            <a:endParaRPr lang="en-US" altLang="zh-CN" sz="1400">
              <a:solidFill>
                <a:schemeClr val="bg1"/>
              </a:solidFill>
            </a:endParaRPr>
          </a:p>
        </p:txBody>
      </p:sp>
      <p:sp>
        <p:nvSpPr>
          <p:cNvPr id="602117" name="AutoShape 5"/>
          <p:cNvSpPr>
            <a:spLocks noChangeArrowheads="1"/>
          </p:cNvSpPr>
          <p:nvPr/>
        </p:nvSpPr>
        <p:spPr bwMode="auto">
          <a:xfrm>
            <a:off x="5334000" y="40386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2118" name="AutoShape 6"/>
          <p:cNvSpPr>
            <a:spLocks noChangeArrowheads="1"/>
          </p:cNvSpPr>
          <p:nvPr/>
        </p:nvSpPr>
        <p:spPr bwMode="auto">
          <a:xfrm rot="10800000">
            <a:off x="1981200" y="39624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2119" name="AutoShape 7"/>
          <p:cNvSpPr>
            <a:spLocks noChangeArrowheads="1"/>
          </p:cNvSpPr>
          <p:nvPr/>
        </p:nvSpPr>
        <p:spPr bwMode="auto">
          <a:xfrm rot="16200000">
            <a:off x="3657600" y="24384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mn-cs"/>
            </a:endParaRPr>
          </a:p>
        </p:txBody>
      </p:sp>
      <p:sp>
        <p:nvSpPr>
          <p:cNvPr id="602120" name="Rectangle 8"/>
          <p:cNvSpPr>
            <a:spLocks noChangeArrowheads="1"/>
          </p:cNvSpPr>
          <p:nvPr/>
        </p:nvSpPr>
        <p:spPr bwMode="auto">
          <a:xfrm>
            <a:off x="3581400" y="3886200"/>
            <a:ext cx="152400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dirty="0">
                <a:solidFill>
                  <a:schemeClr val="bg1"/>
                </a:solidFill>
              </a:rPr>
              <a:t>Ambient</a:t>
            </a:r>
          </a:p>
          <a:p>
            <a:pPr>
              <a:defRPr/>
            </a:pPr>
            <a:r>
              <a:rPr lang="en-US" dirty="0">
                <a:solidFill>
                  <a:schemeClr val="bg1"/>
                </a:solidFill>
              </a:rPr>
              <a:t>Intelligence</a:t>
            </a:r>
          </a:p>
        </p:txBody>
      </p:sp>
      <p:sp>
        <p:nvSpPr>
          <p:cNvPr id="602121" name="Text Box 9"/>
          <p:cNvSpPr txBox="1">
            <a:spLocks noChangeArrowheads="1"/>
          </p:cNvSpPr>
          <p:nvPr/>
        </p:nvSpPr>
        <p:spPr bwMode="auto">
          <a:xfrm>
            <a:off x="5562600" y="2819400"/>
            <a:ext cx="3276600" cy="1230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Intelligence</a:t>
            </a:r>
          </a:p>
          <a:p>
            <a:pPr algn="l">
              <a:buFontTx/>
              <a:buChar char="•"/>
              <a:defRPr/>
            </a:pPr>
            <a:r>
              <a:rPr lang="en-US" sz="1400" dirty="0">
                <a:latin typeface="+mn-lt"/>
                <a:cs typeface="+mn-cs"/>
              </a:rPr>
              <a:t> Recognize the people that live in it, adapt themselves to them, learn from their behavior, and possibly show emotion. </a:t>
            </a:r>
          </a:p>
        </p:txBody>
      </p:sp>
      <p:sp>
        <p:nvSpPr>
          <p:cNvPr id="602122" name="Text Box 10"/>
          <p:cNvSpPr txBox="1">
            <a:spLocks noChangeArrowheads="1"/>
          </p:cNvSpPr>
          <p:nvPr/>
        </p:nvSpPr>
        <p:spPr bwMode="auto">
          <a:xfrm>
            <a:off x="533400" y="2895600"/>
            <a:ext cx="2819400"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Ubiquity</a:t>
            </a:r>
          </a:p>
          <a:p>
            <a:pPr algn="l">
              <a:buFontTx/>
              <a:buChar char="•"/>
              <a:defRPr/>
            </a:pPr>
            <a:r>
              <a:rPr lang="en-US" sz="1400" dirty="0">
                <a:latin typeface="+mn-lt"/>
                <a:cs typeface="+mn-cs"/>
              </a:rPr>
              <a:t> Surrounded by a multitude of interconnected embedded systems </a:t>
            </a:r>
          </a:p>
        </p:txBody>
      </p:sp>
      <p:sp>
        <p:nvSpPr>
          <p:cNvPr id="602123" name="Text Box 11"/>
          <p:cNvSpPr txBox="1">
            <a:spLocks noChangeArrowheads="1"/>
          </p:cNvSpPr>
          <p:nvPr/>
        </p:nvSpPr>
        <p:spPr bwMode="auto">
          <a:xfrm>
            <a:off x="3048000" y="1447800"/>
            <a:ext cx="4572000"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Distribution</a:t>
            </a:r>
            <a:r>
              <a:rPr lang="en-US" sz="1400" dirty="0">
                <a:latin typeface="+mn-lt"/>
                <a:cs typeface="+mn-cs"/>
              </a:rPr>
              <a:t> </a:t>
            </a:r>
          </a:p>
          <a:p>
            <a:pPr algn="l">
              <a:buFontTx/>
              <a:buChar char="•"/>
              <a:defRPr/>
            </a:pPr>
            <a:r>
              <a:rPr lang="en-US" sz="1400" dirty="0">
                <a:latin typeface="+mn-lt"/>
                <a:cs typeface="+mn-cs"/>
              </a:rPr>
              <a:t> Non-central systems control and computation </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p:txBody>
          <a:bodyPr/>
          <a:lstStyle/>
          <a:p>
            <a:pPr eaLnBrk="1" hangingPunct="1"/>
            <a:r>
              <a:rPr lang="en-US" altLang="zh-CN">
                <a:latin typeface="Rockwell" charset="0"/>
              </a:rPr>
              <a:t>Ambient Intelligence</a:t>
            </a:r>
          </a:p>
        </p:txBody>
      </p:sp>
      <p:sp>
        <p:nvSpPr>
          <p:cNvPr id="37890" name="Rectangle 5"/>
          <p:cNvSpPr>
            <a:spLocks noGrp="1" noChangeArrowheads="1"/>
          </p:cNvSpPr>
          <p:nvPr>
            <p:ph idx="1"/>
          </p:nvPr>
        </p:nvSpPr>
        <p:spPr>
          <a:xfrm>
            <a:off x="228600" y="1066800"/>
            <a:ext cx="4572000" cy="4800600"/>
          </a:xfrm>
        </p:spPr>
        <p:txBody>
          <a:bodyPr/>
          <a:lstStyle/>
          <a:p>
            <a:pPr eaLnBrk="1" hangingPunct="1">
              <a:lnSpc>
                <a:spcPct val="80000"/>
              </a:lnSpc>
            </a:pPr>
            <a:r>
              <a:rPr lang="en-US" altLang="zh-CN" sz="1200">
                <a:latin typeface="Rockwell" charset="0"/>
              </a:rPr>
              <a:t>Significant work in the areas of:-</a:t>
            </a:r>
          </a:p>
          <a:p>
            <a:pPr lvl="1" eaLnBrk="1" hangingPunct="1">
              <a:lnSpc>
                <a:spcPct val="80000"/>
              </a:lnSpc>
            </a:pPr>
            <a:r>
              <a:rPr lang="en-US" altLang="zh-CN" sz="1000">
                <a:latin typeface="Rockwell" charset="0"/>
              </a:rPr>
              <a:t>Device</a:t>
            </a:r>
          </a:p>
          <a:p>
            <a:pPr lvl="1" eaLnBrk="1" hangingPunct="1">
              <a:lnSpc>
                <a:spcPct val="80000"/>
              </a:lnSpc>
            </a:pPr>
            <a:r>
              <a:rPr lang="en-US" altLang="zh-CN" sz="1000">
                <a:latin typeface="Rockwell" charset="0"/>
              </a:rPr>
              <a:t>Network</a:t>
            </a:r>
          </a:p>
          <a:p>
            <a:pPr lvl="1" eaLnBrk="1" hangingPunct="1">
              <a:lnSpc>
                <a:spcPct val="80000"/>
              </a:lnSpc>
            </a:pPr>
            <a:r>
              <a:rPr lang="en-US" altLang="zh-CN" sz="1000">
                <a:latin typeface="Rockwell" charset="0"/>
              </a:rPr>
              <a:t>Software</a:t>
            </a:r>
          </a:p>
          <a:p>
            <a:pPr eaLnBrk="1" hangingPunct="1">
              <a:lnSpc>
                <a:spcPct val="80000"/>
              </a:lnSpc>
            </a:pPr>
            <a:r>
              <a:rPr lang="en-US" altLang="zh-CN" sz="1200">
                <a:latin typeface="Rockwell" charset="0"/>
              </a:rPr>
              <a:t>R&amp;D in preliminary stage</a:t>
            </a:r>
          </a:p>
          <a:p>
            <a:pPr lvl="1" eaLnBrk="1" hangingPunct="1">
              <a:lnSpc>
                <a:spcPct val="80000"/>
              </a:lnSpc>
            </a:pPr>
            <a:r>
              <a:rPr lang="en-US" altLang="zh-CN" sz="1000">
                <a:latin typeface="Rockwell" charset="0"/>
              </a:rPr>
              <a:t>Would take at least another decade to see the light of commercialization</a:t>
            </a:r>
          </a:p>
          <a:p>
            <a:pPr eaLnBrk="1" hangingPunct="1">
              <a:lnSpc>
                <a:spcPct val="80000"/>
              </a:lnSpc>
            </a:pPr>
            <a:r>
              <a:rPr lang="en-US" altLang="zh-CN" sz="1200">
                <a:latin typeface="Rockwell" charset="0"/>
              </a:rPr>
              <a:t>Critical factors</a:t>
            </a:r>
          </a:p>
          <a:p>
            <a:pPr lvl="1" eaLnBrk="1" hangingPunct="1">
              <a:lnSpc>
                <a:spcPct val="80000"/>
              </a:lnSpc>
            </a:pPr>
            <a:r>
              <a:rPr lang="en-US" altLang="zh-CN" sz="1000">
                <a:latin typeface="Rockwell" charset="0"/>
              </a:rPr>
              <a:t>Interoperability</a:t>
            </a:r>
          </a:p>
          <a:p>
            <a:pPr lvl="1" eaLnBrk="1" hangingPunct="1">
              <a:lnSpc>
                <a:spcPct val="80000"/>
              </a:lnSpc>
            </a:pPr>
            <a:r>
              <a:rPr lang="en-US" altLang="zh-CN" sz="1000">
                <a:latin typeface="Rockwell" charset="0"/>
              </a:rPr>
              <a:t>Security</a:t>
            </a:r>
          </a:p>
          <a:p>
            <a:pPr lvl="1" eaLnBrk="1" hangingPunct="1">
              <a:lnSpc>
                <a:spcPct val="80000"/>
              </a:lnSpc>
            </a:pPr>
            <a:r>
              <a:rPr lang="en-US" altLang="zh-CN" sz="1000">
                <a:latin typeface="Rockwell" charset="0"/>
              </a:rPr>
              <a:t>Reliability</a:t>
            </a:r>
          </a:p>
          <a:p>
            <a:pPr lvl="1" eaLnBrk="1" hangingPunct="1">
              <a:lnSpc>
                <a:spcPct val="80000"/>
              </a:lnSpc>
            </a:pPr>
            <a:r>
              <a:rPr lang="en-US" altLang="zh-CN" sz="1000">
                <a:latin typeface="Rockwell" charset="0"/>
              </a:rPr>
              <a:t>Predictablity</a:t>
            </a:r>
          </a:p>
          <a:p>
            <a:pPr eaLnBrk="1" hangingPunct="1">
              <a:lnSpc>
                <a:spcPct val="80000"/>
              </a:lnSpc>
            </a:pPr>
            <a:r>
              <a:rPr lang="en-US" altLang="zh-CN" sz="1200">
                <a:latin typeface="Rockwell" charset="0"/>
              </a:rPr>
              <a:t>Devices need to become more autonomous in nature</a:t>
            </a:r>
          </a:p>
          <a:p>
            <a:pPr lvl="1" eaLnBrk="1" hangingPunct="1">
              <a:lnSpc>
                <a:spcPct val="80000"/>
              </a:lnSpc>
            </a:pPr>
            <a:r>
              <a:rPr lang="en-US" altLang="zh-CN" sz="1000">
                <a:latin typeface="Rockwell" charset="0"/>
              </a:rPr>
              <a:t>Reduce arduous task of system management and administration</a:t>
            </a:r>
          </a:p>
          <a:p>
            <a:pPr eaLnBrk="1" hangingPunct="1">
              <a:lnSpc>
                <a:spcPct val="80000"/>
              </a:lnSpc>
            </a:pPr>
            <a:r>
              <a:rPr lang="en-US" altLang="zh-CN" sz="1200">
                <a:latin typeface="Rockwell" charset="0"/>
              </a:rPr>
              <a:t>Biggest adopters</a:t>
            </a:r>
          </a:p>
          <a:p>
            <a:pPr lvl="1" eaLnBrk="1" hangingPunct="1">
              <a:lnSpc>
                <a:spcPct val="80000"/>
              </a:lnSpc>
            </a:pPr>
            <a:r>
              <a:rPr lang="en-US" altLang="zh-CN" sz="1000">
                <a:latin typeface="Rockwell" charset="0"/>
              </a:rPr>
              <a:t>Healthcare</a:t>
            </a:r>
          </a:p>
          <a:p>
            <a:pPr lvl="1" eaLnBrk="1" hangingPunct="1">
              <a:lnSpc>
                <a:spcPct val="80000"/>
              </a:lnSpc>
            </a:pPr>
            <a:r>
              <a:rPr lang="en-US" altLang="zh-CN" sz="1000">
                <a:latin typeface="Rockwell" charset="0"/>
              </a:rPr>
              <a:t>Home automation</a:t>
            </a:r>
          </a:p>
          <a:p>
            <a:pPr eaLnBrk="1" hangingPunct="1">
              <a:lnSpc>
                <a:spcPct val="80000"/>
              </a:lnSpc>
            </a:pPr>
            <a:r>
              <a:rPr lang="en-US" altLang="zh-CN" sz="1200">
                <a:latin typeface="Rockwell" charset="0"/>
              </a:rPr>
              <a:t>Key enabling technologies</a:t>
            </a:r>
          </a:p>
          <a:p>
            <a:pPr lvl="1" eaLnBrk="1" hangingPunct="1">
              <a:lnSpc>
                <a:spcPct val="80000"/>
              </a:lnSpc>
            </a:pPr>
            <a:r>
              <a:rPr lang="en-US" altLang="zh-CN" sz="1000">
                <a:latin typeface="Rockwell" charset="0"/>
              </a:rPr>
              <a:t>Wireless communications</a:t>
            </a:r>
          </a:p>
          <a:p>
            <a:pPr eaLnBrk="1" hangingPunct="1">
              <a:lnSpc>
                <a:spcPct val="80000"/>
              </a:lnSpc>
            </a:pPr>
            <a:r>
              <a:rPr lang="en-US" altLang="zh-CN" sz="1200">
                <a:latin typeface="Rockwell" charset="0"/>
              </a:rPr>
              <a:t>Multi-disciplinary Research</a:t>
            </a:r>
          </a:p>
          <a:p>
            <a:pPr lvl="1" eaLnBrk="1" hangingPunct="1">
              <a:lnSpc>
                <a:spcPct val="80000"/>
              </a:lnSpc>
            </a:pPr>
            <a:r>
              <a:rPr lang="en-US" altLang="zh-CN" sz="1000">
                <a:latin typeface="Rockwell" charset="0"/>
              </a:rPr>
              <a:t>Technologists</a:t>
            </a:r>
          </a:p>
          <a:p>
            <a:pPr lvl="1" eaLnBrk="1" hangingPunct="1">
              <a:lnSpc>
                <a:spcPct val="80000"/>
              </a:lnSpc>
            </a:pPr>
            <a:r>
              <a:rPr lang="en-US" altLang="zh-CN" sz="1000">
                <a:latin typeface="Rockwell" charset="0"/>
              </a:rPr>
              <a:t>Designers</a:t>
            </a:r>
          </a:p>
          <a:p>
            <a:pPr lvl="1" eaLnBrk="1" hangingPunct="1">
              <a:lnSpc>
                <a:spcPct val="80000"/>
              </a:lnSpc>
            </a:pPr>
            <a:r>
              <a:rPr lang="en-US" altLang="zh-CN" sz="1000">
                <a:latin typeface="Rockwell" charset="0"/>
              </a:rPr>
              <a:t>Human behavior sceintists</a:t>
            </a:r>
          </a:p>
          <a:p>
            <a:pPr lvl="1" eaLnBrk="1" hangingPunct="1">
              <a:lnSpc>
                <a:spcPct val="80000"/>
              </a:lnSpc>
            </a:pPr>
            <a:endParaRPr lang="en-US" altLang="zh-CN" sz="1000">
              <a:latin typeface="Rockwell" charset="0"/>
            </a:endParaRPr>
          </a:p>
        </p:txBody>
      </p:sp>
      <p:sp>
        <p:nvSpPr>
          <p:cNvPr id="3789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6D3D66E1-3A30-7543-80FC-049C28AF2520}" type="slidenum">
              <a:rPr lang="en-US" altLang="zh-CN" sz="1400">
                <a:solidFill>
                  <a:schemeClr val="bg1"/>
                </a:solidFill>
              </a:rPr>
              <a:pPr/>
              <a:t>11</a:t>
            </a:fld>
            <a:endParaRPr lang="en-US" altLang="zh-CN" sz="1400">
              <a:solidFill>
                <a:schemeClr val="bg1"/>
              </a:solidFill>
            </a:endParaRPr>
          </a:p>
        </p:txBody>
      </p:sp>
      <p:sp>
        <p:nvSpPr>
          <p:cNvPr id="585734" name="Rectangle 6"/>
          <p:cNvSpPr>
            <a:spLocks noChangeArrowheads="1"/>
          </p:cNvSpPr>
          <p:nvPr/>
        </p:nvSpPr>
        <p:spPr bwMode="auto">
          <a:xfrm>
            <a:off x="4876800" y="1600200"/>
            <a:ext cx="3124200" cy="434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zh-CN" altLang="en-US">
              <a:solidFill>
                <a:srgbClr val="FFFFFF"/>
              </a:solidFill>
              <a:latin typeface="Rockwell" charset="0"/>
              <a:ea typeface="ＭＳ Ｐゴシック" charset="0"/>
              <a:cs typeface="ＭＳ Ｐゴシック" charset="0"/>
            </a:endParaRPr>
          </a:p>
        </p:txBody>
      </p:sp>
      <p:sp>
        <p:nvSpPr>
          <p:cNvPr id="585735" name="Rectangle 7"/>
          <p:cNvSpPr>
            <a:spLocks noChangeArrowheads="1"/>
          </p:cNvSpPr>
          <p:nvPr/>
        </p:nvSpPr>
        <p:spPr bwMode="auto">
          <a:xfrm>
            <a:off x="5764213" y="2819400"/>
            <a:ext cx="1524000" cy="1752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r>
              <a:rPr lang="en-US"/>
              <a:t>Ambient</a:t>
            </a:r>
          </a:p>
          <a:p>
            <a:pPr>
              <a:defRPr/>
            </a:pPr>
            <a:r>
              <a:rPr lang="en-US"/>
              <a:t>Intelligence</a:t>
            </a:r>
          </a:p>
        </p:txBody>
      </p:sp>
      <p:sp>
        <p:nvSpPr>
          <p:cNvPr id="585737" name="Text Box 9"/>
          <p:cNvSpPr txBox="1">
            <a:spLocks noChangeArrowheads="1"/>
          </p:cNvSpPr>
          <p:nvPr/>
        </p:nvSpPr>
        <p:spPr bwMode="auto">
          <a:xfrm>
            <a:off x="5800725" y="1828800"/>
            <a:ext cx="1246188"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FFFFFF"/>
                </a:solidFill>
                <a:latin typeface="+mn-lt"/>
                <a:cs typeface="+mn-cs"/>
              </a:rPr>
              <a:t>Adaptive</a:t>
            </a:r>
          </a:p>
        </p:txBody>
      </p:sp>
      <p:sp>
        <p:nvSpPr>
          <p:cNvPr id="585738" name="Text Box 10"/>
          <p:cNvSpPr txBox="1">
            <a:spLocks noChangeArrowheads="1"/>
          </p:cNvSpPr>
          <p:nvPr/>
        </p:nvSpPr>
        <p:spPr bwMode="auto">
          <a:xfrm>
            <a:off x="5627688" y="5029200"/>
            <a:ext cx="169545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FFFFFF"/>
                </a:solidFill>
                <a:latin typeface="+mn-lt"/>
                <a:cs typeface="+mn-cs"/>
              </a:rPr>
              <a:t>Personalized</a:t>
            </a:r>
          </a:p>
        </p:txBody>
      </p:sp>
      <p:sp>
        <p:nvSpPr>
          <p:cNvPr id="585739" name="Text Box 11"/>
          <p:cNvSpPr txBox="1">
            <a:spLocks noChangeArrowheads="1"/>
          </p:cNvSpPr>
          <p:nvPr/>
        </p:nvSpPr>
        <p:spPr bwMode="auto">
          <a:xfrm>
            <a:off x="7323138" y="3429000"/>
            <a:ext cx="164782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Anticipatory</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p:nvPr>
        </p:nvSpPr>
        <p:spPr/>
        <p:txBody>
          <a:bodyPr/>
          <a:lstStyle/>
          <a:p>
            <a:pPr eaLnBrk="1" hangingPunct="1"/>
            <a:r>
              <a:rPr lang="en-US" altLang="zh-CN">
                <a:latin typeface="Rockwell" charset="0"/>
              </a:rPr>
              <a:t>Convergence of 3 Areas</a:t>
            </a:r>
          </a:p>
        </p:txBody>
      </p:sp>
      <p:sp>
        <p:nvSpPr>
          <p:cNvPr id="3993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D76CF4E8-8C29-0C4F-8ABE-43CFCBF98D89}" type="slidenum">
              <a:rPr lang="en-US" altLang="zh-CN" sz="1400">
                <a:solidFill>
                  <a:schemeClr val="bg1"/>
                </a:solidFill>
              </a:rPr>
              <a:pPr/>
              <a:t>12</a:t>
            </a:fld>
            <a:endParaRPr lang="en-US" altLang="zh-CN" sz="1400">
              <a:solidFill>
                <a:schemeClr val="bg1"/>
              </a:solidFill>
            </a:endParaRPr>
          </a:p>
        </p:txBody>
      </p:sp>
      <p:sp>
        <p:nvSpPr>
          <p:cNvPr id="589830" name="AutoShape 6"/>
          <p:cNvSpPr>
            <a:spLocks noChangeArrowheads="1"/>
          </p:cNvSpPr>
          <p:nvPr/>
        </p:nvSpPr>
        <p:spPr bwMode="auto">
          <a:xfrm>
            <a:off x="5334000" y="40386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mn-cs"/>
            </a:endParaRPr>
          </a:p>
        </p:txBody>
      </p:sp>
      <p:sp>
        <p:nvSpPr>
          <p:cNvPr id="589831" name="AutoShape 7"/>
          <p:cNvSpPr>
            <a:spLocks noChangeArrowheads="1"/>
          </p:cNvSpPr>
          <p:nvPr/>
        </p:nvSpPr>
        <p:spPr bwMode="auto">
          <a:xfrm rot="10800000">
            <a:off x="1981200" y="39624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mn-cs"/>
            </a:endParaRPr>
          </a:p>
        </p:txBody>
      </p:sp>
      <p:sp>
        <p:nvSpPr>
          <p:cNvPr id="589832" name="AutoShape 8"/>
          <p:cNvSpPr>
            <a:spLocks noChangeArrowheads="1"/>
          </p:cNvSpPr>
          <p:nvPr/>
        </p:nvSpPr>
        <p:spPr bwMode="auto">
          <a:xfrm rot="16200000">
            <a:off x="3657600" y="2438400"/>
            <a:ext cx="1371600" cy="1066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mn-lt"/>
              <a:cs typeface="+mn-cs"/>
            </a:endParaRPr>
          </a:p>
        </p:txBody>
      </p:sp>
      <p:sp>
        <p:nvSpPr>
          <p:cNvPr id="589834" name="Rectangle 10"/>
          <p:cNvSpPr>
            <a:spLocks noChangeArrowheads="1"/>
          </p:cNvSpPr>
          <p:nvPr/>
        </p:nvSpPr>
        <p:spPr bwMode="auto">
          <a:xfrm>
            <a:off x="3581400" y="3886200"/>
            <a:ext cx="1524000" cy="1752600"/>
          </a:xfrm>
          <a:prstGeom prst="rect">
            <a:avLst/>
          </a:prstGeom>
          <a:gradFill rotWithShape="1">
            <a:gsLst>
              <a:gs pos="0">
                <a:srgbClr val="CC0099"/>
              </a:gs>
              <a:gs pos="100000">
                <a:srgbClr val="FF66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solidFill>
                  <a:schemeClr val="bg1"/>
                </a:solidFill>
                <a:latin typeface="+mn-lt"/>
                <a:cs typeface="+mn-cs"/>
              </a:rPr>
              <a:t>Ambient</a:t>
            </a:r>
          </a:p>
          <a:p>
            <a:pPr>
              <a:defRPr/>
            </a:pPr>
            <a:r>
              <a:rPr lang="en-US">
                <a:solidFill>
                  <a:schemeClr val="bg1"/>
                </a:solidFill>
                <a:latin typeface="+mn-lt"/>
                <a:cs typeface="+mn-cs"/>
              </a:rPr>
              <a:t>Intelligence</a:t>
            </a:r>
          </a:p>
        </p:txBody>
      </p:sp>
      <p:sp>
        <p:nvSpPr>
          <p:cNvPr id="589835" name="Text Box 11"/>
          <p:cNvSpPr txBox="1">
            <a:spLocks noChangeArrowheads="1"/>
          </p:cNvSpPr>
          <p:nvPr/>
        </p:nvSpPr>
        <p:spPr bwMode="auto">
          <a:xfrm>
            <a:off x="6819900" y="4114800"/>
            <a:ext cx="1462088"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Ubiquitous</a:t>
            </a:r>
          </a:p>
          <a:p>
            <a:pPr>
              <a:defRPr/>
            </a:pPr>
            <a:r>
              <a:rPr lang="en-US">
                <a:latin typeface="+mn-lt"/>
                <a:cs typeface="+mn-cs"/>
              </a:rPr>
              <a:t>Interfaces</a:t>
            </a:r>
          </a:p>
        </p:txBody>
      </p:sp>
      <p:sp>
        <p:nvSpPr>
          <p:cNvPr id="589836" name="Text Box 12"/>
          <p:cNvSpPr txBox="1">
            <a:spLocks noChangeArrowheads="1"/>
          </p:cNvSpPr>
          <p:nvPr/>
        </p:nvSpPr>
        <p:spPr bwMode="auto">
          <a:xfrm>
            <a:off x="319088" y="4114800"/>
            <a:ext cx="151130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Ubiquitous</a:t>
            </a:r>
          </a:p>
          <a:p>
            <a:pPr>
              <a:defRPr/>
            </a:pPr>
            <a:r>
              <a:rPr lang="en-US">
                <a:latin typeface="+mn-lt"/>
                <a:cs typeface="+mn-cs"/>
              </a:rPr>
              <a:t>Computing</a:t>
            </a:r>
          </a:p>
        </p:txBody>
      </p:sp>
      <p:sp>
        <p:nvSpPr>
          <p:cNvPr id="589837" name="Text Box 13"/>
          <p:cNvSpPr txBox="1">
            <a:spLocks noChangeArrowheads="1"/>
          </p:cNvSpPr>
          <p:nvPr/>
        </p:nvSpPr>
        <p:spPr bwMode="auto">
          <a:xfrm>
            <a:off x="3190875" y="1447800"/>
            <a:ext cx="217170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Ubiquitous</a:t>
            </a:r>
          </a:p>
          <a:p>
            <a:pPr>
              <a:defRPr/>
            </a:pPr>
            <a:r>
              <a:rPr lang="en-US">
                <a:latin typeface="+mn-lt"/>
                <a:cs typeface="+mn-cs"/>
              </a:rPr>
              <a:t>Communications</a:t>
            </a:r>
          </a:p>
        </p:txBody>
      </p:sp>
      <p:sp>
        <p:nvSpPr>
          <p:cNvPr id="589838" name="Text Box 14"/>
          <p:cNvSpPr txBox="1">
            <a:spLocks noChangeArrowheads="1"/>
          </p:cNvSpPr>
          <p:nvPr/>
        </p:nvSpPr>
        <p:spPr bwMode="auto">
          <a:xfrm>
            <a:off x="228600" y="5867400"/>
            <a:ext cx="8382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ja-JP" altLang="en-US" sz="1800">
                <a:latin typeface="+mn-lt"/>
                <a:cs typeface="+mn-cs"/>
              </a:rPr>
              <a:t>“</a:t>
            </a:r>
            <a:r>
              <a:rPr lang="en-US" sz="1800">
                <a:latin typeface="+mn-lt"/>
                <a:cs typeface="+mn-cs"/>
              </a:rPr>
              <a:t>The vision is to embed intelligence into different devices, to make them smart and capable to attend to the user</a:t>
            </a:r>
            <a:r>
              <a:rPr lang="ja-JP" altLang="en-US" sz="1800">
                <a:latin typeface="+mn-lt"/>
                <a:cs typeface="+mn-cs"/>
              </a:rPr>
              <a:t>’</a:t>
            </a:r>
            <a:r>
              <a:rPr lang="en-US" sz="1800">
                <a:latin typeface="+mn-lt"/>
                <a:cs typeface="+mn-cs"/>
              </a:rPr>
              <a:t>s need and lifestyle</a:t>
            </a:r>
            <a:r>
              <a:rPr lang="ja-JP" altLang="en-US" sz="1800">
                <a:latin typeface="+mn-lt"/>
                <a:cs typeface="+mn-cs"/>
              </a:rPr>
              <a:t>”</a:t>
            </a:r>
            <a:endParaRPr lang="en-US" sz="1800">
              <a:latin typeface="+mn-lt"/>
              <a:cs typeface="+mn-cs"/>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p:txBody>
          <a:bodyPr>
            <a:normAutofit fontScale="90000"/>
          </a:bodyPr>
          <a:lstStyle/>
          <a:p>
            <a:pPr eaLnBrk="1" hangingPunct="1"/>
            <a:r>
              <a:rPr lang="en-US" altLang="zh-CN">
                <a:latin typeface="Rockwell" charset="0"/>
              </a:rPr>
              <a:t>Requirements of Ambience Intelligence</a:t>
            </a:r>
          </a:p>
        </p:txBody>
      </p:sp>
      <p:sp>
        <p:nvSpPr>
          <p:cNvPr id="4198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C74E025D-AE79-5A49-847F-AD6A5B87F30A}" type="slidenum">
              <a:rPr lang="en-US" altLang="zh-CN" sz="1400">
                <a:solidFill>
                  <a:schemeClr val="bg1"/>
                </a:solidFill>
              </a:rPr>
              <a:pPr/>
              <a:t>13</a:t>
            </a:fld>
            <a:endParaRPr lang="en-US" altLang="zh-CN" sz="1400">
              <a:solidFill>
                <a:schemeClr val="bg1"/>
              </a:solidFill>
            </a:endParaRPr>
          </a:p>
        </p:txBody>
      </p:sp>
      <p:sp>
        <p:nvSpPr>
          <p:cNvPr id="592901" name="Rectangle 5"/>
          <p:cNvSpPr>
            <a:spLocks noChangeArrowheads="1"/>
          </p:cNvSpPr>
          <p:nvPr/>
        </p:nvSpPr>
        <p:spPr bwMode="auto">
          <a:xfrm>
            <a:off x="3657600" y="2743200"/>
            <a:ext cx="1524000" cy="1752600"/>
          </a:xfrm>
          <a:prstGeom prst="rect">
            <a:avLst/>
          </a:prstGeom>
          <a:gradFill rotWithShape="1">
            <a:gsLst>
              <a:gs pos="0">
                <a:srgbClr val="CC0099"/>
              </a:gs>
              <a:gs pos="100000">
                <a:srgbClr val="FF66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a:solidFill>
                  <a:schemeClr val="bg1"/>
                </a:solidFill>
                <a:latin typeface="+mn-lt"/>
                <a:cs typeface="+mn-cs"/>
              </a:rPr>
              <a:t>Ambient</a:t>
            </a:r>
          </a:p>
          <a:p>
            <a:pPr>
              <a:defRPr/>
            </a:pPr>
            <a:r>
              <a:rPr lang="en-US">
                <a:solidFill>
                  <a:schemeClr val="bg1"/>
                </a:solidFill>
                <a:latin typeface="+mn-lt"/>
                <a:cs typeface="+mn-cs"/>
              </a:rPr>
              <a:t>Intelligence</a:t>
            </a:r>
          </a:p>
        </p:txBody>
      </p:sp>
      <p:sp>
        <p:nvSpPr>
          <p:cNvPr id="592902" name="Text Box 6"/>
          <p:cNvSpPr txBox="1">
            <a:spLocks noChangeArrowheads="1"/>
          </p:cNvSpPr>
          <p:nvPr/>
        </p:nvSpPr>
        <p:spPr bwMode="auto">
          <a:xfrm>
            <a:off x="4800600" y="1801813"/>
            <a:ext cx="3429000" cy="61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dirty="0">
                <a:latin typeface="+mn-lt"/>
                <a:cs typeface="+mn-cs"/>
              </a:rPr>
              <a:t>Unobtrusive hardware</a:t>
            </a:r>
          </a:p>
          <a:p>
            <a:pPr algn="l">
              <a:buFontTx/>
              <a:buChar char="•"/>
              <a:defRPr/>
            </a:pPr>
            <a:r>
              <a:rPr lang="en-US" sz="1600" dirty="0">
                <a:latin typeface="+mn-lt"/>
                <a:cs typeface="+mn-cs"/>
              </a:rPr>
              <a:t> Nano-electronics &amp; Nano-devices</a:t>
            </a:r>
          </a:p>
        </p:txBody>
      </p:sp>
      <p:sp>
        <p:nvSpPr>
          <p:cNvPr id="592903" name="Text Box 7"/>
          <p:cNvSpPr txBox="1">
            <a:spLocks noChangeArrowheads="1"/>
          </p:cNvSpPr>
          <p:nvPr/>
        </p:nvSpPr>
        <p:spPr bwMode="auto">
          <a:xfrm>
            <a:off x="5257800" y="3429000"/>
            <a:ext cx="3733800" cy="1138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Seamless communications infrastructure</a:t>
            </a:r>
          </a:p>
          <a:p>
            <a:pPr algn="l">
              <a:buFontTx/>
              <a:buChar char="•"/>
              <a:defRPr/>
            </a:pPr>
            <a:r>
              <a:rPr lang="en-US" sz="1600" dirty="0">
                <a:latin typeface="+mn-lt"/>
                <a:cs typeface="+mn-cs"/>
              </a:rPr>
              <a:t> Heterogeneous networks</a:t>
            </a:r>
          </a:p>
          <a:p>
            <a:pPr algn="l">
              <a:buFontTx/>
              <a:buChar char="•"/>
              <a:defRPr/>
            </a:pPr>
            <a:r>
              <a:rPr lang="en-US" sz="1600" dirty="0">
                <a:latin typeface="+mn-lt"/>
                <a:cs typeface="+mn-cs"/>
              </a:rPr>
              <a:t> Convergence networks</a:t>
            </a:r>
          </a:p>
        </p:txBody>
      </p:sp>
      <p:sp>
        <p:nvSpPr>
          <p:cNvPr id="592904" name="Text Box 8"/>
          <p:cNvSpPr txBox="1">
            <a:spLocks noChangeArrowheads="1"/>
          </p:cNvSpPr>
          <p:nvPr/>
        </p:nvSpPr>
        <p:spPr bwMode="auto">
          <a:xfrm>
            <a:off x="4724400" y="5257800"/>
            <a:ext cx="4267200" cy="1138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1800" b="1" dirty="0">
                <a:latin typeface="+mn-lt"/>
                <a:cs typeface="+mn-cs"/>
              </a:rPr>
              <a:t>Dynamic and distributed device network</a:t>
            </a:r>
          </a:p>
          <a:p>
            <a:pPr algn="l">
              <a:buFontTx/>
              <a:buChar char="•"/>
              <a:defRPr/>
            </a:pPr>
            <a:r>
              <a:rPr lang="en-US" sz="1600" dirty="0">
                <a:latin typeface="+mn-lt"/>
                <a:cs typeface="+mn-cs"/>
              </a:rPr>
              <a:t> Portable</a:t>
            </a:r>
          </a:p>
          <a:p>
            <a:pPr algn="l">
              <a:buFontTx/>
              <a:buChar char="•"/>
              <a:defRPr/>
            </a:pPr>
            <a:r>
              <a:rPr lang="en-US" sz="1600" dirty="0">
                <a:latin typeface="+mn-lt"/>
                <a:cs typeface="+mn-cs"/>
              </a:rPr>
              <a:t> Plug-and-play</a:t>
            </a:r>
          </a:p>
        </p:txBody>
      </p:sp>
      <p:sp>
        <p:nvSpPr>
          <p:cNvPr id="592905" name="Text Box 9"/>
          <p:cNvSpPr txBox="1">
            <a:spLocks noChangeArrowheads="1"/>
          </p:cNvSpPr>
          <p:nvPr/>
        </p:nvSpPr>
        <p:spPr bwMode="auto">
          <a:xfrm>
            <a:off x="533400" y="4876800"/>
            <a:ext cx="3673475" cy="862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dirty="0">
                <a:latin typeface="+mn-lt"/>
                <a:cs typeface="+mn-cs"/>
              </a:rPr>
              <a:t>Advanced human interface</a:t>
            </a:r>
          </a:p>
          <a:p>
            <a:pPr algn="l">
              <a:buFontTx/>
              <a:buChar char="•"/>
              <a:defRPr/>
            </a:pPr>
            <a:r>
              <a:rPr lang="en-US" sz="1600" dirty="0">
                <a:latin typeface="+mn-lt"/>
                <a:cs typeface="+mn-cs"/>
              </a:rPr>
              <a:t> Universal access to existing devices</a:t>
            </a:r>
          </a:p>
          <a:p>
            <a:pPr algn="l">
              <a:buFontTx/>
              <a:buChar char="•"/>
              <a:defRPr/>
            </a:pPr>
            <a:r>
              <a:rPr lang="en-US" sz="1600" dirty="0">
                <a:latin typeface="+mn-lt"/>
                <a:cs typeface="+mn-cs"/>
              </a:rPr>
              <a:t> Unified interface</a:t>
            </a:r>
          </a:p>
        </p:txBody>
      </p:sp>
      <p:sp>
        <p:nvSpPr>
          <p:cNvPr id="592906" name="Text Box 10"/>
          <p:cNvSpPr txBox="1">
            <a:spLocks noChangeArrowheads="1"/>
          </p:cNvSpPr>
          <p:nvPr/>
        </p:nvSpPr>
        <p:spPr bwMode="auto">
          <a:xfrm>
            <a:off x="457200" y="2514600"/>
            <a:ext cx="3273425" cy="862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dirty="0">
                <a:latin typeface="+mn-lt"/>
                <a:cs typeface="+mn-cs"/>
              </a:rPr>
              <a:t>Dependability and security</a:t>
            </a:r>
          </a:p>
          <a:p>
            <a:pPr algn="l">
              <a:buFontTx/>
              <a:buChar char="•"/>
              <a:defRPr/>
            </a:pPr>
            <a:r>
              <a:rPr lang="en-US" sz="1600" dirty="0">
                <a:latin typeface="+mn-lt"/>
                <a:cs typeface="+mn-cs"/>
              </a:rPr>
              <a:t> One global network of devices</a:t>
            </a:r>
          </a:p>
          <a:p>
            <a:pPr algn="l">
              <a:buFontTx/>
              <a:buChar char="•"/>
              <a:defRPr/>
            </a:pPr>
            <a:r>
              <a:rPr lang="en-US" sz="1600" dirty="0">
                <a:latin typeface="+mn-lt"/>
                <a:cs typeface="+mn-cs"/>
              </a:rPr>
              <a:t> Safe to use</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title"/>
          </p:nvPr>
        </p:nvSpPr>
        <p:spPr/>
        <p:txBody>
          <a:bodyPr/>
          <a:lstStyle/>
          <a:p>
            <a:pPr eaLnBrk="1" hangingPunct="1"/>
            <a:r>
              <a:rPr lang="en-US" altLang="zh-CN">
                <a:latin typeface="Rockwell" charset="0"/>
              </a:rPr>
              <a:t>Architecture</a:t>
            </a:r>
          </a:p>
        </p:txBody>
      </p:sp>
      <p:sp>
        <p:nvSpPr>
          <p:cNvPr id="4403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8A0449D1-92D5-9142-81A6-54B7D1E532EB}" type="slidenum">
              <a:rPr lang="en-US" altLang="zh-CN" sz="1400">
                <a:solidFill>
                  <a:schemeClr val="bg1"/>
                </a:solidFill>
              </a:rPr>
              <a:pPr/>
              <a:t>14</a:t>
            </a:fld>
            <a:endParaRPr lang="en-US" altLang="zh-CN" sz="1400">
              <a:solidFill>
                <a:schemeClr val="bg1"/>
              </a:solidFill>
            </a:endParaRPr>
          </a:p>
        </p:txBody>
      </p:sp>
      <p:sp>
        <p:nvSpPr>
          <p:cNvPr id="605189" name="Rectangle 5"/>
          <p:cNvSpPr>
            <a:spLocks noChangeArrowheads="1"/>
          </p:cNvSpPr>
          <p:nvPr/>
        </p:nvSpPr>
        <p:spPr bwMode="auto">
          <a:xfrm>
            <a:off x="2743200" y="2895600"/>
            <a:ext cx="6096000" cy="457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Applications</a:t>
            </a:r>
          </a:p>
        </p:txBody>
      </p:sp>
      <p:sp>
        <p:nvSpPr>
          <p:cNvPr id="605190" name="Rectangle 6"/>
          <p:cNvSpPr>
            <a:spLocks noChangeArrowheads="1"/>
          </p:cNvSpPr>
          <p:nvPr/>
        </p:nvSpPr>
        <p:spPr bwMode="auto">
          <a:xfrm>
            <a:off x="2743200" y="3429000"/>
            <a:ext cx="6096000" cy="457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Ambient Intelligence</a:t>
            </a:r>
          </a:p>
        </p:txBody>
      </p:sp>
      <p:sp>
        <p:nvSpPr>
          <p:cNvPr id="605192" name="Rectangle 8"/>
          <p:cNvSpPr>
            <a:spLocks noChangeArrowheads="1"/>
          </p:cNvSpPr>
          <p:nvPr/>
        </p:nvSpPr>
        <p:spPr bwMode="auto">
          <a:xfrm>
            <a:off x="2743200" y="3962400"/>
            <a:ext cx="1828800" cy="457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Ubiquitous</a:t>
            </a:r>
          </a:p>
          <a:p>
            <a:pPr>
              <a:defRPr/>
            </a:pPr>
            <a:r>
              <a:rPr lang="en-US" sz="1400">
                <a:solidFill>
                  <a:srgbClr val="FFFFFF"/>
                </a:solidFill>
                <a:latin typeface="+mn-lt"/>
                <a:cs typeface="+mn-cs"/>
              </a:rPr>
              <a:t>Computing</a:t>
            </a:r>
          </a:p>
        </p:txBody>
      </p:sp>
      <p:sp>
        <p:nvSpPr>
          <p:cNvPr id="605194" name="Rectangle 10"/>
          <p:cNvSpPr>
            <a:spLocks noChangeArrowheads="1"/>
          </p:cNvSpPr>
          <p:nvPr/>
        </p:nvSpPr>
        <p:spPr bwMode="auto">
          <a:xfrm>
            <a:off x="4648200" y="3962400"/>
            <a:ext cx="2286000" cy="457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Ubiquitous</a:t>
            </a:r>
          </a:p>
          <a:p>
            <a:pPr>
              <a:defRPr/>
            </a:pPr>
            <a:r>
              <a:rPr lang="en-US" sz="1400">
                <a:solidFill>
                  <a:srgbClr val="FFFFFF"/>
                </a:solidFill>
                <a:latin typeface="+mn-lt"/>
                <a:cs typeface="+mn-cs"/>
              </a:rPr>
              <a:t>Communications</a:t>
            </a:r>
          </a:p>
        </p:txBody>
      </p:sp>
      <p:sp>
        <p:nvSpPr>
          <p:cNvPr id="605195" name="Rectangle 11"/>
          <p:cNvSpPr>
            <a:spLocks noChangeArrowheads="1"/>
          </p:cNvSpPr>
          <p:nvPr/>
        </p:nvSpPr>
        <p:spPr bwMode="auto">
          <a:xfrm>
            <a:off x="7010400" y="3962400"/>
            <a:ext cx="1828800" cy="457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Ubiquitous</a:t>
            </a:r>
          </a:p>
          <a:p>
            <a:pPr>
              <a:defRPr/>
            </a:pPr>
            <a:r>
              <a:rPr lang="en-US" sz="1400">
                <a:solidFill>
                  <a:srgbClr val="FFFFFF"/>
                </a:solidFill>
                <a:latin typeface="+mn-lt"/>
                <a:cs typeface="+mn-cs"/>
              </a:rPr>
              <a:t>Interfaces</a:t>
            </a:r>
          </a:p>
        </p:txBody>
      </p:sp>
      <p:sp>
        <p:nvSpPr>
          <p:cNvPr id="605199" name="Rectangle 15"/>
          <p:cNvSpPr>
            <a:spLocks noChangeArrowheads="1"/>
          </p:cNvSpPr>
          <p:nvPr/>
        </p:nvSpPr>
        <p:spPr bwMode="auto">
          <a:xfrm>
            <a:off x="2743200" y="2362200"/>
            <a:ext cx="6096000" cy="457200"/>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1400">
                <a:solidFill>
                  <a:srgbClr val="FFFFFF"/>
                </a:solidFill>
                <a:latin typeface="+mn-lt"/>
                <a:cs typeface="+mn-cs"/>
              </a:rPr>
              <a:t>Lifestyle</a:t>
            </a:r>
          </a:p>
        </p:txBody>
      </p:sp>
      <p:sp>
        <p:nvSpPr>
          <p:cNvPr id="605201" name="Text Box 17"/>
          <p:cNvSpPr txBox="1">
            <a:spLocks noChangeArrowheads="1"/>
          </p:cNvSpPr>
          <p:nvPr/>
        </p:nvSpPr>
        <p:spPr bwMode="auto">
          <a:xfrm>
            <a:off x="109538" y="3440113"/>
            <a:ext cx="177482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Convergence</a:t>
            </a:r>
          </a:p>
        </p:txBody>
      </p:sp>
      <p:sp>
        <p:nvSpPr>
          <p:cNvPr id="605202" name="Text Box 18"/>
          <p:cNvSpPr txBox="1">
            <a:spLocks noChangeArrowheads="1"/>
          </p:cNvSpPr>
          <p:nvPr/>
        </p:nvSpPr>
        <p:spPr bwMode="auto">
          <a:xfrm>
            <a:off x="123825" y="3962400"/>
            <a:ext cx="176371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Technologies</a:t>
            </a:r>
          </a:p>
        </p:txBody>
      </p:sp>
      <p:sp>
        <p:nvSpPr>
          <p:cNvPr id="605203" name="Text Box 19"/>
          <p:cNvSpPr txBox="1">
            <a:spLocks noChangeArrowheads="1"/>
          </p:cNvSpPr>
          <p:nvPr/>
        </p:nvSpPr>
        <p:spPr bwMode="auto">
          <a:xfrm>
            <a:off x="377825" y="2895600"/>
            <a:ext cx="12493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Solutions</a:t>
            </a:r>
          </a:p>
        </p:txBody>
      </p:sp>
      <p:sp>
        <p:nvSpPr>
          <p:cNvPr id="605204" name="Text Box 20"/>
          <p:cNvSpPr txBox="1">
            <a:spLocks noChangeArrowheads="1"/>
          </p:cNvSpPr>
          <p:nvPr/>
        </p:nvSpPr>
        <p:spPr bwMode="auto">
          <a:xfrm>
            <a:off x="679450" y="2362200"/>
            <a:ext cx="795338"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mn-lt"/>
                <a:cs typeface="+mn-cs"/>
              </a:rPr>
              <a:t>Daily</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Six Forces </a:t>
            </a:r>
            <a:r>
              <a:rPr kumimoji="1" lang="en-US" altLang="zh-CN" dirty="0" smtClean="0"/>
              <a:t>Shaping </a:t>
            </a:r>
            <a:br>
              <a:rPr kumimoji="1" lang="en-US" altLang="zh-CN" dirty="0" smtClean="0"/>
            </a:br>
            <a:r>
              <a:rPr kumimoji="1" lang="en-US" altLang="zh-CN" dirty="0" smtClean="0"/>
              <a:t>Business </a:t>
            </a:r>
            <a:r>
              <a:rPr kumimoji="1" lang="en-US" altLang="zh-CN" dirty="0"/>
              <a:t>and Technology in 2030</a:t>
            </a:r>
            <a:endParaRPr kumimoji="1" lang="zh-CN" altLang="en-US" dirty="0"/>
          </a:p>
        </p:txBody>
      </p:sp>
      <p:sp>
        <p:nvSpPr>
          <p:cNvPr id="3" name="内容占位符 2"/>
          <p:cNvSpPr>
            <a:spLocks noGrp="1"/>
          </p:cNvSpPr>
          <p:nvPr>
            <p:ph idx="1"/>
          </p:nvPr>
        </p:nvSpPr>
        <p:spPr/>
        <p:txBody>
          <a:bodyPr/>
          <a:lstStyle/>
          <a:p>
            <a:r>
              <a:rPr kumimoji="1" lang="en-US" altLang="zh-CN" dirty="0"/>
              <a:t>Global to personal</a:t>
            </a:r>
          </a:p>
          <a:p>
            <a:r>
              <a:rPr kumimoji="1" lang="en-US" altLang="zh-CN" dirty="0"/>
              <a:t>Hierarchies to meshes</a:t>
            </a:r>
          </a:p>
          <a:p>
            <a:r>
              <a:rPr kumimoji="1" lang="en-US" altLang="zh-CN" dirty="0" smtClean="0"/>
              <a:t>Fixed </a:t>
            </a:r>
            <a:r>
              <a:rPr kumimoji="1" lang="en-US" altLang="zh-CN" dirty="0"/>
              <a:t>to interchangeable assets</a:t>
            </a:r>
          </a:p>
          <a:p>
            <a:r>
              <a:rPr kumimoji="1" lang="en-US" altLang="zh-CN" dirty="0"/>
              <a:t>Devices to connected humans and things</a:t>
            </a:r>
          </a:p>
          <a:p>
            <a:r>
              <a:rPr kumimoji="1" lang="en-US" altLang="zh-CN" dirty="0"/>
              <a:t>Big data to algorithmic business</a:t>
            </a:r>
          </a:p>
          <a:p>
            <a:r>
              <a:rPr kumimoji="1" lang="en-US" altLang="zh-CN" dirty="0"/>
              <a:t>Resources to smart materials</a:t>
            </a:r>
            <a:endParaRPr kumimoji="1" lang="zh-CN" altLang="en-US" dirty="0"/>
          </a:p>
        </p:txBody>
      </p:sp>
      <p:sp>
        <p:nvSpPr>
          <p:cNvPr id="4" name="矩形 3"/>
          <p:cNvSpPr/>
          <p:nvPr/>
        </p:nvSpPr>
        <p:spPr>
          <a:xfrm>
            <a:off x="449034" y="5535234"/>
            <a:ext cx="8694966" cy="646331"/>
          </a:xfrm>
          <a:prstGeom prst="rect">
            <a:avLst/>
          </a:prstGeom>
        </p:spPr>
        <p:txBody>
          <a:bodyPr wrap="square">
            <a:spAutoFit/>
          </a:bodyPr>
          <a:lstStyle/>
          <a:p>
            <a:r>
              <a:rPr lang="en-US" altLang="zh-CN" dirty="0"/>
              <a:t>https://</a:t>
            </a:r>
            <a:r>
              <a:rPr lang="en-US" altLang="zh-CN" dirty="0" err="1"/>
              <a:t>pages.upwork.com</a:t>
            </a:r>
            <a:r>
              <a:rPr lang="en-US" altLang="zh-CN" dirty="0"/>
              <a:t>/gartner-report-six-forces-that-will-shape-business-and-technology-in-2030.html</a:t>
            </a:r>
            <a:endParaRPr lang="zh-CN" altLang="en-US" dirty="0"/>
          </a:p>
        </p:txBody>
      </p:sp>
    </p:spTree>
    <p:extLst>
      <p:ext uri="{BB962C8B-B14F-4D97-AF65-F5344CB8AC3E}">
        <p14:creationId xmlns:p14="http://schemas.microsoft.com/office/powerpoint/2010/main" val="292661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Outlines</a:t>
            </a:r>
            <a:endParaRPr kumimoji="1" lang="zh-CN" altLang="en-US" dirty="0"/>
          </a:p>
        </p:txBody>
      </p:sp>
      <p:sp>
        <p:nvSpPr>
          <p:cNvPr id="3" name="内容占位符 2"/>
          <p:cNvSpPr>
            <a:spLocks noGrp="1"/>
          </p:cNvSpPr>
          <p:nvPr>
            <p:ph idx="1"/>
          </p:nvPr>
        </p:nvSpPr>
        <p:spPr>
          <a:xfrm>
            <a:off x="467544" y="1430778"/>
            <a:ext cx="8229600" cy="4525963"/>
          </a:xfrm>
        </p:spPr>
        <p:txBody>
          <a:bodyPr>
            <a:noAutofit/>
          </a:bodyPr>
          <a:lstStyle/>
          <a:p>
            <a:r>
              <a:rPr kumimoji="1" lang="en-US" altLang="zh-CN" sz="1800" dirty="0" smtClean="0"/>
              <a:t>Consumers in 2030 </a:t>
            </a:r>
          </a:p>
          <a:p>
            <a:pPr lvl="1"/>
            <a:r>
              <a:rPr kumimoji="1" lang="en-US" altLang="zh-CN" sz="1800" dirty="0" smtClean="0">
                <a:hlinkClick r:id="rId2"/>
              </a:rPr>
              <a:t>http</a:t>
            </a:r>
            <a:r>
              <a:rPr kumimoji="1" lang="en-US" altLang="zh-CN" sz="1800" dirty="0">
                <a:hlinkClick r:id="rId2"/>
              </a:rPr>
              <a:t>://www.forumforthefuture.org/sites/default/files/project/downloads/future2030-</a:t>
            </a:r>
            <a:r>
              <a:rPr kumimoji="1" lang="en-US" altLang="zh-CN" sz="1800" dirty="0" smtClean="0">
                <a:hlinkClick r:id="rId2"/>
              </a:rPr>
              <a:t>finalreport.pdf</a:t>
            </a:r>
            <a:endParaRPr kumimoji="1" lang="en-US" altLang="zh-CN" sz="1800" dirty="0" smtClean="0"/>
          </a:p>
          <a:p>
            <a:pPr lvl="1"/>
            <a:r>
              <a:rPr kumimoji="1" lang="en-US" altLang="zh-CN" sz="1800" dirty="0">
                <a:hlinkClick r:id="rId3"/>
              </a:rPr>
              <a:t>http://www.mckinsey.com/industries/consumer-packaged-goods/our-insights/the-consumer-sector-in-2030-trends-and-questions-to-</a:t>
            </a:r>
            <a:r>
              <a:rPr kumimoji="1" lang="en-US" altLang="zh-CN" sz="1800" dirty="0" smtClean="0">
                <a:hlinkClick r:id="rId3"/>
              </a:rPr>
              <a:t>consider</a:t>
            </a:r>
            <a:endParaRPr kumimoji="1" lang="en-US" altLang="zh-CN" sz="1800" dirty="0"/>
          </a:p>
          <a:p>
            <a:r>
              <a:rPr kumimoji="1" lang="en-US" altLang="zh-CN" sz="1800" dirty="0" smtClean="0"/>
              <a:t>Technology </a:t>
            </a:r>
            <a:r>
              <a:rPr kumimoji="1" lang="en-US" altLang="zh-CN" sz="1800" dirty="0"/>
              <a:t>Trend </a:t>
            </a:r>
            <a:r>
              <a:rPr kumimoji="1" lang="en-US" altLang="zh-CN" sz="1800" dirty="0" smtClean="0"/>
              <a:t>for </a:t>
            </a:r>
            <a:r>
              <a:rPr kumimoji="1" lang="en-US" altLang="zh-CN" sz="1800" dirty="0"/>
              <a:t>2030</a:t>
            </a:r>
          </a:p>
          <a:p>
            <a:pPr lvl="1"/>
            <a:r>
              <a:rPr kumimoji="1" lang="en-US" altLang="zh-CN" sz="1800" dirty="0">
                <a:hlinkClick r:id="rId4"/>
              </a:rPr>
              <a:t>http://www.businessinsider.com/technology-tipping-points-we-will-reach-by-2030-2016-11/#a-government-will-collect-taxes-for-the-first-time-via-blockchain-2023-10</a:t>
            </a:r>
          </a:p>
          <a:p>
            <a:pPr lvl="1"/>
            <a:r>
              <a:rPr kumimoji="1" lang="en-US" altLang="zh-CN" sz="1800" dirty="0" smtClean="0">
                <a:hlinkClick r:id="rId4"/>
              </a:rPr>
              <a:t>http</a:t>
            </a:r>
            <a:r>
              <a:rPr kumimoji="1" lang="en-US" altLang="zh-CN" sz="1800" dirty="0">
                <a:hlinkClick r:id="rId4"/>
              </a:rPr>
              <a:t>://www.businessinsider.com/technologies-future-2030-world-economic-forum-tech-video-2017-</a:t>
            </a:r>
            <a:r>
              <a:rPr kumimoji="1" lang="en-US" altLang="zh-CN" sz="1800" dirty="0" smtClean="0">
                <a:hlinkClick r:id="rId4"/>
              </a:rPr>
              <a:t>2</a:t>
            </a:r>
            <a:endParaRPr kumimoji="1" lang="en-US" altLang="zh-CN" sz="1800" dirty="0" smtClean="0"/>
          </a:p>
          <a:p>
            <a:pPr lvl="1"/>
            <a:r>
              <a:rPr kumimoji="1" lang="en-US" altLang="zh-CN" sz="1800" dirty="0">
                <a:hlinkClick r:id="rId5"/>
              </a:rPr>
              <a:t>http://www.futuretimeline.net/21stcentury/2030.htm#.WSgc-</a:t>
            </a:r>
            <a:r>
              <a:rPr kumimoji="1" lang="en-US" altLang="zh-CN" sz="1800" dirty="0" smtClean="0">
                <a:hlinkClick r:id="rId5"/>
              </a:rPr>
              <a:t>BOGO_E</a:t>
            </a:r>
            <a:endParaRPr kumimoji="1" lang="en-US" altLang="zh-CN" sz="1800" dirty="0" smtClean="0"/>
          </a:p>
          <a:p>
            <a:pPr lvl="1"/>
            <a:r>
              <a:rPr kumimoji="1" lang="en-US" altLang="zh-CN" sz="1800" dirty="0">
                <a:hlinkClick r:id="rId6"/>
              </a:rPr>
              <a:t>http://www.quantumrun.com/future-timeline/2030/future-timeline-subpost-technology#</a:t>
            </a:r>
            <a:r>
              <a:rPr kumimoji="1" lang="en-US" altLang="zh-CN" sz="1800" dirty="0" smtClean="0">
                <a:hlinkClick r:id="rId6"/>
              </a:rPr>
              <a:t>article0</a:t>
            </a:r>
            <a:endParaRPr kumimoji="1" lang="en-US" altLang="zh-CN" sz="1800" dirty="0" smtClean="0"/>
          </a:p>
          <a:p>
            <a:pPr lvl="1"/>
            <a:r>
              <a:rPr kumimoji="1" lang="en-US" altLang="zh-CN" sz="1800" dirty="0">
                <a:hlinkClick r:id="rId7"/>
              </a:rPr>
              <a:t>https://www.forbes.com/sites/gregsatell/2016/08/12/5-technologies-for-2031/#</a:t>
            </a:r>
            <a:r>
              <a:rPr kumimoji="1" lang="en-US" altLang="zh-CN" sz="1800" dirty="0" smtClean="0">
                <a:hlinkClick r:id="rId7"/>
              </a:rPr>
              <a:t>89d05a5334f0</a:t>
            </a:r>
            <a:endParaRPr kumimoji="1" lang="en-US" altLang="zh-CN" sz="1800" dirty="0" smtClean="0"/>
          </a:p>
          <a:p>
            <a:pPr lvl="1"/>
            <a:r>
              <a:rPr kumimoji="1" lang="en-US" altLang="zh-CN" sz="1800" dirty="0"/>
              <a:t>http://</a:t>
            </a:r>
            <a:r>
              <a:rPr kumimoji="1" lang="en-US" altLang="zh-CN" sz="1800" dirty="0" err="1"/>
              <a:t>unctad.org</a:t>
            </a:r>
            <a:r>
              <a:rPr kumimoji="1" lang="en-US" altLang="zh-CN" sz="1800" dirty="0"/>
              <a:t>/meetings/en/Presentation/ecn162016p02_McBean_en.pdf</a:t>
            </a:r>
          </a:p>
          <a:p>
            <a:pPr lvl="1"/>
            <a:endParaRPr kumimoji="1" lang="en-US" altLang="zh-CN" sz="1800" dirty="0" smtClean="0"/>
          </a:p>
          <a:p>
            <a:pPr lvl="1"/>
            <a:endParaRPr kumimoji="1" lang="zh-CN" altLang="en-US" sz="1800" dirty="0"/>
          </a:p>
        </p:txBody>
      </p:sp>
    </p:spTree>
    <p:extLst>
      <p:ext uri="{BB962C8B-B14F-4D97-AF65-F5344CB8AC3E}">
        <p14:creationId xmlns:p14="http://schemas.microsoft.com/office/powerpoint/2010/main" val="287205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Key Technology in 2030</a:t>
            </a:r>
            <a:endParaRPr kumimoji="1" lang="zh-CN" altLang="en-US" dirty="0"/>
          </a:p>
        </p:txBody>
      </p:sp>
      <p:sp>
        <p:nvSpPr>
          <p:cNvPr id="3" name="内容占位符 2"/>
          <p:cNvSpPr>
            <a:spLocks noGrp="1"/>
          </p:cNvSpPr>
          <p:nvPr>
            <p:ph idx="1"/>
          </p:nvPr>
        </p:nvSpPr>
        <p:spPr/>
        <p:txBody>
          <a:bodyPr>
            <a:normAutofit fontScale="92500" lnSpcReduction="20000"/>
          </a:bodyPr>
          <a:lstStyle/>
          <a:p>
            <a:r>
              <a:rPr kumimoji="1" lang="en-US" altLang="zh-CN" dirty="0"/>
              <a:t>Ambient </a:t>
            </a:r>
            <a:r>
              <a:rPr kumimoji="1" lang="en-US" altLang="zh-CN" dirty="0" smtClean="0"/>
              <a:t>Computing</a:t>
            </a:r>
          </a:p>
          <a:p>
            <a:pPr lvl="1"/>
            <a:r>
              <a:rPr kumimoji="1" lang="en-US" altLang="zh-CN" dirty="0"/>
              <a:t>https://</a:t>
            </a:r>
            <a:r>
              <a:rPr kumimoji="1" lang="en-US" altLang="zh-CN" dirty="0" err="1"/>
              <a:t>shanewallcto.com</a:t>
            </a:r>
            <a:r>
              <a:rPr kumimoji="1" lang="en-US" altLang="zh-CN" dirty="0"/>
              <a:t>/2016/11/07/challenges-and-opportunities-of-ambient-computing/</a:t>
            </a:r>
            <a:endParaRPr kumimoji="1" lang="en-US" altLang="zh-CN" dirty="0" smtClean="0"/>
          </a:p>
          <a:p>
            <a:r>
              <a:rPr kumimoji="1" lang="en-US" altLang="zh-CN" dirty="0" smtClean="0"/>
              <a:t>Smart</a:t>
            </a:r>
            <a:r>
              <a:rPr kumimoji="1" lang="en-US" altLang="zh-CN" dirty="0"/>
              <a:t>(</a:t>
            </a:r>
            <a:r>
              <a:rPr kumimoji="1" lang="en-US" altLang="zh-CN" dirty="0" err="1"/>
              <a:t>er</a:t>
            </a:r>
            <a:r>
              <a:rPr kumimoji="1" lang="en-US" altLang="zh-CN" dirty="0"/>
              <a:t>) </a:t>
            </a:r>
            <a:r>
              <a:rPr kumimoji="1" lang="en-US" altLang="zh-CN" dirty="0" smtClean="0"/>
              <a:t>Devices</a:t>
            </a:r>
          </a:p>
          <a:p>
            <a:pPr lvl="1"/>
            <a:r>
              <a:rPr kumimoji="1" lang="en-US" altLang="zh-CN" dirty="0"/>
              <a:t>http://smarter2030.gesi.org/</a:t>
            </a:r>
            <a:endParaRPr kumimoji="1" lang="en-US" altLang="zh-CN" dirty="0" smtClean="0"/>
          </a:p>
          <a:p>
            <a:r>
              <a:rPr kumimoji="1" lang="en-US" altLang="zh-CN" dirty="0" err="1" smtClean="0"/>
              <a:t>Cybersecurity</a:t>
            </a:r>
            <a:r>
              <a:rPr kumimoji="1" lang="en-US" altLang="zh-CN" dirty="0" smtClean="0"/>
              <a:t> </a:t>
            </a:r>
            <a:r>
              <a:rPr kumimoji="1" lang="en-US" altLang="zh-CN" dirty="0"/>
              <a:t>and </a:t>
            </a:r>
            <a:r>
              <a:rPr kumimoji="1" lang="en-US" altLang="zh-CN" dirty="0" smtClean="0"/>
              <a:t>Ethics</a:t>
            </a:r>
          </a:p>
          <a:p>
            <a:pPr lvl="1"/>
            <a:r>
              <a:rPr kumimoji="1" lang="en-US" altLang="zh-CN" dirty="0" smtClean="0"/>
              <a:t>Robot and Ethics</a:t>
            </a:r>
          </a:p>
          <a:p>
            <a:pPr lvl="1"/>
            <a:r>
              <a:rPr kumimoji="1" lang="en-US" altLang="zh-CN" dirty="0" smtClean="0"/>
              <a:t>AI and Risk Management</a:t>
            </a:r>
          </a:p>
          <a:p>
            <a:r>
              <a:rPr kumimoji="1" lang="en-US" altLang="zh-CN" dirty="0" smtClean="0"/>
              <a:t>Information </a:t>
            </a:r>
            <a:r>
              <a:rPr kumimoji="1" lang="en-US" altLang="zh-CN" dirty="0"/>
              <a:t>and </a:t>
            </a:r>
            <a:r>
              <a:rPr kumimoji="1" lang="en-US" altLang="zh-CN" dirty="0" smtClean="0"/>
              <a:t>Analytics</a:t>
            </a:r>
          </a:p>
          <a:p>
            <a:pPr lvl="1"/>
            <a:r>
              <a:rPr kumimoji="1" lang="en-US" altLang="zh-CN" dirty="0" err="1"/>
              <a:t>www.mckinsey.com</a:t>
            </a:r>
            <a:r>
              <a:rPr kumimoji="1" lang="en-US" altLang="zh-CN" dirty="0"/>
              <a:t>/~/media/</a:t>
            </a:r>
            <a:r>
              <a:rPr kumimoji="1" lang="en-US" altLang="zh-CN" dirty="0" err="1"/>
              <a:t>mckinsey</a:t>
            </a:r>
            <a:r>
              <a:rPr kumimoji="1" lang="en-US" altLang="zh-CN" dirty="0"/>
              <a:t>/.../</a:t>
            </a:r>
            <a:r>
              <a:rPr kumimoji="1" lang="en-US" altLang="zh-CN" dirty="0" err="1"/>
              <a:t>mgi</a:t>
            </a:r>
            <a:r>
              <a:rPr kumimoji="1" lang="en-US" altLang="zh-CN" dirty="0"/>
              <a:t>-the-age-of-analytics-full-</a:t>
            </a:r>
            <a:r>
              <a:rPr kumimoji="1" lang="en-US" altLang="zh-CN" dirty="0" err="1"/>
              <a:t>report.ashx</a:t>
            </a:r>
            <a:endParaRPr kumimoji="1" lang="zh-CN" altLang="en-US" dirty="0"/>
          </a:p>
        </p:txBody>
      </p:sp>
      <p:sp>
        <p:nvSpPr>
          <p:cNvPr id="4" name="矩形 3"/>
          <p:cNvSpPr/>
          <p:nvPr/>
        </p:nvSpPr>
        <p:spPr>
          <a:xfrm>
            <a:off x="413538" y="6129300"/>
            <a:ext cx="8316924" cy="369332"/>
          </a:xfrm>
          <a:prstGeom prst="rect">
            <a:avLst/>
          </a:prstGeom>
        </p:spPr>
        <p:txBody>
          <a:bodyPr wrap="square">
            <a:spAutoFit/>
          </a:bodyPr>
          <a:lstStyle/>
          <a:p>
            <a:r>
              <a:rPr lang="en-US" altLang="zh-CN" dirty="0"/>
              <a:t>http://</a:t>
            </a:r>
            <a:r>
              <a:rPr lang="en-US" altLang="zh-CN" dirty="0" err="1"/>
              <a:t>www.gartner.com</a:t>
            </a:r>
            <a:r>
              <a:rPr lang="en-US" altLang="zh-CN" dirty="0"/>
              <a:t>/</a:t>
            </a:r>
            <a:r>
              <a:rPr lang="en-US" altLang="zh-CN" dirty="0" err="1"/>
              <a:t>smarterwithgartner</a:t>
            </a:r>
            <a:r>
              <a:rPr lang="en-US" altLang="zh-CN" dirty="0"/>
              <a:t>/technology-and-business-in-2030/</a:t>
            </a:r>
            <a:endParaRPr lang="zh-CN" altLang="en-US" dirty="0"/>
          </a:p>
        </p:txBody>
      </p:sp>
    </p:spTree>
    <p:extLst>
      <p:ext uri="{BB962C8B-B14F-4D97-AF65-F5344CB8AC3E}">
        <p14:creationId xmlns:p14="http://schemas.microsoft.com/office/powerpoint/2010/main" val="129642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8" name="Title 1"/>
          <p:cNvSpPr>
            <a:spLocks noGrp="1"/>
          </p:cNvSpPr>
          <p:nvPr>
            <p:ph type="ctrTitle"/>
          </p:nvPr>
        </p:nvSpPr>
        <p:spPr>
          <a:xfrm>
            <a:off x="4876800" y="76200"/>
            <a:ext cx="4038600" cy="933450"/>
          </a:xfrm>
          <a:solidFill>
            <a:schemeClr val="bg1">
              <a:alpha val="78822"/>
            </a:schemeClr>
          </a:solidFill>
        </p:spPr>
        <p:txBody>
          <a:bodyPr>
            <a:normAutofit fontScale="90000"/>
          </a:bodyPr>
          <a:lstStyle/>
          <a:p>
            <a:pPr eaLnBrk="1" hangingPunct="1"/>
            <a:r>
              <a:rPr lang="en-US" altLang="zh-CN">
                <a:latin typeface="Rockwell" charset="0"/>
              </a:rPr>
              <a:t>Ambient Intelligence</a:t>
            </a:r>
          </a:p>
        </p:txBody>
      </p:sp>
      <p:sp>
        <p:nvSpPr>
          <p:cNvPr id="3" name="Subtitle 2"/>
          <p:cNvSpPr>
            <a:spLocks noGrp="1"/>
          </p:cNvSpPr>
          <p:nvPr>
            <p:ph type="subTitle" idx="1"/>
          </p:nvPr>
        </p:nvSpPr>
        <p:spPr>
          <a:xfrm>
            <a:off x="4876800" y="1014413"/>
            <a:ext cx="4038600" cy="749300"/>
          </a:xfrm>
          <a:solidFill>
            <a:schemeClr val="bg1">
              <a:alpha val="79000"/>
            </a:schemeClr>
          </a:solidFill>
        </p:spPr>
        <p:txBody>
          <a:bodyPr rtlCol="0"/>
          <a:lstStyle/>
          <a:p>
            <a:pPr eaLnBrk="1" fontAlgn="auto" hangingPunct="1">
              <a:spcAft>
                <a:spcPts val="0"/>
              </a:spcAft>
              <a:buFont typeface="Wingdings" pitchFamily="2" charset="2"/>
              <a:buNone/>
              <a:defRPr/>
            </a:pPr>
            <a:r>
              <a:rPr lang="en-US" dirty="0" smtClean="0">
                <a:ea typeface="+mn-ea"/>
                <a:cs typeface="+mn-cs"/>
              </a:rPr>
              <a:t>Dr. Mazlan Abbas</a:t>
            </a:r>
            <a:endParaRPr lang="en-US" dirty="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
          <p:cNvSpPr>
            <a:spLocks noGrp="1" noChangeArrowheads="1"/>
          </p:cNvSpPr>
          <p:nvPr>
            <p:ph type="title"/>
          </p:nvPr>
        </p:nvSpPr>
        <p:spPr/>
        <p:txBody>
          <a:bodyPr/>
          <a:lstStyle/>
          <a:p>
            <a:pPr eaLnBrk="1" hangingPunct="1"/>
            <a:r>
              <a:rPr lang="en-US" altLang="zh-CN">
                <a:latin typeface="Rockwell" charset="0"/>
              </a:rPr>
              <a:t>Ambient Intelligence (AmI)</a:t>
            </a:r>
          </a:p>
        </p:txBody>
      </p:sp>
      <p:sp>
        <p:nvSpPr>
          <p:cNvPr id="609291" name="Rectangle 11"/>
          <p:cNvSpPr>
            <a:spLocks noGrp="1" noChangeArrowheads="1"/>
          </p:cNvSpPr>
          <p:nvPr>
            <p:ph idx="1"/>
          </p:nvPr>
        </p:nvSpPr>
        <p:spPr/>
        <p:txBody>
          <a:bodyPr rtlCol="0">
            <a:normAutofit fontScale="70000" lnSpcReduction="20000"/>
          </a:bodyPr>
          <a:lstStyle/>
          <a:p>
            <a:pPr eaLnBrk="1" fontAlgn="auto" hangingPunct="1">
              <a:spcAft>
                <a:spcPts val="0"/>
              </a:spcAft>
              <a:buFont typeface="Wingdings" pitchFamily="2" charset="2"/>
              <a:buChar char="n"/>
              <a:defRPr/>
            </a:pPr>
            <a:r>
              <a:rPr lang="en-US" b="1" dirty="0">
                <a:solidFill>
                  <a:schemeClr val="tx1">
                    <a:lumMod val="65000"/>
                    <a:lumOff val="35000"/>
                  </a:schemeClr>
                </a:solidFill>
                <a:ea typeface="+mn-ea"/>
                <a:cs typeface="+mn-cs"/>
              </a:rPr>
              <a:t>Ambient Intelligence </a:t>
            </a:r>
            <a:r>
              <a:rPr lang="en-US" dirty="0">
                <a:solidFill>
                  <a:schemeClr val="tx1">
                    <a:lumMod val="65000"/>
                    <a:lumOff val="35000"/>
                  </a:schemeClr>
                </a:solidFill>
                <a:ea typeface="+mn-ea"/>
                <a:cs typeface="+mn-cs"/>
              </a:rPr>
              <a:t>builds on three recent key technologies: </a:t>
            </a:r>
          </a:p>
          <a:p>
            <a:pPr lvl="1" eaLnBrk="1" fontAlgn="auto" hangingPunct="1">
              <a:spcAft>
                <a:spcPts val="0"/>
              </a:spcAft>
              <a:buClr>
                <a:schemeClr val="accent1">
                  <a:lumMod val="60000"/>
                  <a:lumOff val="40000"/>
                </a:schemeClr>
              </a:buClr>
              <a:buFont typeface="Wingdings" pitchFamily="2" charset="2"/>
              <a:buChar char="n"/>
              <a:defRPr/>
            </a:pPr>
            <a:r>
              <a:rPr lang="en-US" dirty="0">
                <a:solidFill>
                  <a:schemeClr val="tx1">
                    <a:lumMod val="65000"/>
                    <a:lumOff val="35000"/>
                  </a:schemeClr>
                </a:solidFill>
                <a:ea typeface="+mn-ea"/>
                <a:cs typeface="+mn-cs"/>
              </a:rPr>
              <a:t>Ubiquitous Computing, Ubiquitous Communication and Intelligent User Interfaces </a:t>
            </a:r>
          </a:p>
          <a:p>
            <a:pPr eaLnBrk="1" fontAlgn="auto" hangingPunct="1">
              <a:spcAft>
                <a:spcPts val="0"/>
              </a:spcAft>
              <a:buFont typeface="Wingdings" pitchFamily="2" charset="2"/>
              <a:buChar char="n"/>
              <a:defRPr/>
            </a:pPr>
            <a:r>
              <a:rPr lang="en-US" b="1" dirty="0">
                <a:solidFill>
                  <a:schemeClr val="tx1">
                    <a:lumMod val="65000"/>
                    <a:lumOff val="35000"/>
                  </a:schemeClr>
                </a:solidFill>
                <a:ea typeface="+mn-ea"/>
                <a:cs typeface="+mn-cs"/>
              </a:rPr>
              <a:t>Ubiquitous Computing</a:t>
            </a:r>
            <a:r>
              <a:rPr lang="en-US" dirty="0">
                <a:solidFill>
                  <a:schemeClr val="tx1">
                    <a:lumMod val="65000"/>
                    <a:lumOff val="35000"/>
                  </a:schemeClr>
                </a:solidFill>
                <a:ea typeface="+mn-ea"/>
                <a:cs typeface="+mn-cs"/>
              </a:rPr>
              <a:t> means integration of microprocessors into everyday objects like furniture, clothing, white goods, toys, even paint. </a:t>
            </a:r>
          </a:p>
          <a:p>
            <a:pPr eaLnBrk="1" fontAlgn="auto" hangingPunct="1">
              <a:spcAft>
                <a:spcPts val="0"/>
              </a:spcAft>
              <a:buFont typeface="Wingdings" pitchFamily="2" charset="2"/>
              <a:buChar char="n"/>
              <a:defRPr/>
            </a:pPr>
            <a:r>
              <a:rPr lang="en-US" b="1" dirty="0">
                <a:solidFill>
                  <a:schemeClr val="tx1">
                    <a:lumMod val="65000"/>
                    <a:lumOff val="35000"/>
                  </a:schemeClr>
                </a:solidFill>
                <a:ea typeface="+mn-ea"/>
                <a:cs typeface="+mn-cs"/>
              </a:rPr>
              <a:t>Ubiquitous Communication</a:t>
            </a:r>
            <a:r>
              <a:rPr lang="en-US" dirty="0">
                <a:solidFill>
                  <a:schemeClr val="tx1">
                    <a:lumMod val="65000"/>
                    <a:lumOff val="35000"/>
                  </a:schemeClr>
                </a:solidFill>
                <a:ea typeface="+mn-ea"/>
                <a:cs typeface="+mn-cs"/>
              </a:rPr>
              <a:t> enables these objects to communicate with each other and the user by means of ad-hoc and wireless networking.</a:t>
            </a:r>
          </a:p>
          <a:p>
            <a:pPr eaLnBrk="1" fontAlgn="auto" hangingPunct="1">
              <a:spcAft>
                <a:spcPts val="0"/>
              </a:spcAft>
              <a:buFont typeface="Wingdings" pitchFamily="2" charset="2"/>
              <a:buChar char="n"/>
              <a:defRPr/>
            </a:pPr>
            <a:r>
              <a:rPr lang="en-US" dirty="0">
                <a:solidFill>
                  <a:schemeClr val="tx1">
                    <a:lumMod val="65000"/>
                    <a:lumOff val="35000"/>
                  </a:schemeClr>
                </a:solidFill>
                <a:ea typeface="+mn-ea"/>
                <a:cs typeface="+mn-cs"/>
              </a:rPr>
              <a:t>An </a:t>
            </a:r>
            <a:r>
              <a:rPr lang="en-US" b="1" dirty="0">
                <a:solidFill>
                  <a:schemeClr val="tx1">
                    <a:lumMod val="65000"/>
                    <a:lumOff val="35000"/>
                  </a:schemeClr>
                </a:solidFill>
                <a:ea typeface="+mn-ea"/>
                <a:cs typeface="+mn-cs"/>
              </a:rPr>
              <a:t>Intelligent User Interface</a:t>
            </a:r>
            <a:r>
              <a:rPr lang="en-US" dirty="0">
                <a:solidFill>
                  <a:schemeClr val="tx1">
                    <a:lumMod val="65000"/>
                    <a:lumOff val="35000"/>
                  </a:schemeClr>
                </a:solidFill>
                <a:ea typeface="+mn-ea"/>
                <a:cs typeface="+mn-cs"/>
              </a:rPr>
              <a:t> enables the inhabitants of the </a:t>
            </a:r>
            <a:r>
              <a:rPr lang="en-US" dirty="0" err="1">
                <a:solidFill>
                  <a:schemeClr val="tx1">
                    <a:lumMod val="65000"/>
                    <a:lumOff val="35000"/>
                  </a:schemeClr>
                </a:solidFill>
                <a:ea typeface="+mn-ea"/>
                <a:cs typeface="+mn-cs"/>
              </a:rPr>
              <a:t>AmI</a:t>
            </a:r>
            <a:r>
              <a:rPr lang="en-US" dirty="0">
                <a:solidFill>
                  <a:schemeClr val="tx1">
                    <a:lumMod val="65000"/>
                    <a:lumOff val="35000"/>
                  </a:schemeClr>
                </a:solidFill>
                <a:ea typeface="+mn-ea"/>
                <a:cs typeface="+mn-cs"/>
              </a:rPr>
              <a:t> environment to control and interact with the environment in a natural (voice, gestures) and personalized way (preferences, context).</a:t>
            </a: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7747B479-067C-594C-A40B-29E12EBA52C7}" type="slidenum">
              <a:rPr lang="en-US" altLang="zh-CN" sz="1400">
                <a:solidFill>
                  <a:schemeClr val="bg1"/>
                </a:solidFill>
              </a:rPr>
              <a:pPr/>
              <a:t>5</a:t>
            </a:fld>
            <a:endParaRPr lang="en-US" altLang="zh-CN" sz="1400">
              <a:solidFill>
                <a:schemeClr val="bg1"/>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13"/>
          <p:cNvSpPr>
            <a:spLocks noGrp="1" noChangeArrowheads="1"/>
          </p:cNvSpPr>
          <p:nvPr>
            <p:ph type="title"/>
          </p:nvPr>
        </p:nvSpPr>
        <p:spPr/>
        <p:txBody>
          <a:bodyPr>
            <a:normAutofit fontScale="90000"/>
          </a:bodyPr>
          <a:lstStyle/>
          <a:p>
            <a:pPr eaLnBrk="1" hangingPunct="1"/>
            <a:r>
              <a:rPr lang="en-US" altLang="zh-CN">
                <a:latin typeface="Rockwell" charset="0"/>
              </a:rPr>
              <a:t>Photonics enabling Ambient Intelligence</a:t>
            </a:r>
            <a:endParaRPr lang="en-GB">
              <a:latin typeface="Rockwell" charset="0"/>
            </a:endParaRPr>
          </a:p>
        </p:txBody>
      </p:sp>
      <p:sp>
        <p:nvSpPr>
          <p:cNvPr id="2765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054AFBED-5BF5-224E-816C-CB5B7D6F0A2B}" type="slidenum">
              <a:rPr lang="en-US" altLang="zh-CN" sz="1400">
                <a:solidFill>
                  <a:schemeClr val="bg1"/>
                </a:solidFill>
              </a:rPr>
              <a:pPr/>
              <a:t>6</a:t>
            </a:fld>
            <a:endParaRPr lang="en-US" altLang="zh-CN" sz="1400">
              <a:solidFill>
                <a:schemeClr val="bg1"/>
              </a:solidFill>
            </a:endParaRPr>
          </a:p>
        </p:txBody>
      </p:sp>
      <p:sp>
        <p:nvSpPr>
          <p:cNvPr id="618502" name="Rectangle 6"/>
          <p:cNvSpPr>
            <a:spLocks noGrp="1" noChangeArrowheads="1"/>
          </p:cNvSpPr>
          <p:nvPr>
            <p:ph type="body" idx="4294967295"/>
          </p:nvPr>
        </p:nvSpPr>
        <p:spPr>
          <a:xfrm>
            <a:off x="381000" y="1600200"/>
            <a:ext cx="2590800" cy="1371600"/>
          </a:xfrm>
        </p:spPr>
        <p:txBody>
          <a:bodyPr/>
          <a:lstStyle/>
          <a:p>
            <a:pPr marL="0" indent="0" eaLnBrk="1" hangingPunct="1">
              <a:buFontTx/>
              <a:buNone/>
            </a:pPr>
            <a:r>
              <a:rPr lang="en-US" altLang="zh-CN" sz="2800">
                <a:latin typeface="Rockwell" charset="0"/>
              </a:rPr>
              <a:t>AmI</a:t>
            </a:r>
            <a:r>
              <a:rPr lang="en-US" altLang="zh-CN" sz="2800">
                <a:solidFill>
                  <a:srgbClr val="1D82F1"/>
                </a:solidFill>
                <a:latin typeface="Rockwell" charset="0"/>
              </a:rPr>
              <a:t> </a:t>
            </a:r>
            <a:r>
              <a:rPr lang="en-US" altLang="zh-CN" sz="2800">
                <a:solidFill>
                  <a:srgbClr val="808080"/>
                </a:solidFill>
                <a:latin typeface="Rockwell" charset="0"/>
              </a:rPr>
              <a:t>puts</a:t>
            </a:r>
            <a:r>
              <a:rPr lang="en-US" altLang="zh-CN" sz="2800">
                <a:latin typeface="Rockwell" charset="0"/>
              </a:rPr>
              <a:t> </a:t>
            </a:r>
            <a:r>
              <a:rPr lang="en-US" altLang="zh-CN" sz="2800">
                <a:solidFill>
                  <a:srgbClr val="1D82F1"/>
                </a:solidFill>
                <a:latin typeface="Rockwell" charset="0"/>
              </a:rPr>
              <a:t>PEOPLE </a:t>
            </a:r>
            <a:r>
              <a:rPr lang="en-US" altLang="zh-CN" sz="2800">
                <a:solidFill>
                  <a:srgbClr val="808080"/>
                </a:solidFill>
                <a:latin typeface="Rockwell" charset="0"/>
              </a:rPr>
              <a:t>in </a:t>
            </a:r>
            <a:br>
              <a:rPr lang="en-US" altLang="zh-CN" sz="2800">
                <a:solidFill>
                  <a:srgbClr val="808080"/>
                </a:solidFill>
                <a:latin typeface="Rockwell" charset="0"/>
              </a:rPr>
            </a:br>
            <a:r>
              <a:rPr lang="en-US" altLang="zh-CN" sz="2800">
                <a:solidFill>
                  <a:srgbClr val="808080"/>
                </a:solidFill>
                <a:latin typeface="Rockwell" charset="0"/>
              </a:rPr>
              <a:t>the </a:t>
            </a:r>
            <a:r>
              <a:rPr lang="en-US" altLang="zh-CN" sz="2800">
                <a:solidFill>
                  <a:schemeClr val="bg2"/>
                </a:solidFill>
                <a:latin typeface="Rockwell" charset="0"/>
              </a:rPr>
              <a:t>CENTER</a:t>
            </a:r>
          </a:p>
          <a:p>
            <a:pPr marL="0" indent="0" eaLnBrk="1" hangingPunct="1">
              <a:spcBef>
                <a:spcPct val="0"/>
              </a:spcBef>
              <a:buFontTx/>
              <a:buNone/>
            </a:pPr>
            <a:endParaRPr lang="zh-CN" altLang="en-US" sz="1800">
              <a:solidFill>
                <a:srgbClr val="808080"/>
              </a:solidFill>
              <a:latin typeface="Rockwell" charset="0"/>
            </a:endParaRPr>
          </a:p>
        </p:txBody>
      </p:sp>
      <p:pic>
        <p:nvPicPr>
          <p:cNvPr id="618499" name="Picture 3" descr="Cirkel driepijlen Alf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150" y="1031875"/>
            <a:ext cx="6064250" cy="552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8500" name="Oval 4"/>
          <p:cNvSpPr>
            <a:spLocks noChangeArrowheads="1"/>
          </p:cNvSpPr>
          <p:nvPr/>
        </p:nvSpPr>
        <p:spPr bwMode="auto">
          <a:xfrm>
            <a:off x="5232400" y="3225800"/>
            <a:ext cx="1435100" cy="1435100"/>
          </a:xfrm>
          <a:prstGeom prst="ellipse">
            <a:avLst/>
          </a:prstGeom>
          <a:solidFill>
            <a:srgbClr val="1D82F1"/>
          </a:soli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zh-CN" altLang="en-US"/>
          </a:p>
        </p:txBody>
      </p:sp>
      <p:pic>
        <p:nvPicPr>
          <p:cNvPr id="27654" name="Picture 10" descr="ist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4013" y="5649913"/>
            <a:ext cx="1076325"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8507" name="Text Box 11"/>
          <p:cNvSpPr txBox="1">
            <a:spLocks noChangeArrowheads="1"/>
          </p:cNvSpPr>
          <p:nvPr/>
        </p:nvSpPr>
        <p:spPr bwMode="auto">
          <a:xfrm>
            <a:off x="5254625" y="3735388"/>
            <a:ext cx="14192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400" b="1">
                <a:solidFill>
                  <a:schemeClr val="bg1"/>
                </a:solidFill>
                <a:cs typeface="+mn-cs"/>
              </a:rPr>
              <a:t>PEOPLE</a:t>
            </a:r>
            <a:endParaRPr lang="en-GB" sz="2400" b="1">
              <a:solidFill>
                <a:schemeClr val="bg1"/>
              </a:solidFill>
              <a:cs typeface="+mn-cs"/>
            </a:endParaRPr>
          </a:p>
        </p:txBody>
      </p:sp>
      <p:sp>
        <p:nvSpPr>
          <p:cNvPr id="618508" name="Rectangle 12"/>
          <p:cNvSpPr>
            <a:spLocks noChangeArrowheads="1"/>
          </p:cNvSpPr>
          <p:nvPr/>
        </p:nvSpPr>
        <p:spPr bwMode="auto">
          <a:xfrm>
            <a:off x="228600" y="3048000"/>
            <a:ext cx="3200400"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algn="l">
              <a:spcBef>
                <a:spcPct val="40000"/>
              </a:spcBef>
              <a:defRPr/>
            </a:pPr>
            <a:r>
              <a:rPr lang="en-US" b="1" dirty="0">
                <a:latin typeface="+mn-lt"/>
                <a:cs typeface="+mn-cs"/>
              </a:rPr>
              <a:t>Making technology invisible, embedded in natural surroundings, present whenever we need it and making interaction with technology simple effortless</a:t>
            </a:r>
            <a:endParaRPr lang="en-GB" b="1" dirty="0">
              <a:solidFill>
                <a:srgbClr val="1D82F1"/>
              </a:solidFill>
              <a:latin typeface="+mn-lt"/>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8502">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18500"/>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185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618499"/>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2" grpId="0" build="p" autoUpdateAnimBg="0"/>
      <p:bldP spid="618500" grpId="0" animBg="1"/>
      <p:bldP spid="61850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Grp="1" noChangeArrowheads="1"/>
          </p:cNvSpPr>
          <p:nvPr>
            <p:ph type="title"/>
          </p:nvPr>
        </p:nvSpPr>
        <p:spPr/>
        <p:txBody>
          <a:bodyPr>
            <a:normAutofit fontScale="90000"/>
          </a:bodyPr>
          <a:lstStyle/>
          <a:p>
            <a:pPr eaLnBrk="1" hangingPunct="1"/>
            <a:r>
              <a:rPr lang="en-US" altLang="zh-CN">
                <a:latin typeface="Rockwell" charset="0"/>
              </a:rPr>
              <a:t>Imagine in the future…. Intelligence Are Embedded</a:t>
            </a:r>
          </a:p>
        </p:txBody>
      </p:sp>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E32F0A2A-1160-514B-970F-8D3932EEF27E}" type="slidenum">
              <a:rPr lang="en-US" altLang="zh-CN" sz="1400">
                <a:solidFill>
                  <a:schemeClr val="bg1"/>
                </a:solidFill>
              </a:rPr>
              <a:pPr/>
              <a:t>7</a:t>
            </a:fld>
            <a:endParaRPr lang="en-US" altLang="zh-CN" sz="1400">
              <a:solidFill>
                <a:schemeClr val="bg1"/>
              </a:solidFill>
            </a:endParaRPr>
          </a:p>
        </p:txBody>
      </p:sp>
      <p:pic>
        <p:nvPicPr>
          <p:cNvPr id="595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81250"/>
            <a:ext cx="4648200" cy="348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95971" name="Text Box 3"/>
          <p:cNvSpPr txBox="1">
            <a:spLocks noChangeArrowheads="1"/>
          </p:cNvSpPr>
          <p:nvPr/>
        </p:nvSpPr>
        <p:spPr bwMode="auto">
          <a:xfrm>
            <a:off x="563563" y="6183313"/>
            <a:ext cx="3121025"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dirty="0">
                <a:latin typeface="+mn-lt"/>
                <a:cs typeface="+mn-cs"/>
              </a:rPr>
              <a:t>[Source: </a:t>
            </a:r>
            <a:r>
              <a:rPr lang="en-US" sz="1400" dirty="0">
                <a:latin typeface="+mn-lt"/>
                <a:cs typeface="+mn-cs"/>
                <a:hlinkClick r:id="rId4"/>
              </a:rPr>
              <a:t>http://www.uidcenter.org</a:t>
            </a:r>
            <a:r>
              <a:rPr lang="en-US" sz="1400" dirty="0">
                <a:latin typeface="+mn-lt"/>
                <a:cs typeface="+mn-cs"/>
              </a:rPr>
              <a:t> ]</a:t>
            </a:r>
          </a:p>
        </p:txBody>
      </p:sp>
      <p:sp>
        <p:nvSpPr>
          <p:cNvPr id="595973" name="Text Box 5"/>
          <p:cNvSpPr txBox="1">
            <a:spLocks noChangeArrowheads="1"/>
          </p:cNvSpPr>
          <p:nvPr/>
        </p:nvSpPr>
        <p:spPr bwMode="auto">
          <a:xfrm>
            <a:off x="6400800" y="3657600"/>
            <a:ext cx="2416175" cy="1200150"/>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lvl1pPr marL="457200" indent="-457200" algn="l">
              <a:defRPr sz="2400">
                <a:solidFill>
                  <a:schemeClr val="tx1"/>
                </a:solidFill>
                <a:latin typeface="Times" charset="0"/>
                <a:ea typeface="ＭＳ Ｐゴシック" charset="0"/>
              </a:defRPr>
            </a:lvl1pPr>
            <a:lvl2pPr marL="914400" indent="-457200" algn="l">
              <a:defRPr sz="2400">
                <a:solidFill>
                  <a:schemeClr val="tx1"/>
                </a:solidFill>
                <a:latin typeface="Times" charset="0"/>
                <a:ea typeface="ＭＳ Ｐゴシック" charset="0"/>
              </a:defRPr>
            </a:lvl2pPr>
            <a:lvl3pPr marL="1371600" indent="-457200" algn="l">
              <a:defRPr sz="2400">
                <a:solidFill>
                  <a:schemeClr val="tx1"/>
                </a:solidFill>
                <a:latin typeface="Times" charset="0"/>
                <a:ea typeface="ＭＳ Ｐゴシック" charset="0"/>
              </a:defRPr>
            </a:lvl3pPr>
            <a:lvl4pPr marL="1828800" indent="-457200" algn="l">
              <a:defRPr sz="2400">
                <a:solidFill>
                  <a:schemeClr val="tx1"/>
                </a:solidFill>
                <a:latin typeface="Times" charset="0"/>
                <a:ea typeface="ＭＳ Ｐゴシック" charset="0"/>
              </a:defRPr>
            </a:lvl4pPr>
            <a:lvl5pPr marL="2286000" indent="-457200" algn="l">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800" dirty="0" smtClean="0">
                <a:latin typeface="+mn-lt"/>
              </a:rPr>
              <a:t>Providing:-</a:t>
            </a:r>
          </a:p>
          <a:p>
            <a:pPr>
              <a:buFontTx/>
              <a:buAutoNum type="arabicPeriod"/>
              <a:defRPr/>
            </a:pPr>
            <a:r>
              <a:rPr lang="en-US" sz="1800" dirty="0" smtClean="0">
                <a:latin typeface="+mn-lt"/>
              </a:rPr>
              <a:t>Information</a:t>
            </a:r>
          </a:p>
          <a:p>
            <a:pPr>
              <a:buFontTx/>
              <a:buAutoNum type="arabicPeriod"/>
              <a:defRPr/>
            </a:pPr>
            <a:r>
              <a:rPr lang="en-US" sz="1800" dirty="0" smtClean="0">
                <a:latin typeface="+mn-lt"/>
              </a:rPr>
              <a:t>Communications</a:t>
            </a:r>
          </a:p>
          <a:p>
            <a:pPr>
              <a:buFontTx/>
              <a:buAutoNum type="arabicPeriod"/>
              <a:defRPr/>
            </a:pPr>
            <a:r>
              <a:rPr lang="en-US" sz="1800" dirty="0" smtClean="0">
                <a:latin typeface="+mn-lt"/>
              </a:rPr>
              <a:t>Entertainment</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p:txBody>
          <a:bodyPr>
            <a:normAutofit fontScale="90000"/>
          </a:bodyPr>
          <a:lstStyle/>
          <a:p>
            <a:pPr eaLnBrk="1" hangingPunct="1"/>
            <a:r>
              <a:rPr lang="en-US" altLang="zh-CN">
                <a:latin typeface="Rockwell" charset="0"/>
              </a:rPr>
              <a:t>Information can be Access Anywhere &amp; Anytime…</a:t>
            </a:r>
          </a:p>
        </p:txBody>
      </p:sp>
      <p:sp>
        <p:nvSpPr>
          <p:cNvPr id="3174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4DB2F034-3818-774C-A9D1-9BC756701321}" type="slidenum">
              <a:rPr lang="en-US" altLang="zh-CN" sz="1400">
                <a:solidFill>
                  <a:schemeClr val="bg1"/>
                </a:solidFill>
              </a:rPr>
              <a:pPr/>
              <a:t>8</a:t>
            </a:fld>
            <a:endParaRPr lang="en-US" altLang="zh-CN" sz="1400">
              <a:solidFill>
                <a:schemeClr val="bg1"/>
              </a:solidFill>
            </a:endParaRPr>
          </a:p>
        </p:txBody>
      </p:sp>
      <p:pic>
        <p:nvPicPr>
          <p:cNvPr id="598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81200"/>
            <a:ext cx="5943600"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98019" name="Text Box 3"/>
          <p:cNvSpPr txBox="1">
            <a:spLocks noChangeArrowheads="1"/>
          </p:cNvSpPr>
          <p:nvPr/>
        </p:nvSpPr>
        <p:spPr bwMode="auto">
          <a:xfrm>
            <a:off x="563563" y="6183313"/>
            <a:ext cx="3121025"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dirty="0">
                <a:latin typeface="+mn-lt"/>
                <a:cs typeface="+mn-cs"/>
              </a:rPr>
              <a:t>[Source: </a:t>
            </a:r>
            <a:r>
              <a:rPr lang="en-US" sz="1400" dirty="0">
                <a:latin typeface="+mn-lt"/>
                <a:cs typeface="+mn-cs"/>
                <a:hlinkClick r:id="rId4"/>
              </a:rPr>
              <a:t>http://www.uidcenter.org</a:t>
            </a:r>
            <a:r>
              <a:rPr lang="en-US" sz="1400" dirty="0">
                <a:latin typeface="+mn-lt"/>
                <a:cs typeface="+mn-cs"/>
              </a:rPr>
              <a:t>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p:nvPr>
        </p:nvSpPr>
        <p:spPr/>
        <p:txBody>
          <a:bodyPr>
            <a:normAutofit fontScale="90000"/>
          </a:bodyPr>
          <a:lstStyle/>
          <a:p>
            <a:pPr eaLnBrk="1" hangingPunct="1"/>
            <a:r>
              <a:rPr lang="en-US" altLang="zh-CN">
                <a:latin typeface="Rockwell" charset="0"/>
              </a:rPr>
              <a:t>Links Devices with Different Networks...</a:t>
            </a:r>
          </a:p>
        </p:txBody>
      </p:sp>
      <p:sp>
        <p:nvSpPr>
          <p:cNvPr id="3379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cs typeface="ＭＳ Ｐゴシック" charset="0"/>
              </a:defRPr>
            </a:lvl2pPr>
            <a:lvl3pPr marL="1143000" indent="-228600">
              <a:defRPr sz="2000">
                <a:solidFill>
                  <a:schemeClr val="tx1"/>
                </a:solidFill>
                <a:latin typeface="Arial" charset="0"/>
                <a:ea typeface="ＭＳ Ｐゴシック" charset="0"/>
                <a:cs typeface="ＭＳ Ｐゴシック" charset="0"/>
              </a:defRPr>
            </a:lvl3pPr>
            <a:lvl4pPr marL="1600200" indent="-228600">
              <a:defRPr sz="2000">
                <a:solidFill>
                  <a:schemeClr val="tx1"/>
                </a:solidFill>
                <a:latin typeface="Arial" charset="0"/>
                <a:ea typeface="ＭＳ Ｐゴシック" charset="0"/>
                <a:cs typeface="ＭＳ Ｐゴシック"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fld id="{E72F2E72-1E9A-F146-9549-8BBDB55550D3}" type="slidenum">
              <a:rPr lang="en-US" altLang="zh-CN" sz="1400">
                <a:solidFill>
                  <a:schemeClr val="bg1"/>
                </a:solidFill>
              </a:rPr>
              <a:pPr/>
              <a:t>9</a:t>
            </a:fld>
            <a:endParaRPr lang="en-US" altLang="zh-CN" sz="1400">
              <a:solidFill>
                <a:schemeClr val="bg1"/>
              </a:solidFill>
            </a:endParaRPr>
          </a:p>
        </p:txBody>
      </p:sp>
      <p:pic>
        <p:nvPicPr>
          <p:cNvPr id="600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57350"/>
            <a:ext cx="6324600" cy="474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00067" name="Text Box 3"/>
          <p:cNvSpPr txBox="1">
            <a:spLocks noChangeArrowheads="1"/>
          </p:cNvSpPr>
          <p:nvPr/>
        </p:nvSpPr>
        <p:spPr bwMode="auto">
          <a:xfrm>
            <a:off x="533400" y="6477000"/>
            <a:ext cx="2919413"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400" dirty="0">
                <a:cs typeface="+mn-cs"/>
              </a:rPr>
              <a:t>[Source: </a:t>
            </a:r>
            <a:r>
              <a:rPr lang="en-US" sz="1400" dirty="0">
                <a:cs typeface="+mn-cs"/>
                <a:hlinkClick r:id="rId4"/>
              </a:rPr>
              <a:t>http://www.uidcenter.org</a:t>
            </a:r>
            <a:r>
              <a:rPr lang="en-US" sz="1400" dirty="0">
                <a:cs typeface="+mn-cs"/>
              </a:rPr>
              <a:t> ]</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16927</TotalTime>
  <Words>655</Words>
  <Application>Microsoft Macintosh PowerPoint</Application>
  <PresentationFormat>On-screen Show (4:3)</PresentationFormat>
  <Paragraphs>158</Paragraphs>
  <Slides>15</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15</vt:i4>
      </vt:variant>
      <vt:variant>
        <vt:lpstr>Custom Shows</vt:lpstr>
      </vt:variant>
      <vt:variant>
        <vt:i4>1</vt:i4>
      </vt:variant>
    </vt:vector>
  </HeadingPairs>
  <TitlesOfParts>
    <vt:vector size="24" baseType="lpstr">
      <vt:lpstr>Arial</vt:lpstr>
      <vt:lpstr>Calibri</vt:lpstr>
      <vt:lpstr>ＭＳ Ｐゴシック</vt:lpstr>
      <vt:lpstr>Rockwell</vt:lpstr>
      <vt:lpstr>Wingdings</vt:lpstr>
      <vt:lpstr>宋体</vt:lpstr>
      <vt:lpstr>新細明體</vt:lpstr>
      <vt:lpstr>自訂設計</vt:lpstr>
      <vt:lpstr>Technology Trend 2030</vt:lpstr>
      <vt:lpstr>Outlines</vt:lpstr>
      <vt:lpstr>Key Technology in 2030</vt:lpstr>
      <vt:lpstr>Ambient Intelligence</vt:lpstr>
      <vt:lpstr>Ambient Intelligence (AmI)</vt:lpstr>
      <vt:lpstr>Photonics enabling Ambient Intelligence</vt:lpstr>
      <vt:lpstr>Imagine in the future…. Intelligence Are Embedded</vt:lpstr>
      <vt:lpstr>Information can be Access Anywhere &amp; Anytime…</vt:lpstr>
      <vt:lpstr>Links Devices with Different Networks...</vt:lpstr>
      <vt:lpstr>Characteristics of Ambient Intelligence</vt:lpstr>
      <vt:lpstr>Ambient Intelligence</vt:lpstr>
      <vt:lpstr>Convergence of 3 Areas</vt:lpstr>
      <vt:lpstr>Requirements of Ambience Intelligence</vt:lpstr>
      <vt:lpstr>Architecture</vt:lpstr>
      <vt:lpstr>Six Forces Shaping  Business and Technology in 2030</vt:lpstr>
      <vt:lpstr>自訂放映1</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Microsoft Office User</cp:lastModifiedBy>
  <cp:revision>912</cp:revision>
  <dcterms:created xsi:type="dcterms:W3CDTF">2009-10-28T05:58:26Z</dcterms:created>
  <dcterms:modified xsi:type="dcterms:W3CDTF">2017-09-19T03:09:58Z</dcterms:modified>
</cp:coreProperties>
</file>