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5" r:id="rId2"/>
  </p:sldMasterIdLst>
  <p:notesMasterIdLst>
    <p:notesMasterId r:id="rId18"/>
  </p:notesMasterIdLst>
  <p:sldIdLst>
    <p:sldId id="256" r:id="rId3"/>
    <p:sldId id="289" r:id="rId4"/>
    <p:sldId id="288" r:id="rId5"/>
    <p:sldId id="282" r:id="rId6"/>
    <p:sldId id="290" r:id="rId7"/>
    <p:sldId id="285" r:id="rId8"/>
    <p:sldId id="286" r:id="rId9"/>
    <p:sldId id="287" r:id="rId10"/>
    <p:sldId id="273" r:id="rId11"/>
    <p:sldId id="274" r:id="rId12"/>
    <p:sldId id="275" r:id="rId13"/>
    <p:sldId id="279" r:id="rId14"/>
    <p:sldId id="281" r:id="rId15"/>
    <p:sldId id="283" r:id="rId16"/>
    <p:sldId id="284" r:id="rId17"/>
  </p:sldIdLst>
  <p:sldSz cx="9144000" cy="6858000" type="screen4x3"/>
  <p:notesSz cx="6858000" cy="91440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90" d="100"/>
          <a:sy n="90" d="100"/>
        </p:scale>
        <p:origin x="2824" y="9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en-US" noProof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1CA230E-45DA-864C-B671-92794B9643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7494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宋体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>
              <a:defRPr/>
            </a:pPr>
            <a:fld id="{A9033448-2AF5-094F-8F99-9B2B8FB621A4}" type="slidenum">
              <a:rPr kumimoji="0" lang="en-US" altLang="zh-CN" sz="140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</a:t>
            </a:fld>
            <a:endParaRPr kumimoji="0" lang="en-US" altLang="zh-CN" sz="140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43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3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kumimoji="0" lang="zh-CN" altLang="en-US" smtClean="0">
              <a:cs typeface="+mn-cs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  <a:defRPr/>
            </a:pPr>
            <a:fld id="{7151B322-D6C5-9A47-9099-EE0C7DB8F957}" type="slidenum">
              <a:rPr kumimoji="0" lang="en-US" altLang="zh-CN" sz="1400" smtClean="0">
                <a:solidFill>
                  <a:srgbClr val="000000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defRPr/>
              </a:pPr>
              <a:t>1</a:t>
            </a:fld>
            <a:endParaRPr kumimoji="0" lang="en-US" altLang="zh-CN" sz="1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x-none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14DA1-427B-EF49-A303-54EBA25CED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96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3A377-F36D-5445-958C-2019DF2D26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498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7813" y="1604963"/>
            <a:ext cx="2055812" cy="4522787"/>
          </a:xfrm>
        </p:spPr>
        <p:txBody>
          <a:bodyPr vert="eaVert"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8213" cy="4522787"/>
          </a:xfrm>
        </p:spPr>
        <p:txBody>
          <a:bodyPr vert="eaVert"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C62E5-50F3-5846-9F27-4C6A77049F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8037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9225" cy="1466850"/>
          </a:xfrm>
        </p:spPr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02CA-4560-274A-B2AF-5318CFF0B3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6365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3433D422-C89B-D54B-ABC1-AAD95834A03F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B31CD01F-8D9E-474A-AFD4-6A8BC9414CC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396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F993E36-36EB-6440-9152-2BF26541717E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2DD5056-08A8-5C44-9ED7-1CD5E8FD56C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188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D6036D40-8F73-A84D-A42D-D1C51E8A5A9E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E091803-8815-E24C-81D6-5A2C563FF0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84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2560A7F-701E-1941-8F81-009499C65693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69A5915-0756-0F4A-9172-AE8A2F64CA9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219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37FDBD3-25AD-DF4A-A120-7A09CA64FA63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8AE56F1-2C43-A04E-BB78-2305884CAA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96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F12C439-402D-7D4C-A440-6326AE3C9B49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FD55147E-1F1B-B941-8660-C897487651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432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B39ED50-6FDB-524F-8AAB-0FB7D4DA1BBC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B0698AD1-1878-7B4B-8C93-65C2F925258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21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B27DC-FEC0-914B-A9F0-2DF28567BE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13368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60EBD624-E955-8E40-8B87-D10C78142B11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17D5B45D-D69A-BF4C-BADB-56DB7CF11B5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831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0576F224-118A-6341-BD31-B5419CB791BD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02DA05F-27E1-1244-959B-3842CF4D494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595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441CE4D6-AE67-C640-830C-DDCF255299B7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2063496-D192-3A43-9C8B-EFC99538A0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5250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CB914DA-C015-4144-B796-FA492305CCFD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BC0833A-D4E4-0448-8A03-3EA46DEA51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59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577FB-9885-1248-AC8B-D6115F8389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55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02D5-8367-294F-897E-21E4917393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334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B4405-7AF7-A04F-B843-888D5E50C0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B5C9B-FABF-C945-BB51-E7BE4EFA4B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010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888B-1876-954B-8B16-2D40CDF490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285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3F5AC-7855-AB4D-9CF1-C3B4BBFB33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531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EC84E-0DF1-4348-B88F-3EBA4C2B01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26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9225" cy="14668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title text format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DD6FE62-3626-1648-BCB6-54BF482507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outline text format</a:t>
            </a:r>
          </a:p>
          <a:p>
            <a:pPr lvl="1"/>
            <a:r>
              <a:rPr lang="en-GB" altLang="zh-CN"/>
              <a:t>Second Outline Level</a:t>
            </a:r>
          </a:p>
          <a:p>
            <a:pPr lvl="2"/>
            <a:r>
              <a:rPr lang="en-GB" altLang="zh-CN"/>
              <a:t>Third Outline Level</a:t>
            </a:r>
          </a:p>
          <a:p>
            <a:pPr lvl="3"/>
            <a:r>
              <a:rPr lang="en-GB" altLang="zh-CN"/>
              <a:t>Fourth Outline Level</a:t>
            </a:r>
          </a:p>
          <a:p>
            <a:pPr lvl="4"/>
            <a:r>
              <a:rPr lang="en-GB" altLang="zh-CN"/>
              <a:t>Fifth Outline Level</a:t>
            </a:r>
          </a:p>
          <a:p>
            <a:pPr lvl="4"/>
            <a:r>
              <a:rPr lang="en-GB" altLang="zh-CN"/>
              <a:t>Sixth Outline Level</a:t>
            </a:r>
          </a:p>
          <a:p>
            <a:pPr lvl="4"/>
            <a:r>
              <a:rPr lang="en-GB" altLang="zh-CN"/>
              <a:t>Seventh Outline Level</a:t>
            </a:r>
          </a:p>
          <a:p>
            <a:pPr lvl="4"/>
            <a:r>
              <a:rPr lang="en-GB" altLang="zh-CN"/>
              <a:t>Eighth Outline Level</a:t>
            </a:r>
          </a:p>
          <a:p>
            <a:pPr lvl="4"/>
            <a:r>
              <a:rPr lang="en-GB" altLang="zh-CN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</p:sldLayoutIdLst>
  <p:hf sldNum="0" hdr="0" ftr="0"/>
  <p:txStyles>
    <p:titleStyle>
      <a:lvl1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+mj-lt"/>
          <a:ea typeface="新細明體" charset="0"/>
          <a:cs typeface="+mj-cs"/>
        </a:defRPr>
      </a:lvl1pPr>
      <a:lvl2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2pPr>
      <a:lvl3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3pPr>
      <a:lvl4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4pPr>
      <a:lvl5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9pPr>
    </p:titleStyle>
    <p:bodyStyle>
      <a:lvl1pPr marL="342900" indent="-342900" algn="l" defTabSz="457200" rtl="0" fontAlgn="base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kumimoji="1" sz="3200">
          <a:solidFill>
            <a:srgbClr val="000000"/>
          </a:solidFill>
          <a:latin typeface="+mn-lt"/>
          <a:ea typeface="新細明體" charset="0"/>
          <a:cs typeface="+mn-cs"/>
        </a:defRPr>
      </a:lvl1pPr>
      <a:lvl2pPr marL="742950" indent="-285750" algn="l" defTabSz="457200" rtl="0" fontAlgn="base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kumimoji="1"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433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1672E38-AE50-6D47-8CEF-28DC1F4EE097}" type="datetimeFigureOut">
              <a:rPr lang="zh-TW" altLang="en-US"/>
              <a:pPr>
                <a:defRPr/>
              </a:pPr>
              <a:t>2017/11/23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6F4D28-D503-4845-9C9B-C0CA4914C1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宋体" charset="0"/>
          <a:cs typeface="宋体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宋体" charset="0"/>
          <a:cs typeface="宋体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宋体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宋体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宋体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宋体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en.wikipedia.org/wiki/Machine_learnin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2oai/h2o-3/tree/master/h2o-py/demos" TargetMode="External"/><Relationship Id="rId4" Type="http://schemas.openxmlformats.org/officeDocument/2006/relationships/hyperlink" Target="https://github.com/turi-code/tutorials" TargetMode="External"/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h2o.ai/download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nsighthealthdata.com/" TargetMode="External"/><Relationship Id="rId4" Type="http://schemas.openxmlformats.org/officeDocument/2006/relationships/hyperlink" Target="https://www.youtube.com/watch?v=tKa0zDDDaQk" TargetMode="External"/><Relationship Id="rId5" Type="http://schemas.openxmlformats.org/officeDocument/2006/relationships/hyperlink" Target="https://www.youtube.com/watch?v=ccCblUZFM0w" TargetMode="External"/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quora.com/How-can-I-become-a-data-scientist-1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medium.com/machine-learning-for-humans/why-machine-learning-matters-6164faf1df1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://datascience.nyu.edu/what-is-data-science/" TargetMode="External"/><Relationship Id="rId3" Type="http://schemas.openxmlformats.org/officeDocument/2006/relationships/hyperlink" Target="https://www.youtube.com/watch?v=40riCqvRoM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youtube.com/watch?v=z1kPKBdYks4" TargetMode="External"/><Relationship Id="rId3" Type="http://schemas.openxmlformats.org/officeDocument/2006/relationships/hyperlink" Target="https://www.youtube.com/watch?v=N4mEzFDjqt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youtube.com/watch?v=VUrqddjkxok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youtube.com/watch?v=Q9Z20HCPnww" TargetMode="External"/><Relationship Id="rId3" Type="http://schemas.openxmlformats.org/officeDocument/2006/relationships/hyperlink" Target="https://www.youtube.com/watch?v=FmpDIaiMIe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www.youtube.com/watch?v=dcZvhP-IqY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420938"/>
            <a:ext cx="9144000" cy="1470025"/>
          </a:xfrm>
        </p:spPr>
        <p:txBody>
          <a:bodyPr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dirty="0" smtClean="0"/>
              <a:t>Data Science</a:t>
            </a:r>
            <a:endParaRPr kumimoji="0" lang="zh-TW" dirty="0" smtClean="0">
              <a:latin typeface="Calibri" charset="0"/>
              <a:ea typeface="+mj-ea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051050" y="4365625"/>
            <a:ext cx="6553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400" dirty="0">
                <a:ea typeface="宋体" charset="0"/>
                <a:cs typeface="Arial Unicode MS" charset="0"/>
              </a:rPr>
              <a:t>Future of J</a:t>
            </a:r>
          </a:p>
        </p:txBody>
      </p:sp>
      <p:sp>
        <p:nvSpPr>
          <p:cNvPr id="27652" name="文本框 3"/>
          <p:cNvSpPr txBox="1">
            <a:spLocks noChangeArrowheads="1"/>
          </p:cNvSpPr>
          <p:nvPr/>
        </p:nvSpPr>
        <p:spPr bwMode="auto">
          <a:xfrm>
            <a:off x="9963150" y="5368925"/>
            <a:ext cx="18573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kumimoji="1" lang="zh-CN" altLang="en-US"/>
          </a:p>
        </p:txBody>
      </p:sp>
      <p:sp>
        <p:nvSpPr>
          <p:cNvPr id="27653" name="文本框 1"/>
          <p:cNvSpPr txBox="1">
            <a:spLocks noChangeArrowheads="1"/>
          </p:cNvSpPr>
          <p:nvPr/>
        </p:nvSpPr>
        <p:spPr bwMode="auto">
          <a:xfrm>
            <a:off x="1547813" y="5300663"/>
            <a:ext cx="255198" cy="37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000" dirty="0" smtClean="0">
                <a:solidFill>
                  <a:schemeClr val="tx1"/>
                </a:solidFill>
              </a:rPr>
              <a:t> </a:t>
            </a:r>
            <a:endParaRPr kumimoji="1" lang="zh-CN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What IS MACHINE LEARNING?</a:t>
            </a:r>
          </a:p>
        </p:txBody>
      </p:sp>
      <p:sp>
        <p:nvSpPr>
          <p:cNvPr id="30722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>
                <a:latin typeface="Calibri" charset="0"/>
              </a:rPr>
              <a:t>Machine learning explores the study and construction of algorithms that can learn from and make predictions on data.</a:t>
            </a:r>
            <a:r>
              <a:rPr lang="en-US" altLang="zh-CN" sz="2400" baseline="30000">
                <a:latin typeface="Calibri" charset="0"/>
              </a:rPr>
              <a:t> </a:t>
            </a:r>
            <a:r>
              <a:rPr lang="en-US" altLang="zh-CN" sz="2400">
                <a:latin typeface="Calibri" charset="0"/>
              </a:rPr>
              <a:t>Such algorithms operate by building a model from example inputs in order to make data-driven predictions or decisions, rather than following strictly static program instructions.</a:t>
            </a:r>
          </a:p>
          <a:p>
            <a:r>
              <a:rPr lang="en-US" altLang="zh-CN" sz="2400">
                <a:latin typeface="Calibri" charset="0"/>
              </a:rPr>
              <a:t>Machine learning is closely related to and often overlaps with computational statistics; a discipline that also specializes in prediction-making. It has strong ties to mathematical optimization, which delivers methods, theory and application domains to the field.</a:t>
            </a:r>
          </a:p>
          <a:p>
            <a:endParaRPr lang="en-US" altLang="zh-CN" sz="2400">
              <a:latin typeface="Calibri" charset="0"/>
            </a:endParaRPr>
          </a:p>
          <a:p>
            <a:r>
              <a:rPr lang="en-US" altLang="zh-CN" sz="2400">
                <a:latin typeface="Calibri" charset="0"/>
                <a:hlinkClick r:id="rId2"/>
              </a:rPr>
              <a:t>https://en.wikipedia.org/wiki/Machine_learning</a:t>
            </a:r>
            <a:endParaRPr lang="en-US" altLang="zh-CN" sz="2400">
              <a:latin typeface="Calibri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What IS MACHINE LEARNING?</a:t>
            </a:r>
          </a:p>
        </p:txBody>
      </p:sp>
      <p:pic>
        <p:nvPicPr>
          <p:cNvPr id="31746" name="Picture 2" descr="https://bianalystblog.files.wordpress.com/2013/02/media_httpwwwdilbertc_jtdlc-scaled100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8" y="2379663"/>
            <a:ext cx="714375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ML|Data Mining|Data Science|AI|Big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0250" y="2095500"/>
            <a:ext cx="2286000" cy="519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Statistics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70250" y="3024188"/>
            <a:ext cx="2286000" cy="519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Data Science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3270250" y="3976688"/>
            <a:ext cx="2286000" cy="747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Predictive Analytics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0250" y="4929188"/>
            <a:ext cx="2286000" cy="731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Machine Learning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3270250" y="5881688"/>
            <a:ext cx="2286000" cy="519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Data Mining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4413250" y="2614613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  <a:endCxn id="6" idx="0"/>
          </p:cNvCxnSpPr>
          <p:nvPr/>
        </p:nvCxnSpPr>
        <p:spPr>
          <a:xfrm>
            <a:off x="4413250" y="3543300"/>
            <a:ext cx="0" cy="433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>
          <a:xfrm>
            <a:off x="4413250" y="4724400"/>
            <a:ext cx="0" cy="204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8" idx="0"/>
          </p:cNvCxnSpPr>
          <p:nvPr/>
        </p:nvCxnSpPr>
        <p:spPr>
          <a:xfrm>
            <a:off x="4413250" y="5661025"/>
            <a:ext cx="0" cy="220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930900" y="3008313"/>
            <a:ext cx="2362200" cy="519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Big Data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6575" y="3024188"/>
            <a:ext cx="2359025" cy="765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Artificial Intelligence</a:t>
            </a:r>
          </a:p>
        </p:txBody>
      </p:sp>
      <p:sp>
        <p:nvSpPr>
          <p:cNvPr id="32781" name="TextBox 19"/>
          <p:cNvSpPr txBox="1">
            <a:spLocks noChangeArrowheads="1"/>
          </p:cNvSpPr>
          <p:nvPr/>
        </p:nvSpPr>
        <p:spPr bwMode="auto">
          <a:xfrm>
            <a:off x="536575" y="3860800"/>
            <a:ext cx="2359025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/>
              <a:t>“</a:t>
            </a:r>
            <a:r>
              <a:rPr lang="en-US" altLang="zh-CN" sz="2400"/>
              <a:t>The study and design of intelligent agents</a:t>
            </a:r>
            <a:r>
              <a:rPr lang="en-US" sz="2400"/>
              <a:t>”</a:t>
            </a:r>
            <a:r>
              <a:rPr lang="en-US" altLang="zh-CN" sz="2400"/>
              <a:t> and the creation of machines that learn</a:t>
            </a:r>
          </a:p>
          <a:p>
            <a:endParaRPr lang="en-US" altLang="zh-CN" sz="2400"/>
          </a:p>
        </p:txBody>
      </p:sp>
      <p:sp>
        <p:nvSpPr>
          <p:cNvPr id="32782" name="TextBox 20"/>
          <p:cNvSpPr txBox="1">
            <a:spLocks noChangeArrowheads="1"/>
          </p:cNvSpPr>
          <p:nvPr/>
        </p:nvSpPr>
        <p:spPr bwMode="auto">
          <a:xfrm>
            <a:off x="5934075" y="3860800"/>
            <a:ext cx="2359025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400"/>
              <a:t>Massive volumes of structured and unstructured data.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ML/DL: Open Source Platform </a:t>
            </a:r>
            <a:endParaRPr lang="zh-CN" altLang="en-US">
              <a:latin typeface="Calibri" charset="0"/>
            </a:endParaRPr>
          </a:p>
        </p:txBody>
      </p:sp>
      <p:sp>
        <p:nvSpPr>
          <p:cNvPr id="5837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H2O.ai </a:t>
            </a:r>
          </a:p>
          <a:p>
            <a:pPr lvl="1"/>
            <a:r>
              <a:rPr lang="en-US" altLang="zh-CN">
                <a:latin typeface="Calibri" charset="0"/>
              </a:rPr>
              <a:t> </a:t>
            </a:r>
            <a:r>
              <a:rPr lang="en-US" altLang="zh-CN">
                <a:latin typeface="Calibri" charset="0"/>
                <a:hlinkClick r:id="rId2"/>
              </a:rPr>
              <a:t>https://www.h2o.ai/download/</a:t>
            </a:r>
            <a:endParaRPr lang="en-US" altLang="zh-CN">
              <a:latin typeface="Calibri" charset="0"/>
            </a:endParaRPr>
          </a:p>
          <a:p>
            <a:pPr lvl="1"/>
            <a:r>
              <a:rPr lang="en-US" altLang="zh-CN">
                <a:latin typeface="Calibri" charset="0"/>
                <a:hlinkClick r:id="rId3"/>
              </a:rPr>
              <a:t>https://github.com/h2oai/h2o-3/tree/master/h2o-py/demos</a:t>
            </a:r>
            <a:endParaRPr lang="en-US" altLang="zh-CN">
              <a:latin typeface="Calibri" charset="0"/>
            </a:endParaRPr>
          </a:p>
          <a:p>
            <a:r>
              <a:rPr lang="en-US" altLang="zh-CN">
                <a:latin typeface="Calibri" charset="0"/>
              </a:rPr>
              <a:t>Turi Graphlob</a:t>
            </a:r>
          </a:p>
          <a:p>
            <a:pPr lvl="1"/>
            <a:r>
              <a:rPr lang="en-US" altLang="zh-CN">
                <a:latin typeface="Calibri" charset="0"/>
                <a:hlinkClick r:id="rId4"/>
              </a:rPr>
              <a:t>https://github.com/turi-code/tutorials</a:t>
            </a:r>
            <a:endParaRPr lang="en-US" altLang="zh-CN">
              <a:latin typeface="Calibri" charset="0"/>
            </a:endParaRPr>
          </a:p>
          <a:p>
            <a:pPr lvl="1"/>
            <a:r>
              <a:rPr lang="en-US" altLang="zh-CN">
                <a:latin typeface="Calibri" charset="0"/>
              </a:rPr>
              <a:t>https://turi.com/</a:t>
            </a:r>
            <a:endParaRPr lang="zh-CN" altLang="en-US">
              <a:latin typeface="Calibri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</a:rPr>
              <a:t>How to become a data scientist</a:t>
            </a:r>
            <a:endParaRPr lang="zh-CN" altLang="en-US">
              <a:latin typeface="Calibri" charset="0"/>
            </a:endParaRPr>
          </a:p>
        </p:txBody>
      </p:sp>
      <p:sp>
        <p:nvSpPr>
          <p:cNvPr id="5939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latin typeface="Calibri" charset="0"/>
                <a:hlinkClick r:id="rId2"/>
              </a:rPr>
              <a:t>https://www.quora.com/How-can-I-become-a-data-scientist-1</a:t>
            </a:r>
            <a:endParaRPr lang="en-US" altLang="zh-CN">
              <a:latin typeface="Calibri" charset="0"/>
            </a:endParaRPr>
          </a:p>
          <a:p>
            <a:r>
              <a:rPr lang="en-US" altLang="zh-CN">
                <a:latin typeface="Calibri" charset="0"/>
                <a:hlinkClick r:id="rId3"/>
              </a:rPr>
              <a:t>http://insighthealthdata.com/</a:t>
            </a:r>
            <a:endParaRPr lang="en-US" altLang="zh-CN">
              <a:latin typeface="Calibri" charset="0"/>
            </a:endParaRPr>
          </a:p>
          <a:p>
            <a:r>
              <a:rPr lang="en-US" altLang="zh-CN">
                <a:latin typeface="Calibri" charset="0"/>
                <a:hlinkClick r:id="rId4"/>
              </a:rPr>
              <a:t>https://www.youtube.com/watch?v=tKa0zDDDaQk</a:t>
            </a:r>
            <a:endParaRPr lang="en-US" altLang="zh-CN">
              <a:latin typeface="Calibri" charset="0"/>
            </a:endParaRPr>
          </a:p>
          <a:p>
            <a:r>
              <a:rPr lang="en-US" altLang="zh-CN">
                <a:latin typeface="Calibri" charset="0"/>
                <a:hlinkClick r:id="rId5"/>
              </a:rPr>
              <a:t>https://www.youtube.com/watch?v=ccCblUZFM0w</a:t>
            </a:r>
            <a:endParaRPr lang="en-US" altLang="zh-CN">
              <a:latin typeface="Calibri" charset="0"/>
            </a:endParaRPr>
          </a:p>
          <a:p>
            <a:endParaRPr lang="en-US" altLang="zh-CN">
              <a:latin typeface="Calibri" charset="0"/>
            </a:endParaRPr>
          </a:p>
          <a:p>
            <a:endParaRPr lang="zh-CN" altLang="en-US">
              <a:latin typeface="Calibri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Calibri" charset="0"/>
              </a:rPr>
              <a:t>Assignments</a:t>
            </a:r>
            <a:r>
              <a:rPr lang="en-US" altLang="zh-CN" smtClean="0">
                <a:latin typeface="Calibri" charset="0"/>
              </a:rPr>
              <a:t>: Conceptual review </a:t>
            </a:r>
            <a:endParaRPr lang="zh-CN" altLang="en-US" dirty="0">
              <a:latin typeface="Calibri" charset="0"/>
            </a:endParaRPr>
          </a:p>
        </p:txBody>
      </p:sp>
      <p:sp>
        <p:nvSpPr>
          <p:cNvPr id="60418" name="内容占位符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/>
          <a:lstStyle/>
          <a:p>
            <a:r>
              <a:rPr lang="en-US" altLang="zh-CN" dirty="0">
                <a:latin typeface="Calibri" charset="0"/>
                <a:hlinkClick r:id="rId2"/>
              </a:rPr>
              <a:t>https://</a:t>
            </a:r>
            <a:r>
              <a:rPr lang="en-US" altLang="zh-CN" dirty="0" smtClean="0">
                <a:latin typeface="Calibri" charset="0"/>
                <a:hlinkClick r:id="rId2"/>
              </a:rPr>
              <a:t>medium.com/machine-learning-for-humans/why-machine-learning-matters-6164faf1df12</a:t>
            </a:r>
            <a:r>
              <a:rPr lang="en-US" altLang="zh-CN" dirty="0" smtClean="0">
                <a:latin typeface="Calibri" charset="0"/>
              </a:rPr>
              <a:t>  prepare a brief </a:t>
            </a:r>
            <a:r>
              <a:rPr lang="en-US" altLang="zh-CN" smtClean="0">
                <a:latin typeface="Calibri" charset="0"/>
              </a:rPr>
              <a:t>on the review</a:t>
            </a:r>
            <a:endParaRPr lang="en-US" altLang="zh-CN" dirty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1: for all</a:t>
            </a:r>
          </a:p>
          <a:p>
            <a:pPr lvl="1"/>
            <a:r>
              <a:rPr lang="en-US" altLang="zh-CN" dirty="0" smtClean="0">
                <a:latin typeface="Calibri" charset="0"/>
              </a:rPr>
              <a:t>Part 2.1: </a:t>
            </a:r>
            <a:r>
              <a:rPr lang="en-US" altLang="zh-CN" dirty="0" smtClean="0">
                <a:latin typeface="Calibri" charset="0"/>
              </a:rPr>
              <a:t>Jonas</a:t>
            </a:r>
            <a:endParaRPr lang="en-US" altLang="zh-CN" dirty="0" smtClean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2.2</a:t>
            </a:r>
            <a:r>
              <a:rPr lang="en-US" altLang="zh-CN" dirty="0" smtClean="0">
                <a:latin typeface="Calibri" charset="0"/>
              </a:rPr>
              <a:t>: Ellen</a:t>
            </a:r>
            <a:endParaRPr lang="en-US" altLang="zh-CN" dirty="0" smtClean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2.3</a:t>
            </a:r>
            <a:r>
              <a:rPr lang="en-US" altLang="zh-CN" dirty="0" smtClean="0">
                <a:latin typeface="Calibri" charset="0"/>
              </a:rPr>
              <a:t>: Johan</a:t>
            </a:r>
            <a:endParaRPr lang="en-US" altLang="zh-CN" dirty="0" smtClean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3</a:t>
            </a:r>
            <a:r>
              <a:rPr lang="en-US" altLang="zh-CN" dirty="0" smtClean="0">
                <a:latin typeface="Calibri" charset="0"/>
              </a:rPr>
              <a:t>: Anna </a:t>
            </a:r>
            <a:endParaRPr lang="en-US" altLang="zh-CN" dirty="0" smtClean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4</a:t>
            </a:r>
            <a:r>
              <a:rPr lang="en-US" altLang="zh-CN" dirty="0" smtClean="0">
                <a:latin typeface="Calibri" charset="0"/>
              </a:rPr>
              <a:t>: Sami</a:t>
            </a:r>
            <a:endParaRPr lang="en-US" altLang="zh-CN" dirty="0" smtClean="0">
              <a:latin typeface="Calibri" charset="0"/>
            </a:endParaRPr>
          </a:p>
          <a:p>
            <a:pPr lvl="1"/>
            <a:r>
              <a:rPr lang="en-US" altLang="zh-CN" dirty="0" smtClean="0">
                <a:latin typeface="Calibri" charset="0"/>
              </a:rPr>
              <a:t>Part 5</a:t>
            </a:r>
            <a:r>
              <a:rPr lang="en-US" altLang="zh-CN" dirty="0" smtClean="0">
                <a:latin typeface="Calibri" charset="0"/>
              </a:rPr>
              <a:t>: Richard</a:t>
            </a:r>
            <a:endParaRPr lang="en-US" altLang="zh-CN" dirty="0" smtClean="0">
              <a:latin typeface="Calibri" charset="0"/>
            </a:endParaRPr>
          </a:p>
          <a:p>
            <a:endParaRPr lang="zh-CN" alt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What is Data Science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hlinkClick r:id="rId2"/>
              </a:rPr>
              <a:t>http://datascience.nyu.edu/what-is-data-science</a:t>
            </a:r>
            <a:r>
              <a:rPr lang="en-US" altLang="zh-CN" dirty="0" smtClean="0">
                <a:hlinkClick r:id="rId2"/>
              </a:rPr>
              <a:t>/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https://www.youtube.com/watch?v</a:t>
            </a:r>
            <a:r>
              <a:rPr lang="en-US" altLang="zh-CN">
                <a:hlinkClick r:id="rId3"/>
              </a:rPr>
              <a:t>=</a:t>
            </a:r>
            <a:r>
              <a:rPr lang="en-US" altLang="zh-CN" smtClean="0">
                <a:hlinkClick r:id="rId3"/>
              </a:rPr>
              <a:t>40riCqvRoMs</a:t>
            </a:r>
            <a:endParaRPr lang="en-US" altLang="zh-CN" smtClean="0"/>
          </a:p>
          <a:p>
            <a:endParaRPr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77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How to Learn Data Science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/>
              </a:rPr>
              <a:t>https://www.youtube.com/watch?v=Ura_ioOcpQI&amp;t=76s</a:t>
            </a:r>
          </a:p>
          <a:p>
            <a:r>
              <a:rPr lang="en-US" altLang="zh-CN" dirty="0" smtClean="0">
                <a:hlinkClick r:id="rId2"/>
              </a:rPr>
              <a:t>https</a:t>
            </a:r>
            <a:r>
              <a:rPr lang="en-US" altLang="zh-CN" dirty="0">
                <a:hlinkClick r:id="rId2"/>
              </a:rPr>
              <a:t>://www.youtube.com/watch?v=</a:t>
            </a:r>
            <a:r>
              <a:rPr lang="en-US" altLang="zh-CN" dirty="0" smtClean="0">
                <a:hlinkClick r:id="rId2"/>
              </a:rPr>
              <a:t>z1kPKBdYks4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https://www.youtube.com/watch?v=</a:t>
            </a:r>
            <a:r>
              <a:rPr lang="en-US" altLang="zh-CN" dirty="0" smtClean="0">
                <a:hlinkClick r:id="rId3"/>
              </a:rPr>
              <a:t>N4mEzFDjqtA</a:t>
            </a:r>
            <a:endParaRPr lang="en-US" altLang="zh-CN" dirty="0" smtClean="0"/>
          </a:p>
          <a:p>
            <a:r>
              <a:rPr lang="en-US" altLang="zh-CN" dirty="0"/>
              <a:t>https://</a:t>
            </a:r>
            <a:r>
              <a:rPr lang="en-US" altLang="zh-CN" dirty="0" err="1"/>
              <a:t>www.dataquest.io</a:t>
            </a:r>
            <a:r>
              <a:rPr lang="en-US" altLang="zh-CN" dirty="0"/>
              <a:t>/home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828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Calibri" charset="0"/>
              </a:rPr>
              <a:t>ML </a:t>
            </a:r>
            <a:r>
              <a:rPr lang="en-US" altLang="zh-CN" dirty="0">
                <a:latin typeface="Calibri" charset="0"/>
              </a:rPr>
              <a:t>Introduction</a:t>
            </a:r>
            <a:endParaRPr lang="zh-CN" altLang="en-US" dirty="0">
              <a:latin typeface="Calibri" charset="0"/>
            </a:endParaRPr>
          </a:p>
        </p:txBody>
      </p:sp>
      <p:sp>
        <p:nvSpPr>
          <p:cNvPr id="57346" name="内容占位符 2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</a:t>
            </a:r>
            <a:r>
              <a:rPr lang="en-US" altLang="zh-CN" sz="2400" dirty="0" smtClean="0">
                <a:latin typeface="Calibri" charset="0"/>
                <a:hlinkClick r:id="rId2"/>
              </a:rPr>
              <a:t>cKxRvEZd3Mw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https://www.youtube.com/watch?v=tNa99PG8hR8&amp;t=</a:t>
            </a:r>
            <a:r>
              <a:rPr lang="en-US" altLang="zh-CN" sz="2400" dirty="0" smtClean="0">
                <a:latin typeface="Calibri" charset="0"/>
                <a:hlinkClick r:id="rId2"/>
              </a:rPr>
              <a:t>1s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https://www.youtube.com/watch?v=N9fDIAflCMY&amp;t=</a:t>
            </a:r>
            <a:r>
              <a:rPr lang="en-US" altLang="zh-CN" sz="2400" dirty="0" smtClean="0">
                <a:latin typeface="Calibri" charset="0"/>
                <a:hlinkClick r:id="rId2"/>
              </a:rPr>
              <a:t>126s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</a:t>
            </a:r>
            <a:r>
              <a:rPr lang="en-US" altLang="zh-CN" sz="2400" dirty="0" smtClean="0">
                <a:latin typeface="Calibri" charset="0"/>
                <a:hlinkClick r:id="rId2"/>
              </a:rPr>
              <a:t>84gqSbLcBFE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</a:t>
            </a:r>
            <a:r>
              <a:rPr lang="en-US" altLang="zh-CN" sz="2400" dirty="0" smtClean="0">
                <a:latin typeface="Calibri" charset="0"/>
                <a:hlinkClick r:id="rId2"/>
              </a:rPr>
              <a:t>AoeEHqVSNOw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https://www.youtube.com/watch?v=cSKfRcEDGUs</a:t>
            </a:r>
          </a:p>
          <a:p>
            <a:r>
              <a:rPr lang="en-US" altLang="zh-CN" sz="2400" dirty="0">
                <a:latin typeface="Calibri" charset="0"/>
                <a:hlinkClick r:id="rId2"/>
              </a:rPr>
              <a:t>https://www.youtube.com/watch?v=Gj0iyo265bc</a:t>
            </a:r>
          </a:p>
          <a:p>
            <a:r>
              <a:rPr lang="en-US" altLang="zh-CN" sz="2400" dirty="0" smtClean="0">
                <a:latin typeface="Calibri" charset="0"/>
                <a:hlinkClick r:id="rId2"/>
              </a:rPr>
              <a:t>https://www.youtube.com/watch?v=IpGxLWOIZy4</a:t>
            </a:r>
          </a:p>
          <a:p>
            <a:r>
              <a:rPr lang="en-US" altLang="zh-CN" sz="2400" dirty="0" smtClean="0">
                <a:latin typeface="Calibri" charset="0"/>
                <a:hlinkClick r:id="rId2"/>
              </a:rPr>
              <a:t>https://www.youtube.com/watch?v=VUrqddjkxok</a:t>
            </a:r>
            <a:endParaRPr lang="en-US" altLang="zh-CN" sz="2400" dirty="0" smtClean="0">
              <a:latin typeface="Calibri" charset="0"/>
            </a:endParaRPr>
          </a:p>
          <a:p>
            <a:endParaRPr lang="en-US" altLang="zh-CN" sz="2400" dirty="0">
              <a:latin typeface="Calibri" charset="0"/>
            </a:endParaRPr>
          </a:p>
          <a:p>
            <a:endParaRPr lang="zh-CN" altLang="en-US" sz="24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Calibri" charset="0"/>
              </a:rPr>
              <a:t>DL </a:t>
            </a:r>
            <a:r>
              <a:rPr lang="en-US" altLang="zh-CN" dirty="0">
                <a:latin typeface="Calibri" charset="0"/>
              </a:rPr>
              <a:t>Introduction</a:t>
            </a:r>
            <a:endParaRPr lang="zh-CN" altLang="en-US" dirty="0">
              <a:latin typeface="Calibri" charset="0"/>
            </a:endParaRPr>
          </a:p>
        </p:txBody>
      </p:sp>
      <p:sp>
        <p:nvSpPr>
          <p:cNvPr id="57346" name="内容占位符 2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r>
              <a:rPr lang="en-US" altLang="zh-CN" dirty="0" smtClean="0">
                <a:latin typeface="Calibri" charset="0"/>
                <a:hlinkClick r:id="rId2"/>
              </a:rPr>
              <a:t>https://www.youtube.com/watch?v=He4t7Zekob0</a:t>
            </a:r>
          </a:p>
          <a:p>
            <a:r>
              <a:rPr lang="en-US" altLang="zh-CN" dirty="0" smtClean="0">
                <a:latin typeface="Calibri" charset="0"/>
                <a:hlinkClick r:id="rId2"/>
              </a:rPr>
              <a:t>https</a:t>
            </a:r>
            <a:r>
              <a:rPr lang="en-US" altLang="zh-CN" dirty="0">
                <a:latin typeface="Calibri" charset="0"/>
                <a:hlinkClick r:id="rId2"/>
              </a:rPr>
              <a:t>://www.youtube.com/watch?v=Q9Z20HCPnww</a:t>
            </a:r>
            <a:endParaRPr lang="en-US" altLang="zh-CN" dirty="0">
              <a:latin typeface="Calibri" charset="0"/>
            </a:endParaRPr>
          </a:p>
          <a:p>
            <a:r>
              <a:rPr lang="en-US" altLang="zh-CN" dirty="0">
                <a:latin typeface="Calibri" charset="0"/>
                <a:hlinkClick r:id="rId3"/>
              </a:rPr>
              <a:t>https://www.youtube.com/watch?v=FmpDIaiMIeA</a:t>
            </a:r>
            <a:endParaRPr lang="en-US" altLang="zh-CN" dirty="0">
              <a:latin typeface="Calibri" charset="0"/>
            </a:endParaRPr>
          </a:p>
          <a:p>
            <a:endParaRPr lang="en-US" altLang="zh-CN" dirty="0">
              <a:latin typeface="Calibri" charset="0"/>
            </a:endParaRPr>
          </a:p>
          <a:p>
            <a:endParaRPr lang="zh-CN" alt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55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ML in Everyday Life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hlinkClick r:id="rId2"/>
              </a:rPr>
              <a:t>https://www.youtube.com/watch?v=dcZvhP-</a:t>
            </a:r>
            <a:r>
              <a:rPr lang="en-US" altLang="zh-CN" dirty="0" smtClean="0">
                <a:hlinkClick r:id="rId2"/>
              </a:rPr>
              <a:t>IqY4</a:t>
            </a:r>
            <a:endParaRPr lang="en-US" altLang="zh-CN" dirty="0" smtClean="0"/>
          </a:p>
          <a:p>
            <a:r>
              <a:rPr lang="en-US" altLang="zh-CN" dirty="0"/>
              <a:t>https://</a:t>
            </a:r>
            <a:r>
              <a:rPr lang="en-US" altLang="zh-CN" dirty="0" err="1"/>
              <a:t>www.youtube.com</a:t>
            </a:r>
            <a:r>
              <a:rPr lang="en-US" altLang="zh-CN" dirty="0"/>
              <a:t>/</a:t>
            </a:r>
            <a:r>
              <a:rPr lang="en-US" altLang="zh-CN" dirty="0" err="1"/>
              <a:t>watch?v</a:t>
            </a:r>
            <a:r>
              <a:rPr lang="en-US" altLang="zh-CN" dirty="0"/>
              <a:t>=w1xNTLH1zlA</a:t>
            </a:r>
            <a:endParaRPr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12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DL in Everyday Life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https://</a:t>
            </a:r>
            <a:r>
              <a:rPr lang="en-US" altLang="zh-CN" dirty="0" err="1"/>
              <a:t>www.youtube.com</a:t>
            </a:r>
            <a:r>
              <a:rPr lang="en-US" altLang="zh-CN" dirty="0"/>
              <a:t>/</a:t>
            </a:r>
            <a:r>
              <a:rPr lang="en-US" altLang="zh-CN" dirty="0" err="1"/>
              <a:t>watch?v</a:t>
            </a:r>
            <a:r>
              <a:rPr lang="en-US" altLang="zh-CN" dirty="0"/>
              <a:t>=</a:t>
            </a:r>
            <a:r>
              <a:rPr lang="en-US" altLang="zh-CN" dirty="0" err="1"/>
              <a:t>aKSILzbAqJs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7900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ML/DL in Future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93831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标题 1"/>
          <p:cNvSpPr>
            <a:spLocks noGrp="1"/>
          </p:cNvSpPr>
          <p:nvPr>
            <p:ph type="title"/>
          </p:nvPr>
        </p:nvSpPr>
        <p:spPr>
          <a:xfrm>
            <a:off x="-38100" y="333375"/>
            <a:ext cx="9217025" cy="936625"/>
          </a:xfrm>
        </p:spPr>
        <p:txBody>
          <a:bodyPr/>
          <a:lstStyle/>
          <a:p>
            <a:r>
              <a:rPr lang="en-US" altLang="zh-CN" sz="4000">
                <a:latin typeface="Calibri" charset="0"/>
              </a:rPr>
              <a:t>Artificial Intelligence, Machine Learning, and Deep Learning</a:t>
            </a:r>
          </a:p>
        </p:txBody>
      </p:sp>
      <p:pic>
        <p:nvPicPr>
          <p:cNvPr id="29698" name="图片 1" descr="Screen Shot 2017-06-06 at 5.04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1950"/>
            <a:ext cx="9144000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Arial"/>
        <a:ea typeface="新細明體"/>
        <a:cs typeface="新細明體"/>
      </a:majorFont>
      <a:minorFont>
        <a:latin typeface="Calibri"/>
        <a:ea typeface="新細明體"/>
        <a:cs typeface="新細明體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0"/>
            <a:cs typeface="Arial Unicode MS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3649</TotalTime>
  <Words>330</Words>
  <Application>Microsoft Macintosh PowerPoint</Application>
  <PresentationFormat>On-screen Show (4:3)</PresentationFormat>
  <Paragraphs>71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宋体</vt:lpstr>
      <vt:lpstr>新細明體</vt:lpstr>
      <vt:lpstr>Arial</vt:lpstr>
      <vt:lpstr>Arial Unicode MS</vt:lpstr>
      <vt:lpstr>Calibri</vt:lpstr>
      <vt:lpstr>Times New Roman</vt:lpstr>
      <vt:lpstr>Office 主题</vt:lpstr>
      <vt:lpstr>自訂設計</vt:lpstr>
      <vt:lpstr>Data Science</vt:lpstr>
      <vt:lpstr>What is Data Science</vt:lpstr>
      <vt:lpstr>How to Learn Data Science</vt:lpstr>
      <vt:lpstr>ML Introduction</vt:lpstr>
      <vt:lpstr>DL Introduction</vt:lpstr>
      <vt:lpstr>ML in Everyday Life</vt:lpstr>
      <vt:lpstr>DL in Everyday Life</vt:lpstr>
      <vt:lpstr>ML/DL in Future</vt:lpstr>
      <vt:lpstr>Artificial Intelligence, Machine Learning, and Deep Learning</vt:lpstr>
      <vt:lpstr>What IS MACHINE LEARNING?</vt:lpstr>
      <vt:lpstr>What IS MACHINE LEARNING?</vt:lpstr>
      <vt:lpstr>ML|Data Mining|Data Science|AI|Big DATA</vt:lpstr>
      <vt:lpstr>ML/DL: Open Source Platform </vt:lpstr>
      <vt:lpstr>How to become a data scientist</vt:lpstr>
      <vt:lpstr>Assignments: Conceptual review 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Jobs</dc:title>
  <cp:lastModifiedBy>Microsoft Office User</cp:lastModifiedBy>
  <cp:revision>87</cp:revision>
  <cp:lastPrinted>1601-01-01T00:00:00Z</cp:lastPrinted>
  <dcterms:created xsi:type="dcterms:W3CDTF">1601-01-01T00:00:00Z</dcterms:created>
  <dcterms:modified xsi:type="dcterms:W3CDTF">2017-11-23T02:50:10Z</dcterms:modified>
</cp:coreProperties>
</file>