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50"/>
  </p:notesMasterIdLst>
  <p:sldIdLst>
    <p:sldId id="520" r:id="rId3"/>
    <p:sldId id="601" r:id="rId4"/>
    <p:sldId id="602" r:id="rId5"/>
    <p:sldId id="488" r:id="rId6"/>
    <p:sldId id="484" r:id="rId7"/>
    <p:sldId id="485" r:id="rId8"/>
    <p:sldId id="489" r:id="rId9"/>
    <p:sldId id="490" r:id="rId10"/>
    <p:sldId id="516" r:id="rId11"/>
    <p:sldId id="584" r:id="rId12"/>
    <p:sldId id="569" r:id="rId13"/>
    <p:sldId id="568" r:id="rId14"/>
    <p:sldId id="576" r:id="rId15"/>
    <p:sldId id="571" r:id="rId16"/>
    <p:sldId id="541" r:id="rId17"/>
    <p:sldId id="542" r:id="rId18"/>
    <p:sldId id="572" r:id="rId19"/>
    <p:sldId id="544" r:id="rId20"/>
    <p:sldId id="591" r:id="rId21"/>
    <p:sldId id="592" r:id="rId22"/>
    <p:sldId id="548" r:id="rId23"/>
    <p:sldId id="595" r:id="rId24"/>
    <p:sldId id="551" r:id="rId25"/>
    <p:sldId id="573" r:id="rId26"/>
    <p:sldId id="575" r:id="rId27"/>
    <p:sldId id="553" r:id="rId28"/>
    <p:sldId id="574" r:id="rId29"/>
    <p:sldId id="577" r:id="rId30"/>
    <p:sldId id="493" r:id="rId31"/>
    <p:sldId id="494" r:id="rId32"/>
    <p:sldId id="499" r:id="rId33"/>
    <p:sldId id="590" r:id="rId34"/>
    <p:sldId id="427" r:id="rId35"/>
    <p:sldId id="597" r:id="rId36"/>
    <p:sldId id="456" r:id="rId37"/>
    <p:sldId id="459" r:id="rId38"/>
    <p:sldId id="598" r:id="rId39"/>
    <p:sldId id="502" r:id="rId40"/>
    <p:sldId id="534" r:id="rId41"/>
    <p:sldId id="596" r:id="rId42"/>
    <p:sldId id="599" r:id="rId43"/>
    <p:sldId id="600" r:id="rId44"/>
    <p:sldId id="578" r:id="rId45"/>
    <p:sldId id="579" r:id="rId46"/>
    <p:sldId id="580" r:id="rId47"/>
    <p:sldId id="582" r:id="rId48"/>
    <p:sldId id="604" r:id="rId49"/>
  </p:sldIdLst>
  <p:sldSz cx="9144000" cy="6858000" type="screen4x3"/>
  <p:notesSz cx="6858000" cy="9144000"/>
  <p:custShowLst>
    <p:custShow name="自訂放映1" id="0">
      <p:sldLst/>
    </p:custShow>
  </p:custShow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CD7"/>
    <a:srgbClr val="F81D0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9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373"/>
    </p:cViewPr>
  </p:sorterViewPr>
  <p:gridSpacing cx="54006" cy="5400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F9B2C2C-32E8-476A-85CB-F9D50B0EFF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4771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60C57-2AC9-4999-BD4C-87228A29B3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4DEAE-0279-4C62-9B84-23402100B2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477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477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43CB0-32A1-4574-A96B-67832569ECC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2015/10/6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2015/10/6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2015/10/6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2015/10/6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2015/10/6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2015/10/6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2015/10/6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2015/10/6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42646"/>
            <a:ext cx="8219256" cy="810090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38790"/>
            <a:ext cx="8229600" cy="493821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5B75D-8FB0-4BCA-8FA5-1E29BF5339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2015/10/6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2015/10/6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2015/10/6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BE9AB-D9D9-40AE-9AD5-BB03C7C20D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9E719-464E-4F91-A986-D7A5E7396B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16CC8-CA03-4F08-9D70-F12B4C541A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B2C3A-C2FC-45E0-97F9-2EB3D88C4A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03958-93C2-4FCB-9B20-B434545015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43BCB-13EA-42FA-8A58-9BAFE58A76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83B7D-4C67-4142-B216-6E8A4A477B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19256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97650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113" y="6597650"/>
            <a:ext cx="2895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rebuchet MS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97650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 pitchFamily="34" charset="0"/>
              </a:defRPr>
            </a:lvl1pPr>
          </a:lstStyle>
          <a:p>
            <a:pPr>
              <a:defRPr/>
            </a:pPr>
            <a:fld id="{6BF61304-D730-4430-B989-EF349A56A2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8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48F2F-FBA4-488B-B57C-38DE3688855E}" type="datetimeFigureOut">
              <a:rPr lang="zh-TW" altLang="en-US" smtClean="0"/>
              <a:pPr/>
              <a:t>2015/10/6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danieleewww.yolasite.com/2015-mgb070.php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ermind.com/" TargetMode="External"/><Relationship Id="rId2" Type="http://schemas.openxmlformats.org/officeDocument/2006/relationships/hyperlink" Target="https://www.vmware.com/products/nsx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st.fm/" TargetMode="External"/><Relationship Id="rId3" Type="http://schemas.openxmlformats.org/officeDocument/2006/relationships/hyperlink" Target="http://www.pandora.com/about/mgp" TargetMode="External"/><Relationship Id="rId7" Type="http://schemas.openxmlformats.org/officeDocument/2006/relationships/hyperlink" Target="https://www.gracenote.com/music/" TargetMode="External"/><Relationship Id="rId2" Type="http://schemas.openxmlformats.org/officeDocument/2006/relationships/hyperlink" Target="http://echones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hazam.com/" TargetMode="External"/><Relationship Id="rId5" Type="http://schemas.openxmlformats.org/officeDocument/2006/relationships/hyperlink" Target="http://www.soundhound.com/" TargetMode="External"/><Relationship Id="rId4" Type="http://schemas.openxmlformats.org/officeDocument/2006/relationships/hyperlink" Target="http://spotibot.com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today.com/story/tech/personal/2014/01/20/beats-music-service-review/4575521/" TargetMode="External"/><Relationship Id="rId2" Type="http://schemas.openxmlformats.org/officeDocument/2006/relationships/hyperlink" Target="http://www.fastcompany.com/3024765/beats-music-launches-to-take-on-spotify-google-and-appl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2013/06/14/us/supreme-court-rules-human-genes-may-not-be-patented.html?_r=0" TargetMode="External"/><Relationship Id="rId2" Type="http://schemas.openxmlformats.org/officeDocument/2006/relationships/hyperlink" Target="http://articles.latimes.com/2014/jan/03/science/la-sci-personalized-medicine-2014010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23andme.com/" TargetMode="External"/><Relationship Id="rId5" Type="http://schemas.openxmlformats.org/officeDocument/2006/relationships/hyperlink" Target="http://www.cancer.org/acs/groups/cid/documents/webcontent/002548-pdf.pdf" TargetMode="External"/><Relationship Id="rId4" Type="http://schemas.openxmlformats.org/officeDocument/2006/relationships/hyperlink" Target="http://news.nationalgeographic.com/news/2013/06/130614-supreme-court-gene-patent-ruling-human-genome-science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blogs.microsoft.com/blog/2014/05/27/microsoft-demos-breakthrough-in-real-time-translated-conversations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9PiPlRuy6Ehttp://www.sonichu.com/cwcki/List_of_OkCupid_Answers" TargetMode="External"/><Relationship Id="rId2" Type="http://schemas.openxmlformats.org/officeDocument/2006/relationships/hyperlink" Target="https://www.okcupid.com/about/okcupid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Gc2en3nHxA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atalog.flatworldknowledge.com/bookhub/reader/3157?e=gittell_1.0-ch07_s02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stcodesign.com/1670599/infographic-how-to-make-every-coffee-drink-you-ever-wanted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kris-sariy.tumblr.com/post/20283789740/cyberchondriac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ellehenry.fr/tel.ht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Lifestyle Addiction and Technology/Business Co-Evolution </a:t>
            </a:r>
            <a:endParaRPr lang="en-US" altLang="zh-TW" dirty="0" smtClean="0">
              <a:solidFill>
                <a:srgbClr val="173CD7"/>
              </a:solidFill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840577" y="5103186"/>
            <a:ext cx="54041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hlinkClick r:id="rId2"/>
              </a:rPr>
              <a:t>http://</a:t>
            </a:r>
            <a:r>
              <a:rPr lang="en-US" altLang="zh-TW" dirty="0" smtClean="0">
                <a:hlinkClick r:id="rId2"/>
              </a:rPr>
              <a:t>danieleewww.yolasite.com/2015-mgb070.php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danieleewww@gmail.com</a:t>
            </a:r>
            <a:endParaRPr lang="en-US" altLang="zh-TW" dirty="0"/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059113" y="4365625"/>
            <a:ext cx="2967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/>
              <a:t>Daniel Hao Tien Lee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ealthylifetoolkit.com/image-files/healthy-lifestyle-ti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53454"/>
            <a:ext cx="7580258" cy="5059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http://blog.shoutem.com/wp-content/uploads/2012/12/thus-software-is-eating-the-wor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538" y="296652"/>
            <a:ext cx="8572500" cy="6448426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737574" y="1376772"/>
            <a:ext cx="7765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i="1" dirty="0" smtClean="0"/>
              <a:t>Or Computing is Speeding Up our Life!</a:t>
            </a:r>
            <a:endParaRPr lang="zh-TW" altLang="en-US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3538" y="1160748"/>
            <a:ext cx="8229600" cy="4938210"/>
          </a:xfrm>
        </p:spPr>
        <p:txBody>
          <a:bodyPr/>
          <a:lstStyle/>
          <a:p>
            <a:r>
              <a:rPr lang="en-US" altLang="zh-TW" dirty="0" smtClean="0"/>
              <a:t>Software Defined Data Center </a:t>
            </a:r>
            <a:r>
              <a:rPr lang="en-US" altLang="zh-TW" dirty="0" smtClean="0">
                <a:hlinkClick r:id="rId2"/>
              </a:rPr>
              <a:t>https://www.vmware.com/products/nsx/</a:t>
            </a:r>
            <a:endParaRPr lang="en-US" altLang="zh-TW" dirty="0" smtClean="0"/>
          </a:p>
          <a:p>
            <a:r>
              <a:rPr lang="en-US" altLang="zh-TW" dirty="0" smtClean="0"/>
              <a:t>SW to Unify Sales, Marketing , </a:t>
            </a:r>
            <a:br>
              <a:rPr lang="en-US" altLang="zh-TW" dirty="0" smtClean="0"/>
            </a:br>
            <a:r>
              <a:rPr lang="en-US" altLang="zh-TW" dirty="0" smtClean="0"/>
              <a:t>and Services </a:t>
            </a:r>
            <a:r>
              <a:rPr lang="en-US" altLang="zh-TW" dirty="0" smtClean="0">
                <a:hlinkClick r:id="rId3"/>
              </a:rPr>
              <a:t>http://www.usermind.com/</a:t>
            </a:r>
            <a:endParaRPr lang="en-US" altLang="zh-TW" dirty="0" smtClean="0"/>
          </a:p>
          <a:p>
            <a:r>
              <a:rPr lang="en-US" altLang="zh-TW" dirty="0" smtClean="0"/>
              <a:t>Music Genome Project: Music– Feeling and Sensibility</a:t>
            </a:r>
          </a:p>
          <a:p>
            <a:r>
              <a:rPr lang="en-US" altLang="zh-TW" dirty="0" smtClean="0"/>
              <a:t>Human Genome Project: DNA Sequencing and Proactive Health Care for Life Time</a:t>
            </a:r>
          </a:p>
          <a:p>
            <a:r>
              <a:rPr lang="en-US" altLang="zh-TW" dirty="0" smtClean="0"/>
              <a:t>Brain Genome Project: AI (machine learning)</a:t>
            </a:r>
          </a:p>
          <a:p>
            <a:r>
              <a:rPr lang="en-US" altLang="zh-TW" dirty="0" smtClean="0"/>
              <a:t>Dating and Social Activity</a:t>
            </a:r>
          </a:p>
          <a:p>
            <a:r>
              <a:rPr lang="en-US" altLang="zh-TW" dirty="0" smtClean="0"/>
              <a:t>Others….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3200" i="1" dirty="0" smtClean="0"/>
              <a:t>Lifestyle Changing to accord with</a:t>
            </a:r>
            <a:br>
              <a:rPr lang="en-US" altLang="zh-TW" sz="3200" i="1" dirty="0" smtClean="0"/>
            </a:br>
            <a:r>
              <a:rPr lang="en-US" altLang="zh-TW" sz="3200" i="1" dirty="0" smtClean="0"/>
              <a:t>Changing Pace of SW Eating the World</a:t>
            </a:r>
            <a:endParaRPr lang="zh-TW" alt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6" name="Picture 6" descr="http://s.wsj.net/public/resources/images/BN-DF456_STREAM_G_20140612162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7694" y="1592796"/>
            <a:ext cx="5267325" cy="3514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Music and Technology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http://echonest.com/</a:t>
            </a:r>
            <a:endParaRPr lang="en-US" altLang="zh-TW" dirty="0" smtClean="0"/>
          </a:p>
          <a:p>
            <a:r>
              <a:rPr lang="en-US" altLang="zh-TW" dirty="0" smtClean="0">
                <a:hlinkClick r:id="rId3"/>
              </a:rPr>
              <a:t>http://www.pandora.com/about/mgp</a:t>
            </a:r>
            <a:endParaRPr lang="en-US" altLang="zh-TW" dirty="0" smtClean="0"/>
          </a:p>
          <a:p>
            <a:r>
              <a:rPr lang="en-US" altLang="zh-TW" dirty="0" smtClean="0">
                <a:hlinkClick r:id="rId4"/>
              </a:rPr>
              <a:t>http://spotibot.com/</a:t>
            </a:r>
            <a:endParaRPr lang="en-US" altLang="zh-TW" dirty="0" smtClean="0"/>
          </a:p>
          <a:p>
            <a:r>
              <a:rPr lang="en-US" altLang="zh-TW" dirty="0" smtClean="0">
                <a:hlinkClick r:id="rId5"/>
              </a:rPr>
              <a:t>http://www.soundhound.com/</a:t>
            </a:r>
            <a:endParaRPr lang="en-US" altLang="zh-TW" dirty="0" smtClean="0"/>
          </a:p>
          <a:p>
            <a:r>
              <a:rPr lang="en-US" altLang="zh-TW" dirty="0" smtClean="0">
                <a:hlinkClick r:id="rId6"/>
              </a:rPr>
              <a:t>http://www.shazam.com/</a:t>
            </a:r>
            <a:endParaRPr lang="en-US" altLang="zh-TW" dirty="0" smtClean="0"/>
          </a:p>
          <a:p>
            <a:r>
              <a:rPr lang="en-US" altLang="zh-TW" dirty="0" smtClean="0">
                <a:hlinkClick r:id="rId7"/>
              </a:rPr>
              <a:t>https://www.gracenote.com/music/</a:t>
            </a:r>
            <a:endParaRPr lang="en-US" altLang="zh-TW" dirty="0" smtClean="0"/>
          </a:p>
          <a:p>
            <a:r>
              <a:rPr lang="en-US" altLang="zh-TW" dirty="0" smtClean="0">
                <a:hlinkClick r:id="rId8"/>
              </a:rPr>
              <a:t>http://www.last.fm/</a:t>
            </a:r>
            <a:endParaRPr lang="en-US" altLang="zh-TW" dirty="0" smtClean="0"/>
          </a:p>
          <a:p>
            <a:r>
              <a:rPr lang="en-US" altLang="zh-TW" smtClean="0"/>
              <a:t>http://musicbrainz.org/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47725" y="6073775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i="1" dirty="0" smtClean="0"/>
              <a:t>All based on what?</a:t>
            </a:r>
            <a:endParaRPr lang="zh-TW" alt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Music information retrieval (MIR)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http://www.nyu.edu/classes/bello/MIR_files/1-Introduction.pdf</a:t>
            </a:r>
            <a:endParaRPr lang="zh-TW" altLang="en-US" dirty="0"/>
          </a:p>
        </p:txBody>
      </p: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510898"/>
            <a:ext cx="4266474" cy="372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AutoShape 2" descr="data:image/jpeg;base64,/9j/4AAQSkZJRgABAQAAAQABAAD/2wCEAAkGBxQQEhUUEBQUFhQVFhYYFxYVFxgVFBcYFxceGBYVFRUYHSggGRolHBUUITEhJSkrLi4uFx8zODMsNygtLisBCgoKDg0OGxAQGjAmICQsLywvLCwsMSwsLSwsLC8sLiwsLCwsLCwsLCwtLCwsLCwsLCwsLCwsLCwsLCwsLCwsLP/AABEIALcBEwMBEQACEQEDEQH/xAAcAAEAAgIDAQAAAAAAAAAAAAAABQYEBwECAwj/xABOEAACAQIDAwYICwUGBQQDAAABAgMAEQQFEgYhMRNBUWFxkQcXIjJSgbGyFCMzQlNyc5Oh0dIVgqKzwRYkY5LC8Ag0NWJ0Q4OEwyU2VP/EABsBAQACAwEBAAAAAAAAAAAAAAABAwIEBQYH/8QAPREAAgECAgUICAYBBAMAAAAAAAECAxEEIQUSMVFxExQyQWGhsdEGFiIzUoGRwRUjNFNy8OEkQmKSJTWC/9oADAMBAAIRAxEAPwCt15g+vigFAKAUAoBQCgFAKAUBtLwOfJYj7RPdrr6O6DPF+lXvafB+JsOugeUFAKAUAoBQCgFAKAUAoDQXhV8Is0s8mFwcjRwREo7odLyuNzDUN4QHdYcbGgNYmZjxZj2k0IOOUPSe80ByHbpPeaA5DN0nvNSDnUek95oDgs3Se80BxrbpPeagHHKHpPeaAcoek95oCW2e2oxWAkEmGmcWO9CxaNx0Mh3evjQH0js3tnhsZhopy6xl18pGO9WBKsOy4O/ooSaPrzB9fFAKAUAoBQCgFAKAUAoDaXgc+SxH2ie7XX0d0GeL9Kve0+D8TYddA8oKAUAoBQCgFAKAUAoDrIdx7DQHxtiGJdieJZie0kk0IOlAdgtSD0VKA7hKA7cnQHBjoDoyUB0ZaA8yKAVAJPBTMEABIG/2mgLNXmD7AKAUAoBQCgFAKAUAoBQG0vA58liPtE92uto/oM8X6Ve9p8H4mw66J5QUAoBQCgFAKAUAoBQHWTgew0B8ay+ce0+2hB1Y2BPQL1INvZh4Hkhw8kwxbkpE0mnkgAdKFrX1dVAQfg92DXNIpZGmMXJuFsED3uoa9yRbjQE7gPBOkk2Ii+FMOQaNQeTB1a4w9yNW617VIJHxMJ//AFt90P10Fij7ZbFTZa6ByJY5DaORARqb0Cm8h+gXN+bnsBY9n/A/LMgfGS8hcXEaKHlH12J0qeoA9vNQGVm/gUspOExRLj5s6gBurWnm/wCU1ANT5rlsuGleGdCkiGzKe8EEbiCN4I3GgMI1AM/C+aPX7aAtVeYPsAoBQCgFAKAUAoBQCgFAbS8DnyWI+0T3a6+jugzxfpV72nwfibDroHlBQCgFAKAUAoBQCgFAdZOB7DQHxtJ5x7T7alECRfJPYfZQH1FmMhmwskSkAyQsgJ4AsmkX6t9SRcr/AIOMkkyyKVJmjYyOGGgkiwULvuB0UIJTJsZbF449MkH8haE3IfGYbMTmPKx4jThOUjPJlyRyaqokXk9NrsQ/P869CC1T4uKV1V9DPGVkCmxKGxVXtzcWsaAjcyzSaaf4Nh5ORVI1eaYKrSDWSI44gwKhjoYliDYAWG+4EmMcbPgXjL4h8Rh5JFjflhGJomkOmN1eNVDKWspUi/lAg7rUBVfDfgUkhhxIAEiPybHnZHBIB7GG76xqAmabYUJM3C+aPX7agFqrzB9gJnEbPlcDh8WJCTNOkTJpFkDytGGBvvIIXj010qeEhKKZ4/FekOIoYipT1YtJtLbfLZfP6kNmQ5HE4rDg3+DyFAxHnDmJHTVVbDKEopbGdDR+mJ4rD1ZuKUoJvseTa8DJ2oSHCYr4LC80siNpm1RhUS6hlKsCb8d97VZWwsIw1k/qamjNOYnE11TnBNb4p5drzeR7jD4ZcC+KlmnVkcRMnIqV5Zoy6hTquU3W1VnDCUppNMoxensbh60qcoRVnldPNdT29Zj7L4dcXcys8SJBLM9lDOOStdQpI6T+FUU8PF1HFvZuOjjtL1qOFp14Rs5OzUk8tvAjBj0kMpg1mJfk3kTQXFuJUHiCCNx6KVcPGFSMU9v1M8DpStXwtSrOFnFNp2eq8ns+meZn5tD8HxuJwty3IMoDkW1BkDbxzHeaxxOHVKzWxmWhtKzxqkqiScbbNmf1OMzj5BcGxJb4Wsxta2gxvpAHSCBWc8LFUtddneU4bTNSWPlhZxVtaSTW3K+36dhK5TkBxAwpElhiMRLA/kj4vk4zKrDfvuiHjWVLCwnBSZraQ07iMLiJ0VFO1rPPrs8888r7ivYDGCXWV3hZHQH0gDub1i1a+JoqlOyOxonHvG0OUkrNOz3fL6m2/A58liPtE92t/R3QZ570q97T4PxLrnOIaKFmQ2Itbn4kCrsbVlSoucduXieTk7Ixdncc8yuZDexAG4Dm6qo0diKlaMnN7GRF3JiuiZCgFAKArWBzaVsQI2YadTC1hwF7b/VXEoY2tPE8m3ld9XEwUsyy12zMUAoDrJwPYaA+N3HlHtPtqSDuRuPYaA+hcbiWjw7uvFImYX4XVLi/dWRiQ2w+fzY2ORptF0cAaAVFit99yaAz8qJ+E4z68P8AJWgI/E4/HjGaI474fWg1FRbQVXWdd+IJfutQkn5pUjYM2lWciMMdxY7yqX5+e1CDAx0E0c3LwKJNSBJYiwUsEJKNGx8nUNTCxsCDxFqA8WSfFvHysRghjdZCrsjySMhugtGSqoGs173JUDdvoSVvwtZoOTjw4N2ZuUYdCqCFv2k/wmoYRqtxUEmXhfNHr9tQC1V5g+wF2wY5TLoYefk+XH/x8wUse567tHoJ9n2PmGk/1lX+T8Sk7Q/9UzL7b+hqjE9KnxOvoL9Nif4/aRneEB4I81n5J5HmldRMhj0pFaNdBV7+UDz8KyxVPWpJ32FPo9iXSxDhq3UrJ9m75GNnf/R5v/Pg/kmowfu/qZ+kH6+PCPiyV2SVTJiBIxVDgcVqZRqKrZdRC85AvurWwPSZ1PSj3EP5fZlTwcsWmSPDs7xRiySOmgupF7lbmxB1D1Cs69O1eMr7WjDRmJdTRlWm421YSs+ppp/1k1tX/wBZzD60X8sVnjuhH5mv6LdOrwX3Ou1XmZP9TF/zTVlT9M+CNXDf+6f85/cuOwZIwmLIALoztBfjy3wVw1v3P61hg/d/MekqjzxW+FX+rNa7NR6cOnXc95/K1amNlesz0mgaepgYdt33v7WNy+Bz5LEfaJ7tbujugzh+lXvafB+Jb9pj/d3/AHfeFZ6Q/Ty+XieSnsKrlsk9iINdri+np5r1w8PzhJqjf5FSb6jNy/OpklCSkkFgpDDeLm1/xraoYyvCqo1HfOzuSpu9mZW1GYSRSKEcqCl7Dpuau0jXq06iUJWyJnJpkvLMRhi9/K5LVfnvpvet+UpLDuV89W/cZ39m5F7LY+SV3DuWsoIv21paNrVKk5a7vkYwldkblb/3wfaP/qrSwy/1nzf3MYv2jJ2hzKSOcqjsBZdw6xWxjsRVhWtGVlZEzk0ycz2ZkgdlJBGmxH1gK6OMnKFByi7P/JnJ2Rg7L4p5lk1uTYgA84uDwrX0bVnUUtd3Ig7k1o0qRcncd5410zM+Om849p9tSQeqi4tQGysX4QklheIQOC0bJfWthddN+FSQR2yG064FJFaNn1sGuGAtYWtvFAS2D22VJZpORY8qUIGsbtKBd+7fwqQZvjAX6Bv84/KgKxtFn0mMYFwFRN6opJsfSLc7de61ASWVbeyxKFnQSgfPB0yW/wC7cQx693roD1zLwkMVth4QrelI2q3Yijf31ANfY/EvK7PIxZ2N2Y8Sf981AjAkqCTKwvmj1+2oBaq8wfYCxZPtFhYZMvSeZAow+Pin33MeuQOmsC5W+gWru0l+WvkfMdJp89q/yl4lUx2PjxOPzCWBtcckupWAI1DfvANjVGL9mVO+86/o/FzoYiMdrjZfNSMzajNsJNj3nwjTu+IYCQPFyaR6VCrpJ3neN9xU4qCnS27CrQFaph8S4Sg7SyeTyaMTPcx/uTYURyM0mJimDqAUCohUqd9w1zfhbrrHB1IKnZvPM2dPYOvPFxqRg2rJXSvmm9xn4XMxhRMxR35TDTwgR2LBpQAGIJF1Ft9t/VWtg5RjNqTsdP0iw1Wvh48nG9nd222sQ2UxkYZVIIbSdx3HienhUVprnGt1XRfgqFR6L5K1pOElZ5Zu5IbR53h8Rjmnw8eLV8Q1phOqBF0qFQxlCeg3vW5iYxqU7prLM89oSVfB4rk503aWTy2Pqd9ljyz7NElbLYV1a8OuIEl1sPLcspU/OFqSaeGbT6kTRpTp6a9tWvKTXandos+z20eHwxwUUkqoWxeIkn1XUKhwzQoWYi1jqG8GssKlySt/czU09rvHTun1W4JdXeU3IdIR0UhljlkVSDcFdVwwPODetPHxtUvvR6X0bq6+D1fhbX3+5uTwOfJYj7RPdra0d0Gcr0q97T4PxLXtY1sLJ+774q3HK9CXy8TyFV+yR2wj3SX6w9la+jFaMuJhQd0yHzaT+/Ef4sf+mtOvH/VX7V9iucvbM7bpSJEa3kldN+sEm3cau0nTbkpdhlXydzxfasGDkuT36NGrVu4Wva1Hjb0uT1eqxHLezaxk7CKSZG+bZVv13uf99dZaMg05S6jKhndkfk8l8cB/iSf6qow8f9Vftf3MIS9s9NtFK4i54MosebduI/301lpCm+VvvRNZ2kds02qE0Jj5PSWtv1X4EHcLdVZV8ZytNw1dolWurWJPYVDycjEbmYAdekb7d9X6Mg1CT3sso5q5ZZOB7DXTLj43bzj2n21JB7RmgJLK8G88ixRC7ubDmA6STzAC5qSDZ+C2SweEj14kq5HnPKdMd+hVvbvuaA90ybL8WpEIi3cTCwVl6Lgf1FSCn5vs7LBOsK+XyptE3DV0hugjierfQFyyrZDDwreZVle3lM/mDsQ7rdZ30BkS5DgsQpCxQkcNUWlSP3k/rUA1xtZkLYFtPnRSeY5HlC3FT1+0eugKxIaEmNJUAy8L5o9ftoC015c+wHm2HQtqKrqtbVYXt0XrNVJJat8il4elKfKOK1t9s/qdkjC+aAOwWrFyb2mcKcIK0Vbgdqi5mKAUAoBQC1LiyOrxAkEgEjhccOyslNrYyuVKE2nJJ22dnA6QYZI76FC33m26pnUlPpO5hRw1Kjfk4pX22Nr+Bz5LEfaJ7tdTR3QZ5L0q97T4PxL9iMOsilZFDKeIO8G2+t6UVJWaPJtJqzOmEwUcIIiRUB3nSLXqIU4w6KsFFR2HnJlULPraJC9wdRAvccDf1CsXRpt6zSuQ4RbvYyJoVcaXUMp4gi47jVjipKzJaT2mF+wsN9DH/lFVc3pfCvoY8lDcZsMKoAqAKo4ACwHqFWqKirIySS2GPFlUKvrWJA9ydQAvc8Tf1mq1Rpp6ySuQoRTvY98RhkkGmRVYdDAEfjWcoRkrSVyWk9ph/sLDfQR/5RVfN6Xwr6GPJw3GfHGFACgADgBuA7BVqSWSMxJwPYakHxtJ5x7T7akg9IzQF88FmkTTOeKxqB+83le6KkM7bf4tpsWkZNkVU0jmBc+U9uc8B6qkixJYLZB4HDxYvSwuNQi32PEefvFQCcyvCSxyB8RiTOFB0qY1TSx3agQTzXHroLGDtLjBJiI4pBqhVDIU+a7atI1D5wW3Dh5Q6q28LSVSTvuNLG1nSirdZg5hjY4njmw0SxOrxqdA0h1ZwpjYDc1wxt0HfV9ego03JmthsW51FBdZIeEV1fBPe11eNl6jrCn8GYeuucdaxqJzWJJ4OaAzML5o9ftqAWqvMH2AUAoBQCgFAKAUAoBQCgNpeBz5LEfaJ7tdfR3QZ4v0q97T4PxNh10DygoBQCgFAKAUAoBQCgOsnA9hoD41l849p9tCDlDUgnNl83+CzBm8xhpe3MDvDW6iPbQFzzzLExgWRHCuB5LjeGHEXt18COmlweeUZXLHIHmxDuF4IHcqT/3ajvHVapuScZttSI5kVDqVSeVtv47tI6xe/qAoQSOLRMSqsrEEXKSIRcX4jfuIO64PRUxnKDvFmFSnGpHVkro8sNl1nV5ZGkKm6ghVQH0tK8W6zVlSvUqdJlVHC0qOcEQG3GeCQCCM3AbU5HC44J37z2CqTYKW7UB4k0Bn4XzR6/bUAtVeYPsAoBQCgFAKAUAoBQCgFAbS8DnyWI+0T3a6+jugzxfpV72nwfibDroHlBQCgFAKAUAoBQCgFAdZOB7DQHxrL5x7T7aEHUGgPRWqQZ2CzOWH5N2UdHEdx3UBkT53PILNI1ugWX3QKAww9SD3w2YyRfJuy9QO4+o7qgHpic8ncWaVrdAst/8AKBQEWWoDzY0BxUAz8L5o9ftoC1V5g+wCgFAKAUAoBQCgFAKAUBtLwOfJYj7RPdrr6O6DPF+lXvafB+JsOugeUFAKAUAoBQCgFAKAUANAfKW32zr5fjZYnB0MzPE3M0bG4sekXsR1ddCCvUApcHIapB3D0BzroDgvQHUtQHUmgFQABfcN5O4AbyT0Ac5oDd2y3glDYSJsUxSZlLMlvN1MSqnrClb9d6Elg8VcH083cn5Vz/w+G9nqfWqv+3Hv8x4rIPp5u5Pyp+Hw3setVf8Abj3+Y8VkH083cn5U/D4b2PWqv+3Hv8x4rIPp5u5Pyp+Hw3setVf9uPf5jxWQfTzdyflT8PhvY9aq/wC3Hv8AMeKyD6ebuT8qfh8N7HrVX/bj3+Y8VkH083cn5U/D4b2PWqv+3Hv8x4rIPp5u5Pyp+Hw3setVf9uPf5jxWQfTzdyflT8PhvY9aq/7ce/zHisg+nm7k/Kn4fDex61V/wBuPf5jxWQfTzdyflT8PhvY9aq/7ce/zMfPcdDsxhHdC00k7gRo9hdgu8kqPNA3n1dNbNCgqSaRyNJaTnjpRlOKVlbI1kfDlmXRhvu2/XV5zTjx5Zl0Yb7tv10A8eWZdGG+7b9dAPHlmXRhvu2/XQDx5Zl0Yb7tv10A8eWZdGG+7b9dAPHlmXRhvu2/XQDx5Zl0Yb7tv10A8eWZdGG+7b9dAPHlmXRhvu2/XQFg2J8Nk8uJSLMEi5KRgoeNSpRibAsCTdb2v0caA2vtnh8E+HY5kqNCPS84NzcmR5WrsrGUlFXZbRoVK01Cmrtnz/nWDwJc/A4ZkS+7lZi9/wB0C6/5jWrLFfCj0tD0aVr1p57o+b8iN/Z8fojvf9VY86luNj1bw3xy7vI5/Z8fojvf9VOdS3D1bw3xy7vIfs+P0R3v+qnOpbh6t4b45d3kP2fH6P4v+qp51PcPVvDfHLu8jj9nx+j+L/qqOdS3D1bw3xy7vI5/Z8fojvf9VOdS3D1bw3xy7vIfs+P0R3v+qnOpbh6t4b45d3kcpl8V96XHUzA95J9lOdS3B+jeHtlOXd5I2d4MhlCyraAx4r5jTOZgT/hsbBWP1R1E1fTrxk7PJnFx+ha2FWuvajvW1cUbgq845zQEJtPtXhMtVWxkwj130rZmdrcbIoJsLjfw3igPHK9tcFicNLiYZw0MIJlOlwyAC5LRldXAG1hvtuoDCg8JWWPJHEuLTXKAVurqvleaHZlAQnoYg8OkXAzNnttcDmEjxYTELJJGLldLLcA2LKWADrfnF+I6RQEfi/ChlcUxgfFLrDaSQkjRhuFjIF09pvYc9ASO0e22By8xjFziMyqWSySSBlHODGrDnFAcZXttgcVBLiIcQphhNpHZXjCm1xflFBPEcKA42a23wOYsyYOdXdRcoVeNrekFcAkcOHC9AYE/hQytF1NihblGj+TlvqUAt5Oi+kah5Vrb+NAW3DzLIqujBlYBlZTcMCLgg84IoDTH/Ev5mB+tP7I6A0RQCgFAKAUAoBQFoXZO+G5bX5WjXptuta9r9Nq6KwH5PKX6thyXpRLEcjq5XtcrBrnHWOKAyss+Wi+0T3hQG3vCTtA2LxbqD8VCSiDmuDZ37SR3AVzq89aXYj3mhcGsPh1Nr2pZ/LqRU6qOuKECgFAKAUAoBQCgANqgnibRyTwprHBGmIR3lUWZwfOsfJJ69Nr9d63IYhavtbTyWK9H5utJ0uj1G1a2zzJq/brMwc4weGw0GH+GGO4xOJDMsSHlDpRFYXbyXO/0h2gCl7MSWTaRWeN2MUh1RjQj2MoZ0S5st2HTxFAYubZRAMmyZhEmqTEkO1hqYO7agzcSNw7hQFwGHhwu00nJxqka4BnZY1Cg2TfZRuvZR3UBTM3xjT5LPLDHgsLhGxCrHh0VnxDOGUkmVm3G1zuHmg7gKAsu3G1yYfJ8Bh49BxGJwcA5RgDyUfJqrvqsSGJBXqsx4gUBDbZ4fDQ7PwxZbMsyLiYzipI73aRo3N5FO9V1BQAehaAs20PJjP8AKPgei/I7+TtbkrNa9ubRrt1UBVMhyuF8lziV40aRZyFcgFlClWGluI3seHTQG5/Buf8A8Xgv/Hi92gNb/wDEx5mB+tP7I6A0TagFqAWoBQC1AcUBzQGz0/5Ef+OP5dekj+mX8TyEv1z/AJGsK82evFAZWVD4+L7RPeFAy85j8rJ9d/eNcnrZ9Ooe5hwXgY9CwUAoBQCgFAKAUAoBQHNQWI+pa658pK9tPsRgsyZHxkAd0GkMGdG03vpJQi4uSbHhc9NAR+Y7GYbDxytg8DCxljEU0asYnkhtZkie9kc7jzaiBcg7wBDYPEZLiIoMHMDhzhHDR4fFNJBJG9yR5TMBJvJ4MwoC4JkOEkxXw0KrTmPk+UDllKejovp/CgILxa5RDyjth4lEisG1yNpUNx5PU1oz0FbEc1qAhs1TAYieGDLzgXeKMR/8mccsKKSbtIJFiiUEsSTdiSaAmNg8lhxOWhsRhcMvwxbypFHyUUiB25F+Tv5JKFWuN9zegJTZnYTA5a7SYSAK7CxdmZ2A9FS5OkdnGgO+G2JwUeHnwyRWhxDFpV5SQ6mNrnUWuvmjgRQExlmXx4aJIYV0xxqFRbk2UbgLkkn10Bp3/iX8zA/Wn9kdAjXceySPhg6MTIU1Df5J3X02rqrR8ZUVOLzZw5aWlHEOEl7N7FOIrlbDuE/stkIxRZpLiNd27cS3QD1Vu4PCcs23sOdpHHc2ilHpMw9o8uXDTGNDdbAi/EX5jVWKoqlU1Ey/BYh16Km1Yi61zaLLkOyrTqHkOhDwt5zDp6hXQw2BdVa0skcrGaTjQlqQV33E5LsXARuMgPTcH8LVuvRlO2TZzY6brJ3aRKYmDk8KyXvohK36bJatqcNSg47kaVOpymKU98rmq68ye0LLspkEeKR2kLWB0gLu5r3PfW/gsJGsm5M5WksfPDOMYLaRq4XkcYsd76JkF/3hatOrDUk47joUanKU1Pei3Zj8rJ9d/eNcXrZ9Toe6hwXgeFCwUAoBQCgFAKAUAoBQHNQWI3zHtNIPOVG7wfbVEdJ1VtSfcfIuVZkx7VD50Z9TX9oq+OlV/uj3k8r2GQm08R4hx6gfYatjpSi9qa/vEy5VGFnQy7HLpxcaSAcC8Z1L9VwLr6jVi0jQfX3MnlIlPm8GWTk3ilxMH2Up/wDsRqz59Q+IcpHeZGD8G2TIQ0jSzkfTSse8IFvU89ofETrx3lywZwEEJhhWJIiCCiJpUhhY3AG+9zvpz2h8RGvHeZS55h1AAfcBYAKbADgALVi8fQX+7uY5SJ5vtJCOBY9i/nVb0lQW/wChHKRPCTalPmo57bD86qelafVFkcqjGk2pb5sajtJPsAqmWlZ/7Y95jyvYap8O+PaeHCM9riScCwsLaYzW7gcROtGTn1MspyvtKtsJmepDCx3r5SfVPEeo+2vUaNr3Tpy6thwNM4azVaPXkyK2oyUriRyY3THd0BvnD+tauMwzjV9ldI3dH42MsO3N5xWZbkVMDhrDeEHDnZz/AFJrqpRw1Hh4nCbnjcRx7kUHaTDsko5Q3d1Dv1MxO4dQ3D1Vw8VBxmtba1dnp8FUjOn7GxOy+Ri5Vh+UmjQ8GYA9l99VUo681HtLq9Tk6UprqRsPabMThYLxizEhV6Bu49wr0GMrOhS9ngeV0fh1ia3t7NrKLhs/nR9fKMd+8Mbqeq3NXEhiqsZKWselqYKhOOrqo2Fi5uUwrON2qEt3pf8ArXeqS16DlvR5WlT1MUobpGqa8we0L74PvkZPtP8ASK7mi+hLiea057yPAr+P/wCon7dPeFcvFe+lxO3g/wBPDgWXMflZPrv7xrg9bPrFH3UOC8DHvQsudo0LEBQSTwAFyeoAcaEOSSuyew+yM5AadocMp58RIsZ+73vf1VnycuvLiaE9J0b2ppzf/FX79neZceR5eh+PzHV0iGB2/jO78KnUh1y+iKXjMbJfl0P+0l4f5PUYPJhxxOMPWEUD8UqbUt7+hhyulP24fX/J1ky3KWHxeNnjPTJAXHcoHtqNWn8T+hksRpFP2qMXwlbxbMeTZVH/AOVxuFm6FZuQkPYsm78acnfoyT7ixaRlH3tGUe1LWXd5ENmeUz4YgTxul+BI8k/VceS3qNYSi47Tco4mlW93JPx+m0wr1BfcXoLnYGoM0zbDPvNcho+PHHKVFgOUpYHWScKLsbAc9Sk2CpZjtwNRjwkbTMOJHmA9bcBW7DBWWtVequ8sUN5irmObSeUkSAdHlN+Ki1WKlhv+T+RNonA2rxmHP96w11HFo95H7u41HNaE8oSs9zyGrF7GWfJNoIcWuqJgekc46rVqVsPOk7SRg4tEnylU2MRylLAcpSwKD4ZD/d8L9rP7kddvRXQlx+xfS2GtMsxpgkWReKnvHOO6uxSqOnNTQr0Y1abg+s2tC6yqjrYgjUp6Ljm769RFxmlNfI8TNTpSlTfzKzmWdRnGRxufi4zvPNynMT1CuZWxMHiIxexeJ2sPgqkcJKcelLw/ySG0ez4xellYK4FgeII6DV+Lwir+0nmamB0g8K3CSujD2f2V5CQSSsGZfNC8Aek341XhsByctabvuL8bpVVaepTVr7WZGcYcY2TkQToiBZ2HM5FlXr5yRWeIgsRPk08l19phhJ8yp8rJZy2Ls62ROG2IbWOUkXQPRB1EdHVWrHRclL2nkblTTcNX2Iu/aWDPJLRCCPz5RoVRzLwZj0ACt/EtKHJR2vJHMwUW6jrz2Rzb7Sv4nYdtXxci6P8AuBuO7jWjPRjv7Esjpw03DV9uLuWLB4aPAwG58lbszH5x7PwArehCGFpHKq1KmOrZL/Br/D4gy4pHPFplPe4rz1SevJy3nroQUIKK6lYt2ZH42T67+8a4/Wz6dRf5UOC8CwbN7FTY+BpopIlCyFCHJFgACWJA4b6shScldGhi9K08NVVOUW7q+XgeuTbP4lppocJPGI4rcriUfTFYi9uVUaiOPk3tuNI05NtRfzMMRjaCpxqVYO72Rau/ps+ZgbS7Ly4JUlZ45YZT5M0Ta0Y8bE9O4nrtWM6bjn3l+D0hTxDcEnGS2p5MsGzGwUnK4d8S+HTUyuMPK15ZEBuw5O2/dzb+u1Wwou6b+hoYzTEHCcaSk7JrWWxPiZmU5ZC2fTQtDEYhyloyimMWQEWQi3G/NSMVyzVimviKq0XGak9bLO+e3eQmfbDSwpLNFJBMkTHlFha7xDj5S9Q9fVWEqMoq6zN3DaWpzlGnOLi3sbWT+Zh5BsfLi4uWaSGCG+lZJm0hmvay+vd29NRGk5K/UXYrSdOhPk1Fyltsley7Tu+TYrB4lcJJKIhLYBixbDuG3AkWswJ3bxuNNSUZardvAx51QxFF14x1tX/svLftO2J2JxEfwlpzHEmH4u1wkhO9RFYb73XotqAqXSkr36hHStGfJxp3bl1LauP97SraqrOnc7g1BmmbPaTea5TR8hOOUqLAcrSwKTnmNfHTnDxMVhjtyrDixPCNT0nn/wB36FKMaFNVJZyexfctS1VctuQZbBhUACrccB81fzPWaxUrvWm7scSc/bK+kO8VnyyJueOKxscw0uFYdfEdh5qhzjLJkXua92jyM4eT4RgjZxvK80gG8qwHzuvnrKnVj7qpnF7HuJT6mWPIM5XFQrIvON46COINadei6c3Flco2ZJcpVNjEcpSwKR4XWvhsN9tP7kddnRnQlx+xfS2Gra6ZaTOX7STQR8mmm2+xIuVv0b62qeMqU4ai2GlWwFGrUVSW0iC5JueJ41rN3dzdWRL5btLPAoVWDKOAcXt2HjW1RxtWlsf1NGvo6hWd2rPej3xu12IkGkFUB9Ab+8ms6mkK01a5XS0Vh6bva/EjstziXDkmNrX3kHeD2g1r0sRUpO8WbVfC0qytNEtJtpiCLARg9IBv+Jraekqz3GlHQ+HTvm/mQxzOXlOV5RuU9K+/s7OqtTlp6+vfM3+b0uT5PVWruJmPbTEAWIjJ6SD/AENba0lWt1Gg9D4du6uiLzDOpZ2Bla4BuF4J3VrVcTUqv2mbtDC0qCtBfPrOuAk1YiIgBfjI9w4ecKpbuXJWVi4ZmfjpPrv7xrlH0qk/yo8F4Fyy5yNn8TY8cUoPWLx7quXuXxOPVs9KQ/j5kl4MpEkwGLi5IYhw4k+D6tBkWy6d/RqU/h01lRtqSVr9hr6XUo4qnPW1Va2ttt/bmLttmGJTDQJLhcPhcO8gZYUPxoKG92G4AG54Dt41jUctVJqyLNH0qMq0pQqSnNK13szJrPMnnnzfDYuFDJhm5BhIhBVVXjfo6fXWc4N1VJbDUw2JpU8BUoTdpe1kzwyX/wDY5/8A3P5a0h79meIf/iY/LxZj7L5TNgf2hPi0MUJhlUa7DWzNddI5+j96opxcNZyM8ZiKeI5GnSd5ayeXVYxcdl0uPyjAjBoZDC0iyIttSsSbEi/r/eFYuLlTjbqLadeGGx1V1nbWtZ/3+5HrtblEmJfLcAtjiI4LS/OEYsly56Bpb8OkVNSLlqw67GOCxMaSr4l9Fyy7duwldpXTM8NLhMJK7zYHSbMb/CAi6WYW84g39faDWc7VI6servNbCa2ErRr1YpRqX/8Am7v/AHs4GrMTl7xxpI1tMnCx3jouOux4VrWdrnpIV4ym4LajGBrE208jYrS7z21zGj5GccrSwMTNsbyUMj+ijHuF6zpw1pqO9kpXZE7J4LRhkY+dJ8Yx5yX33PqtWWNqa1VpbFl9CyW0sOXYLlZY42JAd1W/Ei5tffVFKOvNRfW7EJXZL5psbPDcoBKnSnnetOPdetmtgKtPNK67PIycGiAaG24jf0HjWnexgdGjpcgr+zv93xuIgG5WtKo+t51vWQPVXRrPlKEKnXsZnPOKZa+VrTsVDlaWBUPCo18Lhvtpvcirr6N6EuP2L6Ww1lXRLRQCgFAKAUAoBQCgFAZeU/LxfaJ7woC45ofjpPtH941zD6HTf5ceC8DxGLcIYw7aCblNR0E9JXhfroTqx1ta2e/rOcLi3iYNE7Iw4MjFWHYRvoJxjNWkrrtOcXjZJm1TSPI3DU7F272N6O72kQjCCtBJLsyPfCZ3iIV0RYiaNPRSV0X/ACqbVKbWxmE6FGb1pwTfakzxTHyq/KCSQSemHYPv4+Ve9RntM3CDjqOKtutkemNzeecATzzSAbwJJHcA9IDE1Lbe1mNOjSpu8IpcFY64HMpoCTBLJETxMbshPbpIvUJtbCalOnU6cU+KudY8wlVi6ySB2uGYOwZgeILA3PAUzDpwcdVxVt1sjrhsW8TaonZG9JGKt2XG+iy2GU4xmrSV12nEmKdgFZ2KjgCxIHYDwoEop3SANQbCeRenl3ntNc9o+UHHK0sCO2iu2FmA+jY9wvV1DKrHiZR2ol9nkEmFgYcDEnugEVpYn2a0l2sye0m8mhtiYftE96pwr/OhxQW02ZisUkS6pGCjpJt3dNenqVIwV5uyL27FI2lzqGe4jhDH6VvJI+qBvPr7q4eMxlKrlGN+3+/cqlJMq5irnXKyptvzR7f+nh1Vu0sGA7jXUgrYRdrMn0Ce5WtexWOVpYFX8JjXwuH+3m/lxV1NHr2JcfsXUthriugWigFAKAUAoBQCgFAKAy8p+Xi+0T3hQFuzY/HSfaP7xrmnv4P8uPBeBh3qbE3F6WFxelhcXpYXF6WFxelhcXpYXF6WFxelhcXqCbnsprEvTyLi8m89prTsfLDrylLAFwdx4Hcew8aK6B38HmMEbSYCU2aMl4SfnxNv3dJF7+s9BrHSNLWSrx2PbxLnmrl5WEowZdzKQQescK5kKjhJSW1GJj4pHkbVIxY9JN+7orOdWU3eTuw7s8hhawuQYWbTphomllNkQXPX0AdJJ3VbRhKrNQjtZNrlG2dDMJMTLufEtrt0IPMH++YCuxiLK1OOyORE31Evyla9jAcpUWBX/CG18JB9vN/Lirp4HoviXUthr2t4tFAKAUAoBQCgFAKAUBl5T8vF9onvCgLVm5+Ok+0f3jXOR7qL9iPBeBiaqknWGqg1hqoNYaqDWGqg1hqoNYaqDWGqg1hqoNYaqDWPZTurE2IvIuWcYcwTyxNxR2Hqv5J9YsfXWtOOrJo+ZNWdjD5SsbEDlKWBjY/CibSQxjljN4pRxU8bH/tq2lU1bpq6e1GUZWJ7KfCFyNo80jaNuAnjGqJ+uy7wey/YK1a2jNb2sO7rc9parPYWaParAMLjFwet1U9xsa0Xg8Qv9j+gsyKzfb7AwjyJOXc8EhGok/W80d9XUtG15vNWW9jVKbj5JswkWTGjk4VN48MDvJ9KQ/n3Dn6lONPDR1aebe1+Ri5JbDNMt6oKjjlKAcpQEb4Q8OVwGEc/+pPiSPqqkS37w1dLBxtBvey+ksjXdbZYKAUAoBQCgFAKAUAoDKys/HRfaJ7woDYPhCyZsHjpkI8lmMiHpRySLdhuvaprRlHVk0exwlZVsPGS6snxRWr0Lbi9BcXoLi9BcXoLi9BcXoLi9BcXoLnK1DJjmy/ZF4NMVioI5lZFWQagG42ubH1gA9hrONJyVzVraXpUZuna9jY+3+xxxfx2HtyyizKbASKOG88GHXxrLEUNf2o7Tx04XzRqJ7qSDxBse0Vz7FBxrpYDXSwOwmNrcQeIIup7Qd1FlsBjNg4Dxw8PqW34CrOWqbzLWe89oAsfySJH1ooB/wA3GsZTlLayG2zkvWNiBrpYDXSwLFshstJmD3B0wqbO9xfp0qvG56eHsq2lRdR9hlGGsX7wgbAx5lgkw8REbwb4CfNG6xVuexFt/SAa6kUoqyNlKxpk+BPNPRg+9H5VIHiTzT0YPvR+VAPEnmnowfej8qAeJPNPRg+9H5UA8SeaejB96PyoB4k809GD70flQDxJ5p6MH3o/KgHiTzT0YPvR+VAPEnmnowfej8qAeJPNPRg+9H5UBP7E+BXEJiUkzAxrFGwbQja2kINwpsLBb2vQG3NsdlIcyi0S+S63Mci+chPEdandcew76wnTU1mbWExc8NK8dnWt5pfO/BjjcOTZEkS+50dV7Lq5BB7+2tZ05o79PSOHqrbZ7reREf2Nxn0P8cf6qjVluLedUPi7n5D+xuM+h/jj/VTVluHOqHxdz8h/Y3GfQ/xx/qpqy3DnVD4u5+Q/sbjPof44/wBVNWW4c6ofF3PyH9jcZ9D/ABx/qpqy3DnVD4u5+Q/sbjPof44/1U1Zbhzqh8Xc/If2Nxn0P8cf6qastw51Q+LufkekOxGNcgLDcn/Ei/q9NWW4jneHWbl3PyL7sd4JSrrJmBWwNxCh1X6OUbhbqHHp5qsjRe2RoYnSytq0Pr5G3FQAWG4DgBwrZOC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3908" name="AutoShape 4" descr="data:image/jpeg;base64,/9j/4AAQSkZJRgABAQAAAQABAAD/2wCEAAkGBxQQEhUUEBQUFhQVFhYYFxYVFxgVFBcYFxceGBYVFRUYHSggGRolHBUUITEhJSkrLi4uFx8zODMsNygtLisBCgoKDg0OGxAQGjAmICQsLywvLCwsMSwsLSwsLC8sLiwsLCwsLCwsLCwtLCwsLCwsLCwsLCwsLCwsLCwsLCwsLP/AABEIALcBEwMBEQACEQEDEQH/xAAcAAEAAgIDAQAAAAAAAAAAAAAABQYEBwECAwj/xABOEAACAQIDAwYICwUGBQQDAAABAgMAEQQFEgYhMRNBUWFxkQcXIjJSgbGyFCMzQlNyc5Oh0dIVgqKzwRYkY5LC8Ag0NWJ0Q4OEwyU2VP/EABsBAQACAwEBAAAAAAAAAAAAAAABAwIEBQYH/8QAPREAAgECAgUICAYBBAMAAAAAAAECAxEEIQUSMVFxExQyQWGhsdEGFiIzUoGRwRUjNFNy8OEkQmKSJTWC/9oADAMBAAIRAxEAPwCt15g+vigFAKAUAoBQCgFAKAUBtLwOfJYj7RPdrr6O6DPF+lXvafB+JsOugeUFAKAUAoBQCgFAKAUAoDQXhV8Is0s8mFwcjRwREo7odLyuNzDUN4QHdYcbGgNYmZjxZj2k0IOOUPSe80ByHbpPeaA5DN0nvNSDnUek95oDgs3Se80BxrbpPeagHHKHpPeaAcoek95oCW2e2oxWAkEmGmcWO9CxaNx0Mh3evjQH0js3tnhsZhopy6xl18pGO9WBKsOy4O/ooSaPrzB9fFAKAUAoBQCgFAKAUAoDaXgc+SxH2ie7XX0d0GeL9Kve0+D8TYddA8oKAUAoBQCgFAKAUAoDrIdx7DQHxtiGJdieJZie0kk0IOlAdgtSD0VKA7hKA7cnQHBjoDoyUB0ZaA8yKAVAJPBTMEABIG/2mgLNXmD7AKAUAoBQCgFAKAUAoBQG0vA58liPtE92uto/oM8X6Ve9p8H4mw66J5QUAoBQCgFAKAUAoBQHWTgew0B8ay+ce0+2hB1Y2BPQL1INvZh4Hkhw8kwxbkpE0mnkgAdKFrX1dVAQfg92DXNIpZGmMXJuFsED3uoa9yRbjQE7gPBOkk2Ii+FMOQaNQeTB1a4w9yNW617VIJHxMJ//AFt90P10Fij7ZbFTZa6ByJY5DaORARqb0Cm8h+gXN+bnsBY9n/A/LMgfGS8hcXEaKHlH12J0qeoA9vNQGVm/gUspOExRLj5s6gBurWnm/wCU1ANT5rlsuGleGdCkiGzKe8EEbiCN4I3GgMI1AM/C+aPX7aAtVeYPsAoBQCgFAKAUAoBQCgFAbS8DnyWI+0T3a6+jugzxfpV72nwfibDroHlBQCgFAKAUAoBQCgFAdZOB7DQHxtJ5x7T7alECRfJPYfZQH1FmMhmwskSkAyQsgJ4AsmkX6t9SRcr/AIOMkkyyKVJmjYyOGGgkiwULvuB0UIJTJsZbF449MkH8haE3IfGYbMTmPKx4jThOUjPJlyRyaqokXk9NrsQ/P869CC1T4uKV1V9DPGVkCmxKGxVXtzcWsaAjcyzSaaf4Nh5ORVI1eaYKrSDWSI44gwKhjoYliDYAWG+4EmMcbPgXjL4h8Rh5JFjflhGJomkOmN1eNVDKWspUi/lAg7rUBVfDfgUkhhxIAEiPybHnZHBIB7GG76xqAmabYUJM3C+aPX7agFqrzB9gJnEbPlcDh8WJCTNOkTJpFkDytGGBvvIIXj010qeEhKKZ4/FekOIoYipT1YtJtLbfLZfP6kNmQ5HE4rDg3+DyFAxHnDmJHTVVbDKEopbGdDR+mJ4rD1ZuKUoJvseTa8DJ2oSHCYr4LC80siNpm1RhUS6hlKsCb8d97VZWwsIw1k/qamjNOYnE11TnBNb4p5drzeR7jD4ZcC+KlmnVkcRMnIqV5Zoy6hTquU3W1VnDCUppNMoxensbh60qcoRVnldPNdT29Zj7L4dcXcys8SJBLM9lDOOStdQpI6T+FUU8PF1HFvZuOjjtL1qOFp14Rs5OzUk8tvAjBj0kMpg1mJfk3kTQXFuJUHiCCNx6KVcPGFSMU9v1M8DpStXwtSrOFnFNp2eq8ns+meZn5tD8HxuJwty3IMoDkW1BkDbxzHeaxxOHVKzWxmWhtKzxqkqiScbbNmf1OMzj5BcGxJb4Wsxta2gxvpAHSCBWc8LFUtddneU4bTNSWPlhZxVtaSTW3K+36dhK5TkBxAwpElhiMRLA/kj4vk4zKrDfvuiHjWVLCwnBSZraQ07iMLiJ0VFO1rPPrs8888r7ivYDGCXWV3hZHQH0gDub1i1a+JoqlOyOxonHvG0OUkrNOz3fL6m2/A58liPtE92t/R3QZ570q97T4PxLrnOIaKFmQ2Itbn4kCrsbVlSoucduXieTk7Ixdncc8yuZDexAG4Dm6qo0diKlaMnN7GRF3JiuiZCgFAKArWBzaVsQI2YadTC1hwF7b/VXEoY2tPE8m3ld9XEwUsyy12zMUAoDrJwPYaA+N3HlHtPtqSDuRuPYaA+hcbiWjw7uvFImYX4XVLi/dWRiQ2w+fzY2ORptF0cAaAVFit99yaAz8qJ+E4z68P8AJWgI/E4/HjGaI474fWg1FRbQVXWdd+IJfutQkn5pUjYM2lWciMMdxY7yqX5+e1CDAx0E0c3LwKJNSBJYiwUsEJKNGx8nUNTCxsCDxFqA8WSfFvHysRghjdZCrsjySMhugtGSqoGs173JUDdvoSVvwtZoOTjw4N2ZuUYdCqCFv2k/wmoYRqtxUEmXhfNHr9tQC1V5g+wF2wY5TLoYefk+XH/x8wUse567tHoJ9n2PmGk/1lX+T8Sk7Q/9UzL7b+hqjE9KnxOvoL9Nif4/aRneEB4I81n5J5HmldRMhj0pFaNdBV7+UDz8KyxVPWpJ32FPo9iXSxDhq3UrJ9m75GNnf/R5v/Pg/kmowfu/qZ+kH6+PCPiyV2SVTJiBIxVDgcVqZRqKrZdRC85AvurWwPSZ1PSj3EP5fZlTwcsWmSPDs7xRiySOmgupF7lbmxB1D1Cs69O1eMr7WjDRmJdTRlWm421YSs+ppp/1k1tX/wBZzD60X8sVnjuhH5mv6LdOrwX3Ou1XmZP9TF/zTVlT9M+CNXDf+6f85/cuOwZIwmLIALoztBfjy3wVw1v3P61hg/d/MekqjzxW+FX+rNa7NR6cOnXc95/K1amNlesz0mgaepgYdt33v7WNy+Bz5LEfaJ7tbujugzh+lXvafB+Jb9pj/d3/AHfeFZ6Q/Ty+XieSnsKrlsk9iINdri+np5r1w8PzhJqjf5FSb6jNy/OpklCSkkFgpDDeLm1/xraoYyvCqo1HfOzuSpu9mZW1GYSRSKEcqCl7Dpuau0jXq06iUJWyJnJpkvLMRhi9/K5LVfnvpvet+UpLDuV89W/cZ39m5F7LY+SV3DuWsoIv21paNrVKk5a7vkYwldkblb/3wfaP/qrSwy/1nzf3MYv2jJ2hzKSOcqjsBZdw6xWxjsRVhWtGVlZEzk0ycz2ZkgdlJBGmxH1gK6OMnKFByi7P/JnJ2Rg7L4p5lk1uTYgA84uDwrX0bVnUUtd3Ig7k1o0qRcncd5410zM+Om849p9tSQeqi4tQGysX4QklheIQOC0bJfWthddN+FSQR2yG064FJFaNn1sGuGAtYWtvFAS2D22VJZpORY8qUIGsbtKBd+7fwqQZvjAX6Bv84/KgKxtFn0mMYFwFRN6opJsfSLc7de61ASWVbeyxKFnQSgfPB0yW/wC7cQx693roD1zLwkMVth4QrelI2q3Yijf31ANfY/EvK7PIxZ2N2Y8Sf981AjAkqCTKwvmj1+2oBaq8wfYCxZPtFhYZMvSeZAow+Pin33MeuQOmsC5W+gWru0l+WvkfMdJp89q/yl4lUx2PjxOPzCWBtcckupWAI1DfvANjVGL9mVO+86/o/FzoYiMdrjZfNSMzajNsJNj3nwjTu+IYCQPFyaR6VCrpJ3neN9xU4qCnS27CrQFaph8S4Sg7SyeTyaMTPcx/uTYURyM0mJimDqAUCohUqd9w1zfhbrrHB1IKnZvPM2dPYOvPFxqRg2rJXSvmm9xn4XMxhRMxR35TDTwgR2LBpQAGIJF1Ft9t/VWtg5RjNqTsdP0iw1Wvh48nG9nd222sQ2UxkYZVIIbSdx3HienhUVprnGt1XRfgqFR6L5K1pOElZ5Zu5IbR53h8Rjmnw8eLV8Q1phOqBF0qFQxlCeg3vW5iYxqU7prLM89oSVfB4rk503aWTy2Pqd9ljyz7NElbLYV1a8OuIEl1sPLcspU/OFqSaeGbT6kTRpTp6a9tWvKTXandos+z20eHwxwUUkqoWxeIkn1XUKhwzQoWYi1jqG8GssKlySt/czU09rvHTun1W4JdXeU3IdIR0UhljlkVSDcFdVwwPODetPHxtUvvR6X0bq6+D1fhbX3+5uTwOfJYj7RPdra0d0Gcr0q97T4PxLXtY1sLJ+774q3HK9CXy8TyFV+yR2wj3SX6w9la+jFaMuJhQd0yHzaT+/Ef4sf+mtOvH/VX7V9iucvbM7bpSJEa3kldN+sEm3cau0nTbkpdhlXydzxfasGDkuT36NGrVu4Wva1Hjb0uT1eqxHLezaxk7CKSZG+bZVv13uf99dZaMg05S6jKhndkfk8l8cB/iSf6qow8f9Vftf3MIS9s9NtFK4i54MosebduI/301lpCm+VvvRNZ2kds02qE0Jj5PSWtv1X4EHcLdVZV8ZytNw1dolWurWJPYVDycjEbmYAdekb7d9X6Mg1CT3sso5q5ZZOB7DXTLj43bzj2n21JB7RmgJLK8G88ixRC7ubDmA6STzAC5qSDZ+C2SweEj14kq5HnPKdMd+hVvbvuaA90ybL8WpEIi3cTCwVl6Lgf1FSCn5vs7LBOsK+XyptE3DV0hugjierfQFyyrZDDwreZVle3lM/mDsQ7rdZ30BkS5DgsQpCxQkcNUWlSP3k/rUA1xtZkLYFtPnRSeY5HlC3FT1+0eugKxIaEmNJUAy8L5o9ftoC015c+wHm2HQtqKrqtbVYXt0XrNVJJat8il4elKfKOK1t9s/qdkjC+aAOwWrFyb2mcKcIK0Vbgdqi5mKAUAoBQC1LiyOrxAkEgEjhccOyslNrYyuVKE2nJJ22dnA6QYZI76FC33m26pnUlPpO5hRw1Kjfk4pX22Nr+Bz5LEfaJ7tdTR3QZ5L0q97T4PxL9iMOsilZFDKeIO8G2+t6UVJWaPJtJqzOmEwUcIIiRUB3nSLXqIU4w6KsFFR2HnJlULPraJC9wdRAvccDf1CsXRpt6zSuQ4RbvYyJoVcaXUMp4gi47jVjipKzJaT2mF+wsN9DH/lFVc3pfCvoY8lDcZsMKoAqAKo4ACwHqFWqKirIySS2GPFlUKvrWJA9ydQAvc8Tf1mq1Rpp6ySuQoRTvY98RhkkGmRVYdDAEfjWcoRkrSVyWk9ph/sLDfQR/5RVfN6Xwr6GPJw3GfHGFACgADgBuA7BVqSWSMxJwPYakHxtJ5x7T7akg9IzQF88FmkTTOeKxqB+83le6KkM7bf4tpsWkZNkVU0jmBc+U9uc8B6qkixJYLZB4HDxYvSwuNQi32PEefvFQCcyvCSxyB8RiTOFB0qY1TSx3agQTzXHroLGDtLjBJiI4pBqhVDIU+a7atI1D5wW3Dh5Q6q28LSVSTvuNLG1nSirdZg5hjY4njmw0SxOrxqdA0h1ZwpjYDc1wxt0HfV9ego03JmthsW51FBdZIeEV1fBPe11eNl6jrCn8GYeuucdaxqJzWJJ4OaAzML5o9ftqAWqvMH2AUAoBQCgFAKAUAoBQCgNpeBz5LEfaJ7tdfR3QZ4v0q97T4PxNh10DygoBQCgFAKAUAoBQCgOsnA9hoD41l849p9tCDlDUgnNl83+CzBm8xhpe3MDvDW6iPbQFzzzLExgWRHCuB5LjeGHEXt18COmlweeUZXLHIHmxDuF4IHcqT/3ajvHVapuScZttSI5kVDqVSeVtv47tI6xe/qAoQSOLRMSqsrEEXKSIRcX4jfuIO64PRUxnKDvFmFSnGpHVkro8sNl1nV5ZGkKm6ghVQH0tK8W6zVlSvUqdJlVHC0qOcEQG3GeCQCCM3AbU5HC44J37z2CqTYKW7UB4k0Bn4XzR6/bUAtVeYPsAoBQCgFAKAUAoBQCgFAbS8DnyWI+0T3a6+jugzxfpV72nwfibDroHlBQCgFAKAUAoBQCgFAdZOB7DQHxrL5x7T7aEHUGgPRWqQZ2CzOWH5N2UdHEdx3UBkT53PILNI1ugWX3QKAww9SD3w2YyRfJuy9QO4+o7qgHpic8ncWaVrdAst/8AKBQEWWoDzY0BxUAz8L5o9ftoC1V5g+wCgFAKAUAoBQCgFAKAUBtLwOfJYj7RPdrr6O6DPF+lXvafB+JsOugeUFAKAUAoBQCgFAKAUANAfKW32zr5fjZYnB0MzPE3M0bG4sekXsR1ddCCvUApcHIapB3D0BzroDgvQHUtQHUmgFQABfcN5O4AbyT0Ac5oDd2y3glDYSJsUxSZlLMlvN1MSqnrClb9d6Elg8VcH083cn5Vz/w+G9nqfWqv+3Hv8x4rIPp5u5Pyp+Hw3setVf8Abj3+Y8VkH083cn5U/D4b2PWqv+3Hv8x4rIPp5u5Pyp+Hw3setVf9uPf5jxWQfTzdyflT8PhvY9aq/wC3Hv8AMeKyD6ebuT8qfh8N7HrVX/bj3+Y8VkH083cn5U/D4b2PWqv+3Hv8x4rIPp5u5Pyp+Hw3setVf9uPf5jxWQfTzdyflT8PhvY9aq/7ce/zHisg+nm7k/Kn4fDex61V/wBuPf5jxWQfTzdyflT8PhvY9aq/7ce/zMfPcdDsxhHdC00k7gRo9hdgu8kqPNA3n1dNbNCgqSaRyNJaTnjpRlOKVlbI1kfDlmXRhvu2/XV5zTjx5Zl0Yb7tv10A8eWZdGG+7b9dAPHlmXRhvu2/XQDx5Zl0Yb7tv10A8eWZdGG+7b9dAPHlmXRhvu2/XQDx5Zl0Yb7tv10A8eWZdGG+7b9dAPHlmXRhvu2/XQFg2J8Nk8uJSLMEi5KRgoeNSpRibAsCTdb2v0caA2vtnh8E+HY5kqNCPS84NzcmR5WrsrGUlFXZbRoVK01Cmrtnz/nWDwJc/A4ZkS+7lZi9/wB0C6/5jWrLFfCj0tD0aVr1p57o+b8iN/Z8fojvf9VY86luNj1bw3xy7vI5/Z8fojvf9VOdS3D1bw3xy7vIfs+P0R3v+qnOpbh6t4b45d3kP2fH6P4v+qp51PcPVvDfHLu8jj9nx+j+L/qqOdS3D1bw3xy7vI5/Z8fojvf9VOdS3D1bw3xy7vIfs+P0R3v+qnOpbh6t4b45d3kcpl8V96XHUzA95J9lOdS3B+jeHtlOXd5I2d4MhlCyraAx4r5jTOZgT/hsbBWP1R1E1fTrxk7PJnFx+ha2FWuvajvW1cUbgq845zQEJtPtXhMtVWxkwj130rZmdrcbIoJsLjfw3igPHK9tcFicNLiYZw0MIJlOlwyAC5LRldXAG1hvtuoDCg8JWWPJHEuLTXKAVurqvleaHZlAQnoYg8OkXAzNnttcDmEjxYTELJJGLldLLcA2LKWADrfnF+I6RQEfi/ChlcUxgfFLrDaSQkjRhuFjIF09pvYc9ASO0e22By8xjFziMyqWSySSBlHODGrDnFAcZXttgcVBLiIcQphhNpHZXjCm1xflFBPEcKA42a23wOYsyYOdXdRcoVeNrekFcAkcOHC9AYE/hQytF1NihblGj+TlvqUAt5Oi+kah5Vrb+NAW3DzLIqujBlYBlZTcMCLgg84IoDTH/Ev5mB+tP7I6A0RQCgFAKAUAoBQFoXZO+G5bX5WjXptuta9r9Nq6KwH5PKX6thyXpRLEcjq5XtcrBrnHWOKAyss+Wi+0T3hQG3vCTtA2LxbqD8VCSiDmuDZ37SR3AVzq89aXYj3mhcGsPh1Nr2pZ/LqRU6qOuKECgFAKAUAoBQCgANqgnibRyTwprHBGmIR3lUWZwfOsfJJ69Nr9d63IYhavtbTyWK9H5utJ0uj1G1a2zzJq/brMwc4weGw0GH+GGO4xOJDMsSHlDpRFYXbyXO/0h2gCl7MSWTaRWeN2MUh1RjQj2MoZ0S5st2HTxFAYubZRAMmyZhEmqTEkO1hqYO7agzcSNw7hQFwGHhwu00nJxqka4BnZY1Cg2TfZRuvZR3UBTM3xjT5LPLDHgsLhGxCrHh0VnxDOGUkmVm3G1zuHmg7gKAsu3G1yYfJ8Bh49BxGJwcA5RgDyUfJqrvqsSGJBXqsx4gUBDbZ4fDQ7PwxZbMsyLiYzipI73aRo3N5FO9V1BQAehaAs20PJjP8AKPgei/I7+TtbkrNa9ubRrt1UBVMhyuF8lziV40aRZyFcgFlClWGluI3seHTQG5/Buf8A8Xgv/Hi92gNb/wDEx5mB+tP7I6A0TagFqAWoBQC1AcUBzQGz0/5Ef+OP5dekj+mX8TyEv1z/AJGsK82evFAZWVD4+L7RPeFAy85j8rJ9d/eNcnrZ9Ooe5hwXgY9CwUAoBQCgFAKAUAoBQHNQWI+pa658pK9tPsRgsyZHxkAd0GkMGdG03vpJQi4uSbHhc9NAR+Y7GYbDxytg8DCxljEU0asYnkhtZkie9kc7jzaiBcg7wBDYPEZLiIoMHMDhzhHDR4fFNJBJG9yR5TMBJvJ4MwoC4JkOEkxXw0KrTmPk+UDllKejovp/CgILxa5RDyjth4lEisG1yNpUNx5PU1oz0FbEc1qAhs1TAYieGDLzgXeKMR/8mccsKKSbtIJFiiUEsSTdiSaAmNg8lhxOWhsRhcMvwxbypFHyUUiB25F+Tv5JKFWuN9zegJTZnYTA5a7SYSAK7CxdmZ2A9FS5OkdnGgO+G2JwUeHnwyRWhxDFpV5SQ6mNrnUWuvmjgRQExlmXx4aJIYV0xxqFRbk2UbgLkkn10Bp3/iX8zA/Wn9kdAjXceySPhg6MTIU1Df5J3X02rqrR8ZUVOLzZw5aWlHEOEl7N7FOIrlbDuE/stkIxRZpLiNd27cS3QD1Vu4PCcs23sOdpHHc2ilHpMw9o8uXDTGNDdbAi/EX5jVWKoqlU1Ey/BYh16Km1Yi61zaLLkOyrTqHkOhDwt5zDp6hXQw2BdVa0skcrGaTjQlqQV33E5LsXARuMgPTcH8LVuvRlO2TZzY6brJ3aRKYmDk8KyXvohK36bJatqcNSg47kaVOpymKU98rmq68ye0LLspkEeKR2kLWB0gLu5r3PfW/gsJGsm5M5WksfPDOMYLaRq4XkcYsd76JkF/3hatOrDUk47joUanKU1Pei3Zj8rJ9d/eNcXrZ9Toe6hwXgeFCwUAoBQCgFAKAUAoBQHNQWI3zHtNIPOVG7wfbVEdJ1VtSfcfIuVZkx7VD50Z9TX9oq+OlV/uj3k8r2GQm08R4hx6gfYatjpSi9qa/vEy5VGFnQy7HLpxcaSAcC8Z1L9VwLr6jVi0jQfX3MnlIlPm8GWTk3ilxMH2Up/wDsRqz59Q+IcpHeZGD8G2TIQ0jSzkfTSse8IFvU89ofETrx3lywZwEEJhhWJIiCCiJpUhhY3AG+9zvpz2h8RGvHeZS55h1AAfcBYAKbADgALVi8fQX+7uY5SJ5vtJCOBY9i/nVb0lQW/wChHKRPCTalPmo57bD86qelafVFkcqjGk2pb5sajtJPsAqmWlZ/7Y95jyvYap8O+PaeHCM9riScCwsLaYzW7gcROtGTn1MspyvtKtsJmepDCx3r5SfVPEeo+2vUaNr3Tpy6thwNM4azVaPXkyK2oyUriRyY3THd0BvnD+tauMwzjV9ldI3dH42MsO3N5xWZbkVMDhrDeEHDnZz/AFJrqpRw1Hh4nCbnjcRx7kUHaTDsko5Q3d1Dv1MxO4dQ3D1Vw8VBxmtba1dnp8FUjOn7GxOy+Ri5Vh+UmjQ8GYA9l99VUo681HtLq9Tk6UprqRsPabMThYLxizEhV6Bu49wr0GMrOhS9ngeV0fh1ia3t7NrKLhs/nR9fKMd+8Mbqeq3NXEhiqsZKWselqYKhOOrqo2Fi5uUwrON2qEt3pf8ArXeqS16DlvR5WlT1MUobpGqa8we0L74PvkZPtP8ASK7mi+hLiea057yPAr+P/wCon7dPeFcvFe+lxO3g/wBPDgWXMflZPrv7xrg9bPrFH3UOC8DHvQsudo0LEBQSTwAFyeoAcaEOSSuyew+yM5AadocMp58RIsZ+73vf1VnycuvLiaE9J0b2ppzf/FX79neZceR5eh+PzHV0iGB2/jO78KnUh1y+iKXjMbJfl0P+0l4f5PUYPJhxxOMPWEUD8UqbUt7+hhyulP24fX/J1ky3KWHxeNnjPTJAXHcoHtqNWn8T+hksRpFP2qMXwlbxbMeTZVH/AOVxuFm6FZuQkPYsm78acnfoyT7ixaRlH3tGUe1LWXd5ENmeUz4YgTxul+BI8k/VceS3qNYSi47Tco4mlW93JPx+m0wr1BfcXoLnYGoM0zbDPvNcho+PHHKVFgOUpYHWScKLsbAc9Sk2CpZjtwNRjwkbTMOJHmA9bcBW7DBWWtVequ8sUN5irmObSeUkSAdHlN+Ki1WKlhv+T+RNonA2rxmHP96w11HFo95H7u41HNaE8oSs9zyGrF7GWfJNoIcWuqJgekc46rVqVsPOk7SRg4tEnylU2MRylLAcpSwKD4ZD/d8L9rP7kddvRXQlx+xfS2GtMsxpgkWReKnvHOO6uxSqOnNTQr0Y1abg+s2tC6yqjrYgjUp6Ljm769RFxmlNfI8TNTpSlTfzKzmWdRnGRxufi4zvPNynMT1CuZWxMHiIxexeJ2sPgqkcJKcelLw/ySG0ez4xellYK4FgeII6DV+Lwir+0nmamB0g8K3CSujD2f2V5CQSSsGZfNC8Aek341XhsByctabvuL8bpVVaepTVr7WZGcYcY2TkQToiBZ2HM5FlXr5yRWeIgsRPk08l19phhJ8yp8rJZy2Ls62ROG2IbWOUkXQPRB1EdHVWrHRclL2nkblTTcNX2Iu/aWDPJLRCCPz5RoVRzLwZj0ACt/EtKHJR2vJHMwUW6jrz2Rzb7Sv4nYdtXxci6P8AuBuO7jWjPRjv7Esjpw03DV9uLuWLB4aPAwG58lbszH5x7PwArehCGFpHKq1KmOrZL/Br/D4gy4pHPFplPe4rz1SevJy3nroQUIKK6lYt2ZH42T67+8a4/Wz6dRf5UOC8CwbN7FTY+BpopIlCyFCHJFgACWJA4b6shScldGhi9K08NVVOUW7q+XgeuTbP4lppocJPGI4rcriUfTFYi9uVUaiOPk3tuNI05NtRfzMMRjaCpxqVYO72Rau/ps+ZgbS7Ly4JUlZ45YZT5M0Ta0Y8bE9O4nrtWM6bjn3l+D0hTxDcEnGS2p5MsGzGwUnK4d8S+HTUyuMPK15ZEBuw5O2/dzb+u1Wwou6b+hoYzTEHCcaSk7JrWWxPiZmU5ZC2fTQtDEYhyloyimMWQEWQi3G/NSMVyzVimviKq0XGak9bLO+e3eQmfbDSwpLNFJBMkTHlFha7xDj5S9Q9fVWEqMoq6zN3DaWpzlGnOLi3sbWT+Zh5BsfLi4uWaSGCG+lZJm0hmvay+vd29NRGk5K/UXYrSdOhPk1Fyltsley7Tu+TYrB4lcJJKIhLYBixbDuG3AkWswJ3bxuNNSUZardvAx51QxFF14x1tX/svLftO2J2JxEfwlpzHEmH4u1wkhO9RFYb73XotqAqXSkr36hHStGfJxp3bl1LauP97SraqrOnc7g1BmmbPaTea5TR8hOOUqLAcrSwKTnmNfHTnDxMVhjtyrDixPCNT0nn/wB36FKMaFNVJZyexfctS1VctuQZbBhUACrccB81fzPWaxUrvWm7scSc/bK+kO8VnyyJueOKxscw0uFYdfEdh5qhzjLJkXua92jyM4eT4RgjZxvK80gG8qwHzuvnrKnVj7qpnF7HuJT6mWPIM5XFQrIvON46COINadei6c3Flco2ZJcpVNjEcpSwKR4XWvhsN9tP7kddnRnQlx+xfS2Gra6ZaTOX7STQR8mmm2+xIuVv0b62qeMqU4ai2GlWwFGrUVSW0iC5JueJ41rN3dzdWRL5btLPAoVWDKOAcXt2HjW1RxtWlsf1NGvo6hWd2rPej3xu12IkGkFUB9Ab+8ms6mkK01a5XS0Vh6bva/EjstziXDkmNrX3kHeD2g1r0sRUpO8WbVfC0qytNEtJtpiCLARg9IBv+Jraekqz3GlHQ+HTvm/mQxzOXlOV5RuU9K+/s7OqtTlp6+vfM3+b0uT5PVWruJmPbTEAWIjJ6SD/AENba0lWt1Gg9D4du6uiLzDOpZ2Bla4BuF4J3VrVcTUqv2mbtDC0qCtBfPrOuAk1YiIgBfjI9w4ecKpbuXJWVi4ZmfjpPrv7xrlH0qk/yo8F4Fyy5yNn8TY8cUoPWLx7quXuXxOPVs9KQ/j5kl4MpEkwGLi5IYhw4k+D6tBkWy6d/RqU/h01lRtqSVr9hr6XUo4qnPW1Va2ttt/bmLttmGJTDQJLhcPhcO8gZYUPxoKG92G4AG54Dt41jUctVJqyLNH0qMq0pQqSnNK13szJrPMnnnzfDYuFDJhm5BhIhBVVXjfo6fXWc4N1VJbDUw2JpU8BUoTdpe1kzwyX/wDY5/8A3P5a0h79meIf/iY/LxZj7L5TNgf2hPi0MUJhlUa7DWzNddI5+j96opxcNZyM8ZiKeI5GnSd5ayeXVYxcdl0uPyjAjBoZDC0iyIttSsSbEi/r/eFYuLlTjbqLadeGGx1V1nbWtZ/3+5HrtblEmJfLcAtjiI4LS/OEYsly56Bpb8OkVNSLlqw67GOCxMaSr4l9Fyy7duwldpXTM8NLhMJK7zYHSbMb/CAi6WYW84g39faDWc7VI6servNbCa2ErRr1YpRqX/8Am7v/AHs4GrMTl7xxpI1tMnCx3jouOux4VrWdrnpIV4ym4LajGBrE208jYrS7z21zGj5GccrSwMTNsbyUMj+ijHuF6zpw1pqO9kpXZE7J4LRhkY+dJ8Yx5yX33PqtWWNqa1VpbFl9CyW0sOXYLlZY42JAd1W/Ei5tffVFKOvNRfW7EJXZL5psbPDcoBKnSnnetOPdetmtgKtPNK67PIycGiAaG24jf0HjWnexgdGjpcgr+zv93xuIgG5WtKo+t51vWQPVXRrPlKEKnXsZnPOKZa+VrTsVDlaWBUPCo18Lhvtpvcirr6N6EuP2L6Ww1lXRLRQCgFAKAUAoBQCgFAZeU/LxfaJ7woC45ofjpPtH941zD6HTf5ceC8DxGLcIYw7aCblNR0E9JXhfroTqx1ta2e/rOcLi3iYNE7Iw4MjFWHYRvoJxjNWkrrtOcXjZJm1TSPI3DU7F272N6O72kQjCCtBJLsyPfCZ3iIV0RYiaNPRSV0X/ACqbVKbWxmE6FGb1pwTfakzxTHyq/KCSQSemHYPv4+Ve9RntM3CDjqOKtutkemNzeecATzzSAbwJJHcA9IDE1Lbe1mNOjSpu8IpcFY64HMpoCTBLJETxMbshPbpIvUJtbCalOnU6cU+KudY8wlVi6ySB2uGYOwZgeILA3PAUzDpwcdVxVt1sjrhsW8TaonZG9JGKt2XG+iy2GU4xmrSV12nEmKdgFZ2KjgCxIHYDwoEop3SANQbCeRenl3ntNc9o+UHHK0sCO2iu2FmA+jY9wvV1DKrHiZR2ol9nkEmFgYcDEnugEVpYn2a0l2sye0m8mhtiYftE96pwr/OhxQW02ZisUkS6pGCjpJt3dNenqVIwV5uyL27FI2lzqGe4jhDH6VvJI+qBvPr7q4eMxlKrlGN+3+/cqlJMq5irnXKyptvzR7f+nh1Vu0sGA7jXUgrYRdrMn0Ce5WtexWOVpYFX8JjXwuH+3m/lxV1NHr2JcfsXUthriugWigFAKAUAoBQCgFAKAy8p+Xi+0T3hQFuzY/HSfaP7xrmnv4P8uPBeBh3qbE3F6WFxelhcXpYXF6WFxelhcXpYXF6WFxelhcXqCbnsprEvTyLi8m89prTsfLDrylLAFwdx4Hcew8aK6B38HmMEbSYCU2aMl4SfnxNv3dJF7+s9BrHSNLWSrx2PbxLnmrl5WEowZdzKQQescK5kKjhJSW1GJj4pHkbVIxY9JN+7orOdWU3eTuw7s8hhawuQYWbTphomllNkQXPX0AdJJ3VbRhKrNQjtZNrlG2dDMJMTLufEtrt0IPMH++YCuxiLK1OOyORE31Evyla9jAcpUWBX/CG18JB9vN/Lirp4HoviXUthr2t4tFAKAUAoBQCgFAKAUBl5T8vF9onvCgLVm5+Ok+0f3jXOR7qL9iPBeBiaqknWGqg1hqoNYaqDWGqg1hqoNYaqDWGqg1hqoNYaqDWPZTurE2IvIuWcYcwTyxNxR2Hqv5J9YsfXWtOOrJo+ZNWdjD5SsbEDlKWBjY/CibSQxjljN4pRxU8bH/tq2lU1bpq6e1GUZWJ7KfCFyNo80jaNuAnjGqJ+uy7wey/YK1a2jNb2sO7rc9parPYWaParAMLjFwet1U9xsa0Xg8Qv9j+gsyKzfb7AwjyJOXc8EhGok/W80d9XUtG15vNWW9jVKbj5JswkWTGjk4VN48MDvJ9KQ/n3Dn6lONPDR1aebe1+Ri5JbDNMt6oKjjlKAcpQEb4Q8OVwGEc/+pPiSPqqkS37w1dLBxtBvey+ksjXdbZYKAUAoBQCgFAKAUAoDKys/HRfaJ7woDYPhCyZsHjpkI8lmMiHpRySLdhuvaprRlHVk0exwlZVsPGS6snxRWr0Lbi9BcXoLi9BcXoLi9BcXoLi9BcXoLnK1DJjmy/ZF4NMVioI5lZFWQagG42ubH1gA9hrONJyVzVraXpUZuna9jY+3+xxxfx2HtyyizKbASKOG88GHXxrLEUNf2o7Tx04XzRqJ7qSDxBse0Vz7FBxrpYDXSwOwmNrcQeIIup7Qd1FlsBjNg4Dxw8PqW34CrOWqbzLWe89oAsfySJH1ooB/wA3GsZTlLayG2zkvWNiBrpYDXSwLFshstJmD3B0wqbO9xfp0qvG56eHsq2lRdR9hlGGsX7wgbAx5lgkw8REbwb4CfNG6xVuexFt/SAa6kUoqyNlKxpk+BPNPRg+9H5VIHiTzT0YPvR+VAPEnmnowfej8qAeJPNPRg+9H5UA8SeaejB96PyoB4k809GD70flQDxJ5p6MH3o/KgHiTzT0YPvR+VAPEnmnowfej8qAeJPNPRg+9H5UBP7E+BXEJiUkzAxrFGwbQja2kINwpsLBb2vQG3NsdlIcyi0S+S63Mci+chPEdandcew76wnTU1mbWExc8NK8dnWt5pfO/BjjcOTZEkS+50dV7Lq5BB7+2tZ05o79PSOHqrbZ7reREf2Nxn0P8cf6qjVluLedUPi7n5D+xuM+h/jj/VTVluHOqHxdz8h/Y3GfQ/xx/qpqy3DnVD4u5+Q/sbjPof44/wBVNWW4c6ofF3PyH9jcZ9D/ABx/qpqy3DnVD4u5+Q/sbjPof44/1U1Zbhzqh8Xc/If2Nxn0P8cf6qastw51Q+LufkekOxGNcgLDcn/Ei/q9NWW4jneHWbl3PyL7sd4JSrrJmBWwNxCh1X6OUbhbqHHp5qsjRe2RoYnSytq0Pr5G3FQAWG4DgBwrZOC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23910" name="Picture 6" descr="http://assets.pages.viewpoints.com/wp-content/uploads/2013/04/2movietvlogo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682" y="1214754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Streaming Service for Emotion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1800" dirty="0" smtClean="0"/>
              <a:t>Netflix: </a:t>
            </a:r>
            <a:r>
              <a:rPr lang="en-US" sz="1800" dirty="0" smtClean="0"/>
              <a:t> the new phrase is "It's not TV. It's Netflix." Everything that makes Netflix's programming distinctive--surrendering control to creators, releasing all episodes of a season at once, keeping its viewership data private rather than participate in the ratings game--is a modern twist on the original, universally admired HBO game plan. http://www.fastcompany.com/3024158/netflix-the-red-menace</a:t>
            </a:r>
            <a:endParaRPr lang="en-US" altLang="zh-TW" sz="1800" dirty="0" smtClean="0"/>
          </a:p>
          <a:p>
            <a:r>
              <a:rPr lang="en-US" altLang="zh-TW" sz="1800" dirty="0" smtClean="0"/>
              <a:t>Pandora</a:t>
            </a:r>
          </a:p>
          <a:p>
            <a:r>
              <a:rPr lang="en-US" altLang="zh-TW" sz="1800" dirty="0" err="1" smtClean="0"/>
              <a:t>Spotify</a:t>
            </a:r>
            <a:endParaRPr lang="en-US" altLang="zh-TW" sz="1800" dirty="0" smtClean="0"/>
          </a:p>
          <a:p>
            <a:r>
              <a:rPr lang="en-US" altLang="zh-TW" sz="1800" dirty="0" err="1" smtClean="0"/>
              <a:t>KKBox</a:t>
            </a:r>
            <a:endParaRPr lang="en-US" altLang="zh-TW" sz="1800" dirty="0" smtClean="0"/>
          </a:p>
          <a:p>
            <a:r>
              <a:rPr lang="en-US" altLang="zh-TW" sz="1800" dirty="0" err="1" smtClean="0"/>
              <a:t>Beatsmusic</a:t>
            </a:r>
            <a:r>
              <a:rPr lang="en-US" altLang="zh-TW" sz="1800" dirty="0" smtClean="0"/>
              <a:t> : </a:t>
            </a:r>
            <a:r>
              <a:rPr lang="en-US" sz="1800" dirty="0" smtClean="0"/>
              <a:t>understands users' emotions, offering the best of human </a:t>
            </a:r>
            <a:r>
              <a:rPr lang="en-US" sz="1800" dirty="0" err="1" smtClean="0"/>
              <a:t>curation</a:t>
            </a:r>
            <a:r>
              <a:rPr lang="en-US" sz="1800" dirty="0" smtClean="0"/>
              <a:t> and computer algorithm </a:t>
            </a:r>
            <a:r>
              <a:rPr lang="en-US" sz="1800" dirty="0" smtClean="0">
                <a:hlinkClick r:id="rId2"/>
              </a:rPr>
              <a:t>http://www.fastcompany.com/3024765/beats-music-launches-to-take-on-spotify-google-and-apple</a:t>
            </a:r>
            <a:endParaRPr lang="en-US" sz="1800" dirty="0" smtClean="0"/>
          </a:p>
          <a:p>
            <a:pPr>
              <a:buNone/>
            </a:pPr>
            <a:r>
              <a:rPr lang="en-US" altLang="zh-TW" sz="1800" dirty="0" smtClean="0">
                <a:hlinkClick r:id="rId3"/>
              </a:rPr>
              <a:t>      http://www.usatoday.com/story/tech/personal/2014/01/20/beats-music-service-review/4575521/</a:t>
            </a:r>
            <a:endParaRPr lang="en-US" altLang="zh-TW" sz="1800" dirty="0" smtClean="0"/>
          </a:p>
          <a:p>
            <a:endParaRPr lang="zh-TW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www.genome.gov/images/content/cost_per_megabas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522" y="0"/>
            <a:ext cx="9270522" cy="6858000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2249742" y="782706"/>
            <a:ext cx="67804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DNA Sequencing Cost Down Beating Megabit Cost Down of 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Moore’s Law--- But computing power facilitated by Moore’s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Law is key to DNA sequencing 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3538" y="2618910"/>
            <a:ext cx="4572000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n-US" altLang="zh-TW" b="1" dirty="0" smtClean="0">
                <a:solidFill>
                  <a:srgbClr val="173CD7"/>
                </a:solidFill>
              </a:rPr>
              <a:t>Human (23 chromosomes) is estimated to be about 3.2 billion base pairs long</a:t>
            </a:r>
            <a:endParaRPr lang="zh-TW" altLang="en-US" b="1" dirty="0">
              <a:solidFill>
                <a:srgbClr val="173CD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???!!!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Any lifestyle addiction you have now!</a:t>
            </a:r>
          </a:p>
          <a:p>
            <a:r>
              <a:rPr lang="en-US" altLang="zh-TW" dirty="0" smtClean="0"/>
              <a:t>Your dream of lifestyle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Takeaways on DNA Sequencing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22766"/>
            <a:ext cx="8229600" cy="5154234"/>
          </a:xfrm>
        </p:spPr>
        <p:txBody>
          <a:bodyPr/>
          <a:lstStyle/>
          <a:p>
            <a:r>
              <a:rPr lang="en-US" altLang="zh-TW" sz="2000" dirty="0" smtClean="0">
                <a:hlinkClick r:id="rId2" tooltip="DNA sequencer raises doctors' hopes for personalized medicine"/>
              </a:rPr>
              <a:t>DNA sequencer raises doctors' hopes for personalized medicine</a:t>
            </a:r>
            <a:endParaRPr lang="en-US" altLang="zh-TW" sz="2000" dirty="0" smtClean="0"/>
          </a:p>
          <a:p>
            <a:r>
              <a:rPr lang="en-US" altLang="zh-TW" sz="2000" b="1" dirty="0" smtClean="0"/>
              <a:t>The Supreme Court on Thursday issued a ruling that </a:t>
            </a:r>
            <a:r>
              <a:rPr lang="en-US" altLang="zh-TW" sz="2000" b="1" u="sng" dirty="0" smtClean="0">
                <a:hlinkClick r:id="rId3"/>
              </a:rPr>
              <a:t>bans the patenting of naturally occurring genes</a:t>
            </a:r>
            <a:r>
              <a:rPr lang="en-US" altLang="zh-TW" sz="2000" b="1" dirty="0" smtClean="0"/>
              <a:t> but allows edited or artificially created DNA to be patented. </a:t>
            </a:r>
            <a:r>
              <a:rPr lang="en-US" altLang="zh-TW" sz="2000" b="1" dirty="0" smtClean="0">
                <a:hlinkClick r:id="rId4"/>
              </a:rPr>
              <a:t>http://news.nationalgeographic.com/news/2013/06/130614-supreme-court-gene-patent-ruling-human-genome-science/</a:t>
            </a:r>
            <a:endParaRPr lang="en-US" altLang="zh-TW" sz="2000" b="1" dirty="0" smtClean="0"/>
          </a:p>
          <a:p>
            <a:r>
              <a:rPr lang="en-US" altLang="zh-TW" sz="2000" dirty="0" smtClean="0"/>
              <a:t>DNA sequencing: how much do you want to know about your health future?</a:t>
            </a:r>
          </a:p>
          <a:p>
            <a:r>
              <a:rPr lang="en-US" altLang="zh-TW" sz="2000" b="1" dirty="0" smtClean="0"/>
              <a:t>Will My Son Develop Cancer? The Promise (and Pitfalls) of Sequencing Children’s Genomes </a:t>
            </a:r>
            <a:r>
              <a:rPr lang="en-US" altLang="zh-TW" sz="2000" b="1" dirty="0" smtClean="0">
                <a:hlinkClick r:id="rId5"/>
              </a:rPr>
              <a:t>http://www.cancer.org/acs/groups/cid/documents/webcontent/002548-pdf.pdf</a:t>
            </a:r>
            <a:endParaRPr lang="en-US" altLang="zh-TW" sz="2000" b="1" dirty="0" smtClean="0"/>
          </a:p>
          <a:p>
            <a:r>
              <a:rPr lang="en-US" altLang="zh-TW" sz="2000" b="1" dirty="0" smtClean="0"/>
              <a:t>Living Longer, Living  Better – DNA And Your Future</a:t>
            </a:r>
          </a:p>
          <a:p>
            <a:r>
              <a:rPr lang="en-US" altLang="zh-TW" sz="2000" b="1" dirty="0" smtClean="0">
                <a:hlinkClick r:id="rId6"/>
              </a:rPr>
              <a:t>https://www.23andme.com/</a:t>
            </a:r>
            <a:r>
              <a:rPr lang="en-US" altLang="zh-TW" sz="2000" b="1" dirty="0" smtClean="0"/>
              <a:t>  $99 offer!</a:t>
            </a:r>
          </a:p>
          <a:p>
            <a:endParaRPr lang="en-US" altLang="zh-TW" sz="2000" b="1" dirty="0" smtClean="0"/>
          </a:p>
          <a:p>
            <a:endParaRPr lang="en-US" altLang="zh-TW" sz="2000" b="1" dirty="0" smtClean="0"/>
          </a:p>
          <a:p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000" y="0"/>
            <a:ext cx="8743950" cy="954088"/>
          </a:xfrm>
        </p:spPr>
        <p:txBody>
          <a:bodyPr/>
          <a:lstStyle/>
          <a:p>
            <a:r>
              <a:rPr lang="en-US" altLang="zh-TW" dirty="0" smtClean="0"/>
              <a:t>AI: Machine Learning and Deep Learning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08075"/>
            <a:ext cx="8229600" cy="5368925"/>
          </a:xfrm>
        </p:spPr>
        <p:txBody>
          <a:bodyPr/>
          <a:lstStyle/>
          <a:p>
            <a:endParaRPr lang="zh-TW" altLang="en-US" sz="1800" dirty="0"/>
          </a:p>
        </p:txBody>
      </p:sp>
      <p:sp>
        <p:nvSpPr>
          <p:cNvPr id="5" name="矩形 4"/>
          <p:cNvSpPr/>
          <p:nvPr/>
        </p:nvSpPr>
        <p:spPr>
          <a:xfrm>
            <a:off x="845586" y="6183306"/>
            <a:ext cx="37264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 smtClean="0"/>
              <a:t>https://www.youtube.com/watch?v=exhdfIPzj24</a:t>
            </a:r>
            <a:endParaRPr lang="zh-TW" altLang="en-US" sz="1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75556" y="5427222"/>
            <a:ext cx="825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i="1" dirty="0" smtClean="0"/>
              <a:t>Algorithm to create/generate intelligence out of recognition and learning</a:t>
            </a:r>
          </a:p>
          <a:p>
            <a:r>
              <a:rPr lang="en-US" altLang="zh-TW" b="1" i="1" dirty="0" smtClean="0"/>
              <a:t>are the name of game.</a:t>
            </a:r>
            <a:endParaRPr lang="zh-TW" altLang="en-US" b="1" i="1" dirty="0"/>
          </a:p>
        </p:txBody>
      </p:sp>
      <p:pic>
        <p:nvPicPr>
          <p:cNvPr id="7" name="Picture 2" descr="This is what the hype is ab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580" y="944724"/>
            <a:ext cx="7620000" cy="4467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Takeway</a:t>
            </a:r>
            <a:r>
              <a:rPr lang="en-US" altLang="zh-TW" dirty="0" smtClean="0"/>
              <a:t>: AI of ML and DL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Skype will soon get real-time speech translation based on deep learning </a:t>
            </a:r>
            <a:r>
              <a:rPr lang="en-US" altLang="zh-TW" dirty="0" smtClean="0">
                <a:hlinkClick r:id="rId2"/>
              </a:rPr>
              <a:t>http://blogs.microsoft.com/blog/2014/05/27/microsoft-demos-breakthrough-in-real-time-translated-conversations/</a:t>
            </a:r>
            <a:endParaRPr lang="en-US" altLang="zh-TW" dirty="0" smtClean="0"/>
          </a:p>
          <a:p>
            <a:r>
              <a:rPr lang="en-US" altLang="zh-TW" dirty="0" smtClean="0"/>
              <a:t>Google, </a:t>
            </a:r>
            <a:r>
              <a:rPr lang="en-US" altLang="zh-TW" dirty="0" err="1" smtClean="0"/>
              <a:t>Baidu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Facebook</a:t>
            </a:r>
            <a:r>
              <a:rPr lang="en-US" altLang="zh-TW" dirty="0" smtClean="0"/>
              <a:t> are on the run as well.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Dating Decision by Math.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https://www.okcupid.com/about/okcupid</a:t>
            </a:r>
            <a:endParaRPr lang="en-US" altLang="zh-TW" dirty="0" smtClean="0"/>
          </a:p>
          <a:p>
            <a:r>
              <a:rPr lang="en-US" altLang="zh-TW" dirty="0" smtClean="0"/>
              <a:t>Math. Based Dating System inside </a:t>
            </a:r>
            <a:r>
              <a:rPr lang="en-US" altLang="zh-TW" dirty="0" err="1" smtClean="0"/>
              <a:t>Okcupid</a:t>
            </a:r>
            <a:r>
              <a:rPr lang="en-US" altLang="zh-TW" dirty="0" smtClean="0"/>
              <a:t> </a:t>
            </a:r>
            <a:r>
              <a:rPr lang="en-US" altLang="zh-TW" dirty="0" smtClean="0">
                <a:hlinkClick r:id="rId3"/>
              </a:rPr>
              <a:t>http://www.youtube.com/watch?v=m9PiPlRuy6Ehttp://www.sonichu.com/cwcki/List_of_OkCupid_Answers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45586" y="5265204"/>
            <a:ext cx="2356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i="1" dirty="0" smtClean="0"/>
              <a:t>What’s Next!</a:t>
            </a:r>
            <a:endParaRPr lang="zh-TW" altLang="en-U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42646"/>
            <a:ext cx="8219256" cy="954088"/>
          </a:xfrm>
        </p:spPr>
        <p:txBody>
          <a:bodyPr/>
          <a:lstStyle/>
          <a:p>
            <a:r>
              <a:rPr lang="en-US" altLang="zh-TW" dirty="0" err="1" smtClean="0"/>
              <a:t>BitCoin</a:t>
            </a:r>
            <a:r>
              <a:rPr lang="en-US" altLang="zh-TW" dirty="0" smtClean="0"/>
              <a:t>: </a:t>
            </a:r>
            <a:br>
              <a:rPr lang="en-US" altLang="zh-TW" dirty="0" smtClean="0"/>
            </a:br>
            <a:r>
              <a:rPr lang="en-US" altLang="zh-TW" dirty="0" smtClean="0"/>
              <a:t>Digging gold mine out of nowhere!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92796"/>
            <a:ext cx="8229600" cy="4884204"/>
          </a:xfrm>
        </p:spPr>
        <p:txBody>
          <a:bodyPr/>
          <a:lstStyle/>
          <a:p>
            <a:r>
              <a:rPr lang="en-US" altLang="zh-TW" dirty="0" smtClean="0">
                <a:hlinkClick r:id="rId2"/>
              </a:rPr>
              <a:t>https://www.youtube.com/watch?v=Gc2en3nHxA4#t=50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575556" y="6021288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https://bitcoin.org/</a:t>
            </a:r>
            <a:endParaRPr lang="zh-TW" altLang="en-US" dirty="0"/>
          </a:p>
        </p:txBody>
      </p:sp>
      <p:pic>
        <p:nvPicPr>
          <p:cNvPr id="124930" name="Picture 2" descr="http://www.legitreviews.com/wp-content/uploads/2013/11/bitcoin-mining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294874"/>
            <a:ext cx="5715000" cy="380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BitCoin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No more monopolize in the currency by FED, BE, or other central banks in the world.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249742" y="44011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 smtClean="0"/>
              <a:t>http://singularityhub.com/2014/09/30/how-long-would-it-take-to-mine-bitcoin-by-hand/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Bitcloud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"If you're interested in privacy, security, ending Internet censorship, decentralizing the Internet, and creating a new mesh network to replace the Internet, then you should join or support this project,"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249742" y="44011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 smtClean="0"/>
              <a:t>http://singularityhub.com/2014/09/30/how-long-would-it-take-to-mine-bitcoin-by-hand/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66682"/>
            <a:ext cx="8219256" cy="702078"/>
          </a:xfrm>
        </p:spPr>
        <p:txBody>
          <a:bodyPr/>
          <a:lstStyle/>
          <a:p>
            <a:r>
              <a:rPr lang="en-US" altLang="zh-TW" dirty="0" smtClean="0"/>
              <a:t>Two Projects Aim To Decentralize </a:t>
            </a:r>
            <a:br>
              <a:rPr lang="en-US" altLang="zh-TW" dirty="0" smtClean="0"/>
            </a:br>
            <a:r>
              <a:rPr lang="en-US" altLang="zh-TW" dirty="0" smtClean="0"/>
              <a:t>The Internet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Bitcloud</a:t>
            </a:r>
            <a:endParaRPr lang="en-US" altLang="zh-TW" dirty="0" smtClean="0"/>
          </a:p>
          <a:p>
            <a:r>
              <a:rPr lang="en-US" altLang="zh-TW" dirty="0" err="1" smtClean="0"/>
              <a:t>Maidsaft</a:t>
            </a:r>
            <a:endParaRPr lang="zh-TW" altLang="en-US" dirty="0"/>
          </a:p>
        </p:txBody>
      </p:sp>
      <p:pic>
        <p:nvPicPr>
          <p:cNvPr id="125954" name="Picture 2" descr="ontology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1820" y="1349388"/>
            <a:ext cx="6048672" cy="5508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Lifestyle Addiction: Its Impact on the Industry Ecosystem and Technology  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Coffee Industry and Business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altLang="zh-TW" dirty="0" smtClean="0"/>
              <a:t>Ecosystem and Value Chain</a:t>
            </a:r>
          </a:p>
          <a:p>
            <a:r>
              <a:rPr lang="en-US" altLang="zh-TW" dirty="0" smtClean="0"/>
              <a:t>Brewing Ecosystem</a:t>
            </a:r>
          </a:p>
          <a:p>
            <a:r>
              <a:rPr lang="en-US" altLang="zh-TW" dirty="0" smtClean="0"/>
              <a:t>Single-Serve-Coffee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Typical Q’s for Lifestyle Survey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 smtClean="0"/>
              <a:t>In what types of stores do consumers shop for food and drink?</a:t>
            </a:r>
          </a:p>
          <a:p>
            <a:r>
              <a:rPr lang="en-US" altLang="zh-TW" dirty="0" smtClean="0"/>
              <a:t>Do commuters drive cars to work or take public transport?</a:t>
            </a:r>
          </a:p>
          <a:p>
            <a:r>
              <a:rPr lang="en-US" altLang="zh-TW" dirty="0" smtClean="0"/>
              <a:t>How do ethnic groups influence consumer preferences and expenditure trends?</a:t>
            </a:r>
          </a:p>
          <a:p>
            <a:r>
              <a:rPr lang="en-US" altLang="zh-TW" dirty="0" smtClean="0"/>
              <a:t>How many households own microwave ovens? Personal computers? Refrigerators?</a:t>
            </a:r>
          </a:p>
          <a:p>
            <a:r>
              <a:rPr lang="en-US" altLang="zh-TW" dirty="0" smtClean="0"/>
              <a:t>On the whole, are the consumers spenders or savers?</a:t>
            </a:r>
          </a:p>
          <a:p>
            <a:r>
              <a:rPr lang="en-US" altLang="zh-TW" dirty="0" smtClean="0"/>
              <a:t>Where do consumers go on holiday and how much do they spend?</a:t>
            </a:r>
          </a:p>
          <a:p>
            <a:r>
              <a:rPr lang="en-US" altLang="zh-TW" dirty="0" smtClean="0"/>
              <a:t>How well are consumers served by the healthcare system?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052736"/>
            <a:ext cx="4031940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143508" y="404664"/>
            <a:ext cx="372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Coffee Ecosystem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4247964" y="618330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200" dirty="0" smtClean="0">
                <a:hlinkClick r:id="rId4"/>
              </a:rPr>
              <a:t>http://catalog.flatworldknowledge.com/bookhub/reader/3157?e=gittell_1.0-ch07_s02</a:t>
            </a:r>
            <a:endParaRPr lang="zh-TW" altLang="en-US" sz="1200" dirty="0"/>
          </a:p>
        </p:txBody>
      </p:sp>
      <p:sp>
        <p:nvSpPr>
          <p:cNvPr id="6" name="向下箭號 5"/>
          <p:cNvSpPr/>
          <p:nvPr/>
        </p:nvSpPr>
        <p:spPr>
          <a:xfrm rot="10800000">
            <a:off x="737574" y="4779150"/>
            <a:ext cx="216024" cy="14041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迴轉箭號 17"/>
          <p:cNvSpPr/>
          <p:nvPr/>
        </p:nvSpPr>
        <p:spPr>
          <a:xfrm>
            <a:off x="2735796" y="566682"/>
            <a:ext cx="1566174" cy="43204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上彎箭號 18"/>
          <p:cNvSpPr/>
          <p:nvPr/>
        </p:nvSpPr>
        <p:spPr>
          <a:xfrm>
            <a:off x="4301970" y="5535234"/>
            <a:ext cx="2970330" cy="43204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上-下雙向箭號 19"/>
          <p:cNvSpPr/>
          <p:nvPr/>
        </p:nvSpPr>
        <p:spPr>
          <a:xfrm>
            <a:off x="4085946" y="890718"/>
            <a:ext cx="216024" cy="49685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http://news.bbc.co.uk/media/images/38262000/gif/_38262722_beans3_300gr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634"/>
            <a:ext cx="5184576" cy="4485532"/>
          </a:xfrm>
          <a:prstGeom prst="rect">
            <a:avLst/>
          </a:prstGeom>
          <a:noFill/>
        </p:spPr>
      </p:pic>
      <p:pic>
        <p:nvPicPr>
          <p:cNvPr id="167940" name="Picture 4" descr="coffgameresult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324349"/>
            <a:ext cx="6096000" cy="2533651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197514" y="6291318"/>
            <a:ext cx="80468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/>
              <a:t>Results of our exercise on the profit share of a 100 gram bag of branded instant coffee sold at $3.80 (do </a:t>
            </a:r>
            <a:r>
              <a:rPr lang="en-US" altLang="zh-TW" sz="1400" dirty="0" err="1" smtClean="0"/>
              <a:t>euros</a:t>
            </a:r>
            <a:r>
              <a:rPr lang="en-US" altLang="zh-TW" sz="1400" dirty="0" smtClean="0"/>
              <a:t> if you like)</a:t>
            </a:r>
            <a:br>
              <a:rPr lang="en-US" altLang="zh-TW" sz="1400" dirty="0" smtClean="0"/>
            </a:br>
            <a:endParaRPr lang="zh-TW" altLang="en-US" sz="1400" dirty="0"/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5544108" y="4401108"/>
            <a:ext cx="432048" cy="1620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6030162" y="4293096"/>
            <a:ext cx="1326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="1" dirty="0" smtClean="0"/>
              <a:t>Fair Trade Term</a:t>
            </a:r>
            <a:endParaRPr lang="zh-TW" altLang="en-US" sz="12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521550" y="782706"/>
            <a:ext cx="182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i="1" dirty="0" smtClean="0"/>
              <a:t>Is this fair?</a:t>
            </a:r>
            <a:endParaRPr lang="zh-TW" alt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47434"/>
            <a:ext cx="6156684" cy="464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871700" y="636443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200" dirty="0" smtClean="0"/>
              <a:t>http://www.teacoffeecocoa.org/tcc/Commodities/Coffee/Industry</a:t>
            </a:r>
            <a:endParaRPr lang="zh-TW" alt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521550" y="296652"/>
            <a:ext cx="8046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/>
              <a:t>Coffee statistics</a:t>
            </a:r>
            <a:r>
              <a:rPr lang="en-US" altLang="zh-TW" dirty="0"/>
              <a:t> show that coffee is the most popular beverage worldwide with over </a:t>
            </a:r>
            <a:r>
              <a:rPr lang="en-US" altLang="zh-TW" b="1" dirty="0"/>
              <a:t>500 billion cups</a:t>
            </a:r>
            <a:r>
              <a:rPr lang="en-US" altLang="zh-TW" dirty="0"/>
              <a:t> consumed each year.</a:t>
            </a:r>
          </a:p>
          <a:p>
            <a:r>
              <a:rPr lang="en-US" altLang="zh-TW" dirty="0"/>
              <a:t>Coffee is the </a:t>
            </a:r>
            <a:r>
              <a:rPr lang="en-US" altLang="zh-TW" b="1" dirty="0"/>
              <a:t>2</a:t>
            </a:r>
            <a:r>
              <a:rPr lang="en-US" altLang="zh-TW" b="1" baseline="30000" dirty="0"/>
              <a:t>nd</a:t>
            </a:r>
            <a:r>
              <a:rPr lang="en-US" altLang="zh-TW" b="1" dirty="0"/>
              <a:t>. largest commodity </a:t>
            </a:r>
            <a:r>
              <a:rPr lang="en-US" altLang="zh-TW" dirty="0"/>
              <a:t>next to crude oil; </a:t>
            </a:r>
            <a:r>
              <a:rPr lang="en-US" altLang="zh-TW" dirty="0" smtClean="0"/>
              <a:t>a </a:t>
            </a:r>
            <a:r>
              <a:rPr lang="en-US" altLang="zh-TW" dirty="0"/>
              <a:t>retail sales value in excess of $100 billion </a:t>
            </a:r>
            <a:r>
              <a:rPr lang="en-US" altLang="zh-TW" dirty="0" smtClean="0"/>
              <a:t>in </a:t>
            </a:r>
            <a:r>
              <a:rPr lang="en-US" altLang="zh-TW" dirty="0"/>
              <a:t>the world market.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main-popchartlab-coffee-large82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23628" y="4833156"/>
            <a:ext cx="7128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 smtClean="0">
                <a:hlinkClick r:id="rId3"/>
              </a:rPr>
              <a:t>http://www.fastcodesign.com/1670599/infographic-how-to-make-every-coffee-drink-you-ever-wanted#7</a:t>
            </a:r>
            <a:endParaRPr lang="zh-TW" altLang="en-US" sz="12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413538" y="0"/>
            <a:ext cx="43096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/>
              <a:t>Coffee brewing ecosystem and its taxonomy-- sustainability</a:t>
            </a:r>
            <a:endParaRPr lang="zh-TW" altLang="en-US" sz="1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493658" y="1754814"/>
            <a:ext cx="5072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173CD7"/>
                </a:solidFill>
              </a:rPr>
              <a:t>Consumption: &gt;23 billions cup-of-coffee per day</a:t>
            </a:r>
            <a:endParaRPr lang="zh-TW" altLang="en-US" dirty="0">
              <a:solidFill>
                <a:srgbClr val="173CD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29562" y="998730"/>
            <a:ext cx="7772400" cy="605929"/>
          </a:xfrm>
        </p:spPr>
        <p:txBody>
          <a:bodyPr/>
          <a:lstStyle/>
          <a:p>
            <a:r>
              <a:rPr lang="en-US" altLang="zh-TW" sz="3200" dirty="0" err="1" smtClean="0"/>
              <a:t>Keurig</a:t>
            </a:r>
            <a:r>
              <a:rPr lang="en-US" altLang="zh-TW" sz="3200" dirty="0" smtClean="0"/>
              <a:t> 2.0 Brewer</a:t>
            </a:r>
            <a:endParaRPr lang="zh-TW" altLang="en-US" sz="3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http://i.imgur.com/AQqSy2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46802"/>
            <a:ext cx="6800850" cy="4305301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2303748" y="188640"/>
            <a:ext cx="4459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/>
              <a:t>Single-Serve-Coffee </a:t>
            </a:r>
            <a:endParaRPr lang="zh-TW" altLang="en-US" sz="3600" dirty="0"/>
          </a:p>
        </p:txBody>
      </p:sp>
      <p:sp>
        <p:nvSpPr>
          <p:cNvPr id="6" name="矩形 5"/>
          <p:cNvSpPr/>
          <p:nvPr/>
        </p:nvSpPr>
        <p:spPr>
          <a:xfrm>
            <a:off x="6300192" y="2726922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Brews a Cup or a Carafe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9092" name="Picture 4" descr="Keurig K-Cups are produced by a wide spectrum of brand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7402"/>
          </a:xfrm>
          <a:prstGeom prst="rect">
            <a:avLst/>
          </a:prstGeom>
          <a:noFill/>
        </p:spPr>
      </p:pic>
      <p:sp>
        <p:nvSpPr>
          <p:cNvPr id="4" name="文字方塊 3"/>
          <p:cNvSpPr txBox="1"/>
          <p:nvPr/>
        </p:nvSpPr>
        <p:spPr>
          <a:xfrm>
            <a:off x="143508" y="944724"/>
            <a:ext cx="225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Single-Serve-Coffee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http://farm3.staticflickr.com/2144/5810300317_ec4e813919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98730"/>
            <a:ext cx="6096000" cy="4895850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251520" y="350658"/>
            <a:ext cx="6714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/>
              <a:t>As K-cups have demonstrated, people are willing to pay handsomely US$1-0.35/cup for convenience and control over their coffee experience.</a:t>
            </a:r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mcdn.coffeeforless.com/media/how-k-cups-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670" y="0"/>
            <a:ext cx="562840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350" y="1006475"/>
            <a:ext cx="6845300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 descr="http://www.greenmountaincoffee.com/Content/ProdImages/10-accessories-pine-k-cup-holder-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4258" y="3807042"/>
            <a:ext cx="2087724" cy="2765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2"/>
          <p:cNvSpPr txBox="1">
            <a:spLocks/>
          </p:cNvSpPr>
          <p:nvPr/>
        </p:nvSpPr>
        <p:spPr>
          <a:xfrm>
            <a:off x="629562" y="728700"/>
            <a:ext cx="8046894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company(Green Mountain) began moving into the 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 market 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2004, and sales took off. K-Cups now come in more than 200 flavors and sell for about 35 cents apiece. That’s 7 times the cost per cup of coffee brewed by traditional methods, but consumers are willing to pay for the speed and convenience: In 2013 U.S. sales of </a:t>
            </a:r>
            <a:r>
              <a:rPr kumimoji="0" lang="en-US" altLang="zh-TW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Keurig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coffeemakers and pods exceeded $4.25 billion, and the coffeemakers had a dollar market share of more than 40%.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http://images.bwbx.io/cms/2014-03-05/KCup-Market630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2672916"/>
            <a:ext cx="6000750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Ingredients of Lifestyle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7544" y="1160748"/>
            <a:ext cx="8229600" cy="5181600"/>
          </a:xfrm>
        </p:spPr>
        <p:txBody>
          <a:bodyPr vert="horz"/>
          <a:lstStyle/>
          <a:p>
            <a:r>
              <a:rPr lang="en-US" altLang="zh-TW" dirty="0" smtClean="0"/>
              <a:t>Hobby</a:t>
            </a:r>
          </a:p>
          <a:p>
            <a:r>
              <a:rPr lang="en-US" altLang="zh-TW" dirty="0" smtClean="0"/>
              <a:t>Entertainment</a:t>
            </a:r>
          </a:p>
          <a:p>
            <a:r>
              <a:rPr lang="en-US" altLang="zh-TW" dirty="0" smtClean="0"/>
              <a:t>Gaming</a:t>
            </a:r>
          </a:p>
          <a:p>
            <a:r>
              <a:rPr lang="en-US" altLang="zh-TW" dirty="0" smtClean="0"/>
              <a:t>Internet Surfing </a:t>
            </a:r>
          </a:p>
          <a:p>
            <a:r>
              <a:rPr lang="en-US" altLang="zh-TW" dirty="0" smtClean="0"/>
              <a:t>Social Network</a:t>
            </a:r>
          </a:p>
          <a:p>
            <a:r>
              <a:rPr lang="en-US" altLang="zh-TW" dirty="0" smtClean="0"/>
              <a:t>Travel</a:t>
            </a:r>
          </a:p>
          <a:p>
            <a:r>
              <a:rPr lang="en-US" altLang="zh-TW" dirty="0" smtClean="0"/>
              <a:t>Work</a:t>
            </a:r>
          </a:p>
          <a:p>
            <a:r>
              <a:rPr lang="en-US" altLang="zh-TW" dirty="0" smtClean="0"/>
              <a:t>Wealth</a:t>
            </a:r>
          </a:p>
          <a:p>
            <a:r>
              <a:rPr lang="en-US" altLang="zh-TW" dirty="0" smtClean="0"/>
              <a:t>Health</a:t>
            </a:r>
          </a:p>
          <a:p>
            <a:r>
              <a:rPr lang="en-US" altLang="zh-TW" dirty="0" smtClean="0"/>
              <a:t>Others……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42647"/>
            <a:ext cx="7772400" cy="1080120"/>
          </a:xfrm>
        </p:spPr>
        <p:txBody>
          <a:bodyPr/>
          <a:lstStyle/>
          <a:p>
            <a:r>
              <a:rPr lang="en-US" altLang="zh-TW" dirty="0" err="1" smtClean="0"/>
              <a:t>Nestle’s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Nespresso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7694" y="1376772"/>
            <a:ext cx="53721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5706126" y="2510898"/>
            <a:ext cx="2903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For both small and big cup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" y="1603375"/>
            <a:ext cx="8515350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359532" y="350658"/>
            <a:ext cx="82664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dirty="0" err="1" smtClean="0"/>
              <a:t>Nespresso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VertuoLine</a:t>
            </a:r>
            <a:r>
              <a:rPr lang="en-US" altLang="zh-TW" sz="2800" dirty="0" smtClean="0"/>
              <a:t> and </a:t>
            </a:r>
            <a:r>
              <a:rPr lang="en-US" altLang="zh-TW" sz="2800" dirty="0" err="1" smtClean="0"/>
              <a:t>Nespresso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OriginalLine</a:t>
            </a:r>
            <a:endParaRPr lang="en-US" altLang="zh-TW" sz="2800" dirty="0" smtClean="0"/>
          </a:p>
          <a:p>
            <a:pPr algn="ctr"/>
            <a:r>
              <a:rPr lang="en-US" altLang="zh-TW" sz="2800" dirty="0" smtClean="0"/>
              <a:t>Two distinct technologies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63725"/>
            <a:ext cx="849630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629562" y="6021288"/>
            <a:ext cx="1496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i="1" dirty="0" smtClean="0"/>
              <a:t>What’s Next</a:t>
            </a:r>
            <a:endParaRPr lang="zh-TW" alt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Analogy: Coffee </a:t>
            </a:r>
            <a:r>
              <a:rPr lang="en-US" altLang="zh-TW" dirty="0" err="1" smtClean="0"/>
              <a:t>vs</a:t>
            </a:r>
            <a:r>
              <a:rPr lang="en-US" altLang="zh-TW" dirty="0" smtClean="0"/>
              <a:t> Smart Phone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42646"/>
            <a:ext cx="8219256" cy="71144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Coffee </a:t>
            </a:r>
            <a:r>
              <a:rPr lang="en-US" altLang="zh-TW" dirty="0" err="1" smtClean="0"/>
              <a:t>vs</a:t>
            </a:r>
            <a:r>
              <a:rPr lang="en-US" altLang="zh-TW" dirty="0" smtClean="0"/>
              <a:t> Mobile Device Industries: Commons (Similarities)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lnSpcReduction="10000"/>
          </a:bodyPr>
          <a:lstStyle/>
          <a:p>
            <a:r>
              <a:rPr lang="en-US" altLang="zh-TW" sz="2400" dirty="0" smtClean="0"/>
              <a:t>Very Low Value of Maker’s (1% </a:t>
            </a:r>
            <a:r>
              <a:rPr lang="en-US" altLang="zh-TW" sz="2400" dirty="0" err="1" smtClean="0"/>
              <a:t>vs</a:t>
            </a:r>
            <a:r>
              <a:rPr lang="en-US" altLang="zh-TW" sz="2400" dirty="0" smtClean="0"/>
              <a:t> 1.5%)</a:t>
            </a:r>
          </a:p>
          <a:p>
            <a:r>
              <a:rPr lang="en-US" altLang="zh-TW" sz="2400" dirty="0" smtClean="0"/>
              <a:t>2</a:t>
            </a:r>
            <a:r>
              <a:rPr lang="en-US" altLang="zh-TW" sz="2400" baseline="30000" dirty="0" smtClean="0"/>
              <a:t>nd</a:t>
            </a:r>
            <a:r>
              <a:rPr lang="en-US" altLang="zh-TW" sz="2400" dirty="0" smtClean="0"/>
              <a:t>. biggest commodity </a:t>
            </a:r>
            <a:r>
              <a:rPr lang="en-US" altLang="zh-TW" sz="2400" dirty="0" err="1" smtClean="0"/>
              <a:t>vs</a:t>
            </a:r>
            <a:r>
              <a:rPr lang="en-US" altLang="zh-TW" sz="2400" dirty="0" smtClean="0"/>
              <a:t> the most popular electronics devices ever </a:t>
            </a:r>
          </a:p>
          <a:p>
            <a:r>
              <a:rPr lang="en-US" altLang="zh-TW" sz="2400" dirty="0" smtClean="0"/>
              <a:t>Ubiquitous(home/office/business/travel)</a:t>
            </a:r>
          </a:p>
          <a:p>
            <a:r>
              <a:rPr lang="en-US" altLang="zh-TW" sz="2400" dirty="0" smtClean="0"/>
              <a:t>Affordable to everyone!</a:t>
            </a:r>
          </a:p>
          <a:p>
            <a:r>
              <a:rPr lang="en-US" altLang="zh-TW" sz="2400" dirty="0" smtClean="0"/>
              <a:t>Easy use and entertained </a:t>
            </a:r>
          </a:p>
          <a:p>
            <a:r>
              <a:rPr lang="en-US" altLang="zh-TW" sz="2400" dirty="0" smtClean="0"/>
              <a:t>A variety of choices for both</a:t>
            </a:r>
          </a:p>
          <a:p>
            <a:r>
              <a:rPr lang="en-US" altLang="zh-TW" sz="2400" dirty="0" smtClean="0"/>
              <a:t>Brand is the “King”</a:t>
            </a:r>
          </a:p>
          <a:p>
            <a:r>
              <a:rPr lang="en-US" altLang="zh-TW" sz="2400" dirty="0" smtClean="0"/>
              <a:t>Customer Experience: End-user’s addiction is critical</a:t>
            </a:r>
          </a:p>
          <a:p>
            <a:r>
              <a:rPr lang="en-US" altLang="zh-TW" sz="2400" dirty="0" smtClean="0"/>
              <a:t>Social drinks </a:t>
            </a:r>
            <a:r>
              <a:rPr lang="en-US" altLang="zh-TW" sz="2400" dirty="0" err="1" smtClean="0"/>
              <a:t>vs</a:t>
            </a:r>
            <a:r>
              <a:rPr lang="en-US" altLang="zh-TW" sz="2400" dirty="0" smtClean="0"/>
              <a:t> social networking</a:t>
            </a:r>
          </a:p>
          <a:p>
            <a:r>
              <a:rPr lang="en-US" altLang="zh-TW" sz="2400" dirty="0" smtClean="0"/>
              <a:t>Globalization</a:t>
            </a:r>
          </a:p>
          <a:p>
            <a:endParaRPr lang="en-US" altLang="zh-TW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50658"/>
            <a:ext cx="8219256" cy="60343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Coffee </a:t>
            </a:r>
            <a:r>
              <a:rPr lang="en-US" altLang="zh-TW" dirty="0" err="1" smtClean="0"/>
              <a:t>vs</a:t>
            </a:r>
            <a:r>
              <a:rPr lang="en-US" altLang="zh-TW" dirty="0" smtClean="0"/>
              <a:t> Mobile Device Industries: Dissimilarities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92500" lnSpcReduction="20000"/>
          </a:bodyPr>
          <a:lstStyle/>
          <a:p>
            <a:r>
              <a:rPr lang="en-US" altLang="zh-TW" dirty="0" smtClean="0"/>
              <a:t>Customer Experience</a:t>
            </a:r>
          </a:p>
          <a:p>
            <a:r>
              <a:rPr lang="en-US" altLang="zh-TW" dirty="0" smtClean="0"/>
              <a:t>Competitive Landscape</a:t>
            </a:r>
          </a:p>
          <a:p>
            <a:pPr lvl="1"/>
            <a:r>
              <a:rPr lang="en-US" altLang="zh-TW" dirty="0" smtClean="0"/>
              <a:t>Regional </a:t>
            </a:r>
            <a:r>
              <a:rPr lang="en-US" altLang="zh-TW" dirty="0" err="1" smtClean="0"/>
              <a:t>vs</a:t>
            </a:r>
            <a:r>
              <a:rPr lang="en-US" altLang="zh-TW" dirty="0" smtClean="0"/>
              <a:t> Worldwide</a:t>
            </a:r>
          </a:p>
          <a:p>
            <a:pPr lvl="1"/>
            <a:r>
              <a:rPr lang="en-US" altLang="zh-TW" dirty="0" smtClean="0"/>
              <a:t>Oligopoly </a:t>
            </a:r>
            <a:r>
              <a:rPr lang="en-US" altLang="zh-TW" dirty="0" err="1" smtClean="0"/>
              <a:t>vs</a:t>
            </a:r>
            <a:r>
              <a:rPr lang="en-US" altLang="zh-TW" dirty="0" smtClean="0"/>
              <a:t> Perfect Competition</a:t>
            </a:r>
          </a:p>
          <a:p>
            <a:pPr lvl="1"/>
            <a:r>
              <a:rPr lang="en-US" altLang="zh-TW" dirty="0" smtClean="0"/>
              <a:t>Sustaining Innovation (incumbents near always win) </a:t>
            </a:r>
            <a:r>
              <a:rPr lang="en-US" altLang="zh-TW" dirty="0" err="1" smtClean="0"/>
              <a:t>vs</a:t>
            </a:r>
            <a:r>
              <a:rPr lang="en-US" altLang="zh-TW" dirty="0" smtClean="0"/>
              <a:t> Disruptive Innovation (</a:t>
            </a:r>
            <a:r>
              <a:rPr lang="en-US" altLang="zh-TW" dirty="0" err="1" smtClean="0"/>
              <a:t>entrantants</a:t>
            </a:r>
            <a:r>
              <a:rPr lang="en-US" altLang="zh-TW" dirty="0" smtClean="0"/>
              <a:t> near always win) </a:t>
            </a:r>
          </a:p>
          <a:p>
            <a:r>
              <a:rPr lang="en-US" altLang="zh-TW" dirty="0" smtClean="0"/>
              <a:t>Business Model</a:t>
            </a:r>
          </a:p>
          <a:p>
            <a:pPr lvl="1"/>
            <a:r>
              <a:rPr lang="en-US" altLang="zh-TW" dirty="0" smtClean="0"/>
              <a:t>Vertical Integration </a:t>
            </a:r>
            <a:r>
              <a:rPr lang="en-US" altLang="zh-TW" dirty="0" err="1" smtClean="0"/>
              <a:t>vs</a:t>
            </a:r>
            <a:r>
              <a:rPr lang="en-US" altLang="zh-TW" dirty="0" smtClean="0"/>
              <a:t> Horizontal Integration </a:t>
            </a:r>
            <a:r>
              <a:rPr lang="en-US" altLang="zh-TW" dirty="0" err="1" smtClean="0"/>
              <a:t>vs</a:t>
            </a:r>
            <a:r>
              <a:rPr lang="en-US" altLang="zh-TW" dirty="0" smtClean="0"/>
              <a:t> Mixes</a:t>
            </a:r>
          </a:p>
          <a:p>
            <a:pPr lvl="1"/>
            <a:r>
              <a:rPr lang="en-US" altLang="zh-TW" dirty="0" smtClean="0"/>
              <a:t>Value Chain Integration</a:t>
            </a:r>
          </a:p>
          <a:p>
            <a:pPr lvl="1"/>
            <a:r>
              <a:rPr lang="en-US" altLang="zh-TW" dirty="0" smtClean="0"/>
              <a:t>Supply Chain Configuration</a:t>
            </a:r>
          </a:p>
          <a:p>
            <a:pPr lvl="1"/>
            <a:r>
              <a:rPr lang="en-US" altLang="zh-TW" dirty="0" smtClean="0"/>
              <a:t>Knowledge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Open-Ended Question/Problem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Decode the value chain of coffee industry, including incumbents/winners, entrants, startups etc.; explain why/how this value chain and its sustainability issues</a:t>
            </a:r>
          </a:p>
          <a:p>
            <a:r>
              <a:rPr lang="en-US" altLang="zh-TW" dirty="0" smtClean="0"/>
              <a:t>Decode the value chain of mobile phone industry………  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Assignment for Next Week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Case Study and Discussion</a:t>
            </a:r>
            <a:r>
              <a:rPr lang="en-US" altLang="zh-TW" dirty="0" smtClean="0"/>
              <a:t>: </a:t>
            </a:r>
            <a:r>
              <a:rPr lang="en-US" altLang="zh-TW" dirty="0"/>
              <a:t>"GMO Food and </a:t>
            </a:r>
            <a:r>
              <a:rPr lang="en-US" altLang="zh-TW" dirty="0" smtClean="0"/>
              <a:t>Technology“ search and prepare for </a:t>
            </a:r>
            <a:r>
              <a:rPr lang="en-US" altLang="zh-TW" smtClean="0"/>
              <a:t>15min presentation and 10min Q&amp;A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3278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5526" y="188640"/>
            <a:ext cx="5130570" cy="954088"/>
          </a:xfrm>
        </p:spPr>
        <p:txBody>
          <a:bodyPr/>
          <a:lstStyle/>
          <a:p>
            <a:pPr algn="l"/>
            <a:r>
              <a:rPr lang="en-US" altLang="zh-TW" sz="2400" dirty="0" smtClean="0"/>
              <a:t>Hobby and Casual Lifestyle</a:t>
            </a:r>
            <a:endParaRPr lang="zh-TW" altLang="en-US" sz="2400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endParaRPr lang="zh-TW" altLang="en-US" dirty="0"/>
          </a:p>
        </p:txBody>
      </p:sp>
      <p:pic>
        <p:nvPicPr>
          <p:cNvPr id="112642" name="Picture 2" descr="http://www.peerzone.info/sites/default/files/styles/page-header/public/peerzone.grg/node/add/learning-resource/lifestyles_3-01.jpg?itok=R3-Nczm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268760"/>
            <a:ext cx="8953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http://nlindroth.files.wordpress.com/2008/10/daily_mail-lifestyle03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3657" y="587870"/>
            <a:ext cx="6102679" cy="6270130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737574" y="134634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Daily Lifestyle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http://s.wordpress.com/imgpress?fit=1000,1000&amp;url=http%3A%2F%2Fjalanfirdaus.files.wordpress.com%2F2011%2F01%2Fsaki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737574" y="134634"/>
            <a:ext cx="2443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Internet Lifestyle</a:t>
            </a:r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89502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200" dirty="0" smtClean="0">
                <a:hlinkClick r:id="rId3"/>
              </a:rPr>
              <a:t>http://kris-sariy.tumblr.com/post/20283789740/cyberchondriac</a:t>
            </a:r>
            <a:endParaRPr lang="zh-TW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social-media-less-active-li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92796"/>
            <a:ext cx="4572000" cy="4029075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575556" y="350658"/>
            <a:ext cx="4583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Internet Social Network Lifestyle</a:t>
            </a:r>
            <a:endParaRPr lang="zh-TW" altLang="en-US" sz="2400" dirty="0"/>
          </a:p>
        </p:txBody>
      </p:sp>
      <p:pic>
        <p:nvPicPr>
          <p:cNvPr id="158724" name="Picture 4" descr="http://sphotos-c.ak.fbcdn.net/hphotos-ak-ash3/p480x480/525217_499262906790331_124254295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3879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ichellehenry.fr/teladdi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6448425" cy="4495800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575556" y="350658"/>
            <a:ext cx="3558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Mobile Internet Addiction</a:t>
            </a:r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1115616" y="5967282"/>
            <a:ext cx="25131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 smtClean="0">
                <a:hlinkClick r:id="rId3"/>
              </a:rPr>
              <a:t>http://www.michellehenry.fr/tel.htm</a:t>
            </a:r>
            <a:endParaRPr lang="zh-TW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19602</TotalTime>
  <Words>865</Words>
  <Application>Microsoft Office PowerPoint</Application>
  <PresentationFormat>On-screen Show (4:3)</PresentationFormat>
  <Paragraphs>154</Paragraphs>
  <Slides>47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  <vt:variant>
        <vt:lpstr>Custom Shows</vt:lpstr>
      </vt:variant>
      <vt:variant>
        <vt:i4>1</vt:i4>
      </vt:variant>
    </vt:vector>
  </HeadingPairs>
  <TitlesOfParts>
    <vt:vector size="54" baseType="lpstr">
      <vt:lpstr>新細明體</vt:lpstr>
      <vt:lpstr>Arial</vt:lpstr>
      <vt:lpstr>Calibri</vt:lpstr>
      <vt:lpstr>Trebuchet MS</vt:lpstr>
      <vt:lpstr>預設簡報設計</vt:lpstr>
      <vt:lpstr>自訂設計</vt:lpstr>
      <vt:lpstr>Lifestyle Addiction and Technology/Business Co-Evolution </vt:lpstr>
      <vt:lpstr>???!!!</vt:lpstr>
      <vt:lpstr>Typical Q’s for Lifestyle Survey</vt:lpstr>
      <vt:lpstr>Ingredients of Lifestyle</vt:lpstr>
      <vt:lpstr>Hobby and Casual Lifestyle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</vt:lpstr>
      <vt:lpstr>Lifestyle Changing to accord with Changing Pace of SW Eating the World</vt:lpstr>
      <vt:lpstr>PowerPoint Presentation</vt:lpstr>
      <vt:lpstr>Music and Technology</vt:lpstr>
      <vt:lpstr>Music information retrieval (MIR) </vt:lpstr>
      <vt:lpstr>PowerPoint Presentation</vt:lpstr>
      <vt:lpstr>Streaming Service for Emotion</vt:lpstr>
      <vt:lpstr>PowerPoint Presentation</vt:lpstr>
      <vt:lpstr>Takeaways on DNA Sequencing</vt:lpstr>
      <vt:lpstr>AI: Machine Learning and Deep Learning</vt:lpstr>
      <vt:lpstr>Takeway: AI of ML and DL</vt:lpstr>
      <vt:lpstr>Dating Decision by Math.</vt:lpstr>
      <vt:lpstr>BitCoin:  Digging gold mine out of nowhere!</vt:lpstr>
      <vt:lpstr>BitCoin</vt:lpstr>
      <vt:lpstr>Bitcloud</vt:lpstr>
      <vt:lpstr>Two Projects Aim To Decentralize  The Internet </vt:lpstr>
      <vt:lpstr>Lifestyle Addiction: Its Impact on the Industry Ecosystem and Technology   </vt:lpstr>
      <vt:lpstr>Coffee Industry and Business</vt:lpstr>
      <vt:lpstr>PowerPoint Presentation</vt:lpstr>
      <vt:lpstr>PowerPoint Presentation</vt:lpstr>
      <vt:lpstr>PowerPoint Presentation</vt:lpstr>
      <vt:lpstr>PowerPoint Presentation</vt:lpstr>
      <vt:lpstr>Keurig 2.0 Brewer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Nestle’s Nespresso </vt:lpstr>
      <vt:lpstr>PowerPoint Presentation</vt:lpstr>
      <vt:lpstr>PowerPoint Presentation</vt:lpstr>
      <vt:lpstr>Analogy: Coffee vs Smart Phone</vt:lpstr>
      <vt:lpstr>Coffee vs Mobile Device Industries: Commons (Similarities)</vt:lpstr>
      <vt:lpstr>Coffee vs Mobile Device Industries: Dissimilarities</vt:lpstr>
      <vt:lpstr>Open-Ended Question/Problem</vt:lpstr>
      <vt:lpstr>Assignment for Next Week</vt:lpstr>
      <vt:lpstr>自訂放映1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Topics “International Business and Enterprise”</dc:title>
  <dc:creator>dlee</dc:creator>
  <cp:lastModifiedBy>superuser</cp:lastModifiedBy>
  <cp:revision>1054</cp:revision>
  <dcterms:created xsi:type="dcterms:W3CDTF">2009-10-28T05:58:26Z</dcterms:created>
  <dcterms:modified xsi:type="dcterms:W3CDTF">2015-10-06T06:19:43Z</dcterms:modified>
</cp:coreProperties>
</file>