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tags/tag2.xml" ContentType="application/vnd.openxmlformats-officedocument.presentationml.tags+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341" r:id="rId2"/>
    <p:sldId id="430" r:id="rId3"/>
    <p:sldId id="431" r:id="rId4"/>
    <p:sldId id="432" r:id="rId5"/>
    <p:sldId id="433" r:id="rId6"/>
    <p:sldId id="434" r:id="rId7"/>
    <p:sldId id="435" r:id="rId8"/>
    <p:sldId id="411" r:id="rId9"/>
    <p:sldId id="416" r:id="rId10"/>
    <p:sldId id="417" r:id="rId11"/>
    <p:sldId id="421" r:id="rId12"/>
    <p:sldId id="418" r:id="rId13"/>
    <p:sldId id="419" r:id="rId14"/>
    <p:sldId id="420" r:id="rId15"/>
    <p:sldId id="412" r:id="rId16"/>
    <p:sldId id="413" r:id="rId17"/>
    <p:sldId id="414" r:id="rId18"/>
    <p:sldId id="422" r:id="rId19"/>
    <p:sldId id="423" r:id="rId20"/>
    <p:sldId id="424" r:id="rId21"/>
    <p:sldId id="425" r:id="rId22"/>
    <p:sldId id="426" r:id="rId23"/>
    <p:sldId id="427" r:id="rId24"/>
    <p:sldId id="428" r:id="rId25"/>
    <p:sldId id="429" r:id="rId26"/>
    <p:sldId id="437" r:id="rId27"/>
    <p:sldId id="438" r:id="rId28"/>
    <p:sldId id="415" r:id="rId29"/>
    <p:sldId id="439" r:id="rId30"/>
    <p:sldId id="488" r:id="rId31"/>
    <p:sldId id="491" r:id="rId32"/>
    <p:sldId id="490" r:id="rId33"/>
    <p:sldId id="440" r:id="rId34"/>
    <p:sldId id="492" r:id="rId35"/>
    <p:sldId id="503" r:id="rId36"/>
    <p:sldId id="493" r:id="rId37"/>
    <p:sldId id="494" r:id="rId38"/>
    <p:sldId id="495" r:id="rId39"/>
    <p:sldId id="532" r:id="rId40"/>
    <p:sldId id="533" r:id="rId41"/>
    <p:sldId id="535" r:id="rId42"/>
    <p:sldId id="536" r:id="rId43"/>
    <p:sldId id="537" r:id="rId44"/>
    <p:sldId id="538" r:id="rId45"/>
    <p:sldId id="534" r:id="rId46"/>
    <p:sldId id="441" r:id="rId47"/>
    <p:sldId id="487" r:id="rId48"/>
    <p:sldId id="442" r:id="rId49"/>
    <p:sldId id="443" r:id="rId50"/>
    <p:sldId id="444" r:id="rId51"/>
    <p:sldId id="445" r:id="rId52"/>
    <p:sldId id="446" r:id="rId53"/>
    <p:sldId id="447" r:id="rId54"/>
    <p:sldId id="448" r:id="rId55"/>
    <p:sldId id="449" r:id="rId56"/>
    <p:sldId id="450" r:id="rId57"/>
    <p:sldId id="451" r:id="rId58"/>
    <p:sldId id="452" r:id="rId59"/>
    <p:sldId id="453" r:id="rId60"/>
    <p:sldId id="454" r:id="rId61"/>
    <p:sldId id="455" r:id="rId62"/>
    <p:sldId id="456" r:id="rId63"/>
    <p:sldId id="457" r:id="rId64"/>
    <p:sldId id="458" r:id="rId65"/>
    <p:sldId id="459" r:id="rId66"/>
    <p:sldId id="460" r:id="rId67"/>
    <p:sldId id="461" r:id="rId68"/>
    <p:sldId id="462" r:id="rId69"/>
    <p:sldId id="463" r:id="rId70"/>
    <p:sldId id="464" r:id="rId71"/>
    <p:sldId id="465" r:id="rId72"/>
    <p:sldId id="466" r:id="rId73"/>
    <p:sldId id="467" r:id="rId74"/>
    <p:sldId id="468" r:id="rId75"/>
    <p:sldId id="469" r:id="rId76"/>
    <p:sldId id="470" r:id="rId77"/>
    <p:sldId id="471" r:id="rId78"/>
    <p:sldId id="472" r:id="rId79"/>
    <p:sldId id="473" r:id="rId80"/>
    <p:sldId id="474" r:id="rId81"/>
    <p:sldId id="475" r:id="rId82"/>
    <p:sldId id="476" r:id="rId83"/>
    <p:sldId id="477" r:id="rId84"/>
    <p:sldId id="478" r:id="rId85"/>
    <p:sldId id="479" r:id="rId86"/>
    <p:sldId id="480" r:id="rId87"/>
    <p:sldId id="481" r:id="rId88"/>
    <p:sldId id="482" r:id="rId89"/>
    <p:sldId id="483" r:id="rId90"/>
    <p:sldId id="484" r:id="rId91"/>
    <p:sldId id="485" r:id="rId92"/>
    <p:sldId id="486" r:id="rId93"/>
    <p:sldId id="531" r:id="rId94"/>
    <p:sldId id="529" r:id="rId95"/>
    <p:sldId id="496" r:id="rId96"/>
    <p:sldId id="497" r:id="rId97"/>
    <p:sldId id="499" r:id="rId98"/>
    <p:sldId id="498" r:id="rId99"/>
    <p:sldId id="502" r:id="rId100"/>
    <p:sldId id="530" r:id="rId101"/>
    <p:sldId id="501" r:id="rId102"/>
    <p:sldId id="524" r:id="rId103"/>
    <p:sldId id="523" r:id="rId104"/>
    <p:sldId id="525" r:id="rId105"/>
    <p:sldId id="522" r:id="rId106"/>
    <p:sldId id="526" r:id="rId107"/>
    <p:sldId id="489" r:id="rId108"/>
    <p:sldId id="504" r:id="rId109"/>
    <p:sldId id="505" r:id="rId110"/>
    <p:sldId id="506" r:id="rId111"/>
    <p:sldId id="507" r:id="rId112"/>
    <p:sldId id="508" r:id="rId113"/>
    <p:sldId id="509" r:id="rId114"/>
    <p:sldId id="510" r:id="rId115"/>
    <p:sldId id="512" r:id="rId116"/>
    <p:sldId id="521" r:id="rId117"/>
    <p:sldId id="513" r:id="rId118"/>
    <p:sldId id="514" r:id="rId119"/>
    <p:sldId id="515" r:id="rId120"/>
    <p:sldId id="516" r:id="rId121"/>
    <p:sldId id="517" r:id="rId122"/>
    <p:sldId id="518" r:id="rId123"/>
    <p:sldId id="519" r:id="rId124"/>
    <p:sldId id="520" r:id="rId125"/>
    <p:sldId id="527" r:id="rId126"/>
    <p:sldId id="528" r:id="rId127"/>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8" d="100"/>
          <a:sy n="88" d="100"/>
        </p:scale>
        <p:origin x="-2002" y="-6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2457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image" Target="../media/image8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image" Target="../media/image8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B1B16B0-FA8E-439A-B63E-B6EEE3F612D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a:spcBef>
                <a:spcPct val="0"/>
              </a:spcBef>
            </a:pPr>
            <a:r>
              <a:rPr lang="en-US" altLang="zh-TW" smtClean="0"/>
              <a:t>The crisis has been building up for years. Its roots are not uniform. In Greece, there was a reckless accumulation of public debt but also personal consumption growth that went beyond the country’s means. The fact that spending exceeded production is evidenced in persistently high current account deficits. Prior to the sovereign debt crisis, Spain and Ireland were examples of probity in fiscal matters. In fact, government debt levels in these two countries remained below those of Germany as recently as the end of 2009. At the same time, pretty much everywhere in the countries of the periphery unit labor costs climbed while productivity stagnated. Manufacturing performance (proxied here by exports) lagged at the expense of less productive services, such as construction. And Eurozone’s uniform monetary policy turned out to be too loose for the countries of the periphery. As a result of low interest rates, home construction in Ireland and Spain boomed.</a:t>
            </a:r>
          </a:p>
          <a:p>
            <a:pPr>
              <a:spcBef>
                <a:spcPct val="0"/>
              </a:spcBef>
              <a:buFontTx/>
              <a:buChar char="•"/>
            </a:pPr>
            <a:endParaRPr lang="en-US" altLang="zh-TW" smtClean="0"/>
          </a:p>
        </p:txBody>
      </p:sp>
      <p:sp>
        <p:nvSpPr>
          <p:cNvPr id="124932" name="Slide Number Placeholder 3"/>
          <p:cNvSpPr>
            <a:spLocks noGrp="1"/>
          </p:cNvSpPr>
          <p:nvPr>
            <p:ph type="sldNum" sz="quarter" idx="5"/>
          </p:nvPr>
        </p:nvSpPr>
        <p:spPr>
          <a:noFill/>
        </p:spPr>
        <p:txBody>
          <a:bodyPr/>
          <a:lstStyle/>
          <a:p>
            <a:fld id="{C7329AF2-FCEC-40E2-BB26-A169B4E99C03}" type="slidenum">
              <a:rPr lang="en-US" altLang="zh-TW" smtClean="0"/>
              <a:pPr/>
              <a:t>115</a:t>
            </a:fld>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a:spcBef>
                <a:spcPct val="0"/>
              </a:spcBef>
            </a:pPr>
            <a:r>
              <a:rPr lang="en-US" altLang="zh-TW" smtClean="0"/>
              <a:t>Not all countries face the same sorts of problems. Greece, Ireland and Portugal face mounting fiscal woes. Spain and Ireland will need to work off excess supply of housing and repair their banking sectors. All economies would benefit from more product competition, less corruption, and more flexible labor and capital markets. Not surprisingly, southern Europe also suffers from low economic growth, as I show in a recent economic forecast for Europe. In fact, the success of crisis management will ultimately be judged by whether the region can grow fast enough to finance its debt repayments.</a:t>
            </a:r>
          </a:p>
        </p:txBody>
      </p:sp>
      <p:sp>
        <p:nvSpPr>
          <p:cNvPr id="125956" name="Slide Number Placeholder 3"/>
          <p:cNvSpPr>
            <a:spLocks noGrp="1"/>
          </p:cNvSpPr>
          <p:nvPr>
            <p:ph type="sldNum" sz="quarter" idx="5"/>
          </p:nvPr>
        </p:nvSpPr>
        <p:spPr>
          <a:noFill/>
        </p:spPr>
        <p:txBody>
          <a:bodyPr/>
          <a:lstStyle/>
          <a:p>
            <a:fld id="{3D96433D-7816-43C5-BC86-16E7B33D487B}" type="slidenum">
              <a:rPr lang="en-US" altLang="zh-TW" smtClean="0"/>
              <a:pPr/>
              <a:t>117</a:t>
            </a:fld>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a:spcBef>
                <a:spcPct val="0"/>
              </a:spcBef>
            </a:pPr>
            <a:r>
              <a:rPr lang="en-US" altLang="zh-TW" smtClean="0"/>
              <a:t>This graph shows the correlation between a current account deficit and the spread on sovereign borrowing above German benchmark bonds. The relationship show that the higher the shortfall of income over spending, which is the current account deficit, the higher the risk premium that borrowers – in this case governments – have to pay in private markets. For example, Greece faced a severe private sector deficit in addition to a public deficit, resulting in a high current account gap. Meanwhile in Ireland the fiscal deficit skyrocketed only when the country had to bail out its banking sector. In cases, governments faced high borrowing costs.</a:t>
            </a:r>
          </a:p>
        </p:txBody>
      </p:sp>
      <p:sp>
        <p:nvSpPr>
          <p:cNvPr id="126980" name="Slide Number Placeholder 3"/>
          <p:cNvSpPr>
            <a:spLocks noGrp="1"/>
          </p:cNvSpPr>
          <p:nvPr>
            <p:ph type="sldNum" sz="quarter" idx="5"/>
          </p:nvPr>
        </p:nvSpPr>
        <p:spPr>
          <a:noFill/>
        </p:spPr>
        <p:txBody>
          <a:bodyPr/>
          <a:lstStyle/>
          <a:p>
            <a:fld id="{CDBA729C-4E78-429C-B46F-BEC2B16652C3}" type="slidenum">
              <a:rPr lang="en-US" altLang="zh-TW" smtClean="0"/>
              <a:pPr/>
              <a:t>118</a:t>
            </a:fld>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a:spcBef>
                <a:spcPct val="0"/>
              </a:spcBef>
            </a:pPr>
            <a:r>
              <a:rPr lang="en-US" altLang="zh-TW" smtClean="0"/>
              <a:t>Let’s have a look at how the European institutions dealt with the crisis so far. Their first line of defense was to throw a financial lifeline to the distressed governments. Three loans have been approved so far, totaling just shy of 280 billion euros or about $400 billion. All originated from a combination of European special purpose vehicles and the IMF. The exception is Ireland which also drew bilateral funds from three countries. These loans shield the borrowing governments from either prohibitive costs of private sector borrowing or from default.</a:t>
            </a:r>
          </a:p>
        </p:txBody>
      </p:sp>
      <p:sp>
        <p:nvSpPr>
          <p:cNvPr id="128004" name="Slide Number Placeholder 3"/>
          <p:cNvSpPr>
            <a:spLocks noGrp="1"/>
          </p:cNvSpPr>
          <p:nvPr>
            <p:ph type="sldNum" sz="quarter" idx="5"/>
          </p:nvPr>
        </p:nvSpPr>
        <p:spPr>
          <a:noFill/>
        </p:spPr>
        <p:txBody>
          <a:bodyPr/>
          <a:lstStyle/>
          <a:p>
            <a:fld id="{C0251CC9-51D5-446D-8A18-6E98786F08E1}" type="slidenum">
              <a:rPr lang="en-US" altLang="zh-TW" smtClean="0"/>
              <a:pPr/>
              <a:t>119</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a:spcBef>
                <a:spcPct val="0"/>
              </a:spcBef>
            </a:pPr>
            <a:r>
              <a:rPr lang="en-US" altLang="zh-TW" smtClean="0"/>
              <a:t>Yet there is little evidence that markets remain reassured. Rates on government borrowing continue to climb in the countries of the periphery. Worryingly, risk premia are also beginning to creep up on Italy and even Germany. This could signal investors’ growing unease with the very stability of the monetary union.</a:t>
            </a:r>
          </a:p>
        </p:txBody>
      </p:sp>
      <p:sp>
        <p:nvSpPr>
          <p:cNvPr id="129028" name="Slide Number Placeholder 3"/>
          <p:cNvSpPr>
            <a:spLocks noGrp="1"/>
          </p:cNvSpPr>
          <p:nvPr>
            <p:ph type="sldNum" sz="quarter" idx="5"/>
          </p:nvPr>
        </p:nvSpPr>
        <p:spPr>
          <a:noFill/>
        </p:spPr>
        <p:txBody>
          <a:bodyPr/>
          <a:lstStyle/>
          <a:p>
            <a:fld id="{7A5CA3DB-CD29-4A29-9A08-B038FE084BC4}" type="slidenum">
              <a:rPr lang="en-US" altLang="zh-TW" smtClean="0"/>
              <a:pPr/>
              <a:t>120</a:t>
            </a:fld>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a:spcBef>
                <a:spcPct val="0"/>
              </a:spcBef>
            </a:pPr>
            <a:r>
              <a:rPr lang="en-US" altLang="zh-TW" smtClean="0"/>
              <a:t>So what else can be done? There is no shortage of proposals. Some are more far-fetched than the others, politically or technically. For example, the Eurozone could mutualize their public finances through creation of a federal treasury. Or it could introduce dual-currency regimes for a limited period of time for countries in distress. I believe these are outliers and unlikely to be seriously considered, at least in the near term. Of the more pragmatic schemes, four deserve mention here. The status quo of continued public bailouts is one option. It muddles through, buys time, but leaves debt stocks piling up ever higher. A more sensible proposal involves “bailing in” existing creditors through an exchange of existing debt for new issues with similar characteristics but longer maturities. Essentially, it assures continued private-sector financing but would trigger a so called “credit event” which is tantamount to a technical default. A third option, which is similar, would have creditors voluntarily swapping maturing debt proceeds for like new issues, essentially rolling over debt on old terms. The obvious problem is the difficulty in convincing creditors to submit to such an exchange. Finally, a more muscular option would have borrowing governments pay less than par for maturing bonds, thus submitting creditors to a “haircut” of their proceeds. This also would constitute a default.</a:t>
            </a:r>
          </a:p>
        </p:txBody>
      </p:sp>
      <p:sp>
        <p:nvSpPr>
          <p:cNvPr id="130052" name="Slide Number Placeholder 3"/>
          <p:cNvSpPr>
            <a:spLocks noGrp="1"/>
          </p:cNvSpPr>
          <p:nvPr>
            <p:ph type="sldNum" sz="quarter" idx="5"/>
          </p:nvPr>
        </p:nvSpPr>
        <p:spPr>
          <a:noFill/>
        </p:spPr>
        <p:txBody>
          <a:bodyPr/>
          <a:lstStyle/>
          <a:p>
            <a:fld id="{F525EE3A-FF1F-4D26-B0F7-328AAD61F97E}" type="slidenum">
              <a:rPr lang="en-US" altLang="zh-TW" smtClean="0"/>
              <a:pPr/>
              <a:t>121</a:t>
            </a:fld>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a:spcBef>
                <a:spcPct val="0"/>
              </a:spcBef>
            </a:pPr>
            <a:r>
              <a:rPr lang="en-US" altLang="zh-TW" smtClean="0"/>
              <a:t>Recent purchases of distressed bonds by the European Central Bank have left it with a large portfolio of securities. When properly marked to market, its value is now substantially below the purchase cost because bond prices have fallen. This presents a problem if the bank were to realize this loss. The ECB might then need to be  recapitalized by member governments who own it. Such a cash call would be politically destabilizing for many governments, particularly those from the continent’s northern periphery. The resulting political paralysis would adversely impact investor sentiment, worsening the economic outlook for Europe.</a:t>
            </a:r>
          </a:p>
        </p:txBody>
      </p:sp>
      <p:sp>
        <p:nvSpPr>
          <p:cNvPr id="131076" name="Slide Number Placeholder 3"/>
          <p:cNvSpPr>
            <a:spLocks noGrp="1"/>
          </p:cNvSpPr>
          <p:nvPr>
            <p:ph type="sldNum" sz="quarter" idx="5"/>
          </p:nvPr>
        </p:nvSpPr>
        <p:spPr>
          <a:noFill/>
        </p:spPr>
        <p:txBody>
          <a:bodyPr/>
          <a:lstStyle/>
          <a:p>
            <a:fld id="{16130D91-1EBD-4396-AC1C-08758FC4462B}" type="slidenum">
              <a:rPr lang="en-US" altLang="zh-TW" smtClean="0"/>
              <a:pPr/>
              <a:t>122</a:t>
            </a:fld>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a:spcBef>
                <a:spcPct val="0"/>
              </a:spcBef>
            </a:pPr>
            <a:r>
              <a:rPr lang="en-US" altLang="zh-TW" smtClean="0"/>
              <a:t>Another concern is the exposure of continental banks to distressed sovereign debt. French and German investors stand out as the largest creditors of the Greek government. Their losses, if realized, would certainly impair the banking sectors of the two countries. By contrast, Greek bank debt is widely held and the amounts are relatively small. In either case, U.S. investor exposure is insignificant. However, if continental banks were to suffer losses, these would cascade to the American banking sector through counterparty exposure risk. Large American banks with international links would then come under pressure by investors. The likely outcome would be less financing available to domestic U.S. borrowers.</a:t>
            </a:r>
            <a:endParaRPr lang="en-US" altLang="zh-TW" u="sng" smtClean="0"/>
          </a:p>
        </p:txBody>
      </p:sp>
      <p:sp>
        <p:nvSpPr>
          <p:cNvPr id="132100" name="Slide Number Placeholder 3"/>
          <p:cNvSpPr>
            <a:spLocks noGrp="1"/>
          </p:cNvSpPr>
          <p:nvPr>
            <p:ph type="sldNum" sz="quarter" idx="5"/>
          </p:nvPr>
        </p:nvSpPr>
        <p:spPr>
          <a:noFill/>
        </p:spPr>
        <p:txBody>
          <a:bodyPr/>
          <a:lstStyle/>
          <a:p>
            <a:fld id="{C03CFE00-488C-4AB7-823D-33507EDF91DF}" type="slidenum">
              <a:rPr lang="en-US" altLang="zh-TW" smtClean="0"/>
              <a:pPr/>
              <a:t>123</a:t>
            </a:fld>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a:spcBef>
                <a:spcPct val="0"/>
              </a:spcBef>
            </a:pPr>
            <a:r>
              <a:rPr lang="en-US" altLang="zh-TW" smtClean="0"/>
              <a:t>So what does all this mean for the U.S. economy? First, any type of sovereign default would shake markets worldwide, depress global investment sentiment, and move the European economy closer to another recession. Second, a large haircut suffered by investors might tip some European banks into cash calls. Rippling through to American shores, the direct hit to U.S. banks would be small but it could still impact earnings and asset quality at some institutions. Emergency lending by the Fed to its European counterparts would be politically divisive at home. Finally, a political crisis in Europe would also buffet policy making in the United States. For example, a European disarray might make coordinating policy responses with the U.S. difficult. Overall, the risks of a double-dip recession in the U.S. as a result of a major European crisis are probably small. Still, the extent of the crisis itself is highly unpredictable. What is certain is that none of the policy choices are either easy or clear-cut.</a:t>
            </a:r>
          </a:p>
        </p:txBody>
      </p:sp>
      <p:sp>
        <p:nvSpPr>
          <p:cNvPr id="133124" name="Slide Number Placeholder 3"/>
          <p:cNvSpPr>
            <a:spLocks noGrp="1"/>
          </p:cNvSpPr>
          <p:nvPr>
            <p:ph type="sldNum" sz="quarter" idx="5"/>
          </p:nvPr>
        </p:nvSpPr>
        <p:spPr>
          <a:noFill/>
        </p:spPr>
        <p:txBody>
          <a:bodyPr/>
          <a:lstStyle/>
          <a:p>
            <a:fld id="{0C837D38-2FE7-4895-9A58-0ED2B9918BF5}" type="slidenum">
              <a:rPr lang="en-US" altLang="zh-TW" smtClean="0"/>
              <a:pPr/>
              <a:t>124</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4937BE2-B835-4C87-965B-5055C20531C4}"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E626D83-17BB-4BF0-89FD-7B58B4E1A8D0}"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152400"/>
            <a:ext cx="1943100" cy="6324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152400"/>
            <a:ext cx="5676900" cy="6324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4B73AAF-C541-4BD9-BFE2-FCE4E3BCEC22}"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7772400" cy="8382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371600"/>
            <a:ext cx="7772400" cy="51054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2666D1C-96BB-4C86-B000-8EAA28CE46C1}"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105834" y="227708"/>
            <a:ext cx="8935357" cy="684609"/>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652463" y="5857875"/>
            <a:ext cx="1814512" cy="428625"/>
          </a:xfrm>
        </p:spPr>
        <p:txBody>
          <a:bodyPr/>
          <a:lstStyle>
            <a:lvl1pPr>
              <a:defRPr/>
            </a:lvl1pPr>
          </a:lstStyle>
          <a:p>
            <a:pPr>
              <a:defRPr/>
            </a:pPr>
            <a:endParaRPr lang="en-US" altLang="zh-TW"/>
          </a:p>
        </p:txBody>
      </p:sp>
      <p:sp>
        <p:nvSpPr>
          <p:cNvPr id="4" name="頁尾版面配置區 3"/>
          <p:cNvSpPr>
            <a:spLocks noGrp="1"/>
          </p:cNvSpPr>
          <p:nvPr>
            <p:ph type="ftr" sz="quarter" idx="11"/>
          </p:nvPr>
        </p:nvSpPr>
        <p:spPr>
          <a:xfrm>
            <a:off x="2974975" y="5857875"/>
            <a:ext cx="2757488" cy="428625"/>
          </a:xfrm>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a:xfrm>
            <a:off x="6240463" y="5857875"/>
            <a:ext cx="1814512" cy="428625"/>
          </a:xfrm>
        </p:spPr>
        <p:txBody>
          <a:bodyPr/>
          <a:lstStyle>
            <a:lvl1pPr>
              <a:defRPr/>
            </a:lvl1pPr>
          </a:lstStyle>
          <a:p>
            <a:pPr>
              <a:defRPr/>
            </a:pPr>
            <a:fld id="{F89FDFAA-4159-4E5A-B755-B834237E25D3}"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7838824-16B2-4991-A0E5-A352E7597BBB}"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798850F-117D-46DF-97B9-D87DAA6B8B52}"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371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71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0D4D225-7EA0-4EB8-9E34-2A84DDDE99A7}"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AB12E9B-906D-4065-BD7A-D1655F6E2F2A}"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E55F851-A514-4D33-A0B7-19328D1364A9}"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6A7AA807-6356-4615-836F-07A585E0B66B}"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3F780F0-EE15-404A-8DC7-93CCEBD73BA5}"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FC866DA-7E3D-4C9C-BD1A-5B52DDE4CB9D}"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Rectangle 3"/>
          <p:cNvSpPr>
            <a:spLocks noGrp="1" noChangeArrowheads="1"/>
          </p:cNvSpPr>
          <p:nvPr>
            <p:ph type="body" idx="1"/>
          </p:nvPr>
        </p:nvSpPr>
        <p:spPr bwMode="auto">
          <a:xfrm>
            <a:off x="685800" y="13716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TW"/>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a:p>
        </p:txBody>
      </p:sp>
      <p:sp>
        <p:nvSpPr>
          <p:cNvPr id="1030" name="Rectangle 6"/>
          <p:cNvSpPr>
            <a:spLocks noGrp="1" noChangeArrowheads="1"/>
          </p:cNvSpPr>
          <p:nvPr>
            <p:ph type="sldNum" sz="quarter" idx="4"/>
          </p:nvPr>
        </p:nvSpPr>
        <p:spPr bwMode="auto">
          <a:xfrm>
            <a:off x="65532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8D681E7-82DE-431E-8C89-372296EA0C5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charset="0"/>
          <a:ea typeface="新細明體" pitchFamily="18" charset="-120"/>
        </a:defRPr>
      </a:lvl2pPr>
      <a:lvl3pPr algn="ctr" rtl="0" eaLnBrk="0" fontAlgn="base" hangingPunct="0">
        <a:spcBef>
          <a:spcPct val="0"/>
        </a:spcBef>
        <a:spcAft>
          <a:spcPct val="0"/>
        </a:spcAft>
        <a:defRPr kumimoji="1" sz="4000">
          <a:solidFill>
            <a:schemeClr val="tx2"/>
          </a:solidFill>
          <a:latin typeface="Arial" charset="0"/>
          <a:ea typeface="新細明體" pitchFamily="18" charset="-120"/>
        </a:defRPr>
      </a:lvl3pPr>
      <a:lvl4pPr algn="ctr" rtl="0" eaLnBrk="0" fontAlgn="base" hangingPunct="0">
        <a:spcBef>
          <a:spcPct val="0"/>
        </a:spcBef>
        <a:spcAft>
          <a:spcPct val="0"/>
        </a:spcAft>
        <a:defRPr kumimoji="1" sz="4000">
          <a:solidFill>
            <a:schemeClr val="tx2"/>
          </a:solidFill>
          <a:latin typeface="Arial" charset="0"/>
          <a:ea typeface="新細明體" pitchFamily="18" charset="-120"/>
        </a:defRPr>
      </a:lvl4pPr>
      <a:lvl5pPr algn="ctr" rtl="0" eaLnBrk="0" fontAlgn="base" hangingPunct="0">
        <a:spcBef>
          <a:spcPct val="0"/>
        </a:spcBef>
        <a:spcAft>
          <a:spcPct val="0"/>
        </a:spcAft>
        <a:defRPr kumimoji="1" sz="4000">
          <a:solidFill>
            <a:schemeClr val="tx2"/>
          </a:solidFill>
          <a:latin typeface="Arial" charset="0"/>
          <a:ea typeface="新細明體" pitchFamily="18" charset="-120"/>
        </a:defRPr>
      </a:lvl5pPr>
      <a:lvl6pPr marL="457200" algn="ctr" rtl="0" fontAlgn="base">
        <a:spcBef>
          <a:spcPct val="0"/>
        </a:spcBef>
        <a:spcAft>
          <a:spcPct val="0"/>
        </a:spcAft>
        <a:defRPr kumimoji="1" sz="4000">
          <a:solidFill>
            <a:schemeClr val="tx2"/>
          </a:solidFill>
          <a:latin typeface="Arial" charset="0"/>
          <a:ea typeface="新細明體" pitchFamily="18" charset="-120"/>
        </a:defRPr>
      </a:lvl6pPr>
      <a:lvl7pPr marL="914400" algn="ctr" rtl="0" fontAlgn="base">
        <a:spcBef>
          <a:spcPct val="0"/>
        </a:spcBef>
        <a:spcAft>
          <a:spcPct val="0"/>
        </a:spcAft>
        <a:defRPr kumimoji="1" sz="4000">
          <a:solidFill>
            <a:schemeClr val="tx2"/>
          </a:solidFill>
          <a:latin typeface="Arial" charset="0"/>
          <a:ea typeface="新細明體" pitchFamily="18" charset="-120"/>
        </a:defRPr>
      </a:lvl7pPr>
      <a:lvl8pPr marL="1371600" algn="ctr" rtl="0" fontAlgn="base">
        <a:spcBef>
          <a:spcPct val="0"/>
        </a:spcBef>
        <a:spcAft>
          <a:spcPct val="0"/>
        </a:spcAft>
        <a:defRPr kumimoji="1" sz="4000">
          <a:solidFill>
            <a:schemeClr val="tx2"/>
          </a:solidFill>
          <a:latin typeface="Arial" charset="0"/>
          <a:ea typeface="新細明體" pitchFamily="18" charset="-120"/>
        </a:defRPr>
      </a:lvl8pPr>
      <a:lvl9pPr marL="1828800" algn="ctr" rtl="0" fontAlgn="base">
        <a:spcBef>
          <a:spcPct val="0"/>
        </a:spcBef>
        <a:spcAft>
          <a:spcPct val="0"/>
        </a:spcAft>
        <a:defRPr kumimoji="1" sz="40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oleObject" Target="../embeddings/Microsoft_Office_Excel_97-2003____1.xls"/><Relationship Id="rId4" Type="http://schemas.openxmlformats.org/officeDocument/2006/relationships/notesSlide" Target="../notesSlides/notesSlide3.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oleObject" Target="../embeddings/Microsoft_Office_Excel_97-2003____2.xls"/><Relationship Id="rId4" Type="http://schemas.openxmlformats.org/officeDocument/2006/relationships/notesSlide" Target="../notesSlides/notesSlide5.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Microsoft_Office_Excel_97-2003____4.xls"/><Relationship Id="rId5" Type="http://schemas.openxmlformats.org/officeDocument/2006/relationships/oleObject" Target="../embeddings/Microsoft_Office_Excel_97-2003____3.xls"/><Relationship Id="rId4" Type="http://schemas.openxmlformats.org/officeDocument/2006/relationships/notesSlide" Target="../notesSlides/notesSlide7.xml"/></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Microsoft_Office_Excel_97-2003____6.xls"/><Relationship Id="rId5" Type="http://schemas.openxmlformats.org/officeDocument/2006/relationships/oleObject" Target="../embeddings/Microsoft_Office_Excel_97-2003____5.xls"/><Relationship Id="rId4" Type="http://schemas.openxmlformats.org/officeDocument/2006/relationships/notesSlide" Target="../notesSlides/notesSlide8.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611560" y="2130425"/>
            <a:ext cx="7992888" cy="1470025"/>
          </a:xfrm>
        </p:spPr>
        <p:txBody>
          <a:bodyPr/>
          <a:lstStyle/>
          <a:p>
            <a:pPr eaLnBrk="1" hangingPunct="1"/>
            <a:r>
              <a:rPr lang="en-US" altLang="zh-TW" sz="4400" dirty="0" smtClean="0"/>
              <a:t>Financial Bubble and Crisis ,and Financial Engineering Innovation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TW" sz="3600" smtClean="0"/>
              <a:t>Technological Revolution Stimulate Innovation in Finance</a:t>
            </a:r>
          </a:p>
        </p:txBody>
      </p:sp>
      <p:sp>
        <p:nvSpPr>
          <p:cNvPr id="16387" name="Rectangle 3"/>
          <p:cNvSpPr>
            <a:spLocks noGrp="1" noChangeArrowheads="1"/>
          </p:cNvSpPr>
          <p:nvPr>
            <p:ph type="body" idx="1"/>
          </p:nvPr>
        </p:nvSpPr>
        <p:spPr/>
        <p:txBody>
          <a:bodyPr/>
          <a:lstStyle/>
          <a:p>
            <a:pPr eaLnBrk="1" hangingPunct="1">
              <a:lnSpc>
                <a:spcPct val="80000"/>
              </a:lnSpc>
            </a:pPr>
            <a:r>
              <a:rPr lang="en-US" altLang="zh-TW" sz="2000" smtClean="0"/>
              <a:t>Provision of 90-day revolving and open credit – aided the cotton industry and trade in the early of the Industrial Revolution.</a:t>
            </a:r>
          </a:p>
          <a:p>
            <a:pPr eaLnBrk="1" hangingPunct="1">
              <a:lnSpc>
                <a:spcPct val="80000"/>
              </a:lnSpc>
            </a:pPr>
            <a:r>
              <a:rPr lang="en-US" altLang="zh-TW" sz="2000" smtClean="0"/>
              <a:t>In the beginning of the third surge, the swiftness of ocean travel with faster steamships and the Suez Canal made it possible for small entrepreneurs to trade in small quantities of goods for which much smaller, shorter-term, credit instruments wer made available, as happened some time later in that same surge when the German producers of small electric motors needed adequate – medium-sized, medium-term – export funding.</a:t>
            </a:r>
          </a:p>
          <a:p>
            <a:pPr eaLnBrk="1" hangingPunct="1">
              <a:lnSpc>
                <a:spcPct val="80000"/>
              </a:lnSpc>
            </a:pPr>
            <a:r>
              <a:rPr lang="en-US" altLang="zh-TW" sz="2000" smtClean="0"/>
              <a:t>For consumers, after the First World War, when the fourth technological revolution was diffusing with increasing force, hire-purchase credit systems were developed so that masses of home durable equipment, such as refrigerators, vacuum cleaner and automobiles could be paid for from monthly salaries.</a:t>
            </a:r>
          </a:p>
          <a:p>
            <a:pPr eaLnBrk="1" hangingPunct="1">
              <a:lnSpc>
                <a:spcPct val="80000"/>
              </a:lnSpc>
            </a:pPr>
            <a:r>
              <a:rPr lang="en-US" altLang="zh-TW" sz="2000" smtClean="0"/>
              <a:t>With the information revolution, since the early 1970s there has been an explosion of international plastic money, which is gradually becoming even more ‘virtual’ through Internet trade.</a:t>
            </a:r>
          </a:p>
          <a:p>
            <a:pPr eaLnBrk="1" hangingPunct="1">
              <a:lnSpc>
                <a:spcPct val="80000"/>
              </a:lnSpc>
            </a:pPr>
            <a:endParaRPr lang="en-US" altLang="zh-TW" sz="2000"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a:xfrm>
            <a:off x="107950" y="260350"/>
            <a:ext cx="8856663" cy="838200"/>
          </a:xfrm>
        </p:spPr>
        <p:txBody>
          <a:bodyPr/>
          <a:lstStyle/>
          <a:p>
            <a:r>
              <a:rPr lang="en-US" altLang="zh-TW" sz="2800" smtClean="0"/>
              <a:t>Three Pieces of Paper turned into Complete Financial Origami Diagram and No One Knows What’s Going on </a:t>
            </a:r>
            <a:endParaRPr lang="zh-TW" altLang="en-US" sz="2800" smtClean="0"/>
          </a:p>
        </p:txBody>
      </p:sp>
      <p:pic>
        <p:nvPicPr>
          <p:cNvPr id="91139" name="Picture 2"/>
          <p:cNvPicPr>
            <a:picLocks noChangeAspect="1" noChangeArrowheads="1"/>
          </p:cNvPicPr>
          <p:nvPr/>
        </p:nvPicPr>
        <p:blipFill>
          <a:blip r:embed="rId2" cstate="print"/>
          <a:srcRect/>
          <a:stretch>
            <a:fillRect/>
          </a:stretch>
        </p:blipFill>
        <p:spPr bwMode="auto">
          <a:xfrm>
            <a:off x="250825" y="1412875"/>
            <a:ext cx="8713788" cy="5172075"/>
          </a:xfrm>
          <a:prstGeom prst="rect">
            <a:avLst/>
          </a:prstGeom>
          <a:noFill/>
          <a:ln w="9525">
            <a:noFill/>
            <a:miter lim="800000"/>
            <a:headEnd/>
            <a:tailEnd/>
          </a:ln>
        </p:spPr>
      </p:pic>
      <p:sp>
        <p:nvSpPr>
          <p:cNvPr id="6" name="文字方塊 5"/>
          <p:cNvSpPr txBox="1"/>
          <p:nvPr/>
        </p:nvSpPr>
        <p:spPr>
          <a:xfrm>
            <a:off x="1470040" y="1052736"/>
            <a:ext cx="7330148" cy="646331"/>
          </a:xfrm>
          <a:prstGeom prst="rect">
            <a:avLst/>
          </a:prstGeom>
          <a:noFill/>
        </p:spPr>
        <p:txBody>
          <a:bodyPr wrap="none">
            <a:spAutoFit/>
          </a:bodyPr>
          <a:lstStyle/>
          <a:p>
            <a:pPr>
              <a:defRPr/>
            </a:pPr>
            <a:r>
              <a:rPr lang="en-US" altLang="zh-TW" sz="1800" i="1" dirty="0">
                <a:solidFill>
                  <a:srgbClr val="FF0000"/>
                </a:solidFill>
              </a:rPr>
              <a:t>Wall Street’s business is to transfer risk from those </a:t>
            </a:r>
            <a:r>
              <a:rPr lang="en-US" altLang="zh-TW" sz="1800" i="1" dirty="0" smtClean="0">
                <a:solidFill>
                  <a:srgbClr val="FF0000"/>
                </a:solidFill>
              </a:rPr>
              <a:t>who don’t </a:t>
            </a:r>
            <a:r>
              <a:rPr lang="en-US" altLang="zh-TW" sz="1800" i="1" dirty="0">
                <a:solidFill>
                  <a:srgbClr val="FF0000"/>
                </a:solidFill>
              </a:rPr>
              <a:t>want it to those </a:t>
            </a:r>
            <a:endParaRPr lang="en-US" altLang="zh-TW" sz="1800" i="1" dirty="0" smtClean="0">
              <a:solidFill>
                <a:srgbClr val="FF0000"/>
              </a:solidFill>
            </a:endParaRPr>
          </a:p>
          <a:p>
            <a:pPr>
              <a:defRPr/>
            </a:pPr>
            <a:r>
              <a:rPr lang="en-US" altLang="zh-TW" sz="1800" i="1" dirty="0" smtClean="0">
                <a:solidFill>
                  <a:srgbClr val="FF0000"/>
                </a:solidFill>
              </a:rPr>
              <a:t>who want it, and  to those who </a:t>
            </a:r>
            <a:r>
              <a:rPr lang="en-US" altLang="zh-TW" sz="1800" i="1" dirty="0">
                <a:solidFill>
                  <a:srgbClr val="FF0000"/>
                </a:solidFill>
              </a:rPr>
              <a:t>do not know the risk behind. </a:t>
            </a:r>
            <a:endParaRPr lang="zh-TW" altLang="en-US" sz="1800" i="1" dirty="0">
              <a:solidFill>
                <a:srgbClr val="FF0000"/>
              </a:solidFill>
              <a:latin typeface="+mj-lt"/>
            </a:endParaRPr>
          </a:p>
        </p:txBody>
      </p:sp>
      <p:sp>
        <p:nvSpPr>
          <p:cNvPr id="5" name="文字方塊 4"/>
          <p:cNvSpPr txBox="1"/>
          <p:nvPr/>
        </p:nvSpPr>
        <p:spPr>
          <a:xfrm>
            <a:off x="2700338" y="6092825"/>
            <a:ext cx="3709987" cy="369888"/>
          </a:xfrm>
          <a:prstGeom prst="rect">
            <a:avLst/>
          </a:prstGeom>
          <a:noFill/>
        </p:spPr>
        <p:txBody>
          <a:bodyPr wrap="none">
            <a:spAutoFit/>
          </a:bodyPr>
          <a:lstStyle/>
          <a:p>
            <a:pPr>
              <a:defRPr/>
            </a:pPr>
            <a:r>
              <a:rPr lang="en-US" altLang="zh-TW" sz="1800" dirty="0">
                <a:solidFill>
                  <a:srgbClr val="FF0000"/>
                </a:solidFill>
                <a:latin typeface="+mj-lt"/>
              </a:rPr>
              <a:t>Financial Engineering Innovations!</a:t>
            </a:r>
            <a:endParaRPr lang="zh-TW" altLang="en-US" sz="1800" dirty="0">
              <a:solidFill>
                <a:srgbClr val="FF0000"/>
              </a:solidFill>
              <a:latin typeface="+mj-lt"/>
            </a:endParaRPr>
          </a:p>
        </p:txBody>
      </p:sp>
      <p:sp>
        <p:nvSpPr>
          <p:cNvPr id="7" name="文字方塊 6"/>
          <p:cNvSpPr txBox="1"/>
          <p:nvPr/>
        </p:nvSpPr>
        <p:spPr>
          <a:xfrm>
            <a:off x="6372225" y="2492375"/>
            <a:ext cx="2090738" cy="585788"/>
          </a:xfrm>
          <a:prstGeom prst="rect">
            <a:avLst/>
          </a:prstGeom>
          <a:noFill/>
        </p:spPr>
        <p:txBody>
          <a:bodyPr wrap="none">
            <a:spAutoFit/>
          </a:bodyPr>
          <a:lstStyle/>
          <a:p>
            <a:pPr>
              <a:defRPr/>
            </a:pPr>
            <a:r>
              <a:rPr lang="en-US" altLang="zh-TW" sz="1600" dirty="0">
                <a:latin typeface="+mj-lt"/>
              </a:rPr>
              <a:t>L: Loan, B: Bond, </a:t>
            </a:r>
          </a:p>
          <a:p>
            <a:pPr>
              <a:defRPr/>
            </a:pPr>
            <a:r>
              <a:rPr lang="en-US" altLang="zh-TW" sz="1600" dirty="0">
                <a:latin typeface="+mj-lt"/>
              </a:rPr>
              <a:t>D: Debt, S: Synthetic</a:t>
            </a:r>
            <a:endParaRPr lang="zh-TW" altLang="en-US" sz="1600" dirty="0">
              <a:latin typeface="+mj-lt"/>
            </a:endParaRPr>
          </a:p>
        </p:txBody>
      </p:sp>
      <p:sp>
        <p:nvSpPr>
          <p:cNvPr id="8" name="文字方塊 7"/>
          <p:cNvSpPr txBox="1"/>
          <p:nvPr/>
        </p:nvSpPr>
        <p:spPr>
          <a:xfrm>
            <a:off x="0" y="3716338"/>
            <a:ext cx="2700338" cy="1169987"/>
          </a:xfrm>
          <a:prstGeom prst="rect">
            <a:avLst/>
          </a:prstGeom>
          <a:noFill/>
        </p:spPr>
        <p:txBody>
          <a:bodyPr>
            <a:spAutoFit/>
          </a:bodyPr>
          <a:lstStyle/>
          <a:p>
            <a:pPr>
              <a:defRPr/>
            </a:pPr>
            <a:r>
              <a:rPr lang="en-US" altLang="zh-TW" sz="1000" dirty="0">
                <a:solidFill>
                  <a:schemeClr val="accent2"/>
                </a:solidFill>
                <a:latin typeface="+mj-lt"/>
              </a:rPr>
              <a:t>SPE(special purpose entity): </a:t>
            </a:r>
            <a:r>
              <a:rPr lang="en-US" altLang="zh-TW" sz="1000" dirty="0">
                <a:solidFill>
                  <a:schemeClr val="accent2"/>
                </a:solidFill>
              </a:rPr>
              <a:t>to ensure that the holders of the mortgage-back securities have the first priority right to receive payments on the loans, these loans need to be legally separated from the other obligations of the bank. This is done by creating an SPE, and then transferring the loans from the bank to the SPE.</a:t>
            </a:r>
            <a:endParaRPr lang="zh-TW" altLang="en-US" sz="1000" dirty="0">
              <a:solidFill>
                <a:schemeClr val="accent2"/>
              </a:solidFill>
              <a:latin typeface="+mj-lt"/>
            </a:endParaRPr>
          </a:p>
        </p:txBody>
      </p:sp>
      <p:sp>
        <p:nvSpPr>
          <p:cNvPr id="9" name="文字方塊 8"/>
          <p:cNvSpPr txBox="1"/>
          <p:nvPr/>
        </p:nvSpPr>
        <p:spPr>
          <a:xfrm>
            <a:off x="6227763" y="3716338"/>
            <a:ext cx="1706562" cy="247650"/>
          </a:xfrm>
          <a:prstGeom prst="rect">
            <a:avLst/>
          </a:prstGeom>
          <a:noFill/>
        </p:spPr>
        <p:txBody>
          <a:bodyPr wrap="none">
            <a:spAutoFit/>
          </a:bodyPr>
          <a:lstStyle/>
          <a:p>
            <a:pPr>
              <a:defRPr/>
            </a:pPr>
            <a:r>
              <a:rPr lang="en-US" altLang="zh-TW" sz="1000" dirty="0">
                <a:solidFill>
                  <a:schemeClr val="accent2"/>
                </a:solidFill>
              </a:rPr>
              <a:t>SPV(special purpose vehicle)</a:t>
            </a:r>
            <a:endParaRPr lang="zh-TW" altLang="en-US" sz="1000" dirty="0">
              <a:latin typeface="+mj-lt"/>
            </a:endParaRPr>
          </a:p>
        </p:txBody>
      </p:sp>
      <p:sp>
        <p:nvSpPr>
          <p:cNvPr id="10" name="文字方塊 9"/>
          <p:cNvSpPr txBox="1"/>
          <p:nvPr/>
        </p:nvSpPr>
        <p:spPr>
          <a:xfrm>
            <a:off x="6659563" y="3860800"/>
            <a:ext cx="1847850" cy="246063"/>
          </a:xfrm>
          <a:prstGeom prst="rect">
            <a:avLst/>
          </a:prstGeom>
          <a:noFill/>
        </p:spPr>
        <p:txBody>
          <a:bodyPr wrap="none">
            <a:spAutoFit/>
          </a:bodyPr>
          <a:lstStyle/>
          <a:p>
            <a:pPr>
              <a:defRPr/>
            </a:pPr>
            <a:r>
              <a:rPr lang="en-US" altLang="zh-TW" sz="1000" dirty="0">
                <a:solidFill>
                  <a:schemeClr val="accent2"/>
                </a:solidFill>
              </a:rPr>
              <a:t>SPE(special investment vehicle)</a:t>
            </a:r>
            <a:endParaRPr lang="zh-TW" altLang="en-US" sz="1000" dirty="0">
              <a:latin typeface="+mj-lt"/>
            </a:endParaRPr>
          </a:p>
        </p:txBody>
      </p:sp>
      <p:sp>
        <p:nvSpPr>
          <p:cNvPr id="11" name="文字方塊 10"/>
          <p:cNvSpPr txBox="1"/>
          <p:nvPr/>
        </p:nvSpPr>
        <p:spPr>
          <a:xfrm>
            <a:off x="3276600" y="3933825"/>
            <a:ext cx="1611313" cy="246063"/>
          </a:xfrm>
          <a:prstGeom prst="rect">
            <a:avLst/>
          </a:prstGeom>
          <a:noFill/>
        </p:spPr>
        <p:txBody>
          <a:bodyPr wrap="none">
            <a:spAutoFit/>
          </a:bodyPr>
          <a:lstStyle/>
          <a:p>
            <a:pPr>
              <a:defRPr/>
            </a:pPr>
            <a:r>
              <a:rPr lang="en-US" altLang="zh-TW" sz="1000" dirty="0">
                <a:solidFill>
                  <a:schemeClr val="accent2"/>
                </a:solidFill>
              </a:rPr>
              <a:t>SPE(special purpose entity)</a:t>
            </a:r>
            <a:endParaRPr lang="zh-TW" altLang="en-US" sz="1000" dirty="0">
              <a:latin typeface="+mj-l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p:txBody>
          <a:bodyPr/>
          <a:lstStyle/>
          <a:p>
            <a:endParaRPr lang="zh-TW" altLang="en-US" smtClean="0"/>
          </a:p>
        </p:txBody>
      </p:sp>
      <p:pic>
        <p:nvPicPr>
          <p:cNvPr id="101379" name="Picture 2"/>
          <p:cNvPicPr>
            <a:picLocks noChangeAspect="1" noChangeArrowheads="1"/>
          </p:cNvPicPr>
          <p:nvPr/>
        </p:nvPicPr>
        <p:blipFill>
          <a:blip r:embed="rId2" cstate="print"/>
          <a:srcRect/>
          <a:stretch>
            <a:fillRect/>
          </a:stretch>
        </p:blipFill>
        <p:spPr bwMode="auto">
          <a:xfrm>
            <a:off x="1042988" y="908050"/>
            <a:ext cx="6867525" cy="2828925"/>
          </a:xfrm>
          <a:prstGeom prst="rect">
            <a:avLst/>
          </a:prstGeom>
          <a:noFill/>
          <a:ln w="9525">
            <a:noFill/>
            <a:miter lim="800000"/>
            <a:headEnd/>
            <a:tailEnd/>
          </a:ln>
        </p:spPr>
      </p:pic>
      <p:pic>
        <p:nvPicPr>
          <p:cNvPr id="101380" name="Picture 3"/>
          <p:cNvPicPr>
            <a:picLocks noChangeAspect="1" noChangeArrowheads="1"/>
          </p:cNvPicPr>
          <p:nvPr/>
        </p:nvPicPr>
        <p:blipFill>
          <a:blip r:embed="rId3" cstate="print"/>
          <a:srcRect/>
          <a:stretch>
            <a:fillRect/>
          </a:stretch>
        </p:blipFill>
        <p:spPr bwMode="auto">
          <a:xfrm>
            <a:off x="1116013" y="3644900"/>
            <a:ext cx="6648450" cy="3076575"/>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a:spLocks noGrp="1"/>
          </p:cNvSpPr>
          <p:nvPr>
            <p:ph type="title"/>
          </p:nvPr>
        </p:nvSpPr>
        <p:spPr/>
        <p:txBody>
          <a:bodyPr/>
          <a:lstStyle/>
          <a:p>
            <a:r>
              <a:rPr lang="en-US" altLang="zh-TW" sz="3600" smtClean="0"/>
              <a:t>Why Securitization: Historical Review of Mortgage System</a:t>
            </a:r>
            <a:endParaRPr lang="zh-TW" altLang="en-US" sz="3600" smtClean="0"/>
          </a:p>
        </p:txBody>
      </p:sp>
      <p:sp>
        <p:nvSpPr>
          <p:cNvPr id="102403" name="內容版面配置區 2"/>
          <p:cNvSpPr>
            <a:spLocks noGrp="1"/>
          </p:cNvSpPr>
          <p:nvPr>
            <p:ph idx="1"/>
          </p:nvPr>
        </p:nvSpPr>
        <p:spPr>
          <a:xfrm>
            <a:off x="539750" y="1196975"/>
            <a:ext cx="8135938" cy="5105400"/>
          </a:xfrm>
        </p:spPr>
        <p:txBody>
          <a:bodyPr/>
          <a:lstStyle/>
          <a:p>
            <a:r>
              <a:rPr lang="en-US" altLang="zh-TW" sz="1400" smtClean="0"/>
              <a:t>Traditional (1930-1970): The system of mortgage finance that was characterized </a:t>
            </a:r>
            <a:r>
              <a:rPr lang="en-US" altLang="zh-TW" sz="1400" smtClean="0">
                <a:solidFill>
                  <a:srgbClr val="FF0000"/>
                </a:solidFill>
              </a:rPr>
              <a:t>by long-term, fixed-rate, self-amortizing loans</a:t>
            </a:r>
            <a:r>
              <a:rPr lang="en-US" altLang="zh-TW" sz="1400" smtClean="0"/>
              <a:t> (provided mainly by savings and loan associations and mutual savings banks out of funds in their short-term deposit accounts). This was indeed the first mortgage revolution.</a:t>
            </a:r>
          </a:p>
          <a:p>
            <a:r>
              <a:rPr lang="en-US" altLang="zh-TW" sz="1400" smtClean="0"/>
              <a:t>S&amp;Ls (also known as thrifts) were therefore locked into using </a:t>
            </a:r>
            <a:r>
              <a:rPr lang="en-US" altLang="zh-TW" sz="1400" smtClean="0">
                <a:solidFill>
                  <a:srgbClr val="FF0000"/>
                </a:solidFill>
              </a:rPr>
              <a:t>short-term deposits to fund long-term mortgages, a mismatch that plagued the industry through a series of later financial crises (i.e. Savings and Loan Crisis). </a:t>
            </a:r>
            <a:r>
              <a:rPr lang="en-US" altLang="zh-TW" sz="1400" smtClean="0"/>
              <a:t>Without alternative funding sources, a loss of deposits could restrict credit access to new home buyers. Thrifts were restricted from matching what the market was paying through new savings vehicles (such as mutual funds, Treasuries, or money market accounts).</a:t>
            </a:r>
          </a:p>
          <a:p>
            <a:r>
              <a:rPr lang="en-US" altLang="zh-TW" sz="1400" smtClean="0"/>
              <a:t>By the 1960s, the ability of depository institutions to fund longterm, fixed-rate mortgages was </a:t>
            </a:r>
            <a:r>
              <a:rPr lang="en-US" altLang="zh-TW" sz="1400" smtClean="0">
                <a:solidFill>
                  <a:srgbClr val="FF0000"/>
                </a:solidFill>
              </a:rPr>
              <a:t>compromised by inflation</a:t>
            </a:r>
            <a:r>
              <a:rPr lang="en-US" altLang="zh-TW" sz="1400" smtClean="0"/>
              <a:t>, </a:t>
            </a:r>
            <a:r>
              <a:rPr lang="en-US" altLang="zh-TW" sz="1400" smtClean="0">
                <a:solidFill>
                  <a:srgbClr val="FF0000"/>
                </a:solidFill>
              </a:rPr>
              <a:t>which pushed up nominal interest rates and eroded the balance sheets of those institutions</a:t>
            </a:r>
            <a:r>
              <a:rPr lang="en-US" altLang="zh-TW" sz="1400" smtClean="0"/>
              <a:t>. The maturity mismatch problem came to a head during the late 1970s and 1980s, culminating in the liquidity crises and insolvencies that became collectively known as the savings and loan crisis.</a:t>
            </a:r>
          </a:p>
          <a:p>
            <a:r>
              <a:rPr lang="en-US" altLang="zh-TW" sz="1400" smtClean="0"/>
              <a:t>The crisis came about due to poorly designed deposit insurance, faulty supervision, and restrictions on investments to hedge the interest rate and credit risks faced during this period. </a:t>
            </a:r>
            <a:r>
              <a:rPr lang="en-US" altLang="zh-TW" sz="1400" smtClean="0">
                <a:solidFill>
                  <a:srgbClr val="FF0000"/>
                </a:solidFill>
              </a:rPr>
              <a:t>The sharp rise in interest rates in the late 1970s (caused by the appreciation of the dollar against other currencies) caused a twist in the term structure of interest rates (the yield curve) that generated losses. From 1979 to 1983, unanticipated double-digit inflation coupled with dollar depreciation led to negative real interest rates</a:t>
            </a:r>
            <a:r>
              <a:rPr lang="en-US" altLang="zh-TW" sz="1400" smtClean="0"/>
              <a:t>. As financial institutions extended their lending base and their capital ratios worsened, conditions weakened in the industry. Monetary policy tightened, shortterm rates soared, loans were squeezed, and a crisis was underway.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p:txBody>
          <a:bodyPr/>
          <a:lstStyle/>
          <a:p>
            <a:r>
              <a:rPr lang="en-US" altLang="zh-TW" smtClean="0"/>
              <a:t>Why Securitization</a:t>
            </a:r>
            <a:endParaRPr lang="zh-TW" altLang="en-US" smtClean="0"/>
          </a:p>
        </p:txBody>
      </p:sp>
      <p:sp>
        <p:nvSpPr>
          <p:cNvPr id="3" name="內容版面配置區 2"/>
          <p:cNvSpPr>
            <a:spLocks noGrp="1"/>
          </p:cNvSpPr>
          <p:nvPr>
            <p:ph idx="1"/>
          </p:nvPr>
        </p:nvSpPr>
        <p:spPr>
          <a:xfrm>
            <a:off x="684213" y="1125538"/>
            <a:ext cx="7772400" cy="5105400"/>
          </a:xfrm>
        </p:spPr>
        <p:txBody>
          <a:bodyPr/>
          <a:lstStyle/>
          <a:p>
            <a:pPr>
              <a:defRPr/>
            </a:pPr>
            <a:r>
              <a:rPr lang="en-US" altLang="zh-TW" sz="1600" dirty="0" smtClean="0">
                <a:solidFill>
                  <a:srgbClr val="FF0000"/>
                </a:solidFill>
              </a:rPr>
              <a:t>Securitization, combined with deep and liquid derivatives markets, eased the spread and trading of risk</a:t>
            </a:r>
            <a:r>
              <a:rPr lang="en-US" altLang="zh-TW" sz="1600" dirty="0" smtClean="0"/>
              <a:t>.--- lessons learned from S&amp;L Crisis; The danger inherent in funding short-term liabilities with long-term assets in markets with interest rate volatility became a lesson well learned.</a:t>
            </a:r>
          </a:p>
          <a:p>
            <a:pPr>
              <a:defRPr/>
            </a:pPr>
            <a:r>
              <a:rPr lang="en-US" altLang="zh-TW" sz="1600" dirty="0" smtClean="0">
                <a:solidFill>
                  <a:srgbClr val="FF0000"/>
                </a:solidFill>
              </a:rPr>
              <a:t>Historically, lenders had used an “originate to hold” model for home mortgages: Institutions originated loans based on careful due diligence and then serviced and held the loans in their portfolios. But starting in the 1970s, securitization (an “originate to distribute” model) took hold. </a:t>
            </a:r>
            <a:r>
              <a:rPr lang="en-US" altLang="zh-TW" sz="1600" dirty="0" smtClean="0"/>
              <a:t>Under this new model, lenders packaged pools of loans into securities that were sold in the secondary market. Upon getting the loans off their balance sheets, </a:t>
            </a:r>
            <a:r>
              <a:rPr lang="en-US" altLang="zh-TW" sz="1600" dirty="0" smtClean="0">
                <a:solidFill>
                  <a:srgbClr val="FF0000"/>
                </a:solidFill>
              </a:rPr>
              <a:t>lenders gained liquidity and were able to make additional loans at lower cost to consumers.</a:t>
            </a:r>
          </a:p>
          <a:p>
            <a:pPr>
              <a:defRPr/>
            </a:pPr>
            <a:r>
              <a:rPr lang="en-US" altLang="zh-TW" sz="1600" dirty="0" smtClean="0"/>
              <a:t>In 1970, </a:t>
            </a:r>
            <a:r>
              <a:rPr lang="en-US" altLang="zh-TW" sz="1600" dirty="0" err="1" smtClean="0"/>
              <a:t>Ginnie</a:t>
            </a:r>
            <a:r>
              <a:rPr lang="en-US" altLang="zh-TW" sz="1600" dirty="0" smtClean="0"/>
              <a:t> Mae issued the first mortgage </a:t>
            </a:r>
            <a:r>
              <a:rPr lang="en-US" altLang="zh-TW" sz="1600" dirty="0" smtClean="0">
                <a:solidFill>
                  <a:srgbClr val="FF0000"/>
                </a:solidFill>
              </a:rPr>
              <a:t>pass-through security (granting investors an interest in a pool of mortgages and “passing through” the regular payments of principal and interest, providing a flow of fixed income). </a:t>
            </a:r>
            <a:r>
              <a:rPr lang="en-US" altLang="zh-TW" sz="1600" dirty="0" smtClean="0"/>
              <a:t>By the 1980s</a:t>
            </a:r>
            <a:r>
              <a:rPr lang="en-US" altLang="zh-TW" sz="1600" dirty="0" smtClean="0">
                <a:solidFill>
                  <a:srgbClr val="FF0000"/>
                </a:solidFill>
              </a:rPr>
              <a:t>, Freddie Mac had introduce collateralized mortgage obligations (CMOs), which separate the payments for a pooled set of mortgages into “strips” with varying maturities and credit risks; these could be sold to institutional investors with specific time horizons in their investment needs and different risk preferences.</a:t>
            </a:r>
            <a:endParaRPr lang="zh-TW" altLang="en-US" sz="1600" dirty="0">
              <a:solidFill>
                <a:srgbClr val="FF0000"/>
              </a:solidFill>
              <a:latin typeface="+mj-lt"/>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p:cNvSpPr>
          <p:nvPr>
            <p:ph type="title"/>
          </p:nvPr>
        </p:nvSpPr>
        <p:spPr/>
        <p:txBody>
          <a:bodyPr/>
          <a:lstStyle/>
          <a:p>
            <a:r>
              <a:rPr lang="en-US" altLang="zh-TW" smtClean="0"/>
              <a:t>Why Securitization__cont.</a:t>
            </a:r>
            <a:endParaRPr lang="zh-TW" altLang="en-US" smtClean="0"/>
          </a:p>
        </p:txBody>
      </p:sp>
      <p:sp>
        <p:nvSpPr>
          <p:cNvPr id="3" name="內容版面配置區 2"/>
          <p:cNvSpPr>
            <a:spLocks noGrp="1"/>
          </p:cNvSpPr>
          <p:nvPr>
            <p:ph idx="1"/>
          </p:nvPr>
        </p:nvSpPr>
        <p:spPr>
          <a:xfrm>
            <a:off x="684213" y="1052513"/>
            <a:ext cx="7772400" cy="5105400"/>
          </a:xfrm>
        </p:spPr>
        <p:txBody>
          <a:bodyPr/>
          <a:lstStyle/>
          <a:p>
            <a:pPr>
              <a:defRPr/>
            </a:pPr>
            <a:r>
              <a:rPr lang="en-US" altLang="zh-TW" sz="1400" dirty="0" smtClean="0">
                <a:solidFill>
                  <a:srgbClr val="FF0000"/>
                </a:solidFill>
              </a:rPr>
              <a:t>It became common for firms to slice the risk associated with this type of investment vehicle into different classes, or tranches: senior tranches, mezzanine tranches, and equity tranches, each with a corresponding credit rating. Investors in these different tranches absorb losses in reverse order of seniority; because equity tranches carry a higher risk of default, they offer higher coupons in return.</a:t>
            </a:r>
          </a:p>
          <a:p>
            <a:pPr>
              <a:defRPr/>
            </a:pPr>
            <a:r>
              <a:rPr lang="en-US" altLang="zh-TW" sz="1400" dirty="0" smtClean="0">
                <a:solidFill>
                  <a:srgbClr val="FF0000"/>
                </a:solidFill>
              </a:rPr>
              <a:t>Local and international institutional investors purchased these mortgage-backed securities (MBS), introducing new and broader sources of funding into the housing market. </a:t>
            </a:r>
            <a:r>
              <a:rPr lang="en-US" altLang="zh-TW" sz="1400" dirty="0" smtClean="0"/>
              <a:t>From 1980 to Q3 2008, the share of home mortgages that were securitized increased dramatically.</a:t>
            </a:r>
          </a:p>
          <a:p>
            <a:pPr>
              <a:defRPr/>
            </a:pPr>
            <a:r>
              <a:rPr lang="en-US" altLang="zh-TW" sz="1400" dirty="0" smtClean="0"/>
              <a:t>The rise of securitization made mortgage credit and homeownership available to millions of Americans. Securitization, combined with deep and liquid derivatives markets, </a:t>
            </a:r>
            <a:r>
              <a:rPr lang="en-US" altLang="zh-TW" sz="1400" dirty="0" smtClean="0">
                <a:solidFill>
                  <a:srgbClr val="FF0000"/>
                </a:solidFill>
              </a:rPr>
              <a:t>eased the spread and trading of risk. </a:t>
            </a:r>
          </a:p>
          <a:p>
            <a:pPr>
              <a:defRPr/>
            </a:pPr>
            <a:r>
              <a:rPr lang="en-US" altLang="zh-TW" sz="1400" dirty="0" smtClean="0"/>
              <a:t>The momentum created by securitization truly caught fire when new information technology was introduced in the 1990s, vastly improving the ability of mortgage issuers to gather and process information. The costs of loan origination were drastically reduced, with greater accessibility of data on credit quality and the value of collateral. Today lenders share information with credit bureaus, title companies, appraisers and insurers, servicers, and others</a:t>
            </a:r>
            <a:r>
              <a:rPr lang="en-US" altLang="zh-TW" sz="1400" dirty="0" smtClean="0">
                <a:solidFill>
                  <a:srgbClr val="FF0000"/>
                </a:solidFill>
              </a:rPr>
              <a:t>. It has been estimated that the mortgage industry increased its labor productivity about two and a half times with the proliferation of data processing and Internet services.</a:t>
            </a:r>
          </a:p>
          <a:p>
            <a:pPr>
              <a:defRPr/>
            </a:pPr>
            <a:r>
              <a:rPr lang="en-US" altLang="zh-TW" sz="1400" dirty="0" smtClean="0"/>
              <a:t>Despite the power of the information technology that has been introduced into mortgage markets, it’s worth remembering </a:t>
            </a:r>
            <a:r>
              <a:rPr lang="en-US" altLang="zh-TW" sz="1400" dirty="0" smtClean="0">
                <a:solidFill>
                  <a:srgbClr val="FF0000"/>
                </a:solidFill>
              </a:rPr>
              <a:t>that old adage “garbage in, garbage out.” </a:t>
            </a:r>
            <a:r>
              <a:rPr lang="en-US" altLang="zh-TW" sz="1400" dirty="0" smtClean="0"/>
              <a:t>These new tools are powerful, but their ultimate effectiveness is totally dependent on the accuracy and quality of the data inputs. During the housing boom, many lenders used information technology solely to increase volume, neglecting its capacity to help them more carefully sift through risk factors.</a:t>
            </a:r>
            <a:endParaRPr lang="zh-TW" altLang="en-US" sz="1400" dirty="0">
              <a:latin typeface="+mj-l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a:xfrm>
            <a:off x="250825" y="152400"/>
            <a:ext cx="8569325" cy="838200"/>
          </a:xfrm>
        </p:spPr>
        <p:txBody>
          <a:bodyPr/>
          <a:lstStyle/>
          <a:p>
            <a:r>
              <a:rPr lang="en-US" altLang="zh-TW" sz="3600" smtClean="0"/>
              <a:t>The mortgage model switches from originate-to-hold to originate-to-distribute</a:t>
            </a:r>
            <a:endParaRPr lang="zh-TW" altLang="en-US" sz="3600" smtClean="0"/>
          </a:p>
        </p:txBody>
      </p:sp>
      <p:sp>
        <p:nvSpPr>
          <p:cNvPr id="3" name="內容版面配置區 2"/>
          <p:cNvSpPr>
            <a:spLocks noGrp="1"/>
          </p:cNvSpPr>
          <p:nvPr>
            <p:ph idx="1"/>
          </p:nvPr>
        </p:nvSpPr>
        <p:spPr>
          <a:xfrm>
            <a:off x="755650" y="4652963"/>
            <a:ext cx="7772400" cy="1895475"/>
          </a:xfrm>
        </p:spPr>
        <p:txBody>
          <a:bodyPr/>
          <a:lstStyle/>
          <a:p>
            <a:pPr>
              <a:defRPr/>
            </a:pPr>
            <a:r>
              <a:rPr lang="en-US" altLang="zh-TW" sz="1400" dirty="0" smtClean="0"/>
              <a:t>Securitization, combined with deep and liquid derivatives markets, eased the spread and trading of risk.  The momentum created by securitization truly caught fire when new information technology was introduced in the 1990s, vastly improving the ability of mortgage issuers to gather and process information. The costs of loan origination were drastically reduced, with greater accessibility of data on credit quality and the value of collateral.</a:t>
            </a:r>
          </a:p>
          <a:p>
            <a:pPr>
              <a:defRPr/>
            </a:pPr>
            <a:r>
              <a:rPr lang="en-US" altLang="zh-TW" sz="1400" dirty="0" smtClean="0"/>
              <a:t>Today lenders share information with credit bureaus, title companies, appraisers and insurers, servicers, and others. It has been estimated that the mortgage industry increased its labor productivity about two and a half times with the proliferation of data processing and Internet services.</a:t>
            </a:r>
            <a:endParaRPr lang="zh-TW" altLang="en-US" sz="1400" dirty="0">
              <a:latin typeface="+mj-lt"/>
            </a:endParaRPr>
          </a:p>
        </p:txBody>
      </p:sp>
      <p:pic>
        <p:nvPicPr>
          <p:cNvPr id="105476" name="Picture 2"/>
          <p:cNvPicPr>
            <a:picLocks noChangeAspect="1" noChangeArrowheads="1"/>
          </p:cNvPicPr>
          <p:nvPr/>
        </p:nvPicPr>
        <p:blipFill>
          <a:blip r:embed="rId2" cstate="print"/>
          <a:srcRect/>
          <a:stretch>
            <a:fillRect/>
          </a:stretch>
        </p:blipFill>
        <p:spPr bwMode="auto">
          <a:xfrm>
            <a:off x="611188" y="1196975"/>
            <a:ext cx="7777162" cy="3482975"/>
          </a:xfrm>
          <a:prstGeom prst="rect">
            <a:avLst/>
          </a:prstGeom>
          <a:noFill/>
          <a:ln w="9525">
            <a:noFill/>
            <a:miter lim="800000"/>
            <a:headEnd/>
            <a:tailEnd/>
          </a:ln>
        </p:spPr>
      </p:pic>
      <p:pic>
        <p:nvPicPr>
          <p:cNvPr id="105477" name="Picture 3"/>
          <p:cNvPicPr>
            <a:picLocks noChangeAspect="1" noChangeArrowheads="1"/>
          </p:cNvPicPr>
          <p:nvPr/>
        </p:nvPicPr>
        <p:blipFill>
          <a:blip r:embed="rId3" cstate="print"/>
          <a:srcRect/>
          <a:stretch>
            <a:fillRect/>
          </a:stretch>
        </p:blipFill>
        <p:spPr bwMode="auto">
          <a:xfrm>
            <a:off x="2484438" y="4292600"/>
            <a:ext cx="2962275" cy="22860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標題 1"/>
          <p:cNvSpPr>
            <a:spLocks noGrp="1"/>
          </p:cNvSpPr>
          <p:nvPr>
            <p:ph type="title"/>
          </p:nvPr>
        </p:nvSpPr>
        <p:spPr>
          <a:xfrm>
            <a:off x="179388" y="333375"/>
            <a:ext cx="3887787" cy="503238"/>
          </a:xfrm>
        </p:spPr>
        <p:txBody>
          <a:bodyPr/>
          <a:lstStyle/>
          <a:p>
            <a:pPr algn="l"/>
            <a:r>
              <a:rPr lang="en-US" altLang="zh-TW" sz="2800" smtClean="0"/>
              <a:t>Dodging Bill Collectors:</a:t>
            </a:r>
            <a:br>
              <a:rPr lang="en-US" altLang="zh-TW" sz="2800" smtClean="0"/>
            </a:br>
            <a:r>
              <a:rPr lang="en-US" altLang="zh-TW" sz="2800" smtClean="0"/>
              <a:t> </a:t>
            </a:r>
            <a:endParaRPr lang="zh-TW" altLang="en-US" sz="2800" smtClean="0"/>
          </a:p>
        </p:txBody>
      </p:sp>
      <p:pic>
        <p:nvPicPr>
          <p:cNvPr id="106499" name="Picture 2"/>
          <p:cNvPicPr>
            <a:picLocks noGrp="1" noChangeAspect="1" noChangeArrowheads="1"/>
          </p:cNvPicPr>
          <p:nvPr>
            <p:ph idx="1"/>
          </p:nvPr>
        </p:nvPicPr>
        <p:blipFill>
          <a:blip r:embed="rId2" cstate="print"/>
          <a:srcRect/>
          <a:stretch>
            <a:fillRect/>
          </a:stretch>
        </p:blipFill>
        <p:spPr>
          <a:xfrm>
            <a:off x="755576" y="736600"/>
            <a:ext cx="7416824" cy="6121400"/>
          </a:xfrm>
          <a:noFill/>
        </p:spPr>
      </p:pic>
      <p:sp>
        <p:nvSpPr>
          <p:cNvPr id="6" name="文字方塊 5"/>
          <p:cNvSpPr txBox="1"/>
          <p:nvPr/>
        </p:nvSpPr>
        <p:spPr>
          <a:xfrm>
            <a:off x="6588125" y="6453188"/>
            <a:ext cx="1955800" cy="277812"/>
          </a:xfrm>
          <a:prstGeom prst="rect">
            <a:avLst/>
          </a:prstGeom>
          <a:noFill/>
        </p:spPr>
        <p:txBody>
          <a:bodyPr wrap="none">
            <a:spAutoFit/>
          </a:bodyPr>
          <a:lstStyle/>
          <a:p>
            <a:pPr>
              <a:defRPr/>
            </a:pPr>
            <a:r>
              <a:rPr lang="en-US" altLang="zh-TW" sz="1200" dirty="0">
                <a:latin typeface="+mj-lt"/>
              </a:rPr>
              <a:t>Courtesy of </a:t>
            </a:r>
            <a:r>
              <a:rPr lang="en-US" altLang="zh-TW" sz="1200" dirty="0"/>
              <a:t>Rube Goldberg</a:t>
            </a:r>
            <a:endParaRPr lang="zh-TW" altLang="en-US" sz="1200" dirty="0">
              <a:latin typeface="+mj-lt"/>
            </a:endParaRPr>
          </a:p>
        </p:txBody>
      </p:sp>
      <p:sp>
        <p:nvSpPr>
          <p:cNvPr id="7" name="文字方塊 6"/>
          <p:cNvSpPr txBox="1"/>
          <p:nvPr/>
        </p:nvSpPr>
        <p:spPr>
          <a:xfrm>
            <a:off x="5076825" y="3644900"/>
            <a:ext cx="3887788" cy="831850"/>
          </a:xfrm>
          <a:prstGeom prst="rect">
            <a:avLst/>
          </a:prstGeom>
          <a:noFill/>
        </p:spPr>
        <p:txBody>
          <a:bodyPr>
            <a:spAutoFit/>
          </a:bodyPr>
          <a:lstStyle/>
          <a:p>
            <a:pPr>
              <a:defRPr/>
            </a:pPr>
            <a:r>
              <a:rPr lang="en-US" altLang="zh-TW" sz="1600" dirty="0"/>
              <a:t>Financial innovations don’t have to be laboriously contrived and</a:t>
            </a:r>
          </a:p>
          <a:p>
            <a:pPr>
              <a:defRPr/>
            </a:pPr>
            <a:r>
              <a:rPr lang="en-US" altLang="zh-TW" sz="1600" dirty="0"/>
              <a:t>complicated Rube Goldberg contraptions</a:t>
            </a:r>
            <a:endParaRPr lang="zh-TW" altLang="en-US" sz="1600" dirty="0">
              <a:latin typeface="+mj-l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ctrTitle"/>
          </p:nvPr>
        </p:nvSpPr>
        <p:spPr>
          <a:xfrm>
            <a:off x="684213" y="2349500"/>
            <a:ext cx="7772400" cy="1470025"/>
          </a:xfrm>
        </p:spPr>
        <p:txBody>
          <a:bodyPr/>
          <a:lstStyle/>
          <a:p>
            <a:r>
              <a:rPr lang="en-US" altLang="zh-TW" smtClean="0"/>
              <a:t>Global Financial Crisis:</a:t>
            </a:r>
            <a:br>
              <a:rPr lang="en-US" altLang="zh-TW" smtClean="0"/>
            </a:br>
            <a:r>
              <a:rPr lang="en-US" altLang="zh-TW" smtClean="0"/>
              <a:t>European Chapter</a:t>
            </a:r>
            <a:br>
              <a:rPr lang="en-US" altLang="zh-TW" smtClean="0"/>
            </a:br>
            <a:r>
              <a:rPr lang="en-US" altLang="zh-TW" smtClean="0"/>
              <a:t>(Sovereign Debt)</a:t>
            </a:r>
            <a:endParaRPr lang="zh-TW" altLang="en-US"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8936038" cy="700088"/>
          </a:xfrm>
        </p:spPr>
        <p:txBody>
          <a:bodyPr lIns="0" rIns="0" anchor="t" anchorCtr="1"/>
          <a:lstStyle/>
          <a:p>
            <a:r>
              <a:rPr lang="en-US" altLang="zh-TW" sz="3200" smtClean="0">
                <a:solidFill>
                  <a:schemeClr val="tx1"/>
                </a:solidFill>
              </a:rPr>
              <a:t>Advanced Economies: Gross Debt-to-GDP Ratios, 2010 IMF Projections</a:t>
            </a:r>
          </a:p>
        </p:txBody>
      </p:sp>
      <p:sp>
        <p:nvSpPr>
          <p:cNvPr id="108547" name="Text Box 3"/>
          <p:cNvSpPr txBox="1">
            <a:spLocks noChangeArrowheads="1"/>
          </p:cNvSpPr>
          <p:nvPr/>
        </p:nvSpPr>
        <p:spPr bwMode="auto">
          <a:xfrm>
            <a:off x="103188" y="1196975"/>
            <a:ext cx="9040812" cy="261938"/>
          </a:xfrm>
          <a:prstGeom prst="rect">
            <a:avLst/>
          </a:prstGeom>
          <a:noFill/>
          <a:ln w="9525">
            <a:noFill/>
            <a:miter lim="800000"/>
            <a:headEnd/>
            <a:tailEnd/>
          </a:ln>
        </p:spPr>
        <p:txBody>
          <a:bodyPr lIns="0" tIns="0" rIns="0" bIns="0" anchorCtr="1"/>
          <a:lstStyle/>
          <a:p>
            <a:pPr algn="ctr"/>
            <a:r>
              <a:rPr lang="en-US" altLang="zh-TW" sz="1700">
                <a:solidFill>
                  <a:srgbClr val="FF0000"/>
                </a:solidFill>
                <a:latin typeface="Arial" charset="0"/>
              </a:rPr>
              <a:t>Debt-GDP ratios have been rumped up dramatically in many countries</a:t>
            </a:r>
          </a:p>
        </p:txBody>
      </p:sp>
      <p:sp>
        <p:nvSpPr>
          <p:cNvPr id="108548" name="Text Box 4"/>
          <p:cNvSpPr txBox="1">
            <a:spLocks noChangeArrowheads="1"/>
          </p:cNvSpPr>
          <p:nvPr/>
        </p:nvSpPr>
        <p:spPr bwMode="auto">
          <a:xfrm>
            <a:off x="593725" y="6421438"/>
            <a:ext cx="7937500" cy="211137"/>
          </a:xfrm>
          <a:prstGeom prst="rect">
            <a:avLst/>
          </a:prstGeom>
          <a:noFill/>
          <a:ln w="9525">
            <a:noFill/>
            <a:miter lim="800000"/>
            <a:headEnd/>
            <a:tailEnd/>
          </a:ln>
        </p:spPr>
        <p:txBody>
          <a:bodyPr lIns="0" tIns="0" rIns="0" bIns="0" anchor="b"/>
          <a:lstStyle/>
          <a:p>
            <a:r>
              <a:rPr lang="en-US" altLang="zh-TW" sz="1300" b="1">
                <a:solidFill>
                  <a:srgbClr val="008080"/>
                </a:solidFill>
                <a:latin typeface="Arial" charset="0"/>
              </a:rPr>
              <a:t>Strategies for Fiscal Consolidation in the Post-Crisis World, IMF, February 4, 2010</a:t>
            </a:r>
          </a:p>
        </p:txBody>
      </p:sp>
      <p:sp>
        <p:nvSpPr>
          <p:cNvPr id="108549" name="Freeform 5"/>
          <p:cNvSpPr>
            <a:spLocks/>
          </p:cNvSpPr>
          <p:nvPr/>
        </p:nvSpPr>
        <p:spPr bwMode="auto">
          <a:xfrm>
            <a:off x="922338" y="1735138"/>
            <a:ext cx="4967287" cy="4416425"/>
          </a:xfrm>
          <a:custGeom>
            <a:avLst/>
            <a:gdLst>
              <a:gd name="T0" fmla="*/ 0 w 3285"/>
              <a:gd name="T1" fmla="*/ 2147483647 h 2967"/>
              <a:gd name="T2" fmla="*/ 2147483647 w 3285"/>
              <a:gd name="T3" fmla="*/ 2147483647 h 2967"/>
              <a:gd name="T4" fmla="*/ 2147483647 w 3285"/>
              <a:gd name="T5" fmla="*/ 0 h 2967"/>
              <a:gd name="T6" fmla="*/ 0 w 3285"/>
              <a:gd name="T7" fmla="*/ 0 h 2967"/>
              <a:gd name="T8" fmla="*/ 0 60000 65536"/>
              <a:gd name="T9" fmla="*/ 0 60000 65536"/>
              <a:gd name="T10" fmla="*/ 0 60000 65536"/>
              <a:gd name="T11" fmla="*/ 0 60000 65536"/>
              <a:gd name="T12" fmla="*/ 0 w 3285"/>
              <a:gd name="T13" fmla="*/ 0 h 2967"/>
              <a:gd name="T14" fmla="*/ 3285 w 3285"/>
              <a:gd name="T15" fmla="*/ 2967 h 2967"/>
            </a:gdLst>
            <a:ahLst/>
            <a:cxnLst>
              <a:cxn ang="T8">
                <a:pos x="T0" y="T1"/>
              </a:cxn>
              <a:cxn ang="T9">
                <a:pos x="T2" y="T3"/>
              </a:cxn>
              <a:cxn ang="T10">
                <a:pos x="T4" y="T5"/>
              </a:cxn>
              <a:cxn ang="T11">
                <a:pos x="T6" y="T7"/>
              </a:cxn>
            </a:cxnLst>
            <a:rect l="T12" t="T13" r="T14" b="T15"/>
            <a:pathLst>
              <a:path w="3285" h="2967">
                <a:moveTo>
                  <a:pt x="0" y="2967"/>
                </a:moveTo>
                <a:lnTo>
                  <a:pt x="3285" y="2967"/>
                </a:lnTo>
                <a:lnTo>
                  <a:pt x="3285" y="0"/>
                </a:lnTo>
                <a:lnTo>
                  <a:pt x="0" y="0"/>
                </a:lnTo>
                <a:close/>
              </a:path>
            </a:pathLst>
          </a:custGeom>
          <a:solidFill>
            <a:srgbClr val="FFFFF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50" name="Freeform 6"/>
          <p:cNvSpPr>
            <a:spLocks/>
          </p:cNvSpPr>
          <p:nvPr/>
        </p:nvSpPr>
        <p:spPr bwMode="auto">
          <a:xfrm>
            <a:off x="922338" y="1735138"/>
            <a:ext cx="0" cy="4416425"/>
          </a:xfrm>
          <a:custGeom>
            <a:avLst/>
            <a:gdLst>
              <a:gd name="T0" fmla="*/ 2147483647 h 2967"/>
              <a:gd name="T1" fmla="*/ 2147483647 h 2967"/>
              <a:gd name="T2" fmla="*/ 0 h 2967"/>
              <a:gd name="T3" fmla="*/ 0 h 2967"/>
              <a:gd name="T4" fmla="*/ 0 60000 65536"/>
              <a:gd name="T5" fmla="*/ 0 60000 65536"/>
              <a:gd name="T6" fmla="*/ 0 60000 65536"/>
              <a:gd name="T7" fmla="*/ 0 60000 65536"/>
              <a:gd name="T8" fmla="*/ 0 h 2967"/>
              <a:gd name="T9" fmla="*/ 2967 h 2967"/>
            </a:gdLst>
            <a:ahLst/>
            <a:cxnLst>
              <a:cxn ang="T4">
                <a:pos x="0" y="T0"/>
              </a:cxn>
              <a:cxn ang="T5">
                <a:pos x="0" y="T1"/>
              </a:cxn>
              <a:cxn ang="T6">
                <a:pos x="0" y="T2"/>
              </a:cxn>
              <a:cxn ang="T7">
                <a:pos x="0" y="T3"/>
              </a:cxn>
            </a:cxnLst>
            <a:rect l="0" t="T8" r="0" b="T9"/>
            <a:pathLst>
              <a:path h="2967">
                <a:moveTo>
                  <a:pt x="0" y="2967"/>
                </a:moveTo>
                <a:lnTo>
                  <a:pt x="0" y="2967"/>
                </a:lnTo>
                <a:lnTo>
                  <a:pt x="0" y="0"/>
                </a:lnTo>
                <a:close/>
              </a:path>
            </a:pathLst>
          </a:custGeom>
          <a:solidFill>
            <a:srgbClr val="FFFFF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51" name="Freeform 7"/>
          <p:cNvSpPr>
            <a:spLocks/>
          </p:cNvSpPr>
          <p:nvPr/>
        </p:nvSpPr>
        <p:spPr bwMode="auto">
          <a:xfrm>
            <a:off x="922338" y="6151563"/>
            <a:ext cx="4967287" cy="0"/>
          </a:xfrm>
          <a:custGeom>
            <a:avLst/>
            <a:gdLst>
              <a:gd name="T0" fmla="*/ 0 w 3285"/>
              <a:gd name="T1" fmla="*/ 2147483647 w 3285"/>
              <a:gd name="T2" fmla="*/ 2147483647 w 3285"/>
              <a:gd name="T3" fmla="*/ 0 w 3285"/>
              <a:gd name="T4" fmla="*/ 0 60000 65536"/>
              <a:gd name="T5" fmla="*/ 0 60000 65536"/>
              <a:gd name="T6" fmla="*/ 0 60000 65536"/>
              <a:gd name="T7" fmla="*/ 0 60000 65536"/>
              <a:gd name="T8" fmla="*/ 0 w 3285"/>
              <a:gd name="T9" fmla="*/ 3285 w 3285"/>
            </a:gdLst>
            <a:ahLst/>
            <a:cxnLst>
              <a:cxn ang="T4">
                <a:pos x="T0" y="0"/>
              </a:cxn>
              <a:cxn ang="T5">
                <a:pos x="T1" y="0"/>
              </a:cxn>
              <a:cxn ang="T6">
                <a:pos x="T2" y="0"/>
              </a:cxn>
              <a:cxn ang="T7">
                <a:pos x="T3" y="0"/>
              </a:cxn>
            </a:cxnLst>
            <a:rect l="T8" t="0" r="T9" b="0"/>
            <a:pathLst>
              <a:path w="3285">
                <a:moveTo>
                  <a:pt x="0" y="0"/>
                </a:moveTo>
                <a:lnTo>
                  <a:pt x="3285" y="0"/>
                </a:lnTo>
                <a:lnTo>
                  <a:pt x="0" y="0"/>
                </a:lnTo>
                <a:close/>
              </a:path>
            </a:pathLst>
          </a:custGeom>
          <a:solidFill>
            <a:srgbClr val="FFFFF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52" name="Line 8"/>
          <p:cNvSpPr>
            <a:spLocks noChangeShapeType="1"/>
          </p:cNvSpPr>
          <p:nvPr/>
        </p:nvSpPr>
        <p:spPr bwMode="auto">
          <a:xfrm>
            <a:off x="922338" y="6151563"/>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53" name="Line 9"/>
          <p:cNvSpPr>
            <a:spLocks noChangeShapeType="1"/>
          </p:cNvSpPr>
          <p:nvPr/>
        </p:nvSpPr>
        <p:spPr bwMode="auto">
          <a:xfrm>
            <a:off x="922338" y="5708650"/>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54" name="Line 10"/>
          <p:cNvSpPr>
            <a:spLocks noChangeShapeType="1"/>
          </p:cNvSpPr>
          <p:nvPr/>
        </p:nvSpPr>
        <p:spPr bwMode="auto">
          <a:xfrm>
            <a:off x="922338" y="5268913"/>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55" name="Line 11"/>
          <p:cNvSpPr>
            <a:spLocks noChangeShapeType="1"/>
          </p:cNvSpPr>
          <p:nvPr/>
        </p:nvSpPr>
        <p:spPr bwMode="auto">
          <a:xfrm>
            <a:off x="922338" y="4826000"/>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56" name="Line 12"/>
          <p:cNvSpPr>
            <a:spLocks noChangeShapeType="1"/>
          </p:cNvSpPr>
          <p:nvPr/>
        </p:nvSpPr>
        <p:spPr bwMode="auto">
          <a:xfrm>
            <a:off x="922338" y="4384675"/>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57" name="Line 13"/>
          <p:cNvSpPr>
            <a:spLocks noChangeShapeType="1"/>
          </p:cNvSpPr>
          <p:nvPr/>
        </p:nvSpPr>
        <p:spPr bwMode="auto">
          <a:xfrm>
            <a:off x="922338" y="3941763"/>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58" name="Line 14"/>
          <p:cNvSpPr>
            <a:spLocks noChangeShapeType="1"/>
          </p:cNvSpPr>
          <p:nvPr/>
        </p:nvSpPr>
        <p:spPr bwMode="auto">
          <a:xfrm>
            <a:off x="922338" y="3502025"/>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59" name="Line 15"/>
          <p:cNvSpPr>
            <a:spLocks noChangeShapeType="1"/>
          </p:cNvSpPr>
          <p:nvPr/>
        </p:nvSpPr>
        <p:spPr bwMode="auto">
          <a:xfrm>
            <a:off x="922338" y="3059113"/>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60" name="Line 16"/>
          <p:cNvSpPr>
            <a:spLocks noChangeShapeType="1"/>
          </p:cNvSpPr>
          <p:nvPr/>
        </p:nvSpPr>
        <p:spPr bwMode="auto">
          <a:xfrm>
            <a:off x="922338" y="2617788"/>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61" name="Line 17"/>
          <p:cNvSpPr>
            <a:spLocks noChangeShapeType="1"/>
          </p:cNvSpPr>
          <p:nvPr/>
        </p:nvSpPr>
        <p:spPr bwMode="auto">
          <a:xfrm>
            <a:off x="922338" y="2178050"/>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62" name="Line 18"/>
          <p:cNvSpPr>
            <a:spLocks noChangeShapeType="1"/>
          </p:cNvSpPr>
          <p:nvPr/>
        </p:nvSpPr>
        <p:spPr bwMode="auto">
          <a:xfrm>
            <a:off x="922338" y="1735138"/>
            <a:ext cx="4967287"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8563" name="Freeform 19"/>
          <p:cNvSpPr>
            <a:spLocks/>
          </p:cNvSpPr>
          <p:nvPr/>
        </p:nvSpPr>
        <p:spPr bwMode="auto">
          <a:xfrm>
            <a:off x="1295400" y="2112963"/>
            <a:ext cx="263525" cy="4038600"/>
          </a:xfrm>
          <a:custGeom>
            <a:avLst/>
            <a:gdLst>
              <a:gd name="T0" fmla="*/ 0 w 174"/>
              <a:gd name="T1" fmla="*/ 2147483647 h 2713"/>
              <a:gd name="T2" fmla="*/ 2147483647 w 174"/>
              <a:gd name="T3" fmla="*/ 2147483647 h 2713"/>
              <a:gd name="T4" fmla="*/ 2147483647 w 174"/>
              <a:gd name="T5" fmla="*/ 0 h 2713"/>
              <a:gd name="T6" fmla="*/ 0 w 174"/>
              <a:gd name="T7" fmla="*/ 0 h 2713"/>
              <a:gd name="T8" fmla="*/ 0 60000 65536"/>
              <a:gd name="T9" fmla="*/ 0 60000 65536"/>
              <a:gd name="T10" fmla="*/ 0 60000 65536"/>
              <a:gd name="T11" fmla="*/ 0 60000 65536"/>
              <a:gd name="T12" fmla="*/ 0 w 174"/>
              <a:gd name="T13" fmla="*/ 0 h 2713"/>
              <a:gd name="T14" fmla="*/ 174 w 174"/>
              <a:gd name="T15" fmla="*/ 2713 h 2713"/>
            </a:gdLst>
            <a:ahLst/>
            <a:cxnLst>
              <a:cxn ang="T8">
                <a:pos x="T0" y="T1"/>
              </a:cxn>
              <a:cxn ang="T9">
                <a:pos x="T2" y="T3"/>
              </a:cxn>
              <a:cxn ang="T10">
                <a:pos x="T4" y="T5"/>
              </a:cxn>
              <a:cxn ang="T11">
                <a:pos x="T6" y="T7"/>
              </a:cxn>
            </a:cxnLst>
            <a:rect l="T12" t="T13" r="T14" b="T15"/>
            <a:pathLst>
              <a:path w="174" h="2713">
                <a:moveTo>
                  <a:pt x="0" y="2713"/>
                </a:moveTo>
                <a:lnTo>
                  <a:pt x="174" y="2713"/>
                </a:lnTo>
                <a:lnTo>
                  <a:pt x="174" y="0"/>
                </a:lnTo>
                <a:lnTo>
                  <a:pt x="0" y="0"/>
                </a:lnTo>
                <a:close/>
              </a:path>
            </a:pathLst>
          </a:custGeom>
          <a:solidFill>
            <a:srgbClr val="0040B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64" name="Freeform 20"/>
          <p:cNvSpPr>
            <a:spLocks/>
          </p:cNvSpPr>
          <p:nvPr/>
        </p:nvSpPr>
        <p:spPr bwMode="auto">
          <a:xfrm>
            <a:off x="1295400" y="2112963"/>
            <a:ext cx="263525" cy="0"/>
          </a:xfrm>
          <a:custGeom>
            <a:avLst/>
            <a:gdLst>
              <a:gd name="T0" fmla="*/ 0 w 174"/>
              <a:gd name="T1" fmla="*/ 0 w 174"/>
              <a:gd name="T2" fmla="*/ 2147483647 w 174"/>
              <a:gd name="T3" fmla="*/ 2147483647 w 174"/>
              <a:gd name="T4" fmla="*/ 0 60000 65536"/>
              <a:gd name="T5" fmla="*/ 0 60000 65536"/>
              <a:gd name="T6" fmla="*/ 0 60000 65536"/>
              <a:gd name="T7" fmla="*/ 0 60000 65536"/>
              <a:gd name="T8" fmla="*/ 0 w 174"/>
              <a:gd name="T9" fmla="*/ 174 w 174"/>
            </a:gdLst>
            <a:ahLst/>
            <a:cxnLst>
              <a:cxn ang="T4">
                <a:pos x="T0" y="0"/>
              </a:cxn>
              <a:cxn ang="T5">
                <a:pos x="T1" y="0"/>
              </a:cxn>
              <a:cxn ang="T6">
                <a:pos x="T2" y="0"/>
              </a:cxn>
              <a:cxn ang="T7">
                <a:pos x="T3" y="0"/>
              </a:cxn>
            </a:cxnLst>
            <a:rect l="T8" t="0" r="T9" b="0"/>
            <a:pathLst>
              <a:path w="174">
                <a:moveTo>
                  <a:pt x="0" y="0"/>
                </a:moveTo>
                <a:lnTo>
                  <a:pt x="0" y="0"/>
                </a:lnTo>
                <a:lnTo>
                  <a:pt x="174" y="0"/>
                </a:lnTo>
                <a:close/>
              </a:path>
            </a:pathLst>
          </a:custGeom>
          <a:solidFill>
            <a:srgbClr val="001F5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65" name="Freeform 21"/>
          <p:cNvSpPr>
            <a:spLocks/>
          </p:cNvSpPr>
          <p:nvPr/>
        </p:nvSpPr>
        <p:spPr bwMode="auto">
          <a:xfrm>
            <a:off x="1558925" y="2112963"/>
            <a:ext cx="0" cy="4038600"/>
          </a:xfrm>
          <a:custGeom>
            <a:avLst/>
            <a:gdLst>
              <a:gd name="T0" fmla="*/ 2147483647 h 2713"/>
              <a:gd name="T1" fmla="*/ 0 h 2713"/>
              <a:gd name="T2" fmla="*/ 0 h 2713"/>
              <a:gd name="T3" fmla="*/ 2147483647 h 2713"/>
              <a:gd name="T4" fmla="*/ 0 60000 65536"/>
              <a:gd name="T5" fmla="*/ 0 60000 65536"/>
              <a:gd name="T6" fmla="*/ 0 60000 65536"/>
              <a:gd name="T7" fmla="*/ 0 60000 65536"/>
              <a:gd name="T8" fmla="*/ 0 h 2713"/>
              <a:gd name="T9" fmla="*/ 2713 h 2713"/>
            </a:gdLst>
            <a:ahLst/>
            <a:cxnLst>
              <a:cxn ang="T4">
                <a:pos x="0" y="T0"/>
              </a:cxn>
              <a:cxn ang="T5">
                <a:pos x="0" y="T1"/>
              </a:cxn>
              <a:cxn ang="T6">
                <a:pos x="0" y="T2"/>
              </a:cxn>
              <a:cxn ang="T7">
                <a:pos x="0" y="T3"/>
              </a:cxn>
            </a:cxnLst>
            <a:rect l="0" t="T8" r="0" b="T9"/>
            <a:pathLst>
              <a:path h="2713">
                <a:moveTo>
                  <a:pt x="0" y="2713"/>
                </a:moveTo>
                <a:lnTo>
                  <a:pt x="0" y="0"/>
                </a:lnTo>
                <a:lnTo>
                  <a:pt x="0" y="2713"/>
                </a:lnTo>
                <a:close/>
              </a:path>
            </a:pathLst>
          </a:custGeom>
          <a:solidFill>
            <a:srgbClr val="00308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66" name="Freeform 22"/>
          <p:cNvSpPr>
            <a:spLocks/>
          </p:cNvSpPr>
          <p:nvPr/>
        </p:nvSpPr>
        <p:spPr bwMode="auto">
          <a:xfrm>
            <a:off x="1558925" y="3833813"/>
            <a:ext cx="263525" cy="2317750"/>
          </a:xfrm>
          <a:custGeom>
            <a:avLst/>
            <a:gdLst>
              <a:gd name="T0" fmla="*/ 0 w 174"/>
              <a:gd name="T1" fmla="*/ 2147483647 h 1557"/>
              <a:gd name="T2" fmla="*/ 2147483647 w 174"/>
              <a:gd name="T3" fmla="*/ 2147483647 h 1557"/>
              <a:gd name="T4" fmla="*/ 2147483647 w 174"/>
              <a:gd name="T5" fmla="*/ 0 h 1557"/>
              <a:gd name="T6" fmla="*/ 0 w 174"/>
              <a:gd name="T7" fmla="*/ 0 h 1557"/>
              <a:gd name="T8" fmla="*/ 0 60000 65536"/>
              <a:gd name="T9" fmla="*/ 0 60000 65536"/>
              <a:gd name="T10" fmla="*/ 0 60000 65536"/>
              <a:gd name="T11" fmla="*/ 0 60000 65536"/>
              <a:gd name="T12" fmla="*/ 0 w 174"/>
              <a:gd name="T13" fmla="*/ 0 h 1557"/>
              <a:gd name="T14" fmla="*/ 174 w 174"/>
              <a:gd name="T15" fmla="*/ 1557 h 1557"/>
            </a:gdLst>
            <a:ahLst/>
            <a:cxnLst>
              <a:cxn ang="T8">
                <a:pos x="T0" y="T1"/>
              </a:cxn>
              <a:cxn ang="T9">
                <a:pos x="T2" y="T3"/>
              </a:cxn>
              <a:cxn ang="T10">
                <a:pos x="T4" y="T5"/>
              </a:cxn>
              <a:cxn ang="T11">
                <a:pos x="T6" y="T7"/>
              </a:cxn>
            </a:cxnLst>
            <a:rect l="T12" t="T13" r="T14" b="T15"/>
            <a:pathLst>
              <a:path w="174" h="1557">
                <a:moveTo>
                  <a:pt x="0" y="1557"/>
                </a:moveTo>
                <a:lnTo>
                  <a:pt x="174" y="1557"/>
                </a:lnTo>
                <a:lnTo>
                  <a:pt x="174" y="0"/>
                </a:lnTo>
                <a:lnTo>
                  <a:pt x="0" y="0"/>
                </a:lnTo>
                <a:close/>
              </a:path>
            </a:pathLst>
          </a:custGeom>
          <a:solidFill>
            <a:srgbClr val="BF2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67" name="Freeform 23"/>
          <p:cNvSpPr>
            <a:spLocks/>
          </p:cNvSpPr>
          <p:nvPr/>
        </p:nvSpPr>
        <p:spPr bwMode="auto">
          <a:xfrm>
            <a:off x="1558925" y="3833813"/>
            <a:ext cx="263525" cy="0"/>
          </a:xfrm>
          <a:custGeom>
            <a:avLst/>
            <a:gdLst>
              <a:gd name="T0" fmla="*/ 0 w 174"/>
              <a:gd name="T1" fmla="*/ 0 w 174"/>
              <a:gd name="T2" fmla="*/ 2147483647 w 174"/>
              <a:gd name="T3" fmla="*/ 2147483647 w 174"/>
              <a:gd name="T4" fmla="*/ 0 60000 65536"/>
              <a:gd name="T5" fmla="*/ 0 60000 65536"/>
              <a:gd name="T6" fmla="*/ 0 60000 65536"/>
              <a:gd name="T7" fmla="*/ 0 60000 65536"/>
              <a:gd name="T8" fmla="*/ 0 w 174"/>
              <a:gd name="T9" fmla="*/ 174 w 174"/>
            </a:gdLst>
            <a:ahLst/>
            <a:cxnLst>
              <a:cxn ang="T4">
                <a:pos x="T0" y="0"/>
              </a:cxn>
              <a:cxn ang="T5">
                <a:pos x="T1" y="0"/>
              </a:cxn>
              <a:cxn ang="T6">
                <a:pos x="T2" y="0"/>
              </a:cxn>
              <a:cxn ang="T7">
                <a:pos x="T3" y="0"/>
              </a:cxn>
            </a:cxnLst>
            <a:rect l="T8" t="0" r="T9" b="0"/>
            <a:pathLst>
              <a:path w="174">
                <a:moveTo>
                  <a:pt x="0" y="0"/>
                </a:moveTo>
                <a:lnTo>
                  <a:pt x="0" y="0"/>
                </a:lnTo>
                <a:lnTo>
                  <a:pt x="174" y="0"/>
                </a:lnTo>
                <a:close/>
              </a:path>
            </a:pathLst>
          </a:custGeom>
          <a:solidFill>
            <a:srgbClr val="5F0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68" name="Freeform 24"/>
          <p:cNvSpPr>
            <a:spLocks/>
          </p:cNvSpPr>
          <p:nvPr/>
        </p:nvSpPr>
        <p:spPr bwMode="auto">
          <a:xfrm>
            <a:off x="1822450" y="3833813"/>
            <a:ext cx="0" cy="2317750"/>
          </a:xfrm>
          <a:custGeom>
            <a:avLst/>
            <a:gdLst>
              <a:gd name="T0" fmla="*/ 2147483647 h 1557"/>
              <a:gd name="T1" fmla="*/ 0 h 1557"/>
              <a:gd name="T2" fmla="*/ 0 h 1557"/>
              <a:gd name="T3" fmla="*/ 2147483647 h 1557"/>
              <a:gd name="T4" fmla="*/ 0 60000 65536"/>
              <a:gd name="T5" fmla="*/ 0 60000 65536"/>
              <a:gd name="T6" fmla="*/ 0 60000 65536"/>
              <a:gd name="T7" fmla="*/ 0 60000 65536"/>
              <a:gd name="T8" fmla="*/ 0 h 1557"/>
              <a:gd name="T9" fmla="*/ 1557 h 1557"/>
            </a:gdLst>
            <a:ahLst/>
            <a:cxnLst>
              <a:cxn ang="T4">
                <a:pos x="0" y="T0"/>
              </a:cxn>
              <a:cxn ang="T5">
                <a:pos x="0" y="T1"/>
              </a:cxn>
              <a:cxn ang="T6">
                <a:pos x="0" y="T2"/>
              </a:cxn>
              <a:cxn ang="T7">
                <a:pos x="0" y="T3"/>
              </a:cxn>
            </a:cxnLst>
            <a:rect l="0" t="T8" r="0" b="T9"/>
            <a:pathLst>
              <a:path h="1557">
                <a:moveTo>
                  <a:pt x="0" y="1557"/>
                </a:moveTo>
                <a:lnTo>
                  <a:pt x="0" y="0"/>
                </a:lnTo>
                <a:lnTo>
                  <a:pt x="0" y="1557"/>
                </a:lnTo>
                <a:close/>
              </a:path>
            </a:pathLst>
          </a:custGeom>
          <a:solidFill>
            <a:srgbClr val="8F17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69" name="Freeform 25"/>
          <p:cNvSpPr>
            <a:spLocks/>
          </p:cNvSpPr>
          <p:nvPr/>
        </p:nvSpPr>
        <p:spPr bwMode="auto">
          <a:xfrm>
            <a:off x="1822450" y="3871913"/>
            <a:ext cx="263525" cy="2279650"/>
          </a:xfrm>
          <a:custGeom>
            <a:avLst/>
            <a:gdLst>
              <a:gd name="T0" fmla="*/ 0 w 175"/>
              <a:gd name="T1" fmla="*/ 2147483647 h 1531"/>
              <a:gd name="T2" fmla="*/ 2147483647 w 175"/>
              <a:gd name="T3" fmla="*/ 2147483647 h 1531"/>
              <a:gd name="T4" fmla="*/ 2147483647 w 175"/>
              <a:gd name="T5" fmla="*/ 0 h 1531"/>
              <a:gd name="T6" fmla="*/ 0 w 175"/>
              <a:gd name="T7" fmla="*/ 0 h 1531"/>
              <a:gd name="T8" fmla="*/ 0 60000 65536"/>
              <a:gd name="T9" fmla="*/ 0 60000 65536"/>
              <a:gd name="T10" fmla="*/ 0 60000 65536"/>
              <a:gd name="T11" fmla="*/ 0 60000 65536"/>
              <a:gd name="T12" fmla="*/ 0 w 175"/>
              <a:gd name="T13" fmla="*/ 0 h 1531"/>
              <a:gd name="T14" fmla="*/ 175 w 175"/>
              <a:gd name="T15" fmla="*/ 1531 h 1531"/>
            </a:gdLst>
            <a:ahLst/>
            <a:cxnLst>
              <a:cxn ang="T8">
                <a:pos x="T0" y="T1"/>
              </a:cxn>
              <a:cxn ang="T9">
                <a:pos x="T2" y="T3"/>
              </a:cxn>
              <a:cxn ang="T10">
                <a:pos x="T4" y="T5"/>
              </a:cxn>
              <a:cxn ang="T11">
                <a:pos x="T6" y="T7"/>
              </a:cxn>
            </a:cxnLst>
            <a:rect l="T12" t="T13" r="T14" b="T15"/>
            <a:pathLst>
              <a:path w="175" h="1531">
                <a:moveTo>
                  <a:pt x="0" y="1531"/>
                </a:moveTo>
                <a:lnTo>
                  <a:pt x="175" y="1531"/>
                </a:lnTo>
                <a:lnTo>
                  <a:pt x="175" y="0"/>
                </a:lnTo>
                <a:lnTo>
                  <a:pt x="0" y="0"/>
                </a:lnTo>
                <a:close/>
              </a:path>
            </a:pathLst>
          </a:custGeom>
          <a:solidFill>
            <a:srgbClr val="FF8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0" name="Freeform 26"/>
          <p:cNvSpPr>
            <a:spLocks/>
          </p:cNvSpPr>
          <p:nvPr/>
        </p:nvSpPr>
        <p:spPr bwMode="auto">
          <a:xfrm>
            <a:off x="1822450" y="3871913"/>
            <a:ext cx="263525" cy="0"/>
          </a:xfrm>
          <a:custGeom>
            <a:avLst/>
            <a:gdLst>
              <a:gd name="T0" fmla="*/ 0 w 175"/>
              <a:gd name="T1" fmla="*/ 0 w 175"/>
              <a:gd name="T2" fmla="*/ 2147483647 w 175"/>
              <a:gd name="T3" fmla="*/ 2147483647 w 175"/>
              <a:gd name="T4" fmla="*/ 0 60000 65536"/>
              <a:gd name="T5" fmla="*/ 0 60000 65536"/>
              <a:gd name="T6" fmla="*/ 0 60000 65536"/>
              <a:gd name="T7" fmla="*/ 0 60000 65536"/>
              <a:gd name="T8" fmla="*/ 0 w 175"/>
              <a:gd name="T9" fmla="*/ 175 w 175"/>
            </a:gdLst>
            <a:ahLst/>
            <a:cxnLst>
              <a:cxn ang="T4">
                <a:pos x="T0" y="0"/>
              </a:cxn>
              <a:cxn ang="T5">
                <a:pos x="T1" y="0"/>
              </a:cxn>
              <a:cxn ang="T6">
                <a:pos x="T2" y="0"/>
              </a:cxn>
              <a:cxn ang="T7">
                <a:pos x="T3" y="0"/>
              </a:cxn>
            </a:cxnLst>
            <a:rect l="T8" t="0" r="T9" b="0"/>
            <a:pathLst>
              <a:path w="175">
                <a:moveTo>
                  <a:pt x="0" y="0"/>
                </a:moveTo>
                <a:lnTo>
                  <a:pt x="0" y="0"/>
                </a:lnTo>
                <a:lnTo>
                  <a:pt x="175" y="0"/>
                </a:lnTo>
                <a:close/>
              </a:path>
            </a:pathLst>
          </a:custGeom>
          <a:solidFill>
            <a:srgbClr val="7F3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1" name="Freeform 27"/>
          <p:cNvSpPr>
            <a:spLocks/>
          </p:cNvSpPr>
          <p:nvPr/>
        </p:nvSpPr>
        <p:spPr bwMode="auto">
          <a:xfrm>
            <a:off x="2085975" y="3871913"/>
            <a:ext cx="0" cy="2279650"/>
          </a:xfrm>
          <a:custGeom>
            <a:avLst/>
            <a:gdLst>
              <a:gd name="T0" fmla="*/ 2147483647 h 1531"/>
              <a:gd name="T1" fmla="*/ 0 h 1531"/>
              <a:gd name="T2" fmla="*/ 0 h 1531"/>
              <a:gd name="T3" fmla="*/ 2147483647 h 1531"/>
              <a:gd name="T4" fmla="*/ 0 60000 65536"/>
              <a:gd name="T5" fmla="*/ 0 60000 65536"/>
              <a:gd name="T6" fmla="*/ 0 60000 65536"/>
              <a:gd name="T7" fmla="*/ 0 60000 65536"/>
              <a:gd name="T8" fmla="*/ 0 h 1531"/>
              <a:gd name="T9" fmla="*/ 1531 h 1531"/>
            </a:gdLst>
            <a:ahLst/>
            <a:cxnLst>
              <a:cxn ang="T4">
                <a:pos x="0" y="T0"/>
              </a:cxn>
              <a:cxn ang="T5">
                <a:pos x="0" y="T1"/>
              </a:cxn>
              <a:cxn ang="T6">
                <a:pos x="0" y="T2"/>
              </a:cxn>
              <a:cxn ang="T7">
                <a:pos x="0" y="T3"/>
              </a:cxn>
            </a:cxnLst>
            <a:rect l="0" t="T8" r="0" b="T9"/>
            <a:pathLst>
              <a:path h="1531">
                <a:moveTo>
                  <a:pt x="0" y="1531"/>
                </a:moveTo>
                <a:lnTo>
                  <a:pt x="0" y="0"/>
                </a:lnTo>
                <a:lnTo>
                  <a:pt x="0" y="1531"/>
                </a:lnTo>
                <a:close/>
              </a:path>
            </a:pathLst>
          </a:custGeom>
          <a:solidFill>
            <a:srgbClr val="BF5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2" name="Freeform 28"/>
          <p:cNvSpPr>
            <a:spLocks/>
          </p:cNvSpPr>
          <p:nvPr/>
        </p:nvSpPr>
        <p:spPr bwMode="auto">
          <a:xfrm>
            <a:off x="2085975" y="4073525"/>
            <a:ext cx="265113" cy="2078038"/>
          </a:xfrm>
          <a:custGeom>
            <a:avLst/>
            <a:gdLst>
              <a:gd name="T0" fmla="*/ 0 w 175"/>
              <a:gd name="T1" fmla="*/ 2147483647 h 1396"/>
              <a:gd name="T2" fmla="*/ 2147483647 w 175"/>
              <a:gd name="T3" fmla="*/ 2147483647 h 1396"/>
              <a:gd name="T4" fmla="*/ 2147483647 w 175"/>
              <a:gd name="T5" fmla="*/ 0 h 1396"/>
              <a:gd name="T6" fmla="*/ 0 w 175"/>
              <a:gd name="T7" fmla="*/ 0 h 1396"/>
              <a:gd name="T8" fmla="*/ 0 60000 65536"/>
              <a:gd name="T9" fmla="*/ 0 60000 65536"/>
              <a:gd name="T10" fmla="*/ 0 60000 65536"/>
              <a:gd name="T11" fmla="*/ 0 60000 65536"/>
              <a:gd name="T12" fmla="*/ 0 w 175"/>
              <a:gd name="T13" fmla="*/ 0 h 1396"/>
              <a:gd name="T14" fmla="*/ 175 w 175"/>
              <a:gd name="T15" fmla="*/ 1396 h 1396"/>
            </a:gdLst>
            <a:ahLst/>
            <a:cxnLst>
              <a:cxn ang="T8">
                <a:pos x="T0" y="T1"/>
              </a:cxn>
              <a:cxn ang="T9">
                <a:pos x="T2" y="T3"/>
              </a:cxn>
              <a:cxn ang="T10">
                <a:pos x="T4" y="T5"/>
              </a:cxn>
              <a:cxn ang="T11">
                <a:pos x="T6" y="T7"/>
              </a:cxn>
            </a:cxnLst>
            <a:rect l="T12" t="T13" r="T14" b="T15"/>
            <a:pathLst>
              <a:path w="175" h="1396">
                <a:moveTo>
                  <a:pt x="0" y="1396"/>
                </a:moveTo>
                <a:lnTo>
                  <a:pt x="175" y="1396"/>
                </a:lnTo>
                <a:lnTo>
                  <a:pt x="175" y="0"/>
                </a:lnTo>
                <a:lnTo>
                  <a:pt x="0" y="0"/>
                </a:lnTo>
                <a:close/>
              </a:path>
            </a:pathLst>
          </a:custGeom>
          <a:solidFill>
            <a:srgbClr val="00808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3" name="Freeform 29"/>
          <p:cNvSpPr>
            <a:spLocks/>
          </p:cNvSpPr>
          <p:nvPr/>
        </p:nvSpPr>
        <p:spPr bwMode="auto">
          <a:xfrm>
            <a:off x="2085975" y="4073525"/>
            <a:ext cx="265113" cy="0"/>
          </a:xfrm>
          <a:custGeom>
            <a:avLst/>
            <a:gdLst>
              <a:gd name="T0" fmla="*/ 0 w 175"/>
              <a:gd name="T1" fmla="*/ 0 w 175"/>
              <a:gd name="T2" fmla="*/ 2147483647 w 175"/>
              <a:gd name="T3" fmla="*/ 2147483647 w 175"/>
              <a:gd name="T4" fmla="*/ 0 60000 65536"/>
              <a:gd name="T5" fmla="*/ 0 60000 65536"/>
              <a:gd name="T6" fmla="*/ 0 60000 65536"/>
              <a:gd name="T7" fmla="*/ 0 60000 65536"/>
              <a:gd name="T8" fmla="*/ 0 w 175"/>
              <a:gd name="T9" fmla="*/ 175 w 175"/>
            </a:gdLst>
            <a:ahLst/>
            <a:cxnLst>
              <a:cxn ang="T4">
                <a:pos x="T0" y="0"/>
              </a:cxn>
              <a:cxn ang="T5">
                <a:pos x="T1" y="0"/>
              </a:cxn>
              <a:cxn ang="T6">
                <a:pos x="T2" y="0"/>
              </a:cxn>
              <a:cxn ang="T7">
                <a:pos x="T3" y="0"/>
              </a:cxn>
            </a:cxnLst>
            <a:rect l="T8" t="0" r="T9" b="0"/>
            <a:pathLst>
              <a:path w="175">
                <a:moveTo>
                  <a:pt x="0" y="0"/>
                </a:moveTo>
                <a:lnTo>
                  <a:pt x="0" y="0"/>
                </a:lnTo>
                <a:lnTo>
                  <a:pt x="175" y="0"/>
                </a:lnTo>
                <a:close/>
              </a:path>
            </a:pathLst>
          </a:custGeom>
          <a:solidFill>
            <a:srgbClr val="00404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4" name="Freeform 30"/>
          <p:cNvSpPr>
            <a:spLocks/>
          </p:cNvSpPr>
          <p:nvPr/>
        </p:nvSpPr>
        <p:spPr bwMode="auto">
          <a:xfrm>
            <a:off x="2351088" y="4073525"/>
            <a:ext cx="0" cy="2078038"/>
          </a:xfrm>
          <a:custGeom>
            <a:avLst/>
            <a:gdLst>
              <a:gd name="T0" fmla="*/ 2147483647 h 1396"/>
              <a:gd name="T1" fmla="*/ 0 h 1396"/>
              <a:gd name="T2" fmla="*/ 0 h 1396"/>
              <a:gd name="T3" fmla="*/ 2147483647 h 1396"/>
              <a:gd name="T4" fmla="*/ 0 60000 65536"/>
              <a:gd name="T5" fmla="*/ 0 60000 65536"/>
              <a:gd name="T6" fmla="*/ 0 60000 65536"/>
              <a:gd name="T7" fmla="*/ 0 60000 65536"/>
              <a:gd name="T8" fmla="*/ 0 h 1396"/>
              <a:gd name="T9" fmla="*/ 1396 h 1396"/>
            </a:gdLst>
            <a:ahLst/>
            <a:cxnLst>
              <a:cxn ang="T4">
                <a:pos x="0" y="T0"/>
              </a:cxn>
              <a:cxn ang="T5">
                <a:pos x="0" y="T1"/>
              </a:cxn>
              <a:cxn ang="T6">
                <a:pos x="0" y="T2"/>
              </a:cxn>
              <a:cxn ang="T7">
                <a:pos x="0" y="T3"/>
              </a:cxn>
            </a:cxnLst>
            <a:rect l="0" t="T8" r="0" b="T9"/>
            <a:pathLst>
              <a:path h="1396">
                <a:moveTo>
                  <a:pt x="0" y="1396"/>
                </a:moveTo>
                <a:lnTo>
                  <a:pt x="0" y="0"/>
                </a:lnTo>
                <a:lnTo>
                  <a:pt x="0" y="1396"/>
                </a:lnTo>
                <a:close/>
              </a:path>
            </a:pathLst>
          </a:custGeom>
          <a:solidFill>
            <a:srgbClr val="00606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5" name="Freeform 31"/>
          <p:cNvSpPr>
            <a:spLocks/>
          </p:cNvSpPr>
          <p:nvPr/>
        </p:nvSpPr>
        <p:spPr bwMode="auto">
          <a:xfrm>
            <a:off x="2351088" y="4368800"/>
            <a:ext cx="263525" cy="1782763"/>
          </a:xfrm>
          <a:custGeom>
            <a:avLst/>
            <a:gdLst>
              <a:gd name="T0" fmla="*/ 0 w 174"/>
              <a:gd name="T1" fmla="*/ 2147483647 h 1198"/>
              <a:gd name="T2" fmla="*/ 2147483647 w 174"/>
              <a:gd name="T3" fmla="*/ 2147483647 h 1198"/>
              <a:gd name="T4" fmla="*/ 2147483647 w 174"/>
              <a:gd name="T5" fmla="*/ 0 h 1198"/>
              <a:gd name="T6" fmla="*/ 0 w 174"/>
              <a:gd name="T7" fmla="*/ 0 h 1198"/>
              <a:gd name="T8" fmla="*/ 0 60000 65536"/>
              <a:gd name="T9" fmla="*/ 0 60000 65536"/>
              <a:gd name="T10" fmla="*/ 0 60000 65536"/>
              <a:gd name="T11" fmla="*/ 0 60000 65536"/>
              <a:gd name="T12" fmla="*/ 0 w 174"/>
              <a:gd name="T13" fmla="*/ 0 h 1198"/>
              <a:gd name="T14" fmla="*/ 174 w 174"/>
              <a:gd name="T15" fmla="*/ 1198 h 1198"/>
            </a:gdLst>
            <a:ahLst/>
            <a:cxnLst>
              <a:cxn ang="T8">
                <a:pos x="T0" y="T1"/>
              </a:cxn>
              <a:cxn ang="T9">
                <a:pos x="T2" y="T3"/>
              </a:cxn>
              <a:cxn ang="T10">
                <a:pos x="T4" y="T5"/>
              </a:cxn>
              <a:cxn ang="T11">
                <a:pos x="T6" y="T7"/>
              </a:cxn>
            </a:cxnLst>
            <a:rect l="T12" t="T13" r="T14" b="T15"/>
            <a:pathLst>
              <a:path w="174" h="1198">
                <a:moveTo>
                  <a:pt x="0" y="1198"/>
                </a:moveTo>
                <a:lnTo>
                  <a:pt x="174" y="1198"/>
                </a:lnTo>
                <a:lnTo>
                  <a:pt x="174" y="0"/>
                </a:lnTo>
                <a:lnTo>
                  <a:pt x="0" y="0"/>
                </a:lnTo>
                <a:close/>
              </a:path>
            </a:pathLst>
          </a:custGeom>
          <a:solidFill>
            <a:srgbClr val="FFC06A"/>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6" name="Freeform 32"/>
          <p:cNvSpPr>
            <a:spLocks/>
          </p:cNvSpPr>
          <p:nvPr/>
        </p:nvSpPr>
        <p:spPr bwMode="auto">
          <a:xfrm>
            <a:off x="2351088" y="4368800"/>
            <a:ext cx="263525" cy="0"/>
          </a:xfrm>
          <a:custGeom>
            <a:avLst/>
            <a:gdLst>
              <a:gd name="T0" fmla="*/ 0 w 174"/>
              <a:gd name="T1" fmla="*/ 0 w 174"/>
              <a:gd name="T2" fmla="*/ 2147483647 w 174"/>
              <a:gd name="T3" fmla="*/ 2147483647 w 174"/>
              <a:gd name="T4" fmla="*/ 0 60000 65536"/>
              <a:gd name="T5" fmla="*/ 0 60000 65536"/>
              <a:gd name="T6" fmla="*/ 0 60000 65536"/>
              <a:gd name="T7" fmla="*/ 0 60000 65536"/>
              <a:gd name="T8" fmla="*/ 0 w 174"/>
              <a:gd name="T9" fmla="*/ 174 w 174"/>
            </a:gdLst>
            <a:ahLst/>
            <a:cxnLst>
              <a:cxn ang="T4">
                <a:pos x="T0" y="0"/>
              </a:cxn>
              <a:cxn ang="T5">
                <a:pos x="T1" y="0"/>
              </a:cxn>
              <a:cxn ang="T6">
                <a:pos x="T2" y="0"/>
              </a:cxn>
              <a:cxn ang="T7">
                <a:pos x="T3" y="0"/>
              </a:cxn>
            </a:cxnLst>
            <a:rect l="T8" t="0" r="T9" b="0"/>
            <a:pathLst>
              <a:path w="174">
                <a:moveTo>
                  <a:pt x="0" y="0"/>
                </a:moveTo>
                <a:lnTo>
                  <a:pt x="0" y="0"/>
                </a:lnTo>
                <a:lnTo>
                  <a:pt x="174" y="0"/>
                </a:lnTo>
                <a:close/>
              </a:path>
            </a:pathLst>
          </a:custGeom>
          <a:solidFill>
            <a:srgbClr val="7F5F34"/>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7" name="Freeform 33"/>
          <p:cNvSpPr>
            <a:spLocks/>
          </p:cNvSpPr>
          <p:nvPr/>
        </p:nvSpPr>
        <p:spPr bwMode="auto">
          <a:xfrm>
            <a:off x="2614613" y="4368800"/>
            <a:ext cx="0" cy="1782763"/>
          </a:xfrm>
          <a:custGeom>
            <a:avLst/>
            <a:gdLst>
              <a:gd name="T0" fmla="*/ 2147483647 h 1198"/>
              <a:gd name="T1" fmla="*/ 0 h 1198"/>
              <a:gd name="T2" fmla="*/ 0 h 1198"/>
              <a:gd name="T3" fmla="*/ 2147483647 h 1198"/>
              <a:gd name="T4" fmla="*/ 0 60000 65536"/>
              <a:gd name="T5" fmla="*/ 0 60000 65536"/>
              <a:gd name="T6" fmla="*/ 0 60000 65536"/>
              <a:gd name="T7" fmla="*/ 0 60000 65536"/>
              <a:gd name="T8" fmla="*/ 0 h 1198"/>
              <a:gd name="T9" fmla="*/ 1198 h 1198"/>
            </a:gdLst>
            <a:ahLst/>
            <a:cxnLst>
              <a:cxn ang="T4">
                <a:pos x="0" y="T0"/>
              </a:cxn>
              <a:cxn ang="T5">
                <a:pos x="0" y="T1"/>
              </a:cxn>
              <a:cxn ang="T6">
                <a:pos x="0" y="T2"/>
              </a:cxn>
              <a:cxn ang="T7">
                <a:pos x="0" y="T3"/>
              </a:cxn>
            </a:cxnLst>
            <a:rect l="0" t="T8" r="0" b="T9"/>
            <a:pathLst>
              <a:path h="1198">
                <a:moveTo>
                  <a:pt x="0" y="1198"/>
                </a:moveTo>
                <a:lnTo>
                  <a:pt x="0" y="0"/>
                </a:lnTo>
                <a:lnTo>
                  <a:pt x="0" y="1198"/>
                </a:lnTo>
                <a:close/>
              </a:path>
            </a:pathLst>
          </a:custGeom>
          <a:solidFill>
            <a:srgbClr val="BF8F4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8" name="Freeform 34"/>
          <p:cNvSpPr>
            <a:spLocks/>
          </p:cNvSpPr>
          <p:nvPr/>
        </p:nvSpPr>
        <p:spPr bwMode="auto">
          <a:xfrm>
            <a:off x="2614613" y="4529138"/>
            <a:ext cx="263525" cy="1622425"/>
          </a:xfrm>
          <a:custGeom>
            <a:avLst/>
            <a:gdLst>
              <a:gd name="T0" fmla="*/ 0 w 175"/>
              <a:gd name="T1" fmla="*/ 2147483647 h 1090"/>
              <a:gd name="T2" fmla="*/ 2147483647 w 175"/>
              <a:gd name="T3" fmla="*/ 2147483647 h 1090"/>
              <a:gd name="T4" fmla="*/ 2147483647 w 175"/>
              <a:gd name="T5" fmla="*/ 0 h 1090"/>
              <a:gd name="T6" fmla="*/ 0 w 175"/>
              <a:gd name="T7" fmla="*/ 0 h 1090"/>
              <a:gd name="T8" fmla="*/ 0 60000 65536"/>
              <a:gd name="T9" fmla="*/ 0 60000 65536"/>
              <a:gd name="T10" fmla="*/ 0 60000 65536"/>
              <a:gd name="T11" fmla="*/ 0 60000 65536"/>
              <a:gd name="T12" fmla="*/ 0 w 175"/>
              <a:gd name="T13" fmla="*/ 0 h 1090"/>
              <a:gd name="T14" fmla="*/ 175 w 175"/>
              <a:gd name="T15" fmla="*/ 1090 h 1090"/>
            </a:gdLst>
            <a:ahLst/>
            <a:cxnLst>
              <a:cxn ang="T8">
                <a:pos x="T0" y="T1"/>
              </a:cxn>
              <a:cxn ang="T9">
                <a:pos x="T2" y="T3"/>
              </a:cxn>
              <a:cxn ang="T10">
                <a:pos x="T4" y="T5"/>
              </a:cxn>
              <a:cxn ang="T11">
                <a:pos x="T6" y="T7"/>
              </a:cxn>
            </a:cxnLst>
            <a:rect l="T12" t="T13" r="T14" b="T15"/>
            <a:pathLst>
              <a:path w="175" h="1090">
                <a:moveTo>
                  <a:pt x="0" y="1090"/>
                </a:moveTo>
                <a:lnTo>
                  <a:pt x="175" y="1090"/>
                </a:lnTo>
                <a:lnTo>
                  <a:pt x="175" y="0"/>
                </a:lnTo>
                <a:lnTo>
                  <a:pt x="0" y="0"/>
                </a:lnTo>
                <a:close/>
              </a:path>
            </a:pathLst>
          </a:custGeom>
          <a:solidFill>
            <a:srgbClr val="FFFFA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79" name="Freeform 35"/>
          <p:cNvSpPr>
            <a:spLocks/>
          </p:cNvSpPr>
          <p:nvPr/>
        </p:nvSpPr>
        <p:spPr bwMode="auto">
          <a:xfrm>
            <a:off x="2614613" y="4529138"/>
            <a:ext cx="263525" cy="0"/>
          </a:xfrm>
          <a:custGeom>
            <a:avLst/>
            <a:gdLst>
              <a:gd name="T0" fmla="*/ 0 w 175"/>
              <a:gd name="T1" fmla="*/ 0 w 175"/>
              <a:gd name="T2" fmla="*/ 2147483647 w 175"/>
              <a:gd name="T3" fmla="*/ 2147483647 w 175"/>
              <a:gd name="T4" fmla="*/ 0 60000 65536"/>
              <a:gd name="T5" fmla="*/ 0 60000 65536"/>
              <a:gd name="T6" fmla="*/ 0 60000 65536"/>
              <a:gd name="T7" fmla="*/ 0 60000 65536"/>
              <a:gd name="T8" fmla="*/ 0 w 175"/>
              <a:gd name="T9" fmla="*/ 175 w 175"/>
            </a:gdLst>
            <a:ahLst/>
            <a:cxnLst>
              <a:cxn ang="T4">
                <a:pos x="T0" y="0"/>
              </a:cxn>
              <a:cxn ang="T5">
                <a:pos x="T1" y="0"/>
              </a:cxn>
              <a:cxn ang="T6">
                <a:pos x="T2" y="0"/>
              </a:cxn>
              <a:cxn ang="T7">
                <a:pos x="T3" y="0"/>
              </a:cxn>
            </a:cxnLst>
            <a:rect l="T8" t="0" r="T9" b="0"/>
            <a:pathLst>
              <a:path w="175">
                <a:moveTo>
                  <a:pt x="0" y="0"/>
                </a:moveTo>
                <a:lnTo>
                  <a:pt x="0" y="0"/>
                </a:lnTo>
                <a:lnTo>
                  <a:pt x="175" y="0"/>
                </a:lnTo>
                <a:close/>
              </a:path>
            </a:pathLst>
          </a:custGeom>
          <a:solidFill>
            <a:srgbClr val="7F7F57"/>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0" name="Freeform 36"/>
          <p:cNvSpPr>
            <a:spLocks/>
          </p:cNvSpPr>
          <p:nvPr/>
        </p:nvSpPr>
        <p:spPr bwMode="auto">
          <a:xfrm>
            <a:off x="2878138" y="4529138"/>
            <a:ext cx="0" cy="1622425"/>
          </a:xfrm>
          <a:custGeom>
            <a:avLst/>
            <a:gdLst>
              <a:gd name="T0" fmla="*/ 2147483647 h 1090"/>
              <a:gd name="T1" fmla="*/ 0 h 1090"/>
              <a:gd name="T2" fmla="*/ 0 h 1090"/>
              <a:gd name="T3" fmla="*/ 2147483647 h 1090"/>
              <a:gd name="T4" fmla="*/ 0 60000 65536"/>
              <a:gd name="T5" fmla="*/ 0 60000 65536"/>
              <a:gd name="T6" fmla="*/ 0 60000 65536"/>
              <a:gd name="T7" fmla="*/ 0 60000 65536"/>
              <a:gd name="T8" fmla="*/ 0 h 1090"/>
              <a:gd name="T9" fmla="*/ 1090 h 1090"/>
            </a:gdLst>
            <a:ahLst/>
            <a:cxnLst>
              <a:cxn ang="T4">
                <a:pos x="0" y="T0"/>
              </a:cxn>
              <a:cxn ang="T5">
                <a:pos x="0" y="T1"/>
              </a:cxn>
              <a:cxn ang="T6">
                <a:pos x="0" y="T2"/>
              </a:cxn>
              <a:cxn ang="T7">
                <a:pos x="0" y="T3"/>
              </a:cxn>
            </a:cxnLst>
            <a:rect l="0" t="T8" r="0" b="T9"/>
            <a:pathLst>
              <a:path h="1090">
                <a:moveTo>
                  <a:pt x="0" y="1090"/>
                </a:moveTo>
                <a:lnTo>
                  <a:pt x="0" y="0"/>
                </a:lnTo>
                <a:lnTo>
                  <a:pt x="0" y="1090"/>
                </a:lnTo>
                <a:close/>
              </a:path>
            </a:pathLst>
          </a:custGeom>
          <a:solidFill>
            <a:srgbClr val="BFBF83"/>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1" name="Freeform 37"/>
          <p:cNvSpPr>
            <a:spLocks/>
          </p:cNvSpPr>
          <p:nvPr/>
        </p:nvSpPr>
        <p:spPr bwMode="auto">
          <a:xfrm>
            <a:off x="2878138" y="4651375"/>
            <a:ext cx="263525" cy="1500188"/>
          </a:xfrm>
          <a:custGeom>
            <a:avLst/>
            <a:gdLst>
              <a:gd name="T0" fmla="*/ 0 w 174"/>
              <a:gd name="T1" fmla="*/ 2147483647 h 1008"/>
              <a:gd name="T2" fmla="*/ 2147483647 w 174"/>
              <a:gd name="T3" fmla="*/ 2147483647 h 1008"/>
              <a:gd name="T4" fmla="*/ 2147483647 w 174"/>
              <a:gd name="T5" fmla="*/ 0 h 1008"/>
              <a:gd name="T6" fmla="*/ 0 w 174"/>
              <a:gd name="T7" fmla="*/ 0 h 1008"/>
              <a:gd name="T8" fmla="*/ 0 60000 65536"/>
              <a:gd name="T9" fmla="*/ 0 60000 65536"/>
              <a:gd name="T10" fmla="*/ 0 60000 65536"/>
              <a:gd name="T11" fmla="*/ 0 60000 65536"/>
              <a:gd name="T12" fmla="*/ 0 w 174"/>
              <a:gd name="T13" fmla="*/ 0 h 1008"/>
              <a:gd name="T14" fmla="*/ 174 w 174"/>
              <a:gd name="T15" fmla="*/ 1008 h 1008"/>
            </a:gdLst>
            <a:ahLst/>
            <a:cxnLst>
              <a:cxn ang="T8">
                <a:pos x="T0" y="T1"/>
              </a:cxn>
              <a:cxn ang="T9">
                <a:pos x="T2" y="T3"/>
              </a:cxn>
              <a:cxn ang="T10">
                <a:pos x="T4" y="T5"/>
              </a:cxn>
              <a:cxn ang="T11">
                <a:pos x="T6" y="T7"/>
              </a:cxn>
            </a:cxnLst>
            <a:rect l="T12" t="T13" r="T14" b="T15"/>
            <a:pathLst>
              <a:path w="174" h="1008">
                <a:moveTo>
                  <a:pt x="0" y="1008"/>
                </a:moveTo>
                <a:lnTo>
                  <a:pt x="174" y="1008"/>
                </a:lnTo>
                <a:lnTo>
                  <a:pt x="174" y="0"/>
                </a:lnTo>
                <a:lnTo>
                  <a:pt x="0" y="0"/>
                </a:lnTo>
                <a:close/>
              </a:path>
            </a:pathLst>
          </a:custGeom>
          <a:solidFill>
            <a:srgbClr val="0040B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2" name="Freeform 38"/>
          <p:cNvSpPr>
            <a:spLocks/>
          </p:cNvSpPr>
          <p:nvPr/>
        </p:nvSpPr>
        <p:spPr bwMode="auto">
          <a:xfrm>
            <a:off x="2878138" y="4651375"/>
            <a:ext cx="263525" cy="0"/>
          </a:xfrm>
          <a:custGeom>
            <a:avLst/>
            <a:gdLst>
              <a:gd name="T0" fmla="*/ 0 w 174"/>
              <a:gd name="T1" fmla="*/ 0 w 174"/>
              <a:gd name="T2" fmla="*/ 2147483647 w 174"/>
              <a:gd name="T3" fmla="*/ 2147483647 w 174"/>
              <a:gd name="T4" fmla="*/ 0 60000 65536"/>
              <a:gd name="T5" fmla="*/ 0 60000 65536"/>
              <a:gd name="T6" fmla="*/ 0 60000 65536"/>
              <a:gd name="T7" fmla="*/ 0 60000 65536"/>
              <a:gd name="T8" fmla="*/ 0 w 174"/>
              <a:gd name="T9" fmla="*/ 174 w 174"/>
            </a:gdLst>
            <a:ahLst/>
            <a:cxnLst>
              <a:cxn ang="T4">
                <a:pos x="T0" y="0"/>
              </a:cxn>
              <a:cxn ang="T5">
                <a:pos x="T1" y="0"/>
              </a:cxn>
              <a:cxn ang="T6">
                <a:pos x="T2" y="0"/>
              </a:cxn>
              <a:cxn ang="T7">
                <a:pos x="T3" y="0"/>
              </a:cxn>
            </a:cxnLst>
            <a:rect l="T8" t="0" r="T9" b="0"/>
            <a:pathLst>
              <a:path w="174">
                <a:moveTo>
                  <a:pt x="0" y="0"/>
                </a:moveTo>
                <a:lnTo>
                  <a:pt x="0" y="0"/>
                </a:lnTo>
                <a:lnTo>
                  <a:pt x="174" y="0"/>
                </a:lnTo>
                <a:close/>
              </a:path>
            </a:pathLst>
          </a:custGeom>
          <a:solidFill>
            <a:srgbClr val="001F5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3" name="Freeform 39"/>
          <p:cNvSpPr>
            <a:spLocks/>
          </p:cNvSpPr>
          <p:nvPr/>
        </p:nvSpPr>
        <p:spPr bwMode="auto">
          <a:xfrm>
            <a:off x="3141663" y="4651375"/>
            <a:ext cx="0" cy="1500188"/>
          </a:xfrm>
          <a:custGeom>
            <a:avLst/>
            <a:gdLst>
              <a:gd name="T0" fmla="*/ 2147483647 h 1008"/>
              <a:gd name="T1" fmla="*/ 0 h 1008"/>
              <a:gd name="T2" fmla="*/ 0 h 1008"/>
              <a:gd name="T3" fmla="*/ 2147483647 h 1008"/>
              <a:gd name="T4" fmla="*/ 0 60000 65536"/>
              <a:gd name="T5" fmla="*/ 0 60000 65536"/>
              <a:gd name="T6" fmla="*/ 0 60000 65536"/>
              <a:gd name="T7" fmla="*/ 0 60000 65536"/>
              <a:gd name="T8" fmla="*/ 0 h 1008"/>
              <a:gd name="T9" fmla="*/ 1008 h 1008"/>
            </a:gdLst>
            <a:ahLst/>
            <a:cxnLst>
              <a:cxn ang="T4">
                <a:pos x="0" y="T0"/>
              </a:cxn>
              <a:cxn ang="T5">
                <a:pos x="0" y="T1"/>
              </a:cxn>
              <a:cxn ang="T6">
                <a:pos x="0" y="T2"/>
              </a:cxn>
              <a:cxn ang="T7">
                <a:pos x="0" y="T3"/>
              </a:cxn>
            </a:cxnLst>
            <a:rect l="0" t="T8" r="0" b="T9"/>
            <a:pathLst>
              <a:path h="1008">
                <a:moveTo>
                  <a:pt x="0" y="1008"/>
                </a:moveTo>
                <a:lnTo>
                  <a:pt x="0" y="0"/>
                </a:lnTo>
                <a:lnTo>
                  <a:pt x="0" y="1008"/>
                </a:lnTo>
                <a:close/>
              </a:path>
            </a:pathLst>
          </a:custGeom>
          <a:solidFill>
            <a:srgbClr val="00308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4" name="Freeform 40"/>
          <p:cNvSpPr>
            <a:spLocks/>
          </p:cNvSpPr>
          <p:nvPr/>
        </p:nvSpPr>
        <p:spPr bwMode="auto">
          <a:xfrm>
            <a:off x="3141663" y="4654550"/>
            <a:ext cx="263525" cy="1497013"/>
          </a:xfrm>
          <a:custGeom>
            <a:avLst/>
            <a:gdLst>
              <a:gd name="T0" fmla="*/ 0 w 174"/>
              <a:gd name="T1" fmla="*/ 2147483647 h 1006"/>
              <a:gd name="T2" fmla="*/ 2147483647 w 174"/>
              <a:gd name="T3" fmla="*/ 2147483647 h 1006"/>
              <a:gd name="T4" fmla="*/ 2147483647 w 174"/>
              <a:gd name="T5" fmla="*/ 0 h 1006"/>
              <a:gd name="T6" fmla="*/ 0 w 174"/>
              <a:gd name="T7" fmla="*/ 0 h 1006"/>
              <a:gd name="T8" fmla="*/ 0 60000 65536"/>
              <a:gd name="T9" fmla="*/ 0 60000 65536"/>
              <a:gd name="T10" fmla="*/ 0 60000 65536"/>
              <a:gd name="T11" fmla="*/ 0 60000 65536"/>
              <a:gd name="T12" fmla="*/ 0 w 174"/>
              <a:gd name="T13" fmla="*/ 0 h 1006"/>
              <a:gd name="T14" fmla="*/ 174 w 174"/>
              <a:gd name="T15" fmla="*/ 1006 h 1006"/>
            </a:gdLst>
            <a:ahLst/>
            <a:cxnLst>
              <a:cxn ang="T8">
                <a:pos x="T0" y="T1"/>
              </a:cxn>
              <a:cxn ang="T9">
                <a:pos x="T2" y="T3"/>
              </a:cxn>
              <a:cxn ang="T10">
                <a:pos x="T4" y="T5"/>
              </a:cxn>
              <a:cxn ang="T11">
                <a:pos x="T6" y="T7"/>
              </a:cxn>
            </a:cxnLst>
            <a:rect l="T12" t="T13" r="T14" b="T15"/>
            <a:pathLst>
              <a:path w="174" h="1006">
                <a:moveTo>
                  <a:pt x="0" y="1006"/>
                </a:moveTo>
                <a:lnTo>
                  <a:pt x="174" y="1006"/>
                </a:lnTo>
                <a:lnTo>
                  <a:pt x="174" y="0"/>
                </a:lnTo>
                <a:lnTo>
                  <a:pt x="0" y="0"/>
                </a:lnTo>
                <a:close/>
              </a:path>
            </a:pathLst>
          </a:custGeom>
          <a:solidFill>
            <a:srgbClr val="BF2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5" name="Freeform 41"/>
          <p:cNvSpPr>
            <a:spLocks/>
          </p:cNvSpPr>
          <p:nvPr/>
        </p:nvSpPr>
        <p:spPr bwMode="auto">
          <a:xfrm>
            <a:off x="3141663" y="4654550"/>
            <a:ext cx="263525" cy="0"/>
          </a:xfrm>
          <a:custGeom>
            <a:avLst/>
            <a:gdLst>
              <a:gd name="T0" fmla="*/ 0 w 174"/>
              <a:gd name="T1" fmla="*/ 0 w 174"/>
              <a:gd name="T2" fmla="*/ 2147483647 w 174"/>
              <a:gd name="T3" fmla="*/ 2147483647 w 174"/>
              <a:gd name="T4" fmla="*/ 0 60000 65536"/>
              <a:gd name="T5" fmla="*/ 0 60000 65536"/>
              <a:gd name="T6" fmla="*/ 0 60000 65536"/>
              <a:gd name="T7" fmla="*/ 0 60000 65536"/>
              <a:gd name="T8" fmla="*/ 0 w 174"/>
              <a:gd name="T9" fmla="*/ 174 w 174"/>
            </a:gdLst>
            <a:ahLst/>
            <a:cxnLst>
              <a:cxn ang="T4">
                <a:pos x="T0" y="0"/>
              </a:cxn>
              <a:cxn ang="T5">
                <a:pos x="T1" y="0"/>
              </a:cxn>
              <a:cxn ang="T6">
                <a:pos x="T2" y="0"/>
              </a:cxn>
              <a:cxn ang="T7">
                <a:pos x="T3" y="0"/>
              </a:cxn>
            </a:cxnLst>
            <a:rect l="T8" t="0" r="T9" b="0"/>
            <a:pathLst>
              <a:path w="174">
                <a:moveTo>
                  <a:pt x="0" y="0"/>
                </a:moveTo>
                <a:lnTo>
                  <a:pt x="0" y="0"/>
                </a:lnTo>
                <a:lnTo>
                  <a:pt x="174" y="0"/>
                </a:lnTo>
                <a:close/>
              </a:path>
            </a:pathLst>
          </a:custGeom>
          <a:solidFill>
            <a:srgbClr val="5F0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6" name="Freeform 42"/>
          <p:cNvSpPr>
            <a:spLocks/>
          </p:cNvSpPr>
          <p:nvPr/>
        </p:nvSpPr>
        <p:spPr bwMode="auto">
          <a:xfrm>
            <a:off x="3405188" y="4654550"/>
            <a:ext cx="0" cy="1497013"/>
          </a:xfrm>
          <a:custGeom>
            <a:avLst/>
            <a:gdLst>
              <a:gd name="T0" fmla="*/ 2147483647 h 1006"/>
              <a:gd name="T1" fmla="*/ 0 h 1006"/>
              <a:gd name="T2" fmla="*/ 0 h 1006"/>
              <a:gd name="T3" fmla="*/ 2147483647 h 1006"/>
              <a:gd name="T4" fmla="*/ 0 60000 65536"/>
              <a:gd name="T5" fmla="*/ 0 60000 65536"/>
              <a:gd name="T6" fmla="*/ 0 60000 65536"/>
              <a:gd name="T7" fmla="*/ 0 60000 65536"/>
              <a:gd name="T8" fmla="*/ 0 h 1006"/>
              <a:gd name="T9" fmla="*/ 1006 h 1006"/>
            </a:gdLst>
            <a:ahLst/>
            <a:cxnLst>
              <a:cxn ang="T4">
                <a:pos x="0" y="T0"/>
              </a:cxn>
              <a:cxn ang="T5">
                <a:pos x="0" y="T1"/>
              </a:cxn>
              <a:cxn ang="T6">
                <a:pos x="0" y="T2"/>
              </a:cxn>
              <a:cxn ang="T7">
                <a:pos x="0" y="T3"/>
              </a:cxn>
            </a:cxnLst>
            <a:rect l="0" t="T8" r="0" b="T9"/>
            <a:pathLst>
              <a:path h="1006">
                <a:moveTo>
                  <a:pt x="0" y="1006"/>
                </a:moveTo>
                <a:lnTo>
                  <a:pt x="0" y="0"/>
                </a:lnTo>
                <a:lnTo>
                  <a:pt x="0" y="1006"/>
                </a:lnTo>
                <a:close/>
              </a:path>
            </a:pathLst>
          </a:custGeom>
          <a:solidFill>
            <a:srgbClr val="8F17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7" name="Freeform 43"/>
          <p:cNvSpPr>
            <a:spLocks/>
          </p:cNvSpPr>
          <p:nvPr/>
        </p:nvSpPr>
        <p:spPr bwMode="auto">
          <a:xfrm>
            <a:off x="3405188" y="4678363"/>
            <a:ext cx="263525" cy="1473200"/>
          </a:xfrm>
          <a:custGeom>
            <a:avLst/>
            <a:gdLst>
              <a:gd name="T0" fmla="*/ 0 w 175"/>
              <a:gd name="T1" fmla="*/ 2147483647 h 989"/>
              <a:gd name="T2" fmla="*/ 2147483647 w 175"/>
              <a:gd name="T3" fmla="*/ 2147483647 h 989"/>
              <a:gd name="T4" fmla="*/ 2147483647 w 175"/>
              <a:gd name="T5" fmla="*/ 0 h 989"/>
              <a:gd name="T6" fmla="*/ 0 w 175"/>
              <a:gd name="T7" fmla="*/ 0 h 989"/>
              <a:gd name="T8" fmla="*/ 0 60000 65536"/>
              <a:gd name="T9" fmla="*/ 0 60000 65536"/>
              <a:gd name="T10" fmla="*/ 0 60000 65536"/>
              <a:gd name="T11" fmla="*/ 0 60000 65536"/>
              <a:gd name="T12" fmla="*/ 0 w 175"/>
              <a:gd name="T13" fmla="*/ 0 h 989"/>
              <a:gd name="T14" fmla="*/ 175 w 175"/>
              <a:gd name="T15" fmla="*/ 989 h 989"/>
            </a:gdLst>
            <a:ahLst/>
            <a:cxnLst>
              <a:cxn ang="T8">
                <a:pos x="T0" y="T1"/>
              </a:cxn>
              <a:cxn ang="T9">
                <a:pos x="T2" y="T3"/>
              </a:cxn>
              <a:cxn ang="T10">
                <a:pos x="T4" y="T5"/>
              </a:cxn>
              <a:cxn ang="T11">
                <a:pos x="T6" y="T7"/>
              </a:cxn>
            </a:cxnLst>
            <a:rect l="T12" t="T13" r="T14" b="T15"/>
            <a:pathLst>
              <a:path w="175" h="989">
                <a:moveTo>
                  <a:pt x="0" y="989"/>
                </a:moveTo>
                <a:lnTo>
                  <a:pt x="175" y="989"/>
                </a:lnTo>
                <a:lnTo>
                  <a:pt x="175" y="0"/>
                </a:lnTo>
                <a:lnTo>
                  <a:pt x="0" y="0"/>
                </a:lnTo>
                <a:close/>
              </a:path>
            </a:pathLst>
          </a:custGeom>
          <a:solidFill>
            <a:srgbClr val="FF8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8" name="Freeform 44"/>
          <p:cNvSpPr>
            <a:spLocks/>
          </p:cNvSpPr>
          <p:nvPr/>
        </p:nvSpPr>
        <p:spPr bwMode="auto">
          <a:xfrm>
            <a:off x="3405188" y="4678363"/>
            <a:ext cx="263525" cy="0"/>
          </a:xfrm>
          <a:custGeom>
            <a:avLst/>
            <a:gdLst>
              <a:gd name="T0" fmla="*/ 0 w 175"/>
              <a:gd name="T1" fmla="*/ 0 w 175"/>
              <a:gd name="T2" fmla="*/ 2147483647 w 175"/>
              <a:gd name="T3" fmla="*/ 2147483647 w 175"/>
              <a:gd name="T4" fmla="*/ 0 60000 65536"/>
              <a:gd name="T5" fmla="*/ 0 60000 65536"/>
              <a:gd name="T6" fmla="*/ 0 60000 65536"/>
              <a:gd name="T7" fmla="*/ 0 60000 65536"/>
              <a:gd name="T8" fmla="*/ 0 w 175"/>
              <a:gd name="T9" fmla="*/ 175 w 175"/>
            </a:gdLst>
            <a:ahLst/>
            <a:cxnLst>
              <a:cxn ang="T4">
                <a:pos x="T0" y="0"/>
              </a:cxn>
              <a:cxn ang="T5">
                <a:pos x="T1" y="0"/>
              </a:cxn>
              <a:cxn ang="T6">
                <a:pos x="T2" y="0"/>
              </a:cxn>
              <a:cxn ang="T7">
                <a:pos x="T3" y="0"/>
              </a:cxn>
            </a:cxnLst>
            <a:rect l="T8" t="0" r="T9" b="0"/>
            <a:pathLst>
              <a:path w="175">
                <a:moveTo>
                  <a:pt x="0" y="0"/>
                </a:moveTo>
                <a:lnTo>
                  <a:pt x="0" y="0"/>
                </a:lnTo>
                <a:lnTo>
                  <a:pt x="175" y="0"/>
                </a:lnTo>
                <a:close/>
              </a:path>
            </a:pathLst>
          </a:custGeom>
          <a:solidFill>
            <a:srgbClr val="7F3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89" name="Freeform 45"/>
          <p:cNvSpPr>
            <a:spLocks/>
          </p:cNvSpPr>
          <p:nvPr/>
        </p:nvSpPr>
        <p:spPr bwMode="auto">
          <a:xfrm>
            <a:off x="3668713" y="4678363"/>
            <a:ext cx="0" cy="1473200"/>
          </a:xfrm>
          <a:custGeom>
            <a:avLst/>
            <a:gdLst>
              <a:gd name="T0" fmla="*/ 2147483647 h 989"/>
              <a:gd name="T1" fmla="*/ 0 h 989"/>
              <a:gd name="T2" fmla="*/ 0 h 989"/>
              <a:gd name="T3" fmla="*/ 2147483647 h 989"/>
              <a:gd name="T4" fmla="*/ 0 60000 65536"/>
              <a:gd name="T5" fmla="*/ 0 60000 65536"/>
              <a:gd name="T6" fmla="*/ 0 60000 65536"/>
              <a:gd name="T7" fmla="*/ 0 60000 65536"/>
              <a:gd name="T8" fmla="*/ 0 h 989"/>
              <a:gd name="T9" fmla="*/ 989 h 989"/>
            </a:gdLst>
            <a:ahLst/>
            <a:cxnLst>
              <a:cxn ang="T4">
                <a:pos x="0" y="T0"/>
              </a:cxn>
              <a:cxn ang="T5">
                <a:pos x="0" y="T1"/>
              </a:cxn>
              <a:cxn ang="T6">
                <a:pos x="0" y="T2"/>
              </a:cxn>
              <a:cxn ang="T7">
                <a:pos x="0" y="T3"/>
              </a:cxn>
            </a:cxnLst>
            <a:rect l="0" t="T8" r="0" b="T9"/>
            <a:pathLst>
              <a:path h="989">
                <a:moveTo>
                  <a:pt x="0" y="989"/>
                </a:moveTo>
                <a:lnTo>
                  <a:pt x="0" y="0"/>
                </a:lnTo>
                <a:lnTo>
                  <a:pt x="0" y="989"/>
                </a:lnTo>
                <a:close/>
              </a:path>
            </a:pathLst>
          </a:custGeom>
          <a:solidFill>
            <a:srgbClr val="BF5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0" name="Freeform 46"/>
          <p:cNvSpPr>
            <a:spLocks/>
          </p:cNvSpPr>
          <p:nvPr/>
        </p:nvSpPr>
        <p:spPr bwMode="auto">
          <a:xfrm>
            <a:off x="3668713" y="4678363"/>
            <a:ext cx="263525" cy="1473200"/>
          </a:xfrm>
          <a:custGeom>
            <a:avLst/>
            <a:gdLst>
              <a:gd name="T0" fmla="*/ 0 w 174"/>
              <a:gd name="T1" fmla="*/ 2147483647 h 989"/>
              <a:gd name="T2" fmla="*/ 2147483647 w 174"/>
              <a:gd name="T3" fmla="*/ 2147483647 h 989"/>
              <a:gd name="T4" fmla="*/ 2147483647 w 174"/>
              <a:gd name="T5" fmla="*/ 0 h 989"/>
              <a:gd name="T6" fmla="*/ 0 w 174"/>
              <a:gd name="T7" fmla="*/ 0 h 989"/>
              <a:gd name="T8" fmla="*/ 0 60000 65536"/>
              <a:gd name="T9" fmla="*/ 0 60000 65536"/>
              <a:gd name="T10" fmla="*/ 0 60000 65536"/>
              <a:gd name="T11" fmla="*/ 0 60000 65536"/>
              <a:gd name="T12" fmla="*/ 0 w 174"/>
              <a:gd name="T13" fmla="*/ 0 h 989"/>
              <a:gd name="T14" fmla="*/ 174 w 174"/>
              <a:gd name="T15" fmla="*/ 989 h 989"/>
            </a:gdLst>
            <a:ahLst/>
            <a:cxnLst>
              <a:cxn ang="T8">
                <a:pos x="T0" y="T1"/>
              </a:cxn>
              <a:cxn ang="T9">
                <a:pos x="T2" y="T3"/>
              </a:cxn>
              <a:cxn ang="T10">
                <a:pos x="T4" y="T5"/>
              </a:cxn>
              <a:cxn ang="T11">
                <a:pos x="T6" y="T7"/>
              </a:cxn>
            </a:cxnLst>
            <a:rect l="T12" t="T13" r="T14" b="T15"/>
            <a:pathLst>
              <a:path w="174" h="989">
                <a:moveTo>
                  <a:pt x="0" y="989"/>
                </a:moveTo>
                <a:lnTo>
                  <a:pt x="174" y="989"/>
                </a:lnTo>
                <a:lnTo>
                  <a:pt x="174" y="0"/>
                </a:lnTo>
                <a:lnTo>
                  <a:pt x="0" y="0"/>
                </a:lnTo>
                <a:close/>
              </a:path>
            </a:pathLst>
          </a:custGeom>
          <a:solidFill>
            <a:srgbClr val="00808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1" name="Freeform 47"/>
          <p:cNvSpPr>
            <a:spLocks/>
          </p:cNvSpPr>
          <p:nvPr/>
        </p:nvSpPr>
        <p:spPr bwMode="auto">
          <a:xfrm>
            <a:off x="3668713" y="4678363"/>
            <a:ext cx="263525" cy="0"/>
          </a:xfrm>
          <a:custGeom>
            <a:avLst/>
            <a:gdLst>
              <a:gd name="T0" fmla="*/ 0 w 174"/>
              <a:gd name="T1" fmla="*/ 0 w 174"/>
              <a:gd name="T2" fmla="*/ 2147483647 w 174"/>
              <a:gd name="T3" fmla="*/ 2147483647 w 174"/>
              <a:gd name="T4" fmla="*/ 0 60000 65536"/>
              <a:gd name="T5" fmla="*/ 0 60000 65536"/>
              <a:gd name="T6" fmla="*/ 0 60000 65536"/>
              <a:gd name="T7" fmla="*/ 0 60000 65536"/>
              <a:gd name="T8" fmla="*/ 0 w 174"/>
              <a:gd name="T9" fmla="*/ 174 w 174"/>
            </a:gdLst>
            <a:ahLst/>
            <a:cxnLst>
              <a:cxn ang="T4">
                <a:pos x="T0" y="0"/>
              </a:cxn>
              <a:cxn ang="T5">
                <a:pos x="T1" y="0"/>
              </a:cxn>
              <a:cxn ang="T6">
                <a:pos x="T2" y="0"/>
              </a:cxn>
              <a:cxn ang="T7">
                <a:pos x="T3" y="0"/>
              </a:cxn>
            </a:cxnLst>
            <a:rect l="T8" t="0" r="T9" b="0"/>
            <a:pathLst>
              <a:path w="174">
                <a:moveTo>
                  <a:pt x="0" y="0"/>
                </a:moveTo>
                <a:lnTo>
                  <a:pt x="0" y="0"/>
                </a:lnTo>
                <a:lnTo>
                  <a:pt x="174" y="0"/>
                </a:lnTo>
                <a:close/>
              </a:path>
            </a:pathLst>
          </a:custGeom>
          <a:solidFill>
            <a:srgbClr val="00404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2" name="Freeform 48"/>
          <p:cNvSpPr>
            <a:spLocks/>
          </p:cNvSpPr>
          <p:nvPr/>
        </p:nvSpPr>
        <p:spPr bwMode="auto">
          <a:xfrm>
            <a:off x="3932238" y="4678363"/>
            <a:ext cx="0" cy="1473200"/>
          </a:xfrm>
          <a:custGeom>
            <a:avLst/>
            <a:gdLst>
              <a:gd name="T0" fmla="*/ 2147483647 h 989"/>
              <a:gd name="T1" fmla="*/ 0 h 989"/>
              <a:gd name="T2" fmla="*/ 0 h 989"/>
              <a:gd name="T3" fmla="*/ 2147483647 h 989"/>
              <a:gd name="T4" fmla="*/ 0 60000 65536"/>
              <a:gd name="T5" fmla="*/ 0 60000 65536"/>
              <a:gd name="T6" fmla="*/ 0 60000 65536"/>
              <a:gd name="T7" fmla="*/ 0 60000 65536"/>
              <a:gd name="T8" fmla="*/ 0 h 989"/>
              <a:gd name="T9" fmla="*/ 989 h 989"/>
            </a:gdLst>
            <a:ahLst/>
            <a:cxnLst>
              <a:cxn ang="T4">
                <a:pos x="0" y="T0"/>
              </a:cxn>
              <a:cxn ang="T5">
                <a:pos x="0" y="T1"/>
              </a:cxn>
              <a:cxn ang="T6">
                <a:pos x="0" y="T2"/>
              </a:cxn>
              <a:cxn ang="T7">
                <a:pos x="0" y="T3"/>
              </a:cxn>
            </a:cxnLst>
            <a:rect l="0" t="T8" r="0" b="T9"/>
            <a:pathLst>
              <a:path h="989">
                <a:moveTo>
                  <a:pt x="0" y="989"/>
                </a:moveTo>
                <a:lnTo>
                  <a:pt x="0" y="0"/>
                </a:lnTo>
                <a:lnTo>
                  <a:pt x="0" y="989"/>
                </a:lnTo>
                <a:close/>
              </a:path>
            </a:pathLst>
          </a:custGeom>
          <a:solidFill>
            <a:srgbClr val="006060"/>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3" name="Freeform 49"/>
          <p:cNvSpPr>
            <a:spLocks/>
          </p:cNvSpPr>
          <p:nvPr/>
        </p:nvSpPr>
        <p:spPr bwMode="auto">
          <a:xfrm>
            <a:off x="3932238" y="4745038"/>
            <a:ext cx="265112" cy="1406525"/>
          </a:xfrm>
          <a:custGeom>
            <a:avLst/>
            <a:gdLst>
              <a:gd name="T0" fmla="*/ 0 w 175"/>
              <a:gd name="T1" fmla="*/ 2147483647 h 945"/>
              <a:gd name="T2" fmla="*/ 2147483647 w 175"/>
              <a:gd name="T3" fmla="*/ 2147483647 h 945"/>
              <a:gd name="T4" fmla="*/ 2147483647 w 175"/>
              <a:gd name="T5" fmla="*/ 0 h 945"/>
              <a:gd name="T6" fmla="*/ 0 w 175"/>
              <a:gd name="T7" fmla="*/ 0 h 945"/>
              <a:gd name="T8" fmla="*/ 0 60000 65536"/>
              <a:gd name="T9" fmla="*/ 0 60000 65536"/>
              <a:gd name="T10" fmla="*/ 0 60000 65536"/>
              <a:gd name="T11" fmla="*/ 0 60000 65536"/>
              <a:gd name="T12" fmla="*/ 0 w 175"/>
              <a:gd name="T13" fmla="*/ 0 h 945"/>
              <a:gd name="T14" fmla="*/ 175 w 175"/>
              <a:gd name="T15" fmla="*/ 945 h 945"/>
            </a:gdLst>
            <a:ahLst/>
            <a:cxnLst>
              <a:cxn ang="T8">
                <a:pos x="T0" y="T1"/>
              </a:cxn>
              <a:cxn ang="T9">
                <a:pos x="T2" y="T3"/>
              </a:cxn>
              <a:cxn ang="T10">
                <a:pos x="T4" y="T5"/>
              </a:cxn>
              <a:cxn ang="T11">
                <a:pos x="T6" y="T7"/>
              </a:cxn>
            </a:cxnLst>
            <a:rect l="T12" t="T13" r="T14" b="T15"/>
            <a:pathLst>
              <a:path w="175" h="945">
                <a:moveTo>
                  <a:pt x="0" y="945"/>
                </a:moveTo>
                <a:lnTo>
                  <a:pt x="175" y="945"/>
                </a:lnTo>
                <a:lnTo>
                  <a:pt x="175" y="0"/>
                </a:lnTo>
                <a:lnTo>
                  <a:pt x="0" y="0"/>
                </a:lnTo>
                <a:close/>
              </a:path>
            </a:pathLst>
          </a:custGeom>
          <a:solidFill>
            <a:srgbClr val="FFC06A"/>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4" name="Freeform 50"/>
          <p:cNvSpPr>
            <a:spLocks/>
          </p:cNvSpPr>
          <p:nvPr/>
        </p:nvSpPr>
        <p:spPr bwMode="auto">
          <a:xfrm>
            <a:off x="3932238" y="4745038"/>
            <a:ext cx="265112" cy="0"/>
          </a:xfrm>
          <a:custGeom>
            <a:avLst/>
            <a:gdLst>
              <a:gd name="T0" fmla="*/ 0 w 175"/>
              <a:gd name="T1" fmla="*/ 0 w 175"/>
              <a:gd name="T2" fmla="*/ 2147483647 w 175"/>
              <a:gd name="T3" fmla="*/ 2147483647 w 175"/>
              <a:gd name="T4" fmla="*/ 0 60000 65536"/>
              <a:gd name="T5" fmla="*/ 0 60000 65536"/>
              <a:gd name="T6" fmla="*/ 0 60000 65536"/>
              <a:gd name="T7" fmla="*/ 0 60000 65536"/>
              <a:gd name="T8" fmla="*/ 0 w 175"/>
              <a:gd name="T9" fmla="*/ 175 w 175"/>
            </a:gdLst>
            <a:ahLst/>
            <a:cxnLst>
              <a:cxn ang="T4">
                <a:pos x="T0" y="0"/>
              </a:cxn>
              <a:cxn ang="T5">
                <a:pos x="T1" y="0"/>
              </a:cxn>
              <a:cxn ang="T6">
                <a:pos x="T2" y="0"/>
              </a:cxn>
              <a:cxn ang="T7">
                <a:pos x="T3" y="0"/>
              </a:cxn>
            </a:cxnLst>
            <a:rect l="T8" t="0" r="T9" b="0"/>
            <a:pathLst>
              <a:path w="175">
                <a:moveTo>
                  <a:pt x="0" y="0"/>
                </a:moveTo>
                <a:lnTo>
                  <a:pt x="0" y="0"/>
                </a:lnTo>
                <a:lnTo>
                  <a:pt x="175" y="0"/>
                </a:lnTo>
                <a:close/>
              </a:path>
            </a:pathLst>
          </a:custGeom>
          <a:solidFill>
            <a:srgbClr val="7F5F34"/>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5" name="Freeform 51"/>
          <p:cNvSpPr>
            <a:spLocks/>
          </p:cNvSpPr>
          <p:nvPr/>
        </p:nvSpPr>
        <p:spPr bwMode="auto">
          <a:xfrm>
            <a:off x="4197350" y="4745038"/>
            <a:ext cx="0" cy="1406525"/>
          </a:xfrm>
          <a:custGeom>
            <a:avLst/>
            <a:gdLst>
              <a:gd name="T0" fmla="*/ 2147483647 h 945"/>
              <a:gd name="T1" fmla="*/ 0 h 945"/>
              <a:gd name="T2" fmla="*/ 0 h 945"/>
              <a:gd name="T3" fmla="*/ 2147483647 h 945"/>
              <a:gd name="T4" fmla="*/ 0 60000 65536"/>
              <a:gd name="T5" fmla="*/ 0 60000 65536"/>
              <a:gd name="T6" fmla="*/ 0 60000 65536"/>
              <a:gd name="T7" fmla="*/ 0 60000 65536"/>
              <a:gd name="T8" fmla="*/ 0 h 945"/>
              <a:gd name="T9" fmla="*/ 945 h 945"/>
            </a:gdLst>
            <a:ahLst/>
            <a:cxnLst>
              <a:cxn ang="T4">
                <a:pos x="0" y="T0"/>
              </a:cxn>
              <a:cxn ang="T5">
                <a:pos x="0" y="T1"/>
              </a:cxn>
              <a:cxn ang="T6">
                <a:pos x="0" y="T2"/>
              </a:cxn>
              <a:cxn ang="T7">
                <a:pos x="0" y="T3"/>
              </a:cxn>
            </a:cxnLst>
            <a:rect l="0" t="T8" r="0" b="T9"/>
            <a:pathLst>
              <a:path h="945">
                <a:moveTo>
                  <a:pt x="0" y="945"/>
                </a:moveTo>
                <a:lnTo>
                  <a:pt x="0" y="0"/>
                </a:lnTo>
                <a:lnTo>
                  <a:pt x="0" y="945"/>
                </a:lnTo>
                <a:close/>
              </a:path>
            </a:pathLst>
          </a:custGeom>
          <a:solidFill>
            <a:srgbClr val="BF8F4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6" name="Freeform 52"/>
          <p:cNvSpPr>
            <a:spLocks/>
          </p:cNvSpPr>
          <p:nvPr/>
        </p:nvSpPr>
        <p:spPr bwMode="auto">
          <a:xfrm>
            <a:off x="4197350" y="4784725"/>
            <a:ext cx="263525" cy="1366838"/>
          </a:xfrm>
          <a:custGeom>
            <a:avLst/>
            <a:gdLst>
              <a:gd name="T0" fmla="*/ 0 w 174"/>
              <a:gd name="T1" fmla="*/ 2147483647 h 918"/>
              <a:gd name="T2" fmla="*/ 2147483647 w 174"/>
              <a:gd name="T3" fmla="*/ 2147483647 h 918"/>
              <a:gd name="T4" fmla="*/ 2147483647 w 174"/>
              <a:gd name="T5" fmla="*/ 0 h 918"/>
              <a:gd name="T6" fmla="*/ 0 w 174"/>
              <a:gd name="T7" fmla="*/ 0 h 918"/>
              <a:gd name="T8" fmla="*/ 0 60000 65536"/>
              <a:gd name="T9" fmla="*/ 0 60000 65536"/>
              <a:gd name="T10" fmla="*/ 0 60000 65536"/>
              <a:gd name="T11" fmla="*/ 0 60000 65536"/>
              <a:gd name="T12" fmla="*/ 0 w 174"/>
              <a:gd name="T13" fmla="*/ 0 h 918"/>
              <a:gd name="T14" fmla="*/ 174 w 174"/>
              <a:gd name="T15" fmla="*/ 918 h 918"/>
            </a:gdLst>
            <a:ahLst/>
            <a:cxnLst>
              <a:cxn ang="T8">
                <a:pos x="T0" y="T1"/>
              </a:cxn>
              <a:cxn ang="T9">
                <a:pos x="T2" y="T3"/>
              </a:cxn>
              <a:cxn ang="T10">
                <a:pos x="T4" y="T5"/>
              </a:cxn>
              <a:cxn ang="T11">
                <a:pos x="T6" y="T7"/>
              </a:cxn>
            </a:cxnLst>
            <a:rect l="T12" t="T13" r="T14" b="T15"/>
            <a:pathLst>
              <a:path w="174" h="918">
                <a:moveTo>
                  <a:pt x="0" y="918"/>
                </a:moveTo>
                <a:lnTo>
                  <a:pt x="174" y="918"/>
                </a:lnTo>
                <a:lnTo>
                  <a:pt x="174" y="0"/>
                </a:lnTo>
                <a:lnTo>
                  <a:pt x="0" y="0"/>
                </a:lnTo>
                <a:close/>
              </a:path>
            </a:pathLst>
          </a:custGeom>
          <a:solidFill>
            <a:srgbClr val="FFFFAF"/>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7" name="Freeform 53"/>
          <p:cNvSpPr>
            <a:spLocks/>
          </p:cNvSpPr>
          <p:nvPr/>
        </p:nvSpPr>
        <p:spPr bwMode="auto">
          <a:xfrm>
            <a:off x="4197350" y="4784725"/>
            <a:ext cx="263525" cy="0"/>
          </a:xfrm>
          <a:custGeom>
            <a:avLst/>
            <a:gdLst>
              <a:gd name="T0" fmla="*/ 0 w 174"/>
              <a:gd name="T1" fmla="*/ 0 w 174"/>
              <a:gd name="T2" fmla="*/ 2147483647 w 174"/>
              <a:gd name="T3" fmla="*/ 2147483647 w 174"/>
              <a:gd name="T4" fmla="*/ 0 60000 65536"/>
              <a:gd name="T5" fmla="*/ 0 60000 65536"/>
              <a:gd name="T6" fmla="*/ 0 60000 65536"/>
              <a:gd name="T7" fmla="*/ 0 60000 65536"/>
              <a:gd name="T8" fmla="*/ 0 w 174"/>
              <a:gd name="T9" fmla="*/ 174 w 174"/>
            </a:gdLst>
            <a:ahLst/>
            <a:cxnLst>
              <a:cxn ang="T4">
                <a:pos x="T0" y="0"/>
              </a:cxn>
              <a:cxn ang="T5">
                <a:pos x="T1" y="0"/>
              </a:cxn>
              <a:cxn ang="T6">
                <a:pos x="T2" y="0"/>
              </a:cxn>
              <a:cxn ang="T7">
                <a:pos x="T3" y="0"/>
              </a:cxn>
            </a:cxnLst>
            <a:rect l="T8" t="0" r="T9" b="0"/>
            <a:pathLst>
              <a:path w="174">
                <a:moveTo>
                  <a:pt x="0" y="0"/>
                </a:moveTo>
                <a:lnTo>
                  <a:pt x="0" y="0"/>
                </a:lnTo>
                <a:lnTo>
                  <a:pt x="174" y="0"/>
                </a:lnTo>
                <a:close/>
              </a:path>
            </a:pathLst>
          </a:custGeom>
          <a:solidFill>
            <a:srgbClr val="7F7F57"/>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8" name="Freeform 54"/>
          <p:cNvSpPr>
            <a:spLocks/>
          </p:cNvSpPr>
          <p:nvPr/>
        </p:nvSpPr>
        <p:spPr bwMode="auto">
          <a:xfrm>
            <a:off x="4460875" y="4784725"/>
            <a:ext cx="0" cy="1366838"/>
          </a:xfrm>
          <a:custGeom>
            <a:avLst/>
            <a:gdLst>
              <a:gd name="T0" fmla="*/ 2147483647 h 918"/>
              <a:gd name="T1" fmla="*/ 0 h 918"/>
              <a:gd name="T2" fmla="*/ 0 h 918"/>
              <a:gd name="T3" fmla="*/ 2147483647 h 918"/>
              <a:gd name="T4" fmla="*/ 0 60000 65536"/>
              <a:gd name="T5" fmla="*/ 0 60000 65536"/>
              <a:gd name="T6" fmla="*/ 0 60000 65536"/>
              <a:gd name="T7" fmla="*/ 0 60000 65536"/>
              <a:gd name="T8" fmla="*/ 0 h 918"/>
              <a:gd name="T9" fmla="*/ 918 h 918"/>
            </a:gdLst>
            <a:ahLst/>
            <a:cxnLst>
              <a:cxn ang="T4">
                <a:pos x="0" y="T0"/>
              </a:cxn>
              <a:cxn ang="T5">
                <a:pos x="0" y="T1"/>
              </a:cxn>
              <a:cxn ang="T6">
                <a:pos x="0" y="T2"/>
              </a:cxn>
              <a:cxn ang="T7">
                <a:pos x="0" y="T3"/>
              </a:cxn>
            </a:cxnLst>
            <a:rect l="0" t="T8" r="0" b="T9"/>
            <a:pathLst>
              <a:path h="918">
                <a:moveTo>
                  <a:pt x="0" y="918"/>
                </a:moveTo>
                <a:lnTo>
                  <a:pt x="0" y="0"/>
                </a:lnTo>
                <a:lnTo>
                  <a:pt x="0" y="918"/>
                </a:lnTo>
                <a:close/>
              </a:path>
            </a:pathLst>
          </a:custGeom>
          <a:solidFill>
            <a:srgbClr val="BFBF83"/>
          </a:solidFill>
          <a:ln w="12700">
            <a:solidFill>
              <a:srgbClr val="000000"/>
            </a:solidFill>
            <a:prstDash val="solid"/>
            <a:round/>
            <a:headEnd/>
            <a:tailEnd/>
          </a:ln>
        </p:spPr>
        <p:txBody>
          <a:bodyPr wrap="none" lIns="86493" tIns="43247" rIns="86493" bIns="43247" anchor="ctr"/>
          <a:lstStyle/>
          <a:p>
            <a:endParaRPr lang="zh-TW" altLang="en-US"/>
          </a:p>
        </p:txBody>
      </p:sp>
      <p:sp>
        <p:nvSpPr>
          <p:cNvPr id="108599" name="Freeform 55"/>
          <p:cNvSpPr>
            <a:spLocks/>
          </p:cNvSpPr>
          <p:nvPr/>
        </p:nvSpPr>
        <p:spPr bwMode="auto">
          <a:xfrm>
            <a:off x="4460875" y="4833938"/>
            <a:ext cx="261938" cy="1317625"/>
          </a:xfrm>
          <a:custGeom>
            <a:avLst/>
            <a:gdLst>
              <a:gd name="T0" fmla="*/ 0 w 174"/>
              <a:gd name="T1" fmla="*/ 2147483647 h 885"/>
              <a:gd name="T2" fmla="*/ 2147483647 w 174"/>
              <a:gd name="T3" fmla="*/ 2147483647 h 885"/>
              <a:gd name="T4" fmla="*/ 2147483647 w 174"/>
              <a:gd name="T5" fmla="*/ 0 h 885"/>
              <a:gd name="T6" fmla="*/ 0 w 174"/>
              <a:gd name="T7" fmla="*/ 0 h 885"/>
              <a:gd name="T8" fmla="*/ 0 60000 65536"/>
              <a:gd name="T9" fmla="*/ 0 60000 65536"/>
              <a:gd name="T10" fmla="*/ 0 60000 65536"/>
              <a:gd name="T11" fmla="*/ 0 60000 65536"/>
              <a:gd name="T12" fmla="*/ 0 w 174"/>
              <a:gd name="T13" fmla="*/ 0 h 885"/>
              <a:gd name="T14" fmla="*/ 174 w 174"/>
              <a:gd name="T15" fmla="*/ 885 h 885"/>
            </a:gdLst>
            <a:ahLst/>
            <a:cxnLst>
              <a:cxn ang="T8">
                <a:pos x="T0" y="T1"/>
              </a:cxn>
              <a:cxn ang="T9">
                <a:pos x="T2" y="T3"/>
              </a:cxn>
              <a:cxn ang="T10">
                <a:pos x="T4" y="T5"/>
              </a:cxn>
              <a:cxn ang="T11">
                <a:pos x="T6" y="T7"/>
              </a:cxn>
            </a:cxnLst>
            <a:rect l="T12" t="T13" r="T14" b="T15"/>
            <a:pathLst>
              <a:path w="174" h="885">
                <a:moveTo>
                  <a:pt x="0" y="885"/>
                </a:moveTo>
                <a:lnTo>
                  <a:pt x="174" y="885"/>
                </a:lnTo>
                <a:lnTo>
                  <a:pt x="174" y="0"/>
                </a:lnTo>
                <a:lnTo>
                  <a:pt x="0" y="0"/>
                </a:lnTo>
                <a:close/>
              </a:path>
            </a:pathLst>
          </a:custGeom>
          <a:solidFill>
            <a:srgbClr val="0040BF"/>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0" name="Freeform 56"/>
          <p:cNvSpPr>
            <a:spLocks/>
          </p:cNvSpPr>
          <p:nvPr/>
        </p:nvSpPr>
        <p:spPr bwMode="auto">
          <a:xfrm>
            <a:off x="4460875" y="4833938"/>
            <a:ext cx="261938" cy="0"/>
          </a:xfrm>
          <a:custGeom>
            <a:avLst/>
            <a:gdLst>
              <a:gd name="T0" fmla="*/ 0 w 174"/>
              <a:gd name="T1" fmla="*/ 0 w 174"/>
              <a:gd name="T2" fmla="*/ 2147483647 w 174"/>
              <a:gd name="T3" fmla="*/ 2147483647 w 174"/>
              <a:gd name="T4" fmla="*/ 0 60000 65536"/>
              <a:gd name="T5" fmla="*/ 0 60000 65536"/>
              <a:gd name="T6" fmla="*/ 0 60000 65536"/>
              <a:gd name="T7" fmla="*/ 0 60000 65536"/>
              <a:gd name="T8" fmla="*/ 0 w 174"/>
              <a:gd name="T9" fmla="*/ 174 w 174"/>
            </a:gdLst>
            <a:ahLst/>
            <a:cxnLst>
              <a:cxn ang="T4">
                <a:pos x="T0" y="0"/>
              </a:cxn>
              <a:cxn ang="T5">
                <a:pos x="T1" y="0"/>
              </a:cxn>
              <a:cxn ang="T6">
                <a:pos x="T2" y="0"/>
              </a:cxn>
              <a:cxn ang="T7">
                <a:pos x="T3" y="0"/>
              </a:cxn>
            </a:cxnLst>
            <a:rect l="T8" t="0" r="T9" b="0"/>
            <a:pathLst>
              <a:path w="174">
                <a:moveTo>
                  <a:pt x="0" y="0"/>
                </a:moveTo>
                <a:lnTo>
                  <a:pt x="0" y="0"/>
                </a:lnTo>
                <a:lnTo>
                  <a:pt x="174" y="0"/>
                </a:lnTo>
                <a:close/>
              </a:path>
            </a:pathLst>
          </a:custGeom>
          <a:solidFill>
            <a:srgbClr val="001F5F"/>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1" name="Freeform 57"/>
          <p:cNvSpPr>
            <a:spLocks/>
          </p:cNvSpPr>
          <p:nvPr/>
        </p:nvSpPr>
        <p:spPr bwMode="auto">
          <a:xfrm>
            <a:off x="4722813" y="4833938"/>
            <a:ext cx="0" cy="1317625"/>
          </a:xfrm>
          <a:custGeom>
            <a:avLst/>
            <a:gdLst>
              <a:gd name="T0" fmla="*/ 2147483647 h 885"/>
              <a:gd name="T1" fmla="*/ 0 h 885"/>
              <a:gd name="T2" fmla="*/ 0 h 885"/>
              <a:gd name="T3" fmla="*/ 2147483647 h 885"/>
              <a:gd name="T4" fmla="*/ 0 60000 65536"/>
              <a:gd name="T5" fmla="*/ 0 60000 65536"/>
              <a:gd name="T6" fmla="*/ 0 60000 65536"/>
              <a:gd name="T7" fmla="*/ 0 60000 65536"/>
              <a:gd name="T8" fmla="*/ 0 h 885"/>
              <a:gd name="T9" fmla="*/ 885 h 885"/>
            </a:gdLst>
            <a:ahLst/>
            <a:cxnLst>
              <a:cxn ang="T4">
                <a:pos x="0" y="T0"/>
              </a:cxn>
              <a:cxn ang="T5">
                <a:pos x="0" y="T1"/>
              </a:cxn>
              <a:cxn ang="T6">
                <a:pos x="0" y="T2"/>
              </a:cxn>
              <a:cxn ang="T7">
                <a:pos x="0" y="T3"/>
              </a:cxn>
            </a:cxnLst>
            <a:rect l="0" t="T8" r="0" b="T9"/>
            <a:pathLst>
              <a:path h="885">
                <a:moveTo>
                  <a:pt x="0" y="885"/>
                </a:moveTo>
                <a:lnTo>
                  <a:pt x="0" y="0"/>
                </a:lnTo>
                <a:lnTo>
                  <a:pt x="0" y="885"/>
                </a:lnTo>
                <a:close/>
              </a:path>
            </a:pathLst>
          </a:custGeom>
          <a:solidFill>
            <a:srgbClr val="00308F"/>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2" name="Freeform 58"/>
          <p:cNvSpPr>
            <a:spLocks/>
          </p:cNvSpPr>
          <p:nvPr/>
        </p:nvSpPr>
        <p:spPr bwMode="auto">
          <a:xfrm>
            <a:off x="4722813" y="4864100"/>
            <a:ext cx="265112" cy="1287463"/>
          </a:xfrm>
          <a:custGeom>
            <a:avLst/>
            <a:gdLst>
              <a:gd name="T0" fmla="*/ 0 w 175"/>
              <a:gd name="T1" fmla="*/ 2147483647 h 865"/>
              <a:gd name="T2" fmla="*/ 2147483647 w 175"/>
              <a:gd name="T3" fmla="*/ 2147483647 h 865"/>
              <a:gd name="T4" fmla="*/ 2147483647 w 175"/>
              <a:gd name="T5" fmla="*/ 0 h 865"/>
              <a:gd name="T6" fmla="*/ 0 w 175"/>
              <a:gd name="T7" fmla="*/ 0 h 865"/>
              <a:gd name="T8" fmla="*/ 0 60000 65536"/>
              <a:gd name="T9" fmla="*/ 0 60000 65536"/>
              <a:gd name="T10" fmla="*/ 0 60000 65536"/>
              <a:gd name="T11" fmla="*/ 0 60000 65536"/>
              <a:gd name="T12" fmla="*/ 0 w 175"/>
              <a:gd name="T13" fmla="*/ 0 h 865"/>
              <a:gd name="T14" fmla="*/ 175 w 175"/>
              <a:gd name="T15" fmla="*/ 865 h 865"/>
            </a:gdLst>
            <a:ahLst/>
            <a:cxnLst>
              <a:cxn ang="T8">
                <a:pos x="T0" y="T1"/>
              </a:cxn>
              <a:cxn ang="T9">
                <a:pos x="T2" y="T3"/>
              </a:cxn>
              <a:cxn ang="T10">
                <a:pos x="T4" y="T5"/>
              </a:cxn>
              <a:cxn ang="T11">
                <a:pos x="T6" y="T7"/>
              </a:cxn>
            </a:cxnLst>
            <a:rect l="T12" t="T13" r="T14" b="T15"/>
            <a:pathLst>
              <a:path w="175" h="865">
                <a:moveTo>
                  <a:pt x="0" y="865"/>
                </a:moveTo>
                <a:lnTo>
                  <a:pt x="175" y="865"/>
                </a:lnTo>
                <a:lnTo>
                  <a:pt x="175" y="0"/>
                </a:lnTo>
                <a:lnTo>
                  <a:pt x="0" y="0"/>
                </a:lnTo>
                <a:close/>
              </a:path>
            </a:pathLst>
          </a:custGeom>
          <a:solidFill>
            <a:srgbClr val="BF2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3" name="Freeform 59"/>
          <p:cNvSpPr>
            <a:spLocks/>
          </p:cNvSpPr>
          <p:nvPr/>
        </p:nvSpPr>
        <p:spPr bwMode="auto">
          <a:xfrm>
            <a:off x="4722813" y="4864100"/>
            <a:ext cx="265112" cy="0"/>
          </a:xfrm>
          <a:custGeom>
            <a:avLst/>
            <a:gdLst>
              <a:gd name="T0" fmla="*/ 0 w 175"/>
              <a:gd name="T1" fmla="*/ 0 w 175"/>
              <a:gd name="T2" fmla="*/ 2147483647 w 175"/>
              <a:gd name="T3" fmla="*/ 2147483647 w 175"/>
              <a:gd name="T4" fmla="*/ 0 60000 65536"/>
              <a:gd name="T5" fmla="*/ 0 60000 65536"/>
              <a:gd name="T6" fmla="*/ 0 60000 65536"/>
              <a:gd name="T7" fmla="*/ 0 60000 65536"/>
              <a:gd name="T8" fmla="*/ 0 w 175"/>
              <a:gd name="T9" fmla="*/ 175 w 175"/>
            </a:gdLst>
            <a:ahLst/>
            <a:cxnLst>
              <a:cxn ang="T4">
                <a:pos x="T0" y="0"/>
              </a:cxn>
              <a:cxn ang="T5">
                <a:pos x="T1" y="0"/>
              </a:cxn>
              <a:cxn ang="T6">
                <a:pos x="T2" y="0"/>
              </a:cxn>
              <a:cxn ang="T7">
                <a:pos x="T3" y="0"/>
              </a:cxn>
            </a:cxnLst>
            <a:rect l="T8" t="0" r="T9" b="0"/>
            <a:pathLst>
              <a:path w="175">
                <a:moveTo>
                  <a:pt x="0" y="0"/>
                </a:moveTo>
                <a:lnTo>
                  <a:pt x="0" y="0"/>
                </a:lnTo>
                <a:lnTo>
                  <a:pt x="175" y="0"/>
                </a:lnTo>
                <a:close/>
              </a:path>
            </a:pathLst>
          </a:custGeom>
          <a:solidFill>
            <a:srgbClr val="5F0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4" name="Freeform 60"/>
          <p:cNvSpPr>
            <a:spLocks/>
          </p:cNvSpPr>
          <p:nvPr/>
        </p:nvSpPr>
        <p:spPr bwMode="auto">
          <a:xfrm>
            <a:off x="4987925" y="4864100"/>
            <a:ext cx="0" cy="1287463"/>
          </a:xfrm>
          <a:custGeom>
            <a:avLst/>
            <a:gdLst>
              <a:gd name="T0" fmla="*/ 2147483647 h 865"/>
              <a:gd name="T1" fmla="*/ 0 h 865"/>
              <a:gd name="T2" fmla="*/ 0 h 865"/>
              <a:gd name="T3" fmla="*/ 2147483647 h 865"/>
              <a:gd name="T4" fmla="*/ 0 60000 65536"/>
              <a:gd name="T5" fmla="*/ 0 60000 65536"/>
              <a:gd name="T6" fmla="*/ 0 60000 65536"/>
              <a:gd name="T7" fmla="*/ 0 60000 65536"/>
              <a:gd name="T8" fmla="*/ 0 h 865"/>
              <a:gd name="T9" fmla="*/ 865 h 865"/>
            </a:gdLst>
            <a:ahLst/>
            <a:cxnLst>
              <a:cxn ang="T4">
                <a:pos x="0" y="T0"/>
              </a:cxn>
              <a:cxn ang="T5">
                <a:pos x="0" y="T1"/>
              </a:cxn>
              <a:cxn ang="T6">
                <a:pos x="0" y="T2"/>
              </a:cxn>
              <a:cxn ang="T7">
                <a:pos x="0" y="T3"/>
              </a:cxn>
            </a:cxnLst>
            <a:rect l="0" t="T8" r="0" b="T9"/>
            <a:pathLst>
              <a:path h="865">
                <a:moveTo>
                  <a:pt x="0" y="865"/>
                </a:moveTo>
                <a:lnTo>
                  <a:pt x="0" y="0"/>
                </a:lnTo>
                <a:lnTo>
                  <a:pt x="0" y="865"/>
                </a:lnTo>
                <a:close/>
              </a:path>
            </a:pathLst>
          </a:custGeom>
          <a:solidFill>
            <a:srgbClr val="8F17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5" name="Freeform 61"/>
          <p:cNvSpPr>
            <a:spLocks/>
          </p:cNvSpPr>
          <p:nvPr/>
        </p:nvSpPr>
        <p:spPr bwMode="auto">
          <a:xfrm>
            <a:off x="4987925" y="5021263"/>
            <a:ext cx="265113" cy="1130300"/>
          </a:xfrm>
          <a:custGeom>
            <a:avLst/>
            <a:gdLst>
              <a:gd name="T0" fmla="*/ 0 w 175"/>
              <a:gd name="T1" fmla="*/ 2147483647 h 759"/>
              <a:gd name="T2" fmla="*/ 2147483647 w 175"/>
              <a:gd name="T3" fmla="*/ 2147483647 h 759"/>
              <a:gd name="T4" fmla="*/ 2147483647 w 175"/>
              <a:gd name="T5" fmla="*/ 0 h 759"/>
              <a:gd name="T6" fmla="*/ 0 w 175"/>
              <a:gd name="T7" fmla="*/ 0 h 759"/>
              <a:gd name="T8" fmla="*/ 0 60000 65536"/>
              <a:gd name="T9" fmla="*/ 0 60000 65536"/>
              <a:gd name="T10" fmla="*/ 0 60000 65536"/>
              <a:gd name="T11" fmla="*/ 0 60000 65536"/>
              <a:gd name="T12" fmla="*/ 0 w 175"/>
              <a:gd name="T13" fmla="*/ 0 h 759"/>
              <a:gd name="T14" fmla="*/ 175 w 175"/>
              <a:gd name="T15" fmla="*/ 759 h 759"/>
            </a:gdLst>
            <a:ahLst/>
            <a:cxnLst>
              <a:cxn ang="T8">
                <a:pos x="T0" y="T1"/>
              </a:cxn>
              <a:cxn ang="T9">
                <a:pos x="T2" y="T3"/>
              </a:cxn>
              <a:cxn ang="T10">
                <a:pos x="T4" y="T5"/>
              </a:cxn>
              <a:cxn ang="T11">
                <a:pos x="T6" y="T7"/>
              </a:cxn>
            </a:cxnLst>
            <a:rect l="T12" t="T13" r="T14" b="T15"/>
            <a:pathLst>
              <a:path w="175" h="759">
                <a:moveTo>
                  <a:pt x="0" y="759"/>
                </a:moveTo>
                <a:lnTo>
                  <a:pt x="175" y="759"/>
                </a:lnTo>
                <a:lnTo>
                  <a:pt x="175" y="0"/>
                </a:lnTo>
                <a:lnTo>
                  <a:pt x="0" y="0"/>
                </a:lnTo>
                <a:close/>
              </a:path>
            </a:pathLst>
          </a:custGeom>
          <a:solidFill>
            <a:srgbClr val="FF8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6" name="Freeform 62"/>
          <p:cNvSpPr>
            <a:spLocks/>
          </p:cNvSpPr>
          <p:nvPr/>
        </p:nvSpPr>
        <p:spPr bwMode="auto">
          <a:xfrm>
            <a:off x="4987925" y="5021263"/>
            <a:ext cx="265113" cy="0"/>
          </a:xfrm>
          <a:custGeom>
            <a:avLst/>
            <a:gdLst>
              <a:gd name="T0" fmla="*/ 0 w 175"/>
              <a:gd name="T1" fmla="*/ 0 w 175"/>
              <a:gd name="T2" fmla="*/ 2147483647 w 175"/>
              <a:gd name="T3" fmla="*/ 2147483647 w 175"/>
              <a:gd name="T4" fmla="*/ 0 60000 65536"/>
              <a:gd name="T5" fmla="*/ 0 60000 65536"/>
              <a:gd name="T6" fmla="*/ 0 60000 65536"/>
              <a:gd name="T7" fmla="*/ 0 60000 65536"/>
              <a:gd name="T8" fmla="*/ 0 w 175"/>
              <a:gd name="T9" fmla="*/ 175 w 175"/>
            </a:gdLst>
            <a:ahLst/>
            <a:cxnLst>
              <a:cxn ang="T4">
                <a:pos x="T0" y="0"/>
              </a:cxn>
              <a:cxn ang="T5">
                <a:pos x="T1" y="0"/>
              </a:cxn>
              <a:cxn ang="T6">
                <a:pos x="T2" y="0"/>
              </a:cxn>
              <a:cxn ang="T7">
                <a:pos x="T3" y="0"/>
              </a:cxn>
            </a:cxnLst>
            <a:rect l="T8" t="0" r="T9" b="0"/>
            <a:pathLst>
              <a:path w="175">
                <a:moveTo>
                  <a:pt x="0" y="0"/>
                </a:moveTo>
                <a:lnTo>
                  <a:pt x="0" y="0"/>
                </a:lnTo>
                <a:lnTo>
                  <a:pt x="175" y="0"/>
                </a:lnTo>
                <a:close/>
              </a:path>
            </a:pathLst>
          </a:custGeom>
          <a:solidFill>
            <a:srgbClr val="7F3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7" name="Freeform 63"/>
          <p:cNvSpPr>
            <a:spLocks/>
          </p:cNvSpPr>
          <p:nvPr/>
        </p:nvSpPr>
        <p:spPr bwMode="auto">
          <a:xfrm>
            <a:off x="5253038" y="5021263"/>
            <a:ext cx="0" cy="1130300"/>
          </a:xfrm>
          <a:custGeom>
            <a:avLst/>
            <a:gdLst>
              <a:gd name="T0" fmla="*/ 2147483647 h 759"/>
              <a:gd name="T1" fmla="*/ 0 h 759"/>
              <a:gd name="T2" fmla="*/ 0 h 759"/>
              <a:gd name="T3" fmla="*/ 2147483647 h 759"/>
              <a:gd name="T4" fmla="*/ 0 60000 65536"/>
              <a:gd name="T5" fmla="*/ 0 60000 65536"/>
              <a:gd name="T6" fmla="*/ 0 60000 65536"/>
              <a:gd name="T7" fmla="*/ 0 60000 65536"/>
              <a:gd name="T8" fmla="*/ 0 h 759"/>
              <a:gd name="T9" fmla="*/ 759 h 759"/>
            </a:gdLst>
            <a:ahLst/>
            <a:cxnLst>
              <a:cxn ang="T4">
                <a:pos x="0" y="T0"/>
              </a:cxn>
              <a:cxn ang="T5">
                <a:pos x="0" y="T1"/>
              </a:cxn>
              <a:cxn ang="T6">
                <a:pos x="0" y="T2"/>
              </a:cxn>
              <a:cxn ang="T7">
                <a:pos x="0" y="T3"/>
              </a:cxn>
            </a:cxnLst>
            <a:rect l="0" t="T8" r="0" b="T9"/>
            <a:pathLst>
              <a:path h="759">
                <a:moveTo>
                  <a:pt x="0" y="759"/>
                </a:moveTo>
                <a:lnTo>
                  <a:pt x="0" y="0"/>
                </a:lnTo>
                <a:lnTo>
                  <a:pt x="0" y="759"/>
                </a:lnTo>
                <a:close/>
              </a:path>
            </a:pathLst>
          </a:custGeom>
          <a:solidFill>
            <a:srgbClr val="BF5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8" name="Freeform 64"/>
          <p:cNvSpPr>
            <a:spLocks/>
          </p:cNvSpPr>
          <p:nvPr/>
        </p:nvSpPr>
        <p:spPr bwMode="auto">
          <a:xfrm>
            <a:off x="5253038" y="5026025"/>
            <a:ext cx="261937" cy="1125538"/>
          </a:xfrm>
          <a:custGeom>
            <a:avLst/>
            <a:gdLst>
              <a:gd name="T0" fmla="*/ 0 w 174"/>
              <a:gd name="T1" fmla="*/ 2147483647 h 756"/>
              <a:gd name="T2" fmla="*/ 2147483647 w 174"/>
              <a:gd name="T3" fmla="*/ 2147483647 h 756"/>
              <a:gd name="T4" fmla="*/ 2147483647 w 174"/>
              <a:gd name="T5" fmla="*/ 0 h 756"/>
              <a:gd name="T6" fmla="*/ 0 w 174"/>
              <a:gd name="T7" fmla="*/ 0 h 756"/>
              <a:gd name="T8" fmla="*/ 0 60000 65536"/>
              <a:gd name="T9" fmla="*/ 0 60000 65536"/>
              <a:gd name="T10" fmla="*/ 0 60000 65536"/>
              <a:gd name="T11" fmla="*/ 0 60000 65536"/>
              <a:gd name="T12" fmla="*/ 0 w 174"/>
              <a:gd name="T13" fmla="*/ 0 h 756"/>
              <a:gd name="T14" fmla="*/ 174 w 174"/>
              <a:gd name="T15" fmla="*/ 756 h 756"/>
            </a:gdLst>
            <a:ahLst/>
            <a:cxnLst>
              <a:cxn ang="T8">
                <a:pos x="T0" y="T1"/>
              </a:cxn>
              <a:cxn ang="T9">
                <a:pos x="T2" y="T3"/>
              </a:cxn>
              <a:cxn ang="T10">
                <a:pos x="T4" y="T5"/>
              </a:cxn>
              <a:cxn ang="T11">
                <a:pos x="T6" y="T7"/>
              </a:cxn>
            </a:cxnLst>
            <a:rect l="T12" t="T13" r="T14" b="T15"/>
            <a:pathLst>
              <a:path w="174" h="756">
                <a:moveTo>
                  <a:pt x="0" y="756"/>
                </a:moveTo>
                <a:lnTo>
                  <a:pt x="174" y="756"/>
                </a:lnTo>
                <a:lnTo>
                  <a:pt x="174" y="0"/>
                </a:lnTo>
                <a:lnTo>
                  <a:pt x="0" y="0"/>
                </a:lnTo>
                <a:close/>
              </a:path>
            </a:pathLst>
          </a:custGeom>
          <a:solidFill>
            <a:srgbClr val="00808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09" name="Freeform 65"/>
          <p:cNvSpPr>
            <a:spLocks/>
          </p:cNvSpPr>
          <p:nvPr/>
        </p:nvSpPr>
        <p:spPr bwMode="auto">
          <a:xfrm>
            <a:off x="5253038" y="5026025"/>
            <a:ext cx="261937" cy="0"/>
          </a:xfrm>
          <a:custGeom>
            <a:avLst/>
            <a:gdLst>
              <a:gd name="T0" fmla="*/ 0 w 174"/>
              <a:gd name="T1" fmla="*/ 0 w 174"/>
              <a:gd name="T2" fmla="*/ 2147483647 w 174"/>
              <a:gd name="T3" fmla="*/ 2147483647 w 174"/>
              <a:gd name="T4" fmla="*/ 0 60000 65536"/>
              <a:gd name="T5" fmla="*/ 0 60000 65536"/>
              <a:gd name="T6" fmla="*/ 0 60000 65536"/>
              <a:gd name="T7" fmla="*/ 0 60000 65536"/>
              <a:gd name="T8" fmla="*/ 0 w 174"/>
              <a:gd name="T9" fmla="*/ 174 w 174"/>
            </a:gdLst>
            <a:ahLst/>
            <a:cxnLst>
              <a:cxn ang="T4">
                <a:pos x="T0" y="0"/>
              </a:cxn>
              <a:cxn ang="T5">
                <a:pos x="T1" y="0"/>
              </a:cxn>
              <a:cxn ang="T6">
                <a:pos x="T2" y="0"/>
              </a:cxn>
              <a:cxn ang="T7">
                <a:pos x="T3" y="0"/>
              </a:cxn>
            </a:cxnLst>
            <a:rect l="T8" t="0" r="T9" b="0"/>
            <a:pathLst>
              <a:path w="174">
                <a:moveTo>
                  <a:pt x="0" y="0"/>
                </a:moveTo>
                <a:lnTo>
                  <a:pt x="0" y="0"/>
                </a:lnTo>
                <a:lnTo>
                  <a:pt x="174" y="0"/>
                </a:lnTo>
                <a:close/>
              </a:path>
            </a:pathLst>
          </a:custGeom>
          <a:solidFill>
            <a:srgbClr val="00404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10" name="Freeform 66"/>
          <p:cNvSpPr>
            <a:spLocks/>
          </p:cNvSpPr>
          <p:nvPr/>
        </p:nvSpPr>
        <p:spPr bwMode="auto">
          <a:xfrm>
            <a:off x="5514975" y="5026025"/>
            <a:ext cx="0" cy="1125538"/>
          </a:xfrm>
          <a:custGeom>
            <a:avLst/>
            <a:gdLst>
              <a:gd name="T0" fmla="*/ 2147483647 h 756"/>
              <a:gd name="T1" fmla="*/ 0 h 756"/>
              <a:gd name="T2" fmla="*/ 0 h 756"/>
              <a:gd name="T3" fmla="*/ 2147483647 h 756"/>
              <a:gd name="T4" fmla="*/ 0 60000 65536"/>
              <a:gd name="T5" fmla="*/ 0 60000 65536"/>
              <a:gd name="T6" fmla="*/ 0 60000 65536"/>
              <a:gd name="T7" fmla="*/ 0 60000 65536"/>
              <a:gd name="T8" fmla="*/ 0 h 756"/>
              <a:gd name="T9" fmla="*/ 756 h 756"/>
            </a:gdLst>
            <a:ahLst/>
            <a:cxnLst>
              <a:cxn ang="T4">
                <a:pos x="0" y="T0"/>
              </a:cxn>
              <a:cxn ang="T5">
                <a:pos x="0" y="T1"/>
              </a:cxn>
              <a:cxn ang="T6">
                <a:pos x="0" y="T2"/>
              </a:cxn>
              <a:cxn ang="T7">
                <a:pos x="0" y="T3"/>
              </a:cxn>
            </a:cxnLst>
            <a:rect l="0" t="T8" r="0" b="T9"/>
            <a:pathLst>
              <a:path h="756">
                <a:moveTo>
                  <a:pt x="0" y="756"/>
                </a:moveTo>
                <a:lnTo>
                  <a:pt x="0" y="0"/>
                </a:lnTo>
                <a:lnTo>
                  <a:pt x="0" y="756"/>
                </a:lnTo>
                <a:close/>
              </a:path>
            </a:pathLst>
          </a:custGeom>
          <a:solidFill>
            <a:srgbClr val="00606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11" name="Text Box 67"/>
          <p:cNvSpPr txBox="1">
            <a:spLocks noChangeArrowheads="1"/>
          </p:cNvSpPr>
          <p:nvPr/>
        </p:nvSpPr>
        <p:spPr bwMode="auto">
          <a:xfrm>
            <a:off x="706438" y="6045200"/>
            <a:ext cx="103187" cy="211138"/>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0</a:t>
            </a:r>
          </a:p>
        </p:txBody>
      </p:sp>
      <p:sp>
        <p:nvSpPr>
          <p:cNvPr id="108612" name="Text Box 68"/>
          <p:cNvSpPr txBox="1">
            <a:spLocks noChangeArrowheads="1"/>
          </p:cNvSpPr>
          <p:nvPr/>
        </p:nvSpPr>
        <p:spPr bwMode="auto">
          <a:xfrm>
            <a:off x="600075" y="5603875"/>
            <a:ext cx="209550" cy="211138"/>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25</a:t>
            </a:r>
          </a:p>
        </p:txBody>
      </p:sp>
      <p:sp>
        <p:nvSpPr>
          <p:cNvPr id="108613" name="Text Box 69"/>
          <p:cNvSpPr txBox="1">
            <a:spLocks noChangeArrowheads="1"/>
          </p:cNvSpPr>
          <p:nvPr/>
        </p:nvSpPr>
        <p:spPr bwMode="auto">
          <a:xfrm>
            <a:off x="600075" y="5162550"/>
            <a:ext cx="209550" cy="209550"/>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50</a:t>
            </a:r>
          </a:p>
        </p:txBody>
      </p:sp>
      <p:sp>
        <p:nvSpPr>
          <p:cNvPr id="108614" name="Text Box 70"/>
          <p:cNvSpPr txBox="1">
            <a:spLocks noChangeArrowheads="1"/>
          </p:cNvSpPr>
          <p:nvPr/>
        </p:nvSpPr>
        <p:spPr bwMode="auto">
          <a:xfrm>
            <a:off x="600075" y="4721225"/>
            <a:ext cx="209550" cy="209550"/>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75</a:t>
            </a:r>
          </a:p>
        </p:txBody>
      </p:sp>
      <p:sp>
        <p:nvSpPr>
          <p:cNvPr id="108615" name="Text Box 71"/>
          <p:cNvSpPr txBox="1">
            <a:spLocks noChangeArrowheads="1"/>
          </p:cNvSpPr>
          <p:nvPr/>
        </p:nvSpPr>
        <p:spPr bwMode="auto">
          <a:xfrm>
            <a:off x="492125" y="4278313"/>
            <a:ext cx="317500" cy="211137"/>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100</a:t>
            </a:r>
          </a:p>
        </p:txBody>
      </p:sp>
      <p:sp>
        <p:nvSpPr>
          <p:cNvPr id="108616" name="Text Box 72"/>
          <p:cNvSpPr txBox="1">
            <a:spLocks noChangeArrowheads="1"/>
          </p:cNvSpPr>
          <p:nvPr/>
        </p:nvSpPr>
        <p:spPr bwMode="auto">
          <a:xfrm>
            <a:off x="492125" y="3838575"/>
            <a:ext cx="317500" cy="209550"/>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125</a:t>
            </a:r>
          </a:p>
        </p:txBody>
      </p:sp>
      <p:sp>
        <p:nvSpPr>
          <p:cNvPr id="108617" name="Text Box 73"/>
          <p:cNvSpPr txBox="1">
            <a:spLocks noChangeArrowheads="1"/>
          </p:cNvSpPr>
          <p:nvPr/>
        </p:nvSpPr>
        <p:spPr bwMode="auto">
          <a:xfrm>
            <a:off x="492125" y="3395663"/>
            <a:ext cx="317500" cy="212725"/>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150</a:t>
            </a:r>
          </a:p>
        </p:txBody>
      </p:sp>
      <p:sp>
        <p:nvSpPr>
          <p:cNvPr id="108618" name="Text Box 74"/>
          <p:cNvSpPr txBox="1">
            <a:spLocks noChangeArrowheads="1"/>
          </p:cNvSpPr>
          <p:nvPr/>
        </p:nvSpPr>
        <p:spPr bwMode="auto">
          <a:xfrm>
            <a:off x="492125" y="2954338"/>
            <a:ext cx="317500" cy="211137"/>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175</a:t>
            </a:r>
          </a:p>
        </p:txBody>
      </p:sp>
      <p:sp>
        <p:nvSpPr>
          <p:cNvPr id="108619" name="Text Box 75"/>
          <p:cNvSpPr txBox="1">
            <a:spLocks noChangeArrowheads="1"/>
          </p:cNvSpPr>
          <p:nvPr/>
        </p:nvSpPr>
        <p:spPr bwMode="auto">
          <a:xfrm>
            <a:off x="492125" y="2513013"/>
            <a:ext cx="317500" cy="211137"/>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200</a:t>
            </a:r>
          </a:p>
        </p:txBody>
      </p:sp>
      <p:sp>
        <p:nvSpPr>
          <p:cNvPr id="108620" name="Text Box 76"/>
          <p:cNvSpPr txBox="1">
            <a:spLocks noChangeArrowheads="1"/>
          </p:cNvSpPr>
          <p:nvPr/>
        </p:nvSpPr>
        <p:spPr bwMode="auto">
          <a:xfrm>
            <a:off x="492125" y="2071688"/>
            <a:ext cx="317500" cy="209550"/>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225</a:t>
            </a:r>
          </a:p>
        </p:txBody>
      </p:sp>
      <p:sp>
        <p:nvSpPr>
          <p:cNvPr id="108621" name="Text Box 77"/>
          <p:cNvSpPr txBox="1">
            <a:spLocks noChangeArrowheads="1"/>
          </p:cNvSpPr>
          <p:nvPr/>
        </p:nvSpPr>
        <p:spPr bwMode="auto">
          <a:xfrm>
            <a:off x="492125" y="1630363"/>
            <a:ext cx="317500" cy="211137"/>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250</a:t>
            </a:r>
          </a:p>
        </p:txBody>
      </p:sp>
      <p:sp>
        <p:nvSpPr>
          <p:cNvPr id="108622" name="Text Box 78"/>
          <p:cNvSpPr txBox="1">
            <a:spLocks noChangeArrowheads="1"/>
          </p:cNvSpPr>
          <p:nvPr/>
        </p:nvSpPr>
        <p:spPr bwMode="auto">
          <a:xfrm>
            <a:off x="920750" y="1514475"/>
            <a:ext cx="1401763" cy="185738"/>
          </a:xfrm>
          <a:prstGeom prst="rect">
            <a:avLst/>
          </a:prstGeom>
          <a:noFill/>
          <a:ln w="9525">
            <a:noFill/>
            <a:miter lim="800000"/>
            <a:headEnd/>
            <a:tailEnd/>
          </a:ln>
        </p:spPr>
        <p:txBody>
          <a:bodyPr lIns="0" tIns="0" rIns="0" bIns="0"/>
          <a:lstStyle/>
          <a:p>
            <a:r>
              <a:rPr lang="en-US" altLang="zh-TW" sz="1100" b="1">
                <a:solidFill>
                  <a:srgbClr val="000000"/>
                </a:solidFill>
                <a:latin typeface="Arial" charset="0"/>
              </a:rPr>
              <a:t>Percent (%) of GDP</a:t>
            </a:r>
          </a:p>
        </p:txBody>
      </p:sp>
      <p:sp>
        <p:nvSpPr>
          <p:cNvPr id="108623" name="Rectangle 79"/>
          <p:cNvSpPr>
            <a:spLocks noChangeArrowheads="1"/>
          </p:cNvSpPr>
          <p:nvPr/>
        </p:nvSpPr>
        <p:spPr bwMode="auto">
          <a:xfrm>
            <a:off x="5992813" y="2352675"/>
            <a:ext cx="3111500" cy="3179763"/>
          </a:xfrm>
          <a:prstGeom prst="rect">
            <a:avLst/>
          </a:prstGeom>
          <a:solidFill>
            <a:srgbClr val="FFFFFF"/>
          </a:solidFill>
          <a:ln w="12700">
            <a:solidFill>
              <a:srgbClr val="000000"/>
            </a:solidFill>
            <a:miter lim="800000"/>
            <a:headEnd/>
            <a:tailEnd/>
          </a:ln>
        </p:spPr>
        <p:txBody>
          <a:bodyPr lIns="86493" tIns="43247" rIns="86493" bIns="43247" anchor="ctr"/>
          <a:lstStyle/>
          <a:p>
            <a:endParaRPr lang="zh-TW" altLang="en-US"/>
          </a:p>
        </p:txBody>
      </p:sp>
      <p:sp>
        <p:nvSpPr>
          <p:cNvPr id="108624" name="Text Box 80"/>
          <p:cNvSpPr txBox="1">
            <a:spLocks noChangeArrowheads="1"/>
          </p:cNvSpPr>
          <p:nvPr/>
        </p:nvSpPr>
        <p:spPr bwMode="auto">
          <a:xfrm>
            <a:off x="6350000" y="2392363"/>
            <a:ext cx="777875"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Japan</a:t>
            </a:r>
          </a:p>
        </p:txBody>
      </p:sp>
      <p:sp>
        <p:nvSpPr>
          <p:cNvPr id="108625" name="Text Box 81"/>
          <p:cNvSpPr txBox="1">
            <a:spLocks noChangeArrowheads="1"/>
          </p:cNvSpPr>
          <p:nvPr/>
        </p:nvSpPr>
        <p:spPr bwMode="auto">
          <a:xfrm>
            <a:off x="7853363" y="2392363"/>
            <a:ext cx="917575"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Iceland</a:t>
            </a:r>
          </a:p>
        </p:txBody>
      </p:sp>
      <p:sp>
        <p:nvSpPr>
          <p:cNvPr id="108626" name="Text Box 82"/>
          <p:cNvSpPr txBox="1">
            <a:spLocks noChangeArrowheads="1"/>
          </p:cNvSpPr>
          <p:nvPr/>
        </p:nvSpPr>
        <p:spPr bwMode="auto">
          <a:xfrm>
            <a:off x="6350000" y="2790825"/>
            <a:ext cx="936625"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Greece</a:t>
            </a:r>
          </a:p>
        </p:txBody>
      </p:sp>
      <p:sp>
        <p:nvSpPr>
          <p:cNvPr id="108627" name="Text Box 83"/>
          <p:cNvSpPr txBox="1">
            <a:spLocks noChangeArrowheads="1"/>
          </p:cNvSpPr>
          <p:nvPr/>
        </p:nvSpPr>
        <p:spPr bwMode="auto">
          <a:xfrm>
            <a:off x="7853363" y="2790825"/>
            <a:ext cx="520700"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Italy</a:t>
            </a:r>
          </a:p>
        </p:txBody>
      </p:sp>
      <p:sp>
        <p:nvSpPr>
          <p:cNvPr id="108628" name="Text Box 84"/>
          <p:cNvSpPr txBox="1">
            <a:spLocks noChangeArrowheads="1"/>
          </p:cNvSpPr>
          <p:nvPr/>
        </p:nvSpPr>
        <p:spPr bwMode="auto">
          <a:xfrm>
            <a:off x="6350000" y="3187700"/>
            <a:ext cx="1031875"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Belgium</a:t>
            </a:r>
          </a:p>
        </p:txBody>
      </p:sp>
      <p:sp>
        <p:nvSpPr>
          <p:cNvPr id="108629" name="Text Box 85"/>
          <p:cNvSpPr txBox="1">
            <a:spLocks noChangeArrowheads="1"/>
          </p:cNvSpPr>
          <p:nvPr/>
        </p:nvSpPr>
        <p:spPr bwMode="auto">
          <a:xfrm>
            <a:off x="7853363" y="3187700"/>
            <a:ext cx="584200"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USA</a:t>
            </a:r>
          </a:p>
        </p:txBody>
      </p:sp>
      <p:sp>
        <p:nvSpPr>
          <p:cNvPr id="108630" name="Text Box 86"/>
          <p:cNvSpPr txBox="1">
            <a:spLocks noChangeArrowheads="1"/>
          </p:cNvSpPr>
          <p:nvPr/>
        </p:nvSpPr>
        <p:spPr bwMode="auto">
          <a:xfrm>
            <a:off x="6350000" y="3584575"/>
            <a:ext cx="887413" cy="319088"/>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France</a:t>
            </a:r>
          </a:p>
        </p:txBody>
      </p:sp>
      <p:sp>
        <p:nvSpPr>
          <p:cNvPr id="108631" name="Text Box 87"/>
          <p:cNvSpPr txBox="1">
            <a:spLocks noChangeArrowheads="1"/>
          </p:cNvSpPr>
          <p:nvPr/>
        </p:nvSpPr>
        <p:spPr bwMode="auto">
          <a:xfrm>
            <a:off x="7853363" y="3584575"/>
            <a:ext cx="996950" cy="319088"/>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Canada</a:t>
            </a:r>
          </a:p>
        </p:txBody>
      </p:sp>
      <p:sp>
        <p:nvSpPr>
          <p:cNvPr id="108632" name="Text Box 88"/>
          <p:cNvSpPr txBox="1">
            <a:spLocks noChangeArrowheads="1"/>
          </p:cNvSpPr>
          <p:nvPr/>
        </p:nvSpPr>
        <p:spPr bwMode="auto">
          <a:xfrm>
            <a:off x="6350000" y="3983038"/>
            <a:ext cx="1063625" cy="315912"/>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Portugal</a:t>
            </a:r>
          </a:p>
        </p:txBody>
      </p:sp>
      <p:sp>
        <p:nvSpPr>
          <p:cNvPr id="108633" name="Text Box 89"/>
          <p:cNvSpPr txBox="1">
            <a:spLocks noChangeArrowheads="1"/>
          </p:cNvSpPr>
          <p:nvPr/>
        </p:nvSpPr>
        <p:spPr bwMode="auto">
          <a:xfrm>
            <a:off x="7851775" y="3983038"/>
            <a:ext cx="696913" cy="315912"/>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Israel</a:t>
            </a:r>
          </a:p>
        </p:txBody>
      </p:sp>
      <p:sp>
        <p:nvSpPr>
          <p:cNvPr id="108634" name="Text Box 90"/>
          <p:cNvSpPr txBox="1">
            <a:spLocks noChangeArrowheads="1"/>
          </p:cNvSpPr>
          <p:nvPr/>
        </p:nvSpPr>
        <p:spPr bwMode="auto">
          <a:xfrm>
            <a:off x="6350000" y="4379913"/>
            <a:ext cx="396875"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UK</a:t>
            </a:r>
          </a:p>
        </p:txBody>
      </p:sp>
      <p:sp>
        <p:nvSpPr>
          <p:cNvPr id="108635" name="Text Box 91"/>
          <p:cNvSpPr txBox="1">
            <a:spLocks noChangeArrowheads="1"/>
          </p:cNvSpPr>
          <p:nvPr/>
        </p:nvSpPr>
        <p:spPr bwMode="auto">
          <a:xfrm>
            <a:off x="7851775" y="4379913"/>
            <a:ext cx="1173163"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Germany</a:t>
            </a:r>
          </a:p>
        </p:txBody>
      </p:sp>
      <p:sp>
        <p:nvSpPr>
          <p:cNvPr id="108636" name="Text Box 92"/>
          <p:cNvSpPr txBox="1">
            <a:spLocks noChangeArrowheads="1"/>
          </p:cNvSpPr>
          <p:nvPr/>
        </p:nvSpPr>
        <p:spPr bwMode="auto">
          <a:xfrm>
            <a:off x="6350000" y="4776788"/>
            <a:ext cx="873125" cy="319087"/>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Ireland</a:t>
            </a:r>
          </a:p>
        </p:txBody>
      </p:sp>
      <p:sp>
        <p:nvSpPr>
          <p:cNvPr id="108637" name="Text Box 93"/>
          <p:cNvSpPr txBox="1">
            <a:spLocks noChangeArrowheads="1"/>
          </p:cNvSpPr>
          <p:nvPr/>
        </p:nvSpPr>
        <p:spPr bwMode="auto">
          <a:xfrm>
            <a:off x="7851775" y="4776788"/>
            <a:ext cx="887413" cy="319087"/>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Austria</a:t>
            </a:r>
          </a:p>
        </p:txBody>
      </p:sp>
      <p:sp>
        <p:nvSpPr>
          <p:cNvPr id="108638" name="Text Box 94"/>
          <p:cNvSpPr txBox="1">
            <a:spLocks noChangeArrowheads="1"/>
          </p:cNvSpPr>
          <p:nvPr/>
        </p:nvSpPr>
        <p:spPr bwMode="auto">
          <a:xfrm>
            <a:off x="6350000" y="5175250"/>
            <a:ext cx="919163"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Netherl</a:t>
            </a:r>
          </a:p>
        </p:txBody>
      </p:sp>
      <p:sp>
        <p:nvSpPr>
          <p:cNvPr id="108639" name="Text Box 95"/>
          <p:cNvSpPr txBox="1">
            <a:spLocks noChangeArrowheads="1"/>
          </p:cNvSpPr>
          <p:nvPr/>
        </p:nvSpPr>
        <p:spPr bwMode="auto">
          <a:xfrm>
            <a:off x="7853363" y="5175250"/>
            <a:ext cx="727075" cy="317500"/>
          </a:xfrm>
          <a:prstGeom prst="rect">
            <a:avLst/>
          </a:prstGeom>
          <a:noFill/>
          <a:ln w="9525">
            <a:noFill/>
            <a:miter lim="800000"/>
            <a:headEnd/>
            <a:tailEnd/>
          </a:ln>
        </p:spPr>
        <p:txBody>
          <a:bodyPr lIns="0" tIns="0" rIns="0" bIns="0"/>
          <a:lstStyle/>
          <a:p>
            <a:r>
              <a:rPr lang="en-US" altLang="zh-TW" sz="1700">
                <a:solidFill>
                  <a:srgbClr val="000000"/>
                </a:solidFill>
                <a:latin typeface="Arial" charset="0"/>
              </a:rPr>
              <a:t>Spain</a:t>
            </a:r>
          </a:p>
        </p:txBody>
      </p:sp>
      <p:sp>
        <p:nvSpPr>
          <p:cNvPr id="108640" name="Freeform 96"/>
          <p:cNvSpPr>
            <a:spLocks/>
          </p:cNvSpPr>
          <p:nvPr/>
        </p:nvSpPr>
        <p:spPr bwMode="auto">
          <a:xfrm>
            <a:off x="6072188" y="2471738"/>
            <a:ext cx="238125" cy="158750"/>
          </a:xfrm>
          <a:custGeom>
            <a:avLst/>
            <a:gdLst>
              <a:gd name="T0" fmla="*/ 0 w 158"/>
              <a:gd name="T1" fmla="*/ 0 h 107"/>
              <a:gd name="T2" fmla="*/ 2147483647 w 158"/>
              <a:gd name="T3" fmla="*/ 0 h 107"/>
              <a:gd name="T4" fmla="*/ 2147483647 w 158"/>
              <a:gd name="T5" fmla="*/ 2147483647 h 107"/>
              <a:gd name="T6" fmla="*/ 0 w 158"/>
              <a:gd name="T7" fmla="*/ 2147483647 h 107"/>
              <a:gd name="T8" fmla="*/ 0 60000 65536"/>
              <a:gd name="T9" fmla="*/ 0 60000 65536"/>
              <a:gd name="T10" fmla="*/ 0 60000 65536"/>
              <a:gd name="T11" fmla="*/ 0 60000 65536"/>
              <a:gd name="T12" fmla="*/ 0 w 158"/>
              <a:gd name="T13" fmla="*/ 0 h 107"/>
              <a:gd name="T14" fmla="*/ 158 w 158"/>
              <a:gd name="T15" fmla="*/ 107 h 107"/>
            </a:gdLst>
            <a:ahLst/>
            <a:cxnLst>
              <a:cxn ang="T8">
                <a:pos x="T0" y="T1"/>
              </a:cxn>
              <a:cxn ang="T9">
                <a:pos x="T2" y="T3"/>
              </a:cxn>
              <a:cxn ang="T10">
                <a:pos x="T4" y="T5"/>
              </a:cxn>
              <a:cxn ang="T11">
                <a:pos x="T6" y="T7"/>
              </a:cxn>
            </a:cxnLst>
            <a:rect l="T12" t="T13" r="T14" b="T15"/>
            <a:pathLst>
              <a:path w="158" h="107">
                <a:moveTo>
                  <a:pt x="0" y="0"/>
                </a:moveTo>
                <a:lnTo>
                  <a:pt x="158" y="0"/>
                </a:lnTo>
                <a:lnTo>
                  <a:pt x="158" y="107"/>
                </a:lnTo>
                <a:lnTo>
                  <a:pt x="0" y="107"/>
                </a:lnTo>
                <a:close/>
              </a:path>
            </a:pathLst>
          </a:custGeom>
          <a:solidFill>
            <a:srgbClr val="0040BF"/>
          </a:solidFill>
          <a:ln w="12700">
            <a:solidFill>
              <a:srgbClr val="000000"/>
            </a:solidFill>
            <a:prstDash val="solid"/>
            <a:round/>
            <a:headEnd/>
            <a:tailEnd/>
          </a:ln>
        </p:spPr>
        <p:txBody>
          <a:bodyPr wrap="none" lIns="86493" tIns="43247" rIns="86493" bIns="43247" anchor="ctr"/>
          <a:lstStyle/>
          <a:p>
            <a:endParaRPr lang="zh-TW" altLang="en-US"/>
          </a:p>
        </p:txBody>
      </p:sp>
      <p:sp>
        <p:nvSpPr>
          <p:cNvPr id="108641" name="Freeform 97"/>
          <p:cNvSpPr>
            <a:spLocks/>
          </p:cNvSpPr>
          <p:nvPr/>
        </p:nvSpPr>
        <p:spPr bwMode="auto">
          <a:xfrm>
            <a:off x="7572375" y="2471738"/>
            <a:ext cx="239713" cy="158750"/>
          </a:xfrm>
          <a:custGeom>
            <a:avLst/>
            <a:gdLst>
              <a:gd name="T0" fmla="*/ 0 w 159"/>
              <a:gd name="T1" fmla="*/ 0 h 107"/>
              <a:gd name="T2" fmla="*/ 2147483647 w 159"/>
              <a:gd name="T3" fmla="*/ 0 h 107"/>
              <a:gd name="T4" fmla="*/ 2147483647 w 159"/>
              <a:gd name="T5" fmla="*/ 2147483647 h 107"/>
              <a:gd name="T6" fmla="*/ 0 w 159"/>
              <a:gd name="T7" fmla="*/ 2147483647 h 107"/>
              <a:gd name="T8" fmla="*/ 0 60000 65536"/>
              <a:gd name="T9" fmla="*/ 0 60000 65536"/>
              <a:gd name="T10" fmla="*/ 0 60000 65536"/>
              <a:gd name="T11" fmla="*/ 0 60000 65536"/>
              <a:gd name="T12" fmla="*/ 0 w 159"/>
              <a:gd name="T13" fmla="*/ 0 h 107"/>
              <a:gd name="T14" fmla="*/ 159 w 159"/>
              <a:gd name="T15" fmla="*/ 107 h 107"/>
            </a:gdLst>
            <a:ahLst/>
            <a:cxnLst>
              <a:cxn ang="T8">
                <a:pos x="T0" y="T1"/>
              </a:cxn>
              <a:cxn ang="T9">
                <a:pos x="T2" y="T3"/>
              </a:cxn>
              <a:cxn ang="T10">
                <a:pos x="T4" y="T5"/>
              </a:cxn>
              <a:cxn ang="T11">
                <a:pos x="T6" y="T7"/>
              </a:cxn>
            </a:cxnLst>
            <a:rect l="T12" t="T13" r="T14" b="T15"/>
            <a:pathLst>
              <a:path w="159" h="107">
                <a:moveTo>
                  <a:pt x="0" y="0"/>
                </a:moveTo>
                <a:lnTo>
                  <a:pt x="159" y="0"/>
                </a:lnTo>
                <a:lnTo>
                  <a:pt x="159" y="107"/>
                </a:lnTo>
                <a:lnTo>
                  <a:pt x="0" y="107"/>
                </a:lnTo>
                <a:close/>
              </a:path>
            </a:pathLst>
          </a:custGeom>
          <a:solidFill>
            <a:srgbClr val="BF2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42" name="Freeform 98"/>
          <p:cNvSpPr>
            <a:spLocks/>
          </p:cNvSpPr>
          <p:nvPr/>
        </p:nvSpPr>
        <p:spPr bwMode="auto">
          <a:xfrm>
            <a:off x="6072188" y="2870200"/>
            <a:ext cx="238125" cy="158750"/>
          </a:xfrm>
          <a:custGeom>
            <a:avLst/>
            <a:gdLst>
              <a:gd name="T0" fmla="*/ 0 w 158"/>
              <a:gd name="T1" fmla="*/ 0 h 107"/>
              <a:gd name="T2" fmla="*/ 2147483647 w 158"/>
              <a:gd name="T3" fmla="*/ 0 h 107"/>
              <a:gd name="T4" fmla="*/ 2147483647 w 158"/>
              <a:gd name="T5" fmla="*/ 2147483647 h 107"/>
              <a:gd name="T6" fmla="*/ 0 w 158"/>
              <a:gd name="T7" fmla="*/ 2147483647 h 107"/>
              <a:gd name="T8" fmla="*/ 0 60000 65536"/>
              <a:gd name="T9" fmla="*/ 0 60000 65536"/>
              <a:gd name="T10" fmla="*/ 0 60000 65536"/>
              <a:gd name="T11" fmla="*/ 0 60000 65536"/>
              <a:gd name="T12" fmla="*/ 0 w 158"/>
              <a:gd name="T13" fmla="*/ 0 h 107"/>
              <a:gd name="T14" fmla="*/ 158 w 158"/>
              <a:gd name="T15" fmla="*/ 107 h 107"/>
            </a:gdLst>
            <a:ahLst/>
            <a:cxnLst>
              <a:cxn ang="T8">
                <a:pos x="T0" y="T1"/>
              </a:cxn>
              <a:cxn ang="T9">
                <a:pos x="T2" y="T3"/>
              </a:cxn>
              <a:cxn ang="T10">
                <a:pos x="T4" y="T5"/>
              </a:cxn>
              <a:cxn ang="T11">
                <a:pos x="T6" y="T7"/>
              </a:cxn>
            </a:cxnLst>
            <a:rect l="T12" t="T13" r="T14" b="T15"/>
            <a:pathLst>
              <a:path w="158" h="107">
                <a:moveTo>
                  <a:pt x="0" y="0"/>
                </a:moveTo>
                <a:lnTo>
                  <a:pt x="158" y="0"/>
                </a:lnTo>
                <a:lnTo>
                  <a:pt x="158" y="107"/>
                </a:lnTo>
                <a:lnTo>
                  <a:pt x="0" y="107"/>
                </a:lnTo>
                <a:close/>
              </a:path>
            </a:pathLst>
          </a:custGeom>
          <a:solidFill>
            <a:srgbClr val="FF8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43" name="Freeform 99"/>
          <p:cNvSpPr>
            <a:spLocks/>
          </p:cNvSpPr>
          <p:nvPr/>
        </p:nvSpPr>
        <p:spPr bwMode="auto">
          <a:xfrm>
            <a:off x="7572375" y="2870200"/>
            <a:ext cx="239713" cy="158750"/>
          </a:xfrm>
          <a:custGeom>
            <a:avLst/>
            <a:gdLst>
              <a:gd name="T0" fmla="*/ 0 w 159"/>
              <a:gd name="T1" fmla="*/ 0 h 107"/>
              <a:gd name="T2" fmla="*/ 2147483647 w 159"/>
              <a:gd name="T3" fmla="*/ 0 h 107"/>
              <a:gd name="T4" fmla="*/ 2147483647 w 159"/>
              <a:gd name="T5" fmla="*/ 2147483647 h 107"/>
              <a:gd name="T6" fmla="*/ 0 w 159"/>
              <a:gd name="T7" fmla="*/ 2147483647 h 107"/>
              <a:gd name="T8" fmla="*/ 0 60000 65536"/>
              <a:gd name="T9" fmla="*/ 0 60000 65536"/>
              <a:gd name="T10" fmla="*/ 0 60000 65536"/>
              <a:gd name="T11" fmla="*/ 0 60000 65536"/>
              <a:gd name="T12" fmla="*/ 0 w 159"/>
              <a:gd name="T13" fmla="*/ 0 h 107"/>
              <a:gd name="T14" fmla="*/ 159 w 159"/>
              <a:gd name="T15" fmla="*/ 107 h 107"/>
            </a:gdLst>
            <a:ahLst/>
            <a:cxnLst>
              <a:cxn ang="T8">
                <a:pos x="T0" y="T1"/>
              </a:cxn>
              <a:cxn ang="T9">
                <a:pos x="T2" y="T3"/>
              </a:cxn>
              <a:cxn ang="T10">
                <a:pos x="T4" y="T5"/>
              </a:cxn>
              <a:cxn ang="T11">
                <a:pos x="T6" y="T7"/>
              </a:cxn>
            </a:cxnLst>
            <a:rect l="T12" t="T13" r="T14" b="T15"/>
            <a:pathLst>
              <a:path w="159" h="107">
                <a:moveTo>
                  <a:pt x="0" y="0"/>
                </a:moveTo>
                <a:lnTo>
                  <a:pt x="159" y="0"/>
                </a:lnTo>
                <a:lnTo>
                  <a:pt x="159" y="107"/>
                </a:lnTo>
                <a:lnTo>
                  <a:pt x="0" y="107"/>
                </a:lnTo>
                <a:close/>
              </a:path>
            </a:pathLst>
          </a:custGeom>
          <a:solidFill>
            <a:srgbClr val="00808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44" name="Freeform 100"/>
          <p:cNvSpPr>
            <a:spLocks/>
          </p:cNvSpPr>
          <p:nvPr/>
        </p:nvSpPr>
        <p:spPr bwMode="auto">
          <a:xfrm>
            <a:off x="6072188" y="3267075"/>
            <a:ext cx="238125" cy="158750"/>
          </a:xfrm>
          <a:custGeom>
            <a:avLst/>
            <a:gdLst>
              <a:gd name="T0" fmla="*/ 0 w 158"/>
              <a:gd name="T1" fmla="*/ 0 h 107"/>
              <a:gd name="T2" fmla="*/ 2147483647 w 158"/>
              <a:gd name="T3" fmla="*/ 0 h 107"/>
              <a:gd name="T4" fmla="*/ 2147483647 w 158"/>
              <a:gd name="T5" fmla="*/ 2147483647 h 107"/>
              <a:gd name="T6" fmla="*/ 0 w 158"/>
              <a:gd name="T7" fmla="*/ 2147483647 h 107"/>
              <a:gd name="T8" fmla="*/ 0 60000 65536"/>
              <a:gd name="T9" fmla="*/ 0 60000 65536"/>
              <a:gd name="T10" fmla="*/ 0 60000 65536"/>
              <a:gd name="T11" fmla="*/ 0 60000 65536"/>
              <a:gd name="T12" fmla="*/ 0 w 158"/>
              <a:gd name="T13" fmla="*/ 0 h 107"/>
              <a:gd name="T14" fmla="*/ 158 w 158"/>
              <a:gd name="T15" fmla="*/ 107 h 107"/>
            </a:gdLst>
            <a:ahLst/>
            <a:cxnLst>
              <a:cxn ang="T8">
                <a:pos x="T0" y="T1"/>
              </a:cxn>
              <a:cxn ang="T9">
                <a:pos x="T2" y="T3"/>
              </a:cxn>
              <a:cxn ang="T10">
                <a:pos x="T4" y="T5"/>
              </a:cxn>
              <a:cxn ang="T11">
                <a:pos x="T6" y="T7"/>
              </a:cxn>
            </a:cxnLst>
            <a:rect l="T12" t="T13" r="T14" b="T15"/>
            <a:pathLst>
              <a:path w="158" h="107">
                <a:moveTo>
                  <a:pt x="0" y="0"/>
                </a:moveTo>
                <a:lnTo>
                  <a:pt x="158" y="0"/>
                </a:lnTo>
                <a:lnTo>
                  <a:pt x="158" y="107"/>
                </a:lnTo>
                <a:lnTo>
                  <a:pt x="0" y="107"/>
                </a:lnTo>
                <a:close/>
              </a:path>
            </a:pathLst>
          </a:custGeom>
          <a:solidFill>
            <a:srgbClr val="FFC06A"/>
          </a:solidFill>
          <a:ln w="12700">
            <a:solidFill>
              <a:srgbClr val="000000"/>
            </a:solidFill>
            <a:prstDash val="solid"/>
            <a:round/>
            <a:headEnd/>
            <a:tailEnd/>
          </a:ln>
        </p:spPr>
        <p:txBody>
          <a:bodyPr wrap="none" lIns="86493" tIns="43247" rIns="86493" bIns="43247" anchor="ctr"/>
          <a:lstStyle/>
          <a:p>
            <a:endParaRPr lang="zh-TW" altLang="en-US"/>
          </a:p>
        </p:txBody>
      </p:sp>
      <p:sp>
        <p:nvSpPr>
          <p:cNvPr id="108645" name="Freeform 101"/>
          <p:cNvSpPr>
            <a:spLocks/>
          </p:cNvSpPr>
          <p:nvPr/>
        </p:nvSpPr>
        <p:spPr bwMode="auto">
          <a:xfrm>
            <a:off x="7572375" y="3267075"/>
            <a:ext cx="239713" cy="158750"/>
          </a:xfrm>
          <a:custGeom>
            <a:avLst/>
            <a:gdLst>
              <a:gd name="T0" fmla="*/ 0 w 159"/>
              <a:gd name="T1" fmla="*/ 0 h 107"/>
              <a:gd name="T2" fmla="*/ 2147483647 w 159"/>
              <a:gd name="T3" fmla="*/ 0 h 107"/>
              <a:gd name="T4" fmla="*/ 2147483647 w 159"/>
              <a:gd name="T5" fmla="*/ 2147483647 h 107"/>
              <a:gd name="T6" fmla="*/ 0 w 159"/>
              <a:gd name="T7" fmla="*/ 2147483647 h 107"/>
              <a:gd name="T8" fmla="*/ 0 60000 65536"/>
              <a:gd name="T9" fmla="*/ 0 60000 65536"/>
              <a:gd name="T10" fmla="*/ 0 60000 65536"/>
              <a:gd name="T11" fmla="*/ 0 60000 65536"/>
              <a:gd name="T12" fmla="*/ 0 w 159"/>
              <a:gd name="T13" fmla="*/ 0 h 107"/>
              <a:gd name="T14" fmla="*/ 159 w 159"/>
              <a:gd name="T15" fmla="*/ 107 h 107"/>
            </a:gdLst>
            <a:ahLst/>
            <a:cxnLst>
              <a:cxn ang="T8">
                <a:pos x="T0" y="T1"/>
              </a:cxn>
              <a:cxn ang="T9">
                <a:pos x="T2" y="T3"/>
              </a:cxn>
              <a:cxn ang="T10">
                <a:pos x="T4" y="T5"/>
              </a:cxn>
              <a:cxn ang="T11">
                <a:pos x="T6" y="T7"/>
              </a:cxn>
            </a:cxnLst>
            <a:rect l="T12" t="T13" r="T14" b="T15"/>
            <a:pathLst>
              <a:path w="159" h="107">
                <a:moveTo>
                  <a:pt x="0" y="0"/>
                </a:moveTo>
                <a:lnTo>
                  <a:pt x="159" y="0"/>
                </a:lnTo>
                <a:lnTo>
                  <a:pt x="159" y="107"/>
                </a:lnTo>
                <a:lnTo>
                  <a:pt x="0" y="107"/>
                </a:lnTo>
                <a:close/>
              </a:path>
            </a:pathLst>
          </a:custGeom>
          <a:solidFill>
            <a:srgbClr val="FFFFAF"/>
          </a:solidFill>
          <a:ln w="12700">
            <a:solidFill>
              <a:srgbClr val="000000"/>
            </a:solidFill>
            <a:prstDash val="solid"/>
            <a:round/>
            <a:headEnd/>
            <a:tailEnd/>
          </a:ln>
        </p:spPr>
        <p:txBody>
          <a:bodyPr wrap="none" lIns="86493" tIns="43247" rIns="86493" bIns="43247" anchor="ctr"/>
          <a:lstStyle/>
          <a:p>
            <a:endParaRPr lang="zh-TW" altLang="en-US"/>
          </a:p>
        </p:txBody>
      </p:sp>
      <p:sp>
        <p:nvSpPr>
          <p:cNvPr id="108646" name="Freeform 102"/>
          <p:cNvSpPr>
            <a:spLocks/>
          </p:cNvSpPr>
          <p:nvPr/>
        </p:nvSpPr>
        <p:spPr bwMode="auto">
          <a:xfrm>
            <a:off x="6072188" y="3663950"/>
            <a:ext cx="238125" cy="158750"/>
          </a:xfrm>
          <a:custGeom>
            <a:avLst/>
            <a:gdLst>
              <a:gd name="T0" fmla="*/ 0 w 158"/>
              <a:gd name="T1" fmla="*/ 0 h 107"/>
              <a:gd name="T2" fmla="*/ 2147483647 w 158"/>
              <a:gd name="T3" fmla="*/ 0 h 107"/>
              <a:gd name="T4" fmla="*/ 2147483647 w 158"/>
              <a:gd name="T5" fmla="*/ 2147483647 h 107"/>
              <a:gd name="T6" fmla="*/ 0 w 158"/>
              <a:gd name="T7" fmla="*/ 2147483647 h 107"/>
              <a:gd name="T8" fmla="*/ 0 60000 65536"/>
              <a:gd name="T9" fmla="*/ 0 60000 65536"/>
              <a:gd name="T10" fmla="*/ 0 60000 65536"/>
              <a:gd name="T11" fmla="*/ 0 60000 65536"/>
              <a:gd name="T12" fmla="*/ 0 w 158"/>
              <a:gd name="T13" fmla="*/ 0 h 107"/>
              <a:gd name="T14" fmla="*/ 158 w 158"/>
              <a:gd name="T15" fmla="*/ 107 h 107"/>
            </a:gdLst>
            <a:ahLst/>
            <a:cxnLst>
              <a:cxn ang="T8">
                <a:pos x="T0" y="T1"/>
              </a:cxn>
              <a:cxn ang="T9">
                <a:pos x="T2" y="T3"/>
              </a:cxn>
              <a:cxn ang="T10">
                <a:pos x="T4" y="T5"/>
              </a:cxn>
              <a:cxn ang="T11">
                <a:pos x="T6" y="T7"/>
              </a:cxn>
            </a:cxnLst>
            <a:rect l="T12" t="T13" r="T14" b="T15"/>
            <a:pathLst>
              <a:path w="158" h="107">
                <a:moveTo>
                  <a:pt x="0" y="0"/>
                </a:moveTo>
                <a:lnTo>
                  <a:pt x="158" y="0"/>
                </a:lnTo>
                <a:lnTo>
                  <a:pt x="158" y="107"/>
                </a:lnTo>
                <a:lnTo>
                  <a:pt x="0" y="107"/>
                </a:lnTo>
                <a:close/>
              </a:path>
            </a:pathLst>
          </a:custGeom>
          <a:solidFill>
            <a:srgbClr val="0040BF"/>
          </a:solidFill>
          <a:ln w="12700">
            <a:solidFill>
              <a:srgbClr val="000000"/>
            </a:solidFill>
            <a:prstDash val="solid"/>
            <a:round/>
            <a:headEnd/>
            <a:tailEnd/>
          </a:ln>
        </p:spPr>
        <p:txBody>
          <a:bodyPr wrap="none" lIns="86493" tIns="43247" rIns="86493" bIns="43247" anchor="ctr"/>
          <a:lstStyle/>
          <a:p>
            <a:endParaRPr lang="zh-TW" altLang="en-US"/>
          </a:p>
        </p:txBody>
      </p:sp>
      <p:sp>
        <p:nvSpPr>
          <p:cNvPr id="108647" name="Freeform 103"/>
          <p:cNvSpPr>
            <a:spLocks/>
          </p:cNvSpPr>
          <p:nvPr/>
        </p:nvSpPr>
        <p:spPr bwMode="auto">
          <a:xfrm>
            <a:off x="7572375" y="3663950"/>
            <a:ext cx="239713" cy="158750"/>
          </a:xfrm>
          <a:custGeom>
            <a:avLst/>
            <a:gdLst>
              <a:gd name="T0" fmla="*/ 0 w 159"/>
              <a:gd name="T1" fmla="*/ 0 h 107"/>
              <a:gd name="T2" fmla="*/ 2147483647 w 159"/>
              <a:gd name="T3" fmla="*/ 0 h 107"/>
              <a:gd name="T4" fmla="*/ 2147483647 w 159"/>
              <a:gd name="T5" fmla="*/ 2147483647 h 107"/>
              <a:gd name="T6" fmla="*/ 0 w 159"/>
              <a:gd name="T7" fmla="*/ 2147483647 h 107"/>
              <a:gd name="T8" fmla="*/ 0 60000 65536"/>
              <a:gd name="T9" fmla="*/ 0 60000 65536"/>
              <a:gd name="T10" fmla="*/ 0 60000 65536"/>
              <a:gd name="T11" fmla="*/ 0 60000 65536"/>
              <a:gd name="T12" fmla="*/ 0 w 159"/>
              <a:gd name="T13" fmla="*/ 0 h 107"/>
              <a:gd name="T14" fmla="*/ 159 w 159"/>
              <a:gd name="T15" fmla="*/ 107 h 107"/>
            </a:gdLst>
            <a:ahLst/>
            <a:cxnLst>
              <a:cxn ang="T8">
                <a:pos x="T0" y="T1"/>
              </a:cxn>
              <a:cxn ang="T9">
                <a:pos x="T2" y="T3"/>
              </a:cxn>
              <a:cxn ang="T10">
                <a:pos x="T4" y="T5"/>
              </a:cxn>
              <a:cxn ang="T11">
                <a:pos x="T6" y="T7"/>
              </a:cxn>
            </a:cxnLst>
            <a:rect l="T12" t="T13" r="T14" b="T15"/>
            <a:pathLst>
              <a:path w="159" h="107">
                <a:moveTo>
                  <a:pt x="0" y="0"/>
                </a:moveTo>
                <a:lnTo>
                  <a:pt x="159" y="0"/>
                </a:lnTo>
                <a:lnTo>
                  <a:pt x="159" y="107"/>
                </a:lnTo>
                <a:lnTo>
                  <a:pt x="0" y="107"/>
                </a:lnTo>
                <a:close/>
              </a:path>
            </a:pathLst>
          </a:custGeom>
          <a:solidFill>
            <a:srgbClr val="BF2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48" name="Freeform 104"/>
          <p:cNvSpPr>
            <a:spLocks/>
          </p:cNvSpPr>
          <p:nvPr/>
        </p:nvSpPr>
        <p:spPr bwMode="auto">
          <a:xfrm>
            <a:off x="6072188" y="4060825"/>
            <a:ext cx="238125" cy="160338"/>
          </a:xfrm>
          <a:custGeom>
            <a:avLst/>
            <a:gdLst>
              <a:gd name="T0" fmla="*/ 0 w 158"/>
              <a:gd name="T1" fmla="*/ 0 h 107"/>
              <a:gd name="T2" fmla="*/ 2147483647 w 158"/>
              <a:gd name="T3" fmla="*/ 0 h 107"/>
              <a:gd name="T4" fmla="*/ 2147483647 w 158"/>
              <a:gd name="T5" fmla="*/ 2147483647 h 107"/>
              <a:gd name="T6" fmla="*/ 0 w 158"/>
              <a:gd name="T7" fmla="*/ 2147483647 h 107"/>
              <a:gd name="T8" fmla="*/ 0 60000 65536"/>
              <a:gd name="T9" fmla="*/ 0 60000 65536"/>
              <a:gd name="T10" fmla="*/ 0 60000 65536"/>
              <a:gd name="T11" fmla="*/ 0 60000 65536"/>
              <a:gd name="T12" fmla="*/ 0 w 158"/>
              <a:gd name="T13" fmla="*/ 0 h 107"/>
              <a:gd name="T14" fmla="*/ 158 w 158"/>
              <a:gd name="T15" fmla="*/ 107 h 107"/>
            </a:gdLst>
            <a:ahLst/>
            <a:cxnLst>
              <a:cxn ang="T8">
                <a:pos x="T0" y="T1"/>
              </a:cxn>
              <a:cxn ang="T9">
                <a:pos x="T2" y="T3"/>
              </a:cxn>
              <a:cxn ang="T10">
                <a:pos x="T4" y="T5"/>
              </a:cxn>
              <a:cxn ang="T11">
                <a:pos x="T6" y="T7"/>
              </a:cxn>
            </a:cxnLst>
            <a:rect l="T12" t="T13" r="T14" b="T15"/>
            <a:pathLst>
              <a:path w="158" h="107">
                <a:moveTo>
                  <a:pt x="0" y="0"/>
                </a:moveTo>
                <a:lnTo>
                  <a:pt x="158" y="0"/>
                </a:lnTo>
                <a:lnTo>
                  <a:pt x="158" y="107"/>
                </a:lnTo>
                <a:lnTo>
                  <a:pt x="0" y="107"/>
                </a:lnTo>
                <a:close/>
              </a:path>
            </a:pathLst>
          </a:custGeom>
          <a:solidFill>
            <a:srgbClr val="FF8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49" name="Freeform 105"/>
          <p:cNvSpPr>
            <a:spLocks/>
          </p:cNvSpPr>
          <p:nvPr/>
        </p:nvSpPr>
        <p:spPr bwMode="auto">
          <a:xfrm>
            <a:off x="7572375" y="4060825"/>
            <a:ext cx="239713" cy="160338"/>
          </a:xfrm>
          <a:custGeom>
            <a:avLst/>
            <a:gdLst>
              <a:gd name="T0" fmla="*/ 0 w 159"/>
              <a:gd name="T1" fmla="*/ 0 h 107"/>
              <a:gd name="T2" fmla="*/ 2147483647 w 159"/>
              <a:gd name="T3" fmla="*/ 0 h 107"/>
              <a:gd name="T4" fmla="*/ 2147483647 w 159"/>
              <a:gd name="T5" fmla="*/ 2147483647 h 107"/>
              <a:gd name="T6" fmla="*/ 0 w 159"/>
              <a:gd name="T7" fmla="*/ 2147483647 h 107"/>
              <a:gd name="T8" fmla="*/ 0 60000 65536"/>
              <a:gd name="T9" fmla="*/ 0 60000 65536"/>
              <a:gd name="T10" fmla="*/ 0 60000 65536"/>
              <a:gd name="T11" fmla="*/ 0 60000 65536"/>
              <a:gd name="T12" fmla="*/ 0 w 159"/>
              <a:gd name="T13" fmla="*/ 0 h 107"/>
              <a:gd name="T14" fmla="*/ 159 w 159"/>
              <a:gd name="T15" fmla="*/ 107 h 107"/>
            </a:gdLst>
            <a:ahLst/>
            <a:cxnLst>
              <a:cxn ang="T8">
                <a:pos x="T0" y="T1"/>
              </a:cxn>
              <a:cxn ang="T9">
                <a:pos x="T2" y="T3"/>
              </a:cxn>
              <a:cxn ang="T10">
                <a:pos x="T4" y="T5"/>
              </a:cxn>
              <a:cxn ang="T11">
                <a:pos x="T6" y="T7"/>
              </a:cxn>
            </a:cxnLst>
            <a:rect l="T12" t="T13" r="T14" b="T15"/>
            <a:pathLst>
              <a:path w="159" h="107">
                <a:moveTo>
                  <a:pt x="0" y="0"/>
                </a:moveTo>
                <a:lnTo>
                  <a:pt x="159" y="0"/>
                </a:lnTo>
                <a:lnTo>
                  <a:pt x="159" y="107"/>
                </a:lnTo>
                <a:lnTo>
                  <a:pt x="0" y="107"/>
                </a:lnTo>
                <a:close/>
              </a:path>
            </a:pathLst>
          </a:custGeom>
          <a:solidFill>
            <a:srgbClr val="00808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50" name="Freeform 106"/>
          <p:cNvSpPr>
            <a:spLocks/>
          </p:cNvSpPr>
          <p:nvPr/>
        </p:nvSpPr>
        <p:spPr bwMode="auto">
          <a:xfrm>
            <a:off x="6072188" y="4459288"/>
            <a:ext cx="238125" cy="158750"/>
          </a:xfrm>
          <a:custGeom>
            <a:avLst/>
            <a:gdLst>
              <a:gd name="T0" fmla="*/ 0 w 158"/>
              <a:gd name="T1" fmla="*/ 0 h 107"/>
              <a:gd name="T2" fmla="*/ 2147483647 w 158"/>
              <a:gd name="T3" fmla="*/ 0 h 107"/>
              <a:gd name="T4" fmla="*/ 2147483647 w 158"/>
              <a:gd name="T5" fmla="*/ 2147483647 h 107"/>
              <a:gd name="T6" fmla="*/ 0 w 158"/>
              <a:gd name="T7" fmla="*/ 2147483647 h 107"/>
              <a:gd name="T8" fmla="*/ 0 60000 65536"/>
              <a:gd name="T9" fmla="*/ 0 60000 65536"/>
              <a:gd name="T10" fmla="*/ 0 60000 65536"/>
              <a:gd name="T11" fmla="*/ 0 60000 65536"/>
              <a:gd name="T12" fmla="*/ 0 w 158"/>
              <a:gd name="T13" fmla="*/ 0 h 107"/>
              <a:gd name="T14" fmla="*/ 158 w 158"/>
              <a:gd name="T15" fmla="*/ 107 h 107"/>
            </a:gdLst>
            <a:ahLst/>
            <a:cxnLst>
              <a:cxn ang="T8">
                <a:pos x="T0" y="T1"/>
              </a:cxn>
              <a:cxn ang="T9">
                <a:pos x="T2" y="T3"/>
              </a:cxn>
              <a:cxn ang="T10">
                <a:pos x="T4" y="T5"/>
              </a:cxn>
              <a:cxn ang="T11">
                <a:pos x="T6" y="T7"/>
              </a:cxn>
            </a:cxnLst>
            <a:rect l="T12" t="T13" r="T14" b="T15"/>
            <a:pathLst>
              <a:path w="158" h="107">
                <a:moveTo>
                  <a:pt x="0" y="0"/>
                </a:moveTo>
                <a:lnTo>
                  <a:pt x="158" y="0"/>
                </a:lnTo>
                <a:lnTo>
                  <a:pt x="158" y="107"/>
                </a:lnTo>
                <a:lnTo>
                  <a:pt x="0" y="107"/>
                </a:lnTo>
                <a:close/>
              </a:path>
            </a:pathLst>
          </a:custGeom>
          <a:solidFill>
            <a:srgbClr val="FFC06A"/>
          </a:solidFill>
          <a:ln w="12700">
            <a:solidFill>
              <a:srgbClr val="000000"/>
            </a:solidFill>
            <a:prstDash val="solid"/>
            <a:round/>
            <a:headEnd/>
            <a:tailEnd/>
          </a:ln>
        </p:spPr>
        <p:txBody>
          <a:bodyPr wrap="none" lIns="86493" tIns="43247" rIns="86493" bIns="43247" anchor="ctr"/>
          <a:lstStyle/>
          <a:p>
            <a:endParaRPr lang="zh-TW" altLang="en-US"/>
          </a:p>
        </p:txBody>
      </p:sp>
      <p:sp>
        <p:nvSpPr>
          <p:cNvPr id="108651" name="Freeform 107"/>
          <p:cNvSpPr>
            <a:spLocks/>
          </p:cNvSpPr>
          <p:nvPr/>
        </p:nvSpPr>
        <p:spPr bwMode="auto">
          <a:xfrm>
            <a:off x="7572375" y="4459288"/>
            <a:ext cx="239713" cy="158750"/>
          </a:xfrm>
          <a:custGeom>
            <a:avLst/>
            <a:gdLst>
              <a:gd name="T0" fmla="*/ 0 w 159"/>
              <a:gd name="T1" fmla="*/ 0 h 107"/>
              <a:gd name="T2" fmla="*/ 2147483647 w 159"/>
              <a:gd name="T3" fmla="*/ 0 h 107"/>
              <a:gd name="T4" fmla="*/ 2147483647 w 159"/>
              <a:gd name="T5" fmla="*/ 2147483647 h 107"/>
              <a:gd name="T6" fmla="*/ 0 w 159"/>
              <a:gd name="T7" fmla="*/ 2147483647 h 107"/>
              <a:gd name="T8" fmla="*/ 0 60000 65536"/>
              <a:gd name="T9" fmla="*/ 0 60000 65536"/>
              <a:gd name="T10" fmla="*/ 0 60000 65536"/>
              <a:gd name="T11" fmla="*/ 0 60000 65536"/>
              <a:gd name="T12" fmla="*/ 0 w 159"/>
              <a:gd name="T13" fmla="*/ 0 h 107"/>
              <a:gd name="T14" fmla="*/ 159 w 159"/>
              <a:gd name="T15" fmla="*/ 107 h 107"/>
            </a:gdLst>
            <a:ahLst/>
            <a:cxnLst>
              <a:cxn ang="T8">
                <a:pos x="T0" y="T1"/>
              </a:cxn>
              <a:cxn ang="T9">
                <a:pos x="T2" y="T3"/>
              </a:cxn>
              <a:cxn ang="T10">
                <a:pos x="T4" y="T5"/>
              </a:cxn>
              <a:cxn ang="T11">
                <a:pos x="T6" y="T7"/>
              </a:cxn>
            </a:cxnLst>
            <a:rect l="T12" t="T13" r="T14" b="T15"/>
            <a:pathLst>
              <a:path w="159" h="107">
                <a:moveTo>
                  <a:pt x="0" y="0"/>
                </a:moveTo>
                <a:lnTo>
                  <a:pt x="159" y="0"/>
                </a:lnTo>
                <a:lnTo>
                  <a:pt x="159" y="107"/>
                </a:lnTo>
                <a:lnTo>
                  <a:pt x="0" y="107"/>
                </a:lnTo>
                <a:close/>
              </a:path>
            </a:pathLst>
          </a:custGeom>
          <a:solidFill>
            <a:srgbClr val="FFFFAF"/>
          </a:solidFill>
          <a:ln w="12700">
            <a:solidFill>
              <a:srgbClr val="000000"/>
            </a:solidFill>
            <a:prstDash val="solid"/>
            <a:round/>
            <a:headEnd/>
            <a:tailEnd/>
          </a:ln>
        </p:spPr>
        <p:txBody>
          <a:bodyPr wrap="none" lIns="86493" tIns="43247" rIns="86493" bIns="43247" anchor="ctr"/>
          <a:lstStyle/>
          <a:p>
            <a:endParaRPr lang="zh-TW" altLang="en-US"/>
          </a:p>
        </p:txBody>
      </p:sp>
      <p:sp>
        <p:nvSpPr>
          <p:cNvPr id="108652" name="Freeform 108"/>
          <p:cNvSpPr>
            <a:spLocks/>
          </p:cNvSpPr>
          <p:nvPr/>
        </p:nvSpPr>
        <p:spPr bwMode="auto">
          <a:xfrm>
            <a:off x="6072188" y="4857750"/>
            <a:ext cx="238125" cy="158750"/>
          </a:xfrm>
          <a:custGeom>
            <a:avLst/>
            <a:gdLst>
              <a:gd name="T0" fmla="*/ 0 w 158"/>
              <a:gd name="T1" fmla="*/ 0 h 107"/>
              <a:gd name="T2" fmla="*/ 2147483647 w 158"/>
              <a:gd name="T3" fmla="*/ 0 h 107"/>
              <a:gd name="T4" fmla="*/ 2147483647 w 158"/>
              <a:gd name="T5" fmla="*/ 2147483647 h 107"/>
              <a:gd name="T6" fmla="*/ 0 w 158"/>
              <a:gd name="T7" fmla="*/ 2147483647 h 107"/>
              <a:gd name="T8" fmla="*/ 0 60000 65536"/>
              <a:gd name="T9" fmla="*/ 0 60000 65536"/>
              <a:gd name="T10" fmla="*/ 0 60000 65536"/>
              <a:gd name="T11" fmla="*/ 0 60000 65536"/>
              <a:gd name="T12" fmla="*/ 0 w 158"/>
              <a:gd name="T13" fmla="*/ 0 h 107"/>
              <a:gd name="T14" fmla="*/ 158 w 158"/>
              <a:gd name="T15" fmla="*/ 107 h 107"/>
            </a:gdLst>
            <a:ahLst/>
            <a:cxnLst>
              <a:cxn ang="T8">
                <a:pos x="T0" y="T1"/>
              </a:cxn>
              <a:cxn ang="T9">
                <a:pos x="T2" y="T3"/>
              </a:cxn>
              <a:cxn ang="T10">
                <a:pos x="T4" y="T5"/>
              </a:cxn>
              <a:cxn ang="T11">
                <a:pos x="T6" y="T7"/>
              </a:cxn>
            </a:cxnLst>
            <a:rect l="T12" t="T13" r="T14" b="T15"/>
            <a:pathLst>
              <a:path w="158" h="107">
                <a:moveTo>
                  <a:pt x="0" y="0"/>
                </a:moveTo>
                <a:lnTo>
                  <a:pt x="158" y="0"/>
                </a:lnTo>
                <a:lnTo>
                  <a:pt x="158" y="107"/>
                </a:lnTo>
                <a:lnTo>
                  <a:pt x="0" y="107"/>
                </a:lnTo>
                <a:close/>
              </a:path>
            </a:pathLst>
          </a:custGeom>
          <a:solidFill>
            <a:srgbClr val="0040BF"/>
          </a:solidFill>
          <a:ln w="12700">
            <a:solidFill>
              <a:srgbClr val="000000"/>
            </a:solidFill>
            <a:prstDash val="solid"/>
            <a:round/>
            <a:headEnd/>
            <a:tailEnd/>
          </a:ln>
        </p:spPr>
        <p:txBody>
          <a:bodyPr wrap="none" lIns="86493" tIns="43247" rIns="86493" bIns="43247" anchor="ctr"/>
          <a:lstStyle/>
          <a:p>
            <a:endParaRPr lang="zh-TW" altLang="en-US"/>
          </a:p>
        </p:txBody>
      </p:sp>
      <p:sp>
        <p:nvSpPr>
          <p:cNvPr id="108653" name="Freeform 109"/>
          <p:cNvSpPr>
            <a:spLocks/>
          </p:cNvSpPr>
          <p:nvPr/>
        </p:nvSpPr>
        <p:spPr bwMode="auto">
          <a:xfrm>
            <a:off x="7572375" y="4857750"/>
            <a:ext cx="239713" cy="158750"/>
          </a:xfrm>
          <a:custGeom>
            <a:avLst/>
            <a:gdLst>
              <a:gd name="T0" fmla="*/ 0 w 159"/>
              <a:gd name="T1" fmla="*/ 0 h 107"/>
              <a:gd name="T2" fmla="*/ 2147483647 w 159"/>
              <a:gd name="T3" fmla="*/ 0 h 107"/>
              <a:gd name="T4" fmla="*/ 2147483647 w 159"/>
              <a:gd name="T5" fmla="*/ 2147483647 h 107"/>
              <a:gd name="T6" fmla="*/ 0 w 159"/>
              <a:gd name="T7" fmla="*/ 2147483647 h 107"/>
              <a:gd name="T8" fmla="*/ 0 60000 65536"/>
              <a:gd name="T9" fmla="*/ 0 60000 65536"/>
              <a:gd name="T10" fmla="*/ 0 60000 65536"/>
              <a:gd name="T11" fmla="*/ 0 60000 65536"/>
              <a:gd name="T12" fmla="*/ 0 w 159"/>
              <a:gd name="T13" fmla="*/ 0 h 107"/>
              <a:gd name="T14" fmla="*/ 159 w 159"/>
              <a:gd name="T15" fmla="*/ 107 h 107"/>
            </a:gdLst>
            <a:ahLst/>
            <a:cxnLst>
              <a:cxn ang="T8">
                <a:pos x="T0" y="T1"/>
              </a:cxn>
              <a:cxn ang="T9">
                <a:pos x="T2" y="T3"/>
              </a:cxn>
              <a:cxn ang="T10">
                <a:pos x="T4" y="T5"/>
              </a:cxn>
              <a:cxn ang="T11">
                <a:pos x="T6" y="T7"/>
              </a:cxn>
            </a:cxnLst>
            <a:rect l="T12" t="T13" r="T14" b="T15"/>
            <a:pathLst>
              <a:path w="159" h="107">
                <a:moveTo>
                  <a:pt x="0" y="0"/>
                </a:moveTo>
                <a:lnTo>
                  <a:pt x="159" y="0"/>
                </a:lnTo>
                <a:lnTo>
                  <a:pt x="159" y="107"/>
                </a:lnTo>
                <a:lnTo>
                  <a:pt x="0" y="107"/>
                </a:lnTo>
                <a:close/>
              </a:path>
            </a:pathLst>
          </a:custGeom>
          <a:solidFill>
            <a:srgbClr val="BF2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54" name="Freeform 110"/>
          <p:cNvSpPr>
            <a:spLocks/>
          </p:cNvSpPr>
          <p:nvPr/>
        </p:nvSpPr>
        <p:spPr bwMode="auto">
          <a:xfrm>
            <a:off x="6072188" y="5254625"/>
            <a:ext cx="238125" cy="160338"/>
          </a:xfrm>
          <a:custGeom>
            <a:avLst/>
            <a:gdLst>
              <a:gd name="T0" fmla="*/ 0 w 158"/>
              <a:gd name="T1" fmla="*/ 0 h 107"/>
              <a:gd name="T2" fmla="*/ 2147483647 w 158"/>
              <a:gd name="T3" fmla="*/ 0 h 107"/>
              <a:gd name="T4" fmla="*/ 2147483647 w 158"/>
              <a:gd name="T5" fmla="*/ 2147483647 h 107"/>
              <a:gd name="T6" fmla="*/ 0 w 158"/>
              <a:gd name="T7" fmla="*/ 2147483647 h 107"/>
              <a:gd name="T8" fmla="*/ 0 60000 65536"/>
              <a:gd name="T9" fmla="*/ 0 60000 65536"/>
              <a:gd name="T10" fmla="*/ 0 60000 65536"/>
              <a:gd name="T11" fmla="*/ 0 60000 65536"/>
              <a:gd name="T12" fmla="*/ 0 w 158"/>
              <a:gd name="T13" fmla="*/ 0 h 107"/>
              <a:gd name="T14" fmla="*/ 158 w 158"/>
              <a:gd name="T15" fmla="*/ 107 h 107"/>
            </a:gdLst>
            <a:ahLst/>
            <a:cxnLst>
              <a:cxn ang="T8">
                <a:pos x="T0" y="T1"/>
              </a:cxn>
              <a:cxn ang="T9">
                <a:pos x="T2" y="T3"/>
              </a:cxn>
              <a:cxn ang="T10">
                <a:pos x="T4" y="T5"/>
              </a:cxn>
              <a:cxn ang="T11">
                <a:pos x="T6" y="T7"/>
              </a:cxn>
            </a:cxnLst>
            <a:rect l="T12" t="T13" r="T14" b="T15"/>
            <a:pathLst>
              <a:path w="158" h="107">
                <a:moveTo>
                  <a:pt x="0" y="0"/>
                </a:moveTo>
                <a:lnTo>
                  <a:pt x="158" y="0"/>
                </a:lnTo>
                <a:lnTo>
                  <a:pt x="158" y="107"/>
                </a:lnTo>
                <a:lnTo>
                  <a:pt x="0" y="107"/>
                </a:lnTo>
                <a:close/>
              </a:path>
            </a:pathLst>
          </a:custGeom>
          <a:solidFill>
            <a:srgbClr val="FF8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8655" name="Freeform 111"/>
          <p:cNvSpPr>
            <a:spLocks/>
          </p:cNvSpPr>
          <p:nvPr/>
        </p:nvSpPr>
        <p:spPr bwMode="auto">
          <a:xfrm>
            <a:off x="7572375" y="5254625"/>
            <a:ext cx="239713" cy="160338"/>
          </a:xfrm>
          <a:custGeom>
            <a:avLst/>
            <a:gdLst>
              <a:gd name="T0" fmla="*/ 0 w 159"/>
              <a:gd name="T1" fmla="*/ 0 h 107"/>
              <a:gd name="T2" fmla="*/ 2147483647 w 159"/>
              <a:gd name="T3" fmla="*/ 0 h 107"/>
              <a:gd name="T4" fmla="*/ 2147483647 w 159"/>
              <a:gd name="T5" fmla="*/ 2147483647 h 107"/>
              <a:gd name="T6" fmla="*/ 0 w 159"/>
              <a:gd name="T7" fmla="*/ 2147483647 h 107"/>
              <a:gd name="T8" fmla="*/ 0 60000 65536"/>
              <a:gd name="T9" fmla="*/ 0 60000 65536"/>
              <a:gd name="T10" fmla="*/ 0 60000 65536"/>
              <a:gd name="T11" fmla="*/ 0 60000 65536"/>
              <a:gd name="T12" fmla="*/ 0 w 159"/>
              <a:gd name="T13" fmla="*/ 0 h 107"/>
              <a:gd name="T14" fmla="*/ 159 w 159"/>
              <a:gd name="T15" fmla="*/ 107 h 107"/>
            </a:gdLst>
            <a:ahLst/>
            <a:cxnLst>
              <a:cxn ang="T8">
                <a:pos x="T0" y="T1"/>
              </a:cxn>
              <a:cxn ang="T9">
                <a:pos x="T2" y="T3"/>
              </a:cxn>
              <a:cxn ang="T10">
                <a:pos x="T4" y="T5"/>
              </a:cxn>
              <a:cxn ang="T11">
                <a:pos x="T6" y="T7"/>
              </a:cxn>
            </a:cxnLst>
            <a:rect l="T12" t="T13" r="T14" b="T15"/>
            <a:pathLst>
              <a:path w="159" h="107">
                <a:moveTo>
                  <a:pt x="0" y="0"/>
                </a:moveTo>
                <a:lnTo>
                  <a:pt x="159" y="0"/>
                </a:lnTo>
                <a:lnTo>
                  <a:pt x="159" y="107"/>
                </a:lnTo>
                <a:lnTo>
                  <a:pt x="0" y="107"/>
                </a:lnTo>
                <a:close/>
              </a:path>
            </a:pathLst>
          </a:custGeom>
          <a:solidFill>
            <a:srgbClr val="008080"/>
          </a:solidFill>
          <a:ln w="12700">
            <a:solidFill>
              <a:srgbClr val="000000"/>
            </a:solidFill>
            <a:prstDash val="solid"/>
            <a:round/>
            <a:headEnd/>
            <a:tailEnd/>
          </a:ln>
        </p:spPr>
        <p:txBody>
          <a:bodyPr wrap="none" lIns="86493" tIns="43247" rIns="86493" bIns="43247" anchor="ctr"/>
          <a:lstStyle/>
          <a:p>
            <a:endParaRPr lang="zh-TW" alt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8936038" cy="349250"/>
          </a:xfrm>
        </p:spPr>
        <p:txBody>
          <a:bodyPr lIns="0" rIns="0" anchor="t" anchorCtr="1"/>
          <a:lstStyle/>
          <a:p>
            <a:r>
              <a:rPr lang="en-US" altLang="zh-TW" sz="3200" smtClean="0">
                <a:solidFill>
                  <a:schemeClr val="tx1"/>
                </a:solidFill>
              </a:rPr>
              <a:t>Debt-to-GDP Ratios: Advanced vs. </a:t>
            </a:r>
            <a:br>
              <a:rPr lang="en-US" altLang="zh-TW" sz="3200" smtClean="0">
                <a:solidFill>
                  <a:schemeClr val="tx1"/>
                </a:solidFill>
              </a:rPr>
            </a:br>
            <a:r>
              <a:rPr lang="en-US" altLang="zh-TW" sz="3200" smtClean="0">
                <a:solidFill>
                  <a:schemeClr val="tx1"/>
                </a:solidFill>
              </a:rPr>
              <a:t>Emerging G-20 Nations, 2010</a:t>
            </a:r>
          </a:p>
        </p:txBody>
      </p:sp>
      <p:sp>
        <p:nvSpPr>
          <p:cNvPr id="109571" name="Text Box 3"/>
          <p:cNvSpPr txBox="1">
            <a:spLocks noChangeArrowheads="1"/>
          </p:cNvSpPr>
          <p:nvPr/>
        </p:nvSpPr>
        <p:spPr bwMode="auto">
          <a:xfrm>
            <a:off x="104775" y="981075"/>
            <a:ext cx="9039225" cy="527050"/>
          </a:xfrm>
          <a:prstGeom prst="rect">
            <a:avLst/>
          </a:prstGeom>
          <a:noFill/>
          <a:ln w="9525">
            <a:noFill/>
            <a:miter lim="800000"/>
            <a:headEnd/>
            <a:tailEnd/>
          </a:ln>
        </p:spPr>
        <p:txBody>
          <a:bodyPr lIns="0" tIns="0" rIns="0" bIns="0" anchorCtr="1"/>
          <a:lstStyle/>
          <a:p>
            <a:pPr algn="ctr"/>
            <a:r>
              <a:rPr lang="en-US" altLang="zh-TW" sz="1700">
                <a:solidFill>
                  <a:srgbClr val="FF0000"/>
                </a:solidFill>
                <a:latin typeface="Arial" charset="0"/>
              </a:rPr>
              <a:t>Debt-GDP ratios for advanced countries are bearly triple those of developing countries. Clearly it is the developed world that is facing a sovereign debt crisis</a:t>
            </a:r>
          </a:p>
        </p:txBody>
      </p:sp>
      <p:sp>
        <p:nvSpPr>
          <p:cNvPr id="109572" name="Text Box 4"/>
          <p:cNvSpPr txBox="1">
            <a:spLocks noChangeArrowheads="1"/>
          </p:cNvSpPr>
          <p:nvPr/>
        </p:nvSpPr>
        <p:spPr bwMode="auto">
          <a:xfrm>
            <a:off x="593725" y="6383338"/>
            <a:ext cx="7937500" cy="247650"/>
          </a:xfrm>
          <a:prstGeom prst="rect">
            <a:avLst/>
          </a:prstGeom>
          <a:noFill/>
          <a:ln w="9525">
            <a:noFill/>
            <a:miter lim="800000"/>
            <a:headEnd/>
            <a:tailEnd/>
          </a:ln>
        </p:spPr>
        <p:txBody>
          <a:bodyPr lIns="0" tIns="0" rIns="0" bIns="0" anchor="b"/>
          <a:lstStyle/>
          <a:p>
            <a:r>
              <a:rPr lang="en-US" altLang="zh-TW" sz="1600">
                <a:solidFill>
                  <a:srgbClr val="008080"/>
                </a:solidFill>
                <a:latin typeface="Arial" charset="0"/>
              </a:rPr>
              <a:t>Source: IMF</a:t>
            </a:r>
          </a:p>
        </p:txBody>
      </p:sp>
      <p:sp>
        <p:nvSpPr>
          <p:cNvPr id="109573" name="Freeform 5"/>
          <p:cNvSpPr>
            <a:spLocks/>
          </p:cNvSpPr>
          <p:nvPr/>
        </p:nvSpPr>
        <p:spPr bwMode="auto">
          <a:xfrm>
            <a:off x="977900" y="1604963"/>
            <a:ext cx="7527925" cy="4289425"/>
          </a:xfrm>
          <a:custGeom>
            <a:avLst/>
            <a:gdLst>
              <a:gd name="T0" fmla="*/ 0 w 4979"/>
              <a:gd name="T1" fmla="*/ 2147483647 h 2882"/>
              <a:gd name="T2" fmla="*/ 2147483647 w 4979"/>
              <a:gd name="T3" fmla="*/ 2147483647 h 2882"/>
              <a:gd name="T4" fmla="*/ 2147483647 w 4979"/>
              <a:gd name="T5" fmla="*/ 0 h 2882"/>
              <a:gd name="T6" fmla="*/ 0 w 4979"/>
              <a:gd name="T7" fmla="*/ 0 h 2882"/>
              <a:gd name="T8" fmla="*/ 0 60000 65536"/>
              <a:gd name="T9" fmla="*/ 0 60000 65536"/>
              <a:gd name="T10" fmla="*/ 0 60000 65536"/>
              <a:gd name="T11" fmla="*/ 0 60000 65536"/>
              <a:gd name="T12" fmla="*/ 0 w 4979"/>
              <a:gd name="T13" fmla="*/ 0 h 2882"/>
              <a:gd name="T14" fmla="*/ 4979 w 4979"/>
              <a:gd name="T15" fmla="*/ 2882 h 2882"/>
            </a:gdLst>
            <a:ahLst/>
            <a:cxnLst>
              <a:cxn ang="T8">
                <a:pos x="T0" y="T1"/>
              </a:cxn>
              <a:cxn ang="T9">
                <a:pos x="T2" y="T3"/>
              </a:cxn>
              <a:cxn ang="T10">
                <a:pos x="T4" y="T5"/>
              </a:cxn>
              <a:cxn ang="T11">
                <a:pos x="T6" y="T7"/>
              </a:cxn>
            </a:cxnLst>
            <a:rect l="T12" t="T13" r="T14" b="T15"/>
            <a:pathLst>
              <a:path w="4979" h="2882">
                <a:moveTo>
                  <a:pt x="0" y="2882"/>
                </a:moveTo>
                <a:lnTo>
                  <a:pt x="4979" y="2882"/>
                </a:lnTo>
                <a:lnTo>
                  <a:pt x="4979" y="0"/>
                </a:lnTo>
                <a:lnTo>
                  <a:pt x="0" y="0"/>
                </a:lnTo>
                <a:close/>
              </a:path>
            </a:pathLst>
          </a:custGeom>
          <a:solidFill>
            <a:srgbClr val="FFFFFF"/>
          </a:solidFill>
          <a:ln w="12700">
            <a:solidFill>
              <a:srgbClr val="000000"/>
            </a:solidFill>
            <a:prstDash val="solid"/>
            <a:round/>
            <a:headEnd/>
            <a:tailEnd/>
          </a:ln>
        </p:spPr>
        <p:txBody>
          <a:bodyPr wrap="none" lIns="86493" tIns="43247" rIns="86493" bIns="43247" anchor="ctr"/>
          <a:lstStyle/>
          <a:p>
            <a:endParaRPr lang="zh-TW" altLang="en-US"/>
          </a:p>
        </p:txBody>
      </p:sp>
      <p:sp>
        <p:nvSpPr>
          <p:cNvPr id="109574" name="Freeform 6"/>
          <p:cNvSpPr>
            <a:spLocks/>
          </p:cNvSpPr>
          <p:nvPr/>
        </p:nvSpPr>
        <p:spPr bwMode="auto">
          <a:xfrm>
            <a:off x="977900" y="1604963"/>
            <a:ext cx="0" cy="4289425"/>
          </a:xfrm>
          <a:custGeom>
            <a:avLst/>
            <a:gdLst>
              <a:gd name="T0" fmla="*/ 2147483647 h 2882"/>
              <a:gd name="T1" fmla="*/ 2147483647 h 2882"/>
              <a:gd name="T2" fmla="*/ 0 h 2882"/>
              <a:gd name="T3" fmla="*/ 0 h 2882"/>
              <a:gd name="T4" fmla="*/ 0 60000 65536"/>
              <a:gd name="T5" fmla="*/ 0 60000 65536"/>
              <a:gd name="T6" fmla="*/ 0 60000 65536"/>
              <a:gd name="T7" fmla="*/ 0 60000 65536"/>
              <a:gd name="T8" fmla="*/ 0 h 2882"/>
              <a:gd name="T9" fmla="*/ 2882 h 2882"/>
            </a:gdLst>
            <a:ahLst/>
            <a:cxnLst>
              <a:cxn ang="T4">
                <a:pos x="0" y="T0"/>
              </a:cxn>
              <a:cxn ang="T5">
                <a:pos x="0" y="T1"/>
              </a:cxn>
              <a:cxn ang="T6">
                <a:pos x="0" y="T2"/>
              </a:cxn>
              <a:cxn ang="T7">
                <a:pos x="0" y="T3"/>
              </a:cxn>
            </a:cxnLst>
            <a:rect l="0" t="T8" r="0" b="T9"/>
            <a:pathLst>
              <a:path h="2882">
                <a:moveTo>
                  <a:pt x="0" y="2882"/>
                </a:moveTo>
                <a:lnTo>
                  <a:pt x="0" y="2882"/>
                </a:lnTo>
                <a:lnTo>
                  <a:pt x="0" y="0"/>
                </a:lnTo>
                <a:close/>
              </a:path>
            </a:pathLst>
          </a:custGeom>
          <a:solidFill>
            <a:srgbClr val="FFFFFF"/>
          </a:solidFill>
          <a:ln w="12700">
            <a:solidFill>
              <a:srgbClr val="000000"/>
            </a:solidFill>
            <a:prstDash val="solid"/>
            <a:round/>
            <a:headEnd/>
            <a:tailEnd/>
          </a:ln>
        </p:spPr>
        <p:txBody>
          <a:bodyPr wrap="none" lIns="86493" tIns="43247" rIns="86493" bIns="43247" anchor="ctr"/>
          <a:lstStyle/>
          <a:p>
            <a:endParaRPr lang="zh-TW" altLang="en-US"/>
          </a:p>
        </p:txBody>
      </p:sp>
      <p:sp>
        <p:nvSpPr>
          <p:cNvPr id="109575" name="Freeform 7"/>
          <p:cNvSpPr>
            <a:spLocks/>
          </p:cNvSpPr>
          <p:nvPr/>
        </p:nvSpPr>
        <p:spPr bwMode="auto">
          <a:xfrm>
            <a:off x="977900" y="5894388"/>
            <a:ext cx="7527925" cy="0"/>
          </a:xfrm>
          <a:custGeom>
            <a:avLst/>
            <a:gdLst>
              <a:gd name="T0" fmla="*/ 0 w 4979"/>
              <a:gd name="T1" fmla="*/ 2147483647 w 4979"/>
              <a:gd name="T2" fmla="*/ 2147483647 w 4979"/>
              <a:gd name="T3" fmla="*/ 0 w 4979"/>
              <a:gd name="T4" fmla="*/ 0 60000 65536"/>
              <a:gd name="T5" fmla="*/ 0 60000 65536"/>
              <a:gd name="T6" fmla="*/ 0 60000 65536"/>
              <a:gd name="T7" fmla="*/ 0 60000 65536"/>
              <a:gd name="T8" fmla="*/ 0 w 4979"/>
              <a:gd name="T9" fmla="*/ 4979 w 4979"/>
            </a:gdLst>
            <a:ahLst/>
            <a:cxnLst>
              <a:cxn ang="T4">
                <a:pos x="T0" y="0"/>
              </a:cxn>
              <a:cxn ang="T5">
                <a:pos x="T1" y="0"/>
              </a:cxn>
              <a:cxn ang="T6">
                <a:pos x="T2" y="0"/>
              </a:cxn>
              <a:cxn ang="T7">
                <a:pos x="T3" y="0"/>
              </a:cxn>
            </a:cxnLst>
            <a:rect l="T8" t="0" r="T9" b="0"/>
            <a:pathLst>
              <a:path w="4979">
                <a:moveTo>
                  <a:pt x="0" y="0"/>
                </a:moveTo>
                <a:lnTo>
                  <a:pt x="4979" y="0"/>
                </a:lnTo>
                <a:lnTo>
                  <a:pt x="0" y="0"/>
                </a:lnTo>
                <a:close/>
              </a:path>
            </a:pathLst>
          </a:custGeom>
          <a:solidFill>
            <a:srgbClr val="FFFFFF"/>
          </a:solidFill>
          <a:ln w="12700">
            <a:solidFill>
              <a:srgbClr val="000000"/>
            </a:solidFill>
            <a:prstDash val="solid"/>
            <a:round/>
            <a:headEnd/>
            <a:tailEnd/>
          </a:ln>
        </p:spPr>
        <p:txBody>
          <a:bodyPr wrap="none" lIns="86493" tIns="43247" rIns="86493" bIns="43247" anchor="ctr"/>
          <a:lstStyle/>
          <a:p>
            <a:endParaRPr lang="zh-TW" altLang="en-US"/>
          </a:p>
        </p:txBody>
      </p:sp>
      <p:sp>
        <p:nvSpPr>
          <p:cNvPr id="109576" name="Line 8"/>
          <p:cNvSpPr>
            <a:spLocks noChangeShapeType="1"/>
          </p:cNvSpPr>
          <p:nvPr/>
        </p:nvSpPr>
        <p:spPr bwMode="auto">
          <a:xfrm>
            <a:off x="977900" y="5894388"/>
            <a:ext cx="7527925"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9577" name="Line 9"/>
          <p:cNvSpPr>
            <a:spLocks noChangeShapeType="1"/>
          </p:cNvSpPr>
          <p:nvPr/>
        </p:nvSpPr>
        <p:spPr bwMode="auto">
          <a:xfrm>
            <a:off x="977900" y="5180013"/>
            <a:ext cx="7527925"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9578" name="Line 10"/>
          <p:cNvSpPr>
            <a:spLocks noChangeShapeType="1"/>
          </p:cNvSpPr>
          <p:nvPr/>
        </p:nvSpPr>
        <p:spPr bwMode="auto">
          <a:xfrm>
            <a:off x="977900" y="4464050"/>
            <a:ext cx="7527925"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9579" name="Line 11"/>
          <p:cNvSpPr>
            <a:spLocks noChangeShapeType="1"/>
          </p:cNvSpPr>
          <p:nvPr/>
        </p:nvSpPr>
        <p:spPr bwMode="auto">
          <a:xfrm>
            <a:off x="977900" y="3749675"/>
            <a:ext cx="7527925"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9580" name="Line 12"/>
          <p:cNvSpPr>
            <a:spLocks noChangeShapeType="1"/>
          </p:cNvSpPr>
          <p:nvPr/>
        </p:nvSpPr>
        <p:spPr bwMode="auto">
          <a:xfrm>
            <a:off x="977900" y="3035300"/>
            <a:ext cx="7527925"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9581" name="Line 13"/>
          <p:cNvSpPr>
            <a:spLocks noChangeShapeType="1"/>
          </p:cNvSpPr>
          <p:nvPr/>
        </p:nvSpPr>
        <p:spPr bwMode="auto">
          <a:xfrm>
            <a:off x="977900" y="2320925"/>
            <a:ext cx="7527925"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9582" name="Line 14"/>
          <p:cNvSpPr>
            <a:spLocks noChangeShapeType="1"/>
          </p:cNvSpPr>
          <p:nvPr/>
        </p:nvSpPr>
        <p:spPr bwMode="auto">
          <a:xfrm>
            <a:off x="977900" y="1604963"/>
            <a:ext cx="7527925" cy="0"/>
          </a:xfrm>
          <a:prstGeom prst="line">
            <a:avLst/>
          </a:prstGeom>
          <a:noFill/>
          <a:ln w="0">
            <a:solidFill>
              <a:srgbClr val="000000"/>
            </a:solidFill>
            <a:round/>
            <a:headEnd/>
            <a:tailEnd/>
          </a:ln>
        </p:spPr>
        <p:txBody>
          <a:bodyPr wrap="none" lIns="86493" tIns="43247" rIns="86493" bIns="43247" anchor="ctr"/>
          <a:lstStyle/>
          <a:p>
            <a:endParaRPr lang="zh-TW" altLang="en-US"/>
          </a:p>
        </p:txBody>
      </p:sp>
      <p:sp>
        <p:nvSpPr>
          <p:cNvPr id="109583" name="Freeform 15"/>
          <p:cNvSpPr>
            <a:spLocks/>
          </p:cNvSpPr>
          <p:nvPr/>
        </p:nvSpPr>
        <p:spPr bwMode="auto">
          <a:xfrm>
            <a:off x="1541463" y="2090738"/>
            <a:ext cx="3201987" cy="3803650"/>
          </a:xfrm>
          <a:custGeom>
            <a:avLst/>
            <a:gdLst>
              <a:gd name="T0" fmla="*/ 0 w 2117"/>
              <a:gd name="T1" fmla="*/ 2147483647 h 2555"/>
              <a:gd name="T2" fmla="*/ 2147483647 w 2117"/>
              <a:gd name="T3" fmla="*/ 2147483647 h 2555"/>
              <a:gd name="T4" fmla="*/ 2147483647 w 2117"/>
              <a:gd name="T5" fmla="*/ 0 h 2555"/>
              <a:gd name="T6" fmla="*/ 0 w 2117"/>
              <a:gd name="T7" fmla="*/ 0 h 2555"/>
              <a:gd name="T8" fmla="*/ 0 60000 65536"/>
              <a:gd name="T9" fmla="*/ 0 60000 65536"/>
              <a:gd name="T10" fmla="*/ 0 60000 65536"/>
              <a:gd name="T11" fmla="*/ 0 60000 65536"/>
              <a:gd name="T12" fmla="*/ 0 w 2117"/>
              <a:gd name="T13" fmla="*/ 0 h 2555"/>
              <a:gd name="T14" fmla="*/ 2117 w 2117"/>
              <a:gd name="T15" fmla="*/ 2555 h 2555"/>
            </a:gdLst>
            <a:ahLst/>
            <a:cxnLst>
              <a:cxn ang="T8">
                <a:pos x="T0" y="T1"/>
              </a:cxn>
              <a:cxn ang="T9">
                <a:pos x="T2" y="T3"/>
              </a:cxn>
              <a:cxn ang="T10">
                <a:pos x="T4" y="T5"/>
              </a:cxn>
              <a:cxn ang="T11">
                <a:pos x="T6" y="T7"/>
              </a:cxn>
            </a:cxnLst>
            <a:rect l="T12" t="T13" r="T14" b="T15"/>
            <a:pathLst>
              <a:path w="2117" h="2555">
                <a:moveTo>
                  <a:pt x="0" y="2555"/>
                </a:moveTo>
                <a:lnTo>
                  <a:pt x="2117" y="2555"/>
                </a:lnTo>
                <a:lnTo>
                  <a:pt x="2117" y="0"/>
                </a:lnTo>
                <a:lnTo>
                  <a:pt x="0" y="0"/>
                </a:lnTo>
                <a:close/>
              </a:path>
            </a:pathLst>
          </a:custGeom>
          <a:solidFill>
            <a:srgbClr val="0040BF"/>
          </a:solidFill>
          <a:ln w="12700">
            <a:solidFill>
              <a:srgbClr val="000000"/>
            </a:solidFill>
            <a:prstDash val="solid"/>
            <a:round/>
            <a:headEnd/>
            <a:tailEnd/>
          </a:ln>
        </p:spPr>
        <p:txBody>
          <a:bodyPr wrap="none" lIns="86493" tIns="43247" rIns="86493" bIns="43247" anchor="ctr"/>
          <a:lstStyle/>
          <a:p>
            <a:endParaRPr lang="zh-TW" altLang="en-US"/>
          </a:p>
        </p:txBody>
      </p:sp>
      <p:sp>
        <p:nvSpPr>
          <p:cNvPr id="109584" name="Freeform 16"/>
          <p:cNvSpPr>
            <a:spLocks/>
          </p:cNvSpPr>
          <p:nvPr/>
        </p:nvSpPr>
        <p:spPr bwMode="auto">
          <a:xfrm>
            <a:off x="1541463" y="2090738"/>
            <a:ext cx="3201987" cy="0"/>
          </a:xfrm>
          <a:custGeom>
            <a:avLst/>
            <a:gdLst>
              <a:gd name="T0" fmla="*/ 0 w 2117"/>
              <a:gd name="T1" fmla="*/ 0 w 2117"/>
              <a:gd name="T2" fmla="*/ 2147483647 w 2117"/>
              <a:gd name="T3" fmla="*/ 2147483647 w 2117"/>
              <a:gd name="T4" fmla="*/ 0 60000 65536"/>
              <a:gd name="T5" fmla="*/ 0 60000 65536"/>
              <a:gd name="T6" fmla="*/ 0 60000 65536"/>
              <a:gd name="T7" fmla="*/ 0 60000 65536"/>
              <a:gd name="T8" fmla="*/ 0 w 2117"/>
              <a:gd name="T9" fmla="*/ 2117 w 2117"/>
            </a:gdLst>
            <a:ahLst/>
            <a:cxnLst>
              <a:cxn ang="T4">
                <a:pos x="T0" y="0"/>
              </a:cxn>
              <a:cxn ang="T5">
                <a:pos x="T1" y="0"/>
              </a:cxn>
              <a:cxn ang="T6">
                <a:pos x="T2" y="0"/>
              </a:cxn>
              <a:cxn ang="T7">
                <a:pos x="T3" y="0"/>
              </a:cxn>
            </a:cxnLst>
            <a:rect l="T8" t="0" r="T9" b="0"/>
            <a:pathLst>
              <a:path w="2117">
                <a:moveTo>
                  <a:pt x="0" y="0"/>
                </a:moveTo>
                <a:lnTo>
                  <a:pt x="0" y="0"/>
                </a:lnTo>
                <a:lnTo>
                  <a:pt x="2117" y="0"/>
                </a:lnTo>
                <a:close/>
              </a:path>
            </a:pathLst>
          </a:custGeom>
          <a:solidFill>
            <a:srgbClr val="001F5F"/>
          </a:solidFill>
          <a:ln w="12700">
            <a:solidFill>
              <a:srgbClr val="000000"/>
            </a:solidFill>
            <a:prstDash val="solid"/>
            <a:round/>
            <a:headEnd/>
            <a:tailEnd/>
          </a:ln>
        </p:spPr>
        <p:txBody>
          <a:bodyPr wrap="none" lIns="86493" tIns="43247" rIns="86493" bIns="43247" anchor="ctr"/>
          <a:lstStyle/>
          <a:p>
            <a:endParaRPr lang="zh-TW" altLang="en-US"/>
          </a:p>
        </p:txBody>
      </p:sp>
      <p:sp>
        <p:nvSpPr>
          <p:cNvPr id="109585" name="Freeform 17"/>
          <p:cNvSpPr>
            <a:spLocks/>
          </p:cNvSpPr>
          <p:nvPr/>
        </p:nvSpPr>
        <p:spPr bwMode="auto">
          <a:xfrm>
            <a:off x="4743450" y="2090738"/>
            <a:ext cx="0" cy="3803650"/>
          </a:xfrm>
          <a:custGeom>
            <a:avLst/>
            <a:gdLst>
              <a:gd name="T0" fmla="*/ 2147483647 h 2555"/>
              <a:gd name="T1" fmla="*/ 0 h 2555"/>
              <a:gd name="T2" fmla="*/ 0 h 2555"/>
              <a:gd name="T3" fmla="*/ 2147483647 h 2555"/>
              <a:gd name="T4" fmla="*/ 0 60000 65536"/>
              <a:gd name="T5" fmla="*/ 0 60000 65536"/>
              <a:gd name="T6" fmla="*/ 0 60000 65536"/>
              <a:gd name="T7" fmla="*/ 0 60000 65536"/>
              <a:gd name="T8" fmla="*/ 0 h 2555"/>
              <a:gd name="T9" fmla="*/ 2555 h 2555"/>
            </a:gdLst>
            <a:ahLst/>
            <a:cxnLst>
              <a:cxn ang="T4">
                <a:pos x="0" y="T0"/>
              </a:cxn>
              <a:cxn ang="T5">
                <a:pos x="0" y="T1"/>
              </a:cxn>
              <a:cxn ang="T6">
                <a:pos x="0" y="T2"/>
              </a:cxn>
              <a:cxn ang="T7">
                <a:pos x="0" y="T3"/>
              </a:cxn>
            </a:cxnLst>
            <a:rect l="0" t="T8" r="0" b="T9"/>
            <a:pathLst>
              <a:path h="2555">
                <a:moveTo>
                  <a:pt x="0" y="2555"/>
                </a:moveTo>
                <a:lnTo>
                  <a:pt x="0" y="0"/>
                </a:lnTo>
                <a:lnTo>
                  <a:pt x="0" y="2555"/>
                </a:lnTo>
                <a:close/>
              </a:path>
            </a:pathLst>
          </a:custGeom>
          <a:solidFill>
            <a:srgbClr val="00308F"/>
          </a:solidFill>
          <a:ln w="12700">
            <a:solidFill>
              <a:srgbClr val="000000"/>
            </a:solidFill>
            <a:prstDash val="solid"/>
            <a:round/>
            <a:headEnd/>
            <a:tailEnd/>
          </a:ln>
        </p:spPr>
        <p:txBody>
          <a:bodyPr wrap="none" lIns="86493" tIns="43247" rIns="86493" bIns="43247" anchor="ctr"/>
          <a:lstStyle/>
          <a:p>
            <a:endParaRPr lang="zh-TW" altLang="en-US"/>
          </a:p>
        </p:txBody>
      </p:sp>
      <p:sp>
        <p:nvSpPr>
          <p:cNvPr id="109586" name="Freeform 18"/>
          <p:cNvSpPr>
            <a:spLocks/>
          </p:cNvSpPr>
          <p:nvPr/>
        </p:nvSpPr>
        <p:spPr bwMode="auto">
          <a:xfrm>
            <a:off x="4743450" y="4467225"/>
            <a:ext cx="3198813" cy="1427163"/>
          </a:xfrm>
          <a:custGeom>
            <a:avLst/>
            <a:gdLst>
              <a:gd name="T0" fmla="*/ 0 w 2116"/>
              <a:gd name="T1" fmla="*/ 2147483647 h 958"/>
              <a:gd name="T2" fmla="*/ 2147483647 w 2116"/>
              <a:gd name="T3" fmla="*/ 2147483647 h 958"/>
              <a:gd name="T4" fmla="*/ 2147483647 w 2116"/>
              <a:gd name="T5" fmla="*/ 0 h 958"/>
              <a:gd name="T6" fmla="*/ 0 w 2116"/>
              <a:gd name="T7" fmla="*/ 0 h 958"/>
              <a:gd name="T8" fmla="*/ 0 60000 65536"/>
              <a:gd name="T9" fmla="*/ 0 60000 65536"/>
              <a:gd name="T10" fmla="*/ 0 60000 65536"/>
              <a:gd name="T11" fmla="*/ 0 60000 65536"/>
              <a:gd name="T12" fmla="*/ 0 w 2116"/>
              <a:gd name="T13" fmla="*/ 0 h 958"/>
              <a:gd name="T14" fmla="*/ 2116 w 2116"/>
              <a:gd name="T15" fmla="*/ 958 h 958"/>
            </a:gdLst>
            <a:ahLst/>
            <a:cxnLst>
              <a:cxn ang="T8">
                <a:pos x="T0" y="T1"/>
              </a:cxn>
              <a:cxn ang="T9">
                <a:pos x="T2" y="T3"/>
              </a:cxn>
              <a:cxn ang="T10">
                <a:pos x="T4" y="T5"/>
              </a:cxn>
              <a:cxn ang="T11">
                <a:pos x="T6" y="T7"/>
              </a:cxn>
            </a:cxnLst>
            <a:rect l="T12" t="T13" r="T14" b="T15"/>
            <a:pathLst>
              <a:path w="2116" h="958">
                <a:moveTo>
                  <a:pt x="0" y="958"/>
                </a:moveTo>
                <a:lnTo>
                  <a:pt x="2116" y="958"/>
                </a:lnTo>
                <a:lnTo>
                  <a:pt x="2116" y="0"/>
                </a:lnTo>
                <a:lnTo>
                  <a:pt x="0" y="0"/>
                </a:lnTo>
                <a:close/>
              </a:path>
            </a:pathLst>
          </a:custGeom>
          <a:solidFill>
            <a:srgbClr val="BF2000"/>
          </a:solidFill>
          <a:ln w="12700">
            <a:solidFill>
              <a:srgbClr val="000000"/>
            </a:solidFill>
            <a:prstDash val="solid"/>
            <a:round/>
            <a:headEnd/>
            <a:tailEnd/>
          </a:ln>
        </p:spPr>
        <p:txBody>
          <a:bodyPr wrap="none" lIns="86493" tIns="43247" rIns="86493" bIns="43247" anchor="ctr"/>
          <a:lstStyle/>
          <a:p>
            <a:endParaRPr lang="zh-TW" altLang="en-US"/>
          </a:p>
        </p:txBody>
      </p:sp>
      <p:sp>
        <p:nvSpPr>
          <p:cNvPr id="109587" name="Freeform 19"/>
          <p:cNvSpPr>
            <a:spLocks/>
          </p:cNvSpPr>
          <p:nvPr/>
        </p:nvSpPr>
        <p:spPr bwMode="auto">
          <a:xfrm>
            <a:off x="4743450" y="4467225"/>
            <a:ext cx="3198813" cy="0"/>
          </a:xfrm>
          <a:custGeom>
            <a:avLst/>
            <a:gdLst>
              <a:gd name="T0" fmla="*/ 0 w 2116"/>
              <a:gd name="T1" fmla="*/ 0 w 2116"/>
              <a:gd name="T2" fmla="*/ 2147483647 w 2116"/>
              <a:gd name="T3" fmla="*/ 2147483647 w 2116"/>
              <a:gd name="T4" fmla="*/ 0 60000 65536"/>
              <a:gd name="T5" fmla="*/ 0 60000 65536"/>
              <a:gd name="T6" fmla="*/ 0 60000 65536"/>
              <a:gd name="T7" fmla="*/ 0 60000 65536"/>
              <a:gd name="T8" fmla="*/ 0 w 2116"/>
              <a:gd name="T9" fmla="*/ 2116 w 2116"/>
            </a:gdLst>
            <a:ahLst/>
            <a:cxnLst>
              <a:cxn ang="T4">
                <a:pos x="T0" y="0"/>
              </a:cxn>
              <a:cxn ang="T5">
                <a:pos x="T1" y="0"/>
              </a:cxn>
              <a:cxn ang="T6">
                <a:pos x="T2" y="0"/>
              </a:cxn>
              <a:cxn ang="T7">
                <a:pos x="T3" y="0"/>
              </a:cxn>
            </a:cxnLst>
            <a:rect l="T8" t="0" r="T9" b="0"/>
            <a:pathLst>
              <a:path w="2116">
                <a:moveTo>
                  <a:pt x="0" y="0"/>
                </a:moveTo>
                <a:lnTo>
                  <a:pt x="0" y="0"/>
                </a:lnTo>
                <a:lnTo>
                  <a:pt x="2116" y="0"/>
                </a:lnTo>
                <a:close/>
              </a:path>
            </a:pathLst>
          </a:custGeom>
          <a:solidFill>
            <a:srgbClr val="5F0F00"/>
          </a:solidFill>
          <a:ln w="12700">
            <a:solidFill>
              <a:srgbClr val="000000"/>
            </a:solidFill>
            <a:prstDash val="solid"/>
            <a:round/>
            <a:headEnd/>
            <a:tailEnd/>
          </a:ln>
        </p:spPr>
        <p:txBody>
          <a:bodyPr wrap="none" lIns="86493" tIns="43247" rIns="86493" bIns="43247" anchor="ctr"/>
          <a:lstStyle/>
          <a:p>
            <a:endParaRPr lang="zh-TW" altLang="en-US"/>
          </a:p>
        </p:txBody>
      </p:sp>
      <p:sp>
        <p:nvSpPr>
          <p:cNvPr id="109588" name="Freeform 20"/>
          <p:cNvSpPr>
            <a:spLocks/>
          </p:cNvSpPr>
          <p:nvPr/>
        </p:nvSpPr>
        <p:spPr bwMode="auto">
          <a:xfrm>
            <a:off x="7942263" y="4467225"/>
            <a:ext cx="0" cy="1427163"/>
          </a:xfrm>
          <a:custGeom>
            <a:avLst/>
            <a:gdLst>
              <a:gd name="T0" fmla="*/ 2147483647 h 958"/>
              <a:gd name="T1" fmla="*/ 0 h 958"/>
              <a:gd name="T2" fmla="*/ 0 h 958"/>
              <a:gd name="T3" fmla="*/ 2147483647 h 958"/>
              <a:gd name="T4" fmla="*/ 0 60000 65536"/>
              <a:gd name="T5" fmla="*/ 0 60000 65536"/>
              <a:gd name="T6" fmla="*/ 0 60000 65536"/>
              <a:gd name="T7" fmla="*/ 0 60000 65536"/>
              <a:gd name="T8" fmla="*/ 0 h 958"/>
              <a:gd name="T9" fmla="*/ 958 h 958"/>
            </a:gdLst>
            <a:ahLst/>
            <a:cxnLst>
              <a:cxn ang="T4">
                <a:pos x="0" y="T0"/>
              </a:cxn>
              <a:cxn ang="T5">
                <a:pos x="0" y="T1"/>
              </a:cxn>
              <a:cxn ang="T6">
                <a:pos x="0" y="T2"/>
              </a:cxn>
              <a:cxn ang="T7">
                <a:pos x="0" y="T3"/>
              </a:cxn>
            </a:cxnLst>
            <a:rect l="0" t="T8" r="0" b="T9"/>
            <a:pathLst>
              <a:path h="958">
                <a:moveTo>
                  <a:pt x="0" y="958"/>
                </a:moveTo>
                <a:lnTo>
                  <a:pt x="0" y="0"/>
                </a:lnTo>
                <a:lnTo>
                  <a:pt x="0" y="958"/>
                </a:lnTo>
                <a:close/>
              </a:path>
            </a:pathLst>
          </a:custGeom>
          <a:solidFill>
            <a:srgbClr val="8F1700"/>
          </a:solidFill>
          <a:ln w="12700">
            <a:solidFill>
              <a:srgbClr val="000000"/>
            </a:solidFill>
            <a:prstDash val="solid"/>
            <a:round/>
            <a:headEnd/>
            <a:tailEnd/>
          </a:ln>
        </p:spPr>
        <p:txBody>
          <a:bodyPr wrap="none" lIns="86493" tIns="43247" rIns="86493" bIns="43247" anchor="ctr"/>
          <a:lstStyle/>
          <a:p>
            <a:endParaRPr lang="zh-TW" altLang="en-US"/>
          </a:p>
        </p:txBody>
      </p:sp>
      <p:sp>
        <p:nvSpPr>
          <p:cNvPr id="109589" name="Text Box 21"/>
          <p:cNvSpPr txBox="1">
            <a:spLocks noChangeArrowheads="1"/>
          </p:cNvSpPr>
          <p:nvPr/>
        </p:nvSpPr>
        <p:spPr bwMode="auto">
          <a:xfrm>
            <a:off x="704850" y="5789613"/>
            <a:ext cx="104775" cy="209550"/>
          </a:xfrm>
          <a:prstGeom prst="rect">
            <a:avLst/>
          </a:prstGeom>
          <a:noFill/>
          <a:ln w="9525">
            <a:noFill/>
            <a:miter lim="800000"/>
            <a:headEnd/>
            <a:tailEnd/>
          </a:ln>
        </p:spPr>
        <p:txBody>
          <a:bodyPr lIns="0" tIns="0" rIns="0" bIns="0"/>
          <a:lstStyle/>
          <a:p>
            <a:r>
              <a:rPr lang="en-US" altLang="zh-TW" sz="1100">
                <a:solidFill>
                  <a:srgbClr val="000000"/>
                </a:solidFill>
                <a:latin typeface="Arial" charset="0"/>
              </a:rPr>
              <a:t>0</a:t>
            </a:r>
          </a:p>
        </p:txBody>
      </p:sp>
      <p:sp>
        <p:nvSpPr>
          <p:cNvPr id="109590" name="Text Box 22"/>
          <p:cNvSpPr txBox="1">
            <a:spLocks noChangeArrowheads="1"/>
          </p:cNvSpPr>
          <p:nvPr/>
        </p:nvSpPr>
        <p:spPr bwMode="auto">
          <a:xfrm>
            <a:off x="598488" y="5073650"/>
            <a:ext cx="211137" cy="211138"/>
          </a:xfrm>
          <a:prstGeom prst="rect">
            <a:avLst/>
          </a:prstGeom>
          <a:noFill/>
          <a:ln w="9525">
            <a:noFill/>
            <a:miter lim="800000"/>
            <a:headEnd/>
            <a:tailEnd/>
          </a:ln>
        </p:spPr>
        <p:txBody>
          <a:bodyPr lIns="0" tIns="0" rIns="0" bIns="0"/>
          <a:lstStyle/>
          <a:p>
            <a:r>
              <a:rPr lang="en-US" altLang="zh-TW" sz="1100">
                <a:solidFill>
                  <a:srgbClr val="000000"/>
                </a:solidFill>
                <a:latin typeface="Arial" charset="0"/>
              </a:rPr>
              <a:t>20</a:t>
            </a:r>
          </a:p>
        </p:txBody>
      </p:sp>
      <p:sp>
        <p:nvSpPr>
          <p:cNvPr id="109591" name="Text Box 23"/>
          <p:cNvSpPr txBox="1">
            <a:spLocks noChangeArrowheads="1"/>
          </p:cNvSpPr>
          <p:nvPr/>
        </p:nvSpPr>
        <p:spPr bwMode="auto">
          <a:xfrm>
            <a:off x="598488" y="4359275"/>
            <a:ext cx="211137" cy="209550"/>
          </a:xfrm>
          <a:prstGeom prst="rect">
            <a:avLst/>
          </a:prstGeom>
          <a:noFill/>
          <a:ln w="9525">
            <a:noFill/>
            <a:miter lim="800000"/>
            <a:headEnd/>
            <a:tailEnd/>
          </a:ln>
        </p:spPr>
        <p:txBody>
          <a:bodyPr lIns="0" tIns="0" rIns="0" bIns="0"/>
          <a:lstStyle/>
          <a:p>
            <a:r>
              <a:rPr lang="en-US" altLang="zh-TW" sz="1100">
                <a:solidFill>
                  <a:srgbClr val="000000"/>
                </a:solidFill>
                <a:latin typeface="Arial" charset="0"/>
              </a:rPr>
              <a:t>40</a:t>
            </a:r>
          </a:p>
        </p:txBody>
      </p:sp>
      <p:sp>
        <p:nvSpPr>
          <p:cNvPr id="109592" name="Text Box 24"/>
          <p:cNvSpPr txBox="1">
            <a:spLocks noChangeArrowheads="1"/>
          </p:cNvSpPr>
          <p:nvPr/>
        </p:nvSpPr>
        <p:spPr bwMode="auto">
          <a:xfrm>
            <a:off x="598488" y="3644900"/>
            <a:ext cx="211137" cy="209550"/>
          </a:xfrm>
          <a:prstGeom prst="rect">
            <a:avLst/>
          </a:prstGeom>
          <a:noFill/>
          <a:ln w="9525">
            <a:noFill/>
            <a:miter lim="800000"/>
            <a:headEnd/>
            <a:tailEnd/>
          </a:ln>
        </p:spPr>
        <p:txBody>
          <a:bodyPr lIns="0" tIns="0" rIns="0" bIns="0"/>
          <a:lstStyle/>
          <a:p>
            <a:r>
              <a:rPr lang="en-US" altLang="zh-TW" sz="1100">
                <a:solidFill>
                  <a:srgbClr val="000000"/>
                </a:solidFill>
                <a:latin typeface="Arial" charset="0"/>
              </a:rPr>
              <a:t>60</a:t>
            </a:r>
          </a:p>
        </p:txBody>
      </p:sp>
      <p:sp>
        <p:nvSpPr>
          <p:cNvPr id="109593" name="Text Box 25"/>
          <p:cNvSpPr txBox="1">
            <a:spLocks noChangeArrowheads="1"/>
          </p:cNvSpPr>
          <p:nvPr/>
        </p:nvSpPr>
        <p:spPr bwMode="auto">
          <a:xfrm>
            <a:off x="598488" y="2928938"/>
            <a:ext cx="211137" cy="211137"/>
          </a:xfrm>
          <a:prstGeom prst="rect">
            <a:avLst/>
          </a:prstGeom>
          <a:noFill/>
          <a:ln w="9525">
            <a:noFill/>
            <a:miter lim="800000"/>
            <a:headEnd/>
            <a:tailEnd/>
          </a:ln>
        </p:spPr>
        <p:txBody>
          <a:bodyPr lIns="0" tIns="0" rIns="0" bIns="0"/>
          <a:lstStyle/>
          <a:p>
            <a:r>
              <a:rPr lang="en-US" altLang="zh-TW" sz="1100">
                <a:solidFill>
                  <a:srgbClr val="000000"/>
                </a:solidFill>
                <a:latin typeface="Arial" charset="0"/>
              </a:rPr>
              <a:t>80</a:t>
            </a:r>
          </a:p>
        </p:txBody>
      </p:sp>
      <p:sp>
        <p:nvSpPr>
          <p:cNvPr id="109594" name="Text Box 26"/>
          <p:cNvSpPr txBox="1">
            <a:spLocks noChangeArrowheads="1"/>
          </p:cNvSpPr>
          <p:nvPr/>
        </p:nvSpPr>
        <p:spPr bwMode="auto">
          <a:xfrm>
            <a:off x="492125" y="2214563"/>
            <a:ext cx="317500" cy="211137"/>
          </a:xfrm>
          <a:prstGeom prst="rect">
            <a:avLst/>
          </a:prstGeom>
          <a:noFill/>
          <a:ln w="9525">
            <a:noFill/>
            <a:miter lim="800000"/>
            <a:headEnd/>
            <a:tailEnd/>
          </a:ln>
        </p:spPr>
        <p:txBody>
          <a:bodyPr lIns="0" tIns="0" rIns="0" bIns="0"/>
          <a:lstStyle/>
          <a:p>
            <a:r>
              <a:rPr lang="en-US" altLang="zh-TW" sz="1100">
                <a:solidFill>
                  <a:srgbClr val="000000"/>
                </a:solidFill>
                <a:latin typeface="Arial" charset="0"/>
              </a:rPr>
              <a:t>100</a:t>
            </a:r>
          </a:p>
        </p:txBody>
      </p:sp>
      <p:sp>
        <p:nvSpPr>
          <p:cNvPr id="109595" name="Text Box 27"/>
          <p:cNvSpPr txBox="1">
            <a:spLocks noChangeArrowheads="1"/>
          </p:cNvSpPr>
          <p:nvPr/>
        </p:nvSpPr>
        <p:spPr bwMode="auto">
          <a:xfrm>
            <a:off x="492125" y="1500188"/>
            <a:ext cx="317500" cy="209550"/>
          </a:xfrm>
          <a:prstGeom prst="rect">
            <a:avLst/>
          </a:prstGeom>
          <a:noFill/>
          <a:ln w="9525">
            <a:noFill/>
            <a:miter lim="800000"/>
            <a:headEnd/>
            <a:tailEnd/>
          </a:ln>
        </p:spPr>
        <p:txBody>
          <a:bodyPr lIns="0" tIns="0" rIns="0" bIns="0"/>
          <a:lstStyle/>
          <a:p>
            <a:r>
              <a:rPr lang="en-US" altLang="zh-TW" sz="1100">
                <a:solidFill>
                  <a:srgbClr val="000000"/>
                </a:solidFill>
                <a:latin typeface="Arial" charset="0"/>
              </a:rPr>
              <a:t>120</a:t>
            </a:r>
          </a:p>
        </p:txBody>
      </p:sp>
      <p:sp>
        <p:nvSpPr>
          <p:cNvPr id="109596" name="Rectangle 28"/>
          <p:cNvSpPr>
            <a:spLocks noChangeArrowheads="1"/>
          </p:cNvSpPr>
          <p:nvPr/>
        </p:nvSpPr>
        <p:spPr bwMode="auto">
          <a:xfrm>
            <a:off x="2879725" y="5984875"/>
            <a:ext cx="3724275" cy="307975"/>
          </a:xfrm>
          <a:prstGeom prst="rect">
            <a:avLst/>
          </a:prstGeom>
          <a:solidFill>
            <a:srgbClr val="FFFFFF"/>
          </a:solidFill>
          <a:ln w="12700">
            <a:solidFill>
              <a:srgbClr val="000000"/>
            </a:solidFill>
            <a:miter lim="800000"/>
            <a:headEnd/>
            <a:tailEnd/>
          </a:ln>
        </p:spPr>
        <p:txBody>
          <a:bodyPr lIns="86493" tIns="43247" rIns="86493" bIns="43247" anchor="ctr"/>
          <a:lstStyle/>
          <a:p>
            <a:endParaRPr lang="zh-TW" altLang="en-US"/>
          </a:p>
        </p:txBody>
      </p:sp>
      <p:sp>
        <p:nvSpPr>
          <p:cNvPr id="109597" name="Text Box 29"/>
          <p:cNvSpPr txBox="1">
            <a:spLocks noChangeArrowheads="1"/>
          </p:cNvSpPr>
          <p:nvPr/>
        </p:nvSpPr>
        <p:spPr bwMode="auto">
          <a:xfrm>
            <a:off x="3159125" y="6013450"/>
            <a:ext cx="1539875" cy="247650"/>
          </a:xfrm>
          <a:prstGeom prst="rect">
            <a:avLst/>
          </a:prstGeom>
          <a:noFill/>
          <a:ln w="9525">
            <a:noFill/>
            <a:miter lim="800000"/>
            <a:headEnd/>
            <a:tailEnd/>
          </a:ln>
        </p:spPr>
        <p:txBody>
          <a:bodyPr lIns="0" tIns="0" rIns="0" bIns="0"/>
          <a:lstStyle/>
          <a:p>
            <a:r>
              <a:rPr lang="en-US" altLang="zh-TW" sz="1300">
                <a:solidFill>
                  <a:srgbClr val="000000"/>
                </a:solidFill>
                <a:latin typeface="Arial" charset="0"/>
              </a:rPr>
              <a:t>Advanced G-20</a:t>
            </a:r>
          </a:p>
        </p:txBody>
      </p:sp>
      <p:sp>
        <p:nvSpPr>
          <p:cNvPr id="109598" name="Text Box 30"/>
          <p:cNvSpPr txBox="1">
            <a:spLocks noChangeArrowheads="1"/>
          </p:cNvSpPr>
          <p:nvPr/>
        </p:nvSpPr>
        <p:spPr bwMode="auto">
          <a:xfrm>
            <a:off x="5038725" y="6013450"/>
            <a:ext cx="1504950" cy="247650"/>
          </a:xfrm>
          <a:prstGeom prst="rect">
            <a:avLst/>
          </a:prstGeom>
          <a:noFill/>
          <a:ln w="9525">
            <a:noFill/>
            <a:miter lim="800000"/>
            <a:headEnd/>
            <a:tailEnd/>
          </a:ln>
        </p:spPr>
        <p:txBody>
          <a:bodyPr lIns="0" tIns="0" rIns="0" bIns="0"/>
          <a:lstStyle/>
          <a:p>
            <a:r>
              <a:rPr lang="en-US" altLang="zh-TW" sz="1300">
                <a:solidFill>
                  <a:srgbClr val="000000"/>
                </a:solidFill>
                <a:latin typeface="Arial" charset="0"/>
              </a:rPr>
              <a:t>Emerging G-20</a:t>
            </a:r>
          </a:p>
        </p:txBody>
      </p:sp>
      <p:sp>
        <p:nvSpPr>
          <p:cNvPr id="109599" name="Freeform 31"/>
          <p:cNvSpPr>
            <a:spLocks/>
          </p:cNvSpPr>
          <p:nvPr/>
        </p:nvSpPr>
        <p:spPr bwMode="auto">
          <a:xfrm>
            <a:off x="2940050" y="6076950"/>
            <a:ext cx="187325" cy="123825"/>
          </a:xfrm>
          <a:custGeom>
            <a:avLst/>
            <a:gdLst>
              <a:gd name="T0" fmla="*/ 0 w 124"/>
              <a:gd name="T1" fmla="*/ 0 h 83"/>
              <a:gd name="T2" fmla="*/ 2147483647 w 124"/>
              <a:gd name="T3" fmla="*/ 0 h 83"/>
              <a:gd name="T4" fmla="*/ 2147483647 w 124"/>
              <a:gd name="T5" fmla="*/ 2147483647 h 83"/>
              <a:gd name="T6" fmla="*/ 0 w 124"/>
              <a:gd name="T7" fmla="*/ 2147483647 h 83"/>
              <a:gd name="T8" fmla="*/ 0 60000 65536"/>
              <a:gd name="T9" fmla="*/ 0 60000 65536"/>
              <a:gd name="T10" fmla="*/ 0 60000 65536"/>
              <a:gd name="T11" fmla="*/ 0 60000 65536"/>
              <a:gd name="T12" fmla="*/ 0 w 124"/>
              <a:gd name="T13" fmla="*/ 0 h 83"/>
              <a:gd name="T14" fmla="*/ 124 w 124"/>
              <a:gd name="T15" fmla="*/ 83 h 83"/>
            </a:gdLst>
            <a:ahLst/>
            <a:cxnLst>
              <a:cxn ang="T8">
                <a:pos x="T0" y="T1"/>
              </a:cxn>
              <a:cxn ang="T9">
                <a:pos x="T2" y="T3"/>
              </a:cxn>
              <a:cxn ang="T10">
                <a:pos x="T4" y="T5"/>
              </a:cxn>
              <a:cxn ang="T11">
                <a:pos x="T6" y="T7"/>
              </a:cxn>
            </a:cxnLst>
            <a:rect l="T12" t="T13" r="T14" b="T15"/>
            <a:pathLst>
              <a:path w="124" h="83">
                <a:moveTo>
                  <a:pt x="0" y="0"/>
                </a:moveTo>
                <a:lnTo>
                  <a:pt x="124" y="0"/>
                </a:lnTo>
                <a:lnTo>
                  <a:pt x="124" y="83"/>
                </a:lnTo>
                <a:lnTo>
                  <a:pt x="0" y="83"/>
                </a:lnTo>
                <a:close/>
              </a:path>
            </a:pathLst>
          </a:custGeom>
          <a:solidFill>
            <a:srgbClr val="0040BF"/>
          </a:solidFill>
          <a:ln w="12700">
            <a:solidFill>
              <a:srgbClr val="000000"/>
            </a:solidFill>
            <a:prstDash val="solid"/>
            <a:round/>
            <a:headEnd/>
            <a:tailEnd/>
          </a:ln>
        </p:spPr>
        <p:txBody>
          <a:bodyPr wrap="none" lIns="86493" tIns="43247" rIns="86493" bIns="43247" anchor="ctr"/>
          <a:lstStyle/>
          <a:p>
            <a:endParaRPr lang="zh-TW" altLang="en-US"/>
          </a:p>
        </p:txBody>
      </p:sp>
      <p:sp>
        <p:nvSpPr>
          <p:cNvPr id="109600" name="Freeform 32"/>
          <p:cNvSpPr>
            <a:spLocks/>
          </p:cNvSpPr>
          <p:nvPr/>
        </p:nvSpPr>
        <p:spPr bwMode="auto">
          <a:xfrm>
            <a:off x="4821238" y="6076950"/>
            <a:ext cx="187325" cy="123825"/>
          </a:xfrm>
          <a:custGeom>
            <a:avLst/>
            <a:gdLst>
              <a:gd name="T0" fmla="*/ 0 w 124"/>
              <a:gd name="T1" fmla="*/ 0 h 83"/>
              <a:gd name="T2" fmla="*/ 2147483647 w 124"/>
              <a:gd name="T3" fmla="*/ 0 h 83"/>
              <a:gd name="T4" fmla="*/ 2147483647 w 124"/>
              <a:gd name="T5" fmla="*/ 2147483647 h 83"/>
              <a:gd name="T6" fmla="*/ 0 w 124"/>
              <a:gd name="T7" fmla="*/ 2147483647 h 83"/>
              <a:gd name="T8" fmla="*/ 0 60000 65536"/>
              <a:gd name="T9" fmla="*/ 0 60000 65536"/>
              <a:gd name="T10" fmla="*/ 0 60000 65536"/>
              <a:gd name="T11" fmla="*/ 0 60000 65536"/>
              <a:gd name="T12" fmla="*/ 0 w 124"/>
              <a:gd name="T13" fmla="*/ 0 h 83"/>
              <a:gd name="T14" fmla="*/ 124 w 124"/>
              <a:gd name="T15" fmla="*/ 83 h 83"/>
            </a:gdLst>
            <a:ahLst/>
            <a:cxnLst>
              <a:cxn ang="T8">
                <a:pos x="T0" y="T1"/>
              </a:cxn>
              <a:cxn ang="T9">
                <a:pos x="T2" y="T3"/>
              </a:cxn>
              <a:cxn ang="T10">
                <a:pos x="T4" y="T5"/>
              </a:cxn>
              <a:cxn ang="T11">
                <a:pos x="T6" y="T7"/>
              </a:cxn>
            </a:cxnLst>
            <a:rect l="T12" t="T13" r="T14" b="T15"/>
            <a:pathLst>
              <a:path w="124" h="83">
                <a:moveTo>
                  <a:pt x="0" y="0"/>
                </a:moveTo>
                <a:lnTo>
                  <a:pt x="124" y="0"/>
                </a:lnTo>
                <a:lnTo>
                  <a:pt x="124" y="83"/>
                </a:lnTo>
                <a:lnTo>
                  <a:pt x="0" y="83"/>
                </a:lnTo>
                <a:close/>
              </a:path>
            </a:pathLst>
          </a:custGeom>
          <a:solidFill>
            <a:srgbClr val="BF2000"/>
          </a:solidFill>
          <a:ln w="12700">
            <a:solidFill>
              <a:srgbClr val="000000"/>
            </a:solidFill>
            <a:prstDash val="solid"/>
            <a:round/>
            <a:headEnd/>
            <a:tailEnd/>
          </a:ln>
        </p:spPr>
        <p:txBody>
          <a:bodyPr wrap="none" lIns="86493" tIns="43247" rIns="86493" bIns="43247" anchor="ctr"/>
          <a:lstStyle/>
          <a:p>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TW" sz="3600" smtClean="0"/>
              <a:t>Adoption of New Technologies by the Financial World</a:t>
            </a:r>
          </a:p>
        </p:txBody>
      </p:sp>
      <p:sp>
        <p:nvSpPr>
          <p:cNvPr id="17411" name="Rectangle 3"/>
          <p:cNvSpPr>
            <a:spLocks noGrp="1" noChangeArrowheads="1"/>
          </p:cNvSpPr>
          <p:nvPr>
            <p:ph type="body" idx="1"/>
          </p:nvPr>
        </p:nvSpPr>
        <p:spPr/>
        <p:txBody>
          <a:bodyPr/>
          <a:lstStyle/>
          <a:p>
            <a:pPr eaLnBrk="1" hangingPunct="1">
              <a:lnSpc>
                <a:spcPct val="80000"/>
              </a:lnSpc>
            </a:pPr>
            <a:r>
              <a:rPr lang="en-US" altLang="zh-TW" sz="2000" dirty="0" smtClean="0">
                <a:solidFill>
                  <a:srgbClr val="FF0000"/>
                </a:solidFill>
              </a:rPr>
              <a:t>The most demanding test bed of the technological revolution is the financial world itself, always ready to increase the speed of transactions and to expand their range</a:t>
            </a:r>
          </a:p>
          <a:p>
            <a:pPr lvl="1" eaLnBrk="1" hangingPunct="1">
              <a:lnSpc>
                <a:spcPct val="80000"/>
              </a:lnSpc>
            </a:pPr>
            <a:r>
              <a:rPr lang="en-US" altLang="zh-TW" sz="1800" dirty="0" smtClean="0"/>
              <a:t>The early adoption accelerates the formation of larger and larger networks of banks and financial nets. Branch banks developed into national networks in England as soon as the railway and telegraph lines made it possible; the same occurred later worldwide when long-distance telegraph permitted British national bank networks to connect with international branches.</a:t>
            </a:r>
          </a:p>
          <a:p>
            <a:pPr lvl="1" eaLnBrk="1" hangingPunct="1">
              <a:lnSpc>
                <a:spcPct val="80000"/>
              </a:lnSpc>
            </a:pPr>
            <a:r>
              <a:rPr lang="en-US" altLang="zh-TW" sz="1800" dirty="0" smtClean="0"/>
              <a:t>Since the 1970s and 1980s, instant global money and finance movements as well as universal credit cards began giving shape to world-scale financial service super-markets and other globalized networks. These organizational models appear earlier and prefigure what will gradually become the scale and the structure of the largest production and commercial enterprises under each new paradigm</a:t>
            </a:r>
          </a:p>
          <a:p>
            <a:pPr eaLnBrk="1" hangingPunct="1">
              <a:lnSpc>
                <a:spcPct val="80000"/>
              </a:lnSpc>
            </a:pPr>
            <a:r>
              <a:rPr lang="en-US" altLang="zh-TW" sz="2000" dirty="0" smtClean="0"/>
              <a:t>Financial capital propels each technological revolution in an indirect but extremely important way</a:t>
            </a:r>
          </a:p>
          <a:p>
            <a:pPr eaLnBrk="1" hangingPunct="1">
              <a:lnSpc>
                <a:spcPct val="80000"/>
              </a:lnSpc>
            </a:pPr>
            <a:endParaRPr lang="en-US" altLang="zh-TW" sz="2000" dirty="0" smtClean="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p:cNvSpPr>
            <a:spLocks noGrp="1"/>
          </p:cNvSpPr>
          <p:nvPr>
            <p:ph type="title"/>
          </p:nvPr>
        </p:nvSpPr>
        <p:spPr/>
        <p:txBody>
          <a:bodyPr/>
          <a:lstStyle/>
          <a:p>
            <a:r>
              <a:rPr lang="en-US" altLang="zh-TW" smtClean="0"/>
              <a:t>State Insolvencies, 1980 - 2005</a:t>
            </a:r>
            <a:endParaRPr lang="zh-TW" altLang="en-US" smtClean="0"/>
          </a:p>
        </p:txBody>
      </p:sp>
      <p:pic>
        <p:nvPicPr>
          <p:cNvPr id="110595" name="Picture 2"/>
          <p:cNvPicPr>
            <a:picLocks noGrp="1" noChangeAspect="1" noChangeArrowheads="1"/>
          </p:cNvPicPr>
          <p:nvPr>
            <p:ph idx="1"/>
          </p:nvPr>
        </p:nvPicPr>
        <p:blipFill>
          <a:blip r:embed="rId2" cstate="print"/>
          <a:srcRect/>
          <a:stretch>
            <a:fillRect/>
          </a:stretch>
        </p:blipFill>
        <p:spPr>
          <a:xfrm>
            <a:off x="685800" y="1533525"/>
            <a:ext cx="7772400" cy="4781550"/>
          </a:xfr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p:txBody>
          <a:bodyPr/>
          <a:lstStyle/>
          <a:p>
            <a:r>
              <a:rPr lang="en-US" altLang="zh-TW" smtClean="0"/>
              <a:t>Sovereign Defaults Over Time</a:t>
            </a:r>
            <a:endParaRPr lang="zh-TW" altLang="en-US" smtClean="0"/>
          </a:p>
        </p:txBody>
      </p:sp>
      <p:pic>
        <p:nvPicPr>
          <p:cNvPr id="111619" name="Picture 2"/>
          <p:cNvPicPr>
            <a:picLocks noGrp="1" noChangeAspect="1" noChangeArrowheads="1"/>
          </p:cNvPicPr>
          <p:nvPr>
            <p:ph idx="1"/>
          </p:nvPr>
        </p:nvPicPr>
        <p:blipFill>
          <a:blip r:embed="rId2" cstate="print"/>
          <a:srcRect/>
          <a:stretch>
            <a:fillRect/>
          </a:stretch>
        </p:blipFill>
        <p:spPr>
          <a:xfrm>
            <a:off x="785813" y="1533525"/>
            <a:ext cx="7572375" cy="4781550"/>
          </a:xfr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107950" y="0"/>
            <a:ext cx="8856663" cy="838200"/>
          </a:xfrm>
        </p:spPr>
        <p:txBody>
          <a:bodyPr/>
          <a:lstStyle/>
          <a:p>
            <a:r>
              <a:rPr lang="en-US" altLang="zh-TW" sz="3200" smtClean="0"/>
              <a:t>Sovereign Debt Restructuring via Brady Bonds</a:t>
            </a:r>
            <a:endParaRPr lang="zh-TW" altLang="en-US" sz="3200" smtClean="0"/>
          </a:p>
        </p:txBody>
      </p:sp>
      <p:pic>
        <p:nvPicPr>
          <p:cNvPr id="112643" name="Picture 2"/>
          <p:cNvPicPr>
            <a:picLocks noGrp="1" noChangeAspect="1" noChangeArrowheads="1"/>
          </p:cNvPicPr>
          <p:nvPr>
            <p:ph idx="1"/>
          </p:nvPr>
        </p:nvPicPr>
        <p:blipFill>
          <a:blip r:embed="rId2" cstate="print"/>
          <a:srcRect/>
          <a:stretch>
            <a:fillRect/>
          </a:stretch>
        </p:blipFill>
        <p:spPr>
          <a:xfrm>
            <a:off x="684213" y="1125538"/>
            <a:ext cx="7848600" cy="5256212"/>
          </a:xfr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p:txBody>
          <a:bodyPr/>
          <a:lstStyle/>
          <a:p>
            <a:r>
              <a:rPr lang="en-US" altLang="zh-TW" smtClean="0"/>
              <a:t>Brady Bonds</a:t>
            </a:r>
            <a:endParaRPr lang="zh-TW" altLang="en-US" smtClean="0"/>
          </a:p>
        </p:txBody>
      </p:sp>
      <p:sp>
        <p:nvSpPr>
          <p:cNvPr id="113667" name="內容版面配置區 2"/>
          <p:cNvSpPr>
            <a:spLocks noGrp="1"/>
          </p:cNvSpPr>
          <p:nvPr>
            <p:ph idx="1"/>
          </p:nvPr>
        </p:nvSpPr>
        <p:spPr/>
        <p:txBody>
          <a:bodyPr/>
          <a:lstStyle/>
          <a:p>
            <a:r>
              <a:rPr lang="en-US" altLang="zh-TW" sz="2000" smtClean="0"/>
              <a:t>Brady bonds were created in March 1989 in order to convert bank loans to mostly Latin America countries into a variety or "menu" of new bonds after many of those countries defaulted on their debt in the 1980s. At that time, the market for Emerging Markets' sovereign debt was small and illiquid, and the standardization of emerging-market debt facilitated risk-spreading and trading. In exchange for commercial bank loans, the countries issued new bonds for the principal sum and, in some cases, unpaid interest. Because they were tradable and came with some guarantees, in some cases they were more valuable to the creditors than the original bonds.</a:t>
            </a:r>
          </a:p>
          <a:p>
            <a:r>
              <a:rPr lang="en-US" altLang="zh-TW" sz="2000" smtClean="0"/>
              <a:t>The key innovation behind the introduction of Brady Bonds was to allow the commercial banks to exchange their claims on developing countries into tradable instruments, allowing them to get the debt off their balance sheets. This reduced the concentration risk to these banks.</a:t>
            </a:r>
          </a:p>
          <a:p>
            <a:endParaRPr lang="zh-TW" altLang="en-US" sz="2000" smtClean="0"/>
          </a:p>
          <a:p>
            <a:endParaRPr lang="zh-TW" altLang="en-US" sz="200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a:xfrm>
            <a:off x="323850" y="152400"/>
            <a:ext cx="8496300" cy="838200"/>
          </a:xfrm>
        </p:spPr>
        <p:txBody>
          <a:bodyPr/>
          <a:lstStyle/>
          <a:p>
            <a:r>
              <a:rPr lang="en-US" altLang="zh-TW" sz="3600" smtClean="0"/>
              <a:t>German and France Stable: other else in Panic Mode</a:t>
            </a:r>
            <a:endParaRPr lang="zh-TW" altLang="en-US" sz="3600" smtClean="0"/>
          </a:p>
        </p:txBody>
      </p:sp>
      <p:pic>
        <p:nvPicPr>
          <p:cNvPr id="114691" name="Picture 2" descr="Graph"/>
          <p:cNvPicPr>
            <a:picLocks noGrp="1" noChangeAspect="1" noChangeArrowheads="1"/>
          </p:cNvPicPr>
          <p:nvPr>
            <p:ph idx="1"/>
          </p:nvPr>
        </p:nvPicPr>
        <p:blipFill>
          <a:blip r:embed="rId2" cstate="print"/>
          <a:srcRect/>
          <a:stretch>
            <a:fillRect/>
          </a:stretch>
        </p:blipFill>
        <p:spPr>
          <a:xfrm>
            <a:off x="827088" y="1125538"/>
            <a:ext cx="7561262" cy="4895850"/>
          </a:xfrm>
          <a:noFill/>
        </p:spPr>
      </p:pic>
      <p:sp>
        <p:nvSpPr>
          <p:cNvPr id="5" name="文字方塊 4"/>
          <p:cNvSpPr txBox="1"/>
          <p:nvPr/>
        </p:nvSpPr>
        <p:spPr>
          <a:xfrm>
            <a:off x="4859338" y="6237288"/>
            <a:ext cx="1458912" cy="277812"/>
          </a:xfrm>
          <a:prstGeom prst="rect">
            <a:avLst/>
          </a:prstGeom>
          <a:noFill/>
        </p:spPr>
        <p:txBody>
          <a:bodyPr wrap="none">
            <a:spAutoFit/>
          </a:bodyPr>
          <a:lstStyle/>
          <a:p>
            <a:pPr>
              <a:defRPr/>
            </a:pPr>
            <a:r>
              <a:rPr lang="en-US" altLang="zh-TW" sz="1200" dirty="0">
                <a:latin typeface="+mj-lt"/>
              </a:rPr>
              <a:t>Courtesy of OECD</a:t>
            </a:r>
            <a:endParaRPr lang="zh-TW" altLang="en-US" sz="1200" dirty="0">
              <a:latin typeface="+mj-l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323850" y="152400"/>
            <a:ext cx="8569325" cy="838200"/>
          </a:xfrm>
        </p:spPr>
        <p:txBody>
          <a:bodyPr/>
          <a:lstStyle/>
          <a:p>
            <a:r>
              <a:rPr lang="en-US" altLang="zh-TW" sz="3600" smtClean="0">
                <a:cs typeface="Arial" charset="0"/>
              </a:rPr>
              <a:t>How Did We Arrive at the Current Mess?</a:t>
            </a:r>
          </a:p>
        </p:txBody>
      </p:sp>
      <p:graphicFrame>
        <p:nvGraphicFramePr>
          <p:cNvPr id="4" name="Content Placeholder 3"/>
          <p:cNvGraphicFramePr>
            <a:graphicFrameLocks noGrp="1"/>
          </p:cNvGraphicFramePr>
          <p:nvPr>
            <p:ph idx="1"/>
          </p:nvPr>
        </p:nvGraphicFramePr>
        <p:xfrm>
          <a:off x="228600" y="1660525"/>
          <a:ext cx="8458200" cy="4466590"/>
        </p:xfrm>
        <a:graphic>
          <a:graphicData uri="http://schemas.openxmlformats.org/drawingml/2006/table">
            <a:tbl>
              <a:tblPr/>
              <a:tblGrid>
                <a:gridCol w="1600200"/>
                <a:gridCol w="1143000"/>
                <a:gridCol w="1143000"/>
                <a:gridCol w="1143000"/>
                <a:gridCol w="1143000"/>
                <a:gridCol w="1143000"/>
                <a:gridCol w="1143000"/>
              </a:tblGrid>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1" i="0" u="none" strike="noStrike" cap="none" normalizeH="0" baseline="0" smtClean="0">
                        <a:ln>
                          <a:noFill/>
                        </a:ln>
                        <a:solidFill>
                          <a:srgbClr val="FFFFFF"/>
                        </a:solidFill>
                        <a:effectLst/>
                        <a:latin typeface="Arial" charset="0"/>
                        <a:cs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FFFF"/>
                          </a:solidFill>
                          <a:effectLst/>
                          <a:latin typeface="Arial" charset="0"/>
                          <a:ea typeface="新細明體" pitchFamily="18" charset="-120"/>
                          <a:cs typeface="Arial" charset="0"/>
                        </a:rPr>
                        <a:t>Change from 2000 to 2007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新細明體" pitchFamily="18" charset="-120"/>
                        </a:rPr>
                        <a:t>2009</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rgbClr val="0083CA"/>
                        </a:solidFill>
                        <a:effectLst/>
                        <a:latin typeface="Arial" charset="0"/>
                        <a:cs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accent1"/>
                          </a:solidFill>
                          <a:effectLst/>
                          <a:latin typeface="Arial" charset="0"/>
                          <a:ea typeface="新細明體" pitchFamily="18" charset="-120"/>
                          <a:cs typeface="Arial" charset="0"/>
                        </a:rPr>
                        <a:t>Domestic Demand (Percent Growth)</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accent1"/>
                          </a:solidFill>
                          <a:effectLst/>
                          <a:latin typeface="Arial" charset="0"/>
                          <a:ea typeface="新細明體" pitchFamily="18" charset="-120"/>
                          <a:cs typeface="Arial" charset="0"/>
                        </a:rPr>
                        <a:t>Unit Labor Costs (Percent Growth)</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accent1"/>
                          </a:solidFill>
                          <a:effectLst/>
                          <a:latin typeface="Arial" charset="0"/>
                          <a:ea typeface="新細明體" pitchFamily="18" charset="-120"/>
                          <a:cs typeface="Arial" charset="0"/>
                        </a:rPr>
                        <a:t>Current Account Balance (Percent of GDP)</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accent1"/>
                          </a:solidFill>
                          <a:effectLst/>
                          <a:latin typeface="Arial" charset="0"/>
                          <a:ea typeface="新細明體" pitchFamily="18" charset="-120"/>
                          <a:cs typeface="Arial" charset="0"/>
                        </a:rPr>
                        <a:t>Exports (Percent of GDP)</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accent1"/>
                          </a:solidFill>
                          <a:effectLst/>
                          <a:latin typeface="Arial" charset="0"/>
                          <a:ea typeface="新細明體" pitchFamily="18" charset="-120"/>
                          <a:cs typeface="Arial" charset="0"/>
                        </a:rPr>
                        <a:t>Debt (Percent of GDP)</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accent1"/>
                          </a:solidFill>
                          <a:effectLst/>
                          <a:latin typeface="Arial" charset="0"/>
                          <a:ea typeface="新細明體" pitchFamily="18" charset="-120"/>
                          <a:cs typeface="Arial" charset="0"/>
                        </a:rPr>
                        <a:t>Debt Level (Percent of GDP)</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Germany</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9.3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13.5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5.2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74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PIIGS Average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-3.8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3.3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-7.0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85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   Greece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32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-6.7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-7.9</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115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   Ireland</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43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-5.0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-17.7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-12.7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66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   Italy</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9</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-1.9</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1.9</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-5.7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116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   Portugal</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0.8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3.3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14.3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76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   Spain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34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-6.0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-23.1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53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r>
            </a:tbl>
          </a:graphicData>
        </a:graphic>
      </p:graphicFrame>
      <p:sp>
        <p:nvSpPr>
          <p:cNvPr id="115793" name="TextBox 4"/>
          <p:cNvSpPr txBox="1">
            <a:spLocks noChangeArrowheads="1"/>
          </p:cNvSpPr>
          <p:nvPr/>
        </p:nvSpPr>
        <p:spPr bwMode="auto">
          <a:xfrm>
            <a:off x="228600" y="6324600"/>
            <a:ext cx="7696200" cy="276225"/>
          </a:xfrm>
          <a:prstGeom prst="rect">
            <a:avLst/>
          </a:prstGeom>
          <a:noFill/>
          <a:ln w="9525">
            <a:noFill/>
            <a:miter lim="800000"/>
            <a:headEnd/>
            <a:tailEnd/>
          </a:ln>
        </p:spPr>
        <p:txBody>
          <a:bodyPr>
            <a:spAutoFit/>
          </a:bodyPr>
          <a:lstStyle/>
          <a:p>
            <a:r>
              <a:rPr lang="en-US" altLang="zh-TW" sz="1200" b="1">
                <a:solidFill>
                  <a:srgbClr val="004976"/>
                </a:solidFill>
              </a:rPr>
              <a:t>Source(s): Eurostat and OECD and ECB and IMF and Manufacturers Alliance/MAPI</a:t>
            </a:r>
            <a:endParaRPr lang="en-US" altLang="zh-TW" sz="1200" b="1">
              <a:solidFill>
                <a:schemeClr val="accent1"/>
              </a:solidFill>
            </a:endParaRPr>
          </a:p>
        </p:txBody>
      </p:sp>
      <p:sp>
        <p:nvSpPr>
          <p:cNvPr id="115794" name="Content Placeholder 2"/>
          <p:cNvSpPr txBox="1">
            <a:spLocks/>
          </p:cNvSpPr>
          <p:nvPr/>
        </p:nvSpPr>
        <p:spPr bwMode="auto">
          <a:xfrm>
            <a:off x="228600" y="1219200"/>
            <a:ext cx="8547100" cy="381000"/>
          </a:xfrm>
          <a:prstGeom prst="rect">
            <a:avLst/>
          </a:prstGeom>
          <a:noFill/>
          <a:ln w="9525">
            <a:noFill/>
            <a:miter lim="800000"/>
            <a:headEnd/>
            <a:tailEnd/>
          </a:ln>
        </p:spPr>
        <p:txBody>
          <a:bodyPr/>
          <a:lstStyle/>
          <a:p>
            <a:pPr marL="342900" indent="-342900">
              <a:spcBef>
                <a:spcPct val="20000"/>
              </a:spcBef>
            </a:pPr>
            <a:r>
              <a:rPr lang="en-US" altLang="zh-TW" b="1">
                <a:solidFill>
                  <a:srgbClr val="004976"/>
                </a:solidFill>
              </a:rPr>
              <a:t>Measures of Growth, External, and Fiscal Balances</a:t>
            </a:r>
          </a:p>
        </p:txBody>
      </p:sp>
    </p:spTree>
    <p:custDataLst>
      <p:tags r:id="rId1"/>
    </p:custData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1"/>
          <p:cNvSpPr>
            <a:spLocks noGrp="1"/>
          </p:cNvSpPr>
          <p:nvPr>
            <p:ph type="title"/>
          </p:nvPr>
        </p:nvSpPr>
        <p:spPr>
          <a:xfrm>
            <a:off x="323850" y="152400"/>
            <a:ext cx="8496300" cy="838200"/>
          </a:xfrm>
        </p:spPr>
        <p:txBody>
          <a:bodyPr/>
          <a:lstStyle/>
          <a:p>
            <a:r>
              <a:rPr lang="en-US" altLang="zh-TW" sz="3600" smtClean="0"/>
              <a:t>Wages Rising Faster then Productivities</a:t>
            </a:r>
            <a:endParaRPr lang="zh-TW" altLang="en-US" sz="3600" smtClean="0"/>
          </a:p>
        </p:txBody>
      </p:sp>
      <p:pic>
        <p:nvPicPr>
          <p:cNvPr id="116739" name="Picture 2"/>
          <p:cNvPicPr>
            <a:picLocks noChangeAspect="1" noChangeArrowheads="1"/>
          </p:cNvPicPr>
          <p:nvPr/>
        </p:nvPicPr>
        <p:blipFill>
          <a:blip r:embed="rId2" cstate="print"/>
          <a:srcRect/>
          <a:stretch>
            <a:fillRect/>
          </a:stretch>
        </p:blipFill>
        <p:spPr bwMode="auto">
          <a:xfrm>
            <a:off x="1116013" y="1557338"/>
            <a:ext cx="6911975" cy="3554412"/>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zh-TW" sz="3600" smtClean="0">
                <a:cs typeface="Arial" charset="0"/>
              </a:rPr>
              <a:t>What Challenges Do Countries of Peripheral Europe Face?</a:t>
            </a:r>
          </a:p>
        </p:txBody>
      </p:sp>
      <p:graphicFrame>
        <p:nvGraphicFramePr>
          <p:cNvPr id="4" name="Content Placeholder 3"/>
          <p:cNvGraphicFramePr>
            <a:graphicFrameLocks noGrp="1"/>
          </p:cNvGraphicFramePr>
          <p:nvPr>
            <p:ph idx="1"/>
          </p:nvPr>
        </p:nvGraphicFramePr>
        <p:xfrm>
          <a:off x="228600" y="1416050"/>
          <a:ext cx="8686801" cy="4580666"/>
        </p:xfrm>
        <a:graphic>
          <a:graphicData uri="http://schemas.openxmlformats.org/drawingml/2006/table">
            <a:tbl>
              <a:tblPr firstRow="1" bandRow="1">
                <a:tableStyleId>{5C22544A-7EE6-4342-B048-85BDC9FD1C3A}</a:tableStyleId>
              </a:tblPr>
              <a:tblGrid>
                <a:gridCol w="2819400"/>
                <a:gridCol w="3048000"/>
                <a:gridCol w="2819401"/>
              </a:tblGrid>
              <a:tr h="619162">
                <a:tc>
                  <a:txBody>
                    <a:bodyPr/>
                    <a:lstStyle/>
                    <a:p>
                      <a:r>
                        <a:rPr lang="en-US" dirty="0" smtClean="0">
                          <a:latin typeface="Arial" pitchFamily="34" charset="0"/>
                          <a:cs typeface="Arial" pitchFamily="34" charset="0"/>
                        </a:rPr>
                        <a:t>Country</a:t>
                      </a:r>
                      <a:endParaRPr lang="en-US" dirty="0">
                        <a:latin typeface="Arial" pitchFamily="34" charset="0"/>
                        <a:cs typeface="Arial" pitchFamily="34" charset="0"/>
                      </a:endParaRPr>
                    </a:p>
                  </a:txBody>
                  <a:tcPr anchor="b"/>
                </a:tc>
                <a:tc>
                  <a:txBody>
                    <a:bodyPr/>
                    <a:lstStyle/>
                    <a:p>
                      <a:pPr algn="ctr"/>
                      <a:r>
                        <a:rPr lang="en-US" sz="1800" dirty="0" smtClean="0">
                          <a:latin typeface="Arial" pitchFamily="34" charset="0"/>
                          <a:cs typeface="Arial" pitchFamily="34" charset="0"/>
                        </a:rPr>
                        <a:t>Main Economic Problems</a:t>
                      </a:r>
                      <a:endParaRPr lang="en-US" sz="1800" dirty="0">
                        <a:latin typeface="Arial" pitchFamily="34" charset="0"/>
                        <a:cs typeface="Arial" pitchFamily="34" charset="0"/>
                      </a:endParaRPr>
                    </a:p>
                  </a:txBody>
                  <a:tcPr anchor="b"/>
                </a:tc>
                <a:tc>
                  <a:txBody>
                    <a:bodyPr/>
                    <a:lstStyle/>
                    <a:p>
                      <a:pPr algn="ctr"/>
                      <a:r>
                        <a:rPr lang="en-US" sz="1800" dirty="0" smtClean="0">
                          <a:latin typeface="Arial" pitchFamily="34" charset="0"/>
                          <a:cs typeface="Arial" pitchFamily="34" charset="0"/>
                        </a:rPr>
                        <a:t>Policy Challenges</a:t>
                      </a:r>
                      <a:endParaRPr lang="en-US" sz="1800" dirty="0">
                        <a:latin typeface="Arial" pitchFamily="34" charset="0"/>
                        <a:cs typeface="Arial" pitchFamily="34" charset="0"/>
                      </a:endParaRPr>
                    </a:p>
                  </a:txBody>
                  <a:tcPr anchor="b"/>
                </a:tc>
              </a:tr>
              <a:tr h="796066">
                <a:tc>
                  <a:txBody>
                    <a:bodyPr/>
                    <a:lstStyle/>
                    <a:p>
                      <a:pPr algn="l"/>
                      <a:r>
                        <a:rPr lang="en-US" sz="1500" dirty="0" smtClean="0">
                          <a:solidFill>
                            <a:srgbClr val="0083CA"/>
                          </a:solidFill>
                          <a:latin typeface="Arial" pitchFamily="34" charset="0"/>
                          <a:cs typeface="Arial" pitchFamily="34" charset="0"/>
                        </a:rPr>
                        <a:t>Greece</a:t>
                      </a:r>
                      <a:endParaRPr lang="en-US" sz="1500" dirty="0">
                        <a:solidFill>
                          <a:srgbClr val="0083CA"/>
                        </a:solidFill>
                        <a:latin typeface="Arial" pitchFamily="34" charset="0"/>
                        <a:cs typeface="Arial" pitchFamily="34" charset="0"/>
                      </a:endParaRPr>
                    </a:p>
                  </a:txBody>
                  <a:tcPr anchor="ctr"/>
                </a:tc>
                <a:tc>
                  <a:txBody>
                    <a:bodyPr/>
                    <a:lstStyle/>
                    <a:p>
                      <a:pPr algn="l"/>
                      <a:r>
                        <a:rPr lang="en-US" sz="1500" dirty="0" smtClean="0">
                          <a:solidFill>
                            <a:srgbClr val="0083CA"/>
                          </a:solidFill>
                          <a:latin typeface="Arial" pitchFamily="34" charset="0"/>
                          <a:cs typeface="Arial" pitchFamily="34" charset="0"/>
                        </a:rPr>
                        <a:t>Public sector debt,</a:t>
                      </a:r>
                      <a:r>
                        <a:rPr lang="en-US" sz="1500" baseline="0" dirty="0" smtClean="0">
                          <a:solidFill>
                            <a:srgbClr val="0083CA"/>
                          </a:solidFill>
                          <a:latin typeface="Arial" pitchFamily="34" charset="0"/>
                          <a:cs typeface="Arial" pitchFamily="34" charset="0"/>
                        </a:rPr>
                        <a:t> deficit, </a:t>
                      </a:r>
                    </a:p>
                    <a:p>
                      <a:pPr algn="l"/>
                      <a:r>
                        <a:rPr lang="en-US" sz="1500" baseline="0" dirty="0" smtClean="0">
                          <a:solidFill>
                            <a:srgbClr val="0083CA"/>
                          </a:solidFill>
                          <a:latin typeface="Arial" pitchFamily="34" charset="0"/>
                          <a:cs typeface="Arial" pitchFamily="34" charset="0"/>
                        </a:rPr>
                        <a:t>corruption, feeble competition, inefficient markets</a:t>
                      </a:r>
                    </a:p>
                  </a:txBody>
                  <a:tcPr anchor="ctr"/>
                </a:tc>
                <a:tc>
                  <a:txBody>
                    <a:bodyPr/>
                    <a:lstStyle/>
                    <a:p>
                      <a:pPr algn="l"/>
                      <a:r>
                        <a:rPr lang="en-US" sz="1500" dirty="0" smtClean="0">
                          <a:solidFill>
                            <a:srgbClr val="0083CA"/>
                          </a:solidFill>
                          <a:latin typeface="Arial" pitchFamily="34" charset="0"/>
                          <a:cs typeface="Arial" pitchFamily="34" charset="0"/>
                        </a:rPr>
                        <a:t>Decrease public</a:t>
                      </a:r>
                      <a:r>
                        <a:rPr lang="en-US" sz="1500" baseline="0" dirty="0" smtClean="0">
                          <a:solidFill>
                            <a:srgbClr val="0083CA"/>
                          </a:solidFill>
                          <a:latin typeface="Arial" pitchFamily="34" charset="0"/>
                          <a:cs typeface="Arial" pitchFamily="34" charset="0"/>
                        </a:rPr>
                        <a:t> deficit, secure funding sources, restore economic growth</a:t>
                      </a:r>
                      <a:endParaRPr lang="en-US" sz="1500" dirty="0">
                        <a:solidFill>
                          <a:srgbClr val="0083CA"/>
                        </a:solidFill>
                        <a:latin typeface="Arial" pitchFamily="34" charset="0"/>
                        <a:cs typeface="Arial" pitchFamily="34" charset="0"/>
                      </a:endParaRPr>
                    </a:p>
                  </a:txBody>
                  <a:tcPr anchor="ctr"/>
                </a:tc>
              </a:tr>
              <a:tr h="796066">
                <a:tc>
                  <a:txBody>
                    <a:bodyPr/>
                    <a:lstStyle/>
                    <a:p>
                      <a:pPr algn="l"/>
                      <a:r>
                        <a:rPr lang="en-US" sz="1500" dirty="0" smtClean="0">
                          <a:solidFill>
                            <a:srgbClr val="0083CA"/>
                          </a:solidFill>
                          <a:latin typeface="Arial" pitchFamily="34" charset="0"/>
                          <a:cs typeface="Arial" pitchFamily="34" charset="0"/>
                        </a:rPr>
                        <a:t>Ireland</a:t>
                      </a:r>
                      <a:endParaRPr lang="en-US" sz="1500" dirty="0">
                        <a:solidFill>
                          <a:srgbClr val="0083CA"/>
                        </a:solidFill>
                        <a:latin typeface="Arial" pitchFamily="34" charset="0"/>
                        <a:cs typeface="Arial" pitchFamily="34" charset="0"/>
                      </a:endParaRPr>
                    </a:p>
                  </a:txBody>
                  <a:tcPr anchor="ctr"/>
                </a:tc>
                <a:tc>
                  <a:txBody>
                    <a:bodyPr/>
                    <a:lstStyle/>
                    <a:p>
                      <a:pPr algn="l"/>
                      <a:r>
                        <a:rPr lang="en-US" sz="1500" dirty="0" smtClean="0">
                          <a:solidFill>
                            <a:srgbClr val="0083CA"/>
                          </a:solidFill>
                          <a:latin typeface="Arial" pitchFamily="34" charset="0"/>
                          <a:cs typeface="Arial" pitchFamily="34" charset="0"/>
                        </a:rPr>
                        <a:t>Housing bubble and bust, public</a:t>
                      </a:r>
                      <a:r>
                        <a:rPr lang="en-US" sz="1500" baseline="0" dirty="0" smtClean="0">
                          <a:solidFill>
                            <a:srgbClr val="0083CA"/>
                          </a:solidFill>
                          <a:latin typeface="Arial" pitchFamily="34" charset="0"/>
                          <a:cs typeface="Arial" pitchFamily="34" charset="0"/>
                        </a:rPr>
                        <a:t> sector deficit, banking crisis</a:t>
                      </a:r>
                      <a:endParaRPr lang="en-US" sz="1500" dirty="0">
                        <a:solidFill>
                          <a:srgbClr val="0083CA"/>
                        </a:solidFill>
                        <a:latin typeface="Arial" pitchFamily="34" charset="0"/>
                        <a:cs typeface="Arial" pitchFamily="34" charset="0"/>
                      </a:endParaRPr>
                    </a:p>
                  </a:txBody>
                  <a:tcPr anchor="ctr"/>
                </a:tc>
                <a:tc>
                  <a:txBody>
                    <a:bodyPr/>
                    <a:lstStyle/>
                    <a:p>
                      <a:pPr algn="l"/>
                      <a:r>
                        <a:rPr lang="en-US" sz="1500" dirty="0" smtClean="0">
                          <a:solidFill>
                            <a:srgbClr val="0083CA"/>
                          </a:solidFill>
                          <a:latin typeface="Arial" pitchFamily="34" charset="0"/>
                          <a:cs typeface="Arial" pitchFamily="34" charset="0"/>
                        </a:rPr>
                        <a:t>Cut public deficit, restructure banking sector, revive housing market</a:t>
                      </a:r>
                      <a:endParaRPr lang="en-US" sz="1500" dirty="0">
                        <a:solidFill>
                          <a:srgbClr val="0083CA"/>
                        </a:solidFill>
                        <a:latin typeface="Arial" pitchFamily="34" charset="0"/>
                        <a:cs typeface="Arial" pitchFamily="34" charset="0"/>
                      </a:endParaRPr>
                    </a:p>
                  </a:txBody>
                  <a:tcPr anchor="ctr"/>
                </a:tc>
              </a:tr>
              <a:tr h="796066">
                <a:tc>
                  <a:txBody>
                    <a:bodyPr/>
                    <a:lstStyle/>
                    <a:p>
                      <a:pPr algn="l"/>
                      <a:r>
                        <a:rPr lang="en-US" sz="1500" dirty="0" smtClean="0">
                          <a:solidFill>
                            <a:srgbClr val="0083CA"/>
                          </a:solidFill>
                          <a:latin typeface="Arial" pitchFamily="34" charset="0"/>
                          <a:cs typeface="Arial" pitchFamily="34" charset="0"/>
                        </a:rPr>
                        <a:t>Portugal</a:t>
                      </a:r>
                      <a:endParaRPr lang="en-US" sz="1500" dirty="0">
                        <a:solidFill>
                          <a:srgbClr val="0083CA"/>
                        </a:solidFill>
                        <a:latin typeface="Arial" pitchFamily="34" charset="0"/>
                        <a:cs typeface="Arial" pitchFamily="34" charset="0"/>
                      </a:endParaRPr>
                    </a:p>
                  </a:txBody>
                  <a:tcPr anchor="ctr"/>
                </a:tc>
                <a:tc>
                  <a:txBody>
                    <a:bodyPr/>
                    <a:lstStyle/>
                    <a:p>
                      <a:pPr algn="l"/>
                      <a:r>
                        <a:rPr lang="en-US" sz="1500" dirty="0" smtClean="0">
                          <a:solidFill>
                            <a:srgbClr val="0083CA"/>
                          </a:solidFill>
                          <a:latin typeface="Arial" pitchFamily="34" charset="0"/>
                          <a:cs typeface="Arial" pitchFamily="34" charset="0"/>
                        </a:rPr>
                        <a:t>External debt (public</a:t>
                      </a:r>
                      <a:r>
                        <a:rPr lang="en-US" sz="1500" baseline="0" dirty="0" smtClean="0">
                          <a:solidFill>
                            <a:srgbClr val="0083CA"/>
                          </a:solidFill>
                          <a:latin typeface="Arial" pitchFamily="34" charset="0"/>
                          <a:cs typeface="Arial" pitchFamily="34" charset="0"/>
                        </a:rPr>
                        <a:t> and private), feeble competition, inefficient markets, slow growth</a:t>
                      </a:r>
                      <a:endParaRPr lang="en-US" sz="1500" dirty="0">
                        <a:solidFill>
                          <a:srgbClr val="0083CA"/>
                        </a:solidFill>
                        <a:latin typeface="Arial" pitchFamily="34" charset="0"/>
                        <a:cs typeface="Arial" pitchFamily="34" charset="0"/>
                      </a:endParaRPr>
                    </a:p>
                  </a:txBody>
                  <a:tcPr anchor="ctr"/>
                </a:tc>
                <a:tc>
                  <a:txBody>
                    <a:bodyPr/>
                    <a:lstStyle/>
                    <a:p>
                      <a:pPr algn="l"/>
                      <a:r>
                        <a:rPr lang="en-US" sz="1500" dirty="0" smtClean="0">
                          <a:solidFill>
                            <a:srgbClr val="0083CA"/>
                          </a:solidFill>
                          <a:latin typeface="Arial" pitchFamily="34" charset="0"/>
                          <a:cs typeface="Arial" pitchFamily="34" charset="0"/>
                        </a:rPr>
                        <a:t>Increase competitiveness, reduce share of external financing, restore growth</a:t>
                      </a:r>
                      <a:endParaRPr lang="en-US" sz="1500" dirty="0">
                        <a:solidFill>
                          <a:srgbClr val="0083CA"/>
                        </a:solidFill>
                        <a:latin typeface="Arial" pitchFamily="34" charset="0"/>
                        <a:cs typeface="Arial" pitchFamily="34" charset="0"/>
                      </a:endParaRPr>
                    </a:p>
                  </a:txBody>
                  <a:tcPr anchor="ctr"/>
                </a:tc>
              </a:tr>
              <a:tr h="796066">
                <a:tc>
                  <a:txBody>
                    <a:bodyPr/>
                    <a:lstStyle/>
                    <a:p>
                      <a:pPr algn="l"/>
                      <a:r>
                        <a:rPr lang="en-US" sz="1500" dirty="0" smtClean="0">
                          <a:solidFill>
                            <a:srgbClr val="0083CA"/>
                          </a:solidFill>
                          <a:latin typeface="Arial" pitchFamily="34" charset="0"/>
                          <a:cs typeface="Arial" pitchFamily="34" charset="0"/>
                        </a:rPr>
                        <a:t>Spain</a:t>
                      </a:r>
                      <a:endParaRPr lang="en-US" sz="1500" dirty="0">
                        <a:solidFill>
                          <a:srgbClr val="0083CA"/>
                        </a:solidFill>
                        <a:latin typeface="Arial" pitchFamily="34" charset="0"/>
                        <a:cs typeface="Arial" pitchFamily="34" charset="0"/>
                      </a:endParaRPr>
                    </a:p>
                  </a:txBody>
                  <a:tcPr anchor="ctr"/>
                </a:tc>
                <a:tc>
                  <a:txBody>
                    <a:bodyPr/>
                    <a:lstStyle/>
                    <a:p>
                      <a:pPr algn="l"/>
                      <a:r>
                        <a:rPr lang="en-US" sz="1500" dirty="0" smtClean="0">
                          <a:solidFill>
                            <a:srgbClr val="0083CA"/>
                          </a:solidFill>
                          <a:latin typeface="Arial" pitchFamily="34" charset="0"/>
                          <a:cs typeface="Arial" pitchFamily="34" charset="0"/>
                        </a:rPr>
                        <a:t>Housing bubble</a:t>
                      </a:r>
                      <a:r>
                        <a:rPr lang="en-US" sz="1500" baseline="0" dirty="0" smtClean="0">
                          <a:solidFill>
                            <a:srgbClr val="0083CA"/>
                          </a:solidFill>
                          <a:latin typeface="Arial" pitchFamily="34" charset="0"/>
                          <a:cs typeface="Arial" pitchFamily="34" charset="0"/>
                        </a:rPr>
                        <a:t> and bust, banking crisis, external debt</a:t>
                      </a:r>
                      <a:endParaRPr lang="en-US" sz="1500" dirty="0">
                        <a:solidFill>
                          <a:srgbClr val="0083CA"/>
                        </a:solidFill>
                        <a:latin typeface="Arial" pitchFamily="34" charset="0"/>
                        <a:cs typeface="Arial" pitchFamily="34" charset="0"/>
                      </a:endParaRPr>
                    </a:p>
                  </a:txBody>
                  <a:tcPr anchor="ctr"/>
                </a:tc>
                <a:tc>
                  <a:txBody>
                    <a:bodyPr/>
                    <a:lstStyle/>
                    <a:p>
                      <a:pPr algn="l"/>
                      <a:r>
                        <a:rPr lang="en-US" sz="1500" dirty="0" smtClean="0">
                          <a:solidFill>
                            <a:srgbClr val="0083CA"/>
                          </a:solidFill>
                          <a:latin typeface="Arial" pitchFamily="34" charset="0"/>
                          <a:cs typeface="Arial" pitchFamily="34" charset="0"/>
                        </a:rPr>
                        <a:t>Deregulate markets, keep confidence alive, restructure banking sector</a:t>
                      </a:r>
                      <a:endParaRPr lang="en-US" sz="1500" dirty="0">
                        <a:solidFill>
                          <a:srgbClr val="0083CA"/>
                        </a:solidFill>
                        <a:latin typeface="Arial" pitchFamily="34" charset="0"/>
                        <a:cs typeface="Arial" pitchFamily="34" charset="0"/>
                      </a:endParaRPr>
                    </a:p>
                  </a:txBody>
                  <a:tcPr anchor="ctr"/>
                </a:tc>
              </a:tr>
              <a:tr h="707614">
                <a:tc>
                  <a:txBody>
                    <a:bodyPr/>
                    <a:lstStyle/>
                    <a:p>
                      <a:pPr algn="l"/>
                      <a:r>
                        <a:rPr lang="en-US" sz="1500" dirty="0" smtClean="0">
                          <a:solidFill>
                            <a:srgbClr val="0083CA"/>
                          </a:solidFill>
                          <a:latin typeface="Arial" pitchFamily="34" charset="0"/>
                          <a:cs typeface="Arial" pitchFamily="34" charset="0"/>
                        </a:rPr>
                        <a:t>Italy</a:t>
                      </a:r>
                      <a:endParaRPr lang="en-US" sz="1500" dirty="0">
                        <a:solidFill>
                          <a:srgbClr val="0083CA"/>
                        </a:solidFill>
                        <a:latin typeface="Arial" pitchFamily="34" charset="0"/>
                        <a:cs typeface="Arial" pitchFamily="34" charset="0"/>
                      </a:endParaRPr>
                    </a:p>
                  </a:txBody>
                  <a:tcPr anchor="ctr"/>
                </a:tc>
                <a:tc>
                  <a:txBody>
                    <a:bodyPr/>
                    <a:lstStyle/>
                    <a:p>
                      <a:pPr algn="l"/>
                      <a:r>
                        <a:rPr lang="en-US" sz="1500" dirty="0" smtClean="0">
                          <a:solidFill>
                            <a:srgbClr val="0083CA"/>
                          </a:solidFill>
                          <a:latin typeface="Arial" pitchFamily="34" charset="0"/>
                          <a:cs typeface="Arial" pitchFamily="34" charset="0"/>
                        </a:rPr>
                        <a:t>Slow growth, corruption, inefficient markets, high debt</a:t>
                      </a:r>
                      <a:endParaRPr lang="en-US" sz="1500" dirty="0">
                        <a:solidFill>
                          <a:srgbClr val="0083CA"/>
                        </a:solidFill>
                        <a:latin typeface="Arial" pitchFamily="34" charset="0"/>
                        <a:cs typeface="Arial" pitchFamily="34" charset="0"/>
                      </a:endParaRPr>
                    </a:p>
                  </a:txBody>
                  <a:tcPr anchor="ctr"/>
                </a:tc>
                <a:tc>
                  <a:txBody>
                    <a:bodyPr/>
                    <a:lstStyle/>
                    <a:p>
                      <a:pPr algn="l"/>
                      <a:r>
                        <a:rPr lang="en-US" sz="1500" dirty="0" smtClean="0">
                          <a:solidFill>
                            <a:srgbClr val="0083CA"/>
                          </a:solidFill>
                          <a:latin typeface="Arial" pitchFamily="34" charset="0"/>
                          <a:cs typeface="Arial" pitchFamily="34" charset="0"/>
                        </a:rPr>
                        <a:t>Revive growth, deregulate economy, raise</a:t>
                      </a:r>
                      <a:r>
                        <a:rPr lang="en-US" sz="1500" baseline="0" dirty="0" smtClean="0">
                          <a:solidFill>
                            <a:srgbClr val="0083CA"/>
                          </a:solidFill>
                          <a:latin typeface="Arial" pitchFamily="34" charset="0"/>
                          <a:cs typeface="Arial" pitchFamily="34" charset="0"/>
                        </a:rPr>
                        <a:t> tax base, pare down public debt</a:t>
                      </a:r>
                      <a:endParaRPr lang="en-US" sz="1500" dirty="0">
                        <a:solidFill>
                          <a:srgbClr val="0083CA"/>
                        </a:solidFill>
                        <a:latin typeface="Arial" pitchFamily="34" charset="0"/>
                        <a:cs typeface="Arial" pitchFamily="34" charset="0"/>
                      </a:endParaRPr>
                    </a:p>
                  </a:txBody>
                  <a:tcPr anchor="ctr"/>
                </a:tc>
              </a:tr>
            </a:tbl>
          </a:graphicData>
        </a:graphic>
      </p:graphicFrame>
      <p:sp>
        <p:nvSpPr>
          <p:cNvPr id="117793" name="TextBox 4"/>
          <p:cNvSpPr txBox="1">
            <a:spLocks noChangeArrowheads="1"/>
          </p:cNvSpPr>
          <p:nvPr/>
        </p:nvSpPr>
        <p:spPr bwMode="auto">
          <a:xfrm>
            <a:off x="228600" y="6324600"/>
            <a:ext cx="7696200" cy="276225"/>
          </a:xfrm>
          <a:prstGeom prst="rect">
            <a:avLst/>
          </a:prstGeom>
          <a:noFill/>
          <a:ln w="9525">
            <a:noFill/>
            <a:miter lim="800000"/>
            <a:headEnd/>
            <a:tailEnd/>
          </a:ln>
        </p:spPr>
        <p:txBody>
          <a:bodyPr>
            <a:spAutoFit/>
          </a:bodyPr>
          <a:lstStyle/>
          <a:p>
            <a:r>
              <a:rPr lang="en-US" altLang="zh-TW" sz="1200" b="1">
                <a:solidFill>
                  <a:srgbClr val="004976"/>
                </a:solidFill>
              </a:rPr>
              <a:t>Source(s): Manufacturers Alliance/MAPI</a:t>
            </a:r>
            <a:endParaRPr lang="en-US" altLang="zh-TW" sz="1200" b="1">
              <a:solidFill>
                <a:schemeClr val="accent1"/>
              </a:solidFill>
            </a:endParaRPr>
          </a:p>
        </p:txBody>
      </p:sp>
      <p:sp>
        <p:nvSpPr>
          <p:cNvPr id="117794" name="Content Placeholder 2"/>
          <p:cNvSpPr txBox="1">
            <a:spLocks/>
          </p:cNvSpPr>
          <p:nvPr/>
        </p:nvSpPr>
        <p:spPr bwMode="auto">
          <a:xfrm>
            <a:off x="228600" y="990600"/>
            <a:ext cx="8547100" cy="381000"/>
          </a:xfrm>
          <a:prstGeom prst="rect">
            <a:avLst/>
          </a:prstGeom>
          <a:noFill/>
          <a:ln w="9525">
            <a:noFill/>
            <a:miter lim="800000"/>
            <a:headEnd/>
            <a:tailEnd/>
          </a:ln>
        </p:spPr>
        <p:txBody>
          <a:bodyPr/>
          <a:lstStyle/>
          <a:p>
            <a:pPr marL="342900" indent="-342900">
              <a:spcBef>
                <a:spcPct val="20000"/>
              </a:spcBef>
            </a:pPr>
            <a:r>
              <a:rPr lang="en-US" altLang="zh-TW" b="1">
                <a:solidFill>
                  <a:srgbClr val="004976"/>
                </a:solidFill>
              </a:rPr>
              <a:t>Taxonomy of the Problems</a:t>
            </a:r>
          </a:p>
        </p:txBody>
      </p:sp>
    </p:spTree>
    <p:custDataLst>
      <p:tags r:id="rId1"/>
    </p:custData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274638"/>
            <a:ext cx="8604250" cy="639762"/>
          </a:xfrm>
        </p:spPr>
        <p:txBody>
          <a:bodyPr/>
          <a:lstStyle/>
          <a:p>
            <a:r>
              <a:rPr lang="en-US" altLang="zh-TW" sz="3600" smtClean="0">
                <a:cs typeface="Arial" charset="0"/>
              </a:rPr>
              <a:t>Private Sector Imbalances Persist In Greece and Portugal but Not Ireland</a:t>
            </a:r>
          </a:p>
        </p:txBody>
      </p:sp>
      <p:graphicFrame>
        <p:nvGraphicFramePr>
          <p:cNvPr id="1026" name="Object 4"/>
          <p:cNvGraphicFramePr>
            <a:graphicFrameLocks noChangeAspect="1"/>
          </p:cNvGraphicFramePr>
          <p:nvPr/>
        </p:nvGraphicFramePr>
        <p:xfrm>
          <a:off x="228600" y="1752600"/>
          <a:ext cx="8686800" cy="4343400"/>
        </p:xfrm>
        <a:graphic>
          <a:graphicData uri="http://schemas.openxmlformats.org/presentationml/2006/ole">
            <p:oleObj spid="_x0000_s1026" r:id="rId5" imgW="8687553" imgH="4340728" progId="Excel.Sheet.8">
              <p:embed/>
            </p:oleObj>
          </a:graphicData>
        </a:graphic>
      </p:graphicFrame>
      <p:sp>
        <p:nvSpPr>
          <p:cNvPr id="1028" name="TextBox 4"/>
          <p:cNvSpPr txBox="1">
            <a:spLocks noChangeArrowheads="1"/>
          </p:cNvSpPr>
          <p:nvPr/>
        </p:nvSpPr>
        <p:spPr bwMode="auto">
          <a:xfrm>
            <a:off x="228600" y="6400800"/>
            <a:ext cx="6400800" cy="276225"/>
          </a:xfrm>
          <a:prstGeom prst="rect">
            <a:avLst/>
          </a:prstGeom>
          <a:noFill/>
          <a:ln w="9525">
            <a:noFill/>
            <a:miter lim="800000"/>
            <a:headEnd/>
            <a:tailEnd/>
          </a:ln>
        </p:spPr>
        <p:txBody>
          <a:bodyPr>
            <a:spAutoFit/>
          </a:bodyPr>
          <a:lstStyle/>
          <a:p>
            <a:r>
              <a:rPr lang="en-US" altLang="zh-TW" sz="1200" b="1">
                <a:solidFill>
                  <a:srgbClr val="004976"/>
                </a:solidFill>
              </a:rPr>
              <a:t>Source(s): European Central Bank, Eurostat and Manufacturers Alliance/MAPI </a:t>
            </a:r>
            <a:endParaRPr lang="en-US" altLang="zh-TW" sz="1200" b="1">
              <a:solidFill>
                <a:schemeClr val="accent1"/>
              </a:solidFill>
            </a:endParaRPr>
          </a:p>
        </p:txBody>
      </p:sp>
      <p:sp>
        <p:nvSpPr>
          <p:cNvPr id="1029" name="Content Placeholder 2"/>
          <p:cNvSpPr txBox="1">
            <a:spLocks/>
          </p:cNvSpPr>
          <p:nvPr/>
        </p:nvSpPr>
        <p:spPr bwMode="auto">
          <a:xfrm>
            <a:off x="215900" y="1143000"/>
            <a:ext cx="8623300" cy="381000"/>
          </a:xfrm>
          <a:prstGeom prst="rect">
            <a:avLst/>
          </a:prstGeom>
          <a:noFill/>
          <a:ln w="9525">
            <a:noFill/>
            <a:miter lim="800000"/>
            <a:headEnd/>
            <a:tailEnd/>
          </a:ln>
        </p:spPr>
        <p:txBody>
          <a:bodyPr/>
          <a:lstStyle/>
          <a:p>
            <a:pPr marL="342900" indent="-342900">
              <a:spcBef>
                <a:spcPct val="20000"/>
              </a:spcBef>
            </a:pPr>
            <a:r>
              <a:rPr lang="en-US" altLang="zh-TW" b="1">
                <a:solidFill>
                  <a:srgbClr val="004976"/>
                </a:solidFill>
              </a:rPr>
              <a:t>Current Account and Sovereign Spreads vs. Germany</a:t>
            </a:r>
          </a:p>
        </p:txBody>
      </p:sp>
      <p:sp>
        <p:nvSpPr>
          <p:cNvPr id="1030" name="TextBox 6"/>
          <p:cNvSpPr txBox="1">
            <a:spLocks noChangeArrowheads="1"/>
          </p:cNvSpPr>
          <p:nvPr/>
        </p:nvSpPr>
        <p:spPr bwMode="auto">
          <a:xfrm>
            <a:off x="1524000" y="1905000"/>
            <a:ext cx="762000" cy="292100"/>
          </a:xfrm>
          <a:prstGeom prst="rect">
            <a:avLst/>
          </a:prstGeom>
          <a:noFill/>
          <a:ln w="9525">
            <a:noFill/>
            <a:miter lim="800000"/>
            <a:headEnd/>
            <a:tailEnd/>
          </a:ln>
        </p:spPr>
        <p:txBody>
          <a:bodyPr>
            <a:spAutoFit/>
          </a:bodyPr>
          <a:lstStyle/>
          <a:p>
            <a:r>
              <a:rPr lang="en-US" altLang="zh-TW" sz="1300">
                <a:solidFill>
                  <a:srgbClr val="004976"/>
                </a:solidFill>
              </a:rPr>
              <a:t>Greece</a:t>
            </a:r>
          </a:p>
        </p:txBody>
      </p:sp>
      <p:sp>
        <p:nvSpPr>
          <p:cNvPr id="1031" name="TextBox 7"/>
          <p:cNvSpPr txBox="1">
            <a:spLocks noChangeArrowheads="1"/>
          </p:cNvSpPr>
          <p:nvPr/>
        </p:nvSpPr>
        <p:spPr bwMode="auto">
          <a:xfrm>
            <a:off x="2895600" y="4495800"/>
            <a:ext cx="762000" cy="292100"/>
          </a:xfrm>
          <a:prstGeom prst="rect">
            <a:avLst/>
          </a:prstGeom>
          <a:noFill/>
          <a:ln w="9525">
            <a:noFill/>
            <a:miter lim="800000"/>
            <a:headEnd/>
            <a:tailEnd/>
          </a:ln>
        </p:spPr>
        <p:txBody>
          <a:bodyPr>
            <a:spAutoFit/>
          </a:bodyPr>
          <a:lstStyle/>
          <a:p>
            <a:r>
              <a:rPr lang="en-US" altLang="zh-TW" sz="1300">
                <a:solidFill>
                  <a:srgbClr val="004976"/>
                </a:solidFill>
              </a:rPr>
              <a:t>Spain</a:t>
            </a:r>
          </a:p>
        </p:txBody>
      </p:sp>
      <p:sp>
        <p:nvSpPr>
          <p:cNvPr id="1032" name="TextBox 8"/>
          <p:cNvSpPr txBox="1">
            <a:spLocks noChangeArrowheads="1"/>
          </p:cNvSpPr>
          <p:nvPr/>
        </p:nvSpPr>
        <p:spPr bwMode="auto">
          <a:xfrm>
            <a:off x="3581400" y="4648200"/>
            <a:ext cx="838200" cy="292100"/>
          </a:xfrm>
          <a:prstGeom prst="rect">
            <a:avLst/>
          </a:prstGeom>
          <a:noFill/>
          <a:ln w="9525">
            <a:noFill/>
            <a:miter lim="800000"/>
            <a:headEnd/>
            <a:tailEnd/>
          </a:ln>
        </p:spPr>
        <p:txBody>
          <a:bodyPr>
            <a:spAutoFit/>
          </a:bodyPr>
          <a:lstStyle/>
          <a:p>
            <a:r>
              <a:rPr lang="en-US" altLang="zh-TW" sz="1300">
                <a:solidFill>
                  <a:srgbClr val="004976"/>
                </a:solidFill>
              </a:rPr>
              <a:t>Slovakia</a:t>
            </a:r>
          </a:p>
        </p:txBody>
      </p:sp>
      <p:sp>
        <p:nvSpPr>
          <p:cNvPr id="1033" name="TextBox 9"/>
          <p:cNvSpPr txBox="1">
            <a:spLocks noChangeArrowheads="1"/>
          </p:cNvSpPr>
          <p:nvPr/>
        </p:nvSpPr>
        <p:spPr bwMode="auto">
          <a:xfrm>
            <a:off x="3733800" y="4267200"/>
            <a:ext cx="838200" cy="292100"/>
          </a:xfrm>
          <a:prstGeom prst="rect">
            <a:avLst/>
          </a:prstGeom>
          <a:noFill/>
          <a:ln w="9525">
            <a:noFill/>
            <a:miter lim="800000"/>
            <a:headEnd/>
            <a:tailEnd/>
          </a:ln>
        </p:spPr>
        <p:txBody>
          <a:bodyPr>
            <a:spAutoFit/>
          </a:bodyPr>
          <a:lstStyle/>
          <a:p>
            <a:r>
              <a:rPr lang="en-US" altLang="zh-TW" sz="1300">
                <a:solidFill>
                  <a:srgbClr val="004976"/>
                </a:solidFill>
              </a:rPr>
              <a:t>Slovenia</a:t>
            </a:r>
          </a:p>
        </p:txBody>
      </p:sp>
      <p:sp>
        <p:nvSpPr>
          <p:cNvPr id="1034" name="TextBox 10"/>
          <p:cNvSpPr txBox="1">
            <a:spLocks noChangeArrowheads="1"/>
          </p:cNvSpPr>
          <p:nvPr/>
        </p:nvSpPr>
        <p:spPr bwMode="auto">
          <a:xfrm>
            <a:off x="4114800" y="3276600"/>
            <a:ext cx="990600" cy="292100"/>
          </a:xfrm>
          <a:prstGeom prst="rect">
            <a:avLst/>
          </a:prstGeom>
          <a:noFill/>
          <a:ln w="9525">
            <a:noFill/>
            <a:miter lim="800000"/>
            <a:headEnd/>
            <a:tailEnd/>
          </a:ln>
        </p:spPr>
        <p:txBody>
          <a:bodyPr>
            <a:spAutoFit/>
          </a:bodyPr>
          <a:lstStyle/>
          <a:p>
            <a:r>
              <a:rPr lang="en-US" altLang="zh-TW" sz="1300">
                <a:solidFill>
                  <a:srgbClr val="004976"/>
                </a:solidFill>
              </a:rPr>
              <a:t>Ireland</a:t>
            </a:r>
          </a:p>
        </p:txBody>
      </p:sp>
      <p:sp>
        <p:nvSpPr>
          <p:cNvPr id="1035" name="TextBox 11"/>
          <p:cNvSpPr txBox="1">
            <a:spLocks noChangeArrowheads="1"/>
          </p:cNvSpPr>
          <p:nvPr/>
        </p:nvSpPr>
        <p:spPr bwMode="auto">
          <a:xfrm>
            <a:off x="5562600" y="4343400"/>
            <a:ext cx="838200" cy="292100"/>
          </a:xfrm>
          <a:prstGeom prst="rect">
            <a:avLst/>
          </a:prstGeom>
          <a:noFill/>
          <a:ln w="9525">
            <a:noFill/>
            <a:miter lim="800000"/>
            <a:headEnd/>
            <a:tailEnd/>
          </a:ln>
        </p:spPr>
        <p:txBody>
          <a:bodyPr>
            <a:spAutoFit/>
          </a:bodyPr>
          <a:lstStyle/>
          <a:p>
            <a:r>
              <a:rPr lang="en-US" altLang="zh-TW" sz="1300">
                <a:solidFill>
                  <a:srgbClr val="004976"/>
                </a:solidFill>
              </a:rPr>
              <a:t>Belgium</a:t>
            </a:r>
          </a:p>
        </p:txBody>
      </p:sp>
      <p:sp>
        <p:nvSpPr>
          <p:cNvPr id="1036" name="TextBox 12"/>
          <p:cNvSpPr txBox="1">
            <a:spLocks noChangeArrowheads="1"/>
          </p:cNvSpPr>
          <p:nvPr/>
        </p:nvSpPr>
        <p:spPr bwMode="auto">
          <a:xfrm>
            <a:off x="4572000" y="4876800"/>
            <a:ext cx="762000" cy="292100"/>
          </a:xfrm>
          <a:prstGeom prst="rect">
            <a:avLst/>
          </a:prstGeom>
          <a:noFill/>
          <a:ln w="9525">
            <a:noFill/>
            <a:miter lim="800000"/>
            <a:headEnd/>
            <a:tailEnd/>
          </a:ln>
        </p:spPr>
        <p:txBody>
          <a:bodyPr>
            <a:spAutoFit/>
          </a:bodyPr>
          <a:lstStyle/>
          <a:p>
            <a:r>
              <a:rPr lang="en-US" altLang="zh-TW" sz="1300">
                <a:solidFill>
                  <a:srgbClr val="004976"/>
                </a:solidFill>
              </a:rPr>
              <a:t>France</a:t>
            </a:r>
          </a:p>
        </p:txBody>
      </p:sp>
      <p:sp>
        <p:nvSpPr>
          <p:cNvPr id="1037" name="TextBox 13"/>
          <p:cNvSpPr txBox="1">
            <a:spLocks noChangeArrowheads="1"/>
          </p:cNvSpPr>
          <p:nvPr/>
        </p:nvSpPr>
        <p:spPr bwMode="auto">
          <a:xfrm>
            <a:off x="5791200" y="4876800"/>
            <a:ext cx="762000" cy="292100"/>
          </a:xfrm>
          <a:prstGeom prst="rect">
            <a:avLst/>
          </a:prstGeom>
          <a:noFill/>
          <a:ln w="9525">
            <a:noFill/>
            <a:miter lim="800000"/>
            <a:headEnd/>
            <a:tailEnd/>
          </a:ln>
        </p:spPr>
        <p:txBody>
          <a:bodyPr>
            <a:spAutoFit/>
          </a:bodyPr>
          <a:lstStyle/>
          <a:p>
            <a:r>
              <a:rPr lang="en-US" altLang="zh-TW" sz="1300">
                <a:solidFill>
                  <a:srgbClr val="004976"/>
                </a:solidFill>
              </a:rPr>
              <a:t>Finland</a:t>
            </a:r>
          </a:p>
        </p:txBody>
      </p:sp>
      <p:sp>
        <p:nvSpPr>
          <p:cNvPr id="1038" name="TextBox 14"/>
          <p:cNvSpPr txBox="1">
            <a:spLocks noChangeArrowheads="1"/>
          </p:cNvSpPr>
          <p:nvPr/>
        </p:nvSpPr>
        <p:spPr bwMode="auto">
          <a:xfrm>
            <a:off x="6324600" y="4495800"/>
            <a:ext cx="762000" cy="292100"/>
          </a:xfrm>
          <a:prstGeom prst="rect">
            <a:avLst/>
          </a:prstGeom>
          <a:noFill/>
          <a:ln w="9525">
            <a:noFill/>
            <a:miter lim="800000"/>
            <a:headEnd/>
            <a:tailEnd/>
          </a:ln>
        </p:spPr>
        <p:txBody>
          <a:bodyPr>
            <a:spAutoFit/>
          </a:bodyPr>
          <a:lstStyle/>
          <a:p>
            <a:r>
              <a:rPr lang="en-US" altLang="zh-TW" sz="1300">
                <a:solidFill>
                  <a:srgbClr val="004976"/>
                </a:solidFill>
              </a:rPr>
              <a:t>Austria</a:t>
            </a:r>
          </a:p>
        </p:txBody>
      </p:sp>
      <p:sp>
        <p:nvSpPr>
          <p:cNvPr id="1039" name="TextBox 15"/>
          <p:cNvSpPr txBox="1">
            <a:spLocks noChangeArrowheads="1"/>
          </p:cNvSpPr>
          <p:nvPr/>
        </p:nvSpPr>
        <p:spPr bwMode="auto">
          <a:xfrm>
            <a:off x="7467600" y="4724400"/>
            <a:ext cx="914400" cy="292100"/>
          </a:xfrm>
          <a:prstGeom prst="rect">
            <a:avLst/>
          </a:prstGeom>
          <a:noFill/>
          <a:ln w="9525">
            <a:noFill/>
            <a:miter lim="800000"/>
            <a:headEnd/>
            <a:tailEnd/>
          </a:ln>
        </p:spPr>
        <p:txBody>
          <a:bodyPr>
            <a:spAutoFit/>
          </a:bodyPr>
          <a:lstStyle/>
          <a:p>
            <a:r>
              <a:rPr lang="en-US" altLang="zh-TW" sz="1300">
                <a:solidFill>
                  <a:srgbClr val="004976"/>
                </a:solidFill>
              </a:rPr>
              <a:t>Germany</a:t>
            </a:r>
          </a:p>
        </p:txBody>
      </p:sp>
    </p:spTree>
    <p:custDataLst>
      <p:tags r:id="rId2"/>
    </p:custData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228600" y="228600"/>
            <a:ext cx="8664575" cy="639763"/>
          </a:xfrm>
        </p:spPr>
        <p:txBody>
          <a:bodyPr/>
          <a:lstStyle/>
          <a:p>
            <a:r>
              <a:rPr lang="en-US" altLang="zh-TW" sz="3600" smtClean="0">
                <a:cs typeface="Arial" charset="0"/>
              </a:rPr>
              <a:t>Three Countries Were Bailed Out to the Tune of $400 Billion - So Far …</a:t>
            </a:r>
          </a:p>
        </p:txBody>
      </p:sp>
      <p:graphicFrame>
        <p:nvGraphicFramePr>
          <p:cNvPr id="4" name="Content Placeholder 3"/>
          <p:cNvGraphicFramePr>
            <a:graphicFrameLocks noGrp="1"/>
          </p:cNvGraphicFramePr>
          <p:nvPr>
            <p:ph idx="1"/>
          </p:nvPr>
        </p:nvGraphicFramePr>
        <p:xfrm>
          <a:off x="228600" y="1371600"/>
          <a:ext cx="8686800" cy="4457065"/>
        </p:xfrm>
        <a:graphic>
          <a:graphicData uri="http://schemas.openxmlformats.org/drawingml/2006/table">
            <a:tbl>
              <a:tblPr/>
              <a:tblGrid>
                <a:gridCol w="2819400"/>
                <a:gridCol w="4572000"/>
                <a:gridCol w="1295400"/>
              </a:tblGrid>
              <a:tr h="1012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Arial" charset="0"/>
                          <a:ea typeface="新細明體" pitchFamily="18" charset="-120"/>
                          <a:cs typeface="Arial" charset="0"/>
                        </a:rPr>
                        <a:t>Country</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Arial" charset="0"/>
                          <a:ea typeface="新細明體" pitchFamily="18" charset="-120"/>
                          <a:cs typeface="Arial" charset="0"/>
                        </a:rPr>
                        <a:t>Package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Arial" charset="0"/>
                          <a:ea typeface="新細明體" pitchFamily="18" charset="-120"/>
                          <a:cs typeface="Arial" charset="0"/>
                        </a:rPr>
                        <a:t>Amount (€ billion)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Greece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Date granted: May 10, 2010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Creditors: EU + IMF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Average interest charged: 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110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Ireland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Date granted: November 28, 2010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Creditors: EFSM + EFSF + IMF + NPRF + UK + DK +SE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Average interest charged: 5.8%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Portugal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Date granted: May 16, 2011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Creditors: EFSM + EFSF + IMF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Average interest charged: 5.1%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83CA"/>
                          </a:solidFill>
                          <a:effectLst/>
                          <a:latin typeface="Arial" charset="0"/>
                          <a:ea typeface="新細明體" pitchFamily="18" charset="-120"/>
                          <a:cs typeface="Arial" charset="0"/>
                        </a:rPr>
                        <a:t>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r>
            </a:tbl>
          </a:graphicData>
        </a:graphic>
      </p:graphicFrame>
      <p:sp>
        <p:nvSpPr>
          <p:cNvPr id="118809" name="TextBox 4"/>
          <p:cNvSpPr txBox="1">
            <a:spLocks noChangeArrowheads="1"/>
          </p:cNvSpPr>
          <p:nvPr/>
        </p:nvSpPr>
        <p:spPr bwMode="auto">
          <a:xfrm>
            <a:off x="228600" y="6324600"/>
            <a:ext cx="7772400" cy="461963"/>
          </a:xfrm>
          <a:prstGeom prst="rect">
            <a:avLst/>
          </a:prstGeom>
          <a:noFill/>
          <a:ln w="9525">
            <a:noFill/>
            <a:miter lim="800000"/>
            <a:headEnd/>
            <a:tailEnd/>
          </a:ln>
        </p:spPr>
        <p:txBody>
          <a:bodyPr>
            <a:spAutoFit/>
          </a:bodyPr>
          <a:lstStyle/>
          <a:p>
            <a:r>
              <a:rPr lang="en-US" altLang="zh-TW" sz="1200" b="1">
                <a:solidFill>
                  <a:srgbClr val="004976"/>
                </a:solidFill>
              </a:rPr>
              <a:t>Source(s): Manufacturers Alliance/MAPI; EFSM-European Financial Stabilization Mechanism; EFSF-European Financial Stability Facility; NPRF-National Pensions Reserve Fund ; DK-Denmark; SE-Sweden</a:t>
            </a:r>
            <a:endParaRPr lang="en-US" altLang="zh-TW" sz="1200" b="1">
              <a:solidFill>
                <a:schemeClr val="accent1"/>
              </a:solidFill>
            </a:endParaRPr>
          </a:p>
        </p:txBody>
      </p:sp>
      <p:sp>
        <p:nvSpPr>
          <p:cNvPr id="118810" name="Content Placeholder 2"/>
          <p:cNvSpPr txBox="1">
            <a:spLocks/>
          </p:cNvSpPr>
          <p:nvPr/>
        </p:nvSpPr>
        <p:spPr bwMode="auto">
          <a:xfrm>
            <a:off x="228600" y="990600"/>
            <a:ext cx="8547100" cy="381000"/>
          </a:xfrm>
          <a:prstGeom prst="rect">
            <a:avLst/>
          </a:prstGeom>
          <a:noFill/>
          <a:ln w="9525">
            <a:noFill/>
            <a:miter lim="800000"/>
            <a:headEnd/>
            <a:tailEnd/>
          </a:ln>
        </p:spPr>
        <p:txBody>
          <a:bodyPr/>
          <a:lstStyle/>
          <a:p>
            <a:pPr marL="342900" indent="-342900">
              <a:spcBef>
                <a:spcPct val="20000"/>
              </a:spcBef>
            </a:pPr>
            <a:r>
              <a:rPr lang="en-US" altLang="zh-TW" b="1">
                <a:solidFill>
                  <a:srgbClr val="004976"/>
                </a:solidFill>
              </a:rPr>
              <a:t>Assistance Packages</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TW" sz="3600" smtClean="0"/>
              <a:t>Tentative Typology of </a:t>
            </a:r>
            <a:br>
              <a:rPr lang="en-US" altLang="zh-TW" sz="3600" smtClean="0"/>
            </a:br>
            <a:r>
              <a:rPr lang="en-US" altLang="zh-TW" sz="3600" smtClean="0"/>
              <a:t>Financial Innovations</a:t>
            </a:r>
          </a:p>
        </p:txBody>
      </p:sp>
      <p:graphicFrame>
        <p:nvGraphicFramePr>
          <p:cNvPr id="227386" name="Group 58"/>
          <p:cNvGraphicFramePr>
            <a:graphicFrameLocks noGrp="1"/>
          </p:cNvGraphicFramePr>
          <p:nvPr>
            <p:ph idx="1"/>
          </p:nvPr>
        </p:nvGraphicFramePr>
        <p:xfrm>
          <a:off x="323850" y="1412875"/>
          <a:ext cx="8569325" cy="4895279"/>
        </p:xfrm>
        <a:graphic>
          <a:graphicData uri="http://schemas.openxmlformats.org/drawingml/2006/table">
            <a:tbl>
              <a:tblPr/>
              <a:tblGrid>
                <a:gridCol w="454025"/>
                <a:gridCol w="1517650"/>
                <a:gridCol w="6597650"/>
              </a:tblGrid>
              <a:tr h="1189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Arial"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Instruments to provide capital for new products or services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For radical innovations (bank loans, venture capital and others)</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To enable large investments and/or spread risks (joint stocks, bank syndicates and so on)</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To accommodate the financial requirements of new infrastructures (for both construction and operation)</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To facilitate investment or trade in novel goods or services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B</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Arial"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Instruments to help growth or expansion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For incremental innovations or production expansion (like bonds)</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To facilitate government funding in different circumstances (war, colonial conquest, infrastructural investment, welfare spending)</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For moving (or creating) production capacity abroad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Modernization of the financial services themselves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Incorporation of new technologies (communications, transport, security, printing and so on)</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Development of better forms of organization and service to clients (from telegraph transfers, through personal checking accounts and high street banking to automatic tells and E-banking)</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Introduction of new financial instruments or methods (from checks to virtual money, local, national and international services and various types of loans and mortgages)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9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Profit-taking and spreading investment and 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Instruments to attract small investors (various forms of mutual funds, certificates of deposit, bonds, IPOs, ‘junk bonds’)</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New instruments to encourage and facilitate big risk taking (derivatives, hedge funds and similar)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228600" y="228600"/>
            <a:ext cx="7391400" cy="685800"/>
          </a:xfrm>
        </p:spPr>
        <p:txBody>
          <a:bodyPr/>
          <a:lstStyle/>
          <a:p>
            <a:r>
              <a:rPr lang="en-US" altLang="zh-TW" sz="3600" smtClean="0">
                <a:cs typeface="Arial" charset="0"/>
              </a:rPr>
              <a:t>… But Emergency Funding Is Not Reassuring to Lenders</a:t>
            </a:r>
          </a:p>
        </p:txBody>
      </p:sp>
      <p:sp>
        <p:nvSpPr>
          <p:cNvPr id="2052" name="Content Placeholder 2"/>
          <p:cNvSpPr>
            <a:spLocks noGrp="1"/>
          </p:cNvSpPr>
          <p:nvPr>
            <p:ph idx="1"/>
          </p:nvPr>
        </p:nvSpPr>
        <p:spPr>
          <a:xfrm>
            <a:off x="215900" y="1143000"/>
            <a:ext cx="8748713" cy="457200"/>
          </a:xfrm>
        </p:spPr>
        <p:txBody>
          <a:bodyPr/>
          <a:lstStyle/>
          <a:p>
            <a:r>
              <a:rPr lang="en-US" altLang="zh-TW" sz="2800" smtClean="0">
                <a:cs typeface="Arial" charset="0"/>
              </a:rPr>
              <a:t>Borrowing Rates on 10-year Government Bonds</a:t>
            </a:r>
          </a:p>
        </p:txBody>
      </p:sp>
      <p:graphicFrame>
        <p:nvGraphicFramePr>
          <p:cNvPr id="2050" name="Chart Placeholder 3"/>
          <p:cNvGraphicFramePr>
            <a:graphicFrameLocks/>
          </p:cNvGraphicFramePr>
          <p:nvPr/>
        </p:nvGraphicFramePr>
        <p:xfrm>
          <a:off x="228600" y="1600200"/>
          <a:ext cx="8686800" cy="4524375"/>
        </p:xfrm>
        <a:graphic>
          <a:graphicData uri="http://schemas.openxmlformats.org/presentationml/2006/ole">
            <p:oleObj spid="_x0000_s2050" r:id="rId5" imgW="8687553" imgH="4523624" progId="Excel.Sheet.8">
              <p:embed/>
            </p:oleObj>
          </a:graphicData>
        </a:graphic>
      </p:graphicFrame>
      <p:sp>
        <p:nvSpPr>
          <p:cNvPr id="2053" name="TextBox 5"/>
          <p:cNvSpPr txBox="1">
            <a:spLocks noChangeArrowheads="1"/>
          </p:cNvSpPr>
          <p:nvPr/>
        </p:nvSpPr>
        <p:spPr bwMode="auto">
          <a:xfrm>
            <a:off x="228600" y="6400800"/>
            <a:ext cx="7696200" cy="276225"/>
          </a:xfrm>
          <a:prstGeom prst="rect">
            <a:avLst/>
          </a:prstGeom>
          <a:noFill/>
          <a:ln w="9525">
            <a:noFill/>
            <a:miter lim="800000"/>
            <a:headEnd/>
            <a:tailEnd/>
          </a:ln>
        </p:spPr>
        <p:txBody>
          <a:bodyPr>
            <a:spAutoFit/>
          </a:bodyPr>
          <a:lstStyle/>
          <a:p>
            <a:r>
              <a:rPr lang="en-US" altLang="zh-TW" sz="1200" b="1">
                <a:solidFill>
                  <a:srgbClr val="004976"/>
                </a:solidFill>
              </a:rPr>
              <a:t>Source(s): European Central Bank and Manufacturers Alliance/MAPI</a:t>
            </a:r>
            <a:endParaRPr lang="en-US" altLang="zh-TW" sz="1200" b="1">
              <a:solidFill>
                <a:schemeClr val="accent1"/>
              </a:solidFill>
            </a:endParaRPr>
          </a:p>
        </p:txBody>
      </p:sp>
    </p:spTree>
    <p:custDataLst>
      <p:tags r:id="rId2"/>
    </p:custData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zh-TW" smtClean="0">
                <a:cs typeface="Arial" charset="0"/>
              </a:rPr>
              <a:t>Solutions To Overcome Crisis Are Many But None is Perfect</a:t>
            </a:r>
          </a:p>
        </p:txBody>
      </p:sp>
      <p:graphicFrame>
        <p:nvGraphicFramePr>
          <p:cNvPr id="4" name="Content Placeholder 3"/>
          <p:cNvGraphicFramePr>
            <a:graphicFrameLocks noGrp="1"/>
          </p:cNvGraphicFramePr>
          <p:nvPr>
            <p:ph idx="1"/>
          </p:nvPr>
        </p:nvGraphicFramePr>
        <p:xfrm>
          <a:off x="228600" y="1600200"/>
          <a:ext cx="8686800" cy="4335463"/>
        </p:xfrm>
        <a:graphic>
          <a:graphicData uri="http://schemas.openxmlformats.org/drawingml/2006/table">
            <a:tbl>
              <a:tblPr/>
              <a:tblGrid>
                <a:gridCol w="2819400"/>
                <a:gridCol w="3048000"/>
                <a:gridCol w="2819400"/>
              </a:tblGrid>
              <a:tr h="1081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Arial" charset="0"/>
                          <a:ea typeface="新細明體" pitchFamily="18" charset="-120"/>
                          <a:cs typeface="Arial" charset="0"/>
                        </a:rPr>
                        <a:t>Option for Countries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Arial" charset="0"/>
                          <a:ea typeface="新細明體" pitchFamily="18" charset="-120"/>
                          <a:cs typeface="Arial" charset="0"/>
                        </a:rPr>
                        <a:t>Rationale/Advantages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Arial" charset="0"/>
                          <a:ea typeface="新細明體" pitchFamily="18" charset="-120"/>
                          <a:cs typeface="Arial" charset="0"/>
                        </a:rPr>
                        <a:t>Problems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Accept lender-of-last resort assistance from IMF/EU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Buys time, adds to stock of debt, avoids high market rates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Default more probable and disruptive, debt growing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Exchange voluntarily existing debt for new debt, a credit event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Technical default, future access to private markets impaired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Debt unchanged, less incentive to restructure economy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Roll over voluntarily maturing debt for new debt, no credit event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No default but access to private markets uncertain, may need IMF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Debt unchanged, few creditors may be ready to roll over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Redeem maturing debt at less than par (a “haircut”)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Reduce debt, free economy to grow faster, front-load the pain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Shareholder lawsuits, sovereign shutout of private credit markets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C"/>
                    </a:solidFill>
                  </a:tcPr>
                </a:tc>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Exit common currency and introduce new currency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Faster economic growth via devaluation, no IMF conditionality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83CA"/>
                          </a:solidFill>
                          <a:effectLst/>
                          <a:latin typeface="Arial" charset="0"/>
                          <a:ea typeface="新細明體" pitchFamily="18" charset="-120"/>
                          <a:cs typeface="Arial" charset="0"/>
                        </a:rPr>
                        <a:t>Pre-conversion liabilities settled in euros, new currency weak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FD6"/>
                    </a:solidFill>
                  </a:tcPr>
                </a:tc>
              </a:tr>
            </a:tbl>
          </a:graphicData>
        </a:graphic>
      </p:graphicFrame>
      <p:sp>
        <p:nvSpPr>
          <p:cNvPr id="119841" name="TextBox 4"/>
          <p:cNvSpPr txBox="1">
            <a:spLocks noChangeArrowheads="1"/>
          </p:cNvSpPr>
          <p:nvPr/>
        </p:nvSpPr>
        <p:spPr bwMode="auto">
          <a:xfrm>
            <a:off x="228600" y="6324600"/>
            <a:ext cx="7696200" cy="276225"/>
          </a:xfrm>
          <a:prstGeom prst="rect">
            <a:avLst/>
          </a:prstGeom>
          <a:noFill/>
          <a:ln w="9525">
            <a:noFill/>
            <a:miter lim="800000"/>
            <a:headEnd/>
            <a:tailEnd/>
          </a:ln>
        </p:spPr>
        <p:txBody>
          <a:bodyPr>
            <a:spAutoFit/>
          </a:bodyPr>
          <a:lstStyle/>
          <a:p>
            <a:r>
              <a:rPr lang="en-US" altLang="zh-TW" sz="1200" b="1">
                <a:solidFill>
                  <a:srgbClr val="004976"/>
                </a:solidFill>
              </a:rPr>
              <a:t>Source(s): Manufacturers Alliance/MAPI</a:t>
            </a:r>
            <a:endParaRPr lang="en-US" altLang="zh-TW" sz="1200" b="1">
              <a:solidFill>
                <a:schemeClr val="accent1"/>
              </a:solidFill>
            </a:endParaRPr>
          </a:p>
        </p:txBody>
      </p:sp>
      <p:sp>
        <p:nvSpPr>
          <p:cNvPr id="119842" name="Content Placeholder 2"/>
          <p:cNvSpPr txBox="1">
            <a:spLocks/>
          </p:cNvSpPr>
          <p:nvPr/>
        </p:nvSpPr>
        <p:spPr bwMode="auto">
          <a:xfrm>
            <a:off x="179388" y="1125538"/>
            <a:ext cx="8591550" cy="381000"/>
          </a:xfrm>
          <a:prstGeom prst="rect">
            <a:avLst/>
          </a:prstGeom>
          <a:noFill/>
          <a:ln w="9525">
            <a:noFill/>
            <a:miter lim="800000"/>
            <a:headEnd/>
            <a:tailEnd/>
          </a:ln>
        </p:spPr>
        <p:txBody>
          <a:bodyPr/>
          <a:lstStyle/>
          <a:p>
            <a:pPr marL="342900" indent="-342900">
              <a:spcBef>
                <a:spcPct val="20000"/>
              </a:spcBef>
            </a:pPr>
            <a:r>
              <a:rPr lang="en-US" altLang="zh-TW" sz="2000" b="1">
                <a:solidFill>
                  <a:srgbClr val="004976"/>
                </a:solidFill>
              </a:rPr>
              <a:t>Selected Proposals for Solving the Sovereign Debt Crisis (Primarily Greece)</a:t>
            </a:r>
          </a:p>
        </p:txBody>
      </p:sp>
    </p:spTree>
    <p:custDataLst>
      <p:tags r:id="rId1"/>
    </p:custData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a:xfrm>
            <a:off x="685800" y="152400"/>
            <a:ext cx="8207375" cy="838200"/>
          </a:xfrm>
        </p:spPr>
        <p:txBody>
          <a:bodyPr/>
          <a:lstStyle/>
          <a:p>
            <a:r>
              <a:rPr lang="en-US" altLang="zh-TW" sz="3600" smtClean="0">
                <a:cs typeface="Arial" charset="0"/>
              </a:rPr>
              <a:t>The ECB Has Over €400 Billion Exposure to Countries of Periphery</a:t>
            </a:r>
          </a:p>
        </p:txBody>
      </p:sp>
      <p:graphicFrame>
        <p:nvGraphicFramePr>
          <p:cNvPr id="3074" name="Content Placeholder 3"/>
          <p:cNvGraphicFramePr>
            <a:graphicFrameLocks noGrp="1"/>
          </p:cNvGraphicFramePr>
          <p:nvPr>
            <p:ph idx="1"/>
          </p:nvPr>
        </p:nvGraphicFramePr>
        <p:xfrm>
          <a:off x="0" y="1447800"/>
          <a:ext cx="4419600" cy="4724400"/>
        </p:xfrm>
        <a:graphic>
          <a:graphicData uri="http://schemas.openxmlformats.org/presentationml/2006/ole">
            <p:oleObj spid="_x0000_s3074" r:id="rId5" imgW="4419983" imgH="4724809" progId="Excel.Sheet.8">
              <p:embed/>
            </p:oleObj>
          </a:graphicData>
        </a:graphic>
      </p:graphicFrame>
      <p:sp>
        <p:nvSpPr>
          <p:cNvPr id="3077" name="Content Placeholder 2"/>
          <p:cNvSpPr txBox="1">
            <a:spLocks/>
          </p:cNvSpPr>
          <p:nvPr/>
        </p:nvSpPr>
        <p:spPr bwMode="auto">
          <a:xfrm>
            <a:off x="215900" y="1143000"/>
            <a:ext cx="4279900" cy="381000"/>
          </a:xfrm>
          <a:prstGeom prst="rect">
            <a:avLst/>
          </a:prstGeom>
          <a:noFill/>
          <a:ln w="9525">
            <a:noFill/>
            <a:miter lim="800000"/>
            <a:headEnd/>
            <a:tailEnd/>
          </a:ln>
        </p:spPr>
        <p:txBody>
          <a:bodyPr/>
          <a:lstStyle/>
          <a:p>
            <a:pPr marL="342900" indent="-342900">
              <a:spcBef>
                <a:spcPct val="20000"/>
              </a:spcBef>
              <a:buFont typeface="Wingdings" pitchFamily="2" charset="2"/>
              <a:buNone/>
            </a:pPr>
            <a:r>
              <a:rPr lang="en-US" altLang="zh-TW" b="1">
                <a:solidFill>
                  <a:srgbClr val="004976"/>
                </a:solidFill>
              </a:rPr>
              <a:t>ECB Holding of Government Debt</a:t>
            </a:r>
          </a:p>
        </p:txBody>
      </p:sp>
      <p:graphicFrame>
        <p:nvGraphicFramePr>
          <p:cNvPr id="3075" name="Object 2"/>
          <p:cNvGraphicFramePr>
            <a:graphicFrameLocks noChangeAspect="1"/>
          </p:cNvGraphicFramePr>
          <p:nvPr/>
        </p:nvGraphicFramePr>
        <p:xfrm>
          <a:off x="4572000" y="1524000"/>
          <a:ext cx="4419600" cy="4648200"/>
        </p:xfrm>
        <a:graphic>
          <a:graphicData uri="http://schemas.openxmlformats.org/presentationml/2006/ole">
            <p:oleObj spid="_x0000_s3075" r:id="rId6" imgW="4419983" imgH="4651651" progId="Excel.Sheet.8">
              <p:embed/>
            </p:oleObj>
          </a:graphicData>
        </a:graphic>
      </p:graphicFrame>
      <p:sp>
        <p:nvSpPr>
          <p:cNvPr id="3078" name="TextBox 7"/>
          <p:cNvSpPr txBox="1">
            <a:spLocks noChangeArrowheads="1"/>
          </p:cNvSpPr>
          <p:nvPr/>
        </p:nvSpPr>
        <p:spPr bwMode="auto">
          <a:xfrm>
            <a:off x="228600" y="6400800"/>
            <a:ext cx="7696200" cy="276225"/>
          </a:xfrm>
          <a:prstGeom prst="rect">
            <a:avLst/>
          </a:prstGeom>
          <a:noFill/>
          <a:ln w="9525">
            <a:noFill/>
            <a:miter lim="800000"/>
            <a:headEnd/>
            <a:tailEnd/>
          </a:ln>
        </p:spPr>
        <p:txBody>
          <a:bodyPr>
            <a:spAutoFit/>
          </a:bodyPr>
          <a:lstStyle/>
          <a:p>
            <a:r>
              <a:rPr lang="en-US" altLang="zh-TW" sz="1200" b="1">
                <a:solidFill>
                  <a:schemeClr val="accent1"/>
                </a:solidFill>
              </a:rPr>
              <a:t>Source(s): Open Europe and Manufacturers Alliance/MAPI</a:t>
            </a:r>
          </a:p>
        </p:txBody>
      </p:sp>
      <p:sp>
        <p:nvSpPr>
          <p:cNvPr id="3079" name="PPTShape_0"/>
          <p:cNvSpPr txBox="1">
            <a:spLocks/>
          </p:cNvSpPr>
          <p:nvPr/>
        </p:nvSpPr>
        <p:spPr bwMode="auto">
          <a:xfrm>
            <a:off x="5016500" y="1143000"/>
            <a:ext cx="4051300" cy="381000"/>
          </a:xfrm>
          <a:prstGeom prst="rect">
            <a:avLst/>
          </a:prstGeom>
          <a:noFill/>
          <a:ln w="9525">
            <a:noFill/>
            <a:miter lim="800000"/>
            <a:headEnd/>
            <a:tailEnd/>
          </a:ln>
        </p:spPr>
        <p:txBody>
          <a:bodyPr/>
          <a:lstStyle/>
          <a:p>
            <a:pPr marL="342900" indent="-342900">
              <a:spcBef>
                <a:spcPct val="20000"/>
              </a:spcBef>
              <a:buFont typeface="Wingdings" pitchFamily="2" charset="2"/>
              <a:buNone/>
            </a:pPr>
            <a:r>
              <a:rPr lang="en-US" altLang="zh-TW" b="1">
                <a:solidFill>
                  <a:srgbClr val="004976"/>
                </a:solidFill>
              </a:rPr>
              <a:t>EDB Lending to Banks</a:t>
            </a:r>
          </a:p>
        </p:txBody>
      </p:sp>
    </p:spTree>
    <p:custDataLst>
      <p:tags r:id="rId2"/>
    </p:custData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395288" y="152400"/>
            <a:ext cx="8424862" cy="838200"/>
          </a:xfrm>
        </p:spPr>
        <p:txBody>
          <a:bodyPr/>
          <a:lstStyle/>
          <a:p>
            <a:r>
              <a:rPr lang="en-US" altLang="zh-TW" sz="3600" smtClean="0">
                <a:cs typeface="Arial" charset="0"/>
              </a:rPr>
              <a:t>Foreign Exposure to Greek Sovereign Debt is Heavily Concentrated</a:t>
            </a:r>
          </a:p>
        </p:txBody>
      </p:sp>
      <p:graphicFrame>
        <p:nvGraphicFramePr>
          <p:cNvPr id="4098" name="Content Placeholder 3"/>
          <p:cNvGraphicFramePr>
            <a:graphicFrameLocks noGrp="1"/>
          </p:cNvGraphicFramePr>
          <p:nvPr>
            <p:ph idx="1"/>
          </p:nvPr>
        </p:nvGraphicFramePr>
        <p:xfrm>
          <a:off x="0" y="1447800"/>
          <a:ext cx="4419600" cy="4724400"/>
        </p:xfrm>
        <a:graphic>
          <a:graphicData uri="http://schemas.openxmlformats.org/presentationml/2006/ole">
            <p:oleObj spid="_x0000_s4098" r:id="rId5" imgW="4419983" imgH="4724809" progId="Excel.Sheet.8">
              <p:embed/>
            </p:oleObj>
          </a:graphicData>
        </a:graphic>
      </p:graphicFrame>
      <p:sp>
        <p:nvSpPr>
          <p:cNvPr id="4101" name="Content Placeholder 2"/>
          <p:cNvSpPr txBox="1">
            <a:spLocks/>
          </p:cNvSpPr>
          <p:nvPr/>
        </p:nvSpPr>
        <p:spPr bwMode="auto">
          <a:xfrm>
            <a:off x="215900" y="1143000"/>
            <a:ext cx="4279900" cy="381000"/>
          </a:xfrm>
          <a:prstGeom prst="rect">
            <a:avLst/>
          </a:prstGeom>
          <a:noFill/>
          <a:ln w="9525">
            <a:noFill/>
            <a:miter lim="800000"/>
            <a:headEnd/>
            <a:tailEnd/>
          </a:ln>
        </p:spPr>
        <p:txBody>
          <a:bodyPr/>
          <a:lstStyle/>
          <a:p>
            <a:pPr marL="342900" indent="-342900">
              <a:spcBef>
                <a:spcPct val="20000"/>
              </a:spcBef>
              <a:buFont typeface="Wingdings" pitchFamily="2" charset="2"/>
              <a:buNone/>
            </a:pPr>
            <a:r>
              <a:rPr lang="en-US" altLang="zh-TW" b="1">
                <a:solidFill>
                  <a:srgbClr val="004976"/>
                </a:solidFill>
              </a:rPr>
              <a:t>Holdings of </a:t>
            </a:r>
            <a:r>
              <a:rPr lang="en-US" altLang="zh-TW" sz="2000" b="1">
                <a:solidFill>
                  <a:srgbClr val="004976"/>
                </a:solidFill>
              </a:rPr>
              <a:t>Greek</a:t>
            </a:r>
            <a:r>
              <a:rPr lang="en-US" altLang="zh-TW" b="1">
                <a:solidFill>
                  <a:srgbClr val="004976"/>
                </a:solidFill>
              </a:rPr>
              <a:t> Sovereign Debt</a:t>
            </a:r>
          </a:p>
        </p:txBody>
      </p:sp>
      <p:graphicFrame>
        <p:nvGraphicFramePr>
          <p:cNvPr id="4099" name="Object 2"/>
          <p:cNvGraphicFramePr>
            <a:graphicFrameLocks noChangeAspect="1"/>
          </p:cNvGraphicFramePr>
          <p:nvPr/>
        </p:nvGraphicFramePr>
        <p:xfrm>
          <a:off x="4572000" y="1524000"/>
          <a:ext cx="4419600" cy="4648200"/>
        </p:xfrm>
        <a:graphic>
          <a:graphicData uri="http://schemas.openxmlformats.org/presentationml/2006/ole">
            <p:oleObj spid="_x0000_s4099" r:id="rId6" imgW="4419983" imgH="4651651" progId="Excel.Sheet.8">
              <p:embed/>
            </p:oleObj>
          </a:graphicData>
        </a:graphic>
      </p:graphicFrame>
      <p:sp>
        <p:nvSpPr>
          <p:cNvPr id="4102" name="TextBox 7"/>
          <p:cNvSpPr txBox="1">
            <a:spLocks noChangeArrowheads="1"/>
          </p:cNvSpPr>
          <p:nvPr/>
        </p:nvSpPr>
        <p:spPr bwMode="auto">
          <a:xfrm>
            <a:off x="304800" y="6248400"/>
            <a:ext cx="7696200" cy="461963"/>
          </a:xfrm>
          <a:prstGeom prst="rect">
            <a:avLst/>
          </a:prstGeom>
          <a:noFill/>
          <a:ln w="9525">
            <a:noFill/>
            <a:miter lim="800000"/>
            <a:headEnd/>
            <a:tailEnd/>
          </a:ln>
        </p:spPr>
        <p:txBody>
          <a:bodyPr>
            <a:spAutoFit/>
          </a:bodyPr>
          <a:lstStyle/>
          <a:p>
            <a:r>
              <a:rPr lang="en-US" altLang="zh-TW" sz="1200" b="1">
                <a:solidFill>
                  <a:schemeClr val="accent1"/>
                </a:solidFill>
              </a:rPr>
              <a:t>Source(s): Bank for International Settlements and Manufacturers Alliance/MAPI</a:t>
            </a:r>
          </a:p>
          <a:p>
            <a:r>
              <a:rPr lang="en-US" altLang="zh-TW" sz="1200" b="1">
                <a:solidFill>
                  <a:schemeClr val="accent1"/>
                </a:solidFill>
              </a:rPr>
              <a:t>Note: Figures as of December 31, 2010</a:t>
            </a:r>
          </a:p>
        </p:txBody>
      </p:sp>
      <p:sp>
        <p:nvSpPr>
          <p:cNvPr id="4103" name="PPTShape_0"/>
          <p:cNvSpPr txBox="1">
            <a:spLocks/>
          </p:cNvSpPr>
          <p:nvPr/>
        </p:nvSpPr>
        <p:spPr bwMode="auto">
          <a:xfrm>
            <a:off x="5016500" y="1143000"/>
            <a:ext cx="4051300" cy="381000"/>
          </a:xfrm>
          <a:prstGeom prst="rect">
            <a:avLst/>
          </a:prstGeom>
          <a:noFill/>
          <a:ln w="9525">
            <a:noFill/>
            <a:miter lim="800000"/>
            <a:headEnd/>
            <a:tailEnd/>
          </a:ln>
        </p:spPr>
        <p:txBody>
          <a:bodyPr/>
          <a:lstStyle/>
          <a:p>
            <a:pPr marL="342900" indent="-342900">
              <a:spcBef>
                <a:spcPct val="20000"/>
              </a:spcBef>
              <a:buFont typeface="Wingdings" pitchFamily="2" charset="2"/>
              <a:buNone/>
            </a:pPr>
            <a:r>
              <a:rPr lang="en-US" altLang="zh-TW" sz="2000" b="1">
                <a:solidFill>
                  <a:srgbClr val="004976"/>
                </a:solidFill>
              </a:rPr>
              <a:t>Holdings of Greek Bank Debt</a:t>
            </a:r>
          </a:p>
        </p:txBody>
      </p:sp>
    </p:spTree>
    <p:custDataLst>
      <p:tags r:id="rId2"/>
    </p:custData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zh-TW" sz="3600" smtClean="0">
                <a:cs typeface="Arial" charset="0"/>
              </a:rPr>
              <a:t>So What Does It All Mean For the U.S. and Economy?</a:t>
            </a:r>
          </a:p>
        </p:txBody>
      </p:sp>
      <p:sp>
        <p:nvSpPr>
          <p:cNvPr id="120835" name="Content Placeholder 2"/>
          <p:cNvSpPr>
            <a:spLocks noGrp="1"/>
          </p:cNvSpPr>
          <p:nvPr>
            <p:ph idx="1"/>
          </p:nvPr>
        </p:nvSpPr>
        <p:spPr>
          <a:xfrm>
            <a:off x="215900" y="914400"/>
            <a:ext cx="8677275" cy="5181600"/>
          </a:xfrm>
        </p:spPr>
        <p:txBody>
          <a:bodyPr/>
          <a:lstStyle/>
          <a:p>
            <a:endParaRPr lang="en-US" altLang="zh-TW" sz="1900" smtClean="0">
              <a:cs typeface="Arial" charset="0"/>
            </a:endParaRPr>
          </a:p>
          <a:p>
            <a:r>
              <a:rPr lang="en-US" altLang="zh-TW" sz="1900" smtClean="0">
                <a:cs typeface="Arial" charset="0"/>
              </a:rPr>
              <a:t>Sovereign Default, Restructuring, Credit Event</a:t>
            </a:r>
          </a:p>
          <a:p>
            <a:pPr lvl="1"/>
            <a:r>
              <a:rPr lang="en-US" altLang="zh-TW" sz="1900" smtClean="0">
                <a:cs typeface="Arial" charset="0"/>
              </a:rPr>
              <a:t>Credibility of European Central Bank Impaired</a:t>
            </a:r>
          </a:p>
          <a:p>
            <a:pPr lvl="1"/>
            <a:r>
              <a:rPr lang="en-US" altLang="zh-TW" sz="1900" smtClean="0">
                <a:cs typeface="Arial" charset="0"/>
              </a:rPr>
              <a:t>Investment sentiment depressed</a:t>
            </a:r>
          </a:p>
          <a:p>
            <a:r>
              <a:rPr lang="en-US" altLang="zh-TW" sz="1900" smtClean="0">
                <a:cs typeface="Arial" charset="0"/>
              </a:rPr>
              <a:t>Collapse of Selected Large European Banks</a:t>
            </a:r>
          </a:p>
          <a:p>
            <a:pPr lvl="1"/>
            <a:r>
              <a:rPr lang="en-US" altLang="zh-TW" sz="1900" smtClean="0">
                <a:cs typeface="Arial" charset="0"/>
              </a:rPr>
              <a:t>Large international banks under stress</a:t>
            </a:r>
          </a:p>
          <a:p>
            <a:pPr lvl="1"/>
            <a:r>
              <a:rPr lang="en-US" altLang="zh-TW" sz="1900" smtClean="0">
                <a:cs typeface="Arial" charset="0"/>
              </a:rPr>
              <a:t>More difficult access to credit</a:t>
            </a:r>
          </a:p>
          <a:p>
            <a:r>
              <a:rPr lang="en-US" altLang="zh-TW" sz="1900" smtClean="0">
                <a:solidFill>
                  <a:schemeClr val="accent1"/>
                </a:solidFill>
                <a:cs typeface="Arial" charset="0"/>
              </a:rPr>
              <a:t>Political Crisis in the European Union (Change-hands in the political arena)</a:t>
            </a:r>
          </a:p>
          <a:p>
            <a:pPr lvl="1">
              <a:lnSpc>
                <a:spcPct val="110000"/>
              </a:lnSpc>
            </a:pPr>
            <a:r>
              <a:rPr lang="en-US" altLang="zh-TW" sz="1900" smtClean="0">
                <a:cs typeface="Arial" charset="0"/>
              </a:rPr>
              <a:t>Serious problem for U.S. policy, economic management</a:t>
            </a:r>
          </a:p>
          <a:p>
            <a:pPr lvl="1">
              <a:lnSpc>
                <a:spcPct val="110000"/>
              </a:lnSpc>
            </a:pPr>
            <a:r>
              <a:rPr lang="en-US" altLang="zh-TW" sz="1900" smtClean="0">
                <a:cs typeface="Arial" charset="0"/>
              </a:rPr>
              <a:t>Surge in value of the dollar</a:t>
            </a:r>
          </a:p>
          <a:p>
            <a:r>
              <a:rPr lang="en-US" altLang="zh-TW" sz="1900" smtClean="0">
                <a:cs typeface="Arial" charset="0"/>
              </a:rPr>
              <a:t>Recession in Europe</a:t>
            </a:r>
          </a:p>
          <a:p>
            <a:pPr lvl="1">
              <a:lnSpc>
                <a:spcPct val="110000"/>
              </a:lnSpc>
            </a:pPr>
            <a:r>
              <a:rPr lang="en-US" altLang="zh-TW" sz="1900" smtClean="0">
                <a:cs typeface="Arial" charset="0"/>
              </a:rPr>
              <a:t>Slower U.S. growth (double-dip?)</a:t>
            </a:r>
          </a:p>
          <a:p>
            <a:pPr lvl="1">
              <a:lnSpc>
                <a:spcPct val="110000"/>
              </a:lnSpc>
            </a:pPr>
            <a:r>
              <a:rPr lang="en-US" altLang="zh-TW" sz="1900" smtClean="0">
                <a:cs typeface="Arial" charset="0"/>
              </a:rPr>
              <a:t>U.S./China/Japan political support uncertain (swap operations, IMF programs)</a:t>
            </a:r>
          </a:p>
          <a:p>
            <a:pPr lvl="1">
              <a:lnSpc>
                <a:spcPct val="110000"/>
              </a:lnSpc>
            </a:pPr>
            <a:endParaRPr lang="en-US" altLang="zh-TW" sz="1900" smtClean="0">
              <a:cs typeface="Arial" charset="0"/>
            </a:endParaRPr>
          </a:p>
          <a:p>
            <a:pPr lvl="1">
              <a:lnSpc>
                <a:spcPct val="110000"/>
              </a:lnSpc>
            </a:pPr>
            <a:endParaRPr lang="en-US" altLang="zh-TW" sz="1900" smtClean="0">
              <a:cs typeface="Arial" charset="0"/>
            </a:endParaRPr>
          </a:p>
          <a:p>
            <a:endParaRPr lang="en-US" altLang="zh-TW" sz="1900"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標題 1"/>
          <p:cNvSpPr>
            <a:spLocks noGrp="1"/>
          </p:cNvSpPr>
          <p:nvPr>
            <p:ph type="ctrTitle"/>
          </p:nvPr>
        </p:nvSpPr>
        <p:spPr/>
        <p:txBody>
          <a:bodyPr/>
          <a:lstStyle/>
          <a:p>
            <a:r>
              <a:rPr lang="en-US" altLang="zh-TW" smtClean="0"/>
              <a:t>What’s Ahead!</a:t>
            </a:r>
            <a:endParaRPr lang="zh-TW" altLang="en-US" smtClean="0"/>
          </a:p>
        </p:txBody>
      </p:sp>
      <p:sp>
        <p:nvSpPr>
          <p:cNvPr id="121859" name="副標題 2"/>
          <p:cNvSpPr>
            <a:spLocks noGrp="1"/>
          </p:cNvSpPr>
          <p:nvPr>
            <p:ph type="subTitle" idx="1"/>
          </p:nvPr>
        </p:nvSpPr>
        <p:spPr/>
        <p:txBody>
          <a:bodyPr/>
          <a:lstStyle/>
          <a:p>
            <a:endParaRPr lang="zh-TW" altLang="en-US"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p:txBody>
          <a:bodyPr/>
          <a:lstStyle/>
          <a:p>
            <a:r>
              <a:rPr lang="en-US" altLang="zh-TW" smtClean="0"/>
              <a:t>Global Ahead</a:t>
            </a:r>
            <a:endParaRPr lang="zh-TW" altLang="en-US" smtClean="0"/>
          </a:p>
        </p:txBody>
      </p:sp>
      <p:sp>
        <p:nvSpPr>
          <p:cNvPr id="122883" name="內容版面配置區 2"/>
          <p:cNvSpPr>
            <a:spLocks noGrp="1"/>
          </p:cNvSpPr>
          <p:nvPr>
            <p:ph idx="1"/>
          </p:nvPr>
        </p:nvSpPr>
        <p:spPr>
          <a:xfrm>
            <a:off x="395536" y="1196975"/>
            <a:ext cx="8280919" cy="5105400"/>
          </a:xfrm>
        </p:spPr>
        <p:txBody>
          <a:bodyPr/>
          <a:lstStyle/>
          <a:p>
            <a:r>
              <a:rPr lang="en-US" altLang="zh-TW" dirty="0" smtClean="0"/>
              <a:t>Golden Age of ICT Revolution</a:t>
            </a:r>
          </a:p>
          <a:p>
            <a:r>
              <a:rPr lang="en-US" altLang="zh-TW" dirty="0" smtClean="0"/>
              <a:t>Balance of Economy, Social Equity, and Environment</a:t>
            </a:r>
          </a:p>
          <a:p>
            <a:pPr lvl="1"/>
            <a:r>
              <a:rPr lang="en-US" altLang="zh-TW" dirty="0" smtClean="0"/>
              <a:t>Disrupting Elite-Dominated Era?</a:t>
            </a:r>
          </a:p>
          <a:p>
            <a:pPr lvl="1"/>
            <a:r>
              <a:rPr lang="en-US" altLang="zh-TW" dirty="0" smtClean="0"/>
              <a:t>Global Political/Economic Integration? </a:t>
            </a:r>
          </a:p>
          <a:p>
            <a:pPr lvl="1"/>
            <a:r>
              <a:rPr lang="en-US" altLang="zh-TW" dirty="0" smtClean="0"/>
              <a:t>99% </a:t>
            </a:r>
            <a:r>
              <a:rPr lang="en-US" altLang="zh-TW" dirty="0" err="1" smtClean="0"/>
              <a:t>vs</a:t>
            </a:r>
            <a:r>
              <a:rPr lang="en-US" altLang="zh-TW" dirty="0" smtClean="0"/>
              <a:t> 1%?</a:t>
            </a:r>
          </a:p>
          <a:p>
            <a:pPr lvl="1"/>
            <a:r>
              <a:rPr lang="en-US" altLang="zh-TW" dirty="0" smtClean="0"/>
              <a:t>Social equity and sustained environment in par with globalization(economy integration)</a:t>
            </a:r>
          </a:p>
          <a:p>
            <a:pPr lvl="1"/>
            <a:r>
              <a:rPr lang="en-US" altLang="zh-TW" dirty="0" smtClean="0"/>
              <a:t>Democracy Dilemma and Capitalism</a:t>
            </a:r>
          </a:p>
          <a:p>
            <a:r>
              <a:rPr lang="en-US" altLang="zh-TW" dirty="0" smtClean="0"/>
              <a:t>Dreaming  into the onset of next revolution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TW" sz="3600" smtClean="0"/>
              <a:t>Tentative Typology of </a:t>
            </a:r>
            <a:br>
              <a:rPr lang="en-US" altLang="zh-TW" sz="3600" smtClean="0"/>
            </a:br>
            <a:r>
              <a:rPr lang="en-US" altLang="zh-TW" sz="3600" smtClean="0"/>
              <a:t>Financial Innovations _ cont.</a:t>
            </a:r>
          </a:p>
        </p:txBody>
      </p:sp>
      <p:graphicFrame>
        <p:nvGraphicFramePr>
          <p:cNvPr id="229408" name="Group 32"/>
          <p:cNvGraphicFramePr>
            <a:graphicFrameLocks noGrp="1"/>
          </p:cNvGraphicFramePr>
          <p:nvPr>
            <p:ph idx="1"/>
          </p:nvPr>
        </p:nvGraphicFramePr>
        <p:xfrm>
          <a:off x="323850" y="1412875"/>
          <a:ext cx="8569325" cy="2718816"/>
        </p:xfrm>
        <a:graphic>
          <a:graphicData uri="http://schemas.openxmlformats.org/drawingml/2006/table">
            <a:tbl>
              <a:tblPr/>
              <a:tblGrid>
                <a:gridCol w="454025"/>
                <a:gridCol w="1517650"/>
                <a:gridCol w="6597650"/>
              </a:tblGrid>
              <a:tr h="1189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Arial"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Instruments to refinance obligations or mobilize assets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To reschedule debts or restructure existing obligations (re-engineering, Brady Bonds, swaps and others)</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To buy active production assets (acquisitions, incorporations, mergers, takeovers, junk bonds)</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To acquire and mobilize ‘rent’-type assets (real estate, valuables, futures and similar)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F</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Arial"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Questionable innovations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Discovering and taking advantage of legal loopholes (fiscal havens, off-the-record deals and so on)</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Discovering and taking advantage of incomplete information; ‘making money from money’ (foreign exchange arbitrage, leads and lags and similar)</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Making money without money (from pyramid schemes to insider trading and outright swindles)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850" y="152400"/>
            <a:ext cx="8640763" cy="838200"/>
          </a:xfrm>
        </p:spPr>
        <p:txBody>
          <a:bodyPr/>
          <a:lstStyle/>
          <a:p>
            <a:pPr eaLnBrk="1" hangingPunct="1"/>
            <a:r>
              <a:rPr lang="en-US" altLang="zh-TW" sz="3600" smtClean="0"/>
              <a:t>The shifting behavior of financial capital from phase to phase of each surge</a:t>
            </a:r>
          </a:p>
        </p:txBody>
      </p:sp>
      <p:graphicFrame>
        <p:nvGraphicFramePr>
          <p:cNvPr id="230468" name="Group 68"/>
          <p:cNvGraphicFramePr>
            <a:graphicFrameLocks noGrp="1"/>
          </p:cNvGraphicFramePr>
          <p:nvPr>
            <p:ph idx="1"/>
          </p:nvPr>
        </p:nvGraphicFramePr>
        <p:xfrm>
          <a:off x="323850" y="1557338"/>
          <a:ext cx="8569325" cy="2719579"/>
        </p:xfrm>
        <a:graphic>
          <a:graphicData uri="http://schemas.openxmlformats.org/drawingml/2006/table">
            <a:tbl>
              <a:tblPr/>
              <a:tblGrid>
                <a:gridCol w="1152525"/>
                <a:gridCol w="2016125"/>
                <a:gridCol w="5400675"/>
              </a:tblGrid>
              <a:tr h="86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Arial" charset="0"/>
                          <a:ea typeface="新細明體" pitchFamily="18" charset="-120"/>
                        </a:rPr>
                        <a:t>Phase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Prevalent types of innovation</a:t>
                      </a: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A    B   C   D   E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Prevalent characteristics of finance during the 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Irruption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Arial" charset="0"/>
                          <a:ea typeface="新細明體" pitchFamily="18" charset="-120"/>
                          <a:cs typeface="Arial" charset="0"/>
                        </a:rPr>
                        <a:t>□  □  □  □  □  □</a:t>
                      </a: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1"/>
                        </a:solidFill>
                        <a:effectLst/>
                        <a:latin typeface="Arial" charset="0"/>
                        <a:ea typeface="新細明體" pitchFamily="18" charset="-12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Maximum intensity of real financial innovation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Frenzy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                 </a:t>
                      </a:r>
                      <a:r>
                        <a:rPr kumimoji="1" lang="en-US" altLang="zh-TW" sz="1600" b="0" i="0" u="none" strike="noStrike" cap="none" normalizeH="0" baseline="0" smtClean="0">
                          <a:ln>
                            <a:noFill/>
                          </a:ln>
                          <a:solidFill>
                            <a:schemeClr val="tx1"/>
                          </a:solidFill>
                          <a:effectLst/>
                          <a:latin typeface="Arial" charset="0"/>
                          <a:ea typeface="新細明體" pitchFamily="18" charset="-120"/>
                          <a:cs typeface="Arial" charset="0"/>
                        </a:rPr>
                        <a:t>□  □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Escape control, attract funds, speculate, inflate assets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Synergy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cs typeface="Arial" charset="0"/>
                        </a:rPr>
                        <a:t>□  □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Adaptive innovations to accompany growth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Maturity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cs typeface="Arial" charset="0"/>
                        </a:rPr>
                        <a:t>      □             □  □</a:t>
                      </a: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Arial" charset="0"/>
                          <a:ea typeface="新細明體" pitchFamily="18" charset="-120"/>
                        </a:rPr>
                        <a:t>Accompany outspreading, escape control and manipulate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TW" sz="3200" smtClean="0"/>
              <a:t>Five successive surges, recurrent parallel periods and major financial crises</a:t>
            </a:r>
          </a:p>
        </p:txBody>
      </p:sp>
      <p:pic>
        <p:nvPicPr>
          <p:cNvPr id="21507" name="Picture 3"/>
          <p:cNvPicPr>
            <a:picLocks noChangeAspect="1" noChangeArrowheads="1"/>
          </p:cNvPicPr>
          <p:nvPr/>
        </p:nvPicPr>
        <p:blipFill>
          <a:blip r:embed="rId2" cstate="print"/>
          <a:srcRect/>
          <a:stretch>
            <a:fillRect/>
          </a:stretch>
        </p:blipFill>
        <p:spPr bwMode="auto">
          <a:xfrm>
            <a:off x="0" y="1341438"/>
            <a:ext cx="9144000" cy="5516562"/>
          </a:xfrm>
          <a:prstGeom prst="rect">
            <a:avLst/>
          </a:prstGeom>
          <a:noFill/>
          <a:ln w="9525">
            <a:noFill/>
            <a:miter lim="800000"/>
            <a:headEnd/>
            <a:tailEnd/>
          </a:ln>
        </p:spPr>
      </p:pic>
      <p:sp>
        <p:nvSpPr>
          <p:cNvPr id="21508" name="Line 4"/>
          <p:cNvSpPr>
            <a:spLocks noChangeShapeType="1"/>
          </p:cNvSpPr>
          <p:nvPr/>
        </p:nvSpPr>
        <p:spPr bwMode="auto">
          <a:xfrm>
            <a:off x="5364163" y="1341438"/>
            <a:ext cx="144462" cy="0"/>
          </a:xfrm>
          <a:prstGeom prst="line">
            <a:avLst/>
          </a:prstGeom>
          <a:noFill/>
          <a:ln w="9525">
            <a:solidFill>
              <a:schemeClr val="tx1"/>
            </a:solidFill>
            <a:round/>
            <a:headEnd/>
            <a:tailEnd/>
          </a:ln>
        </p:spPr>
        <p:txBody>
          <a:bodyPr/>
          <a:lstStyle/>
          <a:p>
            <a:endParaRPr lang="zh-TW" altLang="en-US"/>
          </a:p>
        </p:txBody>
      </p:sp>
      <p:sp>
        <p:nvSpPr>
          <p:cNvPr id="21509" name="Text Box 5"/>
          <p:cNvSpPr txBox="1">
            <a:spLocks noChangeArrowheads="1"/>
          </p:cNvSpPr>
          <p:nvPr/>
        </p:nvSpPr>
        <p:spPr bwMode="auto">
          <a:xfrm>
            <a:off x="5559425" y="5537200"/>
            <a:ext cx="319088" cy="457200"/>
          </a:xfrm>
          <a:prstGeom prst="rect">
            <a:avLst/>
          </a:prstGeom>
          <a:noFill/>
          <a:ln w="9525">
            <a:noFill/>
            <a:miter lim="800000"/>
            <a:headEnd/>
            <a:tailEnd/>
          </a:ln>
        </p:spPr>
        <p:txBody>
          <a:bodyPr wrap="none">
            <a:spAutoFit/>
          </a:bodyPr>
          <a:lstStyle/>
          <a:p>
            <a:r>
              <a:rPr lang="en-US" altLang="zh-TW">
                <a:cs typeface="Times New Roman"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152400"/>
            <a:ext cx="8640960" cy="838200"/>
          </a:xfrm>
        </p:spPr>
        <p:txBody>
          <a:bodyPr/>
          <a:lstStyle/>
          <a:p>
            <a:pPr eaLnBrk="1" hangingPunct="1"/>
            <a:r>
              <a:rPr lang="en-US" altLang="zh-TW" dirty="0" smtClean="0"/>
              <a:t>Momentum behind Financial Bubble</a:t>
            </a:r>
          </a:p>
        </p:txBody>
      </p:sp>
      <p:sp>
        <p:nvSpPr>
          <p:cNvPr id="22531" name="Rectangle 3"/>
          <p:cNvSpPr>
            <a:spLocks noGrp="1" noChangeArrowheads="1"/>
          </p:cNvSpPr>
          <p:nvPr>
            <p:ph type="body" idx="1"/>
          </p:nvPr>
        </p:nvSpPr>
        <p:spPr/>
        <p:txBody>
          <a:bodyPr/>
          <a:lstStyle/>
          <a:p>
            <a:pPr eaLnBrk="1" hangingPunct="1"/>
            <a:r>
              <a:rPr lang="en-US" altLang="zh-TW" smtClean="0"/>
              <a:t>Paper Economy &gt; Real Economy</a:t>
            </a:r>
          </a:p>
          <a:p>
            <a:pPr eaLnBrk="1" hangingPunct="1"/>
            <a:r>
              <a:rPr lang="en-US" altLang="zh-TW" smtClean="0"/>
              <a:t>Money Make Money </a:t>
            </a:r>
            <a:r>
              <a:rPr lang="en-US" altLang="zh-TW" smtClean="0">
                <a:sym typeface="Wingdings" pitchFamily="2" charset="2"/>
              </a:rPr>
              <a:t> Loans and Stocks</a:t>
            </a:r>
            <a:endParaRPr lang="en-US" altLang="zh-TW" smtClean="0"/>
          </a:p>
          <a:p>
            <a:pPr eaLnBrk="1" hangingPunct="1"/>
            <a:r>
              <a:rPr lang="en-US" altLang="zh-TW" smtClean="0"/>
              <a:t>Greed over Fear </a:t>
            </a:r>
            <a:r>
              <a:rPr lang="en-US" altLang="zh-TW" smtClean="0">
                <a:sym typeface="Wingdings" pitchFamily="2" charset="2"/>
              </a:rPr>
              <a:t> Take Risk</a:t>
            </a:r>
          </a:p>
          <a:p>
            <a:pPr eaLnBrk="1" hangingPunct="1">
              <a:buFontTx/>
              <a:buNone/>
            </a:pPr>
            <a:endParaRPr lang="en-US" altLang="zh-TW"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TW" smtClean="0"/>
              <a:t>Financial Crisis</a:t>
            </a:r>
          </a:p>
        </p:txBody>
      </p:sp>
      <p:sp>
        <p:nvSpPr>
          <p:cNvPr id="23555" name="Rectangle 3"/>
          <p:cNvSpPr>
            <a:spLocks noGrp="1" noChangeArrowheads="1"/>
          </p:cNvSpPr>
          <p:nvPr>
            <p:ph type="body" idx="1"/>
          </p:nvPr>
        </p:nvSpPr>
        <p:spPr/>
        <p:txBody>
          <a:bodyPr/>
          <a:lstStyle/>
          <a:p>
            <a:pPr eaLnBrk="1" hangingPunct="1"/>
            <a:r>
              <a:rPr lang="en-US" altLang="zh-TW" smtClean="0"/>
              <a:t>Paper Economy &gt;&gt; Real Economy</a:t>
            </a:r>
          </a:p>
          <a:p>
            <a:pPr eaLnBrk="1" hangingPunct="1"/>
            <a:r>
              <a:rPr lang="en-US" altLang="zh-TW" smtClean="0"/>
              <a:t>Money Make Money </a:t>
            </a:r>
            <a:r>
              <a:rPr lang="en-US" altLang="zh-TW" smtClean="0">
                <a:sym typeface="Wingdings" pitchFamily="2" charset="2"/>
              </a:rPr>
              <a:t> Loans and Stocks  Derivatives etc.</a:t>
            </a:r>
            <a:endParaRPr lang="en-US" altLang="zh-TW" smtClean="0"/>
          </a:p>
          <a:p>
            <a:pPr eaLnBrk="1" hangingPunct="1"/>
            <a:r>
              <a:rPr lang="en-US" altLang="zh-TW" smtClean="0"/>
              <a:t>Greed over Fear </a:t>
            </a:r>
            <a:r>
              <a:rPr lang="en-US" altLang="zh-TW" smtClean="0">
                <a:sym typeface="Wingdings" pitchFamily="2" charset="2"/>
              </a:rPr>
              <a:t> Take Risk  Casino Syndrome</a:t>
            </a:r>
          </a:p>
          <a:p>
            <a:pPr eaLnBrk="1" hangingPunct="1"/>
            <a:r>
              <a:rPr lang="en-US" altLang="zh-TW" smtClean="0">
                <a:sym typeface="Wingdings" pitchFamily="2" charset="2"/>
              </a:rPr>
              <a:t>Idle Money Leads to Bad Loans, Low Interest Rate Make this Even Worse</a:t>
            </a:r>
            <a:endParaRPr lang="en-US" altLang="zh-TW"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TW" sz="3600" smtClean="0"/>
              <a:t>Frenzy: Self-Sufficient Financial Capital Governing the Casino</a:t>
            </a:r>
          </a:p>
        </p:txBody>
      </p:sp>
      <p:sp>
        <p:nvSpPr>
          <p:cNvPr id="24579" name="Rectangle 3"/>
          <p:cNvSpPr>
            <a:spLocks noGrp="1" noChangeArrowheads="1"/>
          </p:cNvSpPr>
          <p:nvPr>
            <p:ph type="body" idx="1"/>
          </p:nvPr>
        </p:nvSpPr>
        <p:spPr/>
        <p:txBody>
          <a:bodyPr/>
          <a:lstStyle/>
          <a:p>
            <a:pPr eaLnBrk="1" hangingPunct="1">
              <a:lnSpc>
                <a:spcPct val="90000"/>
              </a:lnSpc>
            </a:pPr>
            <a:r>
              <a:rPr lang="en-US" altLang="zh-TW" sz="2800" smtClean="0"/>
              <a:t>Decoupling and Widening Social Gaps</a:t>
            </a:r>
          </a:p>
          <a:p>
            <a:pPr eaLnBrk="1" hangingPunct="1">
              <a:lnSpc>
                <a:spcPct val="90000"/>
              </a:lnSpc>
            </a:pPr>
            <a:r>
              <a:rPr lang="en-US" altLang="zh-TW" sz="2800" smtClean="0"/>
              <a:t>Speculating with Old Wealth: Asset Inflation</a:t>
            </a:r>
          </a:p>
          <a:p>
            <a:pPr eaLnBrk="1" hangingPunct="1">
              <a:lnSpc>
                <a:spcPct val="90000"/>
              </a:lnSpc>
            </a:pPr>
            <a:r>
              <a:rPr lang="en-US" altLang="zh-TW" sz="2800" smtClean="0"/>
              <a:t>Crises in the Weaker Nodes of the World Economy</a:t>
            </a:r>
          </a:p>
          <a:p>
            <a:pPr eaLnBrk="1" hangingPunct="1">
              <a:lnSpc>
                <a:spcPct val="90000"/>
              </a:lnSpc>
            </a:pPr>
            <a:r>
              <a:rPr lang="en-US" altLang="zh-TW" sz="2800" smtClean="0"/>
              <a:t>Windows of Opportunity for Catching Up</a:t>
            </a:r>
          </a:p>
          <a:p>
            <a:pPr eaLnBrk="1" hangingPunct="1">
              <a:lnSpc>
                <a:spcPct val="90000"/>
              </a:lnSpc>
            </a:pPr>
            <a:r>
              <a:rPr lang="en-US" altLang="zh-TW" sz="2800" smtClean="0"/>
              <a:t>Over-Funding the Revolutionary Industries: Manias and Frantic Competition</a:t>
            </a:r>
          </a:p>
          <a:p>
            <a:pPr eaLnBrk="1" hangingPunct="1">
              <a:lnSpc>
                <a:spcPct val="90000"/>
              </a:lnSpc>
            </a:pPr>
            <a:r>
              <a:rPr lang="en-US" altLang="zh-TW" sz="2800" smtClean="0"/>
              <a:t>Mergers and the Creation of Oligopolies</a:t>
            </a:r>
          </a:p>
          <a:p>
            <a:pPr eaLnBrk="1" hangingPunct="1">
              <a:lnSpc>
                <a:spcPct val="90000"/>
              </a:lnSpc>
            </a:pPr>
            <a:r>
              <a:rPr lang="en-US" altLang="zh-TW" sz="2800" smtClean="0"/>
              <a:t>Ethical Softening and Opacity</a:t>
            </a:r>
          </a:p>
          <a:p>
            <a:pPr eaLnBrk="1" hangingPunct="1">
              <a:lnSpc>
                <a:spcPct val="90000"/>
              </a:lnSpc>
            </a:pPr>
            <a:r>
              <a:rPr lang="en-US" altLang="zh-TW" sz="2800" smtClean="0"/>
              <a:t>Increasing Tensions between the Money and Real Economies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sz="3600" smtClean="0"/>
              <a:t>Speculating with Old Wealth: </a:t>
            </a:r>
            <a:br>
              <a:rPr lang="en-US" altLang="zh-TW" sz="3600" smtClean="0"/>
            </a:br>
            <a:r>
              <a:rPr lang="en-US" altLang="zh-TW" sz="3600" smtClean="0"/>
              <a:t>Asset Inflation</a:t>
            </a:r>
          </a:p>
        </p:txBody>
      </p:sp>
      <p:sp>
        <p:nvSpPr>
          <p:cNvPr id="25603" name="Rectangle 3"/>
          <p:cNvSpPr>
            <a:spLocks noGrp="1" noChangeArrowheads="1"/>
          </p:cNvSpPr>
          <p:nvPr>
            <p:ph type="body" idx="1"/>
          </p:nvPr>
        </p:nvSpPr>
        <p:spPr/>
        <p:txBody>
          <a:bodyPr/>
          <a:lstStyle/>
          <a:p>
            <a:pPr eaLnBrk="1" hangingPunct="1">
              <a:lnSpc>
                <a:spcPct val="80000"/>
              </a:lnSpc>
            </a:pPr>
            <a:r>
              <a:rPr lang="en-US" altLang="zh-TW" sz="2000" dirty="0" smtClean="0"/>
              <a:t>The leveraged buy-outs of the late 1980s and 1990s and some forms of mutual and hedge funds (e.g. $4.7B capital borrowed $120B in 1998 and it went bad and which had to be rescued)</a:t>
            </a:r>
          </a:p>
          <a:p>
            <a:pPr eaLnBrk="1" hangingPunct="1">
              <a:lnSpc>
                <a:spcPct val="80000"/>
              </a:lnSpc>
            </a:pPr>
            <a:r>
              <a:rPr lang="en-US" altLang="zh-TW" sz="2000" dirty="0" smtClean="0"/>
              <a:t>Derivatives, ‘junk bonds’ and other instruments serve as rakes to bring in capital for a wider than usual range of investment in productive assets and to make ‘everybody into an investor’, which is part of how the financial agents and the larger players increase their margins.</a:t>
            </a:r>
          </a:p>
          <a:p>
            <a:pPr eaLnBrk="1" hangingPunct="1">
              <a:lnSpc>
                <a:spcPct val="80000"/>
              </a:lnSpc>
            </a:pPr>
            <a:r>
              <a:rPr lang="en-US" altLang="zh-TW" sz="2000" dirty="0" smtClean="0"/>
              <a:t>The other route for imagination is diverting finance from wealth creation and simply finding whatever objects of speculation are at hand. Investment in real estate, gold and other precious metals, futures markets, art, ‘pyramids’ of loans, hedge funds and many other instruments of financial manipulation can serve the purposed of using the money that cannot find profitable use in productive activities.</a:t>
            </a:r>
          </a:p>
          <a:p>
            <a:pPr eaLnBrk="1" hangingPunct="1">
              <a:lnSpc>
                <a:spcPct val="80000"/>
              </a:lnSpc>
            </a:pPr>
            <a:r>
              <a:rPr lang="en-US" altLang="zh-TW" sz="2000" dirty="0" smtClean="0"/>
              <a:t>Real estate if one of the preferred targets for speculation. In Tokyo, in the 1980s, real estate climbed to such absurd heights that the grounds of the Imperial Palace had the same nominal value as all the land in the state of California (or in all of Canada). In the Chicago of the late 1880s it was clear the prices had reached equally impossible levels.</a:t>
            </a:r>
          </a:p>
          <a:p>
            <a:pPr eaLnBrk="1" hangingPunct="1">
              <a:lnSpc>
                <a:spcPct val="80000"/>
              </a:lnSpc>
            </a:pPr>
            <a:endParaRPr lang="en-US" altLang="zh-TW"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zh-TW" sz="3600" smtClean="0"/>
              <a:t>Recent Reminders (1)</a:t>
            </a:r>
          </a:p>
        </p:txBody>
      </p:sp>
      <p:sp>
        <p:nvSpPr>
          <p:cNvPr id="8195" name="Rectangle 3"/>
          <p:cNvSpPr>
            <a:spLocks noGrp="1" noChangeArrowheads="1"/>
          </p:cNvSpPr>
          <p:nvPr>
            <p:ph type="body" idx="1"/>
          </p:nvPr>
        </p:nvSpPr>
        <p:spPr>
          <a:xfrm>
            <a:off x="685800" y="1219200"/>
            <a:ext cx="7772400" cy="4953000"/>
          </a:xfrm>
        </p:spPr>
        <p:txBody>
          <a:bodyPr/>
          <a:lstStyle/>
          <a:p>
            <a:pPr eaLnBrk="1" hangingPunct="1">
              <a:lnSpc>
                <a:spcPct val="90000"/>
              </a:lnSpc>
            </a:pPr>
            <a:r>
              <a:rPr lang="en-US" altLang="zh-TW" sz="2400" smtClean="0"/>
              <a:t>Iraq was where once a civilization had started.</a:t>
            </a:r>
          </a:p>
          <a:p>
            <a:pPr eaLnBrk="1" hangingPunct="1">
              <a:lnSpc>
                <a:spcPct val="90000"/>
              </a:lnSpc>
            </a:pPr>
            <a:r>
              <a:rPr lang="en-US" altLang="zh-TW" sz="2400" smtClean="0"/>
              <a:t>In 1840, when the Industrial Revolution just started, China and India had 40% share of the world trades.</a:t>
            </a:r>
          </a:p>
          <a:p>
            <a:pPr eaLnBrk="1" hangingPunct="1">
              <a:lnSpc>
                <a:spcPct val="90000"/>
              </a:lnSpc>
            </a:pPr>
            <a:r>
              <a:rPr lang="en-US" altLang="zh-TW" sz="2400" smtClean="0"/>
              <a:t>In 1935, GDP per capita of Japan did not differ much with those of Mexico and Brazil.</a:t>
            </a:r>
          </a:p>
          <a:p>
            <a:pPr eaLnBrk="1" hangingPunct="1">
              <a:lnSpc>
                <a:spcPct val="90000"/>
              </a:lnSpc>
            </a:pPr>
            <a:r>
              <a:rPr lang="en-US" altLang="zh-TW" sz="2400" smtClean="0"/>
              <a:t>In 1938, Philippines had highest GDP per capita in Asia.</a:t>
            </a:r>
          </a:p>
          <a:p>
            <a:pPr eaLnBrk="1" hangingPunct="1">
              <a:lnSpc>
                <a:spcPct val="90000"/>
              </a:lnSpc>
            </a:pPr>
            <a:r>
              <a:rPr lang="en-US" altLang="zh-TW" sz="2400" smtClean="0"/>
              <a:t>In 1944, the first computer was 200 times more expensive than present computer. The modern computer is 50,000 times more powerful.</a:t>
            </a:r>
          </a:p>
          <a:p>
            <a:pPr eaLnBrk="1" hangingPunct="1">
              <a:lnSpc>
                <a:spcPct val="90000"/>
              </a:lnSpc>
            </a:pPr>
            <a:r>
              <a:rPr lang="en-US" altLang="zh-TW" sz="2400" smtClean="0"/>
              <a:t>In 1948, Taiwanese GDP per capita was less than a half of Mexico’s. Now it is more than four times bigger.</a:t>
            </a:r>
          </a:p>
          <a:p>
            <a:pPr eaLnBrk="1" hangingPunct="1">
              <a:lnSpc>
                <a:spcPct val="90000"/>
              </a:lnSpc>
            </a:pPr>
            <a:r>
              <a:rPr lang="en-US" altLang="zh-TW" sz="2400" smtClean="0"/>
              <a:t>In 1954, according to World Bank, Miyama (once Burma) had brightest economic prospect in Asia</a:t>
            </a:r>
          </a:p>
        </p:txBody>
      </p:sp>
      <p:sp>
        <p:nvSpPr>
          <p:cNvPr id="8196" name="Text Box 4"/>
          <p:cNvSpPr txBox="1">
            <a:spLocks noChangeArrowheads="1"/>
          </p:cNvSpPr>
          <p:nvPr/>
        </p:nvSpPr>
        <p:spPr bwMode="auto">
          <a:xfrm>
            <a:off x="5334000" y="6543675"/>
            <a:ext cx="3605213" cy="276225"/>
          </a:xfrm>
          <a:prstGeom prst="rect">
            <a:avLst/>
          </a:prstGeom>
          <a:noFill/>
          <a:ln w="9525">
            <a:noFill/>
            <a:miter lim="800000"/>
            <a:headEnd/>
            <a:tailEnd/>
          </a:ln>
        </p:spPr>
        <p:txBody>
          <a:bodyPr wrap="none">
            <a:spAutoFit/>
          </a:bodyPr>
          <a:lstStyle/>
          <a:p>
            <a:r>
              <a:rPr lang="en-US" altLang="zh-TW" sz="1200">
                <a:latin typeface="Arial" charset="0"/>
              </a:rPr>
              <a:t>Courtesy of Byeongwon Park, 2007 KIST of Korea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4213" y="115888"/>
            <a:ext cx="7772400" cy="838200"/>
          </a:xfrm>
        </p:spPr>
        <p:txBody>
          <a:bodyPr/>
          <a:lstStyle/>
          <a:p>
            <a:pPr eaLnBrk="1" hangingPunct="1"/>
            <a:r>
              <a:rPr lang="en-US" altLang="zh-TW" sz="3600" smtClean="0"/>
              <a:t>Crises in the Weaker Nodes of the World Economy</a:t>
            </a:r>
          </a:p>
        </p:txBody>
      </p:sp>
      <p:sp>
        <p:nvSpPr>
          <p:cNvPr id="26627" name="Rectangle 3"/>
          <p:cNvSpPr>
            <a:spLocks noGrp="1" noChangeArrowheads="1"/>
          </p:cNvSpPr>
          <p:nvPr>
            <p:ph type="body" idx="1"/>
          </p:nvPr>
        </p:nvSpPr>
        <p:spPr/>
        <p:txBody>
          <a:bodyPr/>
          <a:lstStyle/>
          <a:p>
            <a:pPr eaLnBrk="1" hangingPunct="1">
              <a:lnSpc>
                <a:spcPct val="80000"/>
              </a:lnSpc>
            </a:pPr>
            <a:r>
              <a:rPr lang="en-US" altLang="zh-TW" sz="2000" smtClean="0"/>
              <a:t>Several American states defaulted during the frenzy phases of the second and third surges in the nineteenth century. In the first case, in the 1830s they had built canals and turnpikes when Britain was already about to enter the first railway boom; in the second case, in the 1860s they built the railways with the old iron technologies when Besemer steel ones were about to replace them.</a:t>
            </a:r>
          </a:p>
          <a:p>
            <a:pPr eaLnBrk="1" hangingPunct="1">
              <a:lnSpc>
                <a:spcPct val="80000"/>
              </a:lnSpc>
            </a:pPr>
            <a:r>
              <a:rPr lang="en-US" altLang="zh-TW" sz="2000" smtClean="0"/>
              <a:t>In the 1930s depression, there were massive defaults of several countries on bonds and loans for building railways and ports or for mining and agricultural exports, when already the industries manufacturing mass-consumption products had become the new dynamic sectors. As regards the present fifth surge, the debt crisis – which exploded in the 1980s and is far from overcome in the new century – is the tail end of the loans taken to set up mature mass-production industries or, worse still, to massively finance imports for luxury consumption without investing. As a result, the economies of most debtor countries are stretched to their limits in a situation that makes the debts structurally unpayable in most cases.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0825" y="152400"/>
            <a:ext cx="8642350" cy="838200"/>
          </a:xfrm>
        </p:spPr>
        <p:txBody>
          <a:bodyPr/>
          <a:lstStyle/>
          <a:p>
            <a:pPr eaLnBrk="1" hangingPunct="1"/>
            <a:r>
              <a:rPr lang="en-US" altLang="zh-TW" sz="3600" smtClean="0"/>
              <a:t>Windows of Opportunity for Catching Up</a:t>
            </a:r>
          </a:p>
        </p:txBody>
      </p:sp>
      <p:sp>
        <p:nvSpPr>
          <p:cNvPr id="27651" name="Rectangle 3"/>
          <p:cNvSpPr>
            <a:spLocks noGrp="1" noChangeArrowheads="1"/>
          </p:cNvSpPr>
          <p:nvPr>
            <p:ph type="body" idx="1"/>
          </p:nvPr>
        </p:nvSpPr>
        <p:spPr>
          <a:xfrm>
            <a:off x="684213" y="1196975"/>
            <a:ext cx="7772400" cy="5105400"/>
          </a:xfrm>
        </p:spPr>
        <p:txBody>
          <a:bodyPr/>
          <a:lstStyle/>
          <a:p>
            <a:pPr eaLnBrk="1" hangingPunct="1">
              <a:lnSpc>
                <a:spcPct val="80000"/>
              </a:lnSpc>
            </a:pPr>
            <a:r>
              <a:rPr lang="en-US" altLang="zh-TW" sz="1600" smtClean="0"/>
              <a:t>Belgium, France and the USA caught up in the installation period fo the second surge; Germany and the USA forged ahead in that of the third, Most of Europe, Japan and the Soviet Union, caught up in the forth. The forging forward of Japan in the fifth, overtaking several more advanced countries, was clear until the collapse of its early casino bubble plunged it into a recession that lasted through the 1990s</a:t>
            </a:r>
          </a:p>
          <a:p>
            <a:pPr eaLnBrk="1" hangingPunct="1">
              <a:lnSpc>
                <a:spcPct val="80000"/>
              </a:lnSpc>
            </a:pPr>
            <a:r>
              <a:rPr lang="en-US" altLang="zh-TW" sz="1600" smtClean="0"/>
              <a:t>There are areas of the world that happen to be in a position, for national, international, historical and geographic reasons, to make a catching-up leap with the new paradigm.  Examples of this are Argentina with the third great surge in the last quarter of the nineteenth century and the Asian Tigers a hundred years later, in the installation period of the fifth.</a:t>
            </a:r>
          </a:p>
          <a:p>
            <a:pPr eaLnBrk="1" hangingPunct="1">
              <a:lnSpc>
                <a:spcPct val="80000"/>
              </a:lnSpc>
            </a:pPr>
            <a:r>
              <a:rPr lang="en-US" altLang="zh-TW" sz="1600" smtClean="0"/>
              <a:t>In the case of the Asian Tigers, paradigm construction plus the geopolitical forces of the Cold War came together from the 1960s to facilitate a wave of foreign investment in the area, which happened to have the mass-production electronics industry as one of the most active. Both factors also opened the US markets to manufactured exports from those countries.  The success of Japan in forging ahead and riding a high wave in the 1980s, when the Western economies were riddled with stagflation, created a sort of oasis for the neighboring countries to attempt catching up from behind. The similar case can be made to the USA in the 1820s and 1830s, the United States, then a peripheral country, also had a booming economy with internal dynamics and intense foreign investment coming from Britain during the installation period of the second great surge.</a:t>
            </a:r>
          </a:p>
          <a:p>
            <a:pPr eaLnBrk="1" hangingPunct="1">
              <a:lnSpc>
                <a:spcPct val="80000"/>
              </a:lnSpc>
            </a:pPr>
            <a:r>
              <a:rPr lang="en-US" altLang="zh-TW" sz="1600" smtClean="0"/>
              <a:t>But latecomers economies are naturally more fragile than the already developed economies and thus probably more vulnerable to a sudden retrieval of funds.  They can also be severely affected by the shrinking of markets.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476250"/>
            <a:ext cx="9144000" cy="838200"/>
          </a:xfrm>
        </p:spPr>
        <p:txBody>
          <a:bodyPr/>
          <a:lstStyle/>
          <a:p>
            <a:pPr eaLnBrk="1" hangingPunct="1"/>
            <a:r>
              <a:rPr lang="en-US" altLang="zh-TW" sz="3600" smtClean="0"/>
              <a:t>Over-Funding the Revolutionary Industries: Manias and Frantic Competition</a:t>
            </a:r>
            <a:br>
              <a:rPr lang="en-US" altLang="zh-TW" sz="3600" smtClean="0"/>
            </a:br>
            <a:endParaRPr lang="en-US" altLang="zh-TW" sz="3600" smtClean="0"/>
          </a:p>
        </p:txBody>
      </p:sp>
      <p:sp>
        <p:nvSpPr>
          <p:cNvPr id="28675" name="Rectangle 3"/>
          <p:cNvSpPr>
            <a:spLocks noGrp="1" noChangeArrowheads="1"/>
          </p:cNvSpPr>
          <p:nvPr>
            <p:ph type="body" idx="1"/>
          </p:nvPr>
        </p:nvSpPr>
        <p:spPr>
          <a:xfrm>
            <a:off x="685800" y="1628775"/>
            <a:ext cx="7772400" cy="4848225"/>
          </a:xfrm>
        </p:spPr>
        <p:txBody>
          <a:bodyPr/>
          <a:lstStyle/>
          <a:p>
            <a:pPr eaLnBrk="1" hangingPunct="1">
              <a:lnSpc>
                <a:spcPct val="80000"/>
              </a:lnSpc>
            </a:pPr>
            <a:r>
              <a:rPr lang="en-US" altLang="zh-TW" sz="2400" smtClean="0"/>
              <a:t>The canal mania leading to the panic of 1798</a:t>
            </a:r>
          </a:p>
          <a:p>
            <a:pPr eaLnBrk="1" hangingPunct="1">
              <a:lnSpc>
                <a:spcPct val="80000"/>
              </a:lnSpc>
            </a:pPr>
            <a:r>
              <a:rPr lang="en-US" altLang="zh-TW" sz="2400" smtClean="0"/>
              <a:t>The railway mania panic of 1847</a:t>
            </a:r>
          </a:p>
          <a:p>
            <a:pPr eaLnBrk="1" hangingPunct="1">
              <a:lnSpc>
                <a:spcPct val="80000"/>
              </a:lnSpc>
            </a:pPr>
            <a:r>
              <a:rPr lang="en-US" altLang="zh-TW" sz="2400" smtClean="0"/>
              <a:t>The real estate and stock market mania before the crash of 1929</a:t>
            </a:r>
          </a:p>
          <a:p>
            <a:pPr eaLnBrk="1" hangingPunct="1">
              <a:lnSpc>
                <a:spcPct val="80000"/>
              </a:lnSpc>
            </a:pPr>
            <a:r>
              <a:rPr lang="en-US" altLang="zh-TW" sz="2400" smtClean="0"/>
              <a:t>Internet mania of 1990 to the crash of 2000</a:t>
            </a:r>
          </a:p>
          <a:p>
            <a:pPr eaLnBrk="1" hangingPunct="1">
              <a:lnSpc>
                <a:spcPct val="80000"/>
              </a:lnSpc>
            </a:pPr>
            <a:r>
              <a:rPr lang="en-US" altLang="zh-TW" sz="2400" smtClean="0"/>
              <a:t>The intense concentration of capital, local and international, furthering the infrastructure of the new economy can be seen as the dynamic roles of financial capital in furthering technological advance– but its wasteful and likely to overshoot; it can be painful for many, but it does the job for creating the fundamental externalities and facilitating intense social learning for the full unfolding of the revolution later 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TW" sz="3600" smtClean="0"/>
              <a:t>Mergers and the Creation of Oligopolies</a:t>
            </a:r>
          </a:p>
        </p:txBody>
      </p:sp>
      <p:sp>
        <p:nvSpPr>
          <p:cNvPr id="29699" name="Rectangle 3"/>
          <p:cNvSpPr>
            <a:spLocks noGrp="1" noChangeArrowheads="1"/>
          </p:cNvSpPr>
          <p:nvPr>
            <p:ph type="body" idx="1"/>
          </p:nvPr>
        </p:nvSpPr>
        <p:spPr/>
        <p:txBody>
          <a:bodyPr/>
          <a:lstStyle/>
          <a:p>
            <a:pPr eaLnBrk="1" hangingPunct="1">
              <a:lnSpc>
                <a:spcPct val="80000"/>
              </a:lnSpc>
            </a:pPr>
            <a:r>
              <a:rPr lang="en-US" altLang="zh-TW" sz="1400" dirty="0" smtClean="0"/>
              <a:t>Whether a single-purpose mania develops or not, other types of problem are likely to follow from excess investment flowing into the core industries. If there is a time and a place in the evolution of capitalism when ‘free competition’ actually develops, it is during the installation period. Many, truly many, enter the fray; only a few are destined to become the giants of each of the new industries. But, as late-Frenzy is reached, not only overinvestment but also other perverse mechanisms begin to operate.</a:t>
            </a:r>
          </a:p>
          <a:p>
            <a:pPr eaLnBrk="1" hangingPunct="1">
              <a:lnSpc>
                <a:spcPct val="80000"/>
              </a:lnSpc>
            </a:pPr>
            <a:r>
              <a:rPr lang="en-US" altLang="zh-TW" sz="1400" dirty="0" smtClean="0"/>
              <a:t>The velocity of technical change, typical of the early phases of technological revolutions ends up creating the problem of premature obsolescence. Since the mid-1990s, for instance, the speed of increase in computer power, in new generations of software or cellular phones and in dot.com companies on the Internet, hardly allowed users the time for learning or for amortizing investment. But no producer could afford to stay behind in the innovation race.</a:t>
            </a:r>
          </a:p>
          <a:p>
            <a:pPr eaLnBrk="1" hangingPunct="1">
              <a:lnSpc>
                <a:spcPct val="80000"/>
              </a:lnSpc>
            </a:pPr>
            <a:r>
              <a:rPr lang="en-US" altLang="zh-TW" sz="1400" dirty="0" smtClean="0"/>
              <a:t>With accelerated technical change, price competition can be excessive. Given that each paradigm provides the potential for a quantum jump in productivity through successive innovative improvements, lower and lower prices become a possibility and are typically brandished as weapons in the competition for market power. So, movements toward oligopoly or cartel-type agreements are likely to take place as some of the firms involved become strong enough.</a:t>
            </a:r>
          </a:p>
          <a:p>
            <a:pPr eaLnBrk="1" hangingPunct="1">
              <a:lnSpc>
                <a:spcPct val="80000"/>
              </a:lnSpc>
            </a:pPr>
            <a:r>
              <a:rPr lang="en-US" altLang="zh-TW" sz="1400" dirty="0" smtClean="0"/>
              <a:t>The aggregation process is one of the changes brought about by each technological revolution and its enabling infrastructure:</a:t>
            </a:r>
          </a:p>
          <a:p>
            <a:pPr lvl="1" eaLnBrk="1" hangingPunct="1">
              <a:lnSpc>
                <a:spcPct val="80000"/>
              </a:lnSpc>
            </a:pPr>
            <a:r>
              <a:rPr lang="en-US" altLang="zh-TW" sz="1400" dirty="0" smtClean="0"/>
              <a:t>In the 3rd. surge, vertical integration from raw materials to final clients in a core product became the ‘ideal’ form of the most powerful firms of the period</a:t>
            </a:r>
          </a:p>
          <a:p>
            <a:pPr lvl="1" eaLnBrk="1" hangingPunct="1">
              <a:lnSpc>
                <a:spcPct val="80000"/>
              </a:lnSpc>
            </a:pPr>
            <a:r>
              <a:rPr lang="en-US" altLang="zh-TW" sz="1400" dirty="0" smtClean="0"/>
              <a:t>In the 4th. surge, horizontal integration was more typical, so that final product manufacturers widened their range of similar products, rather than integrate backwards into raw materials</a:t>
            </a:r>
          </a:p>
          <a:p>
            <a:pPr lvl="1" eaLnBrk="1" hangingPunct="1">
              <a:lnSpc>
                <a:spcPct val="80000"/>
              </a:lnSpc>
            </a:pPr>
            <a:r>
              <a:rPr lang="en-US" altLang="zh-TW" sz="1400" dirty="0" smtClean="0"/>
              <a:t>In the present 5th. surge, transcontinental networks encompassing the whole range of segments both horizontally and vertically – or ‘diagonally’ – in several related markets for goods and/or services are emerging as the strongest organizations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TW" smtClean="0"/>
              <a:t>Ethical Softening and Opacity</a:t>
            </a:r>
          </a:p>
        </p:txBody>
      </p:sp>
      <p:sp>
        <p:nvSpPr>
          <p:cNvPr id="30723" name="Rectangle 3"/>
          <p:cNvSpPr>
            <a:spLocks noGrp="1" noChangeArrowheads="1"/>
          </p:cNvSpPr>
          <p:nvPr>
            <p:ph type="body" idx="1"/>
          </p:nvPr>
        </p:nvSpPr>
        <p:spPr/>
        <p:txBody>
          <a:bodyPr/>
          <a:lstStyle/>
          <a:p>
            <a:pPr eaLnBrk="1" hangingPunct="1">
              <a:lnSpc>
                <a:spcPct val="80000"/>
              </a:lnSpc>
            </a:pPr>
            <a:r>
              <a:rPr lang="en-US" altLang="zh-TW" sz="2000" smtClean="0"/>
              <a:t>Frenzy phase: Being rich is being ‘good’; anything else is failure. The ethics of success at any price are the only valid norms.  This is the attitude driving the ample diffusion of the doubtfully legitimate financial practices developing in the gambling context of the frenzy phase.  That permissive atmosphere generates an opacity that is highly convenient for corruption and for the flourishing of outright illegal activities.</a:t>
            </a:r>
          </a:p>
          <a:p>
            <a:pPr lvl="1" eaLnBrk="1" hangingPunct="1">
              <a:lnSpc>
                <a:spcPct val="80000"/>
              </a:lnSpc>
            </a:pPr>
            <a:r>
              <a:rPr lang="en-US" altLang="zh-TW" sz="1800" smtClean="0"/>
              <a:t>In Britain @ 2nd. surge, government officials took commissions for helping get railway ‘rights’</a:t>
            </a:r>
          </a:p>
          <a:p>
            <a:pPr lvl="1" eaLnBrk="1" hangingPunct="1">
              <a:lnSpc>
                <a:spcPct val="80000"/>
              </a:lnSpc>
            </a:pPr>
            <a:r>
              <a:rPr lang="en-US" altLang="zh-TW" sz="1800" smtClean="0"/>
              <a:t>The Japan of the 1980s was riddled with tax evasion and corruption, unfortunately facilitated by a general relaxing of state regulation and supervision of financial practices.</a:t>
            </a:r>
          </a:p>
          <a:p>
            <a:pPr lvl="1" eaLnBrk="1" hangingPunct="1">
              <a:lnSpc>
                <a:spcPct val="80000"/>
              </a:lnSpc>
            </a:pPr>
            <a:r>
              <a:rPr lang="en-US" altLang="zh-TW" sz="1800" smtClean="0"/>
              <a:t>The vast money-laundering networks for the trafficking  in drugs in the 1990s are similar to those of ‘bootleggers’ in the USA in the 1920s or those of weapons dealers and of corruption money in various similar periods</a:t>
            </a:r>
          </a:p>
          <a:p>
            <a:pPr lvl="1" eaLnBrk="1" hangingPunct="1">
              <a:lnSpc>
                <a:spcPct val="80000"/>
              </a:lnSpc>
            </a:pPr>
            <a:r>
              <a:rPr lang="en-US" altLang="zh-TW" sz="1800" smtClean="0"/>
              <a:t>Ponzi scheme in mid-1920s, 1980s, 1990s, and latest 2009 were repeating incidences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TW" sz="3600" smtClean="0"/>
              <a:t>Increasing Tensions between the Money and Real Economies</a:t>
            </a:r>
          </a:p>
        </p:txBody>
      </p:sp>
      <p:sp>
        <p:nvSpPr>
          <p:cNvPr id="31747" name="Rectangle 3"/>
          <p:cNvSpPr>
            <a:spLocks noGrp="1" noChangeArrowheads="1"/>
          </p:cNvSpPr>
          <p:nvPr>
            <p:ph type="body" idx="1"/>
          </p:nvPr>
        </p:nvSpPr>
        <p:spPr/>
        <p:txBody>
          <a:bodyPr/>
          <a:lstStyle/>
          <a:p>
            <a:pPr eaLnBrk="1" hangingPunct="1">
              <a:lnSpc>
                <a:spcPct val="90000"/>
              </a:lnSpc>
            </a:pPr>
            <a:r>
              <a:rPr lang="en-US" altLang="zh-TW" sz="2400" smtClean="0"/>
              <a:t>Too much of idle money and ease of money makes money, i.e. US stock index vs US GDP 	</a:t>
            </a:r>
          </a:p>
          <a:p>
            <a:pPr lvl="1" eaLnBrk="1" hangingPunct="1">
              <a:lnSpc>
                <a:spcPct val="90000"/>
              </a:lnSpc>
            </a:pPr>
            <a:r>
              <a:rPr lang="en-US" altLang="zh-TW" sz="2000" smtClean="0"/>
              <a:t>From 1971-1999 stock index rose 9 folds (below 1000 to over 9000) and GDP rose only 2.5 folds</a:t>
            </a:r>
          </a:p>
          <a:p>
            <a:pPr lvl="1" eaLnBrk="1" hangingPunct="1">
              <a:lnSpc>
                <a:spcPct val="90000"/>
              </a:lnSpc>
            </a:pPr>
            <a:r>
              <a:rPr lang="en-US" altLang="zh-TW" sz="2000" smtClean="0"/>
              <a:t>In 1995, volume of derivative economy reached US$64B which was equivalent to the combined value of all bonds, equity and bank assets in the G17(G7 plus all the smaller European countries)</a:t>
            </a:r>
          </a:p>
          <a:p>
            <a:pPr eaLnBrk="1" hangingPunct="1">
              <a:lnSpc>
                <a:spcPct val="90000"/>
              </a:lnSpc>
            </a:pPr>
            <a:r>
              <a:rPr lang="en-US" altLang="zh-TW" sz="2400" smtClean="0"/>
              <a:t>Tension becomes very high between financial and product capital; Structural coherence needs to be reestablished by some means and these can often be violent and painful. It could occur through a truly great crash, as in 1929. or through what seemed to be a series of partial collapses letting off steam, as at the end of nineteenth century of dot.com bubble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TW" sz="3600" smtClean="0"/>
              <a:t>Fundamental Causes of the After-Frenzy Recession</a:t>
            </a:r>
          </a:p>
        </p:txBody>
      </p:sp>
      <p:sp>
        <p:nvSpPr>
          <p:cNvPr id="32771" name="Rectangle 3"/>
          <p:cNvSpPr>
            <a:spLocks noGrp="1" noChangeArrowheads="1"/>
          </p:cNvSpPr>
          <p:nvPr>
            <p:ph type="body" idx="1"/>
          </p:nvPr>
        </p:nvSpPr>
        <p:spPr/>
        <p:txBody>
          <a:bodyPr/>
          <a:lstStyle/>
          <a:p>
            <a:pPr eaLnBrk="1" hangingPunct="1">
              <a:lnSpc>
                <a:spcPct val="90000"/>
              </a:lnSpc>
            </a:pPr>
            <a:r>
              <a:rPr lang="en-US" altLang="zh-TW" sz="2400" smtClean="0"/>
              <a:t>The speed at which capital gains are being ‘created’ by the collective faith of the paper investors can not be matched by the speed at which the economy can produce real wealth, in spite of the continued dynamism of the revolutionary industries</a:t>
            </a:r>
          </a:p>
          <a:p>
            <a:pPr eaLnBrk="1" hangingPunct="1">
              <a:lnSpc>
                <a:spcPct val="90000"/>
              </a:lnSpc>
            </a:pPr>
            <a:r>
              <a:rPr lang="en-US" altLang="zh-TW" sz="2400" smtClean="0"/>
              <a:t>The whole frenzy phenomenon is, at bottom, a huge process of income redistribution in favor of those directly or indirectly involved in the casino, which funds the massive process of creative destruction in the economy</a:t>
            </a:r>
          </a:p>
          <a:p>
            <a:pPr eaLnBrk="1" hangingPunct="1">
              <a:lnSpc>
                <a:spcPct val="90000"/>
              </a:lnSpc>
            </a:pPr>
            <a:r>
              <a:rPr lang="en-US" altLang="zh-TW" sz="2400" smtClean="0"/>
              <a:t>The regressive distribution generates a double vicious cycle; one is economic, expressed in the market; the other is social, expressed in political terms. Both get worse as the bubble increases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smtClean="0"/>
              <a:t>Collapse of Bubble</a:t>
            </a:r>
          </a:p>
        </p:txBody>
      </p:sp>
      <p:sp>
        <p:nvSpPr>
          <p:cNvPr id="33795" name="Rectangle 3"/>
          <p:cNvSpPr>
            <a:spLocks noGrp="1" noChangeArrowheads="1"/>
          </p:cNvSpPr>
          <p:nvPr>
            <p:ph type="body" idx="1"/>
          </p:nvPr>
        </p:nvSpPr>
        <p:spPr/>
        <p:txBody>
          <a:bodyPr/>
          <a:lstStyle/>
          <a:p>
            <a:pPr eaLnBrk="1" hangingPunct="1">
              <a:lnSpc>
                <a:spcPct val="90000"/>
              </a:lnSpc>
            </a:pPr>
            <a:r>
              <a:rPr lang="en-US" altLang="zh-TW" smtClean="0"/>
              <a:t>Inevitable at late-frenzy stage, repeatedly happened in previous surges</a:t>
            </a:r>
          </a:p>
          <a:p>
            <a:pPr eaLnBrk="1" hangingPunct="1">
              <a:lnSpc>
                <a:spcPct val="90000"/>
              </a:lnSpc>
            </a:pPr>
            <a:r>
              <a:rPr lang="en-US" altLang="zh-TW" smtClean="0"/>
              <a:t>The party is over: Crashes as the door to regulation each time</a:t>
            </a:r>
          </a:p>
          <a:p>
            <a:pPr eaLnBrk="1" hangingPunct="1">
              <a:lnSpc>
                <a:spcPct val="90000"/>
              </a:lnSpc>
            </a:pPr>
            <a:r>
              <a:rPr lang="en-US" altLang="zh-TW" smtClean="0"/>
              <a:t>Historical experience seems to show that big crashes teach big lessons, but such lessons are short lived</a:t>
            </a:r>
          </a:p>
          <a:p>
            <a:pPr eaLnBrk="1" hangingPunct="1">
              <a:lnSpc>
                <a:spcPct val="90000"/>
              </a:lnSpc>
            </a:pPr>
            <a:r>
              <a:rPr lang="en-US" altLang="zh-TW" smtClean="0"/>
              <a:t>Recession is certainly a high price to pay, but it is typical of the contradictory nature of capitalism</a:t>
            </a:r>
          </a:p>
          <a:p>
            <a:pPr eaLnBrk="1" hangingPunct="1">
              <a:lnSpc>
                <a:spcPct val="90000"/>
              </a:lnSpc>
            </a:pPr>
            <a:endParaRPr lang="en-US" altLang="zh-TW"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0825" y="152400"/>
            <a:ext cx="8642350" cy="838200"/>
          </a:xfrm>
        </p:spPr>
        <p:txBody>
          <a:bodyPr/>
          <a:lstStyle/>
          <a:p>
            <a:pPr eaLnBrk="1" hangingPunct="1"/>
            <a:r>
              <a:rPr lang="en-US" altLang="zh-TW" sz="3600" smtClean="0"/>
              <a:t>Recurrence of Loan Fever and Default:</a:t>
            </a:r>
            <a:br>
              <a:rPr lang="en-US" altLang="zh-TW" sz="3600" smtClean="0"/>
            </a:br>
            <a:r>
              <a:rPr lang="en-US" altLang="zh-TW" sz="3600" smtClean="0"/>
              <a:t>Latin American Case</a:t>
            </a:r>
          </a:p>
        </p:txBody>
      </p:sp>
      <p:sp>
        <p:nvSpPr>
          <p:cNvPr id="34819" name="Line 4"/>
          <p:cNvSpPr>
            <a:spLocks noChangeShapeType="1"/>
          </p:cNvSpPr>
          <p:nvPr/>
        </p:nvSpPr>
        <p:spPr bwMode="auto">
          <a:xfrm>
            <a:off x="611188" y="2276475"/>
            <a:ext cx="8064500" cy="0"/>
          </a:xfrm>
          <a:prstGeom prst="line">
            <a:avLst/>
          </a:prstGeom>
          <a:noFill/>
          <a:ln w="19050" cap="rnd">
            <a:solidFill>
              <a:schemeClr val="tx1"/>
            </a:solidFill>
            <a:prstDash val="sysDot"/>
            <a:round/>
            <a:headEnd/>
            <a:tailEnd/>
          </a:ln>
        </p:spPr>
        <p:txBody>
          <a:bodyPr/>
          <a:lstStyle/>
          <a:p>
            <a:endParaRPr lang="zh-TW" altLang="en-US"/>
          </a:p>
        </p:txBody>
      </p:sp>
      <p:sp>
        <p:nvSpPr>
          <p:cNvPr id="34820" name="Line 5"/>
          <p:cNvSpPr>
            <a:spLocks noChangeShapeType="1"/>
          </p:cNvSpPr>
          <p:nvPr/>
        </p:nvSpPr>
        <p:spPr bwMode="auto">
          <a:xfrm>
            <a:off x="539750" y="2924175"/>
            <a:ext cx="8135938" cy="0"/>
          </a:xfrm>
          <a:prstGeom prst="line">
            <a:avLst/>
          </a:prstGeom>
          <a:noFill/>
          <a:ln w="25400" cap="rnd">
            <a:solidFill>
              <a:srgbClr val="C0C0C0"/>
            </a:solidFill>
            <a:prstDash val="sysDot"/>
            <a:round/>
            <a:headEnd/>
            <a:tailEnd/>
          </a:ln>
        </p:spPr>
        <p:txBody>
          <a:bodyPr/>
          <a:lstStyle/>
          <a:p>
            <a:endParaRPr lang="zh-TW" altLang="en-US"/>
          </a:p>
        </p:txBody>
      </p:sp>
      <p:sp>
        <p:nvSpPr>
          <p:cNvPr id="34821" name="Line 6"/>
          <p:cNvSpPr>
            <a:spLocks noChangeShapeType="1"/>
          </p:cNvSpPr>
          <p:nvPr/>
        </p:nvSpPr>
        <p:spPr bwMode="auto">
          <a:xfrm>
            <a:off x="539750" y="2997200"/>
            <a:ext cx="8135938" cy="0"/>
          </a:xfrm>
          <a:prstGeom prst="line">
            <a:avLst/>
          </a:prstGeom>
          <a:noFill/>
          <a:ln w="19050" cap="rnd">
            <a:solidFill>
              <a:srgbClr val="C0C0C0"/>
            </a:solidFill>
            <a:prstDash val="sysDot"/>
            <a:round/>
            <a:headEnd/>
            <a:tailEnd/>
          </a:ln>
        </p:spPr>
        <p:txBody>
          <a:bodyPr/>
          <a:lstStyle/>
          <a:p>
            <a:endParaRPr lang="zh-TW" altLang="en-US"/>
          </a:p>
        </p:txBody>
      </p:sp>
      <p:sp>
        <p:nvSpPr>
          <p:cNvPr id="34822" name="Line 7"/>
          <p:cNvSpPr>
            <a:spLocks noChangeShapeType="1"/>
          </p:cNvSpPr>
          <p:nvPr/>
        </p:nvSpPr>
        <p:spPr bwMode="auto">
          <a:xfrm>
            <a:off x="611188" y="3644900"/>
            <a:ext cx="8064500" cy="0"/>
          </a:xfrm>
          <a:prstGeom prst="line">
            <a:avLst/>
          </a:prstGeom>
          <a:noFill/>
          <a:ln w="25400" cap="rnd">
            <a:solidFill>
              <a:srgbClr val="C0C0C0"/>
            </a:solidFill>
            <a:prstDash val="sysDot"/>
            <a:round/>
            <a:headEnd/>
            <a:tailEnd/>
          </a:ln>
        </p:spPr>
        <p:txBody>
          <a:bodyPr/>
          <a:lstStyle/>
          <a:p>
            <a:endParaRPr lang="zh-TW" altLang="en-US"/>
          </a:p>
        </p:txBody>
      </p:sp>
      <p:sp>
        <p:nvSpPr>
          <p:cNvPr id="34823" name="Line 8"/>
          <p:cNvSpPr>
            <a:spLocks noChangeShapeType="1"/>
          </p:cNvSpPr>
          <p:nvPr/>
        </p:nvSpPr>
        <p:spPr bwMode="auto">
          <a:xfrm>
            <a:off x="539750" y="3716338"/>
            <a:ext cx="8135938" cy="0"/>
          </a:xfrm>
          <a:prstGeom prst="line">
            <a:avLst/>
          </a:prstGeom>
          <a:noFill/>
          <a:ln w="19050" cap="rnd">
            <a:solidFill>
              <a:srgbClr val="C0C0C0"/>
            </a:solidFill>
            <a:prstDash val="sysDot"/>
            <a:round/>
            <a:headEnd/>
            <a:tailEnd/>
          </a:ln>
        </p:spPr>
        <p:txBody>
          <a:bodyPr/>
          <a:lstStyle/>
          <a:p>
            <a:endParaRPr lang="zh-TW" altLang="en-US"/>
          </a:p>
        </p:txBody>
      </p:sp>
      <p:sp>
        <p:nvSpPr>
          <p:cNvPr id="34824" name="Line 9"/>
          <p:cNvSpPr>
            <a:spLocks noChangeShapeType="1"/>
          </p:cNvSpPr>
          <p:nvPr/>
        </p:nvSpPr>
        <p:spPr bwMode="auto">
          <a:xfrm flipV="1">
            <a:off x="539750" y="4364038"/>
            <a:ext cx="8135938" cy="1587"/>
          </a:xfrm>
          <a:prstGeom prst="line">
            <a:avLst/>
          </a:prstGeom>
          <a:noFill/>
          <a:ln w="25400" cap="rnd">
            <a:solidFill>
              <a:srgbClr val="C0C0C0"/>
            </a:solidFill>
            <a:prstDash val="sysDot"/>
            <a:round/>
            <a:headEnd/>
            <a:tailEnd/>
          </a:ln>
        </p:spPr>
        <p:txBody>
          <a:bodyPr/>
          <a:lstStyle/>
          <a:p>
            <a:endParaRPr lang="zh-TW" altLang="en-US"/>
          </a:p>
        </p:txBody>
      </p:sp>
      <p:sp>
        <p:nvSpPr>
          <p:cNvPr id="34825" name="Line 10"/>
          <p:cNvSpPr>
            <a:spLocks noChangeShapeType="1"/>
          </p:cNvSpPr>
          <p:nvPr/>
        </p:nvSpPr>
        <p:spPr bwMode="auto">
          <a:xfrm>
            <a:off x="539750" y="4437063"/>
            <a:ext cx="8135938" cy="0"/>
          </a:xfrm>
          <a:prstGeom prst="line">
            <a:avLst/>
          </a:prstGeom>
          <a:noFill/>
          <a:ln w="19050" cap="rnd">
            <a:solidFill>
              <a:srgbClr val="C0C0C0"/>
            </a:solidFill>
            <a:prstDash val="sysDot"/>
            <a:round/>
            <a:headEnd/>
            <a:tailEnd/>
          </a:ln>
        </p:spPr>
        <p:txBody>
          <a:bodyPr/>
          <a:lstStyle/>
          <a:p>
            <a:endParaRPr lang="zh-TW" altLang="en-US"/>
          </a:p>
        </p:txBody>
      </p:sp>
      <p:sp>
        <p:nvSpPr>
          <p:cNvPr id="34826" name="Line 11"/>
          <p:cNvSpPr>
            <a:spLocks noChangeShapeType="1"/>
          </p:cNvSpPr>
          <p:nvPr/>
        </p:nvSpPr>
        <p:spPr bwMode="auto">
          <a:xfrm>
            <a:off x="539750" y="5084763"/>
            <a:ext cx="8135938" cy="0"/>
          </a:xfrm>
          <a:prstGeom prst="line">
            <a:avLst/>
          </a:prstGeom>
          <a:noFill/>
          <a:ln w="25400" cap="rnd">
            <a:solidFill>
              <a:srgbClr val="C0C0C0"/>
            </a:solidFill>
            <a:prstDash val="sysDot"/>
            <a:round/>
            <a:headEnd/>
            <a:tailEnd/>
          </a:ln>
        </p:spPr>
        <p:txBody>
          <a:bodyPr/>
          <a:lstStyle/>
          <a:p>
            <a:endParaRPr lang="zh-TW" altLang="en-US"/>
          </a:p>
        </p:txBody>
      </p:sp>
      <p:sp>
        <p:nvSpPr>
          <p:cNvPr id="34827" name="Line 12"/>
          <p:cNvSpPr>
            <a:spLocks noChangeShapeType="1"/>
          </p:cNvSpPr>
          <p:nvPr/>
        </p:nvSpPr>
        <p:spPr bwMode="auto">
          <a:xfrm flipV="1">
            <a:off x="539750" y="5156200"/>
            <a:ext cx="8135938" cy="1588"/>
          </a:xfrm>
          <a:prstGeom prst="line">
            <a:avLst/>
          </a:prstGeom>
          <a:noFill/>
          <a:ln w="19050" cap="rnd">
            <a:solidFill>
              <a:srgbClr val="C0C0C0"/>
            </a:solidFill>
            <a:prstDash val="sysDot"/>
            <a:round/>
            <a:headEnd/>
            <a:tailEnd/>
          </a:ln>
        </p:spPr>
        <p:txBody>
          <a:bodyPr/>
          <a:lstStyle/>
          <a:p>
            <a:endParaRPr lang="zh-TW" altLang="en-US"/>
          </a:p>
        </p:txBody>
      </p:sp>
      <p:sp>
        <p:nvSpPr>
          <p:cNvPr id="34828" name="Line 13"/>
          <p:cNvSpPr>
            <a:spLocks noChangeShapeType="1"/>
          </p:cNvSpPr>
          <p:nvPr/>
        </p:nvSpPr>
        <p:spPr bwMode="auto">
          <a:xfrm flipV="1">
            <a:off x="539750" y="5803900"/>
            <a:ext cx="8135938" cy="1588"/>
          </a:xfrm>
          <a:prstGeom prst="line">
            <a:avLst/>
          </a:prstGeom>
          <a:noFill/>
          <a:ln w="25400" cap="rnd">
            <a:solidFill>
              <a:srgbClr val="C0C0C0"/>
            </a:solidFill>
            <a:prstDash val="sysDot"/>
            <a:round/>
            <a:headEnd/>
            <a:tailEnd/>
          </a:ln>
        </p:spPr>
        <p:txBody>
          <a:bodyPr/>
          <a:lstStyle/>
          <a:p>
            <a:endParaRPr lang="zh-TW" altLang="en-US"/>
          </a:p>
        </p:txBody>
      </p:sp>
      <p:sp>
        <p:nvSpPr>
          <p:cNvPr id="34829" name="Oval 14"/>
          <p:cNvSpPr>
            <a:spLocks noChangeArrowheads="1"/>
          </p:cNvSpPr>
          <p:nvPr/>
        </p:nvSpPr>
        <p:spPr bwMode="auto">
          <a:xfrm>
            <a:off x="4284663" y="3716338"/>
            <a:ext cx="719137" cy="647700"/>
          </a:xfrm>
          <a:prstGeom prst="ellipse">
            <a:avLst/>
          </a:prstGeom>
          <a:noFill/>
          <a:ln w="9525">
            <a:solidFill>
              <a:schemeClr val="folHlink"/>
            </a:solidFill>
            <a:round/>
            <a:headEnd/>
            <a:tailEnd/>
          </a:ln>
        </p:spPr>
        <p:txBody>
          <a:bodyPr wrap="none" anchor="ctr"/>
          <a:lstStyle/>
          <a:p>
            <a:endParaRPr lang="zh-TW" altLang="en-US"/>
          </a:p>
        </p:txBody>
      </p:sp>
      <p:sp>
        <p:nvSpPr>
          <p:cNvPr id="34830" name="Oval 15"/>
          <p:cNvSpPr>
            <a:spLocks noChangeArrowheads="1"/>
          </p:cNvSpPr>
          <p:nvPr/>
        </p:nvSpPr>
        <p:spPr bwMode="auto">
          <a:xfrm>
            <a:off x="4284663" y="2997200"/>
            <a:ext cx="719137" cy="647700"/>
          </a:xfrm>
          <a:prstGeom prst="ellipse">
            <a:avLst/>
          </a:prstGeom>
          <a:noFill/>
          <a:ln w="9525">
            <a:solidFill>
              <a:schemeClr val="folHlink"/>
            </a:solidFill>
            <a:round/>
            <a:headEnd/>
            <a:tailEnd/>
          </a:ln>
        </p:spPr>
        <p:txBody>
          <a:bodyPr wrap="none" anchor="ctr"/>
          <a:lstStyle/>
          <a:p>
            <a:endParaRPr lang="zh-TW" altLang="en-US"/>
          </a:p>
        </p:txBody>
      </p:sp>
      <p:sp>
        <p:nvSpPr>
          <p:cNvPr id="34831" name="Oval 16"/>
          <p:cNvSpPr>
            <a:spLocks noChangeArrowheads="1"/>
          </p:cNvSpPr>
          <p:nvPr/>
        </p:nvSpPr>
        <p:spPr bwMode="auto">
          <a:xfrm>
            <a:off x="4140200" y="4292600"/>
            <a:ext cx="1008063" cy="865188"/>
          </a:xfrm>
          <a:prstGeom prst="ellipse">
            <a:avLst/>
          </a:prstGeom>
          <a:noFill/>
          <a:ln w="9525">
            <a:solidFill>
              <a:schemeClr val="folHlink"/>
            </a:solidFill>
            <a:round/>
            <a:headEnd/>
            <a:tailEnd/>
          </a:ln>
        </p:spPr>
        <p:txBody>
          <a:bodyPr wrap="none" anchor="ctr"/>
          <a:lstStyle/>
          <a:p>
            <a:endParaRPr lang="zh-TW" altLang="en-US"/>
          </a:p>
        </p:txBody>
      </p:sp>
      <p:sp>
        <p:nvSpPr>
          <p:cNvPr id="34832" name="Oval 17"/>
          <p:cNvSpPr>
            <a:spLocks noChangeArrowheads="1"/>
          </p:cNvSpPr>
          <p:nvPr/>
        </p:nvSpPr>
        <p:spPr bwMode="auto">
          <a:xfrm>
            <a:off x="4284663" y="5157788"/>
            <a:ext cx="719137" cy="647700"/>
          </a:xfrm>
          <a:prstGeom prst="ellipse">
            <a:avLst/>
          </a:prstGeom>
          <a:noFill/>
          <a:ln w="9525">
            <a:solidFill>
              <a:schemeClr val="folHlink"/>
            </a:solidFill>
            <a:round/>
            <a:headEnd/>
            <a:tailEnd/>
          </a:ln>
        </p:spPr>
        <p:txBody>
          <a:bodyPr wrap="none" anchor="ctr"/>
          <a:lstStyle/>
          <a:p>
            <a:endParaRPr lang="zh-TW" altLang="en-US"/>
          </a:p>
        </p:txBody>
      </p:sp>
      <p:sp>
        <p:nvSpPr>
          <p:cNvPr id="34833" name="Oval 18"/>
          <p:cNvSpPr>
            <a:spLocks noChangeArrowheads="1"/>
          </p:cNvSpPr>
          <p:nvPr/>
        </p:nvSpPr>
        <p:spPr bwMode="auto">
          <a:xfrm>
            <a:off x="4284663" y="2276475"/>
            <a:ext cx="719137" cy="647700"/>
          </a:xfrm>
          <a:prstGeom prst="ellipse">
            <a:avLst/>
          </a:prstGeom>
          <a:noFill/>
          <a:ln w="9525">
            <a:solidFill>
              <a:schemeClr val="folHlink"/>
            </a:solidFill>
            <a:round/>
            <a:headEnd/>
            <a:tailEnd/>
          </a:ln>
        </p:spPr>
        <p:txBody>
          <a:bodyPr wrap="none" anchor="ctr"/>
          <a:lstStyle/>
          <a:p>
            <a:endParaRPr lang="zh-TW" altLang="en-US"/>
          </a:p>
        </p:txBody>
      </p:sp>
      <p:sp>
        <p:nvSpPr>
          <p:cNvPr id="34834" name="Line 19"/>
          <p:cNvSpPr>
            <a:spLocks noChangeShapeType="1"/>
          </p:cNvSpPr>
          <p:nvPr/>
        </p:nvSpPr>
        <p:spPr bwMode="auto">
          <a:xfrm>
            <a:off x="2268538" y="2060575"/>
            <a:ext cx="0" cy="3097213"/>
          </a:xfrm>
          <a:prstGeom prst="line">
            <a:avLst/>
          </a:prstGeom>
          <a:noFill/>
          <a:ln w="25400" cap="rnd">
            <a:solidFill>
              <a:schemeClr val="folHlink"/>
            </a:solidFill>
            <a:prstDash val="sysDot"/>
            <a:round/>
            <a:headEnd/>
            <a:tailEnd/>
          </a:ln>
        </p:spPr>
        <p:txBody>
          <a:bodyPr/>
          <a:lstStyle/>
          <a:p>
            <a:endParaRPr lang="zh-TW" altLang="en-US"/>
          </a:p>
        </p:txBody>
      </p:sp>
      <p:sp>
        <p:nvSpPr>
          <p:cNvPr id="34835" name="Line 20"/>
          <p:cNvSpPr>
            <a:spLocks noChangeShapeType="1"/>
          </p:cNvSpPr>
          <p:nvPr/>
        </p:nvSpPr>
        <p:spPr bwMode="auto">
          <a:xfrm>
            <a:off x="3419475" y="2060575"/>
            <a:ext cx="0" cy="3097213"/>
          </a:xfrm>
          <a:prstGeom prst="line">
            <a:avLst/>
          </a:prstGeom>
          <a:noFill/>
          <a:ln w="25400" cap="rnd">
            <a:solidFill>
              <a:schemeClr val="folHlink"/>
            </a:solidFill>
            <a:prstDash val="sysDot"/>
            <a:round/>
            <a:headEnd/>
            <a:tailEnd/>
          </a:ln>
        </p:spPr>
        <p:txBody>
          <a:bodyPr/>
          <a:lstStyle/>
          <a:p>
            <a:endParaRPr lang="zh-TW" altLang="en-US"/>
          </a:p>
        </p:txBody>
      </p:sp>
      <p:sp>
        <p:nvSpPr>
          <p:cNvPr id="34836" name="Line 21"/>
          <p:cNvSpPr>
            <a:spLocks noChangeShapeType="1"/>
          </p:cNvSpPr>
          <p:nvPr/>
        </p:nvSpPr>
        <p:spPr bwMode="auto">
          <a:xfrm>
            <a:off x="6011863" y="1989138"/>
            <a:ext cx="0" cy="3097212"/>
          </a:xfrm>
          <a:prstGeom prst="line">
            <a:avLst/>
          </a:prstGeom>
          <a:noFill/>
          <a:ln w="25400" cap="rnd">
            <a:solidFill>
              <a:schemeClr val="folHlink"/>
            </a:solidFill>
            <a:prstDash val="sysDot"/>
            <a:round/>
            <a:headEnd/>
            <a:tailEnd/>
          </a:ln>
        </p:spPr>
        <p:txBody>
          <a:bodyPr/>
          <a:lstStyle/>
          <a:p>
            <a:endParaRPr lang="zh-TW" altLang="en-US"/>
          </a:p>
        </p:txBody>
      </p:sp>
      <p:sp>
        <p:nvSpPr>
          <p:cNvPr id="34837" name="Line 22"/>
          <p:cNvSpPr>
            <a:spLocks noChangeShapeType="1"/>
          </p:cNvSpPr>
          <p:nvPr/>
        </p:nvSpPr>
        <p:spPr bwMode="auto">
          <a:xfrm>
            <a:off x="7308850" y="1989138"/>
            <a:ext cx="0" cy="3097212"/>
          </a:xfrm>
          <a:prstGeom prst="line">
            <a:avLst/>
          </a:prstGeom>
          <a:noFill/>
          <a:ln w="25400" cap="rnd">
            <a:solidFill>
              <a:schemeClr val="folHlink"/>
            </a:solidFill>
            <a:prstDash val="sysDot"/>
            <a:round/>
            <a:headEnd/>
            <a:tailEnd/>
          </a:ln>
        </p:spPr>
        <p:txBody>
          <a:bodyPr/>
          <a:lstStyle/>
          <a:p>
            <a:endParaRPr lang="zh-TW" altLang="en-US"/>
          </a:p>
        </p:txBody>
      </p:sp>
      <p:sp>
        <p:nvSpPr>
          <p:cNvPr id="34838" name="Text Box 23"/>
          <p:cNvSpPr txBox="1">
            <a:spLocks noChangeArrowheads="1"/>
          </p:cNvSpPr>
          <p:nvPr/>
        </p:nvSpPr>
        <p:spPr bwMode="auto">
          <a:xfrm>
            <a:off x="0" y="1700213"/>
            <a:ext cx="820738" cy="517525"/>
          </a:xfrm>
          <a:prstGeom prst="rect">
            <a:avLst/>
          </a:prstGeom>
          <a:noFill/>
          <a:ln w="9525">
            <a:noFill/>
            <a:miter lim="800000"/>
            <a:headEnd/>
            <a:tailEnd/>
          </a:ln>
        </p:spPr>
        <p:txBody>
          <a:bodyPr>
            <a:spAutoFit/>
          </a:bodyPr>
          <a:lstStyle/>
          <a:p>
            <a:r>
              <a:rPr lang="en-US" altLang="zh-TW" sz="1400" b="1"/>
              <a:t>GREAT </a:t>
            </a:r>
          </a:p>
          <a:p>
            <a:r>
              <a:rPr lang="en-US" altLang="zh-TW" sz="1400" b="1"/>
              <a:t>SURGE</a:t>
            </a:r>
          </a:p>
        </p:txBody>
      </p:sp>
      <p:sp>
        <p:nvSpPr>
          <p:cNvPr id="34839" name="Text Box 24"/>
          <p:cNvSpPr txBox="1">
            <a:spLocks noChangeArrowheads="1"/>
          </p:cNvSpPr>
          <p:nvPr/>
        </p:nvSpPr>
        <p:spPr bwMode="auto">
          <a:xfrm>
            <a:off x="0" y="2349500"/>
            <a:ext cx="473075" cy="457200"/>
          </a:xfrm>
          <a:prstGeom prst="rect">
            <a:avLst/>
          </a:prstGeom>
          <a:noFill/>
          <a:ln w="9525">
            <a:noFill/>
            <a:miter lim="800000"/>
            <a:headEnd/>
            <a:tailEnd/>
          </a:ln>
        </p:spPr>
        <p:txBody>
          <a:bodyPr wrap="none">
            <a:spAutoFit/>
          </a:bodyPr>
          <a:lstStyle/>
          <a:p>
            <a:r>
              <a:rPr lang="en-US" altLang="zh-TW"/>
              <a:t>1</a:t>
            </a:r>
            <a:r>
              <a:rPr lang="en-US" altLang="zh-TW" baseline="30000"/>
              <a:t>st</a:t>
            </a:r>
            <a:endParaRPr lang="en-US" altLang="zh-TW"/>
          </a:p>
        </p:txBody>
      </p:sp>
      <p:sp>
        <p:nvSpPr>
          <p:cNvPr id="34840" name="Text Box 26"/>
          <p:cNvSpPr txBox="1">
            <a:spLocks noChangeArrowheads="1"/>
          </p:cNvSpPr>
          <p:nvPr/>
        </p:nvSpPr>
        <p:spPr bwMode="auto">
          <a:xfrm>
            <a:off x="0" y="2997200"/>
            <a:ext cx="539750" cy="457200"/>
          </a:xfrm>
          <a:prstGeom prst="rect">
            <a:avLst/>
          </a:prstGeom>
          <a:noFill/>
          <a:ln w="9525">
            <a:noFill/>
            <a:miter lim="800000"/>
            <a:headEnd/>
            <a:tailEnd/>
          </a:ln>
        </p:spPr>
        <p:txBody>
          <a:bodyPr wrap="none">
            <a:spAutoFit/>
          </a:bodyPr>
          <a:lstStyle/>
          <a:p>
            <a:r>
              <a:rPr lang="en-US" altLang="zh-TW"/>
              <a:t>2</a:t>
            </a:r>
            <a:r>
              <a:rPr lang="en-US" altLang="zh-TW" baseline="30000"/>
              <a:t>nd</a:t>
            </a:r>
          </a:p>
        </p:txBody>
      </p:sp>
      <p:sp>
        <p:nvSpPr>
          <p:cNvPr id="34841" name="Text Box 27"/>
          <p:cNvSpPr txBox="1">
            <a:spLocks noChangeArrowheads="1"/>
          </p:cNvSpPr>
          <p:nvPr/>
        </p:nvSpPr>
        <p:spPr bwMode="auto">
          <a:xfrm>
            <a:off x="0" y="3860800"/>
            <a:ext cx="506413" cy="457200"/>
          </a:xfrm>
          <a:prstGeom prst="rect">
            <a:avLst/>
          </a:prstGeom>
          <a:noFill/>
          <a:ln w="9525">
            <a:noFill/>
            <a:miter lim="800000"/>
            <a:headEnd/>
            <a:tailEnd/>
          </a:ln>
        </p:spPr>
        <p:txBody>
          <a:bodyPr wrap="none">
            <a:spAutoFit/>
          </a:bodyPr>
          <a:lstStyle/>
          <a:p>
            <a:r>
              <a:rPr lang="en-US" altLang="zh-TW"/>
              <a:t>3</a:t>
            </a:r>
            <a:r>
              <a:rPr lang="en-US" altLang="zh-TW" baseline="30000"/>
              <a:t>rd</a:t>
            </a:r>
          </a:p>
        </p:txBody>
      </p:sp>
      <p:sp>
        <p:nvSpPr>
          <p:cNvPr id="34842" name="Text Box 28"/>
          <p:cNvSpPr txBox="1">
            <a:spLocks noChangeArrowheads="1"/>
          </p:cNvSpPr>
          <p:nvPr/>
        </p:nvSpPr>
        <p:spPr bwMode="auto">
          <a:xfrm>
            <a:off x="0" y="4508500"/>
            <a:ext cx="495300" cy="457200"/>
          </a:xfrm>
          <a:prstGeom prst="rect">
            <a:avLst/>
          </a:prstGeom>
          <a:noFill/>
          <a:ln w="9525">
            <a:noFill/>
            <a:miter lim="800000"/>
            <a:headEnd/>
            <a:tailEnd/>
          </a:ln>
        </p:spPr>
        <p:txBody>
          <a:bodyPr wrap="none">
            <a:spAutoFit/>
          </a:bodyPr>
          <a:lstStyle/>
          <a:p>
            <a:r>
              <a:rPr lang="en-US" altLang="zh-TW"/>
              <a:t>4</a:t>
            </a:r>
            <a:r>
              <a:rPr lang="en-US" altLang="zh-TW" baseline="30000"/>
              <a:t>th</a:t>
            </a:r>
          </a:p>
        </p:txBody>
      </p:sp>
      <p:sp>
        <p:nvSpPr>
          <p:cNvPr id="34843" name="Text Box 29"/>
          <p:cNvSpPr txBox="1">
            <a:spLocks noChangeArrowheads="1"/>
          </p:cNvSpPr>
          <p:nvPr/>
        </p:nvSpPr>
        <p:spPr bwMode="auto">
          <a:xfrm>
            <a:off x="0" y="5229225"/>
            <a:ext cx="495300" cy="457200"/>
          </a:xfrm>
          <a:prstGeom prst="rect">
            <a:avLst/>
          </a:prstGeom>
          <a:noFill/>
          <a:ln w="9525">
            <a:noFill/>
            <a:miter lim="800000"/>
            <a:headEnd/>
            <a:tailEnd/>
          </a:ln>
        </p:spPr>
        <p:txBody>
          <a:bodyPr wrap="none">
            <a:spAutoFit/>
          </a:bodyPr>
          <a:lstStyle/>
          <a:p>
            <a:r>
              <a:rPr lang="en-US" altLang="zh-TW"/>
              <a:t>5</a:t>
            </a:r>
            <a:r>
              <a:rPr lang="en-US" altLang="zh-TW" baseline="30000"/>
              <a:t>th</a:t>
            </a:r>
          </a:p>
        </p:txBody>
      </p:sp>
      <p:sp>
        <p:nvSpPr>
          <p:cNvPr id="34844" name="Text Box 30"/>
          <p:cNvSpPr txBox="1">
            <a:spLocks noChangeArrowheads="1"/>
          </p:cNvSpPr>
          <p:nvPr/>
        </p:nvSpPr>
        <p:spPr bwMode="auto">
          <a:xfrm>
            <a:off x="684213" y="1268413"/>
            <a:ext cx="1397000" cy="825500"/>
          </a:xfrm>
          <a:prstGeom prst="rect">
            <a:avLst/>
          </a:prstGeom>
          <a:noFill/>
          <a:ln w="9525">
            <a:noFill/>
            <a:miter lim="800000"/>
            <a:headEnd/>
            <a:tailEnd/>
          </a:ln>
        </p:spPr>
        <p:txBody>
          <a:bodyPr wrap="none">
            <a:spAutoFit/>
          </a:bodyPr>
          <a:lstStyle/>
          <a:p>
            <a:r>
              <a:rPr lang="en-US" altLang="zh-TW" sz="1600" b="1"/>
              <a:t>Technological</a:t>
            </a:r>
          </a:p>
          <a:p>
            <a:r>
              <a:rPr lang="en-US" altLang="zh-TW" sz="1600" b="1"/>
              <a:t>Revolution</a:t>
            </a:r>
          </a:p>
          <a:p>
            <a:r>
              <a:rPr lang="en-US" altLang="zh-TW" sz="1600" b="1"/>
              <a:t>Core Country</a:t>
            </a:r>
          </a:p>
        </p:txBody>
      </p:sp>
      <p:sp>
        <p:nvSpPr>
          <p:cNvPr id="34845" name="Text Box 31"/>
          <p:cNvSpPr txBox="1">
            <a:spLocks noChangeArrowheads="1"/>
          </p:cNvSpPr>
          <p:nvPr/>
        </p:nvSpPr>
        <p:spPr bwMode="auto">
          <a:xfrm>
            <a:off x="468313" y="2276475"/>
            <a:ext cx="1285875" cy="539750"/>
          </a:xfrm>
          <a:prstGeom prst="rect">
            <a:avLst/>
          </a:prstGeom>
          <a:noFill/>
          <a:ln w="9525">
            <a:noFill/>
            <a:miter lim="800000"/>
            <a:headEnd/>
            <a:tailEnd/>
          </a:ln>
        </p:spPr>
        <p:txBody>
          <a:bodyPr wrap="none">
            <a:spAutoFit/>
          </a:bodyPr>
          <a:lstStyle/>
          <a:p>
            <a:pPr>
              <a:lnSpc>
                <a:spcPct val="70000"/>
              </a:lnSpc>
            </a:pPr>
            <a:r>
              <a:rPr lang="en-US" altLang="zh-TW" sz="1400" b="1"/>
              <a:t>The Industrial</a:t>
            </a:r>
          </a:p>
          <a:p>
            <a:pPr>
              <a:lnSpc>
                <a:spcPct val="70000"/>
              </a:lnSpc>
            </a:pPr>
            <a:r>
              <a:rPr lang="en-US" altLang="zh-TW" sz="1400" b="1"/>
              <a:t>Revolution</a:t>
            </a:r>
          </a:p>
          <a:p>
            <a:pPr>
              <a:lnSpc>
                <a:spcPct val="70000"/>
              </a:lnSpc>
            </a:pPr>
            <a:r>
              <a:rPr lang="en-US" altLang="zh-TW" sz="1400" b="1"/>
              <a:t>Britain</a:t>
            </a:r>
          </a:p>
        </p:txBody>
      </p:sp>
      <p:sp>
        <p:nvSpPr>
          <p:cNvPr id="34846" name="Text Box 32"/>
          <p:cNvSpPr txBox="1">
            <a:spLocks noChangeArrowheads="1"/>
          </p:cNvSpPr>
          <p:nvPr/>
        </p:nvSpPr>
        <p:spPr bwMode="auto">
          <a:xfrm>
            <a:off x="395288" y="2997200"/>
            <a:ext cx="1682750" cy="688975"/>
          </a:xfrm>
          <a:prstGeom prst="rect">
            <a:avLst/>
          </a:prstGeom>
          <a:noFill/>
          <a:ln w="9525">
            <a:noFill/>
            <a:miter lim="800000"/>
            <a:headEnd/>
            <a:tailEnd/>
          </a:ln>
        </p:spPr>
        <p:txBody>
          <a:bodyPr wrap="none">
            <a:spAutoFit/>
          </a:bodyPr>
          <a:lstStyle/>
          <a:p>
            <a:pPr>
              <a:lnSpc>
                <a:spcPct val="70000"/>
              </a:lnSpc>
            </a:pPr>
            <a:r>
              <a:rPr lang="en-US" altLang="zh-TW" sz="1400" b="1"/>
              <a:t>Age of Steam and</a:t>
            </a:r>
          </a:p>
          <a:p>
            <a:pPr>
              <a:lnSpc>
                <a:spcPct val="70000"/>
              </a:lnSpc>
            </a:pPr>
            <a:r>
              <a:rPr lang="en-US" altLang="zh-TW" sz="1400" b="1"/>
              <a:t>Railways Britain</a:t>
            </a:r>
          </a:p>
          <a:p>
            <a:pPr>
              <a:lnSpc>
                <a:spcPct val="70000"/>
              </a:lnSpc>
            </a:pPr>
            <a:r>
              <a:rPr lang="en-US" altLang="zh-TW" sz="1400" b="1"/>
              <a:t> (spreading to</a:t>
            </a:r>
          </a:p>
          <a:p>
            <a:pPr>
              <a:lnSpc>
                <a:spcPct val="70000"/>
              </a:lnSpc>
            </a:pPr>
            <a:r>
              <a:rPr lang="en-US" altLang="zh-TW" sz="1400" b="1"/>
              <a:t>continent and USA)</a:t>
            </a:r>
          </a:p>
        </p:txBody>
      </p:sp>
      <p:sp>
        <p:nvSpPr>
          <p:cNvPr id="34847" name="Text Box 33"/>
          <p:cNvSpPr txBox="1">
            <a:spLocks noChangeArrowheads="1"/>
          </p:cNvSpPr>
          <p:nvPr/>
        </p:nvSpPr>
        <p:spPr bwMode="auto">
          <a:xfrm>
            <a:off x="395288" y="3716338"/>
            <a:ext cx="1962150" cy="688975"/>
          </a:xfrm>
          <a:prstGeom prst="rect">
            <a:avLst/>
          </a:prstGeom>
          <a:noFill/>
          <a:ln w="9525">
            <a:noFill/>
            <a:miter lim="800000"/>
            <a:headEnd/>
            <a:tailEnd/>
          </a:ln>
        </p:spPr>
        <p:txBody>
          <a:bodyPr wrap="none">
            <a:spAutoFit/>
          </a:bodyPr>
          <a:lstStyle/>
          <a:p>
            <a:pPr>
              <a:lnSpc>
                <a:spcPct val="70000"/>
              </a:lnSpc>
            </a:pPr>
            <a:r>
              <a:rPr lang="en-US" altLang="zh-TW" sz="1400" b="1"/>
              <a:t>Age of Steel, Electricity</a:t>
            </a:r>
          </a:p>
          <a:p>
            <a:pPr>
              <a:lnSpc>
                <a:spcPct val="70000"/>
              </a:lnSpc>
            </a:pPr>
            <a:r>
              <a:rPr lang="en-US" altLang="zh-TW" sz="1400" b="1"/>
              <a:t>and Engineering</a:t>
            </a:r>
          </a:p>
          <a:p>
            <a:pPr>
              <a:lnSpc>
                <a:spcPct val="70000"/>
              </a:lnSpc>
            </a:pPr>
            <a:r>
              <a:rPr lang="en-US" altLang="zh-TW" sz="1400" b="1"/>
              <a:t>USA and Germany</a:t>
            </a:r>
          </a:p>
          <a:p>
            <a:pPr>
              <a:lnSpc>
                <a:spcPct val="70000"/>
              </a:lnSpc>
            </a:pPr>
            <a:r>
              <a:rPr lang="en-US" altLang="zh-TW" sz="1400" b="1"/>
              <a:t>Overtaking Britain</a:t>
            </a:r>
          </a:p>
        </p:txBody>
      </p:sp>
      <p:sp>
        <p:nvSpPr>
          <p:cNvPr id="34848" name="Text Box 34"/>
          <p:cNvSpPr txBox="1">
            <a:spLocks noChangeArrowheads="1"/>
          </p:cNvSpPr>
          <p:nvPr/>
        </p:nvSpPr>
        <p:spPr bwMode="auto">
          <a:xfrm>
            <a:off x="395288" y="4437063"/>
            <a:ext cx="2000250" cy="688975"/>
          </a:xfrm>
          <a:prstGeom prst="rect">
            <a:avLst/>
          </a:prstGeom>
          <a:noFill/>
          <a:ln w="9525">
            <a:noFill/>
            <a:miter lim="800000"/>
            <a:headEnd/>
            <a:tailEnd/>
          </a:ln>
        </p:spPr>
        <p:txBody>
          <a:bodyPr wrap="none">
            <a:spAutoFit/>
          </a:bodyPr>
          <a:lstStyle/>
          <a:p>
            <a:pPr>
              <a:lnSpc>
                <a:spcPct val="70000"/>
              </a:lnSpc>
            </a:pPr>
            <a:r>
              <a:rPr lang="en-US" altLang="zh-TW" sz="1400" b="1"/>
              <a:t>Age of Oil, Automotives</a:t>
            </a:r>
          </a:p>
          <a:p>
            <a:pPr>
              <a:lnSpc>
                <a:spcPct val="70000"/>
              </a:lnSpc>
            </a:pPr>
            <a:r>
              <a:rPr lang="en-US" altLang="zh-TW" sz="1400" b="1"/>
              <a:t>and Mass Production</a:t>
            </a:r>
          </a:p>
          <a:p>
            <a:pPr>
              <a:lnSpc>
                <a:spcPct val="70000"/>
              </a:lnSpc>
            </a:pPr>
            <a:r>
              <a:rPr lang="en-US" altLang="zh-TW" sz="1400" b="1"/>
              <a:t>USA (spreading to </a:t>
            </a:r>
          </a:p>
          <a:p>
            <a:pPr>
              <a:lnSpc>
                <a:spcPct val="70000"/>
              </a:lnSpc>
            </a:pPr>
            <a:r>
              <a:rPr lang="en-US" altLang="zh-TW" sz="1400" b="1"/>
              <a:t>Europe)</a:t>
            </a:r>
          </a:p>
        </p:txBody>
      </p:sp>
      <p:sp>
        <p:nvSpPr>
          <p:cNvPr id="34849" name="Text Box 35"/>
          <p:cNvSpPr txBox="1">
            <a:spLocks noChangeArrowheads="1"/>
          </p:cNvSpPr>
          <p:nvPr/>
        </p:nvSpPr>
        <p:spPr bwMode="auto">
          <a:xfrm>
            <a:off x="395288" y="5229225"/>
            <a:ext cx="2019300" cy="688975"/>
          </a:xfrm>
          <a:prstGeom prst="rect">
            <a:avLst/>
          </a:prstGeom>
          <a:noFill/>
          <a:ln w="9525">
            <a:noFill/>
            <a:miter lim="800000"/>
            <a:headEnd/>
            <a:tailEnd/>
          </a:ln>
        </p:spPr>
        <p:txBody>
          <a:bodyPr wrap="none">
            <a:spAutoFit/>
          </a:bodyPr>
          <a:lstStyle/>
          <a:p>
            <a:pPr>
              <a:lnSpc>
                <a:spcPct val="70000"/>
              </a:lnSpc>
            </a:pPr>
            <a:r>
              <a:rPr lang="en-US" altLang="zh-TW" sz="1400" b="1"/>
              <a:t>Age of Information and </a:t>
            </a:r>
          </a:p>
          <a:p>
            <a:pPr>
              <a:lnSpc>
                <a:spcPct val="70000"/>
              </a:lnSpc>
            </a:pPr>
            <a:r>
              <a:rPr lang="en-US" altLang="zh-TW" sz="1400" b="1"/>
              <a:t>Telecommunications</a:t>
            </a:r>
          </a:p>
          <a:p>
            <a:pPr>
              <a:lnSpc>
                <a:spcPct val="70000"/>
              </a:lnSpc>
            </a:pPr>
            <a:r>
              <a:rPr lang="en-US" altLang="zh-TW" sz="1400" b="1"/>
              <a:t>USA (spreading to </a:t>
            </a:r>
          </a:p>
          <a:p>
            <a:pPr>
              <a:lnSpc>
                <a:spcPct val="70000"/>
              </a:lnSpc>
            </a:pPr>
            <a:r>
              <a:rPr lang="en-US" altLang="zh-TW" sz="1400" b="1"/>
              <a:t>Europeand Asia)</a:t>
            </a:r>
          </a:p>
        </p:txBody>
      </p:sp>
      <p:sp>
        <p:nvSpPr>
          <p:cNvPr id="34850" name="Text Box 36"/>
          <p:cNvSpPr txBox="1">
            <a:spLocks noChangeArrowheads="1"/>
          </p:cNvSpPr>
          <p:nvPr/>
        </p:nvSpPr>
        <p:spPr bwMode="auto">
          <a:xfrm>
            <a:off x="1979613" y="2349500"/>
            <a:ext cx="649287" cy="304800"/>
          </a:xfrm>
          <a:prstGeom prst="rect">
            <a:avLst/>
          </a:prstGeom>
          <a:noFill/>
          <a:ln w="9525">
            <a:noFill/>
            <a:miter lim="800000"/>
            <a:headEnd/>
            <a:tailEnd/>
          </a:ln>
        </p:spPr>
        <p:txBody>
          <a:bodyPr>
            <a:spAutoFit/>
          </a:bodyPr>
          <a:lstStyle/>
          <a:p>
            <a:r>
              <a:rPr lang="en-US" altLang="zh-TW" sz="1400" b="1"/>
              <a:t>1771</a:t>
            </a:r>
          </a:p>
        </p:txBody>
      </p:sp>
      <p:sp>
        <p:nvSpPr>
          <p:cNvPr id="34851" name="Text Box 37"/>
          <p:cNvSpPr txBox="1">
            <a:spLocks noChangeArrowheads="1"/>
          </p:cNvSpPr>
          <p:nvPr/>
        </p:nvSpPr>
        <p:spPr bwMode="auto">
          <a:xfrm>
            <a:off x="1979613" y="3141663"/>
            <a:ext cx="649287" cy="304800"/>
          </a:xfrm>
          <a:prstGeom prst="rect">
            <a:avLst/>
          </a:prstGeom>
          <a:noFill/>
          <a:ln w="9525">
            <a:noFill/>
            <a:miter lim="800000"/>
            <a:headEnd/>
            <a:tailEnd/>
          </a:ln>
        </p:spPr>
        <p:txBody>
          <a:bodyPr>
            <a:spAutoFit/>
          </a:bodyPr>
          <a:lstStyle/>
          <a:p>
            <a:r>
              <a:rPr lang="en-US" altLang="zh-TW" sz="1400" b="1"/>
              <a:t>1829</a:t>
            </a:r>
          </a:p>
        </p:txBody>
      </p:sp>
      <p:sp>
        <p:nvSpPr>
          <p:cNvPr id="34852" name="Text Box 38"/>
          <p:cNvSpPr txBox="1">
            <a:spLocks noChangeArrowheads="1"/>
          </p:cNvSpPr>
          <p:nvPr/>
        </p:nvSpPr>
        <p:spPr bwMode="auto">
          <a:xfrm>
            <a:off x="1979613" y="3933825"/>
            <a:ext cx="649287" cy="304800"/>
          </a:xfrm>
          <a:prstGeom prst="rect">
            <a:avLst/>
          </a:prstGeom>
          <a:noFill/>
          <a:ln w="9525">
            <a:noFill/>
            <a:miter lim="800000"/>
            <a:headEnd/>
            <a:tailEnd/>
          </a:ln>
        </p:spPr>
        <p:txBody>
          <a:bodyPr>
            <a:spAutoFit/>
          </a:bodyPr>
          <a:lstStyle/>
          <a:p>
            <a:r>
              <a:rPr lang="en-US" altLang="zh-TW" sz="1400" b="1"/>
              <a:t>1875</a:t>
            </a:r>
          </a:p>
        </p:txBody>
      </p:sp>
      <p:sp>
        <p:nvSpPr>
          <p:cNvPr id="34853" name="Text Box 39"/>
          <p:cNvSpPr txBox="1">
            <a:spLocks noChangeArrowheads="1"/>
          </p:cNvSpPr>
          <p:nvPr/>
        </p:nvSpPr>
        <p:spPr bwMode="auto">
          <a:xfrm>
            <a:off x="1979613" y="4652963"/>
            <a:ext cx="649287" cy="304800"/>
          </a:xfrm>
          <a:prstGeom prst="rect">
            <a:avLst/>
          </a:prstGeom>
          <a:noFill/>
          <a:ln w="9525">
            <a:noFill/>
            <a:miter lim="800000"/>
            <a:headEnd/>
            <a:tailEnd/>
          </a:ln>
        </p:spPr>
        <p:txBody>
          <a:bodyPr>
            <a:spAutoFit/>
          </a:bodyPr>
          <a:lstStyle/>
          <a:p>
            <a:r>
              <a:rPr lang="en-US" altLang="zh-TW" sz="1400" b="1"/>
              <a:t>1908</a:t>
            </a:r>
          </a:p>
        </p:txBody>
      </p:sp>
      <p:sp>
        <p:nvSpPr>
          <p:cNvPr id="34854" name="Text Box 40"/>
          <p:cNvSpPr txBox="1">
            <a:spLocks noChangeArrowheads="1"/>
          </p:cNvSpPr>
          <p:nvPr/>
        </p:nvSpPr>
        <p:spPr bwMode="auto">
          <a:xfrm>
            <a:off x="1979613" y="5300663"/>
            <a:ext cx="649287" cy="304800"/>
          </a:xfrm>
          <a:prstGeom prst="rect">
            <a:avLst/>
          </a:prstGeom>
          <a:noFill/>
          <a:ln w="9525">
            <a:noFill/>
            <a:miter lim="800000"/>
            <a:headEnd/>
            <a:tailEnd/>
          </a:ln>
        </p:spPr>
        <p:txBody>
          <a:bodyPr>
            <a:spAutoFit/>
          </a:bodyPr>
          <a:lstStyle/>
          <a:p>
            <a:r>
              <a:rPr lang="en-US" altLang="zh-TW" sz="1400" b="1"/>
              <a:t>1971</a:t>
            </a:r>
          </a:p>
        </p:txBody>
      </p:sp>
      <p:sp>
        <p:nvSpPr>
          <p:cNvPr id="34855" name="Text Box 43"/>
          <p:cNvSpPr txBox="1">
            <a:spLocks noChangeArrowheads="1"/>
          </p:cNvSpPr>
          <p:nvPr/>
        </p:nvSpPr>
        <p:spPr bwMode="auto">
          <a:xfrm>
            <a:off x="2614613" y="1196975"/>
            <a:ext cx="1763712" cy="1095375"/>
          </a:xfrm>
          <a:prstGeom prst="rect">
            <a:avLst/>
          </a:prstGeom>
          <a:solidFill>
            <a:schemeClr val="bg1"/>
          </a:solidFill>
          <a:ln w="25400">
            <a:solidFill>
              <a:srgbClr val="C0C0C0"/>
            </a:solidFill>
            <a:miter lim="800000"/>
            <a:headEnd/>
            <a:tailEnd/>
          </a:ln>
        </p:spPr>
        <p:txBody>
          <a:bodyPr wrap="none">
            <a:spAutoFit/>
          </a:bodyPr>
          <a:lstStyle/>
          <a:p>
            <a:pPr algn="ctr"/>
            <a:r>
              <a:rPr lang="en-US" altLang="zh-TW" sz="1600" b="1" dirty="0">
                <a:solidFill>
                  <a:srgbClr val="FF0000"/>
                </a:solidFill>
              </a:rPr>
              <a:t>Debt difficulties</a:t>
            </a:r>
          </a:p>
          <a:p>
            <a:pPr algn="ctr"/>
            <a:r>
              <a:rPr lang="en-US" altLang="zh-TW" sz="1600" b="1" dirty="0">
                <a:solidFill>
                  <a:srgbClr val="FF0000"/>
                </a:solidFill>
              </a:rPr>
              <a:t>and defaults</a:t>
            </a:r>
          </a:p>
          <a:p>
            <a:pPr algn="ctr"/>
            <a:r>
              <a:rPr lang="en-US" altLang="zh-TW" sz="1600" b="1" dirty="0">
                <a:solidFill>
                  <a:srgbClr val="FF0000"/>
                </a:solidFill>
              </a:rPr>
              <a:t>INSTALLATION</a:t>
            </a:r>
            <a:br>
              <a:rPr lang="en-US" altLang="zh-TW" sz="1600" b="1" dirty="0">
                <a:solidFill>
                  <a:srgbClr val="FF0000"/>
                </a:solidFill>
              </a:rPr>
            </a:br>
            <a:r>
              <a:rPr lang="en-US" altLang="zh-TW" sz="1600" b="1" dirty="0">
                <a:solidFill>
                  <a:srgbClr val="FF0000"/>
                </a:solidFill>
              </a:rPr>
              <a:t>PERIOD</a:t>
            </a:r>
          </a:p>
        </p:txBody>
      </p:sp>
      <p:sp>
        <p:nvSpPr>
          <p:cNvPr id="34856" name="Text Box 44"/>
          <p:cNvSpPr txBox="1">
            <a:spLocks noChangeArrowheads="1"/>
          </p:cNvSpPr>
          <p:nvPr/>
        </p:nvSpPr>
        <p:spPr bwMode="auto">
          <a:xfrm>
            <a:off x="5148263" y="1628775"/>
            <a:ext cx="1738312" cy="606425"/>
          </a:xfrm>
          <a:prstGeom prst="rect">
            <a:avLst/>
          </a:prstGeom>
          <a:solidFill>
            <a:schemeClr val="bg1"/>
          </a:solidFill>
          <a:ln w="25400">
            <a:solidFill>
              <a:srgbClr val="C0C0C0"/>
            </a:solidFill>
            <a:miter lim="800000"/>
            <a:headEnd/>
            <a:tailEnd/>
          </a:ln>
        </p:spPr>
        <p:txBody>
          <a:bodyPr>
            <a:spAutoFit/>
          </a:bodyPr>
          <a:lstStyle/>
          <a:p>
            <a:pPr algn="ctr"/>
            <a:r>
              <a:rPr lang="en-US" altLang="zh-TW" sz="1600" b="1"/>
              <a:t>DEPLOYMENT</a:t>
            </a:r>
          </a:p>
          <a:p>
            <a:pPr algn="ctr"/>
            <a:r>
              <a:rPr lang="en-US" altLang="zh-TW" sz="1600" b="1"/>
              <a:t>PERIOD</a:t>
            </a:r>
          </a:p>
        </p:txBody>
      </p:sp>
      <p:sp>
        <p:nvSpPr>
          <p:cNvPr id="34857" name="Text Box 46"/>
          <p:cNvSpPr txBox="1">
            <a:spLocks noChangeArrowheads="1"/>
          </p:cNvSpPr>
          <p:nvPr/>
        </p:nvSpPr>
        <p:spPr bwMode="auto">
          <a:xfrm>
            <a:off x="6732588" y="981075"/>
            <a:ext cx="2016125" cy="606425"/>
          </a:xfrm>
          <a:prstGeom prst="rect">
            <a:avLst/>
          </a:prstGeom>
          <a:solidFill>
            <a:schemeClr val="bg1"/>
          </a:solidFill>
          <a:ln w="25400">
            <a:solidFill>
              <a:srgbClr val="C0C0C0"/>
            </a:solidFill>
            <a:miter lim="800000"/>
            <a:headEnd/>
            <a:tailEnd/>
          </a:ln>
        </p:spPr>
        <p:txBody>
          <a:bodyPr>
            <a:spAutoFit/>
          </a:bodyPr>
          <a:lstStyle/>
          <a:p>
            <a:pPr algn="ctr"/>
            <a:r>
              <a:rPr lang="en-US" altLang="zh-TW" sz="1600" b="1" dirty="0">
                <a:solidFill>
                  <a:srgbClr val="FF0000"/>
                </a:solidFill>
              </a:rPr>
              <a:t>Idle money for loans</a:t>
            </a:r>
          </a:p>
          <a:p>
            <a:pPr algn="ctr"/>
            <a:r>
              <a:rPr lang="en-US" altLang="zh-TW" sz="1600" b="1" dirty="0">
                <a:solidFill>
                  <a:srgbClr val="FF0000"/>
                </a:solidFill>
              </a:rPr>
              <a:t>in maturity phase</a:t>
            </a:r>
          </a:p>
        </p:txBody>
      </p:sp>
      <p:sp>
        <p:nvSpPr>
          <p:cNvPr id="34858" name="Line 48"/>
          <p:cNvSpPr>
            <a:spLocks noChangeShapeType="1"/>
          </p:cNvSpPr>
          <p:nvPr/>
        </p:nvSpPr>
        <p:spPr bwMode="auto">
          <a:xfrm>
            <a:off x="7956550" y="1557338"/>
            <a:ext cx="0" cy="719137"/>
          </a:xfrm>
          <a:prstGeom prst="line">
            <a:avLst/>
          </a:prstGeom>
          <a:noFill/>
          <a:ln w="25400">
            <a:solidFill>
              <a:schemeClr val="tx1"/>
            </a:solidFill>
            <a:round/>
            <a:headEnd/>
            <a:tailEnd type="triangle" w="med" len="med"/>
          </a:ln>
        </p:spPr>
        <p:txBody>
          <a:bodyPr/>
          <a:lstStyle/>
          <a:p>
            <a:endParaRPr lang="zh-TW" altLang="en-US"/>
          </a:p>
        </p:txBody>
      </p:sp>
      <p:sp>
        <p:nvSpPr>
          <p:cNvPr id="34859" name="Text Box 49"/>
          <p:cNvSpPr txBox="1">
            <a:spLocks noChangeArrowheads="1"/>
          </p:cNvSpPr>
          <p:nvPr/>
        </p:nvSpPr>
        <p:spPr bwMode="auto">
          <a:xfrm>
            <a:off x="4356100" y="1557338"/>
            <a:ext cx="860425" cy="517525"/>
          </a:xfrm>
          <a:prstGeom prst="rect">
            <a:avLst/>
          </a:prstGeom>
          <a:noFill/>
          <a:ln w="9525">
            <a:noFill/>
            <a:miter lim="800000"/>
            <a:headEnd/>
            <a:tailEnd/>
          </a:ln>
        </p:spPr>
        <p:txBody>
          <a:bodyPr wrap="none">
            <a:spAutoFit/>
          </a:bodyPr>
          <a:lstStyle/>
          <a:p>
            <a:pPr algn="ctr"/>
            <a:r>
              <a:rPr lang="en-US" altLang="zh-TW" sz="1400" b="1"/>
              <a:t>Turning </a:t>
            </a:r>
          </a:p>
          <a:p>
            <a:pPr algn="ctr"/>
            <a:r>
              <a:rPr lang="en-US" altLang="zh-TW" sz="1400" b="1"/>
              <a:t>Point</a:t>
            </a:r>
          </a:p>
        </p:txBody>
      </p:sp>
      <p:sp>
        <p:nvSpPr>
          <p:cNvPr id="34860" name="Line 50"/>
          <p:cNvSpPr>
            <a:spLocks noChangeShapeType="1"/>
          </p:cNvSpPr>
          <p:nvPr/>
        </p:nvSpPr>
        <p:spPr bwMode="auto">
          <a:xfrm>
            <a:off x="4643438" y="1989138"/>
            <a:ext cx="0" cy="360362"/>
          </a:xfrm>
          <a:prstGeom prst="line">
            <a:avLst/>
          </a:prstGeom>
          <a:noFill/>
          <a:ln w="25400">
            <a:solidFill>
              <a:schemeClr val="tx1"/>
            </a:solidFill>
            <a:round/>
            <a:headEnd/>
            <a:tailEnd type="triangle" w="med" len="med"/>
          </a:ln>
        </p:spPr>
        <p:txBody>
          <a:bodyPr/>
          <a:lstStyle/>
          <a:p>
            <a:endParaRPr lang="zh-TW" altLang="en-US"/>
          </a:p>
        </p:txBody>
      </p:sp>
      <p:sp>
        <p:nvSpPr>
          <p:cNvPr id="34861" name="Line 51"/>
          <p:cNvSpPr>
            <a:spLocks noChangeShapeType="1"/>
          </p:cNvSpPr>
          <p:nvPr/>
        </p:nvSpPr>
        <p:spPr bwMode="auto">
          <a:xfrm flipV="1">
            <a:off x="2268538" y="5805488"/>
            <a:ext cx="0" cy="288925"/>
          </a:xfrm>
          <a:prstGeom prst="line">
            <a:avLst/>
          </a:prstGeom>
          <a:noFill/>
          <a:ln w="25400">
            <a:solidFill>
              <a:schemeClr val="tx1"/>
            </a:solidFill>
            <a:round/>
            <a:headEnd/>
            <a:tailEnd type="triangle" w="med" len="med"/>
          </a:ln>
        </p:spPr>
        <p:txBody>
          <a:bodyPr/>
          <a:lstStyle/>
          <a:p>
            <a:endParaRPr lang="zh-TW" altLang="en-US"/>
          </a:p>
        </p:txBody>
      </p:sp>
      <p:sp>
        <p:nvSpPr>
          <p:cNvPr id="34862" name="Text Box 52"/>
          <p:cNvSpPr txBox="1">
            <a:spLocks noChangeArrowheads="1"/>
          </p:cNvSpPr>
          <p:nvPr/>
        </p:nvSpPr>
        <p:spPr bwMode="auto">
          <a:xfrm>
            <a:off x="1903413" y="6092825"/>
            <a:ext cx="874712" cy="304800"/>
          </a:xfrm>
          <a:prstGeom prst="rect">
            <a:avLst/>
          </a:prstGeom>
          <a:noFill/>
          <a:ln w="9525">
            <a:noFill/>
            <a:miter lim="800000"/>
            <a:headEnd/>
            <a:tailEnd/>
          </a:ln>
        </p:spPr>
        <p:txBody>
          <a:bodyPr wrap="none">
            <a:spAutoFit/>
          </a:bodyPr>
          <a:lstStyle/>
          <a:p>
            <a:pPr algn="ctr"/>
            <a:r>
              <a:rPr lang="en-US" altLang="zh-TW" sz="1400" b="1"/>
              <a:t>Big-bang</a:t>
            </a:r>
          </a:p>
        </p:txBody>
      </p:sp>
      <p:sp>
        <p:nvSpPr>
          <p:cNvPr id="34863" name="Text Box 53"/>
          <p:cNvSpPr txBox="1">
            <a:spLocks noChangeArrowheads="1"/>
          </p:cNvSpPr>
          <p:nvPr/>
        </p:nvSpPr>
        <p:spPr bwMode="auto">
          <a:xfrm>
            <a:off x="2339975" y="2997200"/>
            <a:ext cx="2030413" cy="390525"/>
          </a:xfrm>
          <a:prstGeom prst="rect">
            <a:avLst/>
          </a:prstGeom>
          <a:noFill/>
          <a:ln w="9525">
            <a:noFill/>
            <a:miter lim="800000"/>
            <a:headEnd/>
            <a:tailEnd/>
          </a:ln>
        </p:spPr>
        <p:txBody>
          <a:bodyPr wrap="none">
            <a:spAutoFit/>
          </a:bodyPr>
          <a:lstStyle/>
          <a:p>
            <a:pPr>
              <a:lnSpc>
                <a:spcPct val="70000"/>
              </a:lnSpc>
            </a:pPr>
            <a:r>
              <a:rPr lang="en-US" altLang="zh-TW" sz="1400" b="1" dirty="0">
                <a:solidFill>
                  <a:schemeClr val="accent2"/>
                </a:solidFill>
              </a:rPr>
              <a:t>DEBT MORATORIUM</a:t>
            </a:r>
          </a:p>
          <a:p>
            <a:pPr>
              <a:lnSpc>
                <a:spcPct val="70000"/>
              </a:lnSpc>
            </a:pPr>
            <a:r>
              <a:rPr lang="en-US" altLang="zh-TW" sz="1400" b="1" dirty="0">
                <a:solidFill>
                  <a:schemeClr val="accent2"/>
                </a:solidFill>
              </a:rPr>
              <a:t>(Default since 1826-28)</a:t>
            </a:r>
          </a:p>
        </p:txBody>
      </p:sp>
      <p:sp>
        <p:nvSpPr>
          <p:cNvPr id="34864" name="Text Box 54"/>
          <p:cNvSpPr txBox="1">
            <a:spLocks noChangeArrowheads="1"/>
          </p:cNvSpPr>
          <p:nvPr/>
        </p:nvSpPr>
        <p:spPr bwMode="auto">
          <a:xfrm>
            <a:off x="2268538" y="3716338"/>
            <a:ext cx="1113446" cy="398379"/>
          </a:xfrm>
          <a:prstGeom prst="rect">
            <a:avLst/>
          </a:prstGeom>
          <a:noFill/>
          <a:ln w="9525">
            <a:noFill/>
            <a:miter lim="800000"/>
            <a:headEnd/>
            <a:tailEnd/>
          </a:ln>
        </p:spPr>
        <p:txBody>
          <a:bodyPr wrap="none">
            <a:spAutoFit/>
          </a:bodyPr>
          <a:lstStyle/>
          <a:p>
            <a:pPr>
              <a:lnSpc>
                <a:spcPct val="70000"/>
              </a:lnSpc>
            </a:pPr>
            <a:r>
              <a:rPr lang="en-US" altLang="zh-TW" sz="1400" b="1" dirty="0">
                <a:solidFill>
                  <a:schemeClr val="accent2"/>
                </a:solidFill>
              </a:rPr>
              <a:t>1874-80</a:t>
            </a:r>
          </a:p>
          <a:p>
            <a:pPr>
              <a:lnSpc>
                <a:spcPct val="70000"/>
              </a:lnSpc>
            </a:pPr>
            <a:r>
              <a:rPr lang="en-US" altLang="zh-TW" sz="1400" b="1" dirty="0">
                <a:solidFill>
                  <a:schemeClr val="accent2"/>
                </a:solidFill>
              </a:rPr>
              <a:t>DEFAULTS</a:t>
            </a:r>
          </a:p>
        </p:txBody>
      </p:sp>
      <p:sp>
        <p:nvSpPr>
          <p:cNvPr id="34865" name="Line 55"/>
          <p:cNvSpPr>
            <a:spLocks noChangeShapeType="1"/>
          </p:cNvSpPr>
          <p:nvPr/>
        </p:nvSpPr>
        <p:spPr bwMode="auto">
          <a:xfrm>
            <a:off x="3059113" y="4005263"/>
            <a:ext cx="0" cy="431800"/>
          </a:xfrm>
          <a:prstGeom prst="line">
            <a:avLst/>
          </a:prstGeom>
          <a:noFill/>
          <a:ln w="25400">
            <a:solidFill>
              <a:schemeClr val="tx1"/>
            </a:solidFill>
            <a:round/>
            <a:headEnd/>
            <a:tailEnd type="triangle" w="med" len="med"/>
          </a:ln>
        </p:spPr>
        <p:txBody>
          <a:bodyPr/>
          <a:lstStyle/>
          <a:p>
            <a:endParaRPr lang="zh-TW" altLang="en-US"/>
          </a:p>
        </p:txBody>
      </p:sp>
      <p:sp>
        <p:nvSpPr>
          <p:cNvPr id="34866" name="Text Box 56"/>
          <p:cNvSpPr txBox="1">
            <a:spLocks noChangeArrowheads="1"/>
          </p:cNvSpPr>
          <p:nvPr/>
        </p:nvSpPr>
        <p:spPr bwMode="auto">
          <a:xfrm>
            <a:off x="3276600" y="3716338"/>
            <a:ext cx="1511300" cy="549189"/>
          </a:xfrm>
          <a:prstGeom prst="rect">
            <a:avLst/>
          </a:prstGeom>
          <a:noFill/>
          <a:ln w="9525">
            <a:noFill/>
            <a:miter lim="800000"/>
            <a:headEnd/>
            <a:tailEnd/>
          </a:ln>
        </p:spPr>
        <p:txBody>
          <a:bodyPr>
            <a:spAutoFit/>
          </a:bodyPr>
          <a:lstStyle/>
          <a:p>
            <a:pPr>
              <a:lnSpc>
                <a:spcPct val="70000"/>
              </a:lnSpc>
            </a:pPr>
            <a:r>
              <a:rPr lang="en-US" altLang="zh-TW" sz="1400" b="1" dirty="0">
                <a:solidFill>
                  <a:schemeClr val="accent2"/>
                </a:solidFill>
              </a:rPr>
              <a:t>1880-90 Rio de la Plata LOANS for</a:t>
            </a:r>
          </a:p>
          <a:p>
            <a:pPr>
              <a:lnSpc>
                <a:spcPct val="70000"/>
              </a:lnSpc>
            </a:pPr>
            <a:r>
              <a:rPr lang="en-US" altLang="zh-TW" sz="1400" b="1" dirty="0">
                <a:solidFill>
                  <a:schemeClr val="accent2"/>
                </a:solidFill>
              </a:rPr>
              <a:t>railways/ports </a:t>
            </a:r>
          </a:p>
        </p:txBody>
      </p:sp>
      <p:sp>
        <p:nvSpPr>
          <p:cNvPr id="34867" name="Line 57"/>
          <p:cNvSpPr>
            <a:spLocks noChangeShapeType="1"/>
          </p:cNvSpPr>
          <p:nvPr/>
        </p:nvSpPr>
        <p:spPr bwMode="auto">
          <a:xfrm>
            <a:off x="4284663" y="3716338"/>
            <a:ext cx="0" cy="504825"/>
          </a:xfrm>
          <a:prstGeom prst="line">
            <a:avLst/>
          </a:prstGeom>
          <a:noFill/>
          <a:ln w="25400">
            <a:solidFill>
              <a:schemeClr val="tx1"/>
            </a:solidFill>
            <a:round/>
            <a:headEnd/>
            <a:tailEnd type="triangle" w="med" len="med"/>
          </a:ln>
        </p:spPr>
        <p:txBody>
          <a:bodyPr/>
          <a:lstStyle/>
          <a:p>
            <a:endParaRPr lang="zh-TW" altLang="en-US"/>
          </a:p>
        </p:txBody>
      </p:sp>
      <p:sp>
        <p:nvSpPr>
          <p:cNvPr id="34868" name="Text Box 58"/>
          <p:cNvSpPr txBox="1">
            <a:spLocks noChangeArrowheads="1"/>
          </p:cNvSpPr>
          <p:nvPr/>
        </p:nvSpPr>
        <p:spPr bwMode="auto">
          <a:xfrm>
            <a:off x="3851275" y="4149725"/>
            <a:ext cx="1512888" cy="390525"/>
          </a:xfrm>
          <a:prstGeom prst="rect">
            <a:avLst/>
          </a:prstGeom>
          <a:noFill/>
          <a:ln w="9525">
            <a:noFill/>
            <a:miter lim="800000"/>
            <a:headEnd/>
            <a:tailEnd/>
          </a:ln>
        </p:spPr>
        <p:txBody>
          <a:bodyPr>
            <a:spAutoFit/>
          </a:bodyPr>
          <a:lstStyle/>
          <a:p>
            <a:pPr>
              <a:lnSpc>
                <a:spcPct val="70000"/>
              </a:lnSpc>
            </a:pPr>
            <a:r>
              <a:rPr lang="en-US" altLang="zh-TW" sz="1400" b="1"/>
              <a:t>1890 </a:t>
            </a:r>
          </a:p>
          <a:p>
            <a:pPr>
              <a:lnSpc>
                <a:spcPct val="70000"/>
              </a:lnSpc>
            </a:pPr>
            <a:r>
              <a:rPr lang="en-US" altLang="zh-TW" sz="1400" b="1"/>
              <a:t>Argentina </a:t>
            </a:r>
          </a:p>
        </p:txBody>
      </p:sp>
      <p:sp>
        <p:nvSpPr>
          <p:cNvPr id="34869" name="Text Box 59"/>
          <p:cNvSpPr txBox="1">
            <a:spLocks noChangeArrowheads="1"/>
          </p:cNvSpPr>
          <p:nvPr/>
        </p:nvSpPr>
        <p:spPr bwMode="auto">
          <a:xfrm>
            <a:off x="3059113" y="4437063"/>
            <a:ext cx="1191352" cy="549189"/>
          </a:xfrm>
          <a:prstGeom prst="rect">
            <a:avLst/>
          </a:prstGeom>
          <a:noFill/>
          <a:ln w="9525">
            <a:noFill/>
            <a:miter lim="800000"/>
            <a:headEnd/>
            <a:tailEnd/>
          </a:ln>
        </p:spPr>
        <p:txBody>
          <a:bodyPr wrap="none">
            <a:spAutoFit/>
          </a:bodyPr>
          <a:lstStyle/>
          <a:p>
            <a:pPr>
              <a:lnSpc>
                <a:spcPct val="70000"/>
              </a:lnSpc>
            </a:pPr>
            <a:r>
              <a:rPr lang="en-US" altLang="zh-TW" sz="1400" b="1" dirty="0">
                <a:solidFill>
                  <a:schemeClr val="accent2"/>
                </a:solidFill>
              </a:rPr>
              <a:t>1925-28</a:t>
            </a:r>
          </a:p>
          <a:p>
            <a:pPr>
              <a:lnSpc>
                <a:spcPct val="70000"/>
              </a:lnSpc>
            </a:pPr>
            <a:r>
              <a:rPr lang="en-US" altLang="zh-TW" sz="1400" b="1" dirty="0">
                <a:solidFill>
                  <a:schemeClr val="accent2"/>
                </a:solidFill>
              </a:rPr>
              <a:t>Development</a:t>
            </a:r>
          </a:p>
          <a:p>
            <a:pPr>
              <a:lnSpc>
                <a:spcPct val="70000"/>
              </a:lnSpc>
            </a:pPr>
            <a:r>
              <a:rPr lang="en-US" altLang="zh-TW" sz="1400" b="1" dirty="0">
                <a:solidFill>
                  <a:schemeClr val="accent2"/>
                </a:solidFill>
              </a:rPr>
              <a:t>LOANS</a:t>
            </a:r>
          </a:p>
        </p:txBody>
      </p:sp>
      <p:sp>
        <p:nvSpPr>
          <p:cNvPr id="34870" name="Line 60"/>
          <p:cNvSpPr>
            <a:spLocks noChangeShapeType="1"/>
          </p:cNvSpPr>
          <p:nvPr/>
        </p:nvSpPr>
        <p:spPr bwMode="auto">
          <a:xfrm flipH="1">
            <a:off x="3849688" y="4868863"/>
            <a:ext cx="1587" cy="288925"/>
          </a:xfrm>
          <a:prstGeom prst="line">
            <a:avLst/>
          </a:prstGeom>
          <a:noFill/>
          <a:ln w="25400">
            <a:solidFill>
              <a:schemeClr val="tx1"/>
            </a:solidFill>
            <a:round/>
            <a:headEnd/>
            <a:tailEnd type="triangle" w="med" len="med"/>
          </a:ln>
        </p:spPr>
        <p:txBody>
          <a:bodyPr/>
          <a:lstStyle/>
          <a:p>
            <a:endParaRPr lang="zh-TW" altLang="en-US"/>
          </a:p>
        </p:txBody>
      </p:sp>
      <p:sp>
        <p:nvSpPr>
          <p:cNvPr id="34871" name="Text Box 61"/>
          <p:cNvSpPr txBox="1">
            <a:spLocks noChangeArrowheads="1"/>
          </p:cNvSpPr>
          <p:nvPr/>
        </p:nvSpPr>
        <p:spPr bwMode="auto">
          <a:xfrm>
            <a:off x="2627313" y="5229225"/>
            <a:ext cx="784189" cy="549189"/>
          </a:xfrm>
          <a:prstGeom prst="rect">
            <a:avLst/>
          </a:prstGeom>
          <a:noFill/>
          <a:ln w="9525">
            <a:noFill/>
            <a:miter lim="800000"/>
            <a:headEnd/>
            <a:tailEnd/>
          </a:ln>
        </p:spPr>
        <p:txBody>
          <a:bodyPr wrap="none">
            <a:spAutoFit/>
          </a:bodyPr>
          <a:lstStyle/>
          <a:p>
            <a:pPr>
              <a:lnSpc>
                <a:spcPct val="70000"/>
              </a:lnSpc>
            </a:pPr>
            <a:r>
              <a:rPr lang="en-US" altLang="zh-TW" sz="1400" b="1" dirty="0">
                <a:solidFill>
                  <a:schemeClr val="accent2"/>
                </a:solidFill>
              </a:rPr>
              <a:t>1980</a:t>
            </a:r>
          </a:p>
          <a:p>
            <a:pPr>
              <a:lnSpc>
                <a:spcPct val="70000"/>
              </a:lnSpc>
            </a:pPr>
            <a:r>
              <a:rPr lang="en-US" altLang="zh-TW" sz="1400" b="1" dirty="0">
                <a:solidFill>
                  <a:schemeClr val="accent2"/>
                </a:solidFill>
              </a:rPr>
              <a:t>DEBT</a:t>
            </a:r>
          </a:p>
          <a:p>
            <a:pPr>
              <a:lnSpc>
                <a:spcPct val="70000"/>
              </a:lnSpc>
            </a:pPr>
            <a:r>
              <a:rPr lang="en-US" altLang="zh-TW" sz="1400" b="1" dirty="0">
                <a:solidFill>
                  <a:schemeClr val="accent2"/>
                </a:solidFill>
              </a:rPr>
              <a:t>CRISIS</a:t>
            </a:r>
          </a:p>
        </p:txBody>
      </p:sp>
      <p:sp>
        <p:nvSpPr>
          <p:cNvPr id="34872" name="Line 62"/>
          <p:cNvSpPr>
            <a:spLocks noChangeShapeType="1"/>
          </p:cNvSpPr>
          <p:nvPr/>
        </p:nvSpPr>
        <p:spPr bwMode="auto">
          <a:xfrm flipH="1">
            <a:off x="3635375" y="5373688"/>
            <a:ext cx="1588" cy="288925"/>
          </a:xfrm>
          <a:prstGeom prst="line">
            <a:avLst/>
          </a:prstGeom>
          <a:noFill/>
          <a:ln w="25400">
            <a:solidFill>
              <a:schemeClr val="tx1"/>
            </a:solidFill>
            <a:round/>
            <a:headEnd/>
            <a:tailEnd type="triangle" w="med" len="med"/>
          </a:ln>
        </p:spPr>
        <p:txBody>
          <a:bodyPr/>
          <a:lstStyle/>
          <a:p>
            <a:endParaRPr lang="zh-TW" altLang="en-US"/>
          </a:p>
        </p:txBody>
      </p:sp>
      <p:sp>
        <p:nvSpPr>
          <p:cNvPr id="34873" name="Text Box 63"/>
          <p:cNvSpPr txBox="1">
            <a:spLocks noChangeArrowheads="1"/>
          </p:cNvSpPr>
          <p:nvPr/>
        </p:nvSpPr>
        <p:spPr bwMode="auto">
          <a:xfrm>
            <a:off x="3348038" y="5229225"/>
            <a:ext cx="738187" cy="241300"/>
          </a:xfrm>
          <a:prstGeom prst="rect">
            <a:avLst/>
          </a:prstGeom>
          <a:noFill/>
          <a:ln w="9525">
            <a:noFill/>
            <a:miter lim="800000"/>
            <a:headEnd/>
            <a:tailEnd/>
          </a:ln>
        </p:spPr>
        <p:txBody>
          <a:bodyPr wrap="none">
            <a:spAutoFit/>
          </a:bodyPr>
          <a:lstStyle/>
          <a:p>
            <a:pPr>
              <a:lnSpc>
                <a:spcPct val="70000"/>
              </a:lnSpc>
            </a:pPr>
            <a:r>
              <a:rPr lang="en-US" altLang="zh-TW" sz="1400" b="1"/>
              <a:t>Mexico</a:t>
            </a:r>
          </a:p>
        </p:txBody>
      </p:sp>
      <p:sp>
        <p:nvSpPr>
          <p:cNvPr id="34874" name="Text Box 64"/>
          <p:cNvSpPr txBox="1">
            <a:spLocks noChangeArrowheads="1"/>
          </p:cNvSpPr>
          <p:nvPr/>
        </p:nvSpPr>
        <p:spPr bwMode="auto">
          <a:xfrm>
            <a:off x="3635375" y="5445125"/>
            <a:ext cx="935038" cy="220663"/>
          </a:xfrm>
          <a:prstGeom prst="rect">
            <a:avLst/>
          </a:prstGeom>
          <a:noFill/>
          <a:ln w="9525">
            <a:noFill/>
            <a:miter lim="800000"/>
            <a:headEnd/>
            <a:tailEnd/>
          </a:ln>
        </p:spPr>
        <p:txBody>
          <a:bodyPr>
            <a:spAutoFit/>
          </a:bodyPr>
          <a:lstStyle/>
          <a:p>
            <a:pPr>
              <a:lnSpc>
                <a:spcPct val="70000"/>
              </a:lnSpc>
            </a:pPr>
            <a:r>
              <a:rPr lang="en-US" altLang="zh-TW" sz="1200" b="1"/>
              <a:t>Argentina</a:t>
            </a:r>
          </a:p>
        </p:txBody>
      </p:sp>
      <p:sp>
        <p:nvSpPr>
          <p:cNvPr id="34875" name="Line 65"/>
          <p:cNvSpPr>
            <a:spLocks noChangeShapeType="1"/>
          </p:cNvSpPr>
          <p:nvPr/>
        </p:nvSpPr>
        <p:spPr bwMode="auto">
          <a:xfrm flipH="1">
            <a:off x="4284663" y="5589588"/>
            <a:ext cx="1587" cy="288925"/>
          </a:xfrm>
          <a:prstGeom prst="line">
            <a:avLst/>
          </a:prstGeom>
          <a:noFill/>
          <a:ln w="25400">
            <a:solidFill>
              <a:schemeClr val="tx1"/>
            </a:solidFill>
            <a:round/>
            <a:headEnd/>
            <a:tailEnd type="triangle" w="med" len="med"/>
          </a:ln>
        </p:spPr>
        <p:txBody>
          <a:bodyPr/>
          <a:lstStyle/>
          <a:p>
            <a:endParaRPr lang="zh-TW" altLang="en-US"/>
          </a:p>
        </p:txBody>
      </p:sp>
      <p:sp>
        <p:nvSpPr>
          <p:cNvPr id="34876" name="Line 66"/>
          <p:cNvSpPr>
            <a:spLocks noChangeShapeType="1"/>
          </p:cNvSpPr>
          <p:nvPr/>
        </p:nvSpPr>
        <p:spPr bwMode="auto">
          <a:xfrm flipH="1">
            <a:off x="4356100" y="5805488"/>
            <a:ext cx="1588" cy="288925"/>
          </a:xfrm>
          <a:prstGeom prst="line">
            <a:avLst/>
          </a:prstGeom>
          <a:noFill/>
          <a:ln w="25400">
            <a:solidFill>
              <a:schemeClr val="tx1"/>
            </a:solidFill>
            <a:round/>
            <a:headEnd/>
            <a:tailEnd type="triangle" w="med" len="med"/>
          </a:ln>
        </p:spPr>
        <p:txBody>
          <a:bodyPr/>
          <a:lstStyle/>
          <a:p>
            <a:endParaRPr lang="zh-TW" altLang="en-US"/>
          </a:p>
        </p:txBody>
      </p:sp>
      <p:sp>
        <p:nvSpPr>
          <p:cNvPr id="34877" name="Text Box 67"/>
          <p:cNvSpPr txBox="1">
            <a:spLocks noChangeArrowheads="1"/>
          </p:cNvSpPr>
          <p:nvPr/>
        </p:nvSpPr>
        <p:spPr bwMode="auto">
          <a:xfrm>
            <a:off x="3924300" y="5949950"/>
            <a:ext cx="649288" cy="304800"/>
          </a:xfrm>
          <a:prstGeom prst="rect">
            <a:avLst/>
          </a:prstGeom>
          <a:noFill/>
          <a:ln w="9525">
            <a:noFill/>
            <a:miter lim="800000"/>
            <a:headEnd/>
            <a:tailEnd/>
          </a:ln>
        </p:spPr>
        <p:txBody>
          <a:bodyPr wrap="none">
            <a:spAutoFit/>
          </a:bodyPr>
          <a:lstStyle/>
          <a:p>
            <a:pPr algn="ctr"/>
            <a:r>
              <a:rPr lang="en-US" altLang="zh-TW" sz="1400" b="1"/>
              <a:t>Crash</a:t>
            </a:r>
          </a:p>
        </p:txBody>
      </p:sp>
      <p:sp>
        <p:nvSpPr>
          <p:cNvPr id="34878" name="Line 68"/>
          <p:cNvSpPr>
            <a:spLocks noChangeShapeType="1"/>
          </p:cNvSpPr>
          <p:nvPr/>
        </p:nvSpPr>
        <p:spPr bwMode="auto">
          <a:xfrm flipV="1">
            <a:off x="4865688" y="5805488"/>
            <a:ext cx="0" cy="288925"/>
          </a:xfrm>
          <a:prstGeom prst="line">
            <a:avLst/>
          </a:prstGeom>
          <a:noFill/>
          <a:ln w="25400">
            <a:solidFill>
              <a:schemeClr val="tx1"/>
            </a:solidFill>
            <a:round/>
            <a:headEnd/>
            <a:tailEnd type="triangle" w="med" len="med"/>
          </a:ln>
        </p:spPr>
        <p:txBody>
          <a:bodyPr/>
          <a:lstStyle/>
          <a:p>
            <a:endParaRPr lang="zh-TW" altLang="en-US"/>
          </a:p>
        </p:txBody>
      </p:sp>
      <p:sp>
        <p:nvSpPr>
          <p:cNvPr id="34879" name="Text Box 69"/>
          <p:cNvSpPr txBox="1">
            <a:spLocks noChangeArrowheads="1"/>
          </p:cNvSpPr>
          <p:nvPr/>
        </p:nvSpPr>
        <p:spPr bwMode="auto">
          <a:xfrm>
            <a:off x="4284663" y="6092825"/>
            <a:ext cx="2192337" cy="517525"/>
          </a:xfrm>
          <a:prstGeom prst="rect">
            <a:avLst/>
          </a:prstGeom>
          <a:noFill/>
          <a:ln w="9525">
            <a:noFill/>
            <a:miter lim="800000"/>
            <a:headEnd/>
            <a:tailEnd/>
          </a:ln>
        </p:spPr>
        <p:txBody>
          <a:bodyPr wrap="none">
            <a:spAutoFit/>
          </a:bodyPr>
          <a:lstStyle/>
          <a:p>
            <a:pPr algn="ctr"/>
            <a:r>
              <a:rPr lang="en-US" altLang="zh-TW" sz="1400" b="1"/>
              <a:t>Institutional recompostion</a:t>
            </a:r>
          </a:p>
          <a:p>
            <a:pPr algn="ctr"/>
            <a:r>
              <a:rPr lang="en-US" altLang="zh-TW" sz="1400" b="1"/>
              <a:t>(in the core countries)</a:t>
            </a:r>
          </a:p>
        </p:txBody>
      </p:sp>
      <p:sp>
        <p:nvSpPr>
          <p:cNvPr id="34880" name="Text Box 70"/>
          <p:cNvSpPr txBox="1">
            <a:spLocks noChangeArrowheads="1"/>
          </p:cNvSpPr>
          <p:nvPr/>
        </p:nvSpPr>
        <p:spPr bwMode="auto">
          <a:xfrm>
            <a:off x="5790543" y="2349500"/>
            <a:ext cx="1252266" cy="549189"/>
          </a:xfrm>
          <a:prstGeom prst="rect">
            <a:avLst/>
          </a:prstGeom>
          <a:noFill/>
          <a:ln w="9525">
            <a:noFill/>
            <a:miter lim="800000"/>
            <a:headEnd/>
            <a:tailEnd/>
          </a:ln>
        </p:spPr>
        <p:txBody>
          <a:bodyPr wrap="none">
            <a:spAutoFit/>
          </a:bodyPr>
          <a:lstStyle/>
          <a:p>
            <a:pPr algn="ctr">
              <a:lnSpc>
                <a:spcPct val="70000"/>
              </a:lnSpc>
            </a:pPr>
            <a:r>
              <a:rPr lang="en-US" altLang="zh-TW" sz="1400" b="1" dirty="0">
                <a:solidFill>
                  <a:schemeClr val="accent2"/>
                </a:solidFill>
              </a:rPr>
              <a:t>1820-25</a:t>
            </a:r>
          </a:p>
          <a:p>
            <a:pPr algn="ctr">
              <a:lnSpc>
                <a:spcPct val="70000"/>
              </a:lnSpc>
            </a:pPr>
            <a:r>
              <a:rPr lang="en-US" altLang="zh-TW" sz="1400" b="1" dirty="0">
                <a:solidFill>
                  <a:schemeClr val="accent2"/>
                </a:solidFill>
              </a:rPr>
              <a:t>Independence</a:t>
            </a:r>
          </a:p>
          <a:p>
            <a:pPr algn="ctr">
              <a:lnSpc>
                <a:spcPct val="70000"/>
              </a:lnSpc>
            </a:pPr>
            <a:r>
              <a:rPr lang="en-US" altLang="zh-TW" sz="1400" b="1" dirty="0">
                <a:solidFill>
                  <a:schemeClr val="accent2"/>
                </a:solidFill>
              </a:rPr>
              <a:t>LOANS</a:t>
            </a:r>
          </a:p>
        </p:txBody>
      </p:sp>
      <p:sp>
        <p:nvSpPr>
          <p:cNvPr id="34881" name="Text Box 71"/>
          <p:cNvSpPr txBox="1">
            <a:spLocks noChangeArrowheads="1"/>
          </p:cNvSpPr>
          <p:nvPr/>
        </p:nvSpPr>
        <p:spPr bwMode="auto">
          <a:xfrm>
            <a:off x="6958983" y="2349500"/>
            <a:ext cx="1014060" cy="398379"/>
          </a:xfrm>
          <a:prstGeom prst="rect">
            <a:avLst/>
          </a:prstGeom>
          <a:noFill/>
          <a:ln w="9525">
            <a:noFill/>
            <a:miter lim="800000"/>
            <a:headEnd/>
            <a:tailEnd/>
          </a:ln>
        </p:spPr>
        <p:txBody>
          <a:bodyPr wrap="none">
            <a:spAutoFit/>
          </a:bodyPr>
          <a:lstStyle/>
          <a:p>
            <a:pPr algn="ctr">
              <a:lnSpc>
                <a:spcPct val="70000"/>
              </a:lnSpc>
            </a:pPr>
            <a:r>
              <a:rPr lang="en-US" altLang="zh-TW" sz="1400" b="1" dirty="0">
                <a:solidFill>
                  <a:schemeClr val="accent2"/>
                </a:solidFill>
              </a:rPr>
              <a:t>182625</a:t>
            </a:r>
          </a:p>
          <a:p>
            <a:pPr algn="ctr">
              <a:lnSpc>
                <a:spcPct val="70000"/>
              </a:lnSpc>
            </a:pPr>
            <a:r>
              <a:rPr lang="en-US" altLang="zh-TW" sz="1400" b="1" dirty="0">
                <a:solidFill>
                  <a:schemeClr val="accent2"/>
                </a:solidFill>
              </a:rPr>
              <a:t>DEFAULT</a:t>
            </a:r>
          </a:p>
        </p:txBody>
      </p:sp>
      <p:sp>
        <p:nvSpPr>
          <p:cNvPr id="34882" name="Text Box 72"/>
          <p:cNvSpPr txBox="1">
            <a:spLocks noChangeArrowheads="1"/>
          </p:cNvSpPr>
          <p:nvPr/>
        </p:nvSpPr>
        <p:spPr bwMode="auto">
          <a:xfrm>
            <a:off x="4140200" y="4437063"/>
            <a:ext cx="1152525" cy="700000"/>
          </a:xfrm>
          <a:prstGeom prst="rect">
            <a:avLst/>
          </a:prstGeom>
          <a:noFill/>
          <a:ln w="9525">
            <a:noFill/>
            <a:miter lim="800000"/>
            <a:headEnd/>
            <a:tailEnd/>
          </a:ln>
        </p:spPr>
        <p:txBody>
          <a:bodyPr>
            <a:spAutoFit/>
          </a:bodyPr>
          <a:lstStyle/>
          <a:p>
            <a:pPr algn="ctr">
              <a:lnSpc>
                <a:spcPct val="70000"/>
              </a:lnSpc>
            </a:pPr>
            <a:r>
              <a:rPr lang="en-US" altLang="zh-TW" sz="1400" b="1" dirty="0">
                <a:solidFill>
                  <a:schemeClr val="accent2"/>
                </a:solidFill>
              </a:rPr>
              <a:t>Depression</a:t>
            </a:r>
          </a:p>
          <a:p>
            <a:pPr algn="ctr">
              <a:lnSpc>
                <a:spcPct val="70000"/>
              </a:lnSpc>
            </a:pPr>
            <a:r>
              <a:rPr lang="en-US" altLang="zh-TW" sz="1400" b="1" dirty="0">
                <a:solidFill>
                  <a:schemeClr val="accent2"/>
                </a:solidFill>
              </a:rPr>
              <a:t>DEBT CRISIS</a:t>
            </a:r>
          </a:p>
          <a:p>
            <a:pPr algn="ctr">
              <a:lnSpc>
                <a:spcPct val="70000"/>
              </a:lnSpc>
            </a:pPr>
            <a:r>
              <a:rPr lang="en-US" altLang="zh-TW" sz="1400" b="1" dirty="0">
                <a:solidFill>
                  <a:schemeClr val="accent2"/>
                </a:solidFill>
              </a:rPr>
              <a:t>WWII</a:t>
            </a:r>
          </a:p>
        </p:txBody>
      </p:sp>
      <p:sp>
        <p:nvSpPr>
          <p:cNvPr id="34883" name="Text Box 73"/>
          <p:cNvSpPr txBox="1">
            <a:spLocks noChangeArrowheads="1"/>
          </p:cNvSpPr>
          <p:nvPr/>
        </p:nvSpPr>
        <p:spPr bwMode="auto">
          <a:xfrm>
            <a:off x="6003125" y="2997200"/>
            <a:ext cx="1938351" cy="700000"/>
          </a:xfrm>
          <a:prstGeom prst="rect">
            <a:avLst/>
          </a:prstGeom>
          <a:noFill/>
          <a:ln w="9525">
            <a:noFill/>
            <a:miter lim="800000"/>
            <a:headEnd/>
            <a:tailEnd/>
          </a:ln>
        </p:spPr>
        <p:txBody>
          <a:bodyPr wrap="none">
            <a:spAutoFit/>
          </a:bodyPr>
          <a:lstStyle/>
          <a:p>
            <a:pPr algn="ctr">
              <a:lnSpc>
                <a:spcPct val="70000"/>
              </a:lnSpc>
            </a:pPr>
            <a:r>
              <a:rPr lang="en-US" altLang="zh-TW" sz="1400" b="1">
                <a:solidFill>
                  <a:schemeClr val="accent2"/>
                </a:solidFill>
              </a:rPr>
              <a:t>1860-73</a:t>
            </a:r>
          </a:p>
          <a:p>
            <a:pPr algn="ctr">
              <a:lnSpc>
                <a:spcPct val="70000"/>
              </a:lnSpc>
            </a:pPr>
            <a:r>
              <a:rPr lang="en-US" altLang="zh-TW" sz="1400" b="1">
                <a:solidFill>
                  <a:schemeClr val="accent2"/>
                </a:solidFill>
              </a:rPr>
              <a:t>Refinancing old debts, </a:t>
            </a:r>
          </a:p>
          <a:p>
            <a:pPr algn="ctr">
              <a:lnSpc>
                <a:spcPct val="70000"/>
              </a:lnSpc>
            </a:pPr>
            <a:r>
              <a:rPr lang="en-US" altLang="zh-TW" sz="1400" b="1">
                <a:solidFill>
                  <a:schemeClr val="accent2"/>
                </a:solidFill>
              </a:rPr>
              <a:t>LOANS for military</a:t>
            </a:r>
          </a:p>
          <a:p>
            <a:pPr algn="ctr">
              <a:lnSpc>
                <a:spcPct val="70000"/>
              </a:lnSpc>
            </a:pPr>
            <a:r>
              <a:rPr lang="en-US" altLang="zh-TW" sz="1400" b="1">
                <a:solidFill>
                  <a:schemeClr val="accent2"/>
                </a:solidFill>
              </a:rPr>
              <a:t>and public wroks</a:t>
            </a:r>
          </a:p>
        </p:txBody>
      </p:sp>
      <p:sp>
        <p:nvSpPr>
          <p:cNvPr id="34884" name="Text Box 74"/>
          <p:cNvSpPr txBox="1">
            <a:spLocks noChangeArrowheads="1"/>
          </p:cNvSpPr>
          <p:nvPr/>
        </p:nvSpPr>
        <p:spPr bwMode="auto">
          <a:xfrm>
            <a:off x="6439258" y="3789363"/>
            <a:ext cx="1042273" cy="549189"/>
          </a:xfrm>
          <a:prstGeom prst="rect">
            <a:avLst/>
          </a:prstGeom>
          <a:noFill/>
          <a:ln w="9525">
            <a:noFill/>
            <a:miter lim="800000"/>
            <a:headEnd/>
            <a:tailEnd/>
          </a:ln>
        </p:spPr>
        <p:txBody>
          <a:bodyPr wrap="none">
            <a:spAutoFit/>
          </a:bodyPr>
          <a:lstStyle/>
          <a:p>
            <a:pPr algn="ctr">
              <a:lnSpc>
                <a:spcPct val="70000"/>
              </a:lnSpc>
            </a:pPr>
            <a:r>
              <a:rPr lang="en-US" altLang="zh-TW" sz="1400" b="1">
                <a:solidFill>
                  <a:schemeClr val="accent2"/>
                </a:solidFill>
              </a:rPr>
              <a:t>1904-14</a:t>
            </a:r>
          </a:p>
          <a:p>
            <a:pPr algn="ctr">
              <a:lnSpc>
                <a:spcPct val="70000"/>
              </a:lnSpc>
            </a:pPr>
            <a:r>
              <a:rPr lang="en-US" altLang="zh-TW" sz="1400" b="1">
                <a:solidFill>
                  <a:schemeClr val="accent2"/>
                </a:solidFill>
              </a:rPr>
              <a:t>Investment</a:t>
            </a:r>
          </a:p>
          <a:p>
            <a:pPr algn="ctr">
              <a:lnSpc>
                <a:spcPct val="70000"/>
              </a:lnSpc>
            </a:pPr>
            <a:r>
              <a:rPr lang="en-US" altLang="zh-TW" sz="1400" b="1">
                <a:solidFill>
                  <a:schemeClr val="accent2"/>
                </a:solidFill>
              </a:rPr>
              <a:t>LOANS</a:t>
            </a:r>
          </a:p>
        </p:txBody>
      </p:sp>
      <p:sp>
        <p:nvSpPr>
          <p:cNvPr id="34885" name="Text Box 75"/>
          <p:cNvSpPr txBox="1">
            <a:spLocks noChangeArrowheads="1"/>
          </p:cNvSpPr>
          <p:nvPr/>
        </p:nvSpPr>
        <p:spPr bwMode="auto">
          <a:xfrm>
            <a:off x="6365512" y="4508500"/>
            <a:ext cx="1191352" cy="549189"/>
          </a:xfrm>
          <a:prstGeom prst="rect">
            <a:avLst/>
          </a:prstGeom>
          <a:noFill/>
          <a:ln w="9525">
            <a:noFill/>
            <a:miter lim="800000"/>
            <a:headEnd/>
            <a:tailEnd/>
          </a:ln>
        </p:spPr>
        <p:txBody>
          <a:bodyPr wrap="none">
            <a:spAutoFit/>
          </a:bodyPr>
          <a:lstStyle/>
          <a:p>
            <a:pPr algn="ctr">
              <a:lnSpc>
                <a:spcPct val="70000"/>
              </a:lnSpc>
            </a:pPr>
            <a:r>
              <a:rPr lang="en-US" altLang="zh-TW" sz="1400" b="1">
                <a:solidFill>
                  <a:schemeClr val="accent2"/>
                </a:solidFill>
              </a:rPr>
              <a:t>1960-70s</a:t>
            </a:r>
          </a:p>
          <a:p>
            <a:pPr algn="ctr">
              <a:lnSpc>
                <a:spcPct val="70000"/>
              </a:lnSpc>
            </a:pPr>
            <a:r>
              <a:rPr lang="en-US" altLang="zh-TW" sz="1400" b="1">
                <a:solidFill>
                  <a:schemeClr val="accent2"/>
                </a:solidFill>
              </a:rPr>
              <a:t>Development</a:t>
            </a:r>
          </a:p>
          <a:p>
            <a:pPr algn="ctr">
              <a:lnSpc>
                <a:spcPct val="70000"/>
              </a:lnSpc>
            </a:pPr>
            <a:r>
              <a:rPr lang="en-US" altLang="zh-TW" sz="1400" b="1">
                <a:solidFill>
                  <a:schemeClr val="accent2"/>
                </a:solidFill>
              </a:rPr>
              <a:t>LOANS</a:t>
            </a:r>
          </a:p>
        </p:txBody>
      </p:sp>
      <p:sp>
        <p:nvSpPr>
          <p:cNvPr id="34886" name="Text Box 76"/>
          <p:cNvSpPr txBox="1">
            <a:spLocks noChangeArrowheads="1"/>
          </p:cNvSpPr>
          <p:nvPr/>
        </p:nvSpPr>
        <p:spPr bwMode="auto">
          <a:xfrm>
            <a:off x="6856413" y="6045200"/>
            <a:ext cx="1843087" cy="457200"/>
          </a:xfrm>
          <a:prstGeom prst="rect">
            <a:avLst/>
          </a:prstGeom>
          <a:noFill/>
          <a:ln w="9525">
            <a:noFill/>
            <a:miter lim="800000"/>
            <a:headEnd/>
            <a:tailEnd/>
          </a:ln>
        </p:spPr>
        <p:txBody>
          <a:bodyPr wrap="none">
            <a:spAutoFit/>
          </a:bodyPr>
          <a:lstStyle/>
          <a:p>
            <a:r>
              <a:rPr lang="en-US" altLang="zh-TW" sz="1200"/>
              <a:t>Source: Marichal 1988 and</a:t>
            </a:r>
          </a:p>
          <a:p>
            <a:r>
              <a:rPr lang="en-US" altLang="zh-TW" sz="1200"/>
              <a:t>Carlota Perez 2002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14375" y="2571750"/>
            <a:ext cx="7772400" cy="1643063"/>
          </a:xfrm>
        </p:spPr>
        <p:txBody>
          <a:bodyPr/>
          <a:lstStyle/>
          <a:p>
            <a:pPr eaLnBrk="1" hangingPunct="1"/>
            <a:r>
              <a:rPr lang="en-US" altLang="zh-TW" sz="4400" smtClean="0"/>
              <a:t>“American Way of Life” </a:t>
            </a:r>
            <a:br>
              <a:rPr lang="en-US" altLang="zh-TW" sz="4400" smtClean="0"/>
            </a:br>
            <a:r>
              <a:rPr lang="en-US" altLang="zh-TW" sz="4400" smtClean="0"/>
              <a:t>-- Consumption </a:t>
            </a:r>
            <a:br>
              <a:rPr lang="en-US" altLang="zh-TW" sz="4400" smtClean="0"/>
            </a:br>
            <a:r>
              <a:rPr lang="en-US" altLang="zh-TW" sz="4400" smtClean="0"/>
              <a:t>-- Bubble Economy</a:t>
            </a:r>
            <a:br>
              <a:rPr lang="en-US" altLang="zh-TW" sz="4400" smtClean="0"/>
            </a:br>
            <a:r>
              <a:rPr lang="en-US" altLang="zh-TW" sz="4400" smtClean="0"/>
              <a:t>-- Debt Society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TW" sz="3600" smtClean="0"/>
              <a:t>Recent Reminders (2)</a:t>
            </a:r>
          </a:p>
        </p:txBody>
      </p:sp>
      <p:sp>
        <p:nvSpPr>
          <p:cNvPr id="9219" name="Rectangle 3"/>
          <p:cNvSpPr>
            <a:spLocks noGrp="1" noChangeArrowheads="1"/>
          </p:cNvSpPr>
          <p:nvPr>
            <p:ph type="body" idx="1"/>
          </p:nvPr>
        </p:nvSpPr>
        <p:spPr>
          <a:xfrm>
            <a:off x="685800" y="1219200"/>
            <a:ext cx="7772400" cy="4953000"/>
          </a:xfrm>
        </p:spPr>
        <p:txBody>
          <a:bodyPr/>
          <a:lstStyle/>
          <a:p>
            <a:pPr eaLnBrk="1" hangingPunct="1">
              <a:lnSpc>
                <a:spcPct val="90000"/>
              </a:lnSpc>
            </a:pPr>
            <a:r>
              <a:rPr lang="en-US" altLang="zh-TW" sz="2800" smtClean="0"/>
              <a:t>Until 1960, ‘Switzerland of Middle East’ was Lebanon and ‘Switzerland of Africa’ was Uganda.</a:t>
            </a:r>
          </a:p>
          <a:p>
            <a:pPr eaLnBrk="1" hangingPunct="1">
              <a:lnSpc>
                <a:spcPct val="90000"/>
              </a:lnSpc>
            </a:pPr>
            <a:r>
              <a:rPr lang="en-US" altLang="zh-TW" sz="2800" smtClean="0"/>
              <a:t>In 1960, ‘‘Made in Japan’ meant low-quality cheap product. However, nowadays one Japanese people produces five times larger wealth than Latin American does.</a:t>
            </a:r>
          </a:p>
          <a:p>
            <a:pPr eaLnBrk="1" hangingPunct="1">
              <a:lnSpc>
                <a:spcPct val="90000"/>
              </a:lnSpc>
            </a:pPr>
            <a:r>
              <a:rPr lang="en-US" altLang="zh-TW" sz="2800" smtClean="0"/>
              <a:t>In year 1999, total assets of Bill Gates was larger than annual production of Israel, Malaysia and Chile . It was even bigger than those of 141 countries in the world.</a:t>
            </a:r>
          </a:p>
        </p:txBody>
      </p:sp>
      <p:sp>
        <p:nvSpPr>
          <p:cNvPr id="9220" name="Text Box 4"/>
          <p:cNvSpPr txBox="1">
            <a:spLocks noChangeArrowheads="1"/>
          </p:cNvSpPr>
          <p:nvPr/>
        </p:nvSpPr>
        <p:spPr bwMode="auto">
          <a:xfrm>
            <a:off x="5334000" y="6543675"/>
            <a:ext cx="3195638" cy="274638"/>
          </a:xfrm>
          <a:prstGeom prst="rect">
            <a:avLst/>
          </a:prstGeom>
          <a:noFill/>
          <a:ln w="9525">
            <a:noFill/>
            <a:miter lim="800000"/>
            <a:headEnd/>
            <a:tailEnd/>
          </a:ln>
        </p:spPr>
        <p:txBody>
          <a:bodyPr wrap="none">
            <a:spAutoFit/>
          </a:bodyPr>
          <a:lstStyle/>
          <a:p>
            <a:r>
              <a:rPr lang="en-US" altLang="zh-TW" sz="1200">
                <a:latin typeface="Arial" charset="0"/>
              </a:rPr>
              <a:t>Courtesy of Byeongwon Park, KIST of Korea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mtClean="0"/>
              <a:t>Consumption vs Saving!</a:t>
            </a:r>
            <a:endParaRPr lang="zh-TW" altLang="en-US" smtClean="0"/>
          </a:p>
        </p:txBody>
      </p:sp>
      <p:pic>
        <p:nvPicPr>
          <p:cNvPr id="36867" name="Picture 3"/>
          <p:cNvPicPr>
            <a:picLocks noGrp="1" noChangeAspect="1" noChangeArrowheads="1"/>
          </p:cNvPicPr>
          <p:nvPr>
            <p:ph idx="1"/>
          </p:nvPr>
        </p:nvPicPr>
        <p:blipFill>
          <a:blip r:embed="rId2" cstate="print"/>
          <a:srcRect/>
          <a:stretch>
            <a:fillRect/>
          </a:stretch>
        </p:blipFill>
        <p:spPr>
          <a:xfrm>
            <a:off x="755650" y="1268413"/>
            <a:ext cx="7632700" cy="5113337"/>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mtClean="0"/>
              <a:t>Consumer Spending</a:t>
            </a:r>
            <a:endParaRPr lang="zh-TW" altLang="en-US" smtClean="0"/>
          </a:p>
        </p:txBody>
      </p:sp>
      <p:pic>
        <p:nvPicPr>
          <p:cNvPr id="37891" name="Picture 2"/>
          <p:cNvPicPr>
            <a:picLocks noGrp="1" noChangeAspect="1" noChangeArrowheads="1"/>
          </p:cNvPicPr>
          <p:nvPr>
            <p:ph idx="1"/>
          </p:nvPr>
        </p:nvPicPr>
        <p:blipFill>
          <a:blip r:embed="rId2" cstate="print"/>
          <a:srcRect/>
          <a:stretch>
            <a:fillRect/>
          </a:stretch>
        </p:blipFill>
        <p:spPr>
          <a:xfrm>
            <a:off x="685800" y="1530350"/>
            <a:ext cx="7772400" cy="47879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mtClean="0"/>
              <a:t>Income Growth vs. Housing Prices Growth</a:t>
            </a:r>
            <a:endParaRPr lang="zh-TW" altLang="en-US" smtClean="0"/>
          </a:p>
        </p:txBody>
      </p:sp>
      <p:pic>
        <p:nvPicPr>
          <p:cNvPr id="38915" name="Picture 2"/>
          <p:cNvPicPr>
            <a:picLocks noGrp="1" noChangeAspect="1" noChangeArrowheads="1"/>
          </p:cNvPicPr>
          <p:nvPr>
            <p:ph idx="1"/>
          </p:nvPr>
        </p:nvPicPr>
        <p:blipFill>
          <a:blip r:embed="rId2" cstate="print"/>
          <a:srcRect/>
          <a:stretch>
            <a:fillRect/>
          </a:stretch>
        </p:blipFill>
        <p:spPr>
          <a:xfrm>
            <a:off x="539750" y="1484313"/>
            <a:ext cx="7993063" cy="4681537"/>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85813" y="2143125"/>
            <a:ext cx="7772400" cy="2428875"/>
          </a:xfrm>
        </p:spPr>
        <p:txBody>
          <a:bodyPr/>
          <a:lstStyle/>
          <a:p>
            <a:pPr eaLnBrk="1" hangingPunct="1"/>
            <a:r>
              <a:rPr lang="en-US" altLang="zh-TW" sz="4400" smtClean="0"/>
              <a:t>Debt Economy – </a:t>
            </a:r>
            <a:br>
              <a:rPr lang="en-US" altLang="zh-TW" sz="4400" smtClean="0"/>
            </a:br>
            <a:r>
              <a:rPr lang="en-US" altLang="zh-TW" sz="4400" smtClean="0"/>
              <a:t>Solutions to resolve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mtClean="0"/>
              <a:t>US Debt Clock: Reminder?</a:t>
            </a:r>
            <a:endParaRPr lang="zh-TW" altLang="en-US" smtClean="0"/>
          </a:p>
        </p:txBody>
      </p:sp>
      <p:pic>
        <p:nvPicPr>
          <p:cNvPr id="40963" name="Picture 2" descr="http://www.usdebtclock.org/art2/Debt-Clock6-2011.jpg"/>
          <p:cNvPicPr>
            <a:picLocks noGrp="1" noChangeAspect="1" noChangeArrowheads="1"/>
          </p:cNvPicPr>
          <p:nvPr>
            <p:ph idx="1"/>
          </p:nvPr>
        </p:nvPicPr>
        <p:blipFill>
          <a:blip r:embed="rId2" cstate="print"/>
          <a:srcRect/>
          <a:stretch>
            <a:fillRect/>
          </a:stretch>
        </p:blipFill>
        <p:spPr>
          <a:xfrm>
            <a:off x="1347788" y="1371600"/>
            <a:ext cx="6448425" cy="51054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55650" y="188913"/>
            <a:ext cx="7772400" cy="838200"/>
          </a:xfrm>
        </p:spPr>
        <p:txBody>
          <a:bodyPr/>
          <a:lstStyle/>
          <a:p>
            <a:pPr eaLnBrk="1" hangingPunct="1"/>
            <a:r>
              <a:rPr lang="en-US" altLang="zh-TW" sz="3200" smtClean="0"/>
              <a:t>US Government’s 53 Trillion US$ Long Term Liability Equation (2008)</a:t>
            </a:r>
            <a:r>
              <a:rPr lang="en-US" altLang="zh-TW" sz="3600" smtClean="0"/>
              <a:t/>
            </a:r>
            <a:br>
              <a:rPr lang="en-US" altLang="zh-TW" sz="3600" smtClean="0"/>
            </a:br>
            <a:r>
              <a:rPr lang="en-US" altLang="zh-TW" sz="1800" smtClean="0"/>
              <a:t> </a:t>
            </a:r>
          </a:p>
        </p:txBody>
      </p:sp>
      <p:pic>
        <p:nvPicPr>
          <p:cNvPr id="41987" name="Picture 4"/>
          <p:cNvPicPr>
            <a:picLocks noChangeAspect="1" noChangeArrowheads="1"/>
          </p:cNvPicPr>
          <p:nvPr/>
        </p:nvPicPr>
        <p:blipFill>
          <a:blip r:embed="rId2" cstate="print"/>
          <a:srcRect/>
          <a:stretch>
            <a:fillRect/>
          </a:stretch>
        </p:blipFill>
        <p:spPr bwMode="auto">
          <a:xfrm>
            <a:off x="755650" y="1773238"/>
            <a:ext cx="7777163" cy="4895850"/>
          </a:xfrm>
          <a:prstGeom prst="rect">
            <a:avLst/>
          </a:prstGeom>
          <a:noFill/>
          <a:ln w="9525">
            <a:noFill/>
            <a:miter lim="800000"/>
            <a:headEnd/>
            <a:tailEnd/>
          </a:ln>
        </p:spPr>
      </p:pic>
      <p:sp>
        <p:nvSpPr>
          <p:cNvPr id="41988" name="文字方塊 5"/>
          <p:cNvSpPr txBox="1">
            <a:spLocks noChangeArrowheads="1"/>
          </p:cNvSpPr>
          <p:nvPr/>
        </p:nvSpPr>
        <p:spPr bwMode="auto">
          <a:xfrm>
            <a:off x="684213" y="908050"/>
            <a:ext cx="7704137" cy="923925"/>
          </a:xfrm>
          <a:prstGeom prst="rect">
            <a:avLst/>
          </a:prstGeom>
          <a:noFill/>
          <a:ln w="9525">
            <a:noFill/>
            <a:miter lim="800000"/>
            <a:headEnd/>
            <a:tailEnd/>
          </a:ln>
        </p:spPr>
        <p:txBody>
          <a:bodyPr>
            <a:spAutoFit/>
          </a:bodyPr>
          <a:lstStyle/>
          <a:p>
            <a:r>
              <a:rPr lang="en-US" altLang="zh-TW" sz="1800"/>
              <a:t>That was the sum of public debt; accrued civilian and military retirement benefits; unfunded, promised Social Security and Medicare benefits; and other financial obligations</a:t>
            </a:r>
            <a:endParaRPr lang="zh-TW"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r>
              <a:rPr lang="en-US" altLang="zh-TW" smtClean="0"/>
              <a:t>U.S. Federal Debt</a:t>
            </a:r>
            <a:endParaRPr lang="zh-TW" altLang="en-US" smtClean="0"/>
          </a:p>
        </p:txBody>
      </p:sp>
      <p:pic>
        <p:nvPicPr>
          <p:cNvPr id="43011" name="Picture 2" descr="Total Federal Debt and Its Coomponents (End of Fiscal Year 2010)"/>
          <p:cNvPicPr>
            <a:picLocks noChangeAspect="1" noChangeArrowheads="1"/>
          </p:cNvPicPr>
          <p:nvPr/>
        </p:nvPicPr>
        <p:blipFill>
          <a:blip r:embed="rId2" cstate="print"/>
          <a:srcRect/>
          <a:stretch>
            <a:fillRect/>
          </a:stretch>
        </p:blipFill>
        <p:spPr bwMode="auto">
          <a:xfrm>
            <a:off x="755650" y="1412875"/>
            <a:ext cx="7777163" cy="44640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en-US" altLang="zh-TW" smtClean="0"/>
              <a:t>Debt as Percent of GDP</a:t>
            </a:r>
            <a:endParaRPr lang="zh-TW" altLang="en-US" smtClean="0"/>
          </a:p>
        </p:txBody>
      </p:sp>
      <p:sp>
        <p:nvSpPr>
          <p:cNvPr id="44035" name="內容版面配置區 2"/>
          <p:cNvSpPr>
            <a:spLocks noGrp="1"/>
          </p:cNvSpPr>
          <p:nvPr>
            <p:ph idx="1"/>
          </p:nvPr>
        </p:nvSpPr>
        <p:spPr/>
        <p:txBody>
          <a:bodyPr/>
          <a:lstStyle/>
          <a:p>
            <a:endParaRPr lang="zh-TW" altLang="en-US" smtClean="0"/>
          </a:p>
        </p:txBody>
      </p:sp>
      <p:pic>
        <p:nvPicPr>
          <p:cNvPr id="44036" name="Picture 2" descr="%20%28Doug%20Short%3A%20dshort.com%29"/>
          <p:cNvPicPr>
            <a:picLocks noChangeAspect="1" noChangeArrowheads="1"/>
          </p:cNvPicPr>
          <p:nvPr/>
        </p:nvPicPr>
        <p:blipFill>
          <a:blip r:embed="rId2" cstate="print"/>
          <a:srcRect/>
          <a:stretch>
            <a:fillRect/>
          </a:stretch>
        </p:blipFill>
        <p:spPr bwMode="auto">
          <a:xfrm>
            <a:off x="755650" y="1341438"/>
            <a:ext cx="7561263" cy="51117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395288" y="152400"/>
            <a:ext cx="8353425" cy="838200"/>
          </a:xfrm>
        </p:spPr>
        <p:txBody>
          <a:bodyPr/>
          <a:lstStyle/>
          <a:p>
            <a:r>
              <a:rPr lang="en-US" altLang="zh-TW" sz="3600" smtClean="0"/>
              <a:t>Countries with Largest Holdings of U.S. Treasury Securities (As of June 2010)</a:t>
            </a:r>
            <a:endParaRPr lang="zh-TW" altLang="en-US" sz="3600" smtClean="0"/>
          </a:p>
        </p:txBody>
      </p:sp>
      <p:sp>
        <p:nvSpPr>
          <p:cNvPr id="45059" name="內容版面配置區 2"/>
          <p:cNvSpPr>
            <a:spLocks noGrp="1"/>
          </p:cNvSpPr>
          <p:nvPr>
            <p:ph idx="1"/>
          </p:nvPr>
        </p:nvSpPr>
        <p:spPr/>
        <p:txBody>
          <a:bodyPr/>
          <a:lstStyle/>
          <a:p>
            <a:endParaRPr lang="zh-TW" altLang="en-US" smtClean="0"/>
          </a:p>
        </p:txBody>
      </p:sp>
      <p:pic>
        <p:nvPicPr>
          <p:cNvPr id="45060" name="Picture 2" descr="map displaying Countries with Largest Holdings of Treasury Securities (June 2010)"/>
          <p:cNvPicPr>
            <a:picLocks noChangeAspect="1" noChangeArrowheads="1"/>
          </p:cNvPicPr>
          <p:nvPr/>
        </p:nvPicPr>
        <p:blipFill>
          <a:blip r:embed="rId2" cstate="print"/>
          <a:srcRect/>
          <a:stretch>
            <a:fillRect/>
          </a:stretch>
        </p:blipFill>
        <p:spPr bwMode="auto">
          <a:xfrm>
            <a:off x="755650" y="1341438"/>
            <a:ext cx="7620000" cy="47815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Private Debt and Public Debt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42338" name="Picture 2"/>
          <p:cNvPicPr>
            <a:picLocks noChangeAspect="1" noChangeArrowheads="1"/>
          </p:cNvPicPr>
          <p:nvPr/>
        </p:nvPicPr>
        <p:blipFill>
          <a:blip r:embed="rId2" cstate="print"/>
          <a:srcRect/>
          <a:stretch>
            <a:fillRect/>
          </a:stretch>
        </p:blipFill>
        <p:spPr bwMode="auto">
          <a:xfrm>
            <a:off x="467544" y="1285874"/>
            <a:ext cx="8136904" cy="509545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TW" sz="3600" smtClean="0"/>
              <a:t>Recent Reminders (3)</a:t>
            </a:r>
          </a:p>
        </p:txBody>
      </p:sp>
      <p:sp>
        <p:nvSpPr>
          <p:cNvPr id="10243" name="Rectangle 3"/>
          <p:cNvSpPr>
            <a:spLocks noGrp="1" noChangeArrowheads="1"/>
          </p:cNvSpPr>
          <p:nvPr>
            <p:ph type="body" idx="1"/>
          </p:nvPr>
        </p:nvSpPr>
        <p:spPr>
          <a:xfrm>
            <a:off x="685800" y="1219200"/>
            <a:ext cx="7772400" cy="4953000"/>
          </a:xfrm>
        </p:spPr>
        <p:txBody>
          <a:bodyPr/>
          <a:lstStyle/>
          <a:p>
            <a:pPr eaLnBrk="1" hangingPunct="1">
              <a:lnSpc>
                <a:spcPct val="90000"/>
              </a:lnSpc>
            </a:pPr>
            <a:r>
              <a:rPr lang="en-US" altLang="zh-TW" sz="2200" smtClean="0"/>
              <a:t>In 1954, a man had to work 563 hours to buy a TV. In 1971, it was 174 hours and was less than 24 hours in 1997</a:t>
            </a:r>
          </a:p>
          <a:p>
            <a:pPr eaLnBrk="1" hangingPunct="1">
              <a:lnSpc>
                <a:spcPct val="90000"/>
              </a:lnSpc>
            </a:pPr>
            <a:r>
              <a:rPr lang="en-US" altLang="zh-TW" sz="2200" smtClean="0"/>
              <a:t>The dominant alphabet nowadays has no more 26 characters. It has only two, 0 and 1</a:t>
            </a:r>
          </a:p>
          <a:p>
            <a:pPr eaLnBrk="1" hangingPunct="1">
              <a:lnSpc>
                <a:spcPct val="90000"/>
              </a:lnSpc>
            </a:pPr>
            <a:r>
              <a:rPr lang="en-US" altLang="zh-TW" sz="2200" smtClean="0"/>
              <a:t>Human kind has lived for 1.8 million years on Earth. However it was just 18,000 years ago that human started planned economy..</a:t>
            </a:r>
          </a:p>
          <a:p>
            <a:pPr eaLnBrk="1" hangingPunct="1">
              <a:lnSpc>
                <a:spcPct val="90000"/>
              </a:lnSpc>
            </a:pPr>
            <a:r>
              <a:rPr lang="en-US" altLang="zh-TW" sz="2200" smtClean="0"/>
              <a:t>Among 200 thousands plants, just 12 are occupying 80 % of whole production</a:t>
            </a:r>
          </a:p>
          <a:p>
            <a:pPr eaLnBrk="1" hangingPunct="1">
              <a:lnSpc>
                <a:spcPct val="90000"/>
              </a:lnSpc>
            </a:pPr>
            <a:r>
              <a:rPr lang="en-US" altLang="zh-TW" sz="2200" smtClean="0"/>
              <a:t>The generic difference between humans is less than 0.0003%</a:t>
            </a:r>
          </a:p>
          <a:p>
            <a:pPr eaLnBrk="1" hangingPunct="1">
              <a:lnSpc>
                <a:spcPct val="90000"/>
              </a:lnSpc>
            </a:pPr>
            <a:r>
              <a:rPr lang="en-US" altLang="zh-TW" sz="2200" smtClean="0"/>
              <a:t>In 1974, Monsanto predicted that it would cost 0.15 billion$ to decipher one genome sequence. However, it decreased to just less than 150 US$ and 50 US$ in 2000.</a:t>
            </a:r>
          </a:p>
        </p:txBody>
      </p:sp>
      <p:sp>
        <p:nvSpPr>
          <p:cNvPr id="10244" name="Text Box 4"/>
          <p:cNvSpPr txBox="1">
            <a:spLocks noChangeArrowheads="1"/>
          </p:cNvSpPr>
          <p:nvPr/>
        </p:nvSpPr>
        <p:spPr bwMode="auto">
          <a:xfrm>
            <a:off x="5334000" y="6543675"/>
            <a:ext cx="3195638" cy="274638"/>
          </a:xfrm>
          <a:prstGeom prst="rect">
            <a:avLst/>
          </a:prstGeom>
          <a:noFill/>
          <a:ln w="9525">
            <a:noFill/>
            <a:miter lim="800000"/>
            <a:headEnd/>
            <a:tailEnd/>
          </a:ln>
        </p:spPr>
        <p:txBody>
          <a:bodyPr wrap="none">
            <a:spAutoFit/>
          </a:bodyPr>
          <a:lstStyle/>
          <a:p>
            <a:r>
              <a:rPr lang="en-US" altLang="zh-TW" sz="1200">
                <a:latin typeface="Arial" charset="0"/>
              </a:rPr>
              <a:t>Courtesy of Byeongwon Park, KIST of Korea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cstate="print"/>
          <a:srcRect/>
          <a:stretch>
            <a:fillRect/>
          </a:stretch>
        </p:blipFill>
        <p:spPr bwMode="auto">
          <a:xfrm>
            <a:off x="395536" y="404664"/>
            <a:ext cx="8424935" cy="604867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www.demos.org/sites/default/files/data_bytes/figure2.7_1.png"/>
          <p:cNvPicPr>
            <a:picLocks noChangeAspect="1" noChangeArrowheads="1"/>
          </p:cNvPicPr>
          <p:nvPr/>
        </p:nvPicPr>
        <p:blipFill>
          <a:blip r:embed="rId2" cstate="print"/>
          <a:srcRect/>
          <a:stretch>
            <a:fillRect/>
          </a:stretch>
        </p:blipFill>
        <p:spPr bwMode="auto">
          <a:xfrm>
            <a:off x="827584" y="188640"/>
            <a:ext cx="7560840" cy="6408712"/>
          </a:xfrm>
          <a:prstGeom prst="rect">
            <a:avLst/>
          </a:prstGeom>
          <a:noFill/>
        </p:spPr>
      </p:pic>
      <p:sp>
        <p:nvSpPr>
          <p:cNvPr id="5" name="文字方塊 4"/>
          <p:cNvSpPr txBox="1"/>
          <p:nvPr/>
        </p:nvSpPr>
        <p:spPr>
          <a:xfrm>
            <a:off x="3347864" y="1124744"/>
            <a:ext cx="5796136" cy="369332"/>
          </a:xfrm>
          <a:prstGeom prst="rect">
            <a:avLst/>
          </a:prstGeom>
          <a:noFill/>
        </p:spPr>
        <p:txBody>
          <a:bodyPr wrap="square" rtlCol="0">
            <a:spAutoFit/>
          </a:bodyPr>
          <a:lstStyle/>
          <a:p>
            <a:r>
              <a:rPr lang="en-US" altLang="zh-TW" sz="1800" dirty="0" smtClean="0"/>
              <a:t>about 22 millions (20%)  of household have student loans</a:t>
            </a:r>
            <a:endParaRPr lang="zh-TW" altLang="en-US"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5"/>
          <p:cNvSpPr>
            <a:spLocks noGrp="1"/>
          </p:cNvSpPr>
          <p:nvPr>
            <p:ph type="sldNum" sz="quarter" idx="12"/>
          </p:nvPr>
        </p:nvSpPr>
        <p:spPr>
          <a:noFill/>
        </p:spPr>
        <p:txBody>
          <a:bodyPr/>
          <a:lstStyle/>
          <a:p>
            <a:fld id="{47A10E0C-D805-48B8-9186-8A767169C119}" type="slidenum">
              <a:rPr lang="ko-KR" altLang="en-US" smtClean="0"/>
              <a:pPr/>
              <a:t>46</a:t>
            </a:fld>
            <a:endParaRPr lang="en-US" altLang="ko-KR" smtClean="0"/>
          </a:p>
        </p:txBody>
      </p:sp>
      <p:sp>
        <p:nvSpPr>
          <p:cNvPr id="46083" name="Rectangle 2"/>
          <p:cNvSpPr>
            <a:spLocks noGrp="1" noChangeArrowheads="1"/>
          </p:cNvSpPr>
          <p:nvPr>
            <p:ph type="ctrTitle"/>
          </p:nvPr>
        </p:nvSpPr>
        <p:spPr>
          <a:xfrm>
            <a:off x="0" y="2708275"/>
            <a:ext cx="9144000" cy="1143000"/>
          </a:xfrm>
        </p:spPr>
        <p:txBody>
          <a:bodyPr/>
          <a:lstStyle/>
          <a:p>
            <a:pPr eaLnBrk="1" hangingPunct="1"/>
            <a:r>
              <a:rPr lang="en-US" altLang="ko-KR" smtClean="0">
                <a:ea typeface="Gulim" pitchFamily="34" charset="-127"/>
              </a:rPr>
              <a:t>The Global Financial Crisis:</a:t>
            </a:r>
            <a:br>
              <a:rPr lang="en-US" altLang="ko-KR" smtClean="0">
                <a:ea typeface="Gulim" pitchFamily="34" charset="-127"/>
              </a:rPr>
            </a:br>
            <a:r>
              <a:rPr lang="en-US" altLang="ko-KR" smtClean="0">
                <a:ea typeface="Gulim" pitchFamily="34" charset="-127"/>
              </a:rPr>
              <a:t>American Chapter </a:t>
            </a:r>
            <a:br>
              <a:rPr lang="en-US" altLang="ko-KR" smtClean="0">
                <a:ea typeface="Gulim" pitchFamily="34" charset="-127"/>
              </a:rPr>
            </a:br>
            <a:r>
              <a:rPr lang="en-US" altLang="ko-KR" smtClean="0">
                <a:ea typeface="Gulim" pitchFamily="34" charset="-127"/>
              </a:rPr>
              <a:t>(Subprime + Sovereign Debt)</a:t>
            </a:r>
            <a:br>
              <a:rPr lang="en-US" altLang="ko-KR" smtClean="0">
                <a:ea typeface="Gulim" pitchFamily="34" charset="-127"/>
              </a:rPr>
            </a:br>
            <a:endParaRPr lang="en-US" altLang="ko-KR" smtClean="0">
              <a:ea typeface="Gulim" pitchFamily="34" charset="-127"/>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en-US" altLang="zh-TW" smtClean="0"/>
              <a:t>Subprime Net</a:t>
            </a:r>
            <a:endParaRPr lang="zh-TW" altLang="en-US" smtClean="0"/>
          </a:p>
        </p:txBody>
      </p:sp>
      <p:pic>
        <p:nvPicPr>
          <p:cNvPr id="47107" name="Picture 2"/>
          <p:cNvPicPr>
            <a:picLocks noGrp="1" noChangeAspect="1" noChangeArrowheads="1"/>
          </p:cNvPicPr>
          <p:nvPr>
            <p:ph idx="1"/>
          </p:nvPr>
        </p:nvPicPr>
        <p:blipFill>
          <a:blip r:embed="rId2" cstate="print"/>
          <a:srcRect/>
          <a:stretch>
            <a:fillRect/>
          </a:stretch>
        </p:blipFill>
        <p:spPr>
          <a:xfrm>
            <a:off x="1042988" y="1196975"/>
            <a:ext cx="6985000" cy="5184775"/>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3"/>
          <p:cNvSpPr>
            <a:spLocks noGrp="1"/>
          </p:cNvSpPr>
          <p:nvPr>
            <p:ph type="sldNum" sz="quarter" idx="12"/>
          </p:nvPr>
        </p:nvSpPr>
        <p:spPr>
          <a:noFill/>
        </p:spPr>
        <p:txBody>
          <a:bodyPr/>
          <a:lstStyle/>
          <a:p>
            <a:fld id="{D3670B2C-737E-4D25-A706-D5233B83F7A1}" type="slidenum">
              <a:rPr lang="ko-KR" altLang="en-US" smtClean="0"/>
              <a:pPr/>
              <a:t>48</a:t>
            </a:fld>
            <a:endParaRPr lang="en-US" altLang="ko-KR" smtClean="0"/>
          </a:p>
        </p:txBody>
      </p:sp>
      <p:pic>
        <p:nvPicPr>
          <p:cNvPr id="48131" name="Picture 3" descr="1 Title 1.jpg"/>
          <p:cNvPicPr>
            <a:picLocks noChangeAspect="1"/>
          </p:cNvPicPr>
          <p:nvPr/>
        </p:nvPicPr>
        <p:blipFill>
          <a:blip r:embed="rId2" cstate="print"/>
          <a:srcRect/>
          <a:stretch>
            <a:fillRect/>
          </a:stretch>
        </p:blipFill>
        <p:spPr bwMode="auto">
          <a:xfrm>
            <a:off x="0" y="828675"/>
            <a:ext cx="91440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3"/>
          <p:cNvSpPr>
            <a:spLocks noGrp="1"/>
          </p:cNvSpPr>
          <p:nvPr>
            <p:ph type="sldNum" sz="quarter" idx="12"/>
          </p:nvPr>
        </p:nvSpPr>
        <p:spPr>
          <a:noFill/>
        </p:spPr>
        <p:txBody>
          <a:bodyPr/>
          <a:lstStyle/>
          <a:p>
            <a:fld id="{DF491EEF-E142-4875-843D-DE3EA067991C}" type="slidenum">
              <a:rPr lang="ko-KR" altLang="en-US" smtClean="0"/>
              <a:pPr/>
              <a:t>49</a:t>
            </a:fld>
            <a:endParaRPr lang="en-US" altLang="ko-KR" smtClean="0"/>
          </a:p>
        </p:txBody>
      </p:sp>
      <p:pic>
        <p:nvPicPr>
          <p:cNvPr id="49155" name="Picture 1" descr="2 Title 2.jpg"/>
          <p:cNvPicPr>
            <a:picLocks noChangeAspect="1"/>
          </p:cNvPicPr>
          <p:nvPr/>
        </p:nvPicPr>
        <p:blipFill>
          <a:blip r:embed="rId2" cstate="print"/>
          <a:srcRect/>
          <a:stretch>
            <a:fillRect/>
          </a:stretch>
        </p:blipFill>
        <p:spPr bwMode="auto">
          <a:xfrm>
            <a:off x="0" y="784225"/>
            <a:ext cx="9144000" cy="528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TW" sz="3600" smtClean="0"/>
              <a:t>Map of countries by public debt from CIA 2007 estimates</a:t>
            </a:r>
          </a:p>
        </p:txBody>
      </p:sp>
      <p:pic>
        <p:nvPicPr>
          <p:cNvPr id="11267" name="Picture 3"/>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3"/>
          <p:cNvSpPr>
            <a:spLocks noGrp="1"/>
          </p:cNvSpPr>
          <p:nvPr>
            <p:ph type="sldNum" sz="quarter" idx="12"/>
          </p:nvPr>
        </p:nvSpPr>
        <p:spPr>
          <a:noFill/>
        </p:spPr>
        <p:txBody>
          <a:bodyPr/>
          <a:lstStyle/>
          <a:p>
            <a:fld id="{96ECF0AE-6140-47AE-8DAF-131D7217A767}" type="slidenum">
              <a:rPr lang="ko-KR" altLang="en-US" smtClean="0"/>
              <a:pPr/>
              <a:t>50</a:t>
            </a:fld>
            <a:endParaRPr lang="en-US" altLang="ko-KR" smtClean="0"/>
          </a:p>
        </p:txBody>
      </p:sp>
      <p:pic>
        <p:nvPicPr>
          <p:cNvPr id="50179" name="Picture 1" descr="3 Mortgage Broker 1.jpg"/>
          <p:cNvPicPr>
            <a:picLocks noChangeAspect="1"/>
          </p:cNvPicPr>
          <p:nvPr/>
        </p:nvPicPr>
        <p:blipFill>
          <a:blip r:embed="rId2" cstate="print"/>
          <a:srcRect/>
          <a:stretch>
            <a:fillRect/>
          </a:stretch>
        </p:blipFill>
        <p:spPr bwMode="auto">
          <a:xfrm>
            <a:off x="0" y="355600"/>
            <a:ext cx="91440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3"/>
          <p:cNvSpPr>
            <a:spLocks noGrp="1"/>
          </p:cNvSpPr>
          <p:nvPr>
            <p:ph type="sldNum" sz="quarter" idx="12"/>
          </p:nvPr>
        </p:nvSpPr>
        <p:spPr>
          <a:noFill/>
        </p:spPr>
        <p:txBody>
          <a:bodyPr/>
          <a:lstStyle/>
          <a:p>
            <a:fld id="{804DC3D2-61C7-4FAB-97C8-E9C0ACCAD33A}" type="slidenum">
              <a:rPr lang="ko-KR" altLang="en-US" smtClean="0"/>
              <a:pPr/>
              <a:t>51</a:t>
            </a:fld>
            <a:endParaRPr lang="en-US" altLang="ko-KR" smtClean="0"/>
          </a:p>
        </p:txBody>
      </p:sp>
      <p:pic>
        <p:nvPicPr>
          <p:cNvPr id="51203" name="Picture 2" descr="4 Mortgage Broker 2.jpg"/>
          <p:cNvPicPr>
            <a:picLocks noChangeAspect="1"/>
          </p:cNvPicPr>
          <p:nvPr/>
        </p:nvPicPr>
        <p:blipFill>
          <a:blip r:embed="rId2" cstate="print"/>
          <a:srcRect/>
          <a:stretch>
            <a:fillRect/>
          </a:stretch>
        </p:blipFill>
        <p:spPr bwMode="auto">
          <a:xfrm>
            <a:off x="0" y="201613"/>
            <a:ext cx="9144000" cy="645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3"/>
          <p:cNvSpPr>
            <a:spLocks noGrp="1"/>
          </p:cNvSpPr>
          <p:nvPr>
            <p:ph type="sldNum" sz="quarter" idx="12"/>
          </p:nvPr>
        </p:nvSpPr>
        <p:spPr>
          <a:noFill/>
        </p:spPr>
        <p:txBody>
          <a:bodyPr/>
          <a:lstStyle/>
          <a:p>
            <a:fld id="{859819EB-9FEC-4805-B2D1-09091F846BB7}" type="slidenum">
              <a:rPr lang="ko-KR" altLang="en-US" smtClean="0"/>
              <a:pPr/>
              <a:t>52</a:t>
            </a:fld>
            <a:endParaRPr lang="en-US" altLang="ko-KR" smtClean="0"/>
          </a:p>
        </p:txBody>
      </p:sp>
      <p:pic>
        <p:nvPicPr>
          <p:cNvPr id="52227" name="Picture 1" descr="5 Mortgage Broker 4.jpg"/>
          <p:cNvPicPr>
            <a:picLocks noChangeAspect="1"/>
          </p:cNvPicPr>
          <p:nvPr/>
        </p:nvPicPr>
        <p:blipFill>
          <a:blip r:embed="rId2" cstate="print"/>
          <a:srcRect/>
          <a:stretch>
            <a:fillRect/>
          </a:stretch>
        </p:blipFill>
        <p:spPr bwMode="auto">
          <a:xfrm>
            <a:off x="0" y="295275"/>
            <a:ext cx="9144000"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3"/>
          <p:cNvSpPr>
            <a:spLocks noGrp="1"/>
          </p:cNvSpPr>
          <p:nvPr>
            <p:ph type="sldNum" sz="quarter" idx="12"/>
          </p:nvPr>
        </p:nvSpPr>
        <p:spPr>
          <a:noFill/>
        </p:spPr>
        <p:txBody>
          <a:bodyPr/>
          <a:lstStyle/>
          <a:p>
            <a:fld id="{B756DD14-CE1F-46B2-A299-F552E30B0D61}" type="slidenum">
              <a:rPr lang="ko-KR" altLang="en-US" smtClean="0"/>
              <a:pPr/>
              <a:t>53</a:t>
            </a:fld>
            <a:endParaRPr lang="en-US" altLang="ko-KR" smtClean="0"/>
          </a:p>
        </p:txBody>
      </p:sp>
      <p:pic>
        <p:nvPicPr>
          <p:cNvPr id="53251" name="Picture 1" descr="5a Title 3.jpg"/>
          <p:cNvPicPr>
            <a:picLocks noChangeAspect="1"/>
          </p:cNvPicPr>
          <p:nvPr/>
        </p:nvPicPr>
        <p:blipFill>
          <a:blip r:embed="rId2" cstate="print"/>
          <a:srcRect/>
          <a:stretch>
            <a:fillRect/>
          </a:stretch>
        </p:blipFill>
        <p:spPr bwMode="auto">
          <a:xfrm>
            <a:off x="0" y="858838"/>
            <a:ext cx="9144000" cy="514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p:cNvSpPr>
            <a:spLocks noGrp="1"/>
          </p:cNvSpPr>
          <p:nvPr>
            <p:ph type="sldNum" sz="quarter" idx="12"/>
          </p:nvPr>
        </p:nvSpPr>
        <p:spPr>
          <a:noFill/>
        </p:spPr>
        <p:txBody>
          <a:bodyPr/>
          <a:lstStyle/>
          <a:p>
            <a:fld id="{D5B1DE96-BA5E-4FE6-BE00-9BFE3AE26890}" type="slidenum">
              <a:rPr lang="ko-KR" altLang="en-US" smtClean="0"/>
              <a:pPr/>
              <a:t>54</a:t>
            </a:fld>
            <a:endParaRPr lang="en-US" altLang="ko-KR" smtClean="0"/>
          </a:p>
        </p:txBody>
      </p:sp>
      <p:pic>
        <p:nvPicPr>
          <p:cNvPr id="54275" name="Picture 1" descr="6 Bank 1.jpg"/>
          <p:cNvPicPr>
            <a:picLocks noChangeAspect="1"/>
          </p:cNvPicPr>
          <p:nvPr/>
        </p:nvPicPr>
        <p:blipFill>
          <a:blip r:embed="rId2" cstate="print"/>
          <a:srcRect/>
          <a:stretch>
            <a:fillRect/>
          </a:stretch>
        </p:blipFill>
        <p:spPr bwMode="auto">
          <a:xfrm>
            <a:off x="0" y="492125"/>
            <a:ext cx="9144000" cy="587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3"/>
          <p:cNvSpPr>
            <a:spLocks noGrp="1"/>
          </p:cNvSpPr>
          <p:nvPr>
            <p:ph type="sldNum" sz="quarter" idx="12"/>
          </p:nvPr>
        </p:nvSpPr>
        <p:spPr>
          <a:noFill/>
        </p:spPr>
        <p:txBody>
          <a:bodyPr/>
          <a:lstStyle/>
          <a:p>
            <a:fld id="{DCEE7F57-7DC2-46B0-A05E-7697D4898259}" type="slidenum">
              <a:rPr lang="ko-KR" altLang="en-US" smtClean="0"/>
              <a:pPr/>
              <a:t>55</a:t>
            </a:fld>
            <a:endParaRPr lang="en-US" altLang="ko-KR" smtClean="0"/>
          </a:p>
        </p:txBody>
      </p:sp>
      <p:pic>
        <p:nvPicPr>
          <p:cNvPr id="55299" name="Picture 1" descr="6a Title4.jpg"/>
          <p:cNvPicPr>
            <a:picLocks noChangeAspect="1"/>
          </p:cNvPicPr>
          <p:nvPr/>
        </p:nvPicPr>
        <p:blipFill>
          <a:blip r:embed="rId2" cstate="print"/>
          <a:srcRect/>
          <a:stretch>
            <a:fillRect/>
          </a:stretch>
        </p:blipFill>
        <p:spPr bwMode="auto">
          <a:xfrm>
            <a:off x="0" y="889000"/>
            <a:ext cx="91440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編號版面配置區 3"/>
          <p:cNvSpPr>
            <a:spLocks noGrp="1"/>
          </p:cNvSpPr>
          <p:nvPr>
            <p:ph type="sldNum" sz="quarter" idx="12"/>
          </p:nvPr>
        </p:nvSpPr>
        <p:spPr>
          <a:noFill/>
        </p:spPr>
        <p:txBody>
          <a:bodyPr/>
          <a:lstStyle/>
          <a:p>
            <a:fld id="{C20CDD59-8FDF-4F89-B537-E85822DF31A6}" type="slidenum">
              <a:rPr lang="ko-KR" altLang="en-US" smtClean="0"/>
              <a:pPr/>
              <a:t>56</a:t>
            </a:fld>
            <a:endParaRPr lang="en-US" altLang="ko-KR" smtClean="0"/>
          </a:p>
        </p:txBody>
      </p:sp>
      <p:pic>
        <p:nvPicPr>
          <p:cNvPr id="56323" name="Picture 1" descr="7 Investment Bank.jpg"/>
          <p:cNvPicPr>
            <a:picLocks noChangeAspect="1"/>
          </p:cNvPicPr>
          <p:nvPr/>
        </p:nvPicPr>
        <p:blipFill>
          <a:blip r:embed="rId2" cstate="print"/>
          <a:srcRect/>
          <a:stretch>
            <a:fillRect/>
          </a:stretch>
        </p:blipFill>
        <p:spPr bwMode="auto">
          <a:xfrm>
            <a:off x="0" y="309563"/>
            <a:ext cx="9144000" cy="623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3"/>
          <p:cNvSpPr>
            <a:spLocks noGrp="1"/>
          </p:cNvSpPr>
          <p:nvPr>
            <p:ph type="sldNum" sz="quarter" idx="12"/>
          </p:nvPr>
        </p:nvSpPr>
        <p:spPr>
          <a:noFill/>
        </p:spPr>
        <p:txBody>
          <a:bodyPr/>
          <a:lstStyle/>
          <a:p>
            <a:fld id="{1FEF0DD9-ABE0-4471-8E02-32D22421AA71}" type="slidenum">
              <a:rPr lang="ko-KR" altLang="en-US" smtClean="0"/>
              <a:pPr/>
              <a:t>57</a:t>
            </a:fld>
            <a:endParaRPr lang="en-US" altLang="ko-KR" smtClean="0"/>
          </a:p>
        </p:txBody>
      </p:sp>
      <p:pic>
        <p:nvPicPr>
          <p:cNvPr id="57347" name="Picture 1" descr="8 Investment Bank A.jpg"/>
          <p:cNvPicPr>
            <a:picLocks noChangeAspect="1"/>
          </p:cNvPicPr>
          <p:nvPr/>
        </p:nvPicPr>
        <p:blipFill>
          <a:blip r:embed="rId2" cstate="print"/>
          <a:srcRect/>
          <a:stretch>
            <a:fillRect/>
          </a:stretch>
        </p:blipFill>
        <p:spPr bwMode="auto">
          <a:xfrm>
            <a:off x="0" y="325438"/>
            <a:ext cx="9144000" cy="620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3"/>
          <p:cNvSpPr>
            <a:spLocks noGrp="1"/>
          </p:cNvSpPr>
          <p:nvPr>
            <p:ph type="sldNum" sz="quarter" idx="12"/>
          </p:nvPr>
        </p:nvSpPr>
        <p:spPr>
          <a:noFill/>
        </p:spPr>
        <p:txBody>
          <a:bodyPr/>
          <a:lstStyle/>
          <a:p>
            <a:fld id="{005810A4-079A-467A-9A21-9BCCAEAB6916}" type="slidenum">
              <a:rPr lang="ko-KR" altLang="en-US" smtClean="0"/>
              <a:pPr/>
              <a:t>58</a:t>
            </a:fld>
            <a:endParaRPr lang="en-US" altLang="ko-KR" smtClean="0"/>
          </a:p>
        </p:txBody>
      </p:sp>
      <p:pic>
        <p:nvPicPr>
          <p:cNvPr id="58371" name="Picture 1" descr="9 Investment Bank 2.jpg"/>
          <p:cNvPicPr>
            <a:picLocks noChangeAspect="1"/>
          </p:cNvPicPr>
          <p:nvPr/>
        </p:nvPicPr>
        <p:blipFill>
          <a:blip r:embed="rId2" cstate="print"/>
          <a:srcRect/>
          <a:stretch>
            <a:fillRect/>
          </a:stretch>
        </p:blipFill>
        <p:spPr bwMode="auto">
          <a:xfrm>
            <a:off x="0" y="325438"/>
            <a:ext cx="9144000" cy="620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3"/>
          <p:cNvSpPr>
            <a:spLocks noGrp="1"/>
          </p:cNvSpPr>
          <p:nvPr>
            <p:ph type="sldNum" sz="quarter" idx="12"/>
          </p:nvPr>
        </p:nvSpPr>
        <p:spPr>
          <a:noFill/>
        </p:spPr>
        <p:txBody>
          <a:bodyPr/>
          <a:lstStyle/>
          <a:p>
            <a:fld id="{D8D8CDA3-3BF7-4992-AC56-0DF15CC14FA9}" type="slidenum">
              <a:rPr lang="ko-KR" altLang="en-US" smtClean="0"/>
              <a:pPr/>
              <a:t>59</a:t>
            </a:fld>
            <a:endParaRPr lang="en-US" altLang="ko-KR" smtClean="0"/>
          </a:p>
        </p:txBody>
      </p:sp>
      <p:pic>
        <p:nvPicPr>
          <p:cNvPr id="59395" name="Picture 1" descr="10 Investment Bank 3.jpg"/>
          <p:cNvPicPr>
            <a:picLocks noChangeAspect="1"/>
          </p:cNvPicPr>
          <p:nvPr/>
        </p:nvPicPr>
        <p:blipFill>
          <a:blip r:embed="rId2" cstate="print"/>
          <a:srcRect/>
          <a:stretch>
            <a:fillRect/>
          </a:stretch>
        </p:blipFill>
        <p:spPr bwMode="auto">
          <a:xfrm>
            <a:off x="0" y="325438"/>
            <a:ext cx="9144000" cy="620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TW" sz="3600" smtClean="0"/>
              <a:t>World Wealth Change</a:t>
            </a:r>
            <a:br>
              <a:rPr lang="en-US" altLang="zh-TW" sz="3600" smtClean="0"/>
            </a:br>
            <a:r>
              <a:rPr lang="en-US" altLang="zh-TW" sz="3600" smtClean="0"/>
              <a:t>AD1500-AD2015</a:t>
            </a:r>
          </a:p>
        </p:txBody>
      </p:sp>
      <p:sp>
        <p:nvSpPr>
          <p:cNvPr id="12291" name="Text Box 3"/>
          <p:cNvSpPr txBox="1">
            <a:spLocks noChangeArrowheads="1"/>
          </p:cNvSpPr>
          <p:nvPr/>
        </p:nvSpPr>
        <p:spPr bwMode="auto">
          <a:xfrm>
            <a:off x="3810000" y="6583363"/>
            <a:ext cx="4849813" cy="274637"/>
          </a:xfrm>
          <a:prstGeom prst="rect">
            <a:avLst/>
          </a:prstGeom>
          <a:noFill/>
          <a:ln w="9525">
            <a:noFill/>
            <a:miter lim="800000"/>
            <a:headEnd/>
            <a:tailEnd/>
          </a:ln>
        </p:spPr>
        <p:txBody>
          <a:bodyPr wrap="none">
            <a:spAutoFit/>
          </a:bodyPr>
          <a:lstStyle/>
          <a:p>
            <a:r>
              <a:rPr lang="en-US" altLang="zh-TW" sz="1200">
                <a:latin typeface="Arial" charset="0"/>
              </a:rPr>
              <a:t>Courtesy of http://www.sasi.group.shef.ac.uk/worldmapper/index.html</a:t>
            </a:r>
          </a:p>
        </p:txBody>
      </p:sp>
      <p:pic>
        <p:nvPicPr>
          <p:cNvPr id="12292" name="Picture 4"/>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編號版面配置區 3"/>
          <p:cNvSpPr>
            <a:spLocks noGrp="1"/>
          </p:cNvSpPr>
          <p:nvPr>
            <p:ph type="sldNum" sz="quarter" idx="12"/>
          </p:nvPr>
        </p:nvSpPr>
        <p:spPr>
          <a:noFill/>
        </p:spPr>
        <p:txBody>
          <a:bodyPr/>
          <a:lstStyle/>
          <a:p>
            <a:fld id="{492F9F2D-CBA6-4914-9F30-5DA1B1B7383A}" type="slidenum">
              <a:rPr lang="ko-KR" altLang="en-US" smtClean="0"/>
              <a:pPr/>
              <a:t>60</a:t>
            </a:fld>
            <a:endParaRPr lang="en-US" altLang="ko-KR" smtClean="0"/>
          </a:p>
        </p:txBody>
      </p:sp>
      <p:pic>
        <p:nvPicPr>
          <p:cNvPr id="60419" name="Picture 2" descr="11 Investment Bank 4.jpg"/>
          <p:cNvPicPr>
            <a:picLocks noChangeAspect="1"/>
          </p:cNvPicPr>
          <p:nvPr/>
        </p:nvPicPr>
        <p:blipFill>
          <a:blip r:embed="rId2" cstate="print"/>
          <a:srcRect/>
          <a:stretch>
            <a:fillRect/>
          </a:stretch>
        </p:blipFill>
        <p:spPr bwMode="auto">
          <a:xfrm>
            <a:off x="0" y="203200"/>
            <a:ext cx="9144000" cy="645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編號版面配置區 3"/>
          <p:cNvSpPr>
            <a:spLocks noGrp="1"/>
          </p:cNvSpPr>
          <p:nvPr>
            <p:ph type="sldNum" sz="quarter" idx="12"/>
          </p:nvPr>
        </p:nvSpPr>
        <p:spPr>
          <a:noFill/>
        </p:spPr>
        <p:txBody>
          <a:bodyPr/>
          <a:lstStyle/>
          <a:p>
            <a:fld id="{587E1F33-AA0F-4443-8382-A275890FF849}" type="slidenum">
              <a:rPr lang="ko-KR" altLang="en-US" smtClean="0"/>
              <a:pPr/>
              <a:t>61</a:t>
            </a:fld>
            <a:endParaRPr lang="en-US" altLang="ko-KR" smtClean="0"/>
          </a:p>
        </p:txBody>
      </p:sp>
      <p:pic>
        <p:nvPicPr>
          <p:cNvPr id="61443" name="Picture 1" descr="12 Investment Bank 5.jpg"/>
          <p:cNvPicPr>
            <a:picLocks noChangeAspect="1"/>
          </p:cNvPicPr>
          <p:nvPr/>
        </p:nvPicPr>
        <p:blipFill>
          <a:blip r:embed="rId2" cstate="print"/>
          <a:srcRect/>
          <a:stretch>
            <a:fillRect/>
          </a:stretch>
        </p:blipFill>
        <p:spPr bwMode="auto">
          <a:xfrm>
            <a:off x="0" y="219075"/>
            <a:ext cx="9144000" cy="641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3"/>
          <p:cNvSpPr>
            <a:spLocks noGrp="1"/>
          </p:cNvSpPr>
          <p:nvPr>
            <p:ph type="sldNum" sz="quarter" idx="12"/>
          </p:nvPr>
        </p:nvSpPr>
        <p:spPr>
          <a:noFill/>
        </p:spPr>
        <p:txBody>
          <a:bodyPr/>
          <a:lstStyle/>
          <a:p>
            <a:fld id="{18BD5932-ED27-4E25-9DA5-8B61E3C0BFDC}" type="slidenum">
              <a:rPr lang="ko-KR" altLang="en-US" smtClean="0"/>
              <a:pPr/>
              <a:t>62</a:t>
            </a:fld>
            <a:endParaRPr lang="en-US" altLang="ko-KR" smtClean="0"/>
          </a:p>
        </p:txBody>
      </p:sp>
      <p:pic>
        <p:nvPicPr>
          <p:cNvPr id="62467" name="Picture 1" descr="13 Investment Bank 6.jpg"/>
          <p:cNvPicPr>
            <a:picLocks noChangeAspect="1"/>
          </p:cNvPicPr>
          <p:nvPr/>
        </p:nvPicPr>
        <p:blipFill>
          <a:blip r:embed="rId2" cstate="print"/>
          <a:srcRect/>
          <a:stretch>
            <a:fillRect/>
          </a:stretch>
        </p:blipFill>
        <p:spPr bwMode="auto">
          <a:xfrm>
            <a:off x="0" y="284163"/>
            <a:ext cx="9144000" cy="628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3"/>
          <p:cNvSpPr>
            <a:spLocks noGrp="1"/>
          </p:cNvSpPr>
          <p:nvPr>
            <p:ph type="sldNum" sz="quarter" idx="12"/>
          </p:nvPr>
        </p:nvSpPr>
        <p:spPr>
          <a:noFill/>
        </p:spPr>
        <p:txBody>
          <a:bodyPr/>
          <a:lstStyle/>
          <a:p>
            <a:fld id="{A21DFCDA-E387-427E-856D-7818E4B0DBA2}" type="slidenum">
              <a:rPr lang="ko-KR" altLang="en-US" smtClean="0"/>
              <a:pPr/>
              <a:t>63</a:t>
            </a:fld>
            <a:endParaRPr lang="en-US" altLang="ko-KR" smtClean="0"/>
          </a:p>
        </p:txBody>
      </p:sp>
      <p:pic>
        <p:nvPicPr>
          <p:cNvPr id="63491" name="Picture 1" descr="14 Investment Bank 7.jpg"/>
          <p:cNvPicPr>
            <a:picLocks noChangeAspect="1"/>
          </p:cNvPicPr>
          <p:nvPr/>
        </p:nvPicPr>
        <p:blipFill>
          <a:blip r:embed="rId2" cstate="print"/>
          <a:srcRect/>
          <a:stretch>
            <a:fillRect/>
          </a:stretch>
        </p:blipFill>
        <p:spPr bwMode="auto">
          <a:xfrm>
            <a:off x="0" y="355600"/>
            <a:ext cx="91440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3"/>
          <p:cNvSpPr>
            <a:spLocks noGrp="1"/>
          </p:cNvSpPr>
          <p:nvPr>
            <p:ph type="sldNum" sz="quarter" idx="12"/>
          </p:nvPr>
        </p:nvSpPr>
        <p:spPr>
          <a:noFill/>
        </p:spPr>
        <p:txBody>
          <a:bodyPr/>
          <a:lstStyle/>
          <a:p>
            <a:fld id="{75CE7C59-F919-4359-9031-DF8EB0F4379C}" type="slidenum">
              <a:rPr lang="ko-KR" altLang="en-US" smtClean="0"/>
              <a:pPr/>
              <a:t>64</a:t>
            </a:fld>
            <a:endParaRPr lang="en-US" altLang="ko-KR" smtClean="0"/>
          </a:p>
        </p:txBody>
      </p:sp>
      <p:pic>
        <p:nvPicPr>
          <p:cNvPr id="64515" name="Picture 1" descr="15 Investment Bank 8.jpg"/>
          <p:cNvPicPr>
            <a:picLocks noChangeAspect="1"/>
          </p:cNvPicPr>
          <p:nvPr/>
        </p:nvPicPr>
        <p:blipFill>
          <a:blip r:embed="rId2" cstate="print"/>
          <a:srcRect/>
          <a:stretch>
            <a:fillRect/>
          </a:stretch>
        </p:blipFill>
        <p:spPr bwMode="auto">
          <a:xfrm>
            <a:off x="0" y="279400"/>
            <a:ext cx="91440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3"/>
          <p:cNvSpPr>
            <a:spLocks noGrp="1"/>
          </p:cNvSpPr>
          <p:nvPr>
            <p:ph type="sldNum" sz="quarter" idx="12"/>
          </p:nvPr>
        </p:nvSpPr>
        <p:spPr>
          <a:noFill/>
        </p:spPr>
        <p:txBody>
          <a:bodyPr/>
          <a:lstStyle/>
          <a:p>
            <a:fld id="{006B44E4-640B-4A6A-B937-99528FE836E8}" type="slidenum">
              <a:rPr lang="ko-KR" altLang="en-US" smtClean="0"/>
              <a:pPr/>
              <a:t>65</a:t>
            </a:fld>
            <a:endParaRPr lang="en-US" altLang="ko-KR" smtClean="0"/>
          </a:p>
        </p:txBody>
      </p:sp>
      <p:pic>
        <p:nvPicPr>
          <p:cNvPr id="65539" name="Picture 1" descr="16 Investment Bank 9.jpg"/>
          <p:cNvPicPr>
            <a:picLocks noChangeAspect="1"/>
          </p:cNvPicPr>
          <p:nvPr/>
        </p:nvPicPr>
        <p:blipFill>
          <a:blip r:embed="rId2" cstate="print"/>
          <a:srcRect/>
          <a:stretch>
            <a:fillRect/>
          </a:stretch>
        </p:blipFill>
        <p:spPr bwMode="auto">
          <a:xfrm>
            <a:off x="0" y="249238"/>
            <a:ext cx="9144000" cy="635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3"/>
          <p:cNvSpPr>
            <a:spLocks noGrp="1"/>
          </p:cNvSpPr>
          <p:nvPr>
            <p:ph type="sldNum" sz="quarter" idx="12"/>
          </p:nvPr>
        </p:nvSpPr>
        <p:spPr>
          <a:noFill/>
        </p:spPr>
        <p:txBody>
          <a:bodyPr/>
          <a:lstStyle/>
          <a:p>
            <a:fld id="{8778A8B4-BE0C-4BD4-86FF-E526BB9F84BE}" type="slidenum">
              <a:rPr lang="ko-KR" altLang="en-US" smtClean="0"/>
              <a:pPr/>
              <a:t>66</a:t>
            </a:fld>
            <a:endParaRPr lang="en-US" altLang="ko-KR" smtClean="0"/>
          </a:p>
        </p:txBody>
      </p:sp>
      <p:pic>
        <p:nvPicPr>
          <p:cNvPr id="66563" name="Picture 1" descr="17 Investment Bank 10.jpg"/>
          <p:cNvPicPr>
            <a:picLocks noChangeAspect="1"/>
          </p:cNvPicPr>
          <p:nvPr/>
        </p:nvPicPr>
        <p:blipFill>
          <a:blip r:embed="rId2" cstate="print"/>
          <a:srcRect/>
          <a:stretch>
            <a:fillRect/>
          </a:stretch>
        </p:blipFill>
        <p:spPr bwMode="auto">
          <a:xfrm>
            <a:off x="0" y="279400"/>
            <a:ext cx="91440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3"/>
          <p:cNvSpPr>
            <a:spLocks noGrp="1"/>
          </p:cNvSpPr>
          <p:nvPr>
            <p:ph type="sldNum" sz="quarter" idx="12"/>
          </p:nvPr>
        </p:nvSpPr>
        <p:spPr>
          <a:noFill/>
        </p:spPr>
        <p:txBody>
          <a:bodyPr/>
          <a:lstStyle/>
          <a:p>
            <a:fld id="{5D2926B6-BE92-4DB1-90A8-A6C82883DBE2}" type="slidenum">
              <a:rPr lang="ko-KR" altLang="en-US" smtClean="0"/>
              <a:pPr/>
              <a:t>67</a:t>
            </a:fld>
            <a:endParaRPr lang="en-US" altLang="ko-KR" smtClean="0"/>
          </a:p>
        </p:txBody>
      </p:sp>
      <p:pic>
        <p:nvPicPr>
          <p:cNvPr id="67587" name="Picture 1" descr="18 Investment Bank 11.jpg"/>
          <p:cNvPicPr>
            <a:picLocks noChangeAspect="1"/>
          </p:cNvPicPr>
          <p:nvPr/>
        </p:nvPicPr>
        <p:blipFill>
          <a:blip r:embed="rId2" cstate="print"/>
          <a:srcRect/>
          <a:stretch>
            <a:fillRect/>
          </a:stretch>
        </p:blipFill>
        <p:spPr bwMode="auto">
          <a:xfrm>
            <a:off x="0" y="279400"/>
            <a:ext cx="91440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3"/>
          <p:cNvSpPr>
            <a:spLocks noGrp="1"/>
          </p:cNvSpPr>
          <p:nvPr>
            <p:ph type="sldNum" sz="quarter" idx="12"/>
          </p:nvPr>
        </p:nvSpPr>
        <p:spPr>
          <a:noFill/>
        </p:spPr>
        <p:txBody>
          <a:bodyPr/>
          <a:lstStyle/>
          <a:p>
            <a:fld id="{BC83B462-3F75-4C0B-8426-F1BD357A9DB5}" type="slidenum">
              <a:rPr lang="ko-KR" altLang="en-US" smtClean="0"/>
              <a:pPr/>
              <a:t>68</a:t>
            </a:fld>
            <a:endParaRPr lang="en-US" altLang="ko-KR" smtClean="0"/>
          </a:p>
        </p:txBody>
      </p:sp>
      <p:pic>
        <p:nvPicPr>
          <p:cNvPr id="68611" name="Picture 2" descr="19 Investment Bank 12.jpg"/>
          <p:cNvPicPr>
            <a:picLocks noChangeAspect="1"/>
          </p:cNvPicPr>
          <p:nvPr/>
        </p:nvPicPr>
        <p:blipFill>
          <a:blip r:embed="rId2" cstate="print"/>
          <a:srcRect/>
          <a:stretch>
            <a:fillRect/>
          </a:stretch>
        </p:blipFill>
        <p:spPr bwMode="auto">
          <a:xfrm>
            <a:off x="0" y="371475"/>
            <a:ext cx="9144000" cy="611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3"/>
          <p:cNvSpPr>
            <a:spLocks noGrp="1"/>
          </p:cNvSpPr>
          <p:nvPr>
            <p:ph type="sldNum" sz="quarter" idx="12"/>
          </p:nvPr>
        </p:nvSpPr>
        <p:spPr>
          <a:noFill/>
        </p:spPr>
        <p:txBody>
          <a:bodyPr/>
          <a:lstStyle/>
          <a:p>
            <a:fld id="{A8E9F1A5-60C2-4412-96E9-4AFFFF6F294C}" type="slidenum">
              <a:rPr lang="ko-KR" altLang="en-US" smtClean="0"/>
              <a:pPr/>
              <a:t>69</a:t>
            </a:fld>
            <a:endParaRPr lang="en-US" altLang="ko-KR" smtClean="0"/>
          </a:p>
        </p:txBody>
      </p:sp>
      <p:pic>
        <p:nvPicPr>
          <p:cNvPr id="69635" name="Picture 1" descr="20 Investment Bank 13.jpg"/>
          <p:cNvPicPr>
            <a:picLocks noChangeAspect="1"/>
          </p:cNvPicPr>
          <p:nvPr/>
        </p:nvPicPr>
        <p:blipFill>
          <a:blip r:embed="rId2" cstate="print"/>
          <a:srcRect/>
          <a:stretch>
            <a:fillRect/>
          </a:stretch>
        </p:blipFill>
        <p:spPr bwMode="auto">
          <a:xfrm>
            <a:off x="0" y="173038"/>
            <a:ext cx="9144000" cy="651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TW" sz="3600" smtClean="0"/>
              <a:t>Scientific Activities</a:t>
            </a:r>
          </a:p>
        </p:txBody>
      </p:sp>
      <p:sp>
        <p:nvSpPr>
          <p:cNvPr id="13315" name="Text Box 3"/>
          <p:cNvSpPr txBox="1">
            <a:spLocks noChangeArrowheads="1"/>
          </p:cNvSpPr>
          <p:nvPr/>
        </p:nvSpPr>
        <p:spPr bwMode="auto">
          <a:xfrm>
            <a:off x="3810000" y="6583363"/>
            <a:ext cx="4849813" cy="274637"/>
          </a:xfrm>
          <a:prstGeom prst="rect">
            <a:avLst/>
          </a:prstGeom>
          <a:noFill/>
          <a:ln w="9525">
            <a:noFill/>
            <a:miter lim="800000"/>
            <a:headEnd/>
            <a:tailEnd/>
          </a:ln>
        </p:spPr>
        <p:txBody>
          <a:bodyPr wrap="none">
            <a:spAutoFit/>
          </a:bodyPr>
          <a:lstStyle/>
          <a:p>
            <a:r>
              <a:rPr lang="en-US" altLang="zh-TW" sz="1200">
                <a:latin typeface="Arial" charset="0"/>
              </a:rPr>
              <a:t>Courtesy of http://www.sasi.group.shef.ac.uk/worldmapper/index.html</a:t>
            </a:r>
          </a:p>
        </p:txBody>
      </p:sp>
      <p:pic>
        <p:nvPicPr>
          <p:cNvPr id="13316" name="Picture 4"/>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3"/>
          <p:cNvSpPr>
            <a:spLocks noGrp="1"/>
          </p:cNvSpPr>
          <p:nvPr>
            <p:ph type="sldNum" sz="quarter" idx="12"/>
          </p:nvPr>
        </p:nvSpPr>
        <p:spPr>
          <a:noFill/>
        </p:spPr>
        <p:txBody>
          <a:bodyPr/>
          <a:lstStyle/>
          <a:p>
            <a:fld id="{7DB2B1D6-69EB-4DB2-9F56-8FCF6502AEB5}" type="slidenum">
              <a:rPr lang="ko-KR" altLang="en-US" smtClean="0"/>
              <a:pPr/>
              <a:t>70</a:t>
            </a:fld>
            <a:endParaRPr lang="en-US" altLang="ko-KR" smtClean="0"/>
          </a:p>
        </p:txBody>
      </p:sp>
      <p:pic>
        <p:nvPicPr>
          <p:cNvPr id="70659" name="Picture 1" descr="22 Investment Bank 15.jpg"/>
          <p:cNvPicPr>
            <a:picLocks noChangeAspect="1"/>
          </p:cNvPicPr>
          <p:nvPr/>
        </p:nvPicPr>
        <p:blipFill>
          <a:blip r:embed="rId2" cstate="print"/>
          <a:srcRect/>
          <a:stretch>
            <a:fillRect/>
          </a:stretch>
        </p:blipFill>
        <p:spPr bwMode="auto">
          <a:xfrm>
            <a:off x="0" y="254000"/>
            <a:ext cx="9144000" cy="635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2"/>
          </p:nvPr>
        </p:nvSpPr>
        <p:spPr>
          <a:noFill/>
        </p:spPr>
        <p:txBody>
          <a:bodyPr/>
          <a:lstStyle/>
          <a:p>
            <a:fld id="{8606A1AA-0D41-42CF-A747-865E89CEC0EF}" type="slidenum">
              <a:rPr lang="ko-KR" altLang="en-US" smtClean="0"/>
              <a:pPr/>
              <a:t>71</a:t>
            </a:fld>
            <a:endParaRPr lang="en-US" altLang="ko-KR" smtClean="0"/>
          </a:p>
        </p:txBody>
      </p:sp>
      <p:pic>
        <p:nvPicPr>
          <p:cNvPr id="71683" name="Picture 1" descr="22a Investment Bank 15.jpg"/>
          <p:cNvPicPr>
            <a:picLocks noChangeAspect="1"/>
          </p:cNvPicPr>
          <p:nvPr/>
        </p:nvPicPr>
        <p:blipFill>
          <a:blip r:embed="rId2" cstate="print"/>
          <a:srcRect/>
          <a:stretch>
            <a:fillRect/>
          </a:stretch>
        </p:blipFill>
        <p:spPr bwMode="auto">
          <a:xfrm>
            <a:off x="0" y="233363"/>
            <a:ext cx="9144000" cy="639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3"/>
          <p:cNvSpPr>
            <a:spLocks noGrp="1"/>
          </p:cNvSpPr>
          <p:nvPr>
            <p:ph type="sldNum" sz="quarter" idx="12"/>
          </p:nvPr>
        </p:nvSpPr>
        <p:spPr>
          <a:noFill/>
        </p:spPr>
        <p:txBody>
          <a:bodyPr/>
          <a:lstStyle/>
          <a:p>
            <a:fld id="{528011D9-950D-45AA-A2C9-1FAF049CE658}" type="slidenum">
              <a:rPr lang="ko-KR" altLang="en-US" smtClean="0"/>
              <a:pPr/>
              <a:t>72</a:t>
            </a:fld>
            <a:endParaRPr lang="en-US" altLang="ko-KR" smtClean="0"/>
          </a:p>
        </p:txBody>
      </p:sp>
      <p:pic>
        <p:nvPicPr>
          <p:cNvPr id="72707" name="Picture 1" descr="22b Investment Bank 15.jpg"/>
          <p:cNvPicPr>
            <a:picLocks noChangeAspect="1"/>
          </p:cNvPicPr>
          <p:nvPr/>
        </p:nvPicPr>
        <p:blipFill>
          <a:blip r:embed="rId2" cstate="print"/>
          <a:srcRect/>
          <a:stretch>
            <a:fillRect/>
          </a:stretch>
        </p:blipFill>
        <p:spPr bwMode="auto">
          <a:xfrm>
            <a:off x="0" y="249238"/>
            <a:ext cx="9144000" cy="635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3"/>
          <p:cNvSpPr>
            <a:spLocks noGrp="1"/>
          </p:cNvSpPr>
          <p:nvPr>
            <p:ph type="sldNum" sz="quarter" idx="12"/>
          </p:nvPr>
        </p:nvSpPr>
        <p:spPr>
          <a:noFill/>
        </p:spPr>
        <p:txBody>
          <a:bodyPr/>
          <a:lstStyle/>
          <a:p>
            <a:fld id="{4D3411B4-7DA1-415D-86D9-E12E113CE2F4}" type="slidenum">
              <a:rPr lang="ko-KR" altLang="en-US" smtClean="0"/>
              <a:pPr/>
              <a:t>73</a:t>
            </a:fld>
            <a:endParaRPr lang="en-US" altLang="ko-KR" smtClean="0"/>
          </a:p>
        </p:txBody>
      </p:sp>
      <p:pic>
        <p:nvPicPr>
          <p:cNvPr id="73731" name="Picture 1" descr="22c Investment Bank 15.jpg"/>
          <p:cNvPicPr>
            <a:picLocks noChangeAspect="1"/>
          </p:cNvPicPr>
          <p:nvPr/>
        </p:nvPicPr>
        <p:blipFill>
          <a:blip r:embed="rId2" cstate="print"/>
          <a:srcRect/>
          <a:stretch>
            <a:fillRect/>
          </a:stretch>
        </p:blipFill>
        <p:spPr bwMode="auto">
          <a:xfrm>
            <a:off x="0" y="401638"/>
            <a:ext cx="9144000" cy="605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3"/>
          <p:cNvSpPr>
            <a:spLocks noGrp="1"/>
          </p:cNvSpPr>
          <p:nvPr>
            <p:ph type="sldNum" sz="quarter" idx="12"/>
          </p:nvPr>
        </p:nvSpPr>
        <p:spPr>
          <a:noFill/>
        </p:spPr>
        <p:txBody>
          <a:bodyPr/>
          <a:lstStyle/>
          <a:p>
            <a:fld id="{C5D176E1-63B1-46DD-9561-4D3F737E7425}" type="slidenum">
              <a:rPr lang="ko-KR" altLang="en-US" smtClean="0"/>
              <a:pPr/>
              <a:t>74</a:t>
            </a:fld>
            <a:endParaRPr lang="en-US" altLang="ko-KR" smtClean="0"/>
          </a:p>
        </p:txBody>
      </p:sp>
      <p:pic>
        <p:nvPicPr>
          <p:cNvPr id="74755" name="Picture 1" descr="22d Title.jpg"/>
          <p:cNvPicPr>
            <a:picLocks noChangeAspect="1"/>
          </p:cNvPicPr>
          <p:nvPr/>
        </p:nvPicPr>
        <p:blipFill>
          <a:blip r:embed="rId2" cstate="print"/>
          <a:srcRect/>
          <a:stretch>
            <a:fillRect/>
          </a:stretch>
        </p:blipFill>
        <p:spPr bwMode="auto">
          <a:xfrm>
            <a:off x="0" y="849313"/>
            <a:ext cx="9144000" cy="515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p:cNvSpPr>
            <a:spLocks noGrp="1"/>
          </p:cNvSpPr>
          <p:nvPr>
            <p:ph type="sldNum" sz="quarter" idx="12"/>
          </p:nvPr>
        </p:nvSpPr>
        <p:spPr>
          <a:noFill/>
        </p:spPr>
        <p:txBody>
          <a:bodyPr/>
          <a:lstStyle/>
          <a:p>
            <a:fld id="{B6318A12-12F2-4D3B-A27B-325974BE8AF5}" type="slidenum">
              <a:rPr lang="ko-KR" altLang="en-US" smtClean="0"/>
              <a:pPr/>
              <a:t>75</a:t>
            </a:fld>
            <a:endParaRPr lang="en-US" altLang="ko-KR" smtClean="0"/>
          </a:p>
        </p:txBody>
      </p:sp>
      <p:pic>
        <p:nvPicPr>
          <p:cNvPr id="75779" name="Picture 1" descr="22e Accounting.jpg"/>
          <p:cNvPicPr>
            <a:picLocks noChangeAspect="1"/>
          </p:cNvPicPr>
          <p:nvPr/>
        </p:nvPicPr>
        <p:blipFill>
          <a:blip r:embed="rId2" cstate="print"/>
          <a:srcRect/>
          <a:stretch>
            <a:fillRect/>
          </a:stretch>
        </p:blipFill>
        <p:spPr bwMode="auto">
          <a:xfrm>
            <a:off x="0" y="447675"/>
            <a:ext cx="9144000"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3"/>
          <p:cNvSpPr>
            <a:spLocks noGrp="1"/>
          </p:cNvSpPr>
          <p:nvPr>
            <p:ph type="sldNum" sz="quarter" idx="12"/>
          </p:nvPr>
        </p:nvSpPr>
        <p:spPr>
          <a:noFill/>
        </p:spPr>
        <p:txBody>
          <a:bodyPr/>
          <a:lstStyle/>
          <a:p>
            <a:fld id="{CD651F0C-EF9A-4431-900C-37A94FFB1F9A}" type="slidenum">
              <a:rPr lang="ko-KR" altLang="en-US" smtClean="0"/>
              <a:pPr/>
              <a:t>76</a:t>
            </a:fld>
            <a:endParaRPr lang="en-US" altLang="ko-KR" smtClean="0"/>
          </a:p>
        </p:txBody>
      </p:sp>
      <p:pic>
        <p:nvPicPr>
          <p:cNvPr id="76803" name="Picture 1" descr="22f Accounting.jpg"/>
          <p:cNvPicPr>
            <a:picLocks noChangeAspect="1"/>
          </p:cNvPicPr>
          <p:nvPr/>
        </p:nvPicPr>
        <p:blipFill>
          <a:blip r:embed="rId2" cstate="print"/>
          <a:srcRect/>
          <a:stretch>
            <a:fillRect/>
          </a:stretch>
        </p:blipFill>
        <p:spPr bwMode="auto">
          <a:xfrm>
            <a:off x="0" y="538163"/>
            <a:ext cx="9144000"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編號版面配置區 3"/>
          <p:cNvSpPr>
            <a:spLocks noGrp="1"/>
          </p:cNvSpPr>
          <p:nvPr>
            <p:ph type="sldNum" sz="quarter" idx="12"/>
          </p:nvPr>
        </p:nvSpPr>
        <p:spPr>
          <a:noFill/>
        </p:spPr>
        <p:txBody>
          <a:bodyPr/>
          <a:lstStyle/>
          <a:p>
            <a:fld id="{3A0D3661-16D3-4F85-8E8C-53FFDC56DEA4}" type="slidenum">
              <a:rPr lang="ko-KR" altLang="en-US" smtClean="0"/>
              <a:pPr/>
              <a:t>77</a:t>
            </a:fld>
            <a:endParaRPr lang="en-US" altLang="ko-KR" smtClean="0"/>
          </a:p>
        </p:txBody>
      </p:sp>
      <p:pic>
        <p:nvPicPr>
          <p:cNvPr id="77827" name="Picture 1" descr="24 Title 5.jpg"/>
          <p:cNvPicPr>
            <a:picLocks noChangeAspect="1"/>
          </p:cNvPicPr>
          <p:nvPr/>
        </p:nvPicPr>
        <p:blipFill>
          <a:blip r:embed="rId2" cstate="print"/>
          <a:srcRect/>
          <a:stretch>
            <a:fillRect/>
          </a:stretch>
        </p:blipFill>
        <p:spPr bwMode="auto">
          <a:xfrm>
            <a:off x="0" y="842963"/>
            <a:ext cx="9144000"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3"/>
          <p:cNvSpPr>
            <a:spLocks noGrp="1"/>
          </p:cNvSpPr>
          <p:nvPr>
            <p:ph type="sldNum" sz="quarter" idx="12"/>
          </p:nvPr>
        </p:nvSpPr>
        <p:spPr>
          <a:noFill/>
        </p:spPr>
        <p:txBody>
          <a:bodyPr/>
          <a:lstStyle/>
          <a:p>
            <a:fld id="{703B8B8B-5A0E-4E02-B3C2-CADA120BD5D7}" type="slidenum">
              <a:rPr lang="ko-KR" altLang="en-US" smtClean="0"/>
              <a:pPr/>
              <a:t>78</a:t>
            </a:fld>
            <a:endParaRPr lang="en-US" altLang="ko-KR" smtClean="0"/>
          </a:p>
        </p:txBody>
      </p:sp>
      <p:pic>
        <p:nvPicPr>
          <p:cNvPr id="78851" name="Picture 1" descr="25 Phone Call 1.jpg"/>
          <p:cNvPicPr>
            <a:picLocks noChangeAspect="1"/>
          </p:cNvPicPr>
          <p:nvPr/>
        </p:nvPicPr>
        <p:blipFill>
          <a:blip r:embed="rId2" cstate="print"/>
          <a:srcRect/>
          <a:stretch>
            <a:fillRect/>
          </a:stretch>
        </p:blipFill>
        <p:spPr bwMode="auto">
          <a:xfrm>
            <a:off x="0" y="330200"/>
            <a:ext cx="9144000" cy="619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編號版面配置區 3"/>
          <p:cNvSpPr>
            <a:spLocks noGrp="1"/>
          </p:cNvSpPr>
          <p:nvPr>
            <p:ph type="sldNum" sz="quarter" idx="12"/>
          </p:nvPr>
        </p:nvSpPr>
        <p:spPr>
          <a:noFill/>
        </p:spPr>
        <p:txBody>
          <a:bodyPr/>
          <a:lstStyle/>
          <a:p>
            <a:fld id="{F39CAFA3-ED09-4B35-8F0A-75CB5D6EB7A2}" type="slidenum">
              <a:rPr lang="ko-KR" altLang="en-US" smtClean="0"/>
              <a:pPr/>
              <a:t>79</a:t>
            </a:fld>
            <a:endParaRPr lang="en-US" altLang="ko-KR" smtClean="0"/>
          </a:p>
        </p:txBody>
      </p:sp>
      <p:pic>
        <p:nvPicPr>
          <p:cNvPr id="79875" name="Picture 2" descr="26 Phone Call 2.jpg"/>
          <p:cNvPicPr>
            <a:picLocks noChangeAspect="1"/>
          </p:cNvPicPr>
          <p:nvPr/>
        </p:nvPicPr>
        <p:blipFill>
          <a:blip r:embed="rId2" cstate="print"/>
          <a:srcRect/>
          <a:stretch>
            <a:fillRect/>
          </a:stretch>
        </p:blipFill>
        <p:spPr bwMode="auto">
          <a:xfrm>
            <a:off x="0" y="355600"/>
            <a:ext cx="91440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TW" smtClean="0"/>
              <a:t>Outline</a:t>
            </a:r>
          </a:p>
        </p:txBody>
      </p:sp>
      <p:sp>
        <p:nvSpPr>
          <p:cNvPr id="14339" name="Rectangle 3"/>
          <p:cNvSpPr>
            <a:spLocks noGrp="1" noChangeArrowheads="1"/>
          </p:cNvSpPr>
          <p:nvPr>
            <p:ph type="body" idx="1"/>
          </p:nvPr>
        </p:nvSpPr>
        <p:spPr/>
        <p:txBody>
          <a:bodyPr/>
          <a:lstStyle/>
          <a:p>
            <a:pPr eaLnBrk="1" hangingPunct="1"/>
            <a:r>
              <a:rPr lang="en-US" altLang="zh-TW" smtClean="0"/>
              <a:t>Technology Revolution and Financial Crisis</a:t>
            </a:r>
          </a:p>
          <a:p>
            <a:pPr eaLnBrk="1" hangingPunct="1"/>
            <a:r>
              <a:rPr lang="en-US" altLang="zh-TW" smtClean="0"/>
              <a:t>Financial and production bubbles</a:t>
            </a:r>
          </a:p>
          <a:p>
            <a:pPr eaLnBrk="1" hangingPunct="1"/>
            <a:r>
              <a:rPr lang="en-US" altLang="zh-TW" smtClean="0"/>
              <a:t>Financial Crisis</a:t>
            </a:r>
          </a:p>
          <a:p>
            <a:pPr eaLnBrk="1" hangingPunct="1"/>
            <a:r>
              <a:rPr lang="en-US" altLang="zh-TW" smtClean="0"/>
              <a:t>“American Way of Life” – Bubble Economy</a:t>
            </a:r>
          </a:p>
          <a:p>
            <a:pPr eaLnBrk="1" hangingPunct="1"/>
            <a:r>
              <a:rPr lang="en-US" altLang="zh-TW" smtClean="0"/>
              <a:t>Debt Economy – Solutions to resolve ?</a:t>
            </a:r>
          </a:p>
          <a:p>
            <a:pPr eaLnBrk="1" hangingPunct="1"/>
            <a:r>
              <a:rPr lang="en-US" altLang="zh-TW" smtClean="0"/>
              <a:t>What’s Lie Ahead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編號版面配置區 3"/>
          <p:cNvSpPr>
            <a:spLocks noGrp="1"/>
          </p:cNvSpPr>
          <p:nvPr>
            <p:ph type="sldNum" sz="quarter" idx="12"/>
          </p:nvPr>
        </p:nvSpPr>
        <p:spPr>
          <a:noFill/>
        </p:spPr>
        <p:txBody>
          <a:bodyPr/>
          <a:lstStyle/>
          <a:p>
            <a:fld id="{79A2B4F7-2B33-4673-A947-D791B8F1B65B}" type="slidenum">
              <a:rPr lang="ko-KR" altLang="en-US" smtClean="0"/>
              <a:pPr/>
              <a:t>80</a:t>
            </a:fld>
            <a:endParaRPr lang="en-US" altLang="ko-KR" smtClean="0"/>
          </a:p>
        </p:txBody>
      </p:sp>
      <p:pic>
        <p:nvPicPr>
          <p:cNvPr id="80899" name="Picture 1" descr="27 Phone Call 3.jpg"/>
          <p:cNvPicPr>
            <a:picLocks noChangeAspect="1"/>
          </p:cNvPicPr>
          <p:nvPr/>
        </p:nvPicPr>
        <p:blipFill>
          <a:blip r:embed="rId2" cstate="print"/>
          <a:srcRect/>
          <a:stretch>
            <a:fillRect/>
          </a:stretch>
        </p:blipFill>
        <p:spPr bwMode="auto">
          <a:xfrm>
            <a:off x="0" y="339725"/>
            <a:ext cx="9144000" cy="617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p:cNvSpPr>
            <a:spLocks noGrp="1"/>
          </p:cNvSpPr>
          <p:nvPr>
            <p:ph type="sldNum" sz="quarter" idx="12"/>
          </p:nvPr>
        </p:nvSpPr>
        <p:spPr>
          <a:noFill/>
        </p:spPr>
        <p:txBody>
          <a:bodyPr/>
          <a:lstStyle/>
          <a:p>
            <a:fld id="{2E2D3B80-FC23-4294-B95A-5B928E1C5C5C}" type="slidenum">
              <a:rPr lang="ko-KR" altLang="en-US" smtClean="0"/>
              <a:pPr/>
              <a:t>81</a:t>
            </a:fld>
            <a:endParaRPr lang="en-US" altLang="ko-KR" smtClean="0"/>
          </a:p>
        </p:txBody>
      </p:sp>
      <p:pic>
        <p:nvPicPr>
          <p:cNvPr id="81923" name="Picture 5" descr="28 Phone Call 4.jpg"/>
          <p:cNvPicPr>
            <a:picLocks noChangeAspect="1"/>
          </p:cNvPicPr>
          <p:nvPr/>
        </p:nvPicPr>
        <p:blipFill>
          <a:blip r:embed="rId2" cstate="print"/>
          <a:srcRect/>
          <a:stretch>
            <a:fillRect/>
          </a:stretch>
        </p:blipFill>
        <p:spPr bwMode="auto">
          <a:xfrm>
            <a:off x="0" y="279400"/>
            <a:ext cx="91440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編號版面配置區 3"/>
          <p:cNvSpPr>
            <a:spLocks noGrp="1"/>
          </p:cNvSpPr>
          <p:nvPr>
            <p:ph type="sldNum" sz="quarter" idx="12"/>
          </p:nvPr>
        </p:nvSpPr>
        <p:spPr>
          <a:noFill/>
        </p:spPr>
        <p:txBody>
          <a:bodyPr/>
          <a:lstStyle/>
          <a:p>
            <a:fld id="{2133A686-4887-46FA-A191-2485E19D2B2F}" type="slidenum">
              <a:rPr lang="ko-KR" altLang="en-US" smtClean="0"/>
              <a:pPr/>
              <a:t>82</a:t>
            </a:fld>
            <a:endParaRPr lang="en-US" altLang="ko-KR" smtClean="0"/>
          </a:p>
        </p:txBody>
      </p:sp>
      <p:pic>
        <p:nvPicPr>
          <p:cNvPr id="82947" name="Picture 2" descr="29 Phone Call 5.jpg"/>
          <p:cNvPicPr>
            <a:picLocks noChangeAspect="1"/>
          </p:cNvPicPr>
          <p:nvPr/>
        </p:nvPicPr>
        <p:blipFill>
          <a:blip r:embed="rId2" cstate="print"/>
          <a:srcRect/>
          <a:stretch>
            <a:fillRect/>
          </a:stretch>
        </p:blipFill>
        <p:spPr bwMode="auto">
          <a:xfrm>
            <a:off x="0" y="279400"/>
            <a:ext cx="91440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編號版面配置區 3"/>
          <p:cNvSpPr>
            <a:spLocks noGrp="1"/>
          </p:cNvSpPr>
          <p:nvPr>
            <p:ph type="sldNum" sz="quarter" idx="12"/>
          </p:nvPr>
        </p:nvSpPr>
        <p:spPr>
          <a:noFill/>
        </p:spPr>
        <p:txBody>
          <a:bodyPr/>
          <a:lstStyle/>
          <a:p>
            <a:fld id="{0DA8A310-973E-4650-A443-A64913E2518B}" type="slidenum">
              <a:rPr lang="ko-KR" altLang="en-US" smtClean="0"/>
              <a:pPr/>
              <a:t>83</a:t>
            </a:fld>
            <a:endParaRPr lang="en-US" altLang="ko-KR" smtClean="0"/>
          </a:p>
        </p:txBody>
      </p:sp>
      <p:pic>
        <p:nvPicPr>
          <p:cNvPr id="83971" name="Picture 2" descr="30 Phone Call 6.jpg"/>
          <p:cNvPicPr>
            <a:picLocks noChangeAspect="1"/>
          </p:cNvPicPr>
          <p:nvPr/>
        </p:nvPicPr>
        <p:blipFill>
          <a:blip r:embed="rId2" cstate="print"/>
          <a:srcRect/>
          <a:stretch>
            <a:fillRect/>
          </a:stretch>
        </p:blipFill>
        <p:spPr bwMode="auto">
          <a:xfrm>
            <a:off x="0" y="254000"/>
            <a:ext cx="9144000" cy="635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3"/>
          <p:cNvSpPr>
            <a:spLocks noGrp="1"/>
          </p:cNvSpPr>
          <p:nvPr>
            <p:ph type="sldNum" sz="quarter" idx="12"/>
          </p:nvPr>
        </p:nvSpPr>
        <p:spPr>
          <a:noFill/>
        </p:spPr>
        <p:txBody>
          <a:bodyPr/>
          <a:lstStyle/>
          <a:p>
            <a:fld id="{A6C04467-840E-4F77-AA99-EAB7C6C5CE9E}" type="slidenum">
              <a:rPr lang="ko-KR" altLang="en-US" smtClean="0"/>
              <a:pPr/>
              <a:t>84</a:t>
            </a:fld>
            <a:endParaRPr lang="en-US" altLang="ko-KR" smtClean="0"/>
          </a:p>
        </p:txBody>
      </p:sp>
      <p:pic>
        <p:nvPicPr>
          <p:cNvPr id="84995" name="Picture 1" descr="31 Phone Call 7.jpg"/>
          <p:cNvPicPr>
            <a:picLocks noChangeAspect="1"/>
          </p:cNvPicPr>
          <p:nvPr/>
        </p:nvPicPr>
        <p:blipFill>
          <a:blip r:embed="rId2" cstate="print"/>
          <a:srcRect/>
          <a:stretch>
            <a:fillRect/>
          </a:stretch>
        </p:blipFill>
        <p:spPr bwMode="auto">
          <a:xfrm>
            <a:off x="0" y="127000"/>
            <a:ext cx="91440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編號版面配置區 3"/>
          <p:cNvSpPr>
            <a:spLocks noGrp="1"/>
          </p:cNvSpPr>
          <p:nvPr>
            <p:ph type="sldNum" sz="quarter" idx="12"/>
          </p:nvPr>
        </p:nvSpPr>
        <p:spPr>
          <a:noFill/>
        </p:spPr>
        <p:txBody>
          <a:bodyPr/>
          <a:lstStyle/>
          <a:p>
            <a:fld id="{0B5A705D-F1AD-492A-A22A-5A6A9FF7D2DD}" type="slidenum">
              <a:rPr lang="ko-KR" altLang="en-US" smtClean="0"/>
              <a:pPr/>
              <a:t>85</a:t>
            </a:fld>
            <a:endParaRPr lang="en-US" altLang="ko-KR" smtClean="0"/>
          </a:p>
        </p:txBody>
      </p:sp>
      <p:pic>
        <p:nvPicPr>
          <p:cNvPr id="86019" name="Picture 1" descr="32 Phone Call 8.jpg"/>
          <p:cNvPicPr>
            <a:picLocks noChangeAspect="1"/>
          </p:cNvPicPr>
          <p:nvPr/>
        </p:nvPicPr>
        <p:blipFill>
          <a:blip r:embed="rId2" cstate="print"/>
          <a:srcRect/>
          <a:stretch>
            <a:fillRect/>
          </a:stretch>
        </p:blipFill>
        <p:spPr bwMode="auto">
          <a:xfrm>
            <a:off x="0" y="284163"/>
            <a:ext cx="9144000" cy="628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編號版面配置區 3"/>
          <p:cNvSpPr>
            <a:spLocks noGrp="1"/>
          </p:cNvSpPr>
          <p:nvPr>
            <p:ph type="sldNum" sz="quarter" idx="12"/>
          </p:nvPr>
        </p:nvSpPr>
        <p:spPr>
          <a:noFill/>
        </p:spPr>
        <p:txBody>
          <a:bodyPr/>
          <a:lstStyle/>
          <a:p>
            <a:fld id="{59F155F5-0D3D-4A1E-9233-2EB7787B6AE2}" type="slidenum">
              <a:rPr lang="ko-KR" altLang="en-US" smtClean="0"/>
              <a:pPr/>
              <a:t>86</a:t>
            </a:fld>
            <a:endParaRPr lang="en-US" altLang="ko-KR" smtClean="0"/>
          </a:p>
        </p:txBody>
      </p:sp>
      <p:pic>
        <p:nvPicPr>
          <p:cNvPr id="87043" name="Picture 1" descr="33 Phone Call 9.jpg"/>
          <p:cNvPicPr>
            <a:picLocks noChangeAspect="1"/>
          </p:cNvPicPr>
          <p:nvPr/>
        </p:nvPicPr>
        <p:blipFill>
          <a:blip r:embed="rId2" cstate="print"/>
          <a:srcRect/>
          <a:stretch>
            <a:fillRect/>
          </a:stretch>
        </p:blipFill>
        <p:spPr bwMode="auto">
          <a:xfrm>
            <a:off x="0" y="300038"/>
            <a:ext cx="9144000" cy="625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3"/>
          <p:cNvSpPr>
            <a:spLocks noGrp="1"/>
          </p:cNvSpPr>
          <p:nvPr>
            <p:ph type="sldNum" sz="quarter" idx="12"/>
          </p:nvPr>
        </p:nvSpPr>
        <p:spPr>
          <a:noFill/>
        </p:spPr>
        <p:txBody>
          <a:bodyPr/>
          <a:lstStyle/>
          <a:p>
            <a:fld id="{08FE0C3C-5F14-4C07-ADAA-D750DA66CCA2}" type="slidenum">
              <a:rPr lang="ko-KR" altLang="en-US" smtClean="0"/>
              <a:pPr/>
              <a:t>87</a:t>
            </a:fld>
            <a:endParaRPr lang="en-US" altLang="ko-KR" smtClean="0"/>
          </a:p>
        </p:txBody>
      </p:sp>
      <p:pic>
        <p:nvPicPr>
          <p:cNvPr id="88067" name="Picture 1" descr="34 Phone Call 10.jpg"/>
          <p:cNvPicPr>
            <a:picLocks noChangeAspect="1"/>
          </p:cNvPicPr>
          <p:nvPr/>
        </p:nvPicPr>
        <p:blipFill>
          <a:blip r:embed="rId2" cstate="print"/>
          <a:srcRect/>
          <a:stretch>
            <a:fillRect/>
          </a:stretch>
        </p:blipFill>
        <p:spPr bwMode="auto">
          <a:xfrm>
            <a:off x="0" y="219075"/>
            <a:ext cx="9144000" cy="641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編號版面配置區 3"/>
          <p:cNvSpPr>
            <a:spLocks noGrp="1"/>
          </p:cNvSpPr>
          <p:nvPr>
            <p:ph type="sldNum" sz="quarter" idx="12"/>
          </p:nvPr>
        </p:nvSpPr>
        <p:spPr>
          <a:noFill/>
        </p:spPr>
        <p:txBody>
          <a:bodyPr/>
          <a:lstStyle/>
          <a:p>
            <a:fld id="{6D073FC1-EE8E-4A40-923B-30E23F0AFC85}" type="slidenum">
              <a:rPr lang="ko-KR" altLang="en-US" smtClean="0"/>
              <a:pPr/>
              <a:t>88</a:t>
            </a:fld>
            <a:endParaRPr lang="en-US" altLang="ko-KR" smtClean="0"/>
          </a:p>
        </p:txBody>
      </p:sp>
      <p:pic>
        <p:nvPicPr>
          <p:cNvPr id="89091" name="Picture 1" descr="35 Phone Call 11.jpg"/>
          <p:cNvPicPr>
            <a:picLocks noChangeAspect="1"/>
          </p:cNvPicPr>
          <p:nvPr/>
        </p:nvPicPr>
        <p:blipFill>
          <a:blip r:embed="rId2" cstate="print"/>
          <a:srcRect/>
          <a:stretch>
            <a:fillRect/>
          </a:stretch>
        </p:blipFill>
        <p:spPr bwMode="auto">
          <a:xfrm>
            <a:off x="0" y="268288"/>
            <a:ext cx="9144000" cy="632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3"/>
          <p:cNvSpPr>
            <a:spLocks noGrp="1"/>
          </p:cNvSpPr>
          <p:nvPr>
            <p:ph type="sldNum" sz="quarter" idx="12"/>
          </p:nvPr>
        </p:nvSpPr>
        <p:spPr>
          <a:noFill/>
        </p:spPr>
        <p:txBody>
          <a:bodyPr/>
          <a:lstStyle/>
          <a:p>
            <a:fld id="{03C6F545-60F7-4657-812E-9CFCF15438B7}" type="slidenum">
              <a:rPr lang="ko-KR" altLang="en-US" smtClean="0"/>
              <a:pPr/>
              <a:t>89</a:t>
            </a:fld>
            <a:endParaRPr lang="en-US" altLang="ko-KR" smtClean="0"/>
          </a:p>
        </p:txBody>
      </p:sp>
      <p:pic>
        <p:nvPicPr>
          <p:cNvPr id="90115" name="Picture 1" descr="36 Phone Call 12.jpg"/>
          <p:cNvPicPr>
            <a:picLocks noChangeAspect="1"/>
          </p:cNvPicPr>
          <p:nvPr/>
        </p:nvPicPr>
        <p:blipFill>
          <a:blip r:embed="rId2" cstate="print"/>
          <a:srcRect/>
          <a:stretch>
            <a:fillRect/>
          </a:stretch>
        </p:blipFill>
        <p:spPr bwMode="auto">
          <a:xfrm>
            <a:off x="0" y="300038"/>
            <a:ext cx="9144000" cy="625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TW" sz="3600" smtClean="0"/>
              <a:t>Risk Capital for Technological Revolution</a:t>
            </a:r>
          </a:p>
        </p:txBody>
      </p:sp>
      <p:sp>
        <p:nvSpPr>
          <p:cNvPr id="15363" name="Rectangle 3"/>
          <p:cNvSpPr>
            <a:spLocks noGrp="1" noChangeArrowheads="1"/>
          </p:cNvSpPr>
          <p:nvPr>
            <p:ph type="body" idx="1"/>
          </p:nvPr>
        </p:nvSpPr>
        <p:spPr>
          <a:xfrm>
            <a:off x="685800" y="1268413"/>
            <a:ext cx="7772400" cy="5329237"/>
          </a:xfrm>
        </p:spPr>
        <p:txBody>
          <a:bodyPr/>
          <a:lstStyle/>
          <a:p>
            <a:pPr eaLnBrk="1" hangingPunct="1">
              <a:lnSpc>
                <a:spcPct val="80000"/>
              </a:lnSpc>
            </a:pPr>
            <a:r>
              <a:rPr lang="en-US" altLang="zh-TW" sz="1600" smtClean="0"/>
              <a:t>By definition a technological revolution implies risk – products are new, processes are being tested, markets are unknown, consumers are unaccustomed, and supplies are not guaranteed</a:t>
            </a:r>
          </a:p>
          <a:p>
            <a:pPr eaLnBrk="1" hangingPunct="1">
              <a:lnSpc>
                <a:spcPct val="80000"/>
              </a:lnSpc>
            </a:pPr>
            <a:r>
              <a:rPr lang="en-US" altLang="zh-TW" sz="1600" smtClean="0"/>
              <a:t>Many of the initiating innovations of the microelectronics revolution were made in garages with personal funds and with help of family and friends. The same happened in the Industrial Revolution in England. Carnegie’s new Bessemer steel plant, the big-bang of that surge, was still funded by fellow capitalists as independent investors. Three years later, in 1878, Edison was already getting financial backing for his early projects from young Morgan’s bank. Only when industry became heavy (with electricity, chemistry and the like) and as capital hungry as infrastructure did financial capital really organize to fund it. By the end of nineteenth century, in German and the USA, it was even taking control of it.</a:t>
            </a:r>
          </a:p>
          <a:p>
            <a:pPr eaLnBrk="1" hangingPunct="1">
              <a:lnSpc>
                <a:spcPct val="80000"/>
              </a:lnSpc>
            </a:pPr>
            <a:r>
              <a:rPr lang="en-US" altLang="zh-TW" sz="1600" smtClean="0"/>
              <a:t>Venture capital became a well-known feature since the 1970, especially for the opportunities of microelectronics, computers and software explosion</a:t>
            </a:r>
          </a:p>
          <a:p>
            <a:pPr lvl="1" eaLnBrk="1" hangingPunct="1">
              <a:lnSpc>
                <a:spcPct val="80000"/>
              </a:lnSpc>
            </a:pPr>
            <a:r>
              <a:rPr lang="en-US" altLang="zh-TW" sz="1200" smtClean="0"/>
              <a:t>Allow the emergence of new entrepreneurs, a few of whom might later become the giants of their industry</a:t>
            </a:r>
          </a:p>
          <a:p>
            <a:pPr lvl="1" eaLnBrk="1" hangingPunct="1">
              <a:lnSpc>
                <a:spcPct val="80000"/>
              </a:lnSpc>
            </a:pPr>
            <a:r>
              <a:rPr lang="en-US" altLang="zh-TW" sz="1200" smtClean="0"/>
              <a:t>Open a window of opportunity for catching-up countries and regions – the outspreading of capital to distant places from the maturity phase incorporates them into the range of action of financial capital and makes various ventures possible, including those related to the new industries and products</a:t>
            </a:r>
          </a:p>
          <a:p>
            <a:pPr eaLnBrk="1" hangingPunct="1">
              <a:lnSpc>
                <a:spcPct val="80000"/>
              </a:lnSpc>
            </a:pPr>
            <a:r>
              <a:rPr lang="en-US" altLang="zh-TW" sz="1800" smtClean="0"/>
              <a:t>Government’s support capital and policy</a:t>
            </a:r>
          </a:p>
          <a:p>
            <a:pPr lvl="1" eaLnBrk="1" hangingPunct="1">
              <a:lnSpc>
                <a:spcPct val="80000"/>
              </a:lnSpc>
            </a:pPr>
            <a:r>
              <a:rPr lang="en-US" altLang="zh-TW" sz="1200" smtClean="0"/>
              <a:t>State involvement in Japan in the 1960s and 1970s are recent fresh examples</a:t>
            </a:r>
          </a:p>
          <a:p>
            <a:pPr lvl="1" eaLnBrk="1" hangingPunct="1">
              <a:lnSpc>
                <a:spcPct val="80000"/>
              </a:lnSpc>
            </a:pPr>
            <a:r>
              <a:rPr lang="en-US" altLang="zh-TW" sz="1200" smtClean="0"/>
              <a:t>Belgium in 1840s and Germany from 1870s to the 1890s while in the United States as much as 40 per cent of the funding for the railways was put up by the state governments</a:t>
            </a:r>
          </a:p>
          <a:p>
            <a:pPr lvl="1" eaLnBrk="1" hangingPunct="1">
              <a:lnSpc>
                <a:spcPct val="80000"/>
              </a:lnSpc>
            </a:pPr>
            <a:r>
              <a:rPr lang="en-US" altLang="zh-TW" sz="1200" smtClean="0"/>
              <a:t>Policy: immigration of skilled personnel and technical education and training, and in decidedly protectionist policies, Korea’s latecomer catch-up by putting financial innovations and their promotion by the state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編號版面配置區 3"/>
          <p:cNvSpPr>
            <a:spLocks noGrp="1"/>
          </p:cNvSpPr>
          <p:nvPr>
            <p:ph type="sldNum" sz="quarter" idx="12"/>
          </p:nvPr>
        </p:nvSpPr>
        <p:spPr>
          <a:noFill/>
        </p:spPr>
        <p:txBody>
          <a:bodyPr/>
          <a:lstStyle/>
          <a:p>
            <a:fld id="{8109D822-1279-4433-8E85-063E208C82C2}" type="slidenum">
              <a:rPr lang="ko-KR" altLang="en-US" smtClean="0"/>
              <a:pPr/>
              <a:t>90</a:t>
            </a:fld>
            <a:endParaRPr lang="en-US" altLang="ko-KR" smtClean="0"/>
          </a:p>
        </p:txBody>
      </p:sp>
      <p:pic>
        <p:nvPicPr>
          <p:cNvPr id="91139" name="Picture 1" descr="37 Phone Call 13.jpg"/>
          <p:cNvPicPr>
            <a:picLocks noChangeAspect="1"/>
          </p:cNvPicPr>
          <p:nvPr/>
        </p:nvPicPr>
        <p:blipFill>
          <a:blip r:embed="rId2" cstate="print"/>
          <a:srcRect/>
          <a:stretch>
            <a:fillRect/>
          </a:stretch>
        </p:blipFill>
        <p:spPr bwMode="auto">
          <a:xfrm>
            <a:off x="0" y="187325"/>
            <a:ext cx="9144000" cy="648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編號版面配置區 3"/>
          <p:cNvSpPr>
            <a:spLocks noGrp="1"/>
          </p:cNvSpPr>
          <p:nvPr>
            <p:ph type="sldNum" sz="quarter" idx="12"/>
          </p:nvPr>
        </p:nvSpPr>
        <p:spPr>
          <a:noFill/>
        </p:spPr>
        <p:txBody>
          <a:bodyPr/>
          <a:lstStyle/>
          <a:p>
            <a:fld id="{E20BFA7A-A235-40F3-9D6B-8F0F38D8D20C}" type="slidenum">
              <a:rPr lang="ko-KR" altLang="en-US" smtClean="0"/>
              <a:pPr/>
              <a:t>91</a:t>
            </a:fld>
            <a:endParaRPr lang="en-US" altLang="ko-KR" smtClean="0"/>
          </a:p>
        </p:txBody>
      </p:sp>
      <p:pic>
        <p:nvPicPr>
          <p:cNvPr id="92163" name="Picture 1" descr="38 Phone Call 14.jpg"/>
          <p:cNvPicPr>
            <a:picLocks noChangeAspect="1"/>
          </p:cNvPicPr>
          <p:nvPr/>
        </p:nvPicPr>
        <p:blipFill>
          <a:blip r:embed="rId2" cstate="print"/>
          <a:srcRect/>
          <a:stretch>
            <a:fillRect/>
          </a:stretch>
        </p:blipFill>
        <p:spPr bwMode="auto">
          <a:xfrm>
            <a:off x="0" y="254000"/>
            <a:ext cx="9144000" cy="635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編號版面配置區 3"/>
          <p:cNvSpPr>
            <a:spLocks noGrp="1"/>
          </p:cNvSpPr>
          <p:nvPr>
            <p:ph type="sldNum" sz="quarter" idx="12"/>
          </p:nvPr>
        </p:nvSpPr>
        <p:spPr>
          <a:noFill/>
        </p:spPr>
        <p:txBody>
          <a:bodyPr/>
          <a:lstStyle/>
          <a:p>
            <a:fld id="{72381407-7AE9-439D-8CD5-D0152933B28F}" type="slidenum">
              <a:rPr lang="ko-KR" altLang="en-US" smtClean="0"/>
              <a:pPr/>
              <a:t>92</a:t>
            </a:fld>
            <a:endParaRPr lang="en-US" altLang="ko-KR" smtClean="0"/>
          </a:p>
        </p:txBody>
      </p:sp>
      <p:pic>
        <p:nvPicPr>
          <p:cNvPr id="93187" name="Picture 1" descr="39 Title 6.jpg"/>
          <p:cNvPicPr>
            <a:picLocks noChangeAspect="1"/>
          </p:cNvPicPr>
          <p:nvPr/>
        </p:nvPicPr>
        <p:blipFill>
          <a:blip r:embed="rId2" cstate="print"/>
          <a:srcRect/>
          <a:stretch>
            <a:fillRect/>
          </a:stretch>
        </p:blipFill>
        <p:spPr bwMode="auto">
          <a:xfrm>
            <a:off x="33338" y="0"/>
            <a:ext cx="90773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Financial Engineering Innovation</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p:txBody>
          <a:bodyPr/>
          <a:lstStyle/>
          <a:p>
            <a:r>
              <a:rPr lang="en-US" altLang="zh-TW" sz="3600" smtClean="0"/>
              <a:t>Financial System: </a:t>
            </a:r>
            <a:br>
              <a:rPr lang="en-US" altLang="zh-TW" sz="3600" smtClean="0"/>
            </a:br>
            <a:r>
              <a:rPr lang="en-US" altLang="zh-TW" sz="3600" smtClean="0"/>
              <a:t>Wall Street and Main Street</a:t>
            </a:r>
            <a:endParaRPr lang="zh-TW" altLang="en-US" sz="3600" smtClean="0"/>
          </a:p>
        </p:txBody>
      </p:sp>
      <p:pic>
        <p:nvPicPr>
          <p:cNvPr id="94211" name="內容版面配置區 3" descr="Financial System.jpg"/>
          <p:cNvPicPr>
            <a:picLocks noGrp="1" noChangeAspect="1"/>
          </p:cNvPicPr>
          <p:nvPr>
            <p:ph idx="1"/>
          </p:nvPr>
        </p:nvPicPr>
        <p:blipFill>
          <a:blip r:embed="rId2" cstate="print"/>
          <a:srcRect/>
          <a:stretch>
            <a:fillRect/>
          </a:stretch>
        </p:blipFill>
        <p:spPr>
          <a:xfrm>
            <a:off x="468313" y="1268413"/>
            <a:ext cx="8280400" cy="5329237"/>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p:txBody>
          <a:bodyPr/>
          <a:lstStyle/>
          <a:p>
            <a:r>
              <a:rPr lang="en-US" altLang="zh-TW" sz="3600" smtClean="0"/>
              <a:t>Macroeconomic Stages of Capital Mobility and Capital Controls</a:t>
            </a:r>
            <a:endParaRPr lang="zh-TW" altLang="en-US" sz="3600" smtClean="0"/>
          </a:p>
        </p:txBody>
      </p:sp>
      <p:sp>
        <p:nvSpPr>
          <p:cNvPr id="95235" name="內容版面配置區 2"/>
          <p:cNvSpPr>
            <a:spLocks noGrp="1"/>
          </p:cNvSpPr>
          <p:nvPr>
            <p:ph idx="1"/>
          </p:nvPr>
        </p:nvSpPr>
        <p:spPr/>
        <p:txBody>
          <a:bodyPr/>
          <a:lstStyle/>
          <a:p>
            <a:endParaRPr lang="zh-TW" altLang="en-US" smtClean="0"/>
          </a:p>
        </p:txBody>
      </p:sp>
      <p:pic>
        <p:nvPicPr>
          <p:cNvPr id="95236" name="Picture 2"/>
          <p:cNvPicPr>
            <a:picLocks noChangeAspect="1" noChangeArrowheads="1"/>
          </p:cNvPicPr>
          <p:nvPr/>
        </p:nvPicPr>
        <p:blipFill>
          <a:blip r:embed="rId2" cstate="print"/>
          <a:srcRect/>
          <a:stretch>
            <a:fillRect/>
          </a:stretch>
        </p:blipFill>
        <p:spPr bwMode="auto">
          <a:xfrm>
            <a:off x="684213" y="1341438"/>
            <a:ext cx="7775575" cy="467995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p:txBody>
          <a:bodyPr/>
          <a:lstStyle/>
          <a:p>
            <a:r>
              <a:rPr lang="en-US" altLang="zh-TW" sz="3600" smtClean="0"/>
              <a:t>1960s Wall Street Primary Market</a:t>
            </a:r>
            <a:endParaRPr lang="zh-TW" altLang="en-US" sz="3600" smtClean="0"/>
          </a:p>
        </p:txBody>
      </p:sp>
      <p:pic>
        <p:nvPicPr>
          <p:cNvPr id="96259" name="Picture 4"/>
          <p:cNvPicPr>
            <a:picLocks noChangeAspect="1" noChangeArrowheads="1"/>
          </p:cNvPicPr>
          <p:nvPr/>
        </p:nvPicPr>
        <p:blipFill>
          <a:blip r:embed="rId2" cstate="print"/>
          <a:srcRect/>
          <a:stretch>
            <a:fillRect/>
          </a:stretch>
        </p:blipFill>
        <p:spPr bwMode="auto">
          <a:xfrm>
            <a:off x="971550" y="1125538"/>
            <a:ext cx="7272338" cy="3816350"/>
          </a:xfrm>
          <a:prstGeom prst="rect">
            <a:avLst/>
          </a:prstGeom>
          <a:noFill/>
          <a:ln w="9525">
            <a:noFill/>
            <a:miter lim="800000"/>
            <a:headEnd/>
            <a:tailEnd/>
          </a:ln>
        </p:spPr>
      </p:pic>
      <p:sp>
        <p:nvSpPr>
          <p:cNvPr id="7" name="文字方塊 6"/>
          <p:cNvSpPr txBox="1"/>
          <p:nvPr/>
        </p:nvSpPr>
        <p:spPr>
          <a:xfrm>
            <a:off x="755650" y="4868863"/>
            <a:ext cx="8115300" cy="1570037"/>
          </a:xfrm>
          <a:prstGeom prst="rect">
            <a:avLst/>
          </a:prstGeom>
          <a:noFill/>
        </p:spPr>
        <p:txBody>
          <a:bodyPr wrap="none">
            <a:spAutoFit/>
          </a:bodyPr>
          <a:lstStyle/>
          <a:p>
            <a:pPr>
              <a:defRPr/>
            </a:pPr>
            <a:r>
              <a:rPr lang="en-US" altLang="zh-TW" sz="1600" dirty="0"/>
              <a:t>Selling stock to investors in an initial public offering is risk-transfer; so is underwriting</a:t>
            </a:r>
          </a:p>
          <a:p>
            <a:pPr>
              <a:defRPr/>
            </a:pPr>
            <a:r>
              <a:rPr lang="en-US" altLang="zh-TW" sz="1600" dirty="0"/>
              <a:t>the company’s bonds. The mix of a company’s stock and bonds is the simplest example of</a:t>
            </a:r>
          </a:p>
          <a:p>
            <a:pPr>
              <a:defRPr/>
            </a:pPr>
            <a:r>
              <a:rPr lang="en-US" altLang="zh-TW" sz="1600" dirty="0"/>
              <a:t>what is called </a:t>
            </a:r>
            <a:r>
              <a:rPr lang="en-US" altLang="zh-TW" sz="1600" i="1" dirty="0"/>
              <a:t>creating tranches, which rank investors’ claims on the company’s</a:t>
            </a:r>
          </a:p>
          <a:p>
            <a:pPr>
              <a:defRPr/>
            </a:pPr>
            <a:r>
              <a:rPr lang="en-US" altLang="zh-TW" sz="1600" dirty="0"/>
              <a:t>earnings and assets, as well as the risk characteristics according to security type. </a:t>
            </a:r>
          </a:p>
          <a:p>
            <a:pPr>
              <a:defRPr/>
            </a:pPr>
            <a:r>
              <a:rPr lang="en-US" altLang="zh-TW" sz="1600" dirty="0"/>
              <a:t>The document chartering the firm is folded in such a way that bondholders precede stockholders</a:t>
            </a:r>
          </a:p>
          <a:p>
            <a:pPr>
              <a:defRPr/>
            </a:pPr>
            <a:r>
              <a:rPr lang="en-US" altLang="zh-TW" sz="1600" dirty="0"/>
              <a:t>in a claim on the firm’s income, with interest being paid before dividends.</a:t>
            </a:r>
            <a:endParaRPr lang="zh-TW" altLang="en-US" sz="1600" dirty="0">
              <a:latin typeface="+mj-lt"/>
            </a:endParaRPr>
          </a:p>
        </p:txBody>
      </p:sp>
      <p:sp>
        <p:nvSpPr>
          <p:cNvPr id="8" name="文字方塊 7"/>
          <p:cNvSpPr txBox="1"/>
          <p:nvPr/>
        </p:nvSpPr>
        <p:spPr>
          <a:xfrm>
            <a:off x="539750" y="908050"/>
            <a:ext cx="5319713" cy="647700"/>
          </a:xfrm>
          <a:prstGeom prst="rect">
            <a:avLst/>
          </a:prstGeom>
          <a:noFill/>
        </p:spPr>
        <p:txBody>
          <a:bodyPr wrap="none">
            <a:spAutoFit/>
          </a:bodyPr>
          <a:lstStyle/>
          <a:p>
            <a:pPr>
              <a:defRPr/>
            </a:pPr>
            <a:r>
              <a:rPr lang="en-US" altLang="zh-TW" sz="1800" i="1" dirty="0">
                <a:solidFill>
                  <a:srgbClr val="FF0000"/>
                </a:solidFill>
              </a:rPr>
              <a:t>Wall Street’s business is to transfer risk from those who</a:t>
            </a:r>
          </a:p>
          <a:p>
            <a:pPr>
              <a:defRPr/>
            </a:pPr>
            <a:r>
              <a:rPr lang="en-US" altLang="zh-TW" sz="1800" i="1" dirty="0">
                <a:solidFill>
                  <a:srgbClr val="FF0000"/>
                </a:solidFill>
              </a:rPr>
              <a:t>don’t want it to those who do.</a:t>
            </a:r>
            <a:endParaRPr lang="zh-TW" altLang="en-US" sz="1800" i="1" dirty="0">
              <a:solidFill>
                <a:srgbClr val="FF0000"/>
              </a:solidFill>
              <a:latin typeface="+mj-l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p:cNvSpPr>
          <p:nvPr>
            <p:ph type="title"/>
          </p:nvPr>
        </p:nvSpPr>
        <p:spPr/>
        <p:txBody>
          <a:bodyPr/>
          <a:lstStyle/>
          <a:p>
            <a:r>
              <a:rPr lang="en-US" altLang="zh-TW" sz="3600" smtClean="0"/>
              <a:t>1960s Wall Street Secondary Market</a:t>
            </a:r>
            <a:endParaRPr lang="zh-TW" altLang="en-US" sz="3600" smtClean="0"/>
          </a:p>
        </p:txBody>
      </p:sp>
      <p:sp>
        <p:nvSpPr>
          <p:cNvPr id="97283" name="內容版面配置區 2"/>
          <p:cNvSpPr>
            <a:spLocks noGrp="1"/>
          </p:cNvSpPr>
          <p:nvPr>
            <p:ph idx="1"/>
          </p:nvPr>
        </p:nvSpPr>
        <p:spPr/>
        <p:txBody>
          <a:bodyPr/>
          <a:lstStyle/>
          <a:p>
            <a:endParaRPr lang="zh-TW" altLang="en-US" smtClean="0"/>
          </a:p>
        </p:txBody>
      </p:sp>
      <p:pic>
        <p:nvPicPr>
          <p:cNvPr id="97284" name="Picture 3"/>
          <p:cNvPicPr>
            <a:picLocks noChangeAspect="1" noChangeArrowheads="1"/>
          </p:cNvPicPr>
          <p:nvPr/>
        </p:nvPicPr>
        <p:blipFill>
          <a:blip r:embed="rId2" cstate="print"/>
          <a:srcRect/>
          <a:stretch>
            <a:fillRect/>
          </a:stretch>
        </p:blipFill>
        <p:spPr bwMode="auto">
          <a:xfrm>
            <a:off x="971550" y="1125538"/>
            <a:ext cx="7200900" cy="3887787"/>
          </a:xfrm>
          <a:prstGeom prst="rect">
            <a:avLst/>
          </a:prstGeom>
          <a:noFill/>
          <a:ln w="9525">
            <a:noFill/>
            <a:miter lim="800000"/>
            <a:headEnd/>
            <a:tailEnd/>
          </a:ln>
        </p:spPr>
      </p:pic>
      <p:sp>
        <p:nvSpPr>
          <p:cNvPr id="5" name="文字方塊 4"/>
          <p:cNvSpPr txBox="1"/>
          <p:nvPr/>
        </p:nvSpPr>
        <p:spPr>
          <a:xfrm>
            <a:off x="755650" y="5084763"/>
            <a:ext cx="7872413" cy="1570037"/>
          </a:xfrm>
          <a:prstGeom prst="rect">
            <a:avLst/>
          </a:prstGeom>
          <a:noFill/>
        </p:spPr>
        <p:txBody>
          <a:bodyPr wrap="none">
            <a:spAutoFit/>
          </a:bodyPr>
          <a:lstStyle/>
          <a:p>
            <a:pPr>
              <a:defRPr/>
            </a:pPr>
            <a:r>
              <a:rPr lang="en-US" altLang="zh-TW" sz="1600" dirty="0"/>
              <a:t>Broking shares and bonds previously brought to market is also an exercise in risk transfer. </a:t>
            </a:r>
          </a:p>
          <a:p>
            <a:pPr>
              <a:defRPr/>
            </a:pPr>
            <a:r>
              <a:rPr lang="en-US" altLang="zh-TW" sz="1600" dirty="0"/>
              <a:t>Wall Street </a:t>
            </a:r>
            <a:r>
              <a:rPr lang="en-US" altLang="zh-TW" sz="1600" i="1" dirty="0"/>
              <a:t>connects and collects in this risk-transfer business, bridging </a:t>
            </a:r>
            <a:r>
              <a:rPr lang="en-US" altLang="zh-TW" sz="1600" dirty="0"/>
              <a:t>those with surplus </a:t>
            </a:r>
          </a:p>
          <a:p>
            <a:pPr>
              <a:defRPr/>
            </a:pPr>
            <a:r>
              <a:rPr lang="en-US" altLang="zh-TW" sz="1600" dirty="0"/>
              <a:t>capital to those with a deficit, exacting a toll for the service. It earns revenue by charging </a:t>
            </a:r>
          </a:p>
          <a:p>
            <a:pPr>
              <a:defRPr/>
            </a:pPr>
            <a:r>
              <a:rPr lang="en-US" altLang="zh-TW" sz="1600" dirty="0"/>
              <a:t>commissions and fees for transaction and advisory services related to the issuance, purchase, </a:t>
            </a:r>
          </a:p>
          <a:p>
            <a:pPr>
              <a:defRPr/>
            </a:pPr>
            <a:r>
              <a:rPr lang="en-US" altLang="zh-TW" sz="1600" dirty="0"/>
              <a:t>and sale of stocks, bonds, and insurance products, as well as from extracting bid/ask spreads</a:t>
            </a:r>
          </a:p>
          <a:p>
            <a:pPr>
              <a:defRPr/>
            </a:pPr>
            <a:r>
              <a:rPr lang="en-US" altLang="zh-TW" sz="1600" dirty="0"/>
              <a:t>and taking proprietary trading positions sometimes against those of its customers.</a:t>
            </a:r>
            <a:endParaRPr lang="zh-TW" altLang="en-US" sz="1600" dirty="0">
              <a:latin typeface="+mj-l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title"/>
          </p:nvPr>
        </p:nvSpPr>
        <p:spPr>
          <a:xfrm>
            <a:off x="250825" y="152400"/>
            <a:ext cx="8569325" cy="838200"/>
          </a:xfrm>
        </p:spPr>
        <p:txBody>
          <a:bodyPr/>
          <a:lstStyle/>
          <a:p>
            <a:r>
              <a:rPr lang="en-US" altLang="zh-TW" sz="3600" smtClean="0"/>
              <a:t>Wall Street’s Three Pieces of Paper, Which Get Folded into New Securities….</a:t>
            </a:r>
            <a:endParaRPr lang="zh-TW" altLang="en-US" sz="3600" smtClean="0"/>
          </a:p>
        </p:txBody>
      </p:sp>
      <p:pic>
        <p:nvPicPr>
          <p:cNvPr id="98307" name="Picture 2"/>
          <p:cNvPicPr>
            <a:picLocks noChangeAspect="1" noChangeArrowheads="1"/>
          </p:cNvPicPr>
          <p:nvPr/>
        </p:nvPicPr>
        <p:blipFill>
          <a:blip r:embed="rId2" cstate="print"/>
          <a:srcRect/>
          <a:stretch>
            <a:fillRect/>
          </a:stretch>
        </p:blipFill>
        <p:spPr bwMode="auto">
          <a:xfrm>
            <a:off x="1258888" y="1196975"/>
            <a:ext cx="6918325" cy="5518150"/>
          </a:xfrm>
          <a:prstGeom prst="rect">
            <a:avLst/>
          </a:prstGeom>
          <a:noFill/>
          <a:ln w="9525">
            <a:noFill/>
            <a:miter lim="800000"/>
            <a:headEnd/>
            <a:tailEnd/>
          </a:ln>
        </p:spPr>
      </p:pic>
      <p:sp>
        <p:nvSpPr>
          <p:cNvPr id="5" name="矩形 4"/>
          <p:cNvSpPr/>
          <p:nvPr/>
        </p:nvSpPr>
        <p:spPr>
          <a:xfrm>
            <a:off x="3924300" y="3644900"/>
            <a:ext cx="5040313" cy="338138"/>
          </a:xfrm>
          <a:prstGeom prst="rect">
            <a:avLst/>
          </a:prstGeom>
        </p:spPr>
        <p:txBody>
          <a:bodyPr>
            <a:spAutoFit/>
          </a:bodyPr>
          <a:lstStyle/>
          <a:p>
            <a:pPr>
              <a:defRPr/>
            </a:pPr>
            <a:r>
              <a:rPr lang="en-US" altLang="zh-TW" sz="1600" dirty="0">
                <a:latin typeface="+mj-lt"/>
              </a:rPr>
              <a:t>GNMA: Government National Mortgage Association</a:t>
            </a:r>
            <a:endParaRPr lang="zh-TW" altLang="en-US" sz="1600" dirty="0">
              <a:latin typeface="+mj-lt"/>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標題 1"/>
          <p:cNvSpPr>
            <a:spLocks noGrp="1"/>
          </p:cNvSpPr>
          <p:nvPr>
            <p:ph type="title"/>
          </p:nvPr>
        </p:nvSpPr>
        <p:spPr/>
        <p:txBody>
          <a:bodyPr/>
          <a:lstStyle/>
          <a:p>
            <a:r>
              <a:rPr lang="en-US" altLang="zh-TW" smtClean="0"/>
              <a:t>CDO and CDS</a:t>
            </a:r>
            <a:endParaRPr lang="zh-TW" altLang="en-US" smtClean="0"/>
          </a:p>
        </p:txBody>
      </p:sp>
      <p:sp>
        <p:nvSpPr>
          <p:cNvPr id="99331" name="內容版面配置區 2"/>
          <p:cNvSpPr>
            <a:spLocks noGrp="1"/>
          </p:cNvSpPr>
          <p:nvPr>
            <p:ph idx="1"/>
          </p:nvPr>
        </p:nvSpPr>
        <p:spPr/>
        <p:txBody>
          <a:bodyPr/>
          <a:lstStyle/>
          <a:p>
            <a:r>
              <a:rPr lang="en-US" altLang="zh-TW" dirty="0" smtClean="0"/>
              <a:t>CDO: Collateralized Debt Obligations</a:t>
            </a:r>
          </a:p>
          <a:p>
            <a:pPr lvl="1"/>
            <a:r>
              <a:rPr lang="en-US" altLang="zh-TW" dirty="0" smtClean="0"/>
              <a:t> </a:t>
            </a:r>
            <a:r>
              <a:rPr lang="en-US" altLang="zh-TW" sz="1600" dirty="0" smtClean="0"/>
              <a:t>a type of structured asset-backed security (ABS) with multiple "tranches" that are issued by special purpose entities and collateralized by debt obligations including bonds and loans. Each tranche offers a varying degree of risk and return so as to meet investor demand. CDOs' value and payments are derived from a portfolio of fixed-income underlying assets</a:t>
            </a:r>
          </a:p>
          <a:p>
            <a:pPr>
              <a:buFontTx/>
              <a:buNone/>
            </a:pPr>
            <a:r>
              <a:rPr lang="en-US" altLang="zh-TW" sz="1600" dirty="0" smtClean="0"/>
              <a:t>http://www.youtube.com/watch?v=eb_R1-PqRrw</a:t>
            </a:r>
          </a:p>
          <a:p>
            <a:r>
              <a:rPr lang="en-US" altLang="zh-TW" dirty="0" smtClean="0"/>
              <a:t>CDS: Credit Default Swap</a:t>
            </a:r>
          </a:p>
          <a:p>
            <a:pPr lvl="1"/>
            <a:r>
              <a:rPr lang="en-US" altLang="zh-TW" sz="1800" dirty="0" smtClean="0"/>
              <a:t>A </a:t>
            </a:r>
            <a:r>
              <a:rPr lang="en-US" altLang="zh-TW" sz="1800" b="1" dirty="0" smtClean="0"/>
              <a:t>credit default swap</a:t>
            </a:r>
            <a:r>
              <a:rPr lang="en-US" altLang="zh-TW" sz="1800" dirty="0" smtClean="0"/>
              <a:t> (</a:t>
            </a:r>
            <a:r>
              <a:rPr lang="en-US" altLang="zh-TW" sz="1800" b="1" dirty="0" smtClean="0"/>
              <a:t>CDS</a:t>
            </a:r>
            <a:r>
              <a:rPr lang="en-US" altLang="zh-TW" sz="1800" dirty="0" smtClean="0"/>
              <a:t>) is similar to a traditional insurance policy, in as much as it obliges the seller of the CDS to compensate the buyer in the event of loan default.</a:t>
            </a:r>
          </a:p>
          <a:p>
            <a:pPr>
              <a:buFontTx/>
              <a:buNone/>
            </a:pPr>
            <a:r>
              <a:rPr lang="en-US" altLang="zh-TW" sz="1800" dirty="0" smtClean="0"/>
              <a:t>http://www.youtube.com/watch?v=DdEI6PkGZK8&amp;feature=relmfu</a:t>
            </a:r>
          </a:p>
          <a:p>
            <a:endParaRPr lang="zh-TW" altLang="en-US" dirty="0"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3a2e6ba0-d051-4daa-90bb-a6161653e20c"/>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3"/>
  <p:tag name="ARTICULATE_SLIDE_GUID" val="e6ff57fe-0cbe-4b6d-98f7-333f76c6f46b"/>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4"/>
  <p:tag name="ARTICULATE_SLIDE_GUID" val="68363f21-f20e-4150-8293-a93084607102"/>
</p:tagLst>
</file>

<file path=ppt/tags/tag4.xml><?xml version="1.0" encoding="utf-8"?>
<p:tagLst xmlns:a="http://schemas.openxmlformats.org/drawingml/2006/main" xmlns:r="http://schemas.openxmlformats.org/officeDocument/2006/relationships" xmlns:p="http://schemas.openxmlformats.org/presentationml/2006/main">
  <p:tag name="ARTICULATE_SLIDE_NAV" val="5"/>
  <p:tag name="ARTICULATE_SLIDE_GUID" val="8402cf63-0c60-49a8-97d2-e8091a17ee90"/>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6"/>
  <p:tag name="ARTICULATE_SLIDE_GUID" val="6fbc3e34-bbab-4756-ac17-bbe2b285f1c8"/>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7"/>
  <p:tag name="ARTICULATE_SLIDE_GUID" val="f8b4c0cb-4cf3-4db5-8a90-f33d1ceedbc9"/>
</p:tagLst>
</file>

<file path=ppt/tags/tag7.xml><?xml version="1.0" encoding="utf-8"?>
<p:tagLst xmlns:a="http://schemas.openxmlformats.org/drawingml/2006/main" xmlns:r="http://schemas.openxmlformats.org/officeDocument/2006/relationships" xmlns:p="http://schemas.openxmlformats.org/presentationml/2006/main">
  <p:tag name="ARTICULATE_SLIDE_NAV" val="8"/>
  <p:tag name="ARTICULATE_SLIDE_GUID" val="76288dce-0c80-46f2-b9a8-d95e74623940"/>
</p:tagLst>
</file>

<file path=ppt/tags/tag8.xml><?xml version="1.0" encoding="utf-8"?>
<p:tagLst xmlns:a="http://schemas.openxmlformats.org/drawingml/2006/main" xmlns:r="http://schemas.openxmlformats.org/officeDocument/2006/relationships" xmlns:p="http://schemas.openxmlformats.org/presentationml/2006/main">
  <p:tag name="ARTICULATE_SLIDE_NAV" val="9"/>
  <p:tag name="ARTICULATE_SLIDE_GUID" val="fbd70ebb-91f2-4ff8-ba9e-aa8fbb6f4a2d"/>
</p:tagLst>
</file>

<file path=ppt/tags/tag9.xml><?xml version="1.0" encoding="utf-8"?>
<p:tagLst xmlns:a="http://schemas.openxmlformats.org/drawingml/2006/main" xmlns:r="http://schemas.openxmlformats.org/officeDocument/2006/relationships" xmlns:p="http://schemas.openxmlformats.org/presentationml/2006/main">
  <p:tag name="ARTICULATE_SLIDE_NAV" val="10"/>
  <p:tag name="ARTICULATE_SLIDE_GUID" val="effb1293-414d-4992-b535-9fddeb571cd2"/>
</p:tagLst>
</file>

<file path=ppt/theme/theme1.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4200</TotalTime>
  <Words>7413</Words>
  <Application>Microsoft Office PowerPoint</Application>
  <PresentationFormat>如螢幕大小 (4:3)</PresentationFormat>
  <Paragraphs>622</Paragraphs>
  <Slides>126</Slides>
  <Notes>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126</vt:i4>
      </vt:variant>
    </vt:vector>
  </HeadingPairs>
  <TitlesOfParts>
    <vt:vector size="128" baseType="lpstr">
      <vt:lpstr>預設簡報設計</vt:lpstr>
      <vt:lpstr>Microsoft Office Excel 97-2003 工作表</vt:lpstr>
      <vt:lpstr>Financial Bubble and Crisis ,and Financial Engineering Innovation</vt:lpstr>
      <vt:lpstr>Recent Reminders (1)</vt:lpstr>
      <vt:lpstr>Recent Reminders (2)</vt:lpstr>
      <vt:lpstr>Recent Reminders (3)</vt:lpstr>
      <vt:lpstr>Map of countries by public debt from CIA 2007 estimates</vt:lpstr>
      <vt:lpstr>World Wealth Change AD1500-AD2015</vt:lpstr>
      <vt:lpstr>Scientific Activities</vt:lpstr>
      <vt:lpstr>Outline</vt:lpstr>
      <vt:lpstr>Risk Capital for Technological Revolution</vt:lpstr>
      <vt:lpstr>Technological Revolution Stimulate Innovation in Finance</vt:lpstr>
      <vt:lpstr>Adoption of New Technologies by the Financial World</vt:lpstr>
      <vt:lpstr>Tentative Typology of  Financial Innovations</vt:lpstr>
      <vt:lpstr>Tentative Typology of  Financial Innovations _ cont.</vt:lpstr>
      <vt:lpstr>The shifting behavior of financial capital from phase to phase of each surge</vt:lpstr>
      <vt:lpstr>Five successive surges, recurrent parallel periods and major financial crises</vt:lpstr>
      <vt:lpstr>Momentum behind Financial Bubble</vt:lpstr>
      <vt:lpstr>Financial Crisis</vt:lpstr>
      <vt:lpstr>Frenzy: Self-Sufficient Financial Capital Governing the Casino</vt:lpstr>
      <vt:lpstr>Speculating with Old Wealth:  Asset Inflation</vt:lpstr>
      <vt:lpstr>Crises in the Weaker Nodes of the World Economy</vt:lpstr>
      <vt:lpstr>Windows of Opportunity for Catching Up</vt:lpstr>
      <vt:lpstr>Over-Funding the Revolutionary Industries: Manias and Frantic Competition </vt:lpstr>
      <vt:lpstr>Mergers and the Creation of Oligopolies</vt:lpstr>
      <vt:lpstr>Ethical Softening and Opacity</vt:lpstr>
      <vt:lpstr>Increasing Tensions between the Money and Real Economies</vt:lpstr>
      <vt:lpstr>Fundamental Causes of the After-Frenzy Recession</vt:lpstr>
      <vt:lpstr>Collapse of Bubble</vt:lpstr>
      <vt:lpstr>Recurrence of Loan Fever and Default: Latin American Case</vt:lpstr>
      <vt:lpstr>“American Way of Life”  -- Consumption  -- Bubble Economy -- Debt Society</vt:lpstr>
      <vt:lpstr>Consumption vs Saving!</vt:lpstr>
      <vt:lpstr>Consumer Spending</vt:lpstr>
      <vt:lpstr>Income Growth vs. Housing Prices Growth</vt:lpstr>
      <vt:lpstr>Debt Economy –  Solutions to resolve ?</vt:lpstr>
      <vt:lpstr>US Debt Clock: Reminder?</vt:lpstr>
      <vt:lpstr>US Government’s 53 Trillion US$ Long Term Liability Equation (2008)  </vt:lpstr>
      <vt:lpstr>U.S. Federal Debt</vt:lpstr>
      <vt:lpstr>Debt as Percent of GDP</vt:lpstr>
      <vt:lpstr>Countries with Largest Holdings of U.S. Treasury Securities (As of June 2010)</vt:lpstr>
      <vt:lpstr>Private Debt and Public Debt</vt:lpstr>
      <vt:lpstr>投影片 40</vt:lpstr>
      <vt:lpstr>投影片 41</vt:lpstr>
      <vt:lpstr>投影片 42</vt:lpstr>
      <vt:lpstr>投影片 43</vt:lpstr>
      <vt:lpstr>投影片 44</vt:lpstr>
      <vt:lpstr>投影片 45</vt:lpstr>
      <vt:lpstr>The Global Financial Crisis: American Chapter  (Subprime + Sovereign Debt) </vt:lpstr>
      <vt:lpstr>Subprime Net</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投影片 64</vt:lpstr>
      <vt:lpstr>投影片 65</vt:lpstr>
      <vt:lpstr>投影片 66</vt:lpstr>
      <vt:lpstr>投影片 67</vt:lpstr>
      <vt:lpstr>投影片 68</vt:lpstr>
      <vt:lpstr>投影片 69</vt:lpstr>
      <vt:lpstr>投影片 70</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lpstr>投影片 83</vt:lpstr>
      <vt:lpstr>投影片 84</vt:lpstr>
      <vt:lpstr>投影片 85</vt:lpstr>
      <vt:lpstr>投影片 86</vt:lpstr>
      <vt:lpstr>投影片 87</vt:lpstr>
      <vt:lpstr>投影片 88</vt:lpstr>
      <vt:lpstr>投影片 89</vt:lpstr>
      <vt:lpstr>投影片 90</vt:lpstr>
      <vt:lpstr>投影片 91</vt:lpstr>
      <vt:lpstr>投影片 92</vt:lpstr>
      <vt:lpstr>Financial Engineering Innovation</vt:lpstr>
      <vt:lpstr>Financial System:  Wall Street and Main Street</vt:lpstr>
      <vt:lpstr>Macroeconomic Stages of Capital Mobility and Capital Controls</vt:lpstr>
      <vt:lpstr>1960s Wall Street Primary Market</vt:lpstr>
      <vt:lpstr>1960s Wall Street Secondary Market</vt:lpstr>
      <vt:lpstr>Wall Street’s Three Pieces of Paper, Which Get Folded into New Securities….</vt:lpstr>
      <vt:lpstr>CDO and CDS</vt:lpstr>
      <vt:lpstr>Three Pieces of Paper turned into Complete Financial Origami Diagram and No One Knows What’s Going on </vt:lpstr>
      <vt:lpstr>投影片 101</vt:lpstr>
      <vt:lpstr>Why Securitization: Historical Review of Mortgage System</vt:lpstr>
      <vt:lpstr>Why Securitization</vt:lpstr>
      <vt:lpstr>Why Securitization__cont.</vt:lpstr>
      <vt:lpstr>The mortgage model switches from originate-to-hold to originate-to-distribute</vt:lpstr>
      <vt:lpstr>Dodging Bill Collectors:  </vt:lpstr>
      <vt:lpstr>Global Financial Crisis: European Chapter (Sovereign Debt)</vt:lpstr>
      <vt:lpstr>Advanced Economies: Gross Debt-to-GDP Ratios, 2010 IMF Projections</vt:lpstr>
      <vt:lpstr>Debt-to-GDP Ratios: Advanced vs.  Emerging G-20 Nations, 2010</vt:lpstr>
      <vt:lpstr>State Insolvencies, 1980 - 2005</vt:lpstr>
      <vt:lpstr>Sovereign Defaults Over Time</vt:lpstr>
      <vt:lpstr>Sovereign Debt Restructuring via Brady Bonds</vt:lpstr>
      <vt:lpstr>Brady Bonds</vt:lpstr>
      <vt:lpstr>German and France Stable: other else in Panic Mode</vt:lpstr>
      <vt:lpstr>How Did We Arrive at the Current Mess?</vt:lpstr>
      <vt:lpstr>Wages Rising Faster then Productivities</vt:lpstr>
      <vt:lpstr>What Challenges Do Countries of Peripheral Europe Face?</vt:lpstr>
      <vt:lpstr>Private Sector Imbalances Persist In Greece and Portugal but Not Ireland</vt:lpstr>
      <vt:lpstr>Three Countries Were Bailed Out to the Tune of $400 Billion - So Far …</vt:lpstr>
      <vt:lpstr>… But Emergency Funding Is Not Reassuring to Lenders</vt:lpstr>
      <vt:lpstr>Solutions To Overcome Crisis Are Many But None is Perfect</vt:lpstr>
      <vt:lpstr>The ECB Has Over €400 Billion Exposure to Countries of Periphery</vt:lpstr>
      <vt:lpstr>Foreign Exposure to Greek Sovereign Debt is Heavily Concentrated</vt:lpstr>
      <vt:lpstr>So What Does It All Mean For the U.S. and Economy?</vt:lpstr>
      <vt:lpstr>What’s Ahead!</vt:lpstr>
      <vt:lpstr>Global Ahead</vt:lpstr>
    </vt:vector>
  </TitlesOfParts>
  <Company>OEM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History of Civilization, Business Activities, and Economy</dc:title>
  <dc:creator>OEM</dc:creator>
  <cp:lastModifiedBy>superuser</cp:lastModifiedBy>
  <cp:revision>234</cp:revision>
  <dcterms:created xsi:type="dcterms:W3CDTF">2009-11-25T00:39:26Z</dcterms:created>
  <dcterms:modified xsi:type="dcterms:W3CDTF">2012-11-28T01:35:34Z</dcterms:modified>
</cp:coreProperties>
</file>