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70" r:id="rId3"/>
    <p:sldId id="274" r:id="rId4"/>
    <p:sldId id="339" r:id="rId5"/>
    <p:sldId id="344" r:id="rId6"/>
    <p:sldId id="280" r:id="rId7"/>
    <p:sldId id="258" r:id="rId8"/>
    <p:sldId id="340" r:id="rId9"/>
    <p:sldId id="343" r:id="rId10"/>
    <p:sldId id="341" r:id="rId11"/>
    <p:sldId id="342" r:id="rId12"/>
    <p:sldId id="349" r:id="rId13"/>
    <p:sldId id="351" r:id="rId14"/>
    <p:sldId id="350" r:id="rId15"/>
    <p:sldId id="347" r:id="rId16"/>
    <p:sldId id="345" r:id="rId17"/>
    <p:sldId id="346" r:id="rId18"/>
    <p:sldId id="348" r:id="rId19"/>
    <p:sldId id="352" r:id="rId20"/>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3333FF"/>
    <a:srgbClr val="008000"/>
    <a:srgbClr val="4B14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19" autoAdjust="0"/>
    <p:restoredTop sz="94641" autoAdjust="0"/>
  </p:normalViewPr>
  <p:slideViewPr>
    <p:cSldViewPr>
      <p:cViewPr varScale="1">
        <p:scale>
          <a:sx n="77" d="100"/>
          <a:sy n="77" d="100"/>
        </p:scale>
        <p:origin x="1666" y="5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278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23C4CB-8565-4A7F-8D96-7C405E0CCAB5}" type="datetimeFigureOut">
              <a:rPr lang="zh-TW" altLang="en-US" smtClean="0"/>
              <a:pPr/>
              <a:t>2015/9/8</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804C3A-AFEE-4023-9858-C6729FA254D7}" type="slidenum">
              <a:rPr lang="zh-TW" altLang="en-US" smtClean="0"/>
              <a:pPr/>
              <a:t>‹#›</a:t>
            </a:fld>
            <a:endParaRPr lang="zh-TW" altLang="en-US"/>
          </a:p>
        </p:txBody>
      </p:sp>
    </p:spTree>
    <p:extLst>
      <p:ext uri="{BB962C8B-B14F-4D97-AF65-F5344CB8AC3E}">
        <p14:creationId xmlns:p14="http://schemas.microsoft.com/office/powerpoint/2010/main" val="28689832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6095CC96-250B-4811-A2DD-046B278571CF}" type="slidenum">
              <a:rPr lang="en-US" altLang="zh-TW" smtClean="0">
                <a:latin typeface="Arial" pitchFamily="34" charset="0"/>
              </a:rPr>
              <a:pPr/>
              <a:t>7</a:t>
            </a:fld>
            <a:endParaRPr lang="en-US" altLang="zh-TW" smtClean="0">
              <a:latin typeface="Arial" pitchFamily="34" charset="0"/>
            </a:endParaRPr>
          </a:p>
        </p:txBody>
      </p:sp>
      <p:sp>
        <p:nvSpPr>
          <p:cNvPr id="70659" name="Slide Image Placeholder 1"/>
          <p:cNvSpPr>
            <a:spLocks noGrp="1" noRot="1" noChangeAspect="1" noTextEdit="1"/>
          </p:cNvSpPr>
          <p:nvPr>
            <p:ph type="sldImg"/>
          </p:nvPr>
        </p:nvSpPr>
        <p:spPr>
          <a:solidFill>
            <a:srgbClr val="FFFFFF"/>
          </a:solidFill>
          <a:ln/>
        </p:spPr>
      </p:sp>
      <p:sp>
        <p:nvSpPr>
          <p:cNvPr id="70660" name="Notes Placeholder 2"/>
          <p:cNvSpPr>
            <a:spLocks noGrp="1"/>
          </p:cNvSpPr>
          <p:nvPr>
            <p:ph type="body" idx="1"/>
          </p:nvPr>
        </p:nvSpPr>
        <p:spPr>
          <a:noFill/>
          <a:ln>
            <a:solidFill>
              <a:srgbClr val="000000"/>
            </a:solidFill>
          </a:ln>
        </p:spPr>
        <p:txBody>
          <a:bodyPr lIns="91438" tIns="45719" rIns="91438" bIns="45719"/>
          <a:lstStyle/>
          <a:p>
            <a:pPr eaLnBrk="1" hangingPunct="1"/>
            <a:endParaRPr lang="zh-TW" altLang="zh-TW" smtClean="0">
              <a:latin typeface="Arial" pitchFamily="34" charset="0"/>
            </a:endParaRPr>
          </a:p>
        </p:txBody>
      </p:sp>
      <p:sp>
        <p:nvSpPr>
          <p:cNvPr id="70661" name="Slide Number Placeholder 3"/>
          <p:cNvSpPr txBox="1">
            <a:spLocks noGrp="1"/>
          </p:cNvSpPr>
          <p:nvPr/>
        </p:nvSpPr>
        <p:spPr bwMode="auto">
          <a:xfrm>
            <a:off x="3886200" y="8686800"/>
            <a:ext cx="2971800" cy="457200"/>
          </a:xfrm>
          <a:prstGeom prst="rect">
            <a:avLst/>
          </a:prstGeom>
          <a:noFill/>
          <a:ln w="9525">
            <a:noFill/>
            <a:miter lim="800000"/>
            <a:headEnd/>
            <a:tailEnd/>
          </a:ln>
        </p:spPr>
        <p:txBody>
          <a:bodyPr lIns="91438" tIns="45719" rIns="91438" bIns="45719" anchor="b"/>
          <a:lstStyle/>
          <a:p>
            <a:pPr algn="r"/>
            <a:fld id="{D200403B-34E7-4BF9-9A1B-B2A88EEACCCF}" type="slidenum">
              <a:rPr kumimoji="0" lang="en-US" altLang="zh-TW" sz="1200">
                <a:latin typeface="Times New Roman" pitchFamily="18" charset="0"/>
              </a:rPr>
              <a:pPr algn="r"/>
              <a:t>7</a:t>
            </a:fld>
            <a:endParaRPr kumimoji="0" lang="en-US" altLang="zh-TW" sz="1200">
              <a:latin typeface="Times New Roman" pitchFamily="18" charset="0"/>
            </a:endParaRPr>
          </a:p>
        </p:txBody>
      </p:sp>
    </p:spTree>
    <p:extLst>
      <p:ext uri="{BB962C8B-B14F-4D97-AF65-F5344CB8AC3E}">
        <p14:creationId xmlns:p14="http://schemas.microsoft.com/office/powerpoint/2010/main" val="36483946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426922D3-F8F0-4836-9116-1C90A9313C34}" type="slidenum">
              <a:rPr lang="en-US" altLang="zh-TW" smtClean="0">
                <a:latin typeface="Arial" pitchFamily="34" charset="0"/>
              </a:rPr>
              <a:pPr/>
              <a:t>8</a:t>
            </a:fld>
            <a:endParaRPr lang="en-US" altLang="zh-TW" smtClean="0">
              <a:latin typeface="Arial" pitchFamily="34" charset="0"/>
            </a:endParaRPr>
          </a:p>
        </p:txBody>
      </p:sp>
      <p:sp>
        <p:nvSpPr>
          <p:cNvPr id="72707" name="Slide Image Placeholder 1"/>
          <p:cNvSpPr>
            <a:spLocks noGrp="1" noRot="1" noChangeAspect="1" noTextEdit="1"/>
          </p:cNvSpPr>
          <p:nvPr>
            <p:ph type="sldImg"/>
          </p:nvPr>
        </p:nvSpPr>
        <p:spPr>
          <a:solidFill>
            <a:srgbClr val="FFFFFF"/>
          </a:solidFill>
          <a:ln/>
        </p:spPr>
      </p:sp>
      <p:sp>
        <p:nvSpPr>
          <p:cNvPr id="72708" name="Notes Placeholder 2"/>
          <p:cNvSpPr>
            <a:spLocks noGrp="1"/>
          </p:cNvSpPr>
          <p:nvPr>
            <p:ph type="body" idx="1"/>
          </p:nvPr>
        </p:nvSpPr>
        <p:spPr>
          <a:noFill/>
          <a:ln>
            <a:solidFill>
              <a:srgbClr val="000000"/>
            </a:solidFill>
          </a:ln>
        </p:spPr>
        <p:txBody>
          <a:bodyPr lIns="91438" tIns="45719" rIns="91438" bIns="45719"/>
          <a:lstStyle/>
          <a:p>
            <a:pPr eaLnBrk="1" hangingPunct="1"/>
            <a:endParaRPr lang="zh-TW" altLang="zh-TW" smtClean="0">
              <a:latin typeface="Arial" pitchFamily="34" charset="0"/>
            </a:endParaRPr>
          </a:p>
        </p:txBody>
      </p:sp>
      <p:sp>
        <p:nvSpPr>
          <p:cNvPr id="72709" name="Slide Number Placeholder 3"/>
          <p:cNvSpPr txBox="1">
            <a:spLocks noGrp="1"/>
          </p:cNvSpPr>
          <p:nvPr/>
        </p:nvSpPr>
        <p:spPr bwMode="auto">
          <a:xfrm>
            <a:off x="3886200" y="8686800"/>
            <a:ext cx="2971800" cy="457200"/>
          </a:xfrm>
          <a:prstGeom prst="rect">
            <a:avLst/>
          </a:prstGeom>
          <a:noFill/>
          <a:ln w="9525">
            <a:noFill/>
            <a:miter lim="800000"/>
            <a:headEnd/>
            <a:tailEnd/>
          </a:ln>
        </p:spPr>
        <p:txBody>
          <a:bodyPr lIns="91438" tIns="45719" rIns="91438" bIns="45719" anchor="b"/>
          <a:lstStyle/>
          <a:p>
            <a:pPr algn="r"/>
            <a:fld id="{9323D3C4-CD5B-4368-BE0B-AC84D9B4910C}" type="slidenum">
              <a:rPr kumimoji="0" lang="en-US" altLang="zh-TW" sz="1200">
                <a:latin typeface="Times New Roman" pitchFamily="18" charset="0"/>
              </a:rPr>
              <a:pPr algn="r"/>
              <a:t>8</a:t>
            </a:fld>
            <a:endParaRPr kumimoji="0" lang="en-US" altLang="zh-TW" sz="1200">
              <a:latin typeface="Times New Roman" pitchFamily="18" charset="0"/>
            </a:endParaRPr>
          </a:p>
        </p:txBody>
      </p:sp>
    </p:spTree>
    <p:extLst>
      <p:ext uri="{BB962C8B-B14F-4D97-AF65-F5344CB8AC3E}">
        <p14:creationId xmlns:p14="http://schemas.microsoft.com/office/powerpoint/2010/main" val="18816217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txBox="1">
            <a:spLocks noGrp="1" noChangeArrowheads="1"/>
          </p:cNvSpPr>
          <p:nvPr/>
        </p:nvSpPr>
        <p:spPr bwMode="auto">
          <a:xfrm>
            <a:off x="3886200" y="8686800"/>
            <a:ext cx="2971800" cy="457200"/>
          </a:xfrm>
          <a:prstGeom prst="rect">
            <a:avLst/>
          </a:prstGeom>
          <a:noFill/>
          <a:ln w="9525">
            <a:noFill/>
            <a:miter lim="800000"/>
            <a:headEnd/>
            <a:tailEnd/>
          </a:ln>
        </p:spPr>
        <p:txBody>
          <a:bodyPr anchor="b"/>
          <a:lstStyle/>
          <a:p>
            <a:pPr algn="r"/>
            <a:fld id="{7FEDC901-8304-48AE-A02B-26409259DA43}" type="slidenum">
              <a:rPr lang="en-US" altLang="zh-TW" sz="1200"/>
              <a:pPr algn="r"/>
              <a:t>11</a:t>
            </a:fld>
            <a:endParaRPr lang="en-US" altLang="zh-TW" sz="1200"/>
          </a:p>
        </p:txBody>
      </p:sp>
      <p:sp>
        <p:nvSpPr>
          <p:cNvPr id="71683" name="Slide Image Placeholder 1"/>
          <p:cNvSpPr>
            <a:spLocks noGrp="1" noRot="1" noChangeAspect="1" noTextEdit="1"/>
          </p:cNvSpPr>
          <p:nvPr>
            <p:ph type="sldImg"/>
          </p:nvPr>
        </p:nvSpPr>
        <p:spPr>
          <a:solidFill>
            <a:srgbClr val="FFFFFF"/>
          </a:solidFill>
          <a:ln/>
        </p:spPr>
      </p:sp>
      <p:sp>
        <p:nvSpPr>
          <p:cNvPr id="71684" name="Notes Placeholder 2"/>
          <p:cNvSpPr>
            <a:spLocks noGrp="1"/>
          </p:cNvSpPr>
          <p:nvPr>
            <p:ph type="body" idx="1"/>
          </p:nvPr>
        </p:nvSpPr>
        <p:spPr>
          <a:noFill/>
          <a:ln>
            <a:solidFill>
              <a:srgbClr val="000000"/>
            </a:solidFill>
          </a:ln>
        </p:spPr>
        <p:txBody>
          <a:bodyPr lIns="91438" tIns="45719" rIns="91438" bIns="45719"/>
          <a:lstStyle/>
          <a:p>
            <a:pPr eaLnBrk="1" hangingPunct="1"/>
            <a:endParaRPr lang="zh-TW" altLang="zh-TW" smtClean="0">
              <a:latin typeface="Arial" pitchFamily="34" charset="0"/>
            </a:endParaRPr>
          </a:p>
        </p:txBody>
      </p:sp>
      <p:sp>
        <p:nvSpPr>
          <p:cNvPr id="71685" name="Slide Number Placeholder 3"/>
          <p:cNvSpPr txBox="1">
            <a:spLocks noGrp="1"/>
          </p:cNvSpPr>
          <p:nvPr/>
        </p:nvSpPr>
        <p:spPr bwMode="auto">
          <a:xfrm>
            <a:off x="3886200" y="8686800"/>
            <a:ext cx="2971800" cy="457200"/>
          </a:xfrm>
          <a:prstGeom prst="rect">
            <a:avLst/>
          </a:prstGeom>
          <a:noFill/>
          <a:ln w="9525">
            <a:noFill/>
            <a:miter lim="800000"/>
            <a:headEnd/>
            <a:tailEnd/>
          </a:ln>
        </p:spPr>
        <p:txBody>
          <a:bodyPr lIns="91438" tIns="45719" rIns="91438" bIns="45719" anchor="b"/>
          <a:lstStyle/>
          <a:p>
            <a:pPr algn="r"/>
            <a:fld id="{E33CBE0F-F0EF-4DDA-A09C-DB1C13EE1830}" type="slidenum">
              <a:rPr kumimoji="0" lang="en-US" altLang="zh-TW" sz="1200">
                <a:latin typeface="Times New Roman" pitchFamily="18" charset="0"/>
              </a:rPr>
              <a:pPr algn="r"/>
              <a:t>11</a:t>
            </a:fld>
            <a:endParaRPr kumimoji="0" lang="en-US" altLang="zh-TW" sz="1200">
              <a:latin typeface="Times New Roman" pitchFamily="18" charset="0"/>
            </a:endParaRPr>
          </a:p>
        </p:txBody>
      </p:sp>
    </p:spTree>
    <p:extLst>
      <p:ext uri="{BB962C8B-B14F-4D97-AF65-F5344CB8AC3E}">
        <p14:creationId xmlns:p14="http://schemas.microsoft.com/office/powerpoint/2010/main" val="18179350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normAutofit/>
          </a:bodyPr>
          <a:lstStyle>
            <a:lvl1pPr>
              <a:defRPr sz="4400"/>
            </a:lvl1pPr>
          </a:lstStyle>
          <a:p>
            <a:r>
              <a:rPr lang="zh-TW" altLang="en-US" dirty="0" smtClean="0"/>
              <a:t>按一下以編輯母片標題樣式</a:t>
            </a:r>
            <a:endParaRPr lang="zh-TW" altLang="en-US" dirty="0"/>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D454126C-CEDC-483B-AD86-01B574E72044}" type="datetimeFigureOut">
              <a:rPr lang="zh-TW" altLang="en-US" smtClean="0"/>
              <a:pPr/>
              <a:t>2015/9/8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544BD46-C9D9-45DD-9216-E0D965F3C959}"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D454126C-CEDC-483B-AD86-01B574E72044}" type="datetimeFigureOut">
              <a:rPr lang="zh-TW" altLang="en-US" smtClean="0"/>
              <a:pPr/>
              <a:t>2015/9/8</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C544BD46-C9D9-45DD-9216-E0D965F3C959}"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D454126C-CEDC-483B-AD86-01B574E72044}" type="datetimeFigureOut">
              <a:rPr lang="zh-TW" altLang="en-US" smtClean="0"/>
              <a:pPr/>
              <a:t>2015/9/8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544BD46-C9D9-45DD-9216-E0D965F3C959}" type="slidenum">
              <a:rPr lang="zh-TW" altLang="en-US" smtClean="0"/>
              <a:pPr/>
              <a:t>‹#›</a:t>
            </a:fld>
            <a:endParaRPr lang="zh-TW"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D454126C-CEDC-483B-AD86-01B574E72044}" type="datetimeFigureOut">
              <a:rPr lang="zh-TW" altLang="en-US" smtClean="0"/>
              <a:pPr/>
              <a:t>2015/9/8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544BD46-C9D9-45DD-9216-E0D965F3C959}"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lvl1pPr>
              <a:defRPr sz="4000">
                <a:latin typeface="+mn-lt"/>
              </a:defRPr>
            </a:lvl1pPr>
          </a:lstStyle>
          <a:p>
            <a:r>
              <a:rPr lang="zh-TW" altLang="en-US" dirty="0" smtClean="0"/>
              <a:t>按一下以編輯母片標題樣式</a:t>
            </a:r>
            <a:endParaRPr lang="zh-TW" altLang="en-US" dirty="0"/>
          </a:p>
        </p:txBody>
      </p:sp>
      <p:sp>
        <p:nvSpPr>
          <p:cNvPr id="3" name="內容版面配置區 2"/>
          <p:cNvSpPr>
            <a:spLocks noGrp="1"/>
          </p:cNvSpPr>
          <p:nvPr>
            <p:ph idx="1"/>
          </p:nvPr>
        </p:nvSpPr>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zh-TW" altLang="en-US" dirty="0" smtClean="0"/>
              <a:t>按一下以編輯母片文字樣式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endParaRPr lang="zh-TW" altLang="en-US" dirty="0"/>
          </a:p>
        </p:txBody>
      </p:sp>
      <p:sp>
        <p:nvSpPr>
          <p:cNvPr id="4" name="日期版面配置區 3"/>
          <p:cNvSpPr>
            <a:spLocks noGrp="1"/>
          </p:cNvSpPr>
          <p:nvPr>
            <p:ph type="dt" sz="half" idx="10"/>
          </p:nvPr>
        </p:nvSpPr>
        <p:spPr/>
        <p:txBody>
          <a:bodyPr/>
          <a:lstStyle/>
          <a:p>
            <a:fld id="{D454126C-CEDC-483B-AD86-01B574E72044}" type="datetimeFigureOut">
              <a:rPr lang="zh-TW" altLang="en-US" smtClean="0"/>
              <a:pPr/>
              <a:t>2015/9/8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544BD46-C9D9-45DD-9216-E0D965F3C959}"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自訂版面配置">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D454126C-CEDC-483B-AD86-01B574E72044}" type="datetimeFigureOut">
              <a:rPr lang="zh-TW" altLang="en-US" smtClean="0"/>
              <a:pPr/>
              <a:t>2015/9/8</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C544BD46-C9D9-45DD-9216-E0D965F3C959}"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D454126C-CEDC-483B-AD86-01B574E72044}" type="datetimeFigureOut">
              <a:rPr lang="zh-TW" altLang="en-US" smtClean="0"/>
              <a:pPr/>
              <a:t>2015/9/8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C544BD46-C9D9-45DD-9216-E0D965F3C959}"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D454126C-CEDC-483B-AD86-01B574E72044}" type="datetimeFigureOut">
              <a:rPr lang="zh-TW" altLang="en-US" smtClean="0"/>
              <a:pPr/>
              <a:t>2015/9/8</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C544BD46-C9D9-45DD-9216-E0D965F3C959}"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D454126C-CEDC-483B-AD86-01B574E72044}" type="datetimeFigureOut">
              <a:rPr lang="zh-TW" altLang="en-US" smtClean="0"/>
              <a:pPr/>
              <a:t>2015/9/8</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C544BD46-C9D9-45DD-9216-E0D965F3C959}"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D454126C-CEDC-483B-AD86-01B574E72044}" type="datetimeFigureOut">
              <a:rPr lang="zh-TW" altLang="en-US" smtClean="0"/>
              <a:pPr/>
              <a:t>2015/9/8</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C544BD46-C9D9-45DD-9216-E0D965F3C959}"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D454126C-CEDC-483B-AD86-01B574E72044}" type="datetimeFigureOut">
              <a:rPr lang="zh-TW" altLang="en-US" smtClean="0"/>
              <a:pPr/>
              <a:t>2015/9/8</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C544BD46-C9D9-45DD-9216-E0D965F3C959}"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D454126C-CEDC-483B-AD86-01B574E72044}" type="datetimeFigureOut">
              <a:rPr lang="zh-TW" altLang="en-US" smtClean="0"/>
              <a:pPr/>
              <a:t>2015/9/8</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C544BD46-C9D9-45DD-9216-E0D965F3C959}"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54126C-CEDC-483B-AD86-01B574E72044}" type="datetimeFigureOut">
              <a:rPr lang="zh-TW" altLang="en-US" smtClean="0"/>
              <a:pPr/>
              <a:t>2015/9/8</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44BD46-C9D9-45DD-9216-E0D965F3C959}"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danieleewww.yolasite.com/2015-mgb070.php" TargetMode="External"/><Relationship Id="rId2" Type="http://schemas.openxmlformats.org/officeDocument/2006/relationships/hyperlink" Target="mailto:danieleewww@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hyperlink" Target="http://vicarious.com/" TargetMode="External"/><Relationship Id="rId2" Type="http://schemas.openxmlformats.org/officeDocument/2006/relationships/hyperlink" Target="http://www.sentient.ai/"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www.youtube.com/watch?v=UEmxRBpCoo0" TargetMode="External"/><Relationship Id="rId2" Type="http://schemas.openxmlformats.org/officeDocument/2006/relationships/hyperlink" Target="http://www.youtube.com/watch?v=iZM_JmZdqCw"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251520" y="2348880"/>
            <a:ext cx="8568952" cy="1470025"/>
          </a:xfrm>
        </p:spPr>
        <p:txBody>
          <a:bodyPr>
            <a:noAutofit/>
          </a:bodyPr>
          <a:lstStyle/>
          <a:p>
            <a:r>
              <a:rPr lang="en-US" altLang="zh-TW" dirty="0" smtClean="0">
                <a:latin typeface="+mn-lt"/>
              </a:rPr>
              <a:t/>
            </a:r>
            <a:br>
              <a:rPr lang="en-US" altLang="zh-TW" dirty="0" smtClean="0">
                <a:latin typeface="+mn-lt"/>
              </a:rPr>
            </a:br>
            <a:r>
              <a:rPr lang="en-US" altLang="zh-TW" b="1" dirty="0" smtClean="0"/>
              <a:t>Disruptive Technology Evolution in the Past 50 Years and Its Impact on the Industry and Business</a:t>
            </a:r>
            <a:endParaRPr lang="zh-TW" altLang="en-US" dirty="0">
              <a:latin typeface="+mn-lt"/>
            </a:endParaRPr>
          </a:p>
        </p:txBody>
      </p:sp>
      <p:sp>
        <p:nvSpPr>
          <p:cNvPr id="4" name="文字方塊 3"/>
          <p:cNvSpPr txBox="1"/>
          <p:nvPr/>
        </p:nvSpPr>
        <p:spPr>
          <a:xfrm>
            <a:off x="1864882" y="5085184"/>
            <a:ext cx="5152372" cy="1292662"/>
          </a:xfrm>
          <a:prstGeom prst="rect">
            <a:avLst/>
          </a:prstGeom>
          <a:noFill/>
        </p:spPr>
        <p:txBody>
          <a:bodyPr wrap="none" rtlCol="0">
            <a:spAutoFit/>
          </a:bodyPr>
          <a:lstStyle/>
          <a:p>
            <a:pPr algn="ctr"/>
            <a:r>
              <a:rPr lang="en-US" altLang="zh-TW" sz="2400" dirty="0" smtClean="0"/>
              <a:t>Daniel </a:t>
            </a:r>
            <a:r>
              <a:rPr lang="en-US" altLang="zh-TW" sz="2400" dirty="0" err="1" smtClean="0"/>
              <a:t>HaoTien</a:t>
            </a:r>
            <a:r>
              <a:rPr lang="en-US" altLang="zh-TW" sz="2400" dirty="0" smtClean="0"/>
              <a:t> Lee (</a:t>
            </a:r>
            <a:r>
              <a:rPr lang="zh-TW" altLang="en-US" sz="2400" dirty="0" smtClean="0"/>
              <a:t>李浩典</a:t>
            </a:r>
            <a:r>
              <a:rPr lang="en-US" altLang="zh-TW" sz="2400" dirty="0" smtClean="0"/>
              <a:t>)</a:t>
            </a:r>
          </a:p>
          <a:p>
            <a:pPr algn="ctr"/>
            <a:r>
              <a:rPr lang="en-US" altLang="zh-TW" dirty="0" smtClean="0">
                <a:hlinkClick r:id="rId2"/>
              </a:rPr>
              <a:t>danieleewww@gmail.com</a:t>
            </a:r>
            <a:endParaRPr lang="en-US" altLang="zh-TW" dirty="0" smtClean="0"/>
          </a:p>
          <a:p>
            <a:pPr algn="ctr"/>
            <a:r>
              <a:rPr lang="en-US" altLang="zh-TW" dirty="0" smtClean="0">
                <a:hlinkClick r:id="rId3"/>
              </a:rPr>
              <a:t>http://danieleewww.yolasite.com/2015-mgb070.php</a:t>
            </a:r>
            <a:endParaRPr lang="en-US" altLang="zh-TW" dirty="0" smtClean="0"/>
          </a:p>
          <a:p>
            <a:pPr algn="ctr"/>
            <a:endParaRPr lang="zh-TW"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en-US" altLang="zh-TW" dirty="0" smtClean="0"/>
              <a:t>Grand Map of ICT </a:t>
            </a:r>
            <a:br>
              <a:rPr lang="en-US" altLang="zh-TW" dirty="0" smtClean="0"/>
            </a:br>
            <a:r>
              <a:rPr lang="en-US" altLang="zh-TW" dirty="0" smtClean="0"/>
              <a:t>Industry and Business</a:t>
            </a:r>
            <a:endParaRPr lang="zh-TW"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0898" name="Group 2"/>
          <p:cNvGraphicFramePr>
            <a:graphicFrameLocks noGrp="1"/>
          </p:cNvGraphicFramePr>
          <p:nvPr/>
        </p:nvGraphicFramePr>
        <p:xfrm>
          <a:off x="0" y="0"/>
          <a:ext cx="9144000" cy="6869431"/>
        </p:xfrm>
        <a:graphic>
          <a:graphicData uri="http://schemas.openxmlformats.org/drawingml/2006/table">
            <a:tbl>
              <a:tblPr/>
              <a:tblGrid>
                <a:gridCol w="838200"/>
                <a:gridCol w="1676400"/>
                <a:gridCol w="1524000"/>
                <a:gridCol w="1828800"/>
                <a:gridCol w="1676400"/>
                <a:gridCol w="1600200"/>
              </a:tblGrid>
              <a:tr h="385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GB" altLang="zh-TW" sz="1800" b="1" i="0" u="none" strike="noStrike" cap="none" normalizeH="0" baseline="0" dirty="0" smtClean="0">
                        <a:ln>
                          <a:noFill/>
                        </a:ln>
                        <a:solidFill>
                          <a:schemeClr val="bg1"/>
                        </a:solidFill>
                        <a:effectLst/>
                        <a:latin typeface="Arial" charset="0"/>
                        <a:ea typeface="新細明體" pitchFamily="18" charset="-12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800" b="1" i="0" u="none" strike="noStrike" cap="none" normalizeH="0" baseline="0" smtClean="0">
                          <a:ln>
                            <a:noFill/>
                          </a:ln>
                          <a:solidFill>
                            <a:schemeClr val="bg1"/>
                          </a:solidFill>
                          <a:effectLst/>
                          <a:latin typeface="Arial" charset="0"/>
                          <a:ea typeface="新細明體" pitchFamily="18" charset="-120"/>
                        </a:rPr>
                        <a:t>Components</a:t>
                      </a:r>
                      <a:endParaRPr kumimoji="1" lang="en-GB" altLang="zh-TW" sz="1800" b="1" i="0" u="none" strike="noStrike" cap="none" normalizeH="0" baseline="0" smtClean="0">
                        <a:ln>
                          <a:noFill/>
                        </a:ln>
                        <a:solidFill>
                          <a:schemeClr val="bg1"/>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800" b="1" i="0" u="none" strike="noStrike" cap="none" normalizeH="0" baseline="0" smtClean="0">
                          <a:ln>
                            <a:noFill/>
                          </a:ln>
                          <a:solidFill>
                            <a:schemeClr val="bg1"/>
                          </a:solidFill>
                          <a:effectLst/>
                          <a:latin typeface="Arial" charset="0"/>
                          <a:ea typeface="新細明體" pitchFamily="18" charset="-120"/>
                        </a:rPr>
                        <a:t>Device</a:t>
                      </a:r>
                      <a:endParaRPr kumimoji="1" lang="en-GB" altLang="zh-TW" sz="1800" b="1" i="0" u="none" strike="noStrike" cap="none" normalizeH="0" baseline="0" smtClean="0">
                        <a:ln>
                          <a:noFill/>
                        </a:ln>
                        <a:solidFill>
                          <a:schemeClr val="bg1"/>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800" b="1" i="0" u="none" strike="noStrike" cap="none" normalizeH="0" baseline="0" smtClean="0">
                          <a:ln>
                            <a:noFill/>
                          </a:ln>
                          <a:solidFill>
                            <a:schemeClr val="bg1"/>
                          </a:solidFill>
                          <a:effectLst/>
                          <a:latin typeface="Arial" charset="0"/>
                          <a:ea typeface="新細明體" pitchFamily="18" charset="-120"/>
                        </a:rPr>
                        <a:t>Network</a:t>
                      </a:r>
                      <a:endParaRPr kumimoji="1" lang="en-GB" altLang="zh-TW" sz="1800" b="1" i="0" u="none" strike="noStrike" cap="none" normalizeH="0" baseline="0" smtClean="0">
                        <a:ln>
                          <a:noFill/>
                        </a:ln>
                        <a:solidFill>
                          <a:schemeClr val="bg1"/>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800" b="1" i="0" u="none" strike="noStrike" cap="none" normalizeH="0" baseline="0" smtClean="0">
                          <a:ln>
                            <a:noFill/>
                          </a:ln>
                          <a:solidFill>
                            <a:schemeClr val="bg1"/>
                          </a:solidFill>
                          <a:effectLst/>
                          <a:latin typeface="Arial" charset="0"/>
                          <a:ea typeface="新細明體" pitchFamily="18" charset="-120"/>
                        </a:rPr>
                        <a:t>Software</a:t>
                      </a:r>
                      <a:endParaRPr kumimoji="1" lang="en-GB" altLang="zh-TW" sz="1800" b="1" i="0" u="none" strike="noStrike" cap="none" normalizeH="0" baseline="0" smtClean="0">
                        <a:ln>
                          <a:noFill/>
                        </a:ln>
                        <a:solidFill>
                          <a:schemeClr val="bg1"/>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800" b="1" i="0" u="none" strike="noStrike" cap="none" normalizeH="0" baseline="0" smtClean="0">
                          <a:ln>
                            <a:noFill/>
                          </a:ln>
                          <a:solidFill>
                            <a:schemeClr val="bg1"/>
                          </a:solidFill>
                          <a:effectLst/>
                          <a:latin typeface="Arial" charset="0"/>
                          <a:ea typeface="新細明體" pitchFamily="18" charset="-120"/>
                        </a:rPr>
                        <a:t>Applications</a:t>
                      </a:r>
                      <a:endParaRPr kumimoji="1" lang="en-GB" altLang="zh-TW" sz="1800" b="1" i="0" u="none" strike="noStrike" cap="none" normalizeH="0" baseline="0" smtClean="0">
                        <a:ln>
                          <a:noFill/>
                        </a:ln>
                        <a:solidFill>
                          <a:schemeClr val="bg1"/>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2"/>
                    </a:solidFill>
                  </a:tcPr>
                </a:tc>
              </a:tr>
              <a:tr h="9652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smtClean="0">
                          <a:ln>
                            <a:noFill/>
                          </a:ln>
                          <a:solidFill>
                            <a:srgbClr val="000000"/>
                          </a:solidFill>
                          <a:effectLst/>
                          <a:latin typeface="Arial" charset="0"/>
                          <a:ea typeface="新細明體" pitchFamily="18" charset="-120"/>
                        </a:rPr>
                        <a:t>1980s &amp; before</a:t>
                      </a:r>
                      <a:endParaRPr kumimoji="1" lang="en-GB" altLang="zh-TW" sz="1600" b="0" i="0" u="none" strike="noStrike" cap="none" normalizeH="0" baseline="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smtClean="0">
                          <a:ln>
                            <a:noFill/>
                          </a:ln>
                          <a:solidFill>
                            <a:srgbClr val="000000"/>
                          </a:solidFill>
                          <a:effectLst/>
                          <a:latin typeface="Arial" charset="0"/>
                          <a:ea typeface="新細明體" pitchFamily="18" charset="-120"/>
                        </a:rPr>
                        <a:t>Semiconductors</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smtClean="0">
                          <a:ln>
                            <a:noFill/>
                          </a:ln>
                          <a:solidFill>
                            <a:srgbClr val="000000"/>
                          </a:solidFill>
                          <a:effectLst/>
                          <a:latin typeface="Arial" charset="0"/>
                          <a:ea typeface="新細明體" pitchFamily="18" charset="-120"/>
                        </a:rPr>
                        <a:t>Memory</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smtClean="0">
                          <a:ln>
                            <a:noFill/>
                          </a:ln>
                          <a:solidFill>
                            <a:srgbClr val="000000"/>
                          </a:solidFill>
                          <a:effectLst/>
                          <a:latin typeface="Arial" charset="0"/>
                          <a:ea typeface="新細明體" pitchFamily="18" charset="-120"/>
                        </a:rPr>
                        <a:t>Storage</a:t>
                      </a:r>
                      <a:endParaRPr kumimoji="1" lang="en-GB" altLang="zh-TW" sz="1600" b="0" i="0" u="none" strike="noStrike" cap="none" normalizeH="0" baseline="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Computers</a:t>
                      </a:r>
                      <a:endParaRPr kumimoji="1" lang="en-GB" altLang="zh-TW" sz="1600" b="0" i="0" u="none" strike="noStrike" cap="none" normalizeH="0" baseline="0" dirty="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TCP/IP</a:t>
                      </a:r>
                      <a:endParaRPr kumimoji="1" lang="en-GB" altLang="zh-TW" sz="1600" b="0" i="0" u="none" strike="noStrike" cap="none" normalizeH="0" baseline="0" dirty="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GB" altLang="zh-TW" sz="1600" b="0" i="0" u="none" strike="noStrike" cap="none" normalizeH="0" baseline="0" smtClean="0">
                        <a:ln>
                          <a:noFill/>
                        </a:ln>
                        <a:solidFill>
                          <a:srgbClr val="000000"/>
                        </a:solidFill>
                        <a:effectLst/>
                        <a:latin typeface="Arial" charset="0"/>
                        <a:ea typeface="新細明體" pitchFamily="18" charset="-12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GB" altLang="zh-TW" sz="1600" b="0" i="0" u="none" strike="noStrike" cap="none" normalizeH="0" baseline="0" dirty="0" smtClean="0">
                        <a:ln>
                          <a:noFill/>
                        </a:ln>
                        <a:solidFill>
                          <a:srgbClr val="000000"/>
                        </a:solidFill>
                        <a:effectLst/>
                        <a:latin typeface="Arial" charset="0"/>
                        <a:ea typeface="新細明體" pitchFamily="18" charset="-12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r>
              <a:tr h="15430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smtClean="0">
                          <a:ln>
                            <a:noFill/>
                          </a:ln>
                          <a:solidFill>
                            <a:srgbClr val="000000"/>
                          </a:solidFill>
                          <a:effectLst/>
                          <a:latin typeface="Arial" charset="0"/>
                          <a:ea typeface="新細明體" pitchFamily="18" charset="-120"/>
                        </a:rPr>
                        <a:t>1990s</a:t>
                      </a:r>
                      <a:endParaRPr kumimoji="1" lang="en-GB" altLang="zh-TW" sz="1600" b="0" i="0" u="none" strike="noStrike" cap="none" normalizeH="0" baseline="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GB" altLang="zh-TW" sz="1600" b="0" i="0" u="none" strike="noStrike" cap="none" normalizeH="0" baseline="0" dirty="0" smtClean="0">
                          <a:ln>
                            <a:noFill/>
                          </a:ln>
                          <a:solidFill>
                            <a:srgbClr val="000000"/>
                          </a:solidFill>
                          <a:effectLst/>
                          <a:latin typeface="Arial" charset="0"/>
                          <a:ea typeface="新細明體" pitchFamily="18" charset="-120"/>
                          <a:cs typeface="Arial" charset="0"/>
                        </a:rPr>
                        <a:t>Semiconductor Foundry Service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smtClean="0">
                          <a:ln>
                            <a:noFill/>
                          </a:ln>
                          <a:solidFill>
                            <a:srgbClr val="000000"/>
                          </a:solidFill>
                          <a:effectLst/>
                          <a:latin typeface="Arial" charset="0"/>
                          <a:ea typeface="新細明體" pitchFamily="18" charset="-120"/>
                        </a:rPr>
                        <a:t>Cellular Phones</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smtClean="0">
                          <a:ln>
                            <a:noFill/>
                          </a:ln>
                          <a:solidFill>
                            <a:srgbClr val="000000"/>
                          </a:solidFill>
                          <a:effectLst/>
                          <a:latin typeface="Arial" charset="0"/>
                          <a:ea typeface="新細明體" pitchFamily="18" charset="-120"/>
                        </a:rPr>
                        <a:t>Personal Computers</a:t>
                      </a:r>
                      <a:endParaRPr kumimoji="1" lang="en-GB" altLang="zh-TW" sz="1600" b="0" i="0" u="none" strike="noStrike" cap="none" normalizeH="0" baseline="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smtClean="0">
                          <a:ln>
                            <a:noFill/>
                          </a:ln>
                          <a:solidFill>
                            <a:srgbClr val="000000"/>
                          </a:solidFill>
                          <a:effectLst/>
                          <a:latin typeface="Arial" charset="0"/>
                          <a:ea typeface="新細明體" pitchFamily="18" charset="-120"/>
                        </a:rPr>
                        <a:t>Private Networks / LAN</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smtClean="0">
                          <a:ln>
                            <a:noFill/>
                          </a:ln>
                          <a:solidFill>
                            <a:srgbClr val="000000"/>
                          </a:solidFill>
                          <a:effectLst/>
                          <a:latin typeface="Arial" charset="0"/>
                          <a:ea typeface="新細明體" pitchFamily="18" charset="-120"/>
                        </a:rPr>
                        <a:t>Telecoms / PSTN</a:t>
                      </a:r>
                      <a:endParaRPr kumimoji="1" lang="en-GB" altLang="zh-TW" sz="1600" b="0" i="0" u="none" strike="noStrike" cap="none" normalizeH="0" baseline="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smtClean="0">
                          <a:ln>
                            <a:noFill/>
                          </a:ln>
                          <a:solidFill>
                            <a:srgbClr val="000000"/>
                          </a:solidFill>
                          <a:effectLst/>
                          <a:latin typeface="Arial" charset="0"/>
                          <a:ea typeface="新細明體" pitchFamily="18" charset="-120"/>
                        </a:rPr>
                        <a:t>Operating systems / GUI</a:t>
                      </a:r>
                      <a:endParaRPr kumimoji="1" lang="en-GB" altLang="zh-TW" sz="1600" b="0" i="0" u="none" strike="noStrike" cap="none" normalizeH="0" baseline="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GB" altLang="zh-TW" sz="1600" b="0" i="0" u="none" strike="noStrike" cap="none" normalizeH="0" baseline="0" smtClean="0">
                        <a:ln>
                          <a:noFill/>
                        </a:ln>
                        <a:solidFill>
                          <a:srgbClr val="000000"/>
                        </a:solidFill>
                        <a:effectLst/>
                        <a:latin typeface="Arial" charset="0"/>
                        <a:ea typeface="新細明體" pitchFamily="18" charset="-12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r>
              <a:tr h="24209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smtClean="0">
                          <a:ln>
                            <a:noFill/>
                          </a:ln>
                          <a:solidFill>
                            <a:srgbClr val="000000"/>
                          </a:solidFill>
                          <a:effectLst/>
                          <a:latin typeface="Arial" charset="0"/>
                          <a:ea typeface="新細明體" pitchFamily="18" charset="-120"/>
                        </a:rPr>
                        <a:t>Early 2000s</a:t>
                      </a:r>
                      <a:endParaRPr kumimoji="1" lang="en-GB" altLang="zh-TW" sz="1600" b="0" i="0" u="none" strike="noStrike" cap="none" normalizeH="0" baseline="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smtClean="0">
                          <a:ln>
                            <a:noFill/>
                          </a:ln>
                          <a:solidFill>
                            <a:srgbClr val="000000"/>
                          </a:solidFill>
                          <a:effectLst/>
                          <a:latin typeface="Arial" charset="0"/>
                          <a:ea typeface="新細明體" pitchFamily="18" charset="-120"/>
                        </a:rPr>
                        <a:t>Fabless</a:t>
                      </a:r>
                      <a:endParaRPr kumimoji="1" lang="en-GB" altLang="zh-TW" sz="1600" b="0" i="0" u="none" strike="noStrike" cap="none" normalizeH="0" baseline="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smtClean="0">
                          <a:ln>
                            <a:noFill/>
                          </a:ln>
                          <a:solidFill>
                            <a:srgbClr val="000000"/>
                          </a:solidFill>
                          <a:effectLst/>
                          <a:latin typeface="Arial" charset="0"/>
                          <a:ea typeface="新細明體" pitchFamily="18" charset="-120"/>
                        </a:rPr>
                        <a:t>Mobile computing / Laptops</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smtClean="0">
                          <a:ln>
                            <a:noFill/>
                          </a:ln>
                          <a:solidFill>
                            <a:srgbClr val="000000"/>
                          </a:solidFill>
                          <a:effectLst/>
                          <a:latin typeface="Arial" charset="0"/>
                          <a:ea typeface="新細明體" pitchFamily="18" charset="-120"/>
                        </a:rPr>
                        <a:t>Mobile phones</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smtClean="0">
                          <a:ln>
                            <a:noFill/>
                          </a:ln>
                          <a:solidFill>
                            <a:srgbClr val="000000"/>
                          </a:solidFill>
                          <a:effectLst/>
                          <a:latin typeface="Arial" charset="0"/>
                          <a:ea typeface="新細明體" pitchFamily="18" charset="-120"/>
                        </a:rPr>
                        <a:t>Consumer electronics</a:t>
                      </a:r>
                      <a:endParaRPr kumimoji="1" lang="en-GB" altLang="zh-TW" sz="1600" b="0" i="0" u="none" strike="noStrike" cap="none" normalizeH="0" baseline="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Public Networks / Internet</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dirty="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Cellular</a:t>
                      </a:r>
                      <a:endParaRPr kumimoji="1" lang="en-GB" altLang="zh-TW" sz="1600" b="0" i="0" u="none" strike="noStrike" cap="none" normalizeH="0" baseline="0" dirty="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Browsers</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dirty="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Enterprise software</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dirty="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Open-source / GPL(general public license)</a:t>
                      </a:r>
                      <a:endParaRPr kumimoji="1" lang="en-GB" altLang="zh-TW" sz="1600" b="0" i="0" u="none" strike="noStrike" cap="none" normalizeH="0" baseline="0" dirty="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smtClean="0">
                          <a:ln>
                            <a:noFill/>
                          </a:ln>
                          <a:solidFill>
                            <a:srgbClr val="000000"/>
                          </a:solidFill>
                          <a:effectLst/>
                          <a:latin typeface="Arial" charset="0"/>
                          <a:ea typeface="新細明體" pitchFamily="18" charset="-120"/>
                        </a:rPr>
                        <a:t>BPO(business process outsourcing)</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smtClean="0">
                          <a:ln>
                            <a:noFill/>
                          </a:ln>
                          <a:solidFill>
                            <a:srgbClr val="000000"/>
                          </a:solidFill>
                          <a:effectLst/>
                          <a:latin typeface="Arial" charset="0"/>
                          <a:ea typeface="新細明體" pitchFamily="18" charset="-120"/>
                        </a:rPr>
                        <a:t>Internet Search</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smtClean="0">
                          <a:ln>
                            <a:noFill/>
                          </a:ln>
                          <a:solidFill>
                            <a:srgbClr val="000000"/>
                          </a:solidFill>
                          <a:effectLst/>
                          <a:latin typeface="Arial" charset="0"/>
                          <a:ea typeface="新細明體" pitchFamily="18" charset="-120"/>
                        </a:rPr>
                        <a:t>E-commerce</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GB" altLang="zh-TW" sz="1600" b="0" i="0" u="none" strike="noStrike" cap="none" normalizeH="0" baseline="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r>
              <a:tr h="15430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smtClean="0">
                          <a:ln>
                            <a:noFill/>
                          </a:ln>
                          <a:solidFill>
                            <a:srgbClr val="000000"/>
                          </a:solidFill>
                          <a:effectLst/>
                          <a:latin typeface="Arial" charset="0"/>
                          <a:ea typeface="新細明體" pitchFamily="18" charset="-120"/>
                        </a:rPr>
                        <a:t>Late 2000s</a:t>
                      </a:r>
                      <a:endParaRPr kumimoji="1" lang="en-GB" altLang="zh-TW" sz="1600" b="0" i="0" u="none" strike="noStrike" cap="none" normalizeH="0" baseline="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GB" altLang="zh-TW" sz="1600" b="0" i="0" u="none" strike="noStrike" cap="none" normalizeH="0" baseline="0" dirty="0" smtClean="0">
                          <a:ln>
                            <a:noFill/>
                          </a:ln>
                          <a:solidFill>
                            <a:srgbClr val="000000"/>
                          </a:solidFill>
                          <a:effectLst/>
                          <a:latin typeface="Arial" charset="0"/>
                          <a:ea typeface="新細明體" pitchFamily="18" charset="-120"/>
                          <a:cs typeface="Arial" charset="0"/>
                        </a:rPr>
                        <a:t>SOC(system-on-chip)</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smtClean="0">
                          <a:ln>
                            <a:noFill/>
                          </a:ln>
                          <a:solidFill>
                            <a:srgbClr val="000000"/>
                          </a:solidFill>
                          <a:effectLst/>
                          <a:latin typeface="Arial" charset="0"/>
                          <a:ea typeface="新細明體" pitchFamily="18" charset="-120"/>
                        </a:rPr>
                        <a:t>SmartPhones</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smtClean="0">
                          <a:ln>
                            <a:noFill/>
                          </a:ln>
                          <a:solidFill>
                            <a:srgbClr val="000000"/>
                          </a:solidFill>
                          <a:effectLst/>
                          <a:latin typeface="Arial" charset="0"/>
                          <a:ea typeface="新細明體" pitchFamily="18" charset="-120"/>
                        </a:rPr>
                        <a:t>3D</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GB" altLang="zh-TW" sz="1600" b="0" i="0" u="none" strike="noStrike" cap="none" normalizeH="0" baseline="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smtClean="0">
                          <a:ln>
                            <a:noFill/>
                          </a:ln>
                          <a:solidFill>
                            <a:srgbClr val="000000"/>
                          </a:solidFill>
                          <a:effectLst/>
                          <a:latin typeface="Arial" charset="0"/>
                          <a:ea typeface="新細明體" pitchFamily="18" charset="-120"/>
                        </a:rPr>
                        <a:t>Mobile Internet</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smtClean="0">
                          <a:ln>
                            <a:noFill/>
                          </a:ln>
                          <a:solidFill>
                            <a:srgbClr val="000000"/>
                          </a:solidFill>
                          <a:effectLst/>
                          <a:latin typeface="Arial" charset="0"/>
                          <a:ea typeface="新細明體" pitchFamily="18" charset="-120"/>
                        </a:rPr>
                        <a:t>3G</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smtClean="0">
                          <a:ln>
                            <a:noFill/>
                          </a:ln>
                          <a:solidFill>
                            <a:srgbClr val="000000"/>
                          </a:solidFill>
                          <a:effectLst/>
                          <a:latin typeface="Arial" charset="0"/>
                          <a:ea typeface="新細明體" pitchFamily="18" charset="-120"/>
                        </a:rPr>
                        <a:t>Wi-Fi</a:t>
                      </a:r>
                      <a:endParaRPr kumimoji="1" lang="en-GB" altLang="zh-TW" sz="1600" b="0" i="0" u="none" strike="noStrike" cap="none" normalizeH="0" baseline="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smtClean="0">
                          <a:ln>
                            <a:noFill/>
                          </a:ln>
                          <a:solidFill>
                            <a:srgbClr val="000000"/>
                          </a:solidFill>
                          <a:effectLst/>
                          <a:latin typeface="Arial" charset="0"/>
                          <a:ea typeface="新細明體" pitchFamily="18" charset="-120"/>
                        </a:rPr>
                        <a:t>SaaS(software as a service)</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smtClean="0">
                          <a:ln>
                            <a:noFill/>
                          </a:ln>
                          <a:solidFill>
                            <a:srgbClr val="000000"/>
                          </a:solidFill>
                          <a:effectLst/>
                          <a:latin typeface="Arial" charset="0"/>
                          <a:ea typeface="新細明體" pitchFamily="18" charset="-120"/>
                        </a:rPr>
                        <a:t>Cloud Computing</a:t>
                      </a:r>
                      <a:endParaRPr kumimoji="1" lang="en-GB" altLang="zh-TW" sz="1600" b="0" i="0" u="none" strike="noStrike" cap="none" normalizeH="0" baseline="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Web 2.0 / Social media</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dirty="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Virtual Reality</a:t>
                      </a:r>
                      <a:endParaRPr kumimoji="1" lang="en-GB" altLang="zh-TW" sz="1600" b="0" i="0" u="none" strike="noStrike" cap="none" normalizeH="0" baseline="0" dirty="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r>
            </a:tbl>
          </a:graphicData>
        </a:graphic>
      </p:graphicFrame>
      <p:sp>
        <p:nvSpPr>
          <p:cNvPr id="7" name="Oval 6"/>
          <p:cNvSpPr/>
          <p:nvPr/>
        </p:nvSpPr>
        <p:spPr>
          <a:xfrm>
            <a:off x="1908175" y="1341438"/>
            <a:ext cx="2971800" cy="914400"/>
          </a:xfrm>
          <a:prstGeom prst="ellipse">
            <a:avLst/>
          </a:prstGeom>
          <a:solidFill>
            <a:schemeClr val="accent1">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kumimoji="0" lang="en-GB" sz="1400" b="1" dirty="0">
                <a:solidFill>
                  <a:schemeClr val="tx1"/>
                </a:solidFill>
              </a:rPr>
              <a:t>Competitive Advantage of a Firm within a Country: Finland and Nokia</a:t>
            </a:r>
          </a:p>
        </p:txBody>
      </p:sp>
      <p:sp>
        <p:nvSpPr>
          <p:cNvPr id="10" name="Oval 9"/>
          <p:cNvSpPr/>
          <p:nvPr/>
        </p:nvSpPr>
        <p:spPr>
          <a:xfrm>
            <a:off x="1979613" y="2278063"/>
            <a:ext cx="2057400" cy="1223962"/>
          </a:xfrm>
          <a:prstGeom prst="ellipse">
            <a:avLst/>
          </a:prstGeom>
          <a:solidFill>
            <a:schemeClr val="accent2">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kumimoji="0" lang="en-GB" sz="1400" b="1">
                <a:solidFill>
                  <a:schemeClr val="tx1"/>
                </a:solidFill>
                <a:latin typeface="Gill Sans MT" pitchFamily="34" charset="0"/>
                <a:cs typeface="Arial" charset="0"/>
              </a:rPr>
              <a:t>Mapping out the Global PC Value Chain</a:t>
            </a:r>
          </a:p>
          <a:p>
            <a:pPr algn="ctr">
              <a:defRPr/>
            </a:pPr>
            <a:r>
              <a:rPr kumimoji="0" lang="en-GB" sz="1400" b="1">
                <a:solidFill>
                  <a:schemeClr val="tx1"/>
                </a:solidFill>
                <a:latin typeface="Gill Sans MT" pitchFamily="34" charset="0"/>
                <a:cs typeface="Arial" charset="0"/>
              </a:rPr>
              <a:t>WINTEL</a:t>
            </a:r>
          </a:p>
        </p:txBody>
      </p:sp>
      <p:sp>
        <p:nvSpPr>
          <p:cNvPr id="12" name="Oval 11">
            <a:hlinkClick r:id="" action="ppaction://noaction" highlightClick="1"/>
          </p:cNvPr>
          <p:cNvSpPr>
            <a:spLocks noChangeArrowheads="1"/>
          </p:cNvSpPr>
          <p:nvPr/>
        </p:nvSpPr>
        <p:spPr bwMode="auto">
          <a:xfrm>
            <a:off x="395536" y="404664"/>
            <a:ext cx="2394266" cy="990600"/>
          </a:xfrm>
          <a:prstGeom prst="ellipse">
            <a:avLst/>
          </a:prstGeom>
          <a:solidFill>
            <a:srgbClr val="173CD7">
              <a:alpha val="79999"/>
            </a:srgbClr>
          </a:solidFill>
          <a:ln w="25400" algn="ctr">
            <a:noFill/>
            <a:round/>
            <a:headEnd/>
            <a:tailEnd/>
          </a:ln>
        </p:spPr>
        <p:txBody>
          <a:bodyPr anchor="ctr"/>
          <a:lstStyle/>
          <a:p>
            <a:pPr algn="ctr">
              <a:defRPr/>
            </a:pPr>
            <a:r>
              <a:rPr kumimoji="0" lang="en-GB" sz="1200" b="1" dirty="0">
                <a:latin typeface="+mn-lt"/>
                <a:ea typeface="+mn-ea"/>
              </a:rPr>
              <a:t>Competing against better and cheaper: </a:t>
            </a:r>
            <a:r>
              <a:rPr kumimoji="0" lang="en-GB" sz="1200" b="1" dirty="0" smtClean="0">
                <a:latin typeface="+mn-lt"/>
                <a:ea typeface="+mn-ea"/>
              </a:rPr>
              <a:t>Intel and Samsung </a:t>
            </a:r>
            <a:r>
              <a:rPr kumimoji="0" lang="en-GB" sz="1200" b="1" dirty="0">
                <a:latin typeface="+mn-lt"/>
                <a:ea typeface="+mn-ea"/>
              </a:rPr>
              <a:t>Electronics</a:t>
            </a:r>
          </a:p>
        </p:txBody>
      </p:sp>
      <p:sp>
        <p:nvSpPr>
          <p:cNvPr id="15" name="Oval 14"/>
          <p:cNvSpPr/>
          <p:nvPr/>
        </p:nvSpPr>
        <p:spPr>
          <a:xfrm>
            <a:off x="6781800" y="3586163"/>
            <a:ext cx="2362200" cy="1211262"/>
          </a:xfrm>
          <a:prstGeom prst="ellipse">
            <a:avLst/>
          </a:prstGeom>
          <a:solidFill>
            <a:schemeClr val="accent6">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kumimoji="0" lang="en-GB" sz="1400" b="1">
                <a:solidFill>
                  <a:schemeClr val="tx1"/>
                </a:solidFill>
                <a:latin typeface="Gill Sans MT" pitchFamily="34" charset="0"/>
                <a:cs typeface="Arial" charset="0"/>
              </a:rPr>
              <a:t>Rise of Global Internet Giants: Google and Tencent, Alibaba</a:t>
            </a:r>
          </a:p>
        </p:txBody>
      </p:sp>
      <p:sp>
        <p:nvSpPr>
          <p:cNvPr id="17" name="Oval 16"/>
          <p:cNvSpPr/>
          <p:nvPr/>
        </p:nvSpPr>
        <p:spPr>
          <a:xfrm>
            <a:off x="3924300" y="2349500"/>
            <a:ext cx="2160588" cy="1439863"/>
          </a:xfrm>
          <a:prstGeom prst="ellipse">
            <a:avLst/>
          </a:prstGeom>
          <a:solidFill>
            <a:schemeClr val="accent1">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kumimoji="0" lang="en-GB" sz="1400" b="1">
                <a:solidFill>
                  <a:schemeClr val="tx1"/>
                </a:solidFill>
                <a:latin typeface="Gill Sans MT" pitchFamily="34" charset="0"/>
                <a:cs typeface="Arial" charset="0"/>
              </a:rPr>
              <a:t>Competitive Advantage of High-tech Nations: Taiwan, S. Korea, Singapore and Israel</a:t>
            </a:r>
          </a:p>
        </p:txBody>
      </p:sp>
      <p:sp>
        <p:nvSpPr>
          <p:cNvPr id="80949" name="Oval 17"/>
          <p:cNvSpPr>
            <a:spLocks noChangeArrowheads="1"/>
          </p:cNvSpPr>
          <p:nvPr/>
        </p:nvSpPr>
        <p:spPr bwMode="auto">
          <a:xfrm>
            <a:off x="5148263" y="5445125"/>
            <a:ext cx="2130425" cy="1152525"/>
          </a:xfrm>
          <a:prstGeom prst="ellipse">
            <a:avLst/>
          </a:prstGeom>
          <a:solidFill>
            <a:srgbClr val="FF6600">
              <a:alpha val="79999"/>
            </a:srgbClr>
          </a:solidFill>
          <a:ln w="19050" algn="ctr">
            <a:noFill/>
            <a:round/>
            <a:headEnd/>
            <a:tailEnd/>
          </a:ln>
        </p:spPr>
        <p:txBody>
          <a:bodyPr anchor="ctr"/>
          <a:lstStyle/>
          <a:p>
            <a:pPr algn="ctr"/>
            <a:r>
              <a:rPr kumimoji="0" lang="en-GB" altLang="zh-TW" sz="1400" b="1">
                <a:latin typeface="Gill Sans MT" pitchFamily="34" charset="0"/>
                <a:cs typeface="Arial" pitchFamily="34" charset="0"/>
              </a:rPr>
              <a:t>Development of the IaaS, PaaS, SaaS Industries</a:t>
            </a:r>
          </a:p>
        </p:txBody>
      </p:sp>
      <p:sp>
        <p:nvSpPr>
          <p:cNvPr id="20" name="Oval 19"/>
          <p:cNvSpPr/>
          <p:nvPr/>
        </p:nvSpPr>
        <p:spPr>
          <a:xfrm>
            <a:off x="2209800" y="4149725"/>
            <a:ext cx="2057400" cy="1366838"/>
          </a:xfrm>
          <a:prstGeom prst="ellipse">
            <a:avLst/>
          </a:prstGeom>
          <a:solidFill>
            <a:schemeClr val="accent2">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kumimoji="0" lang="en-GB" sz="1400" b="1" dirty="0">
                <a:solidFill>
                  <a:schemeClr val="tx1"/>
                </a:solidFill>
                <a:latin typeface="Gill Sans MT" pitchFamily="34" charset="0"/>
                <a:cs typeface="Arial" charset="0"/>
              </a:rPr>
              <a:t>Consumer Electronics: Then and Now</a:t>
            </a:r>
          </a:p>
          <a:p>
            <a:pPr algn="ctr">
              <a:defRPr/>
            </a:pPr>
            <a:r>
              <a:rPr kumimoji="0" lang="en-GB" sz="1400" b="1" dirty="0">
                <a:solidFill>
                  <a:schemeClr val="tx1"/>
                </a:solidFill>
                <a:latin typeface="Gill Sans MT" pitchFamily="34" charset="0"/>
                <a:cs typeface="Arial" charset="0"/>
              </a:rPr>
              <a:t>Sony, Samsung and Apple</a:t>
            </a:r>
          </a:p>
        </p:txBody>
      </p:sp>
      <p:sp>
        <p:nvSpPr>
          <p:cNvPr id="13" name="Oval 12"/>
          <p:cNvSpPr/>
          <p:nvPr/>
        </p:nvSpPr>
        <p:spPr>
          <a:xfrm>
            <a:off x="7019925" y="1773238"/>
            <a:ext cx="2124075" cy="1728787"/>
          </a:xfrm>
          <a:prstGeom prst="ellipse">
            <a:avLst/>
          </a:prstGeom>
          <a:solidFill>
            <a:schemeClr val="accent1">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kumimoji="0" lang="en-GB" altLang="zh-TW" sz="1400" b="1">
                <a:solidFill>
                  <a:schemeClr val="tx1"/>
                </a:solidFill>
                <a:latin typeface="Gill Sans MT" pitchFamily="34" charset="0"/>
                <a:cs typeface="Arial" charset="0"/>
              </a:rPr>
              <a:t>Outsourcing for the World:</a:t>
            </a:r>
          </a:p>
          <a:p>
            <a:pPr algn="ctr">
              <a:defRPr/>
            </a:pPr>
            <a:r>
              <a:rPr kumimoji="0" lang="en-GB" altLang="zh-TW" sz="1400" b="1">
                <a:solidFill>
                  <a:schemeClr val="tx1"/>
                </a:solidFill>
                <a:latin typeface="Gill Sans MT" pitchFamily="34" charset="0"/>
                <a:cs typeface="Arial" charset="0"/>
              </a:rPr>
              <a:t>Taiwan, China and India</a:t>
            </a:r>
          </a:p>
        </p:txBody>
      </p:sp>
      <p:sp>
        <p:nvSpPr>
          <p:cNvPr id="80952" name="Oval 17"/>
          <p:cNvSpPr>
            <a:spLocks noChangeArrowheads="1"/>
          </p:cNvSpPr>
          <p:nvPr/>
        </p:nvSpPr>
        <p:spPr bwMode="auto">
          <a:xfrm>
            <a:off x="6705600" y="4805363"/>
            <a:ext cx="2438400" cy="1981200"/>
          </a:xfrm>
          <a:prstGeom prst="ellipse">
            <a:avLst/>
          </a:prstGeom>
          <a:solidFill>
            <a:srgbClr val="F81D06">
              <a:alpha val="79999"/>
            </a:srgbClr>
          </a:solidFill>
          <a:ln w="19050" algn="ctr">
            <a:noFill/>
            <a:round/>
            <a:headEnd/>
            <a:tailEnd/>
          </a:ln>
        </p:spPr>
        <p:txBody>
          <a:bodyPr anchor="ctr"/>
          <a:lstStyle/>
          <a:p>
            <a:pPr algn="ctr"/>
            <a:r>
              <a:rPr kumimoji="0" lang="en-GB" altLang="zh-TW" sz="1400" b="1" dirty="0">
                <a:latin typeface="Gill Sans MT" pitchFamily="34" charset="0"/>
                <a:cs typeface="Arial" pitchFamily="34" charset="0"/>
              </a:rPr>
              <a:t>Web20 Development of Free, No Business Model Service: Skype, </a:t>
            </a:r>
            <a:r>
              <a:rPr kumimoji="0" lang="en-GB" altLang="zh-TW" sz="1400" b="1" dirty="0" err="1">
                <a:latin typeface="Gill Sans MT" pitchFamily="34" charset="0"/>
                <a:cs typeface="Arial" pitchFamily="34" charset="0"/>
              </a:rPr>
              <a:t>Youtube</a:t>
            </a:r>
            <a:r>
              <a:rPr kumimoji="0" lang="en-GB" altLang="zh-TW" sz="1400" b="1" dirty="0">
                <a:latin typeface="Gill Sans MT" pitchFamily="34" charset="0"/>
                <a:cs typeface="Arial" pitchFamily="34" charset="0"/>
              </a:rPr>
              <a:t>, </a:t>
            </a:r>
            <a:r>
              <a:rPr kumimoji="0" lang="en-GB" altLang="zh-TW" sz="1400" b="1" dirty="0" err="1">
                <a:latin typeface="Gill Sans MT" pitchFamily="34" charset="0"/>
                <a:cs typeface="Arial" pitchFamily="34" charset="0"/>
              </a:rPr>
              <a:t>Facebook</a:t>
            </a:r>
            <a:r>
              <a:rPr kumimoji="0" lang="en-GB" altLang="zh-TW" sz="1400" b="1" dirty="0">
                <a:latin typeface="Gill Sans MT" pitchFamily="34" charset="0"/>
                <a:cs typeface="Arial" pitchFamily="34" charset="0"/>
              </a:rPr>
              <a:t> Wikipedia, Twitter, </a:t>
            </a:r>
            <a:r>
              <a:rPr kumimoji="0" lang="en-GB" altLang="zh-TW" sz="1400" b="1" dirty="0" err="1">
                <a:latin typeface="Gill Sans MT" pitchFamily="34" charset="0"/>
                <a:cs typeface="Arial" pitchFamily="34" charset="0"/>
              </a:rPr>
              <a:t>Flickr</a:t>
            </a:r>
            <a:r>
              <a:rPr kumimoji="0" lang="en-GB" altLang="zh-TW" sz="1400" b="1" dirty="0">
                <a:latin typeface="Gill Sans MT" pitchFamily="34" charset="0"/>
                <a:cs typeface="Arial" pitchFamily="34" charset="0"/>
              </a:rPr>
              <a:t>, </a:t>
            </a:r>
            <a:r>
              <a:rPr kumimoji="0" lang="en-GB" altLang="zh-TW" sz="1400" b="1" dirty="0" smtClean="0">
                <a:latin typeface="Gill Sans MT" pitchFamily="34" charset="0"/>
                <a:cs typeface="Arial" pitchFamily="34" charset="0"/>
              </a:rPr>
              <a:t>LinkedIn etc</a:t>
            </a:r>
            <a:r>
              <a:rPr kumimoji="0" lang="en-GB" altLang="zh-TW" sz="1400" b="1" dirty="0">
                <a:latin typeface="Gill Sans MT" pitchFamily="34" charset="0"/>
                <a:cs typeface="Arial" pitchFamily="34" charset="0"/>
              </a:rPr>
              <a:t>.</a:t>
            </a:r>
          </a:p>
        </p:txBody>
      </p:sp>
      <p:sp>
        <p:nvSpPr>
          <p:cNvPr id="2" name="Oval 16"/>
          <p:cNvSpPr>
            <a:spLocks noChangeArrowheads="1"/>
          </p:cNvSpPr>
          <p:nvPr/>
        </p:nvSpPr>
        <p:spPr bwMode="auto">
          <a:xfrm>
            <a:off x="323528" y="1340768"/>
            <a:ext cx="1871663" cy="1153418"/>
          </a:xfrm>
          <a:prstGeom prst="ellipse">
            <a:avLst/>
          </a:prstGeom>
          <a:solidFill>
            <a:srgbClr val="FF9900">
              <a:alpha val="79999"/>
            </a:srgbClr>
          </a:solidFill>
          <a:ln w="25400" algn="ctr">
            <a:solidFill>
              <a:srgbClr val="FF9900"/>
            </a:solidFill>
            <a:round/>
            <a:headEnd/>
            <a:tailEnd/>
          </a:ln>
        </p:spPr>
        <p:txBody>
          <a:bodyPr anchor="ctr"/>
          <a:lstStyle/>
          <a:p>
            <a:pPr algn="ctr"/>
            <a:r>
              <a:rPr kumimoji="0" lang="en-GB" altLang="zh-TW" sz="1400" b="1" dirty="0">
                <a:latin typeface="Gill Sans MT" pitchFamily="34" charset="0"/>
                <a:cs typeface="Arial" pitchFamily="34" charset="0"/>
              </a:rPr>
              <a:t>TSMC, UMC, </a:t>
            </a:r>
            <a:r>
              <a:rPr kumimoji="0" lang="en-GB" altLang="zh-TW" sz="1400" b="1" dirty="0" smtClean="0">
                <a:latin typeface="Gill Sans MT" pitchFamily="34" charset="0"/>
                <a:cs typeface="Arial" pitchFamily="34" charset="0"/>
              </a:rPr>
              <a:t>Chartered, etc</a:t>
            </a:r>
            <a:r>
              <a:rPr kumimoji="0" lang="en-GB" altLang="zh-TW" sz="1400" b="1" dirty="0">
                <a:latin typeface="Gill Sans MT" pitchFamily="34" charset="0"/>
                <a:cs typeface="Arial" pitchFamily="34" charset="0"/>
              </a:rPr>
              <a:t>.</a:t>
            </a:r>
          </a:p>
        </p:txBody>
      </p:sp>
      <p:sp>
        <p:nvSpPr>
          <p:cNvPr id="14" name="Oval 13"/>
          <p:cNvSpPr/>
          <p:nvPr/>
        </p:nvSpPr>
        <p:spPr>
          <a:xfrm>
            <a:off x="5795963" y="1123950"/>
            <a:ext cx="2232025" cy="1584325"/>
          </a:xfrm>
          <a:prstGeom prst="ellipse">
            <a:avLst/>
          </a:prstGeom>
          <a:solidFill>
            <a:schemeClr val="accent3">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kumimoji="0" lang="en-GB" sz="1400" b="1" dirty="0">
                <a:solidFill>
                  <a:schemeClr val="tx1"/>
                </a:solidFill>
              </a:rPr>
              <a:t>Evolution of Microsoft’s Business Model</a:t>
            </a:r>
          </a:p>
        </p:txBody>
      </p:sp>
      <p:sp>
        <p:nvSpPr>
          <p:cNvPr id="16" name="Oval 16"/>
          <p:cNvSpPr>
            <a:spLocks noChangeArrowheads="1"/>
          </p:cNvSpPr>
          <p:nvPr/>
        </p:nvSpPr>
        <p:spPr bwMode="auto">
          <a:xfrm>
            <a:off x="0" y="4437112"/>
            <a:ext cx="2195736" cy="1124744"/>
          </a:xfrm>
          <a:prstGeom prst="ellipse">
            <a:avLst/>
          </a:prstGeom>
          <a:solidFill>
            <a:srgbClr val="FF9900">
              <a:alpha val="79999"/>
            </a:srgbClr>
          </a:solidFill>
          <a:ln w="25400" algn="ctr">
            <a:solidFill>
              <a:srgbClr val="FF9900"/>
            </a:solidFill>
            <a:round/>
            <a:headEnd/>
            <a:tailEnd/>
          </a:ln>
        </p:spPr>
        <p:txBody>
          <a:bodyPr anchor="ctr"/>
          <a:lstStyle/>
          <a:p>
            <a:pPr algn="ctr"/>
            <a:r>
              <a:rPr kumimoji="0" lang="en-GB" altLang="zh-TW" sz="1400" b="1" dirty="0" err="1" smtClean="0">
                <a:latin typeface="Gill Sans MT" pitchFamily="34" charset="0"/>
                <a:cs typeface="Arial" pitchFamily="34" charset="0"/>
              </a:rPr>
              <a:t>GlobalFoundries</a:t>
            </a:r>
            <a:r>
              <a:rPr kumimoji="0" lang="en-GB" altLang="zh-TW" sz="1400" b="1" dirty="0" smtClean="0">
                <a:latin typeface="Gill Sans MT" pitchFamily="34" charset="0"/>
                <a:cs typeface="Arial" pitchFamily="34" charset="0"/>
              </a:rPr>
              <a:t>, Samsung</a:t>
            </a:r>
            <a:endParaRPr kumimoji="0" lang="en-GB" altLang="zh-TW" sz="1400" b="1" dirty="0">
              <a:latin typeface="Gill Sans MT" pitchFamily="34" charset="0"/>
              <a:cs typeface="Arial" pitchFamily="34" charset="0"/>
            </a:endParaRPr>
          </a:p>
        </p:txBody>
      </p:sp>
      <p:sp>
        <p:nvSpPr>
          <p:cNvPr id="18" name="橢圓 17"/>
          <p:cNvSpPr/>
          <p:nvPr/>
        </p:nvSpPr>
        <p:spPr>
          <a:xfrm>
            <a:off x="2483768" y="476672"/>
            <a:ext cx="1656184" cy="864096"/>
          </a:xfrm>
          <a:prstGeom prst="ellipse">
            <a:avLst/>
          </a:prstGeom>
          <a:solidFill>
            <a:srgbClr val="99CCFF"/>
          </a:solidFill>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b="1" dirty="0" smtClean="0">
                <a:ln>
                  <a:solidFill>
                    <a:schemeClr val="tx1"/>
                  </a:solidFill>
                </a:ln>
                <a:solidFill>
                  <a:schemeClr val="tx1"/>
                </a:solidFill>
              </a:rPr>
              <a:t>IBM</a:t>
            </a:r>
            <a:endParaRPr lang="zh-TW" altLang="en-US" b="1" dirty="0">
              <a:ln>
                <a:solidFill>
                  <a:schemeClr val="tx1"/>
                </a:solidFill>
              </a:ln>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ox(in)">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i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ox(in)">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box(in)">
                                      <p:cBhvr>
                                        <p:cTn id="27" dur="500"/>
                                        <p:tgtEl>
                                          <p:spTgt spid="20"/>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box(in)">
                                      <p:cBhvr>
                                        <p:cTn id="32" dur="500"/>
                                        <p:tgtEl>
                                          <p:spTgt spid="17"/>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box(in)">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80949"/>
                                        </p:tgtEl>
                                        <p:attrNameLst>
                                          <p:attrName>style.visibility</p:attrName>
                                        </p:attrNameLst>
                                      </p:cBhvr>
                                      <p:to>
                                        <p:strVal val="visible"/>
                                      </p:to>
                                    </p:set>
                                    <p:animEffect transition="in" filter="box(in)">
                                      <p:cBhvr>
                                        <p:cTn id="42" dur="500"/>
                                        <p:tgtEl>
                                          <p:spTgt spid="80949"/>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box(in)">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box(in)">
                                      <p:cBhvr>
                                        <p:cTn id="52" dur="500"/>
                                        <p:tgtEl>
                                          <p:spTgt spid="15"/>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80952"/>
                                        </p:tgtEl>
                                        <p:attrNameLst>
                                          <p:attrName>style.visibility</p:attrName>
                                        </p:attrNameLst>
                                      </p:cBhvr>
                                      <p:to>
                                        <p:strVal val="visible"/>
                                      </p:to>
                                    </p:set>
                                    <p:animEffect transition="in" filter="box(in)">
                                      <p:cBhvr>
                                        <p:cTn id="57" dur="500"/>
                                        <p:tgtEl>
                                          <p:spTgt spid="80952"/>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box(in)">
                                      <p:cBhvr>
                                        <p:cTn id="6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P spid="12" grpId="0" animBg="1"/>
      <p:bldP spid="15" grpId="0" animBg="1"/>
      <p:bldP spid="17" grpId="0" animBg="1"/>
      <p:bldP spid="80949" grpId="0" animBg="1"/>
      <p:bldP spid="20" grpId="0" animBg="1"/>
      <p:bldP spid="13" grpId="0" animBg="1"/>
      <p:bldP spid="80952" grpId="0" animBg="1"/>
      <p:bldP spid="2" grpId="0" animBg="1"/>
      <p:bldP spid="14" grpId="0" animBg="1"/>
      <p:bldP spid="1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dirty="0" smtClean="0"/>
              <a:t>Sentient Computing</a:t>
            </a:r>
            <a:endParaRPr lang="zh-TW" altLang="en-US" dirty="0"/>
          </a:p>
        </p:txBody>
      </p:sp>
      <p:sp>
        <p:nvSpPr>
          <p:cNvPr id="3" name="Content Placeholder 2"/>
          <p:cNvSpPr>
            <a:spLocks noGrp="1"/>
          </p:cNvSpPr>
          <p:nvPr>
            <p:ph idx="1"/>
          </p:nvPr>
        </p:nvSpPr>
        <p:spPr/>
        <p:txBody>
          <a:bodyPr/>
          <a:lstStyle/>
          <a:p>
            <a:r>
              <a:rPr lang="en-US" altLang="zh-TW" dirty="0">
                <a:hlinkClick r:id="rId2"/>
              </a:rPr>
              <a:t>http://www.sentient.ai</a:t>
            </a:r>
            <a:r>
              <a:rPr lang="en-US" altLang="zh-TW" dirty="0" smtClean="0">
                <a:hlinkClick r:id="rId2"/>
              </a:rPr>
              <a:t>/</a:t>
            </a:r>
            <a:endParaRPr lang="en-US" altLang="zh-TW" dirty="0" smtClean="0"/>
          </a:p>
          <a:p>
            <a:r>
              <a:rPr lang="en-US" altLang="zh-TW">
                <a:hlinkClick r:id="rId3"/>
              </a:rPr>
              <a:t>http://vicarious.com</a:t>
            </a:r>
            <a:r>
              <a:rPr lang="en-US" altLang="zh-TW" smtClean="0">
                <a:hlinkClick r:id="rId3"/>
              </a:rPr>
              <a:t>/</a:t>
            </a:r>
            <a:endParaRPr lang="en-US" altLang="zh-TW" smtClean="0"/>
          </a:p>
          <a:p>
            <a:endParaRPr lang="zh-TW" altLang="en-US"/>
          </a:p>
        </p:txBody>
      </p:sp>
    </p:spTree>
    <p:extLst>
      <p:ext uri="{BB962C8B-B14F-4D97-AF65-F5344CB8AC3E}">
        <p14:creationId xmlns:p14="http://schemas.microsoft.com/office/powerpoint/2010/main" val="42819878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323528" y="1844824"/>
            <a:ext cx="8496944" cy="2952328"/>
          </a:xfrm>
        </p:spPr>
        <p:txBody>
          <a:bodyPr>
            <a:noAutofit/>
          </a:bodyPr>
          <a:lstStyle/>
          <a:p>
            <a:r>
              <a:rPr lang="en-US" altLang="zh-TW" sz="2800" dirty="0" smtClean="0"/>
              <a:t>We might describe our world as having retail sanity, but</a:t>
            </a:r>
            <a:br>
              <a:rPr lang="en-US" altLang="zh-TW" sz="2800" dirty="0" smtClean="0"/>
            </a:br>
            <a:r>
              <a:rPr lang="en-US" altLang="zh-TW" sz="2800" dirty="0" smtClean="0"/>
              <a:t>wholesale madness. Details are well understood; the big</a:t>
            </a:r>
            <a:br>
              <a:rPr lang="en-US" altLang="zh-TW" sz="2800" dirty="0" smtClean="0"/>
            </a:br>
            <a:r>
              <a:rPr lang="en-US" altLang="zh-TW" sz="2800" dirty="0" smtClean="0"/>
              <a:t>picture remains unclear. A fundamental challenge—in</a:t>
            </a:r>
            <a:br>
              <a:rPr lang="en-US" altLang="zh-TW" sz="2800" dirty="0" smtClean="0"/>
            </a:br>
            <a:r>
              <a:rPr lang="en-US" altLang="zh-TW" sz="2800" dirty="0" smtClean="0"/>
              <a:t>business as in life—is to integrate the micro and macro</a:t>
            </a:r>
            <a:br>
              <a:rPr lang="en-US" altLang="zh-TW" sz="2800" dirty="0" smtClean="0"/>
            </a:br>
            <a:r>
              <a:rPr lang="en-US" altLang="zh-TW" sz="2800" dirty="0" smtClean="0"/>
              <a:t>such that all things make sense</a:t>
            </a:r>
            <a:endParaRPr lang="zh-TW" altLang="en-US" sz="2800" dirty="0"/>
          </a:p>
        </p:txBody>
      </p:sp>
      <p:sp>
        <p:nvSpPr>
          <p:cNvPr id="4" name="矩形 3"/>
          <p:cNvSpPr/>
          <p:nvPr/>
        </p:nvSpPr>
        <p:spPr>
          <a:xfrm>
            <a:off x="1331640" y="5589240"/>
            <a:ext cx="6624736" cy="369332"/>
          </a:xfrm>
          <a:prstGeom prst="rect">
            <a:avLst/>
          </a:prstGeom>
        </p:spPr>
        <p:txBody>
          <a:bodyPr wrap="square">
            <a:spAutoFit/>
          </a:bodyPr>
          <a:lstStyle/>
          <a:p>
            <a:r>
              <a:rPr lang="en-US" altLang="zh-TW" dirty="0" smtClean="0"/>
              <a:t>http://blakemasters.com/post/20400301508/cs183class1</a:t>
            </a:r>
            <a:endParaRPr lang="zh-TW"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83568" y="2996952"/>
            <a:ext cx="7772400" cy="1470025"/>
          </a:xfrm>
        </p:spPr>
        <p:txBody>
          <a:bodyPr>
            <a:normAutofit fontScale="90000"/>
          </a:bodyPr>
          <a:lstStyle/>
          <a:p>
            <a:r>
              <a:rPr lang="en-US" altLang="zh-TW" sz="4900" dirty="0" smtClean="0"/>
              <a:t>Future ???</a:t>
            </a:r>
            <a:br>
              <a:rPr lang="en-US" altLang="zh-TW" sz="4900" dirty="0" smtClean="0"/>
            </a:br>
            <a:r>
              <a:rPr lang="en-US" altLang="zh-TW" dirty="0" smtClean="0"/>
              <a:t/>
            </a:r>
            <a:br>
              <a:rPr lang="en-US" altLang="zh-TW" dirty="0" smtClean="0"/>
            </a:br>
            <a:r>
              <a:rPr lang="en-US" altLang="zh-TW" dirty="0" smtClean="0"/>
              <a:t>Zero-to-One</a:t>
            </a:r>
            <a:br>
              <a:rPr lang="en-US" altLang="zh-TW" dirty="0" smtClean="0"/>
            </a:br>
            <a:r>
              <a:rPr lang="en-US" altLang="zh-TW" dirty="0" smtClean="0"/>
              <a:t>One-to-N(many)</a:t>
            </a:r>
            <a:br>
              <a:rPr lang="en-US" altLang="zh-TW" dirty="0" smtClean="0"/>
            </a:br>
            <a:r>
              <a:rPr lang="en-US" altLang="zh-TW" dirty="0" smtClean="0"/>
              <a:t>or Bits-to-Atoms</a:t>
            </a:r>
            <a:br>
              <a:rPr lang="en-US" altLang="zh-TW" dirty="0" smtClean="0"/>
            </a:br>
            <a:r>
              <a:rPr lang="en-US" altLang="zh-TW" dirty="0" smtClean="0"/>
              <a:t>or Human-to-AI…</a:t>
            </a:r>
            <a:br>
              <a:rPr lang="en-US" altLang="zh-TW" dirty="0" smtClean="0"/>
            </a:br>
            <a:r>
              <a:rPr lang="en-US" altLang="zh-TW" dirty="0" smtClean="0"/>
              <a:t>…………………etc</a:t>
            </a:r>
            <a:endParaRPr lang="zh-TW"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en-US" altLang="zh-TW" dirty="0" smtClean="0"/>
              <a:t>Ups/Downs for the Next</a:t>
            </a:r>
            <a:endParaRPr lang="zh-TW" altLang="en-US" dirty="0"/>
          </a:p>
        </p:txBody>
      </p:sp>
      <p:sp>
        <p:nvSpPr>
          <p:cNvPr id="3" name="副標題 2"/>
          <p:cNvSpPr>
            <a:spLocks noGrp="1"/>
          </p:cNvSpPr>
          <p:nvPr>
            <p:ph type="subTitle" idx="1"/>
          </p:nvPr>
        </p:nvSpPr>
        <p:spPr/>
        <p:txBody>
          <a:bodyPr/>
          <a:lstStyle/>
          <a:p>
            <a:endParaRPr lang="zh-TW"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Inspiration Notes</a:t>
            </a:r>
            <a:endParaRPr lang="zh-TW" altLang="en-US" dirty="0"/>
          </a:p>
        </p:txBody>
      </p:sp>
      <p:sp>
        <p:nvSpPr>
          <p:cNvPr id="3" name="內容版面配置區 2"/>
          <p:cNvSpPr>
            <a:spLocks noGrp="1"/>
          </p:cNvSpPr>
          <p:nvPr>
            <p:ph idx="1"/>
          </p:nvPr>
        </p:nvSpPr>
        <p:spPr/>
        <p:txBody>
          <a:bodyPr/>
          <a:lstStyle/>
          <a:p>
            <a:r>
              <a:rPr lang="en-US" altLang="zh-TW" dirty="0" smtClean="0">
                <a:hlinkClick r:id="rId2"/>
              </a:rPr>
              <a:t>http://www.youtube.com/watch?v=iZM_JmZdqCw</a:t>
            </a:r>
            <a:endParaRPr lang="en-US" altLang="zh-TW" dirty="0" smtClean="0"/>
          </a:p>
          <a:p>
            <a:r>
              <a:rPr lang="en-US" altLang="zh-TW" smtClean="0">
                <a:hlinkClick r:id="rId3"/>
              </a:rPr>
              <a:t>http://www.youtube.com/watch?v=UEmxRBpCoo0</a:t>
            </a:r>
            <a:endParaRPr lang="en-US" altLang="zh-TW" smtClean="0"/>
          </a:p>
          <a:p>
            <a:endParaRPr lang="en-US" altLang="zh-TW" dirty="0" smtClean="0"/>
          </a:p>
          <a:p>
            <a:endParaRPr lang="zh-TW"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Simplicity and Abstraction</a:t>
            </a:r>
            <a:endParaRPr lang="zh-TW" altLang="en-US" dirty="0"/>
          </a:p>
        </p:txBody>
      </p:sp>
      <p:sp>
        <p:nvSpPr>
          <p:cNvPr id="3" name="內容版面配置區 2"/>
          <p:cNvSpPr>
            <a:spLocks noGrp="1"/>
          </p:cNvSpPr>
          <p:nvPr>
            <p:ph idx="1"/>
          </p:nvPr>
        </p:nvSpPr>
        <p:spPr/>
        <p:txBody>
          <a:bodyPr/>
          <a:lstStyle/>
          <a:p>
            <a:r>
              <a:rPr lang="en-US" altLang="zh-TW" dirty="0" smtClean="0"/>
              <a:t>The path from 0 to 1 might start with asking and answering three questions.</a:t>
            </a:r>
          </a:p>
          <a:p>
            <a:pPr lvl="1"/>
            <a:r>
              <a:rPr lang="en-US" altLang="zh-TW" dirty="0" smtClean="0"/>
              <a:t> First, what is valuable? </a:t>
            </a:r>
          </a:p>
          <a:p>
            <a:pPr lvl="1"/>
            <a:r>
              <a:rPr lang="en-US" altLang="zh-TW" dirty="0" smtClean="0"/>
              <a:t>Second, what can I do? </a:t>
            </a:r>
          </a:p>
          <a:p>
            <a:pPr lvl="1"/>
            <a:r>
              <a:rPr lang="en-US" altLang="zh-TW" dirty="0" smtClean="0"/>
              <a:t>And third, what is nobody else doing?</a:t>
            </a:r>
            <a:endParaRPr lang="zh-TW"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dirty="0" smtClean="0"/>
              <a:t>Assignment for Next Week</a:t>
            </a:r>
            <a:endParaRPr lang="zh-TW" altLang="en-US" dirty="0"/>
          </a:p>
        </p:txBody>
      </p:sp>
      <p:sp>
        <p:nvSpPr>
          <p:cNvPr id="3" name="Content Placeholder 2"/>
          <p:cNvSpPr>
            <a:spLocks noGrp="1"/>
          </p:cNvSpPr>
          <p:nvPr>
            <p:ph idx="1"/>
          </p:nvPr>
        </p:nvSpPr>
        <p:spPr/>
        <p:txBody>
          <a:bodyPr/>
          <a:lstStyle/>
          <a:p>
            <a:r>
              <a:rPr lang="en-US" altLang="zh-TW" dirty="0"/>
              <a:t>Case Study and Discussion: </a:t>
            </a:r>
            <a:r>
              <a:rPr lang="en-US" altLang="zh-TW" dirty="0" smtClean="0"/>
              <a:t>“Entertainment </a:t>
            </a:r>
            <a:r>
              <a:rPr lang="en-US" altLang="zh-TW" dirty="0"/>
              <a:t>and Beverage of </a:t>
            </a:r>
            <a:r>
              <a:rPr lang="en-US" altLang="zh-TW" dirty="0" smtClean="0"/>
              <a:t>your Choices” </a:t>
            </a:r>
            <a:r>
              <a:rPr lang="en-US" altLang="zh-TW" dirty="0">
                <a:solidFill>
                  <a:prstClr val="black"/>
                </a:solidFill>
                <a:sym typeface="Wingdings" panose="05000000000000000000" pitchFamily="2" charset="2"/>
              </a:rPr>
              <a:t>prepare for 10min. presentation and 10min</a:t>
            </a:r>
            <a:r>
              <a:rPr lang="en-US" altLang="zh-TW">
                <a:solidFill>
                  <a:prstClr val="black"/>
                </a:solidFill>
                <a:sym typeface="Wingdings" panose="05000000000000000000" pitchFamily="2" charset="2"/>
              </a:rPr>
              <a:t>. </a:t>
            </a:r>
            <a:endParaRPr lang="zh-TW" altLang="en-US" dirty="0"/>
          </a:p>
        </p:txBody>
      </p:sp>
    </p:spTree>
    <p:extLst>
      <p:ext uri="{BB962C8B-B14F-4D97-AF65-F5344CB8AC3E}">
        <p14:creationId xmlns:p14="http://schemas.microsoft.com/office/powerpoint/2010/main" val="4179111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778098"/>
          </a:xfrm>
        </p:spPr>
        <p:txBody>
          <a:bodyPr>
            <a:normAutofit/>
          </a:bodyPr>
          <a:lstStyle/>
          <a:p>
            <a:r>
              <a:rPr lang="en-US" altLang="zh-TW" dirty="0" smtClean="0"/>
              <a:t>Age of ICT Revolution</a:t>
            </a:r>
            <a:endParaRPr lang="zh-TW" altLang="en-US" dirty="0"/>
          </a:p>
        </p:txBody>
      </p:sp>
      <p:sp>
        <p:nvSpPr>
          <p:cNvPr id="3" name="內容版面配置區 2"/>
          <p:cNvSpPr>
            <a:spLocks noGrp="1"/>
          </p:cNvSpPr>
          <p:nvPr>
            <p:ph idx="1"/>
          </p:nvPr>
        </p:nvSpPr>
        <p:spPr>
          <a:xfrm>
            <a:off x="251520" y="1196752"/>
            <a:ext cx="4248472" cy="5112568"/>
          </a:xfrm>
        </p:spPr>
        <p:txBody>
          <a:bodyPr>
            <a:normAutofit fontScale="85000" lnSpcReduction="20000"/>
          </a:bodyPr>
          <a:lstStyle/>
          <a:p>
            <a:r>
              <a:rPr lang="en-US" altLang="zh-TW" sz="2000" dirty="0" smtClean="0"/>
              <a:t>1951: Stanford University started the world’s first science park (aka. Silicon Valley) </a:t>
            </a:r>
          </a:p>
          <a:p>
            <a:r>
              <a:rPr lang="en-US" altLang="zh-TW" sz="2000" dirty="0" smtClean="0"/>
              <a:t>1965: Uncanny Moor’s Law “The number of transistors that can be fit on a computer chip will double every 1-2 years” published</a:t>
            </a:r>
          </a:p>
          <a:p>
            <a:r>
              <a:rPr lang="en-US" altLang="zh-TW" sz="2000" dirty="0" smtClean="0"/>
              <a:t>1971: 1</a:t>
            </a:r>
            <a:r>
              <a:rPr lang="en-US" altLang="zh-TW" sz="2000" baseline="30000" dirty="0" smtClean="0"/>
              <a:t>st</a:t>
            </a:r>
            <a:r>
              <a:rPr lang="en-US" altLang="zh-TW" sz="2000" dirty="0" smtClean="0"/>
              <a:t>. CPU announced by Intel</a:t>
            </a:r>
          </a:p>
          <a:p>
            <a:r>
              <a:rPr lang="en-US" altLang="zh-TW" sz="2000" dirty="0" smtClean="0"/>
              <a:t>1972: 1</a:t>
            </a:r>
            <a:r>
              <a:rPr lang="en-US" altLang="zh-TW" sz="2000" baseline="30000" dirty="0" smtClean="0"/>
              <a:t>st</a:t>
            </a:r>
            <a:r>
              <a:rPr lang="en-US" altLang="zh-TW" sz="2000" dirty="0" smtClean="0"/>
              <a:t>. PC Xerox Alto</a:t>
            </a:r>
          </a:p>
          <a:p>
            <a:r>
              <a:rPr lang="en-US" altLang="zh-TW" sz="2000" dirty="0" smtClean="0"/>
              <a:t>1976: Apple I (The Apple I was Apple's first product, and to finance its creation, Jobs sold his only means of transportation, a VW van and Wozniak sold his HP-65 calculator for $500)</a:t>
            </a:r>
          </a:p>
          <a:p>
            <a:r>
              <a:rPr lang="en-US" altLang="zh-TW" sz="2000" dirty="0" smtClean="0">
                <a:solidFill>
                  <a:srgbClr val="0000FF"/>
                </a:solidFill>
              </a:rPr>
              <a:t>1980: </a:t>
            </a:r>
            <a:r>
              <a:rPr lang="en-US" altLang="zh-TW" sz="2000" dirty="0" err="1" smtClean="0">
                <a:solidFill>
                  <a:srgbClr val="0000FF"/>
                </a:solidFill>
              </a:rPr>
              <a:t>Hsinchu</a:t>
            </a:r>
            <a:r>
              <a:rPr lang="en-US" altLang="zh-TW" sz="2000" dirty="0" smtClean="0">
                <a:solidFill>
                  <a:srgbClr val="0000FF"/>
                </a:solidFill>
              </a:rPr>
              <a:t> Science Park </a:t>
            </a:r>
          </a:p>
          <a:p>
            <a:r>
              <a:rPr lang="en-US" altLang="zh-TW" sz="2000" dirty="0" smtClean="0"/>
              <a:t>1981: 1</a:t>
            </a:r>
            <a:r>
              <a:rPr lang="en-US" altLang="zh-TW" sz="2000" baseline="30000" dirty="0" smtClean="0"/>
              <a:t>st</a:t>
            </a:r>
            <a:r>
              <a:rPr lang="en-US" altLang="zh-TW" sz="2000" dirty="0" smtClean="0"/>
              <a:t>. IBM PC Launched</a:t>
            </a:r>
          </a:p>
          <a:p>
            <a:r>
              <a:rPr lang="en-US" altLang="zh-TW" sz="2000" dirty="0" smtClean="0"/>
              <a:t>1981: MS-DOS 1.0. This was Microsoft's first operating system, and it also became the first widely used operating system for the IBM PC and its clones.</a:t>
            </a:r>
          </a:p>
          <a:p>
            <a:endParaRPr lang="en-US" altLang="zh-TW" sz="2000" dirty="0" smtClean="0"/>
          </a:p>
          <a:p>
            <a:endParaRPr lang="zh-TW" altLang="en-US" sz="2000" dirty="0"/>
          </a:p>
        </p:txBody>
      </p:sp>
      <p:pic>
        <p:nvPicPr>
          <p:cNvPr id="47106" name="Picture 2" descr="http://cdn.uberreview.com/wp-content/uploads/4004.jpg"/>
          <p:cNvPicPr>
            <a:picLocks noChangeAspect="1" noChangeArrowheads="1"/>
          </p:cNvPicPr>
          <p:nvPr/>
        </p:nvPicPr>
        <p:blipFill>
          <a:blip r:embed="rId2" cstate="print"/>
          <a:srcRect/>
          <a:stretch>
            <a:fillRect/>
          </a:stretch>
        </p:blipFill>
        <p:spPr bwMode="auto">
          <a:xfrm>
            <a:off x="4716016" y="1556792"/>
            <a:ext cx="2160240" cy="1224136"/>
          </a:xfrm>
          <a:prstGeom prst="rect">
            <a:avLst/>
          </a:prstGeom>
          <a:noFill/>
        </p:spPr>
      </p:pic>
      <p:pic>
        <p:nvPicPr>
          <p:cNvPr id="47108" name="Picture 4" descr="Xerox Alto.jpg"/>
          <p:cNvPicPr>
            <a:picLocks noChangeAspect="1" noChangeArrowheads="1"/>
          </p:cNvPicPr>
          <p:nvPr/>
        </p:nvPicPr>
        <p:blipFill>
          <a:blip r:embed="rId3" cstate="print"/>
          <a:srcRect/>
          <a:stretch>
            <a:fillRect/>
          </a:stretch>
        </p:blipFill>
        <p:spPr bwMode="auto">
          <a:xfrm>
            <a:off x="6948264" y="2276872"/>
            <a:ext cx="1512168" cy="1656184"/>
          </a:xfrm>
          <a:prstGeom prst="rect">
            <a:avLst/>
          </a:prstGeom>
          <a:noFill/>
        </p:spPr>
      </p:pic>
      <p:pic>
        <p:nvPicPr>
          <p:cNvPr id="47114" name="Picture 10" descr="Ibm pc 5150.jpg"/>
          <p:cNvPicPr>
            <a:picLocks noChangeAspect="1" noChangeArrowheads="1"/>
          </p:cNvPicPr>
          <p:nvPr/>
        </p:nvPicPr>
        <p:blipFill>
          <a:blip r:embed="rId4" cstate="print"/>
          <a:srcRect/>
          <a:stretch>
            <a:fillRect/>
          </a:stretch>
        </p:blipFill>
        <p:spPr bwMode="auto">
          <a:xfrm>
            <a:off x="6948264" y="4437112"/>
            <a:ext cx="1440160" cy="1440160"/>
          </a:xfrm>
          <a:prstGeom prst="rect">
            <a:avLst/>
          </a:prstGeom>
          <a:noFill/>
        </p:spPr>
      </p:pic>
      <p:pic>
        <p:nvPicPr>
          <p:cNvPr id="47116" name="Picture 12" descr="Apple I computer"/>
          <p:cNvPicPr>
            <a:picLocks noChangeAspect="1" noChangeArrowheads="1"/>
          </p:cNvPicPr>
          <p:nvPr/>
        </p:nvPicPr>
        <p:blipFill>
          <a:blip r:embed="rId5" cstate="print"/>
          <a:srcRect/>
          <a:stretch>
            <a:fillRect/>
          </a:stretch>
        </p:blipFill>
        <p:spPr bwMode="auto">
          <a:xfrm>
            <a:off x="4788024" y="3429000"/>
            <a:ext cx="2016224" cy="1087761"/>
          </a:xfrm>
          <a:prstGeom prst="rect">
            <a:avLst/>
          </a:prstGeom>
          <a:noFill/>
        </p:spPr>
      </p:pic>
      <p:pic>
        <p:nvPicPr>
          <p:cNvPr id="47118" name="Picture 14" descr="MS-DOS icon.png"/>
          <p:cNvPicPr>
            <a:picLocks noChangeAspect="1" noChangeArrowheads="1"/>
          </p:cNvPicPr>
          <p:nvPr/>
        </p:nvPicPr>
        <p:blipFill>
          <a:blip r:embed="rId6" cstate="print"/>
          <a:srcRect/>
          <a:stretch>
            <a:fillRect/>
          </a:stretch>
        </p:blipFill>
        <p:spPr bwMode="auto">
          <a:xfrm>
            <a:off x="4644008" y="5445224"/>
            <a:ext cx="864096" cy="1008112"/>
          </a:xfrm>
          <a:prstGeom prst="rect">
            <a:avLst/>
          </a:prstGeom>
          <a:noFill/>
        </p:spPr>
      </p:pic>
      <p:sp>
        <p:nvSpPr>
          <p:cNvPr id="9" name="文字方塊 8"/>
          <p:cNvSpPr txBox="1"/>
          <p:nvPr/>
        </p:nvSpPr>
        <p:spPr>
          <a:xfrm>
            <a:off x="755576" y="6381328"/>
            <a:ext cx="3572645" cy="369332"/>
          </a:xfrm>
          <a:prstGeom prst="rect">
            <a:avLst/>
          </a:prstGeom>
          <a:noFill/>
        </p:spPr>
        <p:txBody>
          <a:bodyPr wrap="none" rtlCol="0">
            <a:spAutoFit/>
          </a:bodyPr>
          <a:lstStyle/>
          <a:p>
            <a:r>
              <a:rPr lang="en-US" altLang="zh-TW" b="1" i="1" dirty="0" smtClean="0">
                <a:solidFill>
                  <a:srgbClr val="0000FF"/>
                </a:solidFill>
              </a:rPr>
              <a:t>Stories and Dramas abundant here!</a:t>
            </a:r>
            <a:endParaRPr lang="zh-TW" altLang="en-US" b="1" i="1"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 calcmode="lin" valueType="num">
                                      <p:cBhvr additive="base">
                                        <p:cTn id="4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13" presetClass="entr" presetSubtype="16" fill="hold" grpId="0" nodeType="clickEffect">
                                  <p:stCondLst>
                                    <p:cond delay="0"/>
                                  </p:stCondLst>
                                  <p:childTnLst>
                                    <p:set>
                                      <p:cBhvr>
                                        <p:cTn id="54" dur="1" fill="hold">
                                          <p:stCondLst>
                                            <p:cond delay="0"/>
                                          </p:stCondLst>
                                        </p:cTn>
                                        <p:tgtEl>
                                          <p:spTgt spid="9"/>
                                        </p:tgtEl>
                                        <p:attrNameLst>
                                          <p:attrName>style.visibility</p:attrName>
                                        </p:attrNameLst>
                                      </p:cBhvr>
                                      <p:to>
                                        <p:strVal val="visible"/>
                                      </p:to>
                                    </p:set>
                                    <p:animEffect transition="in" filter="plus(in)">
                                      <p:cBhvr>
                                        <p:cTn id="55"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850106"/>
          </a:xfrm>
        </p:spPr>
        <p:txBody>
          <a:bodyPr/>
          <a:lstStyle/>
          <a:p>
            <a:r>
              <a:rPr lang="en-US" altLang="zh-TW" dirty="0" smtClean="0"/>
              <a:t>Moor’s Law and CPU Transistor Counts</a:t>
            </a:r>
            <a:endParaRPr lang="zh-TW" altLang="en-US" dirty="0"/>
          </a:p>
        </p:txBody>
      </p:sp>
      <p:sp>
        <p:nvSpPr>
          <p:cNvPr id="3" name="內容版面配置區 2"/>
          <p:cNvSpPr>
            <a:spLocks noGrp="1"/>
          </p:cNvSpPr>
          <p:nvPr>
            <p:ph idx="1"/>
          </p:nvPr>
        </p:nvSpPr>
        <p:spPr/>
        <p:txBody>
          <a:bodyPr/>
          <a:lstStyle/>
          <a:p>
            <a:endParaRPr lang="zh-TW" altLang="en-US"/>
          </a:p>
        </p:txBody>
      </p:sp>
      <p:pic>
        <p:nvPicPr>
          <p:cNvPr id="45058" name="Picture 2" descr="http://2.bp.blogspot.com/-Qn85upFSloQ/TtJGQK7JsKI/AAAAAAAAADg/Y4wbnTkHUHM/s1600/Moores_Law.jpg"/>
          <p:cNvPicPr>
            <a:picLocks noChangeAspect="1" noChangeArrowheads="1"/>
          </p:cNvPicPr>
          <p:nvPr/>
        </p:nvPicPr>
        <p:blipFill>
          <a:blip r:embed="rId2" cstate="print"/>
          <a:srcRect/>
          <a:stretch>
            <a:fillRect/>
          </a:stretch>
        </p:blipFill>
        <p:spPr bwMode="auto">
          <a:xfrm>
            <a:off x="0" y="1052736"/>
            <a:ext cx="9144000" cy="5805264"/>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11560" y="1196752"/>
            <a:ext cx="7848872" cy="1974081"/>
          </a:xfrm>
        </p:spPr>
        <p:txBody>
          <a:bodyPr>
            <a:normAutofit/>
          </a:bodyPr>
          <a:lstStyle/>
          <a:p>
            <a:r>
              <a:rPr lang="en-US" altLang="zh-TW" i="1" dirty="0" smtClean="0"/>
              <a:t>Moor’s Law not only Dictate the Transistor Technology Roadmap; </a:t>
            </a:r>
            <a:endParaRPr lang="zh-TW" altLang="en-US" i="1" dirty="0"/>
          </a:p>
        </p:txBody>
      </p:sp>
      <p:sp>
        <p:nvSpPr>
          <p:cNvPr id="4" name="標題 1"/>
          <p:cNvSpPr txBox="1">
            <a:spLocks/>
          </p:cNvSpPr>
          <p:nvPr/>
        </p:nvSpPr>
        <p:spPr>
          <a:xfrm>
            <a:off x="683568" y="3429000"/>
            <a:ext cx="8136904" cy="1470025"/>
          </a:xfrm>
          <a:prstGeom prst="rect">
            <a:avLst/>
          </a:prstGeom>
        </p:spPr>
        <p:txBody>
          <a:bodyPr vert="horz" lIns="91440" tIns="45720" rIns="91440" bIns="45720" rtlCol="0" anchor="ctr">
            <a:noAutofit/>
          </a:bodyPr>
          <a:lstStyle/>
          <a:p>
            <a:r>
              <a:rPr lang="en-US" altLang="zh-TW" sz="4400" i="1" dirty="0" smtClean="0"/>
              <a:t>But more importantly, Facilitate the Ecosystem Formation of ICT Industry (from US to EU/Japan/Taiwan/Korea, China)</a:t>
            </a:r>
            <a:endParaRPr lang="zh-TW" altLang="en-US" sz="4400"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0"/>
            <a:ext cx="8435975" cy="908050"/>
          </a:xfrm>
        </p:spPr>
        <p:txBody>
          <a:bodyPr>
            <a:normAutofit fontScale="90000"/>
          </a:bodyPr>
          <a:lstStyle/>
          <a:p>
            <a:pPr eaLnBrk="1" hangingPunct="1"/>
            <a:r>
              <a:rPr lang="en-US" altLang="zh-TW" sz="2800" smtClean="0"/>
              <a:t>The Industries, Infrastructures and Paradigms of Each Technological Revolution (2)</a:t>
            </a:r>
          </a:p>
        </p:txBody>
      </p:sp>
      <p:pic>
        <p:nvPicPr>
          <p:cNvPr id="11267" name="Picture 3"/>
          <p:cNvPicPr>
            <a:picLocks noChangeAspect="1" noChangeArrowheads="1"/>
          </p:cNvPicPr>
          <p:nvPr/>
        </p:nvPicPr>
        <p:blipFill>
          <a:blip r:embed="rId2" cstate="print"/>
          <a:srcRect/>
          <a:stretch>
            <a:fillRect/>
          </a:stretch>
        </p:blipFill>
        <p:spPr bwMode="auto">
          <a:xfrm>
            <a:off x="0" y="981075"/>
            <a:ext cx="9144000" cy="5400675"/>
          </a:xfrm>
          <a:prstGeom prst="rect">
            <a:avLst/>
          </a:prstGeom>
          <a:noFill/>
          <a:ln w="9525">
            <a:noFill/>
            <a:miter lim="800000"/>
            <a:headEnd/>
            <a:tailEnd/>
          </a:ln>
        </p:spPr>
      </p:pic>
      <p:sp>
        <p:nvSpPr>
          <p:cNvPr id="11268" name="Text Box 4"/>
          <p:cNvSpPr txBox="1">
            <a:spLocks noChangeArrowheads="1"/>
          </p:cNvSpPr>
          <p:nvPr/>
        </p:nvSpPr>
        <p:spPr bwMode="auto">
          <a:xfrm>
            <a:off x="179388" y="6381750"/>
            <a:ext cx="8704262" cy="274638"/>
          </a:xfrm>
          <a:prstGeom prst="rect">
            <a:avLst/>
          </a:prstGeom>
          <a:solidFill>
            <a:schemeClr val="bg1"/>
          </a:solidFill>
          <a:ln w="9525">
            <a:noFill/>
            <a:miter lim="800000"/>
            <a:headEnd/>
            <a:tailEnd/>
          </a:ln>
        </p:spPr>
        <p:txBody>
          <a:bodyPr wrap="none">
            <a:spAutoFit/>
          </a:bodyPr>
          <a:lstStyle/>
          <a:p>
            <a:r>
              <a:rPr lang="en-US" altLang="zh-TW" sz="1200">
                <a:latin typeface="Arial" pitchFamily="34" charset="0"/>
              </a:rPr>
              <a:t> Courtesy of Carlota Perez, Technological Revolutions and Financial Capital: The Dynamics of Bubbles and Golden Ages 2003</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en-US" altLang="zh-TW" dirty="0" smtClean="0"/>
              <a:t>Grand Map of ICT </a:t>
            </a:r>
            <a:br>
              <a:rPr lang="en-US" altLang="zh-TW" dirty="0" smtClean="0"/>
            </a:br>
            <a:r>
              <a:rPr lang="en-US" altLang="zh-TW" dirty="0" smtClean="0"/>
              <a:t>Technology Revolution/Evolution</a:t>
            </a:r>
            <a:endParaRPr lang="zh-TW"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315" name="Group 51"/>
          <p:cNvGraphicFramePr>
            <a:graphicFrameLocks noGrp="1"/>
          </p:cNvGraphicFramePr>
          <p:nvPr/>
        </p:nvGraphicFramePr>
        <p:xfrm>
          <a:off x="0" y="0"/>
          <a:ext cx="9144000" cy="6869431"/>
        </p:xfrm>
        <a:graphic>
          <a:graphicData uri="http://schemas.openxmlformats.org/drawingml/2006/table">
            <a:tbl>
              <a:tblPr/>
              <a:tblGrid>
                <a:gridCol w="838200"/>
                <a:gridCol w="1676400"/>
                <a:gridCol w="1524000"/>
                <a:gridCol w="1828800"/>
                <a:gridCol w="1676400"/>
                <a:gridCol w="1600200"/>
              </a:tblGrid>
              <a:tr h="385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GB" altLang="zh-TW" sz="1800" b="1" i="0" u="none" strike="noStrike" cap="none" normalizeH="0" baseline="0" dirty="0" smtClean="0">
                        <a:ln>
                          <a:noFill/>
                        </a:ln>
                        <a:solidFill>
                          <a:schemeClr val="bg1"/>
                        </a:solidFill>
                        <a:effectLst/>
                        <a:latin typeface="Arial" charset="0"/>
                        <a:ea typeface="新細明體" pitchFamily="18" charset="-12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800" b="1" i="0" u="none" strike="noStrike" cap="none" normalizeH="0" baseline="0" dirty="0" smtClean="0">
                          <a:ln>
                            <a:noFill/>
                          </a:ln>
                          <a:solidFill>
                            <a:schemeClr val="bg1"/>
                          </a:solidFill>
                          <a:effectLst/>
                          <a:latin typeface="Arial" charset="0"/>
                          <a:ea typeface="新細明體" pitchFamily="18" charset="-120"/>
                        </a:rPr>
                        <a:t>Components</a:t>
                      </a:r>
                      <a:endParaRPr kumimoji="1" lang="en-GB" altLang="zh-TW" sz="1800" b="1" i="0" u="none" strike="noStrike" cap="none" normalizeH="0" baseline="0" dirty="0" smtClean="0">
                        <a:ln>
                          <a:noFill/>
                        </a:ln>
                        <a:solidFill>
                          <a:schemeClr val="bg1"/>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800" b="1" i="0" u="none" strike="noStrike" cap="none" normalizeH="0" baseline="0" dirty="0" smtClean="0">
                          <a:ln>
                            <a:noFill/>
                          </a:ln>
                          <a:solidFill>
                            <a:schemeClr val="bg1"/>
                          </a:solidFill>
                          <a:effectLst/>
                          <a:latin typeface="Arial" charset="0"/>
                          <a:ea typeface="新細明體" pitchFamily="18" charset="-120"/>
                        </a:rPr>
                        <a:t>Device</a:t>
                      </a:r>
                      <a:endParaRPr kumimoji="1" lang="en-GB" altLang="zh-TW" sz="1800" b="1" i="0" u="none" strike="noStrike" cap="none" normalizeH="0" baseline="0" dirty="0" smtClean="0">
                        <a:ln>
                          <a:noFill/>
                        </a:ln>
                        <a:solidFill>
                          <a:schemeClr val="bg1"/>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800" b="1" i="0" u="none" strike="noStrike" cap="none" normalizeH="0" baseline="0" dirty="0" smtClean="0">
                          <a:ln>
                            <a:noFill/>
                          </a:ln>
                          <a:solidFill>
                            <a:schemeClr val="bg1"/>
                          </a:solidFill>
                          <a:effectLst/>
                          <a:latin typeface="Arial" charset="0"/>
                          <a:ea typeface="新細明體" pitchFamily="18" charset="-120"/>
                        </a:rPr>
                        <a:t>Network</a:t>
                      </a:r>
                      <a:endParaRPr kumimoji="1" lang="en-GB" altLang="zh-TW" sz="1800" b="1" i="0" u="none" strike="noStrike" cap="none" normalizeH="0" baseline="0" dirty="0" smtClean="0">
                        <a:ln>
                          <a:noFill/>
                        </a:ln>
                        <a:solidFill>
                          <a:schemeClr val="bg1"/>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800" b="1" i="0" u="none" strike="noStrike" cap="none" normalizeH="0" baseline="0" dirty="0" smtClean="0">
                          <a:ln>
                            <a:noFill/>
                          </a:ln>
                          <a:solidFill>
                            <a:schemeClr val="bg1"/>
                          </a:solidFill>
                          <a:effectLst/>
                          <a:latin typeface="Arial" charset="0"/>
                          <a:ea typeface="新細明體" pitchFamily="18" charset="-120"/>
                        </a:rPr>
                        <a:t>Software</a:t>
                      </a:r>
                      <a:endParaRPr kumimoji="1" lang="en-GB" altLang="zh-TW" sz="1800" b="1" i="0" u="none" strike="noStrike" cap="none" normalizeH="0" baseline="0" dirty="0" smtClean="0">
                        <a:ln>
                          <a:noFill/>
                        </a:ln>
                        <a:solidFill>
                          <a:schemeClr val="bg1"/>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800" b="1" i="0" u="none" strike="noStrike" cap="none" normalizeH="0" baseline="0" dirty="0" smtClean="0">
                          <a:ln>
                            <a:noFill/>
                          </a:ln>
                          <a:solidFill>
                            <a:schemeClr val="bg1"/>
                          </a:solidFill>
                          <a:effectLst/>
                          <a:latin typeface="Arial" charset="0"/>
                          <a:ea typeface="新細明體" pitchFamily="18" charset="-120"/>
                        </a:rPr>
                        <a:t>Applications</a:t>
                      </a:r>
                      <a:endParaRPr kumimoji="1" lang="en-GB" altLang="zh-TW" sz="1800" b="1" i="0" u="none" strike="noStrike" cap="none" normalizeH="0" baseline="0" dirty="0" smtClean="0">
                        <a:ln>
                          <a:noFill/>
                        </a:ln>
                        <a:solidFill>
                          <a:schemeClr val="bg1"/>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2"/>
                    </a:solidFill>
                  </a:tcPr>
                </a:tc>
              </a:tr>
              <a:tr h="9652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1980s &amp; before</a:t>
                      </a:r>
                      <a:endParaRPr kumimoji="1" lang="en-GB" altLang="zh-TW" sz="1600" b="0" i="0" u="none" strike="noStrike" cap="none" normalizeH="0" baseline="0" dirty="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Semiconductors</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Memory</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Storage  </a:t>
                      </a:r>
                      <a:endParaRPr kumimoji="1" lang="en-GB" altLang="zh-TW" sz="1600" b="0" i="0" u="none" strike="noStrike" cap="none" normalizeH="0" baseline="0" dirty="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Computers</a:t>
                      </a:r>
                      <a:endParaRPr kumimoji="1" lang="en-GB" altLang="zh-TW" sz="1600" b="0" i="0" u="none" strike="noStrike" cap="none" normalizeH="0" baseline="0" dirty="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TCP/IP</a:t>
                      </a:r>
                      <a:endParaRPr kumimoji="1" lang="en-GB" altLang="zh-TW" sz="1600" b="0" i="0" u="none" strike="noStrike" cap="none" normalizeH="0" baseline="0" dirty="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GB" altLang="zh-TW" sz="1600" b="0" i="0" u="none" strike="noStrike" cap="none" normalizeH="0" baseline="0" dirty="0" smtClean="0">
                        <a:ln>
                          <a:noFill/>
                        </a:ln>
                        <a:solidFill>
                          <a:srgbClr val="000000"/>
                        </a:solidFill>
                        <a:effectLst/>
                        <a:latin typeface="Arial" charset="0"/>
                        <a:ea typeface="新細明體" pitchFamily="18" charset="-12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GB" altLang="zh-TW" sz="1600" b="0" i="0" u="none" strike="noStrike" cap="none" normalizeH="0" baseline="0" dirty="0" smtClean="0">
                        <a:ln>
                          <a:noFill/>
                        </a:ln>
                        <a:solidFill>
                          <a:srgbClr val="000000"/>
                        </a:solidFill>
                        <a:effectLst/>
                        <a:latin typeface="Arial" charset="0"/>
                        <a:ea typeface="新細明體" pitchFamily="18" charset="-12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r>
              <a:tr h="15430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1990s</a:t>
                      </a:r>
                      <a:endParaRPr kumimoji="1" lang="en-GB" altLang="zh-TW" sz="1600" b="0" i="0" u="none" strike="noStrike" cap="none" normalizeH="0" baseline="0" dirty="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GB" altLang="zh-TW" sz="1600" b="0" i="0" u="none" strike="noStrike" cap="none" normalizeH="0" baseline="0" dirty="0" smtClean="0">
                          <a:ln>
                            <a:noFill/>
                          </a:ln>
                          <a:solidFill>
                            <a:srgbClr val="000000"/>
                          </a:solidFill>
                          <a:effectLst/>
                          <a:latin typeface="Arial" charset="0"/>
                          <a:ea typeface="新細明體" pitchFamily="18" charset="-120"/>
                          <a:cs typeface="Arial" charset="0"/>
                        </a:rPr>
                        <a:t>Semiconductor Foundry Service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Cellular Phones</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dirty="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Personal Computers</a:t>
                      </a:r>
                      <a:endParaRPr kumimoji="1" lang="en-GB" altLang="zh-TW" sz="1600" b="0" i="0" u="none" strike="noStrike" cap="none" normalizeH="0" baseline="0" dirty="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Private Networks / LAN</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dirty="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Telecoms / PSTN</a:t>
                      </a:r>
                      <a:endParaRPr kumimoji="1" lang="en-GB" altLang="zh-TW" sz="1600" b="0" i="0" u="none" strike="noStrike" cap="none" normalizeH="0" baseline="0" dirty="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Operating systems / GUI</a:t>
                      </a:r>
                      <a:endParaRPr kumimoji="1" lang="en-GB" altLang="zh-TW" sz="1600" b="0" i="0" u="none" strike="noStrike" cap="none" normalizeH="0" baseline="0" dirty="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GB" altLang="zh-TW" sz="1600" b="0" i="0" u="none" strike="noStrike" cap="none" normalizeH="0" baseline="0" dirty="0" smtClean="0">
                        <a:ln>
                          <a:noFill/>
                        </a:ln>
                        <a:solidFill>
                          <a:srgbClr val="000000"/>
                        </a:solidFill>
                        <a:effectLst/>
                        <a:latin typeface="Arial" charset="0"/>
                        <a:ea typeface="新細明體" pitchFamily="18" charset="-12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r>
              <a:tr h="24209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Early 2000s</a:t>
                      </a:r>
                      <a:endParaRPr kumimoji="1" lang="en-GB" altLang="zh-TW" sz="1600" b="0" i="0" u="none" strike="noStrike" cap="none" normalizeH="0" baseline="0" dirty="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IC </a:t>
                      </a:r>
                      <a:r>
                        <a:rPr kumimoji="1" lang="en-US" altLang="zh-TW" sz="1600" b="0" i="0" u="none" strike="noStrike" cap="none" normalizeH="0" baseline="0" dirty="0" err="1" smtClean="0">
                          <a:ln>
                            <a:noFill/>
                          </a:ln>
                          <a:solidFill>
                            <a:srgbClr val="000000"/>
                          </a:solidFill>
                          <a:effectLst/>
                          <a:latin typeface="Arial" charset="0"/>
                          <a:ea typeface="新細明體" pitchFamily="18" charset="-120"/>
                        </a:rPr>
                        <a:t>Fabless</a:t>
                      </a:r>
                      <a:endParaRPr kumimoji="1" lang="en-GB" altLang="zh-TW" sz="1600" b="0" i="0" u="none" strike="noStrike" cap="none" normalizeH="0" baseline="0" dirty="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Mobile computing / Laptops</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dirty="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Mobile phones</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dirty="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Consumer Electronics</a:t>
                      </a:r>
                      <a:endParaRPr kumimoji="1" lang="en-GB" altLang="zh-TW" sz="1600" b="0" i="0" u="none" strike="noStrike" cap="none" normalizeH="0" baseline="0" dirty="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Public Networks / Internet</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dirty="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Cellular</a:t>
                      </a:r>
                      <a:endParaRPr kumimoji="1" lang="en-GB" altLang="zh-TW" sz="1600" b="0" i="0" u="none" strike="noStrike" cap="none" normalizeH="0" baseline="0" dirty="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Browsers</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dirty="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Enterprise software</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dirty="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Open-source / GPL(general public license)</a:t>
                      </a:r>
                      <a:endParaRPr kumimoji="1" lang="en-GB" altLang="zh-TW" sz="1600" b="0" i="0" u="none" strike="noStrike" cap="none" normalizeH="0" baseline="0" dirty="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BPO(business process outsourcing)</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dirty="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Internet Search</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dirty="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E-commerce</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dirty="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GB" altLang="zh-TW" sz="1600" b="0" i="0" u="none" strike="noStrike" cap="none" normalizeH="0" baseline="0" dirty="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r>
              <a:tr h="15430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Late 2000s</a:t>
                      </a:r>
                      <a:endParaRPr kumimoji="1" lang="en-GB" altLang="zh-TW" sz="1600" b="0" i="0" u="none" strike="noStrike" cap="none" normalizeH="0" baseline="0" dirty="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GB" altLang="zh-TW" sz="1600" b="0" i="0" u="none" strike="noStrike" cap="none" normalizeH="0" baseline="0" dirty="0" smtClean="0">
                          <a:ln>
                            <a:noFill/>
                          </a:ln>
                          <a:solidFill>
                            <a:srgbClr val="000000"/>
                          </a:solidFill>
                          <a:effectLst/>
                          <a:latin typeface="Arial" charset="0"/>
                          <a:ea typeface="新細明體" pitchFamily="18" charset="-120"/>
                          <a:cs typeface="Arial" charset="0"/>
                        </a:rPr>
                        <a:t>SOC(system-on</a:t>
                      </a:r>
                    </a:p>
                    <a:p>
                      <a:pPr marL="0" marR="0" lvl="0" indent="0" algn="l" defTabSz="914400" rtl="0" eaLnBrk="1" fontAlgn="base" latinLnBrk="0" hangingPunct="1">
                        <a:lnSpc>
                          <a:spcPct val="100000"/>
                        </a:lnSpc>
                        <a:spcBef>
                          <a:spcPct val="0"/>
                        </a:spcBef>
                        <a:spcAft>
                          <a:spcPct val="0"/>
                        </a:spcAft>
                        <a:buClrTx/>
                        <a:buSzTx/>
                        <a:buFontTx/>
                        <a:buNone/>
                        <a:tabLst/>
                      </a:pPr>
                      <a:r>
                        <a:rPr kumimoji="1" lang="en-GB" altLang="zh-TW" sz="1600" b="0" i="0" u="none" strike="noStrike" cap="none" normalizeH="0" baseline="0" dirty="0" smtClean="0">
                          <a:ln>
                            <a:noFill/>
                          </a:ln>
                          <a:solidFill>
                            <a:srgbClr val="000000"/>
                          </a:solidFill>
                          <a:effectLst/>
                          <a:latin typeface="Arial" charset="0"/>
                          <a:ea typeface="新細明體" pitchFamily="18" charset="-120"/>
                          <a:cs typeface="Arial" charset="0"/>
                        </a:rPr>
                        <a:t>-chip)</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err="1" smtClean="0">
                          <a:ln>
                            <a:noFill/>
                          </a:ln>
                          <a:solidFill>
                            <a:srgbClr val="000000"/>
                          </a:solidFill>
                          <a:effectLst/>
                          <a:latin typeface="Arial" charset="0"/>
                          <a:ea typeface="新細明體" pitchFamily="18" charset="-120"/>
                        </a:rPr>
                        <a:t>SmartPhones</a:t>
                      </a:r>
                      <a:endParaRPr kumimoji="1" lang="en-US" altLang="zh-TW" sz="1600" b="0" i="0" u="none" strike="noStrike" cap="none" normalizeH="0" baseline="0" dirty="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dirty="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dirty="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3D</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dirty="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GB" altLang="zh-TW" sz="1600" b="0" i="0" u="none" strike="noStrike" cap="none" normalizeH="0" baseline="0" dirty="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Mobile Internet</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dirty="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3G</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dirty="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Wi-Fi</a:t>
                      </a:r>
                      <a:endParaRPr kumimoji="1" lang="en-GB" altLang="zh-TW" sz="1600" b="0" i="0" u="none" strike="noStrike" cap="none" normalizeH="0" baseline="0" dirty="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err="1" smtClean="0">
                          <a:ln>
                            <a:noFill/>
                          </a:ln>
                          <a:solidFill>
                            <a:srgbClr val="000000"/>
                          </a:solidFill>
                          <a:effectLst/>
                          <a:latin typeface="Arial" charset="0"/>
                          <a:ea typeface="新細明體" pitchFamily="18" charset="-120"/>
                        </a:rPr>
                        <a:t>SaaS</a:t>
                      </a:r>
                      <a:r>
                        <a:rPr kumimoji="1" lang="en-US" altLang="zh-TW" sz="1600" b="0" i="0" u="none" strike="noStrike" cap="none" normalizeH="0" baseline="0" dirty="0" smtClean="0">
                          <a:ln>
                            <a:noFill/>
                          </a:ln>
                          <a:solidFill>
                            <a:srgbClr val="000000"/>
                          </a:solidFill>
                          <a:effectLst/>
                          <a:latin typeface="Arial" charset="0"/>
                          <a:ea typeface="新細明體" pitchFamily="18" charset="-120"/>
                        </a:rPr>
                        <a:t>(software as a service)</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dirty="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Cloud Computing</a:t>
                      </a:r>
                      <a:endParaRPr kumimoji="1" lang="en-GB" altLang="zh-TW" sz="1600" b="0" i="0" u="none" strike="noStrike" cap="none" normalizeH="0" baseline="0" dirty="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Web 2.0 / Social media</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sz="1600" b="0" i="0" u="none" strike="noStrike" cap="none" normalizeH="0" baseline="0" dirty="0" smtClean="0">
                        <a:ln>
                          <a:noFill/>
                        </a:ln>
                        <a:solidFill>
                          <a:srgbClr val="000000"/>
                        </a:solidFill>
                        <a:effectLst/>
                        <a:latin typeface="Arial" charset="0"/>
                        <a:ea typeface="新細明體" pitchFamily="18" charset="-12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600" b="0" i="0" u="none" strike="noStrike" cap="none" normalizeH="0" baseline="0" dirty="0" smtClean="0">
                          <a:ln>
                            <a:noFill/>
                          </a:ln>
                          <a:solidFill>
                            <a:srgbClr val="000000"/>
                          </a:solidFill>
                          <a:effectLst/>
                          <a:latin typeface="Arial" charset="0"/>
                          <a:ea typeface="新細明體" pitchFamily="18" charset="-120"/>
                        </a:rPr>
                        <a:t>Virtual Reality</a:t>
                      </a:r>
                      <a:endParaRPr kumimoji="1" lang="en-GB" altLang="zh-TW" sz="1600" b="0" i="0" u="none" strike="noStrike" cap="none" normalizeH="0" baseline="0" dirty="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r>
            </a:tbl>
          </a:graphicData>
        </a:graphic>
      </p:graphicFrame>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315" name="Group 51"/>
          <p:cNvGraphicFramePr>
            <a:graphicFrameLocks noGrp="1"/>
          </p:cNvGraphicFramePr>
          <p:nvPr/>
        </p:nvGraphicFramePr>
        <p:xfrm>
          <a:off x="0" y="0"/>
          <a:ext cx="9144001" cy="6857999"/>
        </p:xfrm>
        <a:graphic>
          <a:graphicData uri="http://schemas.openxmlformats.org/drawingml/2006/table">
            <a:tbl>
              <a:tblPr/>
              <a:tblGrid>
                <a:gridCol w="971600"/>
                <a:gridCol w="1602178"/>
                <a:gridCol w="1350150"/>
                <a:gridCol w="1134126"/>
                <a:gridCol w="1080120"/>
                <a:gridCol w="1314146"/>
                <a:gridCol w="1691681"/>
              </a:tblGrid>
              <a:tr h="68734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GB" altLang="zh-TW" sz="1800" b="1" i="0" u="none" strike="noStrike" cap="none" normalizeH="0" baseline="0" dirty="0" smtClean="0">
                        <a:ln>
                          <a:noFill/>
                        </a:ln>
                        <a:solidFill>
                          <a:schemeClr val="bg1"/>
                        </a:solidFill>
                        <a:effectLst/>
                        <a:latin typeface="Arial" charset="0"/>
                        <a:ea typeface="新細明體" pitchFamily="18" charset="-12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800" b="1" i="0" u="none" strike="noStrike" cap="none" normalizeH="0" baseline="0" dirty="0" smtClean="0">
                          <a:ln>
                            <a:noFill/>
                          </a:ln>
                          <a:solidFill>
                            <a:schemeClr val="bg1"/>
                          </a:solidFill>
                          <a:effectLst/>
                          <a:latin typeface="Arial" charset="0"/>
                          <a:ea typeface="新細明體" pitchFamily="18" charset="-120"/>
                        </a:rPr>
                        <a:t>Components</a:t>
                      </a:r>
                      <a:endParaRPr kumimoji="1" lang="en-GB" altLang="zh-TW" sz="1800" b="1" i="0" u="none" strike="noStrike" cap="none" normalizeH="0" baseline="0" dirty="0" smtClean="0">
                        <a:ln>
                          <a:noFill/>
                        </a:ln>
                        <a:solidFill>
                          <a:schemeClr val="bg1"/>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800" b="1" i="0" u="none" strike="noStrike" cap="none" normalizeH="0" baseline="0" dirty="0" smtClean="0">
                          <a:ln>
                            <a:noFill/>
                          </a:ln>
                          <a:solidFill>
                            <a:schemeClr val="bg1"/>
                          </a:solidFill>
                          <a:effectLst/>
                          <a:latin typeface="Arial" charset="0"/>
                          <a:ea typeface="新細明體" pitchFamily="18" charset="-120"/>
                        </a:rPr>
                        <a:t>Device</a:t>
                      </a:r>
                      <a:endParaRPr kumimoji="1" lang="en-GB" altLang="zh-TW" sz="1800" b="1" i="0" u="none" strike="noStrike" cap="none" normalizeH="0" baseline="0" dirty="0" smtClean="0">
                        <a:ln>
                          <a:noFill/>
                        </a:ln>
                        <a:solidFill>
                          <a:schemeClr val="bg1"/>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800" b="1" i="0" u="none" strike="noStrike" cap="none" normalizeH="0" baseline="0" dirty="0" smtClean="0">
                          <a:ln>
                            <a:noFill/>
                          </a:ln>
                          <a:solidFill>
                            <a:schemeClr val="bg1"/>
                          </a:solidFill>
                          <a:effectLst/>
                          <a:latin typeface="Arial" charset="0"/>
                          <a:ea typeface="新細明體" pitchFamily="18" charset="-120"/>
                        </a:rPr>
                        <a:t>Network</a:t>
                      </a:r>
                      <a:endParaRPr kumimoji="1" lang="en-GB" altLang="zh-TW" sz="1800" b="1" i="0" u="none" strike="noStrike" cap="none" normalizeH="0" baseline="0" dirty="0" smtClean="0">
                        <a:ln>
                          <a:noFill/>
                        </a:ln>
                        <a:solidFill>
                          <a:schemeClr val="bg1"/>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GB" altLang="zh-TW" sz="1800" b="1" i="0" u="none" strike="noStrike" cap="none" normalizeH="0" baseline="0" dirty="0" smtClean="0">
                          <a:ln>
                            <a:noFill/>
                          </a:ln>
                          <a:solidFill>
                            <a:schemeClr val="bg1"/>
                          </a:solidFill>
                          <a:effectLst/>
                          <a:latin typeface="Arial" charset="0"/>
                          <a:ea typeface="新細明體" pitchFamily="18" charset="-120"/>
                        </a:rPr>
                        <a:t>AI Robot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800" b="1" i="0" u="none" strike="noStrike" cap="none" normalizeH="0" baseline="0" dirty="0" smtClean="0">
                          <a:ln>
                            <a:noFill/>
                          </a:ln>
                          <a:solidFill>
                            <a:schemeClr val="bg1"/>
                          </a:solidFill>
                          <a:effectLst/>
                          <a:latin typeface="Arial" charset="0"/>
                          <a:ea typeface="新細明體" pitchFamily="18" charset="-120"/>
                        </a:rPr>
                        <a:t>Software</a:t>
                      </a:r>
                      <a:endParaRPr kumimoji="1" lang="en-GB" altLang="zh-TW" sz="1800" b="1" i="0" u="none" strike="noStrike" cap="none" normalizeH="0" baseline="0" dirty="0" smtClean="0">
                        <a:ln>
                          <a:noFill/>
                        </a:ln>
                        <a:solidFill>
                          <a:schemeClr val="bg1"/>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800" b="1" i="0" u="none" strike="noStrike" cap="none" normalizeH="0" baseline="0" smtClean="0">
                          <a:ln>
                            <a:noFill/>
                          </a:ln>
                          <a:solidFill>
                            <a:schemeClr val="bg1"/>
                          </a:solidFill>
                          <a:effectLst/>
                          <a:latin typeface="Arial" charset="0"/>
                          <a:ea typeface="新細明體" pitchFamily="18" charset="-120"/>
                        </a:rPr>
                        <a:t>Applications</a:t>
                      </a:r>
                      <a:endParaRPr kumimoji="1" lang="en-GB" altLang="zh-TW" sz="1800" b="1" i="0" u="none" strike="noStrike" cap="none" normalizeH="0" baseline="0" smtClean="0">
                        <a:ln>
                          <a:noFill/>
                        </a:ln>
                        <a:solidFill>
                          <a:schemeClr val="bg1"/>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tx2"/>
                    </a:solidFill>
                  </a:tcPr>
                </a:tc>
              </a:tr>
              <a:tr h="1702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400" b="0" i="0" u="none" strike="noStrike" cap="none" normalizeH="0" baseline="0" dirty="0" smtClean="0">
                          <a:ln>
                            <a:noFill/>
                          </a:ln>
                          <a:solidFill>
                            <a:srgbClr val="000000"/>
                          </a:solidFill>
                          <a:effectLst/>
                          <a:latin typeface="Arial" charset="0"/>
                          <a:ea typeface="新細明體" pitchFamily="18" charset="-120"/>
                        </a:rPr>
                        <a:t>Emerging @ 2010 &amp; before</a:t>
                      </a:r>
                      <a:endParaRPr kumimoji="1" lang="en-GB" altLang="zh-TW" sz="1400" b="0" i="0" u="none" strike="noStrike" cap="none" normalizeH="0" baseline="0" dirty="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400" b="0" i="0" u="none" strike="noStrike" cap="none" normalizeH="0" baseline="0" dirty="0" err="1" smtClean="0">
                          <a:ln>
                            <a:noFill/>
                          </a:ln>
                          <a:solidFill>
                            <a:srgbClr val="000000"/>
                          </a:solidFill>
                          <a:effectLst/>
                          <a:latin typeface="Arial" pitchFamily="34" charset="0"/>
                          <a:ea typeface="新細明體" pitchFamily="18" charset="-120"/>
                          <a:cs typeface="Arial" pitchFamily="34" charset="0"/>
                        </a:rPr>
                        <a:t>Memrister</a:t>
                      </a:r>
                      <a:r>
                        <a:rPr kumimoji="1" lang="en-US" altLang="zh-TW" sz="1400" b="0" i="0" u="none" strike="noStrike" cap="none" normalizeH="0" baseline="0" dirty="0" smtClean="0">
                          <a:ln>
                            <a:noFill/>
                          </a:ln>
                          <a:solidFill>
                            <a:srgbClr val="000000"/>
                          </a:solidFill>
                          <a:effectLst/>
                          <a:latin typeface="Arial" pitchFamily="34" charset="0"/>
                          <a:ea typeface="新細明體" pitchFamily="18" charset="-120"/>
                          <a:cs typeface="Arial" pitchFamily="34" charset="0"/>
                        </a:rPr>
                        <a:t>, SCM (storage class memory; RRAM, PCM etc.), </a:t>
                      </a:r>
                      <a:endParaRPr kumimoji="1" lang="en-GB" altLang="zh-TW" sz="1400" b="0" i="0" u="none" strike="noStrike" cap="none" normalizeH="0" baseline="0" dirty="0" smtClean="0">
                        <a:ln>
                          <a:noFill/>
                        </a:ln>
                        <a:solidFill>
                          <a:srgbClr val="000000"/>
                        </a:solidFill>
                        <a:effectLst/>
                        <a:latin typeface="Arial" pitchFamily="34" charset="0"/>
                        <a:ea typeface="新細明體" pitchFamily="18" charset="-120"/>
                        <a:cs typeface="Arial"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400" b="0" i="0" u="none" strike="noStrike" cap="none" normalizeH="0" baseline="0" dirty="0" smtClean="0">
                          <a:ln>
                            <a:noFill/>
                          </a:ln>
                          <a:solidFill>
                            <a:srgbClr val="000000"/>
                          </a:solidFill>
                          <a:effectLst/>
                          <a:latin typeface="Arial" pitchFamily="34" charset="0"/>
                          <a:ea typeface="新細明體" pitchFamily="18" charset="-120"/>
                          <a:cs typeface="Arial" pitchFamily="34" charset="0"/>
                        </a:rPr>
                        <a:t>Tablet Computing Device, Soft Display,</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400" b="0" i="0" u="none" strike="noStrike" cap="none" normalizeH="0" baseline="0" dirty="0" smtClean="0">
                          <a:ln>
                            <a:noFill/>
                          </a:ln>
                          <a:solidFill>
                            <a:srgbClr val="000000"/>
                          </a:solidFill>
                          <a:effectLst/>
                          <a:latin typeface="Arial" pitchFamily="34" charset="0"/>
                          <a:ea typeface="新細明體" pitchFamily="18" charset="-120"/>
                          <a:cs typeface="Arial" pitchFamily="34" charset="0"/>
                        </a:rPr>
                        <a:t>Light Field Camera(handheld)</a:t>
                      </a:r>
                      <a:endParaRPr kumimoji="1" lang="en-GB" altLang="zh-TW" sz="1400" b="0" i="0" u="none" strike="noStrike" cap="none" normalizeH="0" baseline="0" dirty="0" smtClean="0">
                        <a:ln>
                          <a:noFill/>
                        </a:ln>
                        <a:solidFill>
                          <a:srgbClr val="000000"/>
                        </a:solidFill>
                        <a:effectLst/>
                        <a:latin typeface="Arial" pitchFamily="34" charset="0"/>
                        <a:ea typeface="新細明體" pitchFamily="18" charset="-120"/>
                        <a:cs typeface="Arial"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400" b="0" i="0" u="none" strike="noStrike" cap="none" normalizeH="0" baseline="0" dirty="0" smtClean="0">
                          <a:ln>
                            <a:noFill/>
                          </a:ln>
                          <a:solidFill>
                            <a:srgbClr val="000000"/>
                          </a:solidFill>
                          <a:effectLst/>
                          <a:latin typeface="Arial" pitchFamily="34" charset="0"/>
                          <a:ea typeface="新細明體" pitchFamily="18" charset="-120"/>
                          <a:cs typeface="Arial" pitchFamily="34" charset="0"/>
                        </a:rPr>
                        <a:t>IPV6 and 4G</a:t>
                      </a:r>
                      <a:endParaRPr kumimoji="1" lang="en-GB" altLang="zh-TW" sz="1400" b="0" i="0" u="none" strike="noStrike" cap="none" normalizeH="0" baseline="0" dirty="0" smtClean="0">
                        <a:ln>
                          <a:noFill/>
                        </a:ln>
                        <a:solidFill>
                          <a:srgbClr val="000000"/>
                        </a:solidFill>
                        <a:effectLst/>
                        <a:latin typeface="Arial" pitchFamily="34" charset="0"/>
                        <a:ea typeface="新細明體" pitchFamily="18" charset="-120"/>
                        <a:cs typeface="Arial"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GB" altLang="zh-TW" sz="1400" b="0" i="0" u="none" strike="noStrike" cap="none" normalizeH="0" baseline="0" dirty="0" smtClean="0">
                        <a:ln>
                          <a:noFill/>
                        </a:ln>
                        <a:solidFill>
                          <a:srgbClr val="000000"/>
                        </a:solidFill>
                        <a:effectLst/>
                        <a:latin typeface="Arial" pitchFamily="34" charset="0"/>
                        <a:ea typeface="新細明體" pitchFamily="18" charset="-120"/>
                        <a:cs typeface="Arial"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GB" altLang="zh-TW" sz="1400" b="0" i="0" u="none" strike="noStrike" cap="none" normalizeH="0" baseline="0" dirty="0" smtClean="0">
                          <a:ln>
                            <a:noFill/>
                          </a:ln>
                          <a:solidFill>
                            <a:srgbClr val="000000"/>
                          </a:solidFill>
                          <a:effectLst/>
                          <a:latin typeface="Arial" pitchFamily="34" charset="0"/>
                          <a:ea typeface="新細明體" pitchFamily="18" charset="-120"/>
                          <a:cs typeface="Arial" pitchFamily="34" charset="0"/>
                        </a:rPr>
                        <a:t>Cloud Computing ,</a:t>
                      </a:r>
                    </a:p>
                    <a:p>
                      <a:pPr marL="0" marR="0" lvl="0" indent="0" algn="l" defTabSz="914400" rtl="0" eaLnBrk="1" fontAlgn="base" latinLnBrk="0" hangingPunct="1">
                        <a:lnSpc>
                          <a:spcPct val="100000"/>
                        </a:lnSpc>
                        <a:spcBef>
                          <a:spcPct val="0"/>
                        </a:spcBef>
                        <a:spcAft>
                          <a:spcPct val="0"/>
                        </a:spcAft>
                        <a:buClrTx/>
                        <a:buSzTx/>
                        <a:buFontTx/>
                        <a:buNone/>
                        <a:tabLst/>
                      </a:pPr>
                      <a:r>
                        <a:rPr kumimoji="1" lang="en-GB" altLang="zh-TW" sz="1400" b="0" i="0" u="none" strike="noStrike" cap="none" normalizeH="0" baseline="0" dirty="0" smtClean="0">
                          <a:ln>
                            <a:noFill/>
                          </a:ln>
                          <a:solidFill>
                            <a:srgbClr val="000000"/>
                          </a:solidFill>
                          <a:effectLst/>
                          <a:latin typeface="Arial" pitchFamily="34" charset="0"/>
                          <a:ea typeface="新細明體" pitchFamily="18" charset="-120"/>
                          <a:cs typeface="Arial" pitchFamily="34" charset="0"/>
                        </a:rPr>
                        <a:t>Cloud Service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GB" altLang="zh-TW" sz="1400" b="0" i="0" u="none" strike="noStrike" cap="none" normalizeH="0" baseline="0" dirty="0" smtClean="0">
                          <a:ln>
                            <a:noFill/>
                          </a:ln>
                          <a:solidFill>
                            <a:srgbClr val="000000"/>
                          </a:solidFill>
                          <a:effectLst/>
                          <a:latin typeface="Arial" pitchFamily="34" charset="0"/>
                          <a:ea typeface="新細明體" pitchFamily="18" charset="-120"/>
                          <a:cs typeface="Arial" pitchFamily="34" charset="0"/>
                        </a:rPr>
                        <a:t>Machine Learning</a:t>
                      </a:r>
                      <a:r>
                        <a:rPr kumimoji="1" lang="en-GB" altLang="zh-TW" sz="1400" b="0" i="0" u="none" strike="noStrike" cap="none" normalizeH="0" baseline="0" smtClean="0">
                          <a:ln>
                            <a:noFill/>
                          </a:ln>
                          <a:solidFill>
                            <a:srgbClr val="000000"/>
                          </a:solidFill>
                          <a:effectLst/>
                          <a:latin typeface="Arial" pitchFamily="34" charset="0"/>
                          <a:ea typeface="新細明體" pitchFamily="18" charset="-120"/>
                          <a:cs typeface="Arial" pitchFamily="34" charset="0"/>
                        </a:rPr>
                        <a:t>, </a:t>
                      </a:r>
                      <a:endParaRPr kumimoji="1" lang="en-GB" altLang="zh-TW" sz="1400" b="0" i="0" u="none" strike="noStrike" cap="none" normalizeH="0" baseline="0" dirty="0" smtClean="0">
                        <a:ln>
                          <a:noFill/>
                        </a:ln>
                        <a:solidFill>
                          <a:srgbClr val="000000"/>
                        </a:solidFill>
                        <a:effectLst/>
                        <a:latin typeface="Arial" pitchFamily="34" charset="0"/>
                        <a:ea typeface="新細明體" pitchFamily="18" charset="-120"/>
                        <a:cs typeface="Arial"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r>
              <a:tr h="1702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400" b="0" i="0" u="none" strike="noStrike" cap="none" normalizeH="0" baseline="0" dirty="0" smtClean="0">
                          <a:ln>
                            <a:noFill/>
                          </a:ln>
                          <a:solidFill>
                            <a:srgbClr val="000000"/>
                          </a:solidFill>
                          <a:effectLst/>
                          <a:latin typeface="Arial" charset="0"/>
                          <a:ea typeface="新細明體" pitchFamily="18" charset="-120"/>
                        </a:rPr>
                        <a:t>2010s</a:t>
                      </a:r>
                      <a:endParaRPr kumimoji="1" lang="en-GB" altLang="zh-TW" sz="1400" b="0" i="0" u="none" strike="noStrike" cap="none" normalizeH="0" baseline="0" dirty="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GB" altLang="zh-TW" sz="1400" b="0" i="0" u="none" strike="noStrike" cap="none" normalizeH="0" baseline="0" dirty="0" smtClean="0">
                          <a:ln>
                            <a:noFill/>
                          </a:ln>
                          <a:solidFill>
                            <a:srgbClr val="000000"/>
                          </a:solidFill>
                          <a:effectLst/>
                          <a:latin typeface="Arial" pitchFamily="34" charset="0"/>
                          <a:ea typeface="新細明體" pitchFamily="18" charset="-120"/>
                          <a:cs typeface="Arial" pitchFamily="34" charset="0"/>
                        </a:rPr>
                        <a:t>3DIC,</a:t>
                      </a:r>
                    </a:p>
                    <a:p>
                      <a:pPr marL="0" marR="0" lvl="0" indent="0" algn="l" defTabSz="914400" rtl="0" eaLnBrk="1" fontAlgn="base" latinLnBrk="0" hangingPunct="1">
                        <a:lnSpc>
                          <a:spcPct val="100000"/>
                        </a:lnSpc>
                        <a:spcBef>
                          <a:spcPct val="0"/>
                        </a:spcBef>
                        <a:spcAft>
                          <a:spcPct val="0"/>
                        </a:spcAft>
                        <a:buClrTx/>
                        <a:buSzTx/>
                        <a:buFontTx/>
                        <a:buNone/>
                        <a:tabLst/>
                      </a:pPr>
                      <a:r>
                        <a:rPr kumimoji="1" lang="en-GB" altLang="zh-TW" sz="1400" b="0" i="0" u="none" strike="noStrike" cap="none" normalizeH="0" baseline="0" dirty="0" smtClean="0">
                          <a:ln>
                            <a:noFill/>
                          </a:ln>
                          <a:solidFill>
                            <a:srgbClr val="000000"/>
                          </a:solidFill>
                          <a:effectLst/>
                          <a:latin typeface="Arial" pitchFamily="34" charset="0"/>
                          <a:ea typeface="新細明體" pitchFamily="18" charset="-120"/>
                          <a:cs typeface="Arial" pitchFamily="34" charset="0"/>
                        </a:rPr>
                        <a:t>Biochip,</a:t>
                      </a:r>
                    </a:p>
                    <a:p>
                      <a:pPr marL="0" marR="0" lvl="0" indent="0" algn="l" defTabSz="914400" rtl="0" eaLnBrk="1" fontAlgn="base" latinLnBrk="0" hangingPunct="1">
                        <a:lnSpc>
                          <a:spcPct val="100000"/>
                        </a:lnSpc>
                        <a:spcBef>
                          <a:spcPct val="0"/>
                        </a:spcBef>
                        <a:spcAft>
                          <a:spcPct val="0"/>
                        </a:spcAft>
                        <a:buClrTx/>
                        <a:buSzTx/>
                        <a:buFontTx/>
                        <a:buNone/>
                        <a:tabLst/>
                      </a:pPr>
                      <a:r>
                        <a:rPr kumimoji="1" lang="en-GB" altLang="zh-TW" sz="1400" b="0" i="0" u="none" strike="noStrike" cap="none" normalizeH="0" baseline="0" dirty="0" err="1" smtClean="0">
                          <a:ln>
                            <a:noFill/>
                          </a:ln>
                          <a:solidFill>
                            <a:srgbClr val="000000"/>
                          </a:solidFill>
                          <a:effectLst/>
                          <a:latin typeface="Arial" pitchFamily="34" charset="0"/>
                          <a:ea typeface="新細明體" pitchFamily="18" charset="-120"/>
                          <a:cs typeface="Arial" pitchFamily="34" charset="0"/>
                        </a:rPr>
                        <a:t>LoC</a:t>
                      </a:r>
                      <a:r>
                        <a:rPr kumimoji="1" lang="en-GB" altLang="zh-TW" sz="1400" b="0" i="0" u="none" strike="noStrike" cap="none" normalizeH="0" baseline="0" dirty="0" smtClean="0">
                          <a:ln>
                            <a:noFill/>
                          </a:ln>
                          <a:solidFill>
                            <a:srgbClr val="000000"/>
                          </a:solidFill>
                          <a:effectLst/>
                          <a:latin typeface="Arial" pitchFamily="34" charset="0"/>
                          <a:ea typeface="新細明體" pitchFamily="18" charset="-120"/>
                          <a:cs typeface="Arial" pitchFamily="34"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1" lang="en-GB" altLang="zh-TW" sz="1400" b="0" i="0" u="none" strike="noStrike" cap="none" normalizeH="0" baseline="0" dirty="0" smtClean="0">
                          <a:ln>
                            <a:noFill/>
                          </a:ln>
                          <a:solidFill>
                            <a:srgbClr val="000000"/>
                          </a:solidFill>
                          <a:effectLst/>
                          <a:latin typeface="Arial" pitchFamily="34" charset="0"/>
                          <a:ea typeface="新細明體" pitchFamily="18" charset="-120"/>
                          <a:cs typeface="Arial" pitchFamily="34" charset="0"/>
                        </a:rPr>
                        <a:t>Open Hardware (</a:t>
                      </a:r>
                      <a:r>
                        <a:rPr kumimoji="1" lang="en-GB" altLang="zh-TW" sz="1400" b="0" i="0" u="none" strike="noStrike" cap="none" normalizeH="0" baseline="0" dirty="0" err="1" smtClean="0">
                          <a:ln>
                            <a:noFill/>
                          </a:ln>
                          <a:solidFill>
                            <a:srgbClr val="000000"/>
                          </a:solidFill>
                          <a:effectLst/>
                          <a:latin typeface="Arial" pitchFamily="34" charset="0"/>
                          <a:ea typeface="新細明體" pitchFamily="18" charset="-120"/>
                          <a:cs typeface="Arial" pitchFamily="34" charset="0"/>
                        </a:rPr>
                        <a:t>OpenPower</a:t>
                      </a:r>
                      <a:r>
                        <a:rPr kumimoji="1" lang="en-GB" altLang="zh-TW" sz="1400" b="0" i="0" u="none" strike="noStrike" cap="none" normalizeH="0" baseline="0" dirty="0" smtClean="0">
                          <a:ln>
                            <a:noFill/>
                          </a:ln>
                          <a:solidFill>
                            <a:srgbClr val="000000"/>
                          </a:solidFill>
                          <a:effectLst/>
                          <a:latin typeface="Arial" pitchFamily="34" charset="0"/>
                          <a:ea typeface="新細明體" pitchFamily="18" charset="-120"/>
                          <a:cs typeface="Arial" pitchFamily="34" charset="0"/>
                        </a:rPr>
                        <a:t>, Open Compute Project)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c>
                  <a:txBody>
                    <a:bodyPr/>
                    <a:lstStyle/>
                    <a:p>
                      <a:r>
                        <a:rPr lang="en-US" altLang="zh-TW" sz="1400" dirty="0" err="1" smtClean="0">
                          <a:latin typeface="Arial" pitchFamily="34" charset="0"/>
                          <a:cs typeface="Arial" pitchFamily="34" charset="0"/>
                        </a:rPr>
                        <a:t>iPad</a:t>
                      </a:r>
                      <a:r>
                        <a:rPr lang="en-US" altLang="zh-TW" sz="1400" dirty="0" smtClean="0">
                          <a:latin typeface="Arial" pitchFamily="34" charset="0"/>
                          <a:cs typeface="Arial" pitchFamily="34" charset="0"/>
                        </a:rPr>
                        <a:t>, Kindle,</a:t>
                      </a:r>
                    </a:p>
                    <a:p>
                      <a:r>
                        <a:rPr lang="en-US" altLang="zh-TW" sz="1400" dirty="0" smtClean="0">
                          <a:latin typeface="Arial" pitchFamily="34" charset="0"/>
                          <a:cs typeface="Arial" pitchFamily="34" charset="0"/>
                        </a:rPr>
                        <a:t>Smart</a:t>
                      </a:r>
                      <a:r>
                        <a:rPr lang="en-US" altLang="zh-TW" sz="1400" baseline="0" dirty="0" smtClean="0">
                          <a:latin typeface="Arial" pitchFamily="34" charset="0"/>
                          <a:cs typeface="Arial" pitchFamily="34" charset="0"/>
                        </a:rPr>
                        <a:t> Phone,</a:t>
                      </a:r>
                    </a:p>
                    <a:p>
                      <a:r>
                        <a:rPr lang="en-US" altLang="zh-TW" sz="1400" baseline="0" dirty="0" smtClean="0">
                          <a:latin typeface="Arial" pitchFamily="34" charset="0"/>
                          <a:cs typeface="Arial" pitchFamily="34" charset="0"/>
                        </a:rPr>
                        <a:t>3D-TV glasses-less,</a:t>
                      </a:r>
                    </a:p>
                    <a:p>
                      <a:r>
                        <a:rPr lang="en-US" altLang="zh-TW" sz="1400" baseline="0" dirty="0" smtClean="0">
                          <a:latin typeface="Arial" pitchFamily="34" charset="0"/>
                          <a:cs typeface="Arial" pitchFamily="34" charset="0"/>
                        </a:rPr>
                        <a:t>3D Printer,</a:t>
                      </a:r>
                    </a:p>
                    <a:p>
                      <a:r>
                        <a:rPr lang="en-US" altLang="zh-TW" sz="1400" baseline="0" dirty="0" smtClean="0">
                          <a:latin typeface="Arial" pitchFamily="34" charset="0"/>
                          <a:cs typeface="Arial" pitchFamily="34" charset="0"/>
                        </a:rPr>
                        <a:t>Google Glass</a:t>
                      </a:r>
                      <a:endParaRPr lang="zh-TW" altLang="en-US" sz="1400" dirty="0">
                        <a:latin typeface="Arial" pitchFamily="34" charset="0"/>
                        <a:cs typeface="Arial"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c>
                  <a:txBody>
                    <a:bodyPr/>
                    <a:lstStyle/>
                    <a:p>
                      <a:r>
                        <a:rPr lang="en-US" altLang="zh-TW" sz="1400" dirty="0" smtClean="0">
                          <a:latin typeface="Arial" pitchFamily="34" charset="0"/>
                          <a:cs typeface="Arial" pitchFamily="34" charset="0"/>
                        </a:rPr>
                        <a:t>Ubiquitous 4G and IPV6 Devices,</a:t>
                      </a:r>
                    </a:p>
                    <a:p>
                      <a:r>
                        <a:rPr lang="en-US" altLang="zh-TW" sz="1400" dirty="0" err="1" smtClean="0">
                          <a:latin typeface="Arial" pitchFamily="34" charset="0"/>
                          <a:cs typeface="Arial" pitchFamily="34" charset="0"/>
                        </a:rPr>
                        <a:t>IoT</a:t>
                      </a:r>
                      <a:r>
                        <a:rPr lang="en-US" altLang="zh-TW" sz="1400" dirty="0" smtClean="0">
                          <a:latin typeface="Arial" pitchFamily="34" charset="0"/>
                          <a:cs typeface="Arial" pitchFamily="34" charset="0"/>
                        </a:rPr>
                        <a:t>,</a:t>
                      </a:r>
                    </a:p>
                    <a:p>
                      <a:r>
                        <a:rPr lang="en-US" altLang="zh-TW" sz="1400" dirty="0" smtClean="0">
                          <a:latin typeface="Arial" pitchFamily="34" charset="0"/>
                          <a:cs typeface="Arial" pitchFamily="34" charset="0"/>
                        </a:rPr>
                        <a:t>5G</a:t>
                      </a:r>
                      <a:endParaRPr lang="zh-TW" altLang="en-US" sz="1400" dirty="0">
                        <a:latin typeface="Arial" pitchFamily="34" charset="0"/>
                        <a:cs typeface="Arial"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c>
                  <a:txBody>
                    <a:bodyPr/>
                    <a:lstStyle/>
                    <a:p>
                      <a:r>
                        <a:rPr lang="en-US" altLang="zh-TW" sz="1400" dirty="0" err="1" smtClean="0">
                          <a:latin typeface="Arial" pitchFamily="34" charset="0"/>
                          <a:cs typeface="Arial" pitchFamily="34" charset="0"/>
                        </a:rPr>
                        <a:t>Siri-iPhone</a:t>
                      </a:r>
                      <a:r>
                        <a:rPr lang="en-US" altLang="zh-TW" sz="1400" dirty="0" smtClean="0">
                          <a:latin typeface="Arial" pitchFamily="34" charset="0"/>
                          <a:cs typeface="Arial" pitchFamily="34" charset="0"/>
                        </a:rPr>
                        <a:t> and </a:t>
                      </a:r>
                      <a:r>
                        <a:rPr lang="en-US" altLang="zh-TW" sz="1400" dirty="0" err="1" smtClean="0">
                          <a:latin typeface="Arial" pitchFamily="34" charset="0"/>
                          <a:cs typeface="Arial" pitchFamily="34" charset="0"/>
                        </a:rPr>
                        <a:t>alikes</a:t>
                      </a:r>
                      <a:endParaRPr lang="zh-TW" altLang="en-US" sz="1400" dirty="0">
                        <a:latin typeface="Arial" pitchFamily="34" charset="0"/>
                        <a:cs typeface="Arial"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c>
                  <a:txBody>
                    <a:bodyPr/>
                    <a:lstStyle/>
                    <a:p>
                      <a:r>
                        <a:rPr lang="en-US" altLang="zh-TW" sz="1400" dirty="0" smtClean="0">
                          <a:latin typeface="Arial" pitchFamily="34" charset="0"/>
                          <a:cs typeface="Arial" pitchFamily="34" charset="0"/>
                        </a:rPr>
                        <a:t>Augmented Reality,</a:t>
                      </a:r>
                    </a:p>
                    <a:p>
                      <a:r>
                        <a:rPr lang="en-US" altLang="zh-TW" sz="1400" dirty="0" smtClean="0">
                          <a:latin typeface="Arial" pitchFamily="34" charset="0"/>
                          <a:cs typeface="Arial" pitchFamily="34" charset="0"/>
                        </a:rPr>
                        <a:t>Data Science,</a:t>
                      </a:r>
                    </a:p>
                    <a:p>
                      <a:r>
                        <a:rPr lang="en-US" altLang="zh-TW" sz="1400" dirty="0" err="1" smtClean="0">
                          <a:latin typeface="Arial" pitchFamily="34" charset="0"/>
                          <a:cs typeface="Arial" pitchFamily="34" charset="0"/>
                        </a:rPr>
                        <a:t>Open</a:t>
                      </a:r>
                      <a:r>
                        <a:rPr lang="en-US" altLang="zh-TW" sz="1400" baseline="0" dirty="0" err="1" smtClean="0">
                          <a:latin typeface="Arial" pitchFamily="34" charset="0"/>
                          <a:cs typeface="Arial" pitchFamily="34" charset="0"/>
                        </a:rPr>
                        <a:t>Power</a:t>
                      </a:r>
                      <a:r>
                        <a:rPr lang="en-US" altLang="zh-TW" sz="1400" baseline="0" dirty="0" smtClean="0">
                          <a:latin typeface="Arial" pitchFamily="34" charset="0"/>
                          <a:cs typeface="Arial" pitchFamily="34" charset="0"/>
                        </a:rPr>
                        <a:t> for data center</a:t>
                      </a:r>
                      <a:endParaRPr lang="zh-TW" altLang="en-US" sz="1400" dirty="0">
                        <a:latin typeface="Arial" pitchFamily="34" charset="0"/>
                        <a:cs typeface="Arial"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c>
                  <a:txBody>
                    <a:bodyPr/>
                    <a:lstStyle/>
                    <a:p>
                      <a:r>
                        <a:rPr lang="en-US" altLang="zh-TW" sz="1400" dirty="0" err="1" smtClean="0">
                          <a:latin typeface="Arial" pitchFamily="34" charset="0"/>
                          <a:cs typeface="Arial" pitchFamily="34" charset="0"/>
                        </a:rPr>
                        <a:t>iCloud</a:t>
                      </a:r>
                      <a:r>
                        <a:rPr lang="en-US" altLang="zh-TW" sz="1400" dirty="0" smtClean="0">
                          <a:latin typeface="Arial" pitchFamily="34" charset="0"/>
                          <a:cs typeface="Arial" pitchFamily="34" charset="0"/>
                        </a:rPr>
                        <a:t>,</a:t>
                      </a:r>
                    </a:p>
                    <a:p>
                      <a:r>
                        <a:rPr lang="en-US" altLang="zh-TW" sz="1400" dirty="0" smtClean="0">
                          <a:latin typeface="Arial" pitchFamily="34" charset="0"/>
                          <a:cs typeface="Arial" pitchFamily="34" charset="0"/>
                        </a:rPr>
                        <a:t>Amazon,</a:t>
                      </a:r>
                    </a:p>
                    <a:p>
                      <a:r>
                        <a:rPr lang="en-US" altLang="zh-TW" sz="1400" dirty="0" smtClean="0">
                          <a:latin typeface="Arial" pitchFamily="34" charset="0"/>
                          <a:cs typeface="Arial" pitchFamily="34" charset="0"/>
                        </a:rPr>
                        <a:t>Blue Cloud,</a:t>
                      </a:r>
                    </a:p>
                    <a:p>
                      <a:r>
                        <a:rPr lang="en-US" altLang="zh-TW" sz="1400" dirty="0" smtClean="0">
                          <a:latin typeface="Arial" pitchFamily="34" charset="0"/>
                          <a:cs typeface="Arial" pitchFamily="34" charset="0"/>
                        </a:rPr>
                        <a:t>Data Driven</a:t>
                      </a:r>
                      <a:r>
                        <a:rPr lang="en-US" altLang="zh-TW" sz="1400" baseline="0" dirty="0" smtClean="0">
                          <a:latin typeface="Arial" pitchFamily="34" charset="0"/>
                          <a:cs typeface="Arial" pitchFamily="34" charset="0"/>
                        </a:rPr>
                        <a:t> Decision Making</a:t>
                      </a:r>
                      <a:endParaRPr lang="zh-TW" altLang="en-US" sz="1400" dirty="0" smtClean="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zh-TW" altLang="en-US" sz="1400" dirty="0" smtClean="0">
                        <a:latin typeface="Arial" pitchFamily="34" charset="0"/>
                        <a:cs typeface="Arial"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r>
              <a:tr h="191062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400" b="0" i="0" u="none" strike="noStrike" cap="none" normalizeH="0" baseline="0" dirty="0" smtClean="0">
                          <a:ln>
                            <a:noFill/>
                          </a:ln>
                          <a:solidFill>
                            <a:srgbClr val="000000"/>
                          </a:solidFill>
                          <a:effectLst/>
                          <a:latin typeface="Arial" charset="0"/>
                          <a:ea typeface="新細明體" pitchFamily="18" charset="-120"/>
                        </a:rPr>
                        <a:t>2020s</a:t>
                      </a:r>
                      <a:endParaRPr kumimoji="1" lang="en-GB" altLang="zh-TW" sz="1400" b="0" i="0" u="none" strike="noStrike" cap="none" normalizeH="0" baseline="0" dirty="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r>
                        <a:rPr lang="en-US" altLang="zh-TW" sz="1400" dirty="0" err="1" smtClean="0">
                          <a:latin typeface="Arial" pitchFamily="34" charset="0"/>
                          <a:cs typeface="Arial" pitchFamily="34" charset="0"/>
                        </a:rPr>
                        <a:t>TeraHertz</a:t>
                      </a:r>
                      <a:r>
                        <a:rPr lang="en-US" altLang="zh-TW" sz="1400" baseline="0" dirty="0" smtClean="0">
                          <a:latin typeface="Arial" pitchFamily="34" charset="0"/>
                          <a:cs typeface="Arial" pitchFamily="34" charset="0"/>
                        </a:rPr>
                        <a:t> Components,</a:t>
                      </a:r>
                    </a:p>
                    <a:p>
                      <a:r>
                        <a:rPr lang="en-US" altLang="zh-TW" sz="1400" baseline="0" dirty="0" smtClean="0">
                          <a:latin typeface="Arial" pitchFamily="34" charset="0"/>
                          <a:cs typeface="Arial" pitchFamily="34" charset="0"/>
                        </a:rPr>
                        <a:t>Organic Components,</a:t>
                      </a:r>
                    </a:p>
                    <a:p>
                      <a:r>
                        <a:rPr lang="en-US" altLang="zh-TW" sz="1400" baseline="0" dirty="0" err="1" smtClean="0">
                          <a:latin typeface="Arial" pitchFamily="34" charset="0"/>
                          <a:cs typeface="Arial" pitchFamily="34" charset="0"/>
                        </a:rPr>
                        <a:t>Graphene</a:t>
                      </a:r>
                      <a:r>
                        <a:rPr lang="en-US" altLang="zh-TW" sz="1400" baseline="0" dirty="0" smtClean="0">
                          <a:latin typeface="Arial" pitchFamily="34" charset="0"/>
                          <a:cs typeface="Arial" pitchFamily="34" charset="0"/>
                        </a:rPr>
                        <a:t> </a:t>
                      </a:r>
                      <a:endParaRPr lang="zh-TW" altLang="en-US" sz="1400" dirty="0">
                        <a:latin typeface="Arial" pitchFamily="34" charset="0"/>
                        <a:cs typeface="Arial"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r>
                        <a:rPr lang="en-US" altLang="zh-TW" sz="1400" dirty="0" smtClean="0">
                          <a:latin typeface="Arial" pitchFamily="34" charset="0"/>
                          <a:cs typeface="Arial" pitchFamily="34" charset="0"/>
                        </a:rPr>
                        <a:t>Quantum Computing, </a:t>
                      </a:r>
                      <a:r>
                        <a:rPr kumimoji="1" lang="en-US" altLang="zh-TW" sz="1400" b="0" i="0" u="none" strike="noStrike" cap="none" normalizeH="0" baseline="0" dirty="0" smtClean="0">
                          <a:ln>
                            <a:noFill/>
                          </a:ln>
                          <a:solidFill>
                            <a:srgbClr val="000000"/>
                          </a:solidFill>
                          <a:effectLst/>
                          <a:latin typeface="Arial" pitchFamily="34" charset="0"/>
                          <a:ea typeface="新細明體" pitchFamily="18" charset="-120"/>
                          <a:cs typeface="Arial" pitchFamily="34" charset="0"/>
                        </a:rPr>
                        <a:t>Analog Computing,</a:t>
                      </a:r>
                      <a:endParaRPr lang="zh-TW" altLang="en-US" sz="1400" dirty="0" smtClean="0">
                        <a:latin typeface="Arial" pitchFamily="34" charset="0"/>
                        <a:cs typeface="Arial" pitchFamily="34" charset="0"/>
                      </a:endParaRPr>
                    </a:p>
                    <a:p>
                      <a:r>
                        <a:rPr lang="en-US" altLang="zh-TW" sz="1400" dirty="0" smtClean="0">
                          <a:latin typeface="Arial" pitchFamily="34" charset="0"/>
                          <a:cs typeface="Arial" pitchFamily="34" charset="0"/>
                        </a:rPr>
                        <a:t>Optical Computing</a:t>
                      </a:r>
                      <a:endParaRPr lang="zh-TW" altLang="en-US" sz="1400" dirty="0">
                        <a:latin typeface="Arial" pitchFamily="34" charset="0"/>
                        <a:cs typeface="Arial"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r>
                        <a:rPr lang="en-US" altLang="zh-TW" sz="1400" dirty="0" smtClean="0">
                          <a:latin typeface="Arial" pitchFamily="34" charset="0"/>
                          <a:cs typeface="Arial" pitchFamily="34" charset="0"/>
                        </a:rPr>
                        <a:t>Sensor Networking,</a:t>
                      </a:r>
                      <a:endParaRPr lang="zh-TW" altLang="en-US" sz="1400" dirty="0">
                        <a:latin typeface="Arial" pitchFamily="34" charset="0"/>
                        <a:cs typeface="Arial"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r>
                        <a:rPr lang="en-US" altLang="zh-TW" sz="1400" dirty="0" smtClean="0">
                          <a:latin typeface="Arial" pitchFamily="34" charset="0"/>
                          <a:cs typeface="Arial" pitchFamily="34" charset="0"/>
                        </a:rPr>
                        <a:t>Avatar(web)</a:t>
                      </a:r>
                      <a:endParaRPr lang="zh-TW" altLang="en-US" sz="1400" dirty="0">
                        <a:latin typeface="Arial" pitchFamily="34" charset="0"/>
                        <a:cs typeface="Arial"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altLang="zh-TW" sz="1400" dirty="0" smtClean="0">
                          <a:latin typeface="Arial" pitchFamily="34" charset="0"/>
                          <a:cs typeface="Arial" pitchFamily="34" charset="0"/>
                        </a:rPr>
                        <a:t>Contextual Search, </a:t>
                      </a:r>
                    </a:p>
                    <a:p>
                      <a:pPr marL="0" marR="0" lvl="0" indent="0" algn="l" defTabSz="914400" rtl="0" eaLnBrk="1" fontAlgn="base" latinLnBrk="0" hangingPunct="1">
                        <a:lnSpc>
                          <a:spcPct val="100000"/>
                        </a:lnSpc>
                        <a:spcBef>
                          <a:spcPct val="0"/>
                        </a:spcBef>
                        <a:spcAft>
                          <a:spcPct val="0"/>
                        </a:spcAft>
                        <a:buClrTx/>
                        <a:buSzTx/>
                        <a:buFontTx/>
                        <a:buNone/>
                        <a:tabLst/>
                        <a:defRPr/>
                      </a:pPr>
                      <a:r>
                        <a:rPr lang="en-US" altLang="zh-TW" sz="1400" dirty="0" smtClean="0">
                          <a:latin typeface="Arial" pitchFamily="34" charset="0"/>
                          <a:cs typeface="Arial" pitchFamily="34" charset="0"/>
                        </a:rPr>
                        <a:t>Analytic Search</a:t>
                      </a:r>
                      <a:r>
                        <a:rPr lang="en-US" altLang="zh-TW" sz="1400" baseline="0" dirty="0" smtClean="0">
                          <a:latin typeface="Arial" pitchFamily="34" charset="0"/>
                          <a:cs typeface="Arial" pitchFamily="34" charset="0"/>
                        </a:rPr>
                        <a:t> Engine,</a:t>
                      </a:r>
                      <a:endParaRPr kumimoji="1" lang="en-GB" altLang="zh-TW" sz="1400" b="0" i="0" u="none" strike="noStrike" cap="none" normalizeH="0" baseline="0" dirty="0" smtClean="0">
                        <a:ln>
                          <a:noFill/>
                        </a:ln>
                        <a:solidFill>
                          <a:srgbClr val="000000"/>
                        </a:solidFill>
                        <a:effectLst/>
                        <a:latin typeface="Arial" pitchFamily="34" charset="0"/>
                        <a:ea typeface="新細明體" pitchFamily="18" charset="-12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GB" altLang="zh-TW" sz="1400" b="0" i="0" u="none" strike="noStrike" cap="none" normalizeH="0" baseline="0" dirty="0" smtClean="0">
                          <a:ln>
                            <a:noFill/>
                          </a:ln>
                          <a:solidFill>
                            <a:srgbClr val="000000"/>
                          </a:solidFill>
                          <a:effectLst/>
                          <a:latin typeface="Arial" pitchFamily="34" charset="0"/>
                          <a:ea typeface="新細明體" pitchFamily="18" charset="-120"/>
                          <a:cs typeface="Arial" pitchFamily="34" charset="0"/>
                        </a:rPr>
                        <a:t>Virtual Reality</a:t>
                      </a:r>
                    </a:p>
                    <a:p>
                      <a:endParaRPr lang="zh-TW" altLang="en-US" sz="1400" dirty="0">
                        <a:latin typeface="Arial" pitchFamily="34" charset="0"/>
                        <a:cs typeface="Arial"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r>
                        <a:rPr lang="en-US" altLang="zh-TW" sz="1400" dirty="0" smtClean="0">
                          <a:latin typeface="Arial" pitchFamily="34" charset="0"/>
                          <a:cs typeface="Arial" pitchFamily="34" charset="0"/>
                        </a:rPr>
                        <a:t>Semantic Web,</a:t>
                      </a:r>
                    </a:p>
                    <a:p>
                      <a:r>
                        <a:rPr lang="en-US" altLang="zh-TW" sz="1400" baseline="0" dirty="0" smtClean="0">
                          <a:latin typeface="Arial" pitchFamily="34" charset="0"/>
                          <a:cs typeface="Arial" pitchFamily="34" charset="0"/>
                        </a:rPr>
                        <a:t>Real-time Predictive  Analytics,</a:t>
                      </a:r>
                      <a:endParaRPr lang="zh-TW" altLang="en-US" sz="1400" dirty="0" smtClean="0">
                        <a:latin typeface="Arial" pitchFamily="34" charset="0"/>
                        <a:cs typeface="Arial" pitchFamily="34" charset="0"/>
                      </a:endParaRPr>
                    </a:p>
                    <a:p>
                      <a:endParaRPr lang="zh-TW" altLang="en-US" sz="1400" dirty="0" smtClean="0">
                        <a:latin typeface="Arial" pitchFamily="34" charset="0"/>
                        <a:cs typeface="Arial"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r>
              <a:tr h="85602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1400" b="0" i="0" u="none" strike="noStrike" cap="none" normalizeH="0" baseline="0" dirty="0" smtClean="0">
                          <a:ln>
                            <a:noFill/>
                          </a:ln>
                          <a:solidFill>
                            <a:srgbClr val="000000"/>
                          </a:solidFill>
                          <a:effectLst/>
                          <a:latin typeface="Arial" charset="0"/>
                          <a:ea typeface="新細明體" pitchFamily="18" charset="-120"/>
                        </a:rPr>
                        <a:t>2030s</a:t>
                      </a:r>
                      <a:endParaRPr kumimoji="1" lang="en-GB" altLang="zh-TW" sz="1400" b="0" i="0" u="none" strike="noStrike" cap="none" normalizeH="0" baseline="0" dirty="0" smtClean="0">
                        <a:ln>
                          <a:noFill/>
                        </a:ln>
                        <a:solidFill>
                          <a:srgbClr val="000000"/>
                        </a:solidFill>
                        <a:effectLst/>
                        <a:latin typeface="Arial" charset="0"/>
                        <a:ea typeface="新細明體" pitchFamily="18" charset="-12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c>
                  <a:txBody>
                    <a:bodyPr/>
                    <a:lstStyle/>
                    <a:p>
                      <a:r>
                        <a:rPr lang="en-US" altLang="zh-TW" sz="1400" dirty="0" err="1" smtClean="0">
                          <a:latin typeface="Arial" pitchFamily="34" charset="0"/>
                          <a:cs typeface="Arial" pitchFamily="34" charset="0"/>
                        </a:rPr>
                        <a:t>Nanomachine</a:t>
                      </a:r>
                      <a:endParaRPr lang="zh-TW" altLang="en-US" sz="1400" dirty="0">
                        <a:latin typeface="Arial" pitchFamily="34" charset="0"/>
                        <a:cs typeface="Arial"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c>
                  <a:txBody>
                    <a:bodyPr/>
                    <a:lstStyle/>
                    <a:p>
                      <a:r>
                        <a:rPr lang="en-US" altLang="zh-TW" sz="1400" dirty="0" err="1" smtClean="0">
                          <a:latin typeface="Arial" pitchFamily="34" charset="0"/>
                          <a:cs typeface="Arial" pitchFamily="34" charset="0"/>
                        </a:rPr>
                        <a:t>BioComputing</a:t>
                      </a:r>
                      <a:r>
                        <a:rPr lang="en-US" altLang="zh-TW" sz="1400" dirty="0" smtClean="0">
                          <a:latin typeface="Arial" pitchFamily="34" charset="0"/>
                          <a:cs typeface="Arial" pitchFamily="34" charset="0"/>
                        </a:rPr>
                        <a:t>,</a:t>
                      </a:r>
                      <a:endParaRPr lang="zh-TW" altLang="en-US" sz="1400" dirty="0">
                        <a:latin typeface="Arial" pitchFamily="34" charset="0"/>
                        <a:cs typeface="Arial"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c>
                  <a:txBody>
                    <a:bodyPr/>
                    <a:lstStyle/>
                    <a:p>
                      <a:endParaRPr lang="zh-TW" altLang="en-US" sz="1400" dirty="0">
                        <a:latin typeface="Arial" pitchFamily="34" charset="0"/>
                        <a:cs typeface="Arial"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c>
                  <a:txBody>
                    <a:bodyPr/>
                    <a:lstStyle/>
                    <a:p>
                      <a:r>
                        <a:rPr lang="en-US" altLang="zh-TW" sz="1400" dirty="0" smtClean="0">
                          <a:latin typeface="Arial" pitchFamily="34" charset="0"/>
                          <a:cs typeface="Arial" pitchFamily="34" charset="0"/>
                        </a:rPr>
                        <a:t>Avatar(physical)</a:t>
                      </a:r>
                      <a:endParaRPr lang="zh-TW" altLang="en-US" sz="1400" dirty="0">
                        <a:latin typeface="Arial" pitchFamily="34" charset="0"/>
                        <a:cs typeface="Arial"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c>
                  <a:txBody>
                    <a:bodyPr/>
                    <a:lstStyle/>
                    <a:p>
                      <a:endParaRPr lang="zh-TW" altLang="en-US" sz="1400" dirty="0">
                        <a:latin typeface="Arial" pitchFamily="34" charset="0"/>
                        <a:cs typeface="Arial"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c>
                  <a:txBody>
                    <a:bodyPr/>
                    <a:lstStyle/>
                    <a:p>
                      <a:endParaRPr lang="zh-TW" altLang="en-US" sz="1400" dirty="0">
                        <a:latin typeface="Arial" pitchFamily="34" charset="0"/>
                        <a:cs typeface="Arial" pitchFamily="34"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CF1F5"/>
                    </a:solidFill>
                  </a:tcPr>
                </a:tc>
              </a:tr>
            </a:tbl>
          </a:graphicData>
        </a:graphic>
      </p:graphicFrame>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投影片編號版面配置區 5"/>
          <p:cNvSpPr>
            <a:spLocks noGrp="1"/>
          </p:cNvSpPr>
          <p:nvPr>
            <p:ph type="sldNum" sz="quarter" idx="4294967295"/>
          </p:nvPr>
        </p:nvSpPr>
        <p:spPr>
          <a:xfrm>
            <a:off x="8413750" y="6661150"/>
            <a:ext cx="730250" cy="196850"/>
          </a:xfrm>
          <a:noFill/>
        </p:spPr>
        <p:txBody>
          <a:bodyPr/>
          <a:lstStyle/>
          <a:p>
            <a:fld id="{85136F9D-60FC-4133-811F-42F7F88AEC8C}" type="slidenum">
              <a:rPr lang="en-US" altLang="zh-TW"/>
              <a:pPr/>
              <a:t>9</a:t>
            </a:fld>
            <a:endParaRPr lang="en-US" altLang="zh-TW"/>
          </a:p>
        </p:txBody>
      </p:sp>
      <p:sp>
        <p:nvSpPr>
          <p:cNvPr id="11268" name="Rectangle 2"/>
          <p:cNvSpPr>
            <a:spLocks noGrp="1" noChangeArrowheads="1"/>
          </p:cNvSpPr>
          <p:nvPr>
            <p:ph type="title"/>
          </p:nvPr>
        </p:nvSpPr>
        <p:spPr>
          <a:xfrm>
            <a:off x="539552" y="188640"/>
            <a:ext cx="8207375" cy="649287"/>
          </a:xfrm>
        </p:spPr>
        <p:txBody>
          <a:bodyPr>
            <a:normAutofit fontScale="90000"/>
          </a:bodyPr>
          <a:lstStyle/>
          <a:p>
            <a:pPr eaLnBrk="1" hangingPunct="1"/>
            <a:r>
              <a:rPr lang="en-US" altLang="zh-TW" sz="3200" dirty="0" smtClean="0"/>
              <a:t>10 most disruptive technology combinations over last 25 years</a:t>
            </a:r>
          </a:p>
        </p:txBody>
      </p:sp>
      <p:sp>
        <p:nvSpPr>
          <p:cNvPr id="795651" name="Rectangle 3"/>
          <p:cNvSpPr>
            <a:spLocks noGrp="1" noChangeArrowheads="1"/>
          </p:cNvSpPr>
          <p:nvPr>
            <p:ph type="body" idx="1"/>
          </p:nvPr>
        </p:nvSpPr>
        <p:spPr>
          <a:xfrm>
            <a:off x="468313" y="908050"/>
            <a:ext cx="8229600" cy="4995863"/>
          </a:xfrm>
        </p:spPr>
        <p:txBody>
          <a:bodyPr>
            <a:normAutofit lnSpcReduction="10000"/>
          </a:bodyPr>
          <a:lstStyle/>
          <a:p>
            <a:pPr eaLnBrk="1" hangingPunct="1">
              <a:lnSpc>
                <a:spcPct val="80000"/>
              </a:lnSpc>
            </a:pPr>
            <a:r>
              <a:rPr lang="en-US" altLang="zh-TW" sz="1200" b="1" dirty="0" smtClean="0"/>
              <a:t>Disruption: The whatever/wherever/whenever model of media consumption is turning both Hollywood and the consumer electronics industry on their heads, and forcing advertisers to rethink ways to capture our attention.</a:t>
            </a:r>
          </a:p>
          <a:p>
            <a:pPr lvl="1" eaLnBrk="1" hangingPunct="1">
              <a:lnSpc>
                <a:spcPct val="80000"/>
              </a:lnSpc>
            </a:pPr>
            <a:r>
              <a:rPr lang="en-US" altLang="zh-TW" sz="1200" b="1" dirty="0" smtClean="0">
                <a:solidFill>
                  <a:srgbClr val="FF0000"/>
                </a:solidFill>
              </a:rPr>
              <a:t>10. VOD and TV on demand + broadband service (TiVo, </a:t>
            </a:r>
            <a:r>
              <a:rPr lang="en-US" altLang="zh-TW" sz="1200" b="1" dirty="0" err="1" smtClean="0">
                <a:solidFill>
                  <a:srgbClr val="FF0000"/>
                </a:solidFill>
              </a:rPr>
              <a:t>iTune</a:t>
            </a:r>
            <a:r>
              <a:rPr lang="en-US" altLang="zh-TW" sz="1200" b="1" dirty="0" smtClean="0">
                <a:solidFill>
                  <a:srgbClr val="FF0000"/>
                </a:solidFill>
              </a:rPr>
              <a:t>, </a:t>
            </a:r>
            <a:r>
              <a:rPr lang="en-US" altLang="zh-TW" sz="1200" b="1" dirty="0" err="1" smtClean="0">
                <a:solidFill>
                  <a:srgbClr val="FF0000"/>
                </a:solidFill>
              </a:rPr>
              <a:t>Slingbox</a:t>
            </a:r>
            <a:r>
              <a:rPr lang="en-US" altLang="zh-TW" sz="1200" b="1" dirty="0" smtClean="0">
                <a:solidFill>
                  <a:srgbClr val="FF0000"/>
                </a:solidFill>
              </a:rPr>
              <a:t>, iPod etc.)</a:t>
            </a:r>
          </a:p>
          <a:p>
            <a:pPr eaLnBrk="1" hangingPunct="1">
              <a:lnSpc>
                <a:spcPct val="80000"/>
              </a:lnSpc>
            </a:pPr>
            <a:r>
              <a:rPr lang="en-US" altLang="zh-TW" sz="1200" b="1" dirty="0" smtClean="0"/>
              <a:t>Disruption: Digital video has made mini-</a:t>
            </a:r>
            <a:r>
              <a:rPr lang="en-US" altLang="zh-TW" sz="1200" b="1" dirty="0" err="1" smtClean="0"/>
              <a:t>Hitchcocks</a:t>
            </a:r>
            <a:r>
              <a:rPr lang="en-US" altLang="zh-TW" sz="1200" b="1" dirty="0" smtClean="0"/>
              <a:t> of everyone. YouTube and its many cousins give the masses a place to put their masterworks. Journalism, politics, and entertainment will never be the same.</a:t>
            </a:r>
          </a:p>
          <a:p>
            <a:pPr lvl="1" eaLnBrk="1" hangingPunct="1">
              <a:lnSpc>
                <a:spcPct val="80000"/>
              </a:lnSpc>
            </a:pPr>
            <a:r>
              <a:rPr lang="en-US" altLang="zh-TW" sz="1200" b="1" dirty="0" smtClean="0">
                <a:solidFill>
                  <a:srgbClr val="FF0000"/>
                </a:solidFill>
              </a:rPr>
              <a:t>9. YouTube + Cheap Digital Cameras and Camcorders</a:t>
            </a:r>
          </a:p>
          <a:p>
            <a:pPr eaLnBrk="1" hangingPunct="1">
              <a:lnSpc>
                <a:spcPct val="80000"/>
              </a:lnSpc>
            </a:pPr>
            <a:r>
              <a:rPr lang="en-US" altLang="zh-TW" sz="1200" b="1" dirty="0" smtClean="0"/>
              <a:t>Disruption: The Net is seeing a new boom in Web 2.0 companies that are more stable and more interesting than their dot-com-era predecessors. And with phones using Google's Linux-based Android operating system slated to appear this year, open source could disrupt the wireless market as well.</a:t>
            </a:r>
          </a:p>
          <a:p>
            <a:pPr lvl="1" eaLnBrk="1" hangingPunct="1">
              <a:lnSpc>
                <a:spcPct val="80000"/>
              </a:lnSpc>
            </a:pPr>
            <a:r>
              <a:rPr lang="en-US" altLang="zh-TW" sz="1200" b="1" dirty="0" smtClean="0">
                <a:solidFill>
                  <a:srgbClr val="FF0000"/>
                </a:solidFill>
              </a:rPr>
              <a:t>8. Open Source + Web Tools</a:t>
            </a:r>
          </a:p>
          <a:p>
            <a:pPr eaLnBrk="1" hangingPunct="1">
              <a:lnSpc>
                <a:spcPct val="80000"/>
              </a:lnSpc>
            </a:pPr>
            <a:r>
              <a:rPr lang="en-US" altLang="zh-TW" sz="1200" b="1" dirty="0" smtClean="0"/>
              <a:t>Disruption: The idea that media should be portable is disruptive. The notion that it should be free--and that some artists can survive, or even thrive, despite a lack of sales revenue--is even more so.</a:t>
            </a:r>
          </a:p>
          <a:p>
            <a:pPr lvl="1" eaLnBrk="1" hangingPunct="1">
              <a:lnSpc>
                <a:spcPct val="80000"/>
              </a:lnSpc>
            </a:pPr>
            <a:r>
              <a:rPr lang="en-US" altLang="zh-TW" sz="1200" b="1" dirty="0" smtClean="0">
                <a:solidFill>
                  <a:srgbClr val="FF0000"/>
                </a:solidFill>
              </a:rPr>
              <a:t>7. MP3 + Napster</a:t>
            </a:r>
          </a:p>
          <a:p>
            <a:pPr eaLnBrk="1" hangingPunct="1">
              <a:lnSpc>
                <a:spcPct val="80000"/>
              </a:lnSpc>
            </a:pPr>
            <a:r>
              <a:rPr lang="en-US" altLang="zh-TW" sz="1200" b="1" dirty="0" smtClean="0"/>
              <a:t>Disruption: Blogs give everyone a public voice, while Google gives bloggers a way to fund and market themselves--and the economy of the 21st century is born.</a:t>
            </a:r>
          </a:p>
          <a:p>
            <a:pPr lvl="1" eaLnBrk="1" hangingPunct="1">
              <a:lnSpc>
                <a:spcPct val="80000"/>
              </a:lnSpc>
            </a:pPr>
            <a:r>
              <a:rPr lang="en-US" altLang="zh-TW" sz="1200" b="1" dirty="0" smtClean="0">
                <a:solidFill>
                  <a:srgbClr val="FF0000"/>
                </a:solidFill>
              </a:rPr>
              <a:t>6. Blogs + Google Ads</a:t>
            </a:r>
          </a:p>
          <a:p>
            <a:pPr eaLnBrk="1" hangingPunct="1">
              <a:lnSpc>
                <a:spcPct val="80000"/>
              </a:lnSpc>
            </a:pPr>
            <a:r>
              <a:rPr lang="en-US" altLang="zh-TW" sz="1200" b="1" dirty="0" smtClean="0"/>
              <a:t>Disruption: Where would we be today without cheap, capacious, portable storage? No iPods. No YouTube. No Gmail. No cloud computing.</a:t>
            </a:r>
          </a:p>
          <a:p>
            <a:pPr lvl="1" eaLnBrk="1" hangingPunct="1">
              <a:lnSpc>
                <a:spcPct val="80000"/>
              </a:lnSpc>
            </a:pPr>
            <a:r>
              <a:rPr lang="en-US" altLang="zh-TW" sz="1200" b="1" dirty="0" smtClean="0">
                <a:solidFill>
                  <a:srgbClr val="FF0000"/>
                </a:solidFill>
              </a:rPr>
              <a:t>5. Cheap Storage + Portable Memory</a:t>
            </a:r>
          </a:p>
          <a:p>
            <a:pPr eaLnBrk="1" hangingPunct="1">
              <a:lnSpc>
                <a:spcPct val="80000"/>
              </a:lnSpc>
            </a:pPr>
            <a:r>
              <a:rPr lang="en-US" altLang="zh-TW" sz="1200" b="1" dirty="0" smtClean="0"/>
              <a:t>Disruption: For enterprises, cloud computing provides the benefits of a data center without the cost and hassle of maintaining one. For consumers, it offers the promise of cheaper, simpler devices that let them access their data and their applications from anywhere.</a:t>
            </a:r>
          </a:p>
          <a:p>
            <a:pPr lvl="1" eaLnBrk="1" hangingPunct="1">
              <a:lnSpc>
                <a:spcPct val="80000"/>
              </a:lnSpc>
            </a:pPr>
            <a:r>
              <a:rPr lang="en-US" altLang="zh-TW" sz="1200" b="1" dirty="0" smtClean="0">
                <a:solidFill>
                  <a:srgbClr val="FF0000"/>
                </a:solidFill>
              </a:rPr>
              <a:t>4. Cloud Computing + Always-On Devices</a:t>
            </a:r>
          </a:p>
          <a:p>
            <a:pPr eaLnBrk="1" hangingPunct="1">
              <a:lnSpc>
                <a:spcPct val="80000"/>
              </a:lnSpc>
            </a:pPr>
            <a:r>
              <a:rPr lang="en-US" altLang="zh-TW" sz="1200" b="1" dirty="0" smtClean="0"/>
              <a:t>Disruption: Broadband has created an explosion of video and music Web sites and VoIP services, while Wi-Fi is bringing the Net to everyday household appliances such as stereos, TVs, and home control systems. Together, they're making the connected home a reality.</a:t>
            </a:r>
          </a:p>
          <a:p>
            <a:pPr lvl="1" eaLnBrk="1" hangingPunct="1">
              <a:lnSpc>
                <a:spcPct val="80000"/>
              </a:lnSpc>
            </a:pPr>
            <a:r>
              <a:rPr lang="en-US" altLang="zh-TW" sz="1200" b="1" dirty="0" smtClean="0">
                <a:solidFill>
                  <a:srgbClr val="FF0000"/>
                </a:solidFill>
              </a:rPr>
              <a:t>3. Broadband + Wireless Networks</a:t>
            </a:r>
          </a:p>
          <a:p>
            <a:pPr eaLnBrk="1" hangingPunct="1">
              <a:lnSpc>
                <a:spcPct val="80000"/>
              </a:lnSpc>
            </a:pPr>
            <a:r>
              <a:rPr lang="en-US" altLang="zh-TW" sz="1200" b="1" dirty="0" smtClean="0"/>
              <a:t>Disruption: Media firms, publishing companies, and advertisers now think Web first, and broadcast or print second.</a:t>
            </a:r>
          </a:p>
          <a:p>
            <a:pPr lvl="1" eaLnBrk="1" hangingPunct="1">
              <a:lnSpc>
                <a:spcPct val="80000"/>
              </a:lnSpc>
            </a:pPr>
            <a:r>
              <a:rPr lang="en-US" altLang="zh-TW" sz="1200" b="1" dirty="0" smtClean="0">
                <a:solidFill>
                  <a:srgbClr val="FF0000"/>
                </a:solidFill>
              </a:rPr>
              <a:t>2. The Web + The Graphical Browser</a:t>
            </a:r>
          </a:p>
          <a:p>
            <a:pPr eaLnBrk="1" hangingPunct="1">
              <a:lnSpc>
                <a:spcPct val="80000"/>
              </a:lnSpc>
            </a:pPr>
            <a:r>
              <a:rPr lang="en-US" altLang="zh-TW" sz="1200" b="1" dirty="0" smtClean="0"/>
              <a:t>Disruption: The ability to be reachable 24/7 is morphing into the ability to surf the Net from any location. And it's forcing monopolistic wireless companies to open up their networks to new devices and services.</a:t>
            </a:r>
          </a:p>
          <a:p>
            <a:pPr lvl="1" eaLnBrk="1" hangingPunct="1">
              <a:lnSpc>
                <a:spcPct val="80000"/>
              </a:lnSpc>
            </a:pPr>
            <a:r>
              <a:rPr lang="en-US" altLang="zh-TW" sz="1200" b="1" dirty="0" smtClean="0">
                <a:solidFill>
                  <a:srgbClr val="FF0000"/>
                </a:solidFill>
              </a:rPr>
              <a:t>1. Cell Phones + Wireless Internet Access</a:t>
            </a:r>
          </a:p>
        </p:txBody>
      </p:sp>
      <p:sp>
        <p:nvSpPr>
          <p:cNvPr id="11270" name="Text Box 6"/>
          <p:cNvSpPr txBox="1">
            <a:spLocks noChangeArrowheads="1"/>
          </p:cNvSpPr>
          <p:nvPr/>
        </p:nvSpPr>
        <p:spPr bwMode="auto">
          <a:xfrm>
            <a:off x="4427538" y="6453188"/>
            <a:ext cx="2863850" cy="274637"/>
          </a:xfrm>
          <a:prstGeom prst="rect">
            <a:avLst/>
          </a:prstGeom>
          <a:noFill/>
          <a:ln w="9525">
            <a:noFill/>
            <a:miter lim="800000"/>
            <a:headEnd/>
            <a:tailEnd/>
          </a:ln>
        </p:spPr>
        <p:txBody>
          <a:bodyPr wrap="none">
            <a:spAutoFit/>
          </a:bodyPr>
          <a:lstStyle/>
          <a:p>
            <a:r>
              <a:rPr lang="en-US" altLang="zh-TW" sz="1200"/>
              <a:t>Source: Dan Tynan, PC World 2008.03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795651">
                                            <p:txEl>
                                              <p:pRg st="0" end="0"/>
                                            </p:txEl>
                                          </p:spTgt>
                                        </p:tgtEl>
                                        <p:attrNameLst>
                                          <p:attrName>style.visibility</p:attrName>
                                        </p:attrNameLst>
                                      </p:cBhvr>
                                      <p:to>
                                        <p:strVal val="visible"/>
                                      </p:to>
                                    </p:set>
                                    <p:animEffect transition="in" filter="box(in)">
                                      <p:cBhvr>
                                        <p:cTn id="7" dur="500"/>
                                        <p:tgtEl>
                                          <p:spTgt spid="795651">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795651">
                                            <p:txEl>
                                              <p:pRg st="1" end="1"/>
                                            </p:txEl>
                                          </p:spTgt>
                                        </p:tgtEl>
                                        <p:attrNameLst>
                                          <p:attrName>style.visibility</p:attrName>
                                        </p:attrNameLst>
                                      </p:cBhvr>
                                      <p:to>
                                        <p:strVal val="visible"/>
                                      </p:to>
                                    </p:set>
                                    <p:animEffect transition="in" filter="box(in)">
                                      <p:cBhvr>
                                        <p:cTn id="10" dur="500"/>
                                        <p:tgtEl>
                                          <p:spTgt spid="795651">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nodeType="clickEffect">
                                  <p:stCondLst>
                                    <p:cond delay="0"/>
                                  </p:stCondLst>
                                  <p:childTnLst>
                                    <p:set>
                                      <p:cBhvr>
                                        <p:cTn id="14" dur="1" fill="hold">
                                          <p:stCondLst>
                                            <p:cond delay="0"/>
                                          </p:stCondLst>
                                        </p:cTn>
                                        <p:tgtEl>
                                          <p:spTgt spid="795651">
                                            <p:txEl>
                                              <p:pRg st="2" end="2"/>
                                            </p:txEl>
                                          </p:spTgt>
                                        </p:tgtEl>
                                        <p:attrNameLst>
                                          <p:attrName>style.visibility</p:attrName>
                                        </p:attrNameLst>
                                      </p:cBhvr>
                                      <p:to>
                                        <p:strVal val="visible"/>
                                      </p:to>
                                    </p:set>
                                    <p:animEffect transition="in" filter="box(in)">
                                      <p:cBhvr>
                                        <p:cTn id="15" dur="500"/>
                                        <p:tgtEl>
                                          <p:spTgt spid="795651">
                                            <p:txEl>
                                              <p:pRg st="2" end="2"/>
                                            </p:txEl>
                                          </p:spTgt>
                                        </p:tgtEl>
                                      </p:cBhvr>
                                    </p:animEffect>
                                  </p:childTnLst>
                                </p:cTn>
                              </p:par>
                              <p:par>
                                <p:cTn id="16" presetID="4" presetClass="entr" presetSubtype="16" fill="hold" nodeType="withEffect">
                                  <p:stCondLst>
                                    <p:cond delay="0"/>
                                  </p:stCondLst>
                                  <p:childTnLst>
                                    <p:set>
                                      <p:cBhvr>
                                        <p:cTn id="17" dur="1" fill="hold">
                                          <p:stCondLst>
                                            <p:cond delay="0"/>
                                          </p:stCondLst>
                                        </p:cTn>
                                        <p:tgtEl>
                                          <p:spTgt spid="795651">
                                            <p:txEl>
                                              <p:pRg st="3" end="3"/>
                                            </p:txEl>
                                          </p:spTgt>
                                        </p:tgtEl>
                                        <p:attrNameLst>
                                          <p:attrName>style.visibility</p:attrName>
                                        </p:attrNameLst>
                                      </p:cBhvr>
                                      <p:to>
                                        <p:strVal val="visible"/>
                                      </p:to>
                                    </p:set>
                                    <p:animEffect transition="in" filter="box(in)">
                                      <p:cBhvr>
                                        <p:cTn id="18" dur="500"/>
                                        <p:tgtEl>
                                          <p:spTgt spid="795651">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795651">
                                            <p:txEl>
                                              <p:pRg st="4" end="4"/>
                                            </p:txEl>
                                          </p:spTgt>
                                        </p:tgtEl>
                                        <p:attrNameLst>
                                          <p:attrName>style.visibility</p:attrName>
                                        </p:attrNameLst>
                                      </p:cBhvr>
                                      <p:to>
                                        <p:strVal val="visible"/>
                                      </p:to>
                                    </p:set>
                                    <p:animEffect transition="in" filter="box(in)">
                                      <p:cBhvr>
                                        <p:cTn id="23" dur="500"/>
                                        <p:tgtEl>
                                          <p:spTgt spid="795651">
                                            <p:txEl>
                                              <p:pRg st="4" end="4"/>
                                            </p:txEl>
                                          </p:spTgt>
                                        </p:tgtEl>
                                      </p:cBhvr>
                                    </p:animEffect>
                                  </p:childTnLst>
                                </p:cTn>
                              </p:par>
                              <p:par>
                                <p:cTn id="24" presetID="4" presetClass="entr" presetSubtype="16" fill="hold" nodeType="withEffect">
                                  <p:stCondLst>
                                    <p:cond delay="0"/>
                                  </p:stCondLst>
                                  <p:childTnLst>
                                    <p:set>
                                      <p:cBhvr>
                                        <p:cTn id="25" dur="1" fill="hold">
                                          <p:stCondLst>
                                            <p:cond delay="0"/>
                                          </p:stCondLst>
                                        </p:cTn>
                                        <p:tgtEl>
                                          <p:spTgt spid="795651">
                                            <p:txEl>
                                              <p:pRg st="5" end="5"/>
                                            </p:txEl>
                                          </p:spTgt>
                                        </p:tgtEl>
                                        <p:attrNameLst>
                                          <p:attrName>style.visibility</p:attrName>
                                        </p:attrNameLst>
                                      </p:cBhvr>
                                      <p:to>
                                        <p:strVal val="visible"/>
                                      </p:to>
                                    </p:set>
                                    <p:animEffect transition="in" filter="box(in)">
                                      <p:cBhvr>
                                        <p:cTn id="26" dur="500"/>
                                        <p:tgtEl>
                                          <p:spTgt spid="795651">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nodeType="clickEffect">
                                  <p:stCondLst>
                                    <p:cond delay="0"/>
                                  </p:stCondLst>
                                  <p:childTnLst>
                                    <p:set>
                                      <p:cBhvr>
                                        <p:cTn id="30" dur="1" fill="hold">
                                          <p:stCondLst>
                                            <p:cond delay="0"/>
                                          </p:stCondLst>
                                        </p:cTn>
                                        <p:tgtEl>
                                          <p:spTgt spid="795651">
                                            <p:txEl>
                                              <p:pRg st="6" end="6"/>
                                            </p:txEl>
                                          </p:spTgt>
                                        </p:tgtEl>
                                        <p:attrNameLst>
                                          <p:attrName>style.visibility</p:attrName>
                                        </p:attrNameLst>
                                      </p:cBhvr>
                                      <p:to>
                                        <p:strVal val="visible"/>
                                      </p:to>
                                    </p:set>
                                    <p:animEffect transition="in" filter="box(in)">
                                      <p:cBhvr>
                                        <p:cTn id="31" dur="500"/>
                                        <p:tgtEl>
                                          <p:spTgt spid="795651">
                                            <p:txEl>
                                              <p:pRg st="6" end="6"/>
                                            </p:txEl>
                                          </p:spTgt>
                                        </p:tgtEl>
                                      </p:cBhvr>
                                    </p:animEffect>
                                  </p:childTnLst>
                                </p:cTn>
                              </p:par>
                              <p:par>
                                <p:cTn id="32" presetID="4" presetClass="entr" presetSubtype="16" fill="hold" nodeType="withEffect">
                                  <p:stCondLst>
                                    <p:cond delay="0"/>
                                  </p:stCondLst>
                                  <p:childTnLst>
                                    <p:set>
                                      <p:cBhvr>
                                        <p:cTn id="33" dur="1" fill="hold">
                                          <p:stCondLst>
                                            <p:cond delay="0"/>
                                          </p:stCondLst>
                                        </p:cTn>
                                        <p:tgtEl>
                                          <p:spTgt spid="795651">
                                            <p:txEl>
                                              <p:pRg st="7" end="7"/>
                                            </p:txEl>
                                          </p:spTgt>
                                        </p:tgtEl>
                                        <p:attrNameLst>
                                          <p:attrName>style.visibility</p:attrName>
                                        </p:attrNameLst>
                                      </p:cBhvr>
                                      <p:to>
                                        <p:strVal val="visible"/>
                                      </p:to>
                                    </p:set>
                                    <p:animEffect transition="in" filter="box(in)">
                                      <p:cBhvr>
                                        <p:cTn id="34" dur="500"/>
                                        <p:tgtEl>
                                          <p:spTgt spid="795651">
                                            <p:txEl>
                                              <p:pRg st="7" end="7"/>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4" presetClass="entr" presetSubtype="16" fill="hold" nodeType="clickEffect">
                                  <p:stCondLst>
                                    <p:cond delay="0"/>
                                  </p:stCondLst>
                                  <p:childTnLst>
                                    <p:set>
                                      <p:cBhvr>
                                        <p:cTn id="38" dur="1" fill="hold">
                                          <p:stCondLst>
                                            <p:cond delay="0"/>
                                          </p:stCondLst>
                                        </p:cTn>
                                        <p:tgtEl>
                                          <p:spTgt spid="795651">
                                            <p:txEl>
                                              <p:pRg st="8" end="8"/>
                                            </p:txEl>
                                          </p:spTgt>
                                        </p:tgtEl>
                                        <p:attrNameLst>
                                          <p:attrName>style.visibility</p:attrName>
                                        </p:attrNameLst>
                                      </p:cBhvr>
                                      <p:to>
                                        <p:strVal val="visible"/>
                                      </p:to>
                                    </p:set>
                                    <p:animEffect transition="in" filter="box(in)">
                                      <p:cBhvr>
                                        <p:cTn id="39" dur="500"/>
                                        <p:tgtEl>
                                          <p:spTgt spid="795651">
                                            <p:txEl>
                                              <p:pRg st="8" end="8"/>
                                            </p:txEl>
                                          </p:spTgt>
                                        </p:tgtEl>
                                      </p:cBhvr>
                                    </p:animEffect>
                                  </p:childTnLst>
                                </p:cTn>
                              </p:par>
                              <p:par>
                                <p:cTn id="40" presetID="4" presetClass="entr" presetSubtype="16" fill="hold" nodeType="withEffect">
                                  <p:stCondLst>
                                    <p:cond delay="0"/>
                                  </p:stCondLst>
                                  <p:childTnLst>
                                    <p:set>
                                      <p:cBhvr>
                                        <p:cTn id="41" dur="1" fill="hold">
                                          <p:stCondLst>
                                            <p:cond delay="0"/>
                                          </p:stCondLst>
                                        </p:cTn>
                                        <p:tgtEl>
                                          <p:spTgt spid="795651">
                                            <p:txEl>
                                              <p:pRg st="9" end="9"/>
                                            </p:txEl>
                                          </p:spTgt>
                                        </p:tgtEl>
                                        <p:attrNameLst>
                                          <p:attrName>style.visibility</p:attrName>
                                        </p:attrNameLst>
                                      </p:cBhvr>
                                      <p:to>
                                        <p:strVal val="visible"/>
                                      </p:to>
                                    </p:set>
                                    <p:animEffect transition="in" filter="box(in)">
                                      <p:cBhvr>
                                        <p:cTn id="42" dur="500"/>
                                        <p:tgtEl>
                                          <p:spTgt spid="795651">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nodeType="clickEffect">
                                  <p:stCondLst>
                                    <p:cond delay="0"/>
                                  </p:stCondLst>
                                  <p:childTnLst>
                                    <p:set>
                                      <p:cBhvr>
                                        <p:cTn id="46" dur="1" fill="hold">
                                          <p:stCondLst>
                                            <p:cond delay="0"/>
                                          </p:stCondLst>
                                        </p:cTn>
                                        <p:tgtEl>
                                          <p:spTgt spid="795651">
                                            <p:txEl>
                                              <p:pRg st="10" end="10"/>
                                            </p:txEl>
                                          </p:spTgt>
                                        </p:tgtEl>
                                        <p:attrNameLst>
                                          <p:attrName>style.visibility</p:attrName>
                                        </p:attrNameLst>
                                      </p:cBhvr>
                                      <p:to>
                                        <p:strVal val="visible"/>
                                      </p:to>
                                    </p:set>
                                    <p:animEffect transition="in" filter="box(in)">
                                      <p:cBhvr>
                                        <p:cTn id="47" dur="500"/>
                                        <p:tgtEl>
                                          <p:spTgt spid="795651">
                                            <p:txEl>
                                              <p:pRg st="10" end="10"/>
                                            </p:txEl>
                                          </p:spTgt>
                                        </p:tgtEl>
                                      </p:cBhvr>
                                    </p:animEffect>
                                  </p:childTnLst>
                                </p:cTn>
                              </p:par>
                              <p:par>
                                <p:cTn id="48" presetID="4" presetClass="entr" presetSubtype="16" fill="hold" nodeType="withEffect">
                                  <p:stCondLst>
                                    <p:cond delay="0"/>
                                  </p:stCondLst>
                                  <p:childTnLst>
                                    <p:set>
                                      <p:cBhvr>
                                        <p:cTn id="49" dur="1" fill="hold">
                                          <p:stCondLst>
                                            <p:cond delay="0"/>
                                          </p:stCondLst>
                                        </p:cTn>
                                        <p:tgtEl>
                                          <p:spTgt spid="795651">
                                            <p:txEl>
                                              <p:pRg st="11" end="11"/>
                                            </p:txEl>
                                          </p:spTgt>
                                        </p:tgtEl>
                                        <p:attrNameLst>
                                          <p:attrName>style.visibility</p:attrName>
                                        </p:attrNameLst>
                                      </p:cBhvr>
                                      <p:to>
                                        <p:strVal val="visible"/>
                                      </p:to>
                                    </p:set>
                                    <p:animEffect transition="in" filter="box(in)">
                                      <p:cBhvr>
                                        <p:cTn id="50" dur="500"/>
                                        <p:tgtEl>
                                          <p:spTgt spid="795651">
                                            <p:txEl>
                                              <p:pRg st="11" end="11"/>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4" presetClass="entr" presetSubtype="16" fill="hold" nodeType="clickEffect">
                                  <p:stCondLst>
                                    <p:cond delay="0"/>
                                  </p:stCondLst>
                                  <p:childTnLst>
                                    <p:set>
                                      <p:cBhvr>
                                        <p:cTn id="54" dur="1" fill="hold">
                                          <p:stCondLst>
                                            <p:cond delay="0"/>
                                          </p:stCondLst>
                                        </p:cTn>
                                        <p:tgtEl>
                                          <p:spTgt spid="795651">
                                            <p:txEl>
                                              <p:pRg st="12" end="12"/>
                                            </p:txEl>
                                          </p:spTgt>
                                        </p:tgtEl>
                                        <p:attrNameLst>
                                          <p:attrName>style.visibility</p:attrName>
                                        </p:attrNameLst>
                                      </p:cBhvr>
                                      <p:to>
                                        <p:strVal val="visible"/>
                                      </p:to>
                                    </p:set>
                                    <p:animEffect transition="in" filter="box(in)">
                                      <p:cBhvr>
                                        <p:cTn id="55" dur="500"/>
                                        <p:tgtEl>
                                          <p:spTgt spid="795651">
                                            <p:txEl>
                                              <p:pRg st="12" end="12"/>
                                            </p:txEl>
                                          </p:spTgt>
                                        </p:tgtEl>
                                      </p:cBhvr>
                                    </p:animEffect>
                                  </p:childTnLst>
                                </p:cTn>
                              </p:par>
                              <p:par>
                                <p:cTn id="56" presetID="4" presetClass="entr" presetSubtype="16" fill="hold" nodeType="withEffect">
                                  <p:stCondLst>
                                    <p:cond delay="0"/>
                                  </p:stCondLst>
                                  <p:childTnLst>
                                    <p:set>
                                      <p:cBhvr>
                                        <p:cTn id="57" dur="1" fill="hold">
                                          <p:stCondLst>
                                            <p:cond delay="0"/>
                                          </p:stCondLst>
                                        </p:cTn>
                                        <p:tgtEl>
                                          <p:spTgt spid="795651">
                                            <p:txEl>
                                              <p:pRg st="13" end="13"/>
                                            </p:txEl>
                                          </p:spTgt>
                                        </p:tgtEl>
                                        <p:attrNameLst>
                                          <p:attrName>style.visibility</p:attrName>
                                        </p:attrNameLst>
                                      </p:cBhvr>
                                      <p:to>
                                        <p:strVal val="visible"/>
                                      </p:to>
                                    </p:set>
                                    <p:animEffect transition="in" filter="box(in)">
                                      <p:cBhvr>
                                        <p:cTn id="58" dur="500"/>
                                        <p:tgtEl>
                                          <p:spTgt spid="795651">
                                            <p:txEl>
                                              <p:pRg st="13" end="13"/>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4" presetClass="entr" presetSubtype="16" fill="hold" nodeType="clickEffect">
                                  <p:stCondLst>
                                    <p:cond delay="0"/>
                                  </p:stCondLst>
                                  <p:childTnLst>
                                    <p:set>
                                      <p:cBhvr>
                                        <p:cTn id="62" dur="1" fill="hold">
                                          <p:stCondLst>
                                            <p:cond delay="0"/>
                                          </p:stCondLst>
                                        </p:cTn>
                                        <p:tgtEl>
                                          <p:spTgt spid="795651">
                                            <p:txEl>
                                              <p:pRg st="14" end="14"/>
                                            </p:txEl>
                                          </p:spTgt>
                                        </p:tgtEl>
                                        <p:attrNameLst>
                                          <p:attrName>style.visibility</p:attrName>
                                        </p:attrNameLst>
                                      </p:cBhvr>
                                      <p:to>
                                        <p:strVal val="visible"/>
                                      </p:to>
                                    </p:set>
                                    <p:animEffect transition="in" filter="box(in)">
                                      <p:cBhvr>
                                        <p:cTn id="63" dur="500"/>
                                        <p:tgtEl>
                                          <p:spTgt spid="795651">
                                            <p:txEl>
                                              <p:pRg st="14" end="14"/>
                                            </p:txEl>
                                          </p:spTgt>
                                        </p:tgtEl>
                                      </p:cBhvr>
                                    </p:animEffect>
                                  </p:childTnLst>
                                </p:cTn>
                              </p:par>
                              <p:par>
                                <p:cTn id="64" presetID="4" presetClass="entr" presetSubtype="16" fill="hold" nodeType="withEffect">
                                  <p:stCondLst>
                                    <p:cond delay="0"/>
                                  </p:stCondLst>
                                  <p:childTnLst>
                                    <p:set>
                                      <p:cBhvr>
                                        <p:cTn id="65" dur="1" fill="hold">
                                          <p:stCondLst>
                                            <p:cond delay="0"/>
                                          </p:stCondLst>
                                        </p:cTn>
                                        <p:tgtEl>
                                          <p:spTgt spid="795651">
                                            <p:txEl>
                                              <p:pRg st="15" end="15"/>
                                            </p:txEl>
                                          </p:spTgt>
                                        </p:tgtEl>
                                        <p:attrNameLst>
                                          <p:attrName>style.visibility</p:attrName>
                                        </p:attrNameLst>
                                      </p:cBhvr>
                                      <p:to>
                                        <p:strVal val="visible"/>
                                      </p:to>
                                    </p:set>
                                    <p:animEffect transition="in" filter="box(in)">
                                      <p:cBhvr>
                                        <p:cTn id="66" dur="500"/>
                                        <p:tgtEl>
                                          <p:spTgt spid="795651">
                                            <p:txEl>
                                              <p:pRg st="15" end="15"/>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4" presetClass="entr" presetSubtype="16" fill="hold" nodeType="clickEffect">
                                  <p:stCondLst>
                                    <p:cond delay="0"/>
                                  </p:stCondLst>
                                  <p:childTnLst>
                                    <p:set>
                                      <p:cBhvr>
                                        <p:cTn id="70" dur="1" fill="hold">
                                          <p:stCondLst>
                                            <p:cond delay="0"/>
                                          </p:stCondLst>
                                        </p:cTn>
                                        <p:tgtEl>
                                          <p:spTgt spid="795651">
                                            <p:txEl>
                                              <p:pRg st="16" end="16"/>
                                            </p:txEl>
                                          </p:spTgt>
                                        </p:tgtEl>
                                        <p:attrNameLst>
                                          <p:attrName>style.visibility</p:attrName>
                                        </p:attrNameLst>
                                      </p:cBhvr>
                                      <p:to>
                                        <p:strVal val="visible"/>
                                      </p:to>
                                    </p:set>
                                    <p:animEffect transition="in" filter="box(in)">
                                      <p:cBhvr>
                                        <p:cTn id="71" dur="500"/>
                                        <p:tgtEl>
                                          <p:spTgt spid="795651">
                                            <p:txEl>
                                              <p:pRg st="16" end="16"/>
                                            </p:txEl>
                                          </p:spTgt>
                                        </p:tgtEl>
                                      </p:cBhvr>
                                    </p:animEffect>
                                  </p:childTnLst>
                                </p:cTn>
                              </p:par>
                              <p:par>
                                <p:cTn id="72" presetID="4" presetClass="entr" presetSubtype="16" fill="hold" nodeType="withEffect">
                                  <p:stCondLst>
                                    <p:cond delay="0"/>
                                  </p:stCondLst>
                                  <p:childTnLst>
                                    <p:set>
                                      <p:cBhvr>
                                        <p:cTn id="73" dur="1" fill="hold">
                                          <p:stCondLst>
                                            <p:cond delay="0"/>
                                          </p:stCondLst>
                                        </p:cTn>
                                        <p:tgtEl>
                                          <p:spTgt spid="795651">
                                            <p:txEl>
                                              <p:pRg st="17" end="17"/>
                                            </p:txEl>
                                          </p:spTgt>
                                        </p:tgtEl>
                                        <p:attrNameLst>
                                          <p:attrName>style.visibility</p:attrName>
                                        </p:attrNameLst>
                                      </p:cBhvr>
                                      <p:to>
                                        <p:strVal val="visible"/>
                                      </p:to>
                                    </p:set>
                                    <p:animEffect transition="in" filter="box(in)">
                                      <p:cBhvr>
                                        <p:cTn id="74" dur="500"/>
                                        <p:tgtEl>
                                          <p:spTgt spid="795651">
                                            <p:txEl>
                                              <p:pRg st="17" end="17"/>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4" presetClass="entr" presetSubtype="16" fill="hold" nodeType="clickEffect">
                                  <p:stCondLst>
                                    <p:cond delay="0"/>
                                  </p:stCondLst>
                                  <p:childTnLst>
                                    <p:set>
                                      <p:cBhvr>
                                        <p:cTn id="78" dur="1" fill="hold">
                                          <p:stCondLst>
                                            <p:cond delay="0"/>
                                          </p:stCondLst>
                                        </p:cTn>
                                        <p:tgtEl>
                                          <p:spTgt spid="795651">
                                            <p:txEl>
                                              <p:pRg st="18" end="18"/>
                                            </p:txEl>
                                          </p:spTgt>
                                        </p:tgtEl>
                                        <p:attrNameLst>
                                          <p:attrName>style.visibility</p:attrName>
                                        </p:attrNameLst>
                                      </p:cBhvr>
                                      <p:to>
                                        <p:strVal val="visible"/>
                                      </p:to>
                                    </p:set>
                                    <p:animEffect transition="in" filter="box(in)">
                                      <p:cBhvr>
                                        <p:cTn id="79" dur="500"/>
                                        <p:tgtEl>
                                          <p:spTgt spid="795651">
                                            <p:txEl>
                                              <p:pRg st="18" end="18"/>
                                            </p:txEl>
                                          </p:spTgt>
                                        </p:tgtEl>
                                      </p:cBhvr>
                                    </p:animEffect>
                                  </p:childTnLst>
                                </p:cTn>
                              </p:par>
                              <p:par>
                                <p:cTn id="80" presetID="4" presetClass="entr" presetSubtype="16" fill="hold" nodeType="withEffect">
                                  <p:stCondLst>
                                    <p:cond delay="0"/>
                                  </p:stCondLst>
                                  <p:childTnLst>
                                    <p:set>
                                      <p:cBhvr>
                                        <p:cTn id="81" dur="1" fill="hold">
                                          <p:stCondLst>
                                            <p:cond delay="0"/>
                                          </p:stCondLst>
                                        </p:cTn>
                                        <p:tgtEl>
                                          <p:spTgt spid="795651">
                                            <p:txEl>
                                              <p:pRg st="19" end="19"/>
                                            </p:txEl>
                                          </p:spTgt>
                                        </p:tgtEl>
                                        <p:attrNameLst>
                                          <p:attrName>style.visibility</p:attrName>
                                        </p:attrNameLst>
                                      </p:cBhvr>
                                      <p:to>
                                        <p:strVal val="visible"/>
                                      </p:to>
                                    </p:set>
                                    <p:animEffect transition="in" filter="box(in)">
                                      <p:cBhvr>
                                        <p:cTn id="82" dur="500"/>
                                        <p:tgtEl>
                                          <p:spTgt spid="795651">
                                            <p:txEl>
                                              <p:pRg st="19" end="1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5829</TotalTime>
  <Words>1282</Words>
  <Application>Microsoft Office PowerPoint</Application>
  <PresentationFormat>On-screen Show (4:3)</PresentationFormat>
  <Paragraphs>250</Paragraphs>
  <Slides>19</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新細明體</vt:lpstr>
      <vt:lpstr>Arial</vt:lpstr>
      <vt:lpstr>Calibri</vt:lpstr>
      <vt:lpstr>Gill Sans MT</vt:lpstr>
      <vt:lpstr>Times New Roman</vt:lpstr>
      <vt:lpstr>Wingdings</vt:lpstr>
      <vt:lpstr>Office 佈景主題</vt:lpstr>
      <vt:lpstr> Disruptive Technology Evolution in the Past 50 Years and Its Impact on the Industry and Business</vt:lpstr>
      <vt:lpstr>Age of ICT Revolution</vt:lpstr>
      <vt:lpstr>Moor’s Law and CPU Transistor Counts</vt:lpstr>
      <vt:lpstr>Moor’s Law not only Dictate the Transistor Technology Roadmap; </vt:lpstr>
      <vt:lpstr>The Industries, Infrastructures and Paradigms of Each Technological Revolution (2)</vt:lpstr>
      <vt:lpstr>Grand Map of ICT  Technology Revolution/Evolution</vt:lpstr>
      <vt:lpstr>PowerPoint Presentation</vt:lpstr>
      <vt:lpstr>PowerPoint Presentation</vt:lpstr>
      <vt:lpstr>10 most disruptive technology combinations over last 25 years</vt:lpstr>
      <vt:lpstr>Grand Map of ICT  Industry and Business</vt:lpstr>
      <vt:lpstr>PowerPoint Presentation</vt:lpstr>
      <vt:lpstr>PowerPoint Presentation</vt:lpstr>
      <vt:lpstr>Sentient Computing</vt:lpstr>
      <vt:lpstr>We might describe our world as having retail sanity, but wholesale madness. Details are well understood; the big picture remains unclear. A fundamental challenge—in business as in life—is to integrate the micro and macro such that all things make sense</vt:lpstr>
      <vt:lpstr>Future ???  Zero-to-One One-to-N(many) or Bits-to-Atoms or Human-to-AI… …………………etc</vt:lpstr>
      <vt:lpstr>Ups/Downs for the Next</vt:lpstr>
      <vt:lpstr>Inspiration Notes</vt:lpstr>
      <vt:lpstr>Simplicity and Abstraction</vt:lpstr>
      <vt:lpstr>Assignment for Next Week</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台灣高科技企業整體現狀及卓越要素 Taiwan Hi-Tech Industry Development and its Competitive Advantage</dc:title>
  <dc:creator>superuser</dc:creator>
  <cp:lastModifiedBy>superuser</cp:lastModifiedBy>
  <cp:revision>423</cp:revision>
  <dcterms:created xsi:type="dcterms:W3CDTF">2014-04-19T01:27:51Z</dcterms:created>
  <dcterms:modified xsi:type="dcterms:W3CDTF">2015-09-08T07:05:55Z</dcterms:modified>
</cp:coreProperties>
</file>