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5"/>
  </p:notesMasterIdLst>
  <p:sldIdLst>
    <p:sldId id="647" r:id="rId3"/>
    <p:sldId id="649" r:id="rId4"/>
    <p:sldId id="638" r:id="rId5"/>
    <p:sldId id="618" r:id="rId6"/>
    <p:sldId id="657" r:id="rId7"/>
    <p:sldId id="625" r:id="rId8"/>
    <p:sldId id="626" r:id="rId9"/>
    <p:sldId id="635" r:id="rId10"/>
    <p:sldId id="636" r:id="rId11"/>
    <p:sldId id="637" r:id="rId12"/>
    <p:sldId id="627" r:id="rId13"/>
    <p:sldId id="628" r:id="rId14"/>
    <p:sldId id="630" r:id="rId15"/>
    <p:sldId id="623" r:id="rId16"/>
    <p:sldId id="629" r:id="rId17"/>
    <p:sldId id="621" r:id="rId18"/>
    <p:sldId id="624" r:id="rId19"/>
    <p:sldId id="650" r:id="rId20"/>
    <p:sldId id="651" r:id="rId21"/>
    <p:sldId id="662" r:id="rId22"/>
    <p:sldId id="631" r:id="rId23"/>
    <p:sldId id="652" r:id="rId24"/>
    <p:sldId id="653" r:id="rId25"/>
    <p:sldId id="654" r:id="rId26"/>
    <p:sldId id="655" r:id="rId27"/>
    <p:sldId id="656" r:id="rId28"/>
    <p:sldId id="658" r:id="rId29"/>
    <p:sldId id="659" r:id="rId30"/>
    <p:sldId id="660" r:id="rId31"/>
    <p:sldId id="661" r:id="rId32"/>
    <p:sldId id="663" r:id="rId33"/>
    <p:sldId id="669" r:id="rId34"/>
    <p:sldId id="665" r:id="rId35"/>
    <p:sldId id="667" r:id="rId36"/>
    <p:sldId id="666" r:id="rId37"/>
    <p:sldId id="664" r:id="rId38"/>
    <p:sldId id="670" r:id="rId39"/>
    <p:sldId id="668" r:id="rId40"/>
    <p:sldId id="671" r:id="rId41"/>
    <p:sldId id="516" r:id="rId42"/>
    <p:sldId id="579" r:id="rId43"/>
    <p:sldId id="576" r:id="rId44"/>
    <p:sldId id="572" r:id="rId45"/>
    <p:sldId id="573" r:id="rId46"/>
    <p:sldId id="569" r:id="rId47"/>
    <p:sldId id="574" r:id="rId48"/>
    <p:sldId id="575" r:id="rId49"/>
    <p:sldId id="519" r:id="rId50"/>
    <p:sldId id="672" r:id="rId51"/>
    <p:sldId id="673" r:id="rId52"/>
    <p:sldId id="674" r:id="rId53"/>
    <p:sldId id="675" r:id="rId54"/>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2" autoAdjust="0"/>
    <p:restoredTop sz="94641"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834"/>
    </p:cViewPr>
  </p:sorterViewPr>
  <p:gridSpacing cx="54006" cy="54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4230243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6C60C57-2AC9-4999-BD4C-87228A29B382}"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24DEAE-0279-4C62-9B84-23402100B2CA}"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0"/>
            <a:ext cx="2057400" cy="6477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0"/>
            <a:ext cx="6019800" cy="6477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2C43CB0-32A1-4574-A96B-67832569ECC3}"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40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350658"/>
            <a:ext cx="8219256" cy="954088"/>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62826"/>
            <a:ext cx="8229600" cy="4614174"/>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4C5B75D-8FB0-4BCA-8FA5-1E29BF5339BD}"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AFBE9AB-D9D9-40AE-9AD5-BB03C7C20D25}"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DE9E719-464E-4F91-A986-D7A5E7396B4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1D16CC8-CA03-4F08-9D70-F12B4C541A80}"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2FB2C3A-C2FC-45E0-97F9-2EB3D88C4A94}"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7A03958-93C2-4FCB-9B20-B434545015E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4943BCB-13EA-42FA-8A58-9BAFE58A76CC}"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0883B7D-4C67-4142-B216-6E8A4A477BC4}"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19256" cy="954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1028" name="Rectangle 4"/>
          <p:cNvSpPr>
            <a:spLocks noGrp="1" noChangeArrowheads="1"/>
          </p:cNvSpPr>
          <p:nvPr>
            <p:ph type="dt" sz="half" idx="2"/>
          </p:nvPr>
        </p:nvSpPr>
        <p:spPr bwMode="auto">
          <a:xfrm>
            <a:off x="3952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pPr>
              <a:defRPr/>
            </a:pPr>
            <a:endParaRPr lang="en-US" altLang="zh-TW"/>
          </a:p>
        </p:txBody>
      </p:sp>
      <p:sp>
        <p:nvSpPr>
          <p:cNvPr id="1029" name="Rectangle 5"/>
          <p:cNvSpPr>
            <a:spLocks noGrp="1" noChangeArrowheads="1"/>
          </p:cNvSpPr>
          <p:nvPr>
            <p:ph type="ftr" sz="quarter" idx="3"/>
          </p:nvPr>
        </p:nvSpPr>
        <p:spPr bwMode="auto">
          <a:xfrm>
            <a:off x="3059113"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Trebuchet MS" pitchFamily="34"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166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pPr>
              <a:defRPr/>
            </a:pPr>
            <a:fld id="{6BF61304-D730-4430-B989-EF349A56A20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新細明體" pitchFamily="18" charset="-120"/>
        </a:defRPr>
      </a:lvl2pPr>
      <a:lvl3pPr algn="ctr" rtl="0" eaLnBrk="0" fontAlgn="base" hangingPunct="0">
        <a:spcBef>
          <a:spcPct val="0"/>
        </a:spcBef>
        <a:spcAft>
          <a:spcPct val="0"/>
        </a:spcAft>
        <a:defRPr kumimoji="1" sz="4000">
          <a:solidFill>
            <a:schemeClr val="tx2"/>
          </a:solidFill>
          <a:latin typeface="Arial" charset="0"/>
          <a:ea typeface="新細明體" pitchFamily="18" charset="-120"/>
        </a:defRPr>
      </a:lvl3pPr>
      <a:lvl4pPr algn="ctr" rtl="0" eaLnBrk="0" fontAlgn="base" hangingPunct="0">
        <a:spcBef>
          <a:spcPct val="0"/>
        </a:spcBef>
        <a:spcAft>
          <a:spcPct val="0"/>
        </a:spcAft>
        <a:defRPr kumimoji="1" sz="4000">
          <a:solidFill>
            <a:schemeClr val="tx2"/>
          </a:solidFill>
          <a:latin typeface="Arial" charset="0"/>
          <a:ea typeface="新細明體" pitchFamily="18" charset="-120"/>
        </a:defRPr>
      </a:lvl4pPr>
      <a:lvl5pPr algn="ctr" rtl="0" eaLnBrk="0" fontAlgn="base" hangingPunct="0">
        <a:spcBef>
          <a:spcPct val="0"/>
        </a:spcBef>
        <a:spcAft>
          <a:spcPct val="0"/>
        </a:spcAft>
        <a:defRPr kumimoji="1" sz="4000">
          <a:solidFill>
            <a:schemeClr val="tx2"/>
          </a:solidFill>
          <a:latin typeface="Arial" charset="0"/>
          <a:ea typeface="新細明體" pitchFamily="18" charset="-120"/>
        </a:defRPr>
      </a:lvl5pPr>
      <a:lvl6pPr marL="457200" algn="ctr" rtl="0" fontAlgn="base">
        <a:spcBef>
          <a:spcPct val="0"/>
        </a:spcBef>
        <a:spcAft>
          <a:spcPct val="0"/>
        </a:spcAft>
        <a:defRPr kumimoji="1" sz="4000">
          <a:solidFill>
            <a:schemeClr val="tx2"/>
          </a:solidFill>
          <a:latin typeface="Arial" charset="0"/>
          <a:ea typeface="新細明體" pitchFamily="18" charset="-120"/>
        </a:defRPr>
      </a:lvl6pPr>
      <a:lvl7pPr marL="914400" algn="ctr" rtl="0" fontAlgn="base">
        <a:spcBef>
          <a:spcPct val="0"/>
        </a:spcBef>
        <a:spcAft>
          <a:spcPct val="0"/>
        </a:spcAft>
        <a:defRPr kumimoji="1" sz="4000">
          <a:solidFill>
            <a:schemeClr val="tx2"/>
          </a:solidFill>
          <a:latin typeface="Arial" charset="0"/>
          <a:ea typeface="新細明體" pitchFamily="18" charset="-120"/>
        </a:defRPr>
      </a:lvl7pPr>
      <a:lvl8pPr marL="1371600" algn="ctr" rtl="0" fontAlgn="base">
        <a:spcBef>
          <a:spcPct val="0"/>
        </a:spcBef>
        <a:spcAft>
          <a:spcPct val="0"/>
        </a:spcAft>
        <a:defRPr kumimoji="1" sz="4000">
          <a:solidFill>
            <a:schemeClr val="tx2"/>
          </a:solidFill>
          <a:latin typeface="Arial" charset="0"/>
          <a:ea typeface="新細明體" pitchFamily="18" charset="-120"/>
        </a:defRPr>
      </a:lvl8pPr>
      <a:lvl9pPr marL="1828800" algn="ctr" rtl="0" fontAlgn="base">
        <a:spcBef>
          <a:spcPct val="0"/>
        </a:spcBef>
        <a:spcAft>
          <a:spcPct val="0"/>
        </a:spcAft>
        <a:defRPr kumimoji="1" sz="40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2014/12/17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bicna.com/en/technology/"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Layout" Target="../slideLayouts/slideLayout13.xml"/><Relationship Id="rId4" Type="http://schemas.openxmlformats.org/officeDocument/2006/relationships/hyperlink" Target="http://www.amazon.com/"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google.com/analytics/apps/results?category=Data%20Collection"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linkedin.com/company/launch-leads" TargetMode="External"/><Relationship Id="rId2" Type="http://schemas.openxmlformats.org/officeDocument/2006/relationships/hyperlink" Target="http://www.linkedin.com/static?key=advertising_leads_collection" TargetMode="External"/><Relationship Id="rId1" Type="http://schemas.openxmlformats.org/officeDocument/2006/relationships/slideLayout" Target="../slideLayouts/slideLayout13.xml"/><Relationship Id="rId4" Type="http://schemas.openxmlformats.org/officeDocument/2006/relationships/hyperlink" Target="https://www.linkedin.com/ad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ws.amazon.com/big-data/" TargetMode="External"/><Relationship Id="rId2" Type="http://schemas.openxmlformats.org/officeDocument/2006/relationships/hyperlink" Target="http://www.howstuffworks.com/amazon3.htm"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www-03.ibm.com/press/us/en/pressrelease/42617.wss"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QReOUzN1l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panopticlick.eff.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mailto:danieleewww@gmail.com"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d2eud0b65jr0pw.cloudfront.net/Why%20Sous%20Vide_Consistency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標題 1"/>
          <p:cNvSpPr txBox="1">
            <a:spLocks/>
          </p:cNvSpPr>
          <p:nvPr/>
        </p:nvSpPr>
        <p:spPr>
          <a:xfrm>
            <a:off x="467544" y="350658"/>
            <a:ext cx="8219256" cy="95408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600" b="0" i="0" u="none" strike="noStrike" kern="0" cap="none" spc="0" normalizeH="0" baseline="0" noProof="0" smtClean="0">
                <a:ln>
                  <a:noFill/>
                </a:ln>
                <a:solidFill>
                  <a:schemeClr val="tx2"/>
                </a:solidFill>
                <a:effectLst/>
                <a:uLnTx/>
                <a:uFillTx/>
                <a:latin typeface="+mj-lt"/>
                <a:ea typeface="+mj-ea"/>
                <a:cs typeface="+mj-cs"/>
              </a:rPr>
              <a:t>Hi-Tech Barbecue/Grilling</a:t>
            </a:r>
            <a:br>
              <a:rPr kumimoji="1" lang="en-US" altLang="zh-TW" sz="3600" b="0" i="0" u="none" strike="noStrike" kern="0" cap="none" spc="0" normalizeH="0" baseline="0" noProof="0" smtClean="0">
                <a:ln>
                  <a:noFill/>
                </a:ln>
                <a:solidFill>
                  <a:schemeClr val="tx2"/>
                </a:solidFill>
                <a:effectLst/>
                <a:uLnTx/>
                <a:uFillTx/>
                <a:latin typeface="+mj-lt"/>
                <a:ea typeface="+mj-ea"/>
                <a:cs typeface="+mj-cs"/>
              </a:rPr>
            </a:br>
            <a:r>
              <a:rPr kumimoji="1" lang="en-US" altLang="zh-TW" sz="3600" b="0" i="0" u="none" strike="noStrike" kern="0" cap="none" spc="0" normalizeH="0" baseline="0" noProof="0" smtClean="0">
                <a:ln>
                  <a:noFill/>
                </a:ln>
                <a:solidFill>
                  <a:schemeClr val="tx2"/>
                </a:solidFill>
                <a:effectLst/>
                <a:uLnTx/>
                <a:uFillTx/>
                <a:latin typeface="+mj-lt"/>
                <a:ea typeface="+mj-ea"/>
                <a:cs typeface="+mj-cs"/>
              </a:rPr>
              <a:t> @high mountain</a:t>
            </a:r>
            <a:endParaRPr kumimoji="1" lang="zh-TW"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文字方塊 3"/>
          <p:cNvSpPr txBox="1"/>
          <p:nvPr/>
        </p:nvSpPr>
        <p:spPr>
          <a:xfrm>
            <a:off x="1925706" y="0"/>
            <a:ext cx="5250155" cy="369332"/>
          </a:xfrm>
          <a:prstGeom prst="rect">
            <a:avLst/>
          </a:prstGeom>
          <a:noFill/>
        </p:spPr>
        <p:txBody>
          <a:bodyPr wrap="none" rtlCol="0">
            <a:spAutoFit/>
          </a:bodyPr>
          <a:lstStyle/>
          <a:p>
            <a:r>
              <a:rPr lang="en-US" altLang="zh-TW" b="1" i="1" dirty="0" smtClean="0"/>
              <a:t>Saving small per and earning big total amount</a:t>
            </a:r>
            <a:endParaRPr lang="zh-TW" altLang="en-U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Eg</a:t>
            </a:r>
            <a:r>
              <a:rPr lang="en-US" altLang="zh-TW" dirty="0" smtClean="0"/>
              <a:t>. Newborn Risk Management</a:t>
            </a:r>
            <a:endParaRPr lang="zh-TW" altLang="en-US" dirty="0"/>
          </a:p>
        </p:txBody>
      </p:sp>
      <p:sp>
        <p:nvSpPr>
          <p:cNvPr id="3" name="內容版面配置區 2"/>
          <p:cNvSpPr>
            <a:spLocks noGrp="1"/>
          </p:cNvSpPr>
          <p:nvPr>
            <p:ph idx="1"/>
          </p:nvPr>
        </p:nvSpPr>
        <p:spPr/>
        <p:txBody>
          <a:bodyPr/>
          <a:lstStyle/>
          <a:p>
            <a:r>
              <a:rPr lang="en-US" altLang="zh-TW" sz="2000" dirty="0" smtClean="0"/>
              <a:t>Researchers in Canada are developing a big-data approach to spot infections in premature babies before overt symptoms appear. By converting 16 vital signs, including heartbeat, blood pressure, respiration, and blood-oxygen levels, into an information flow of more than 1,000 data points per second, they have been able to find correlations between very minor changes and more serious problems. Eventually, this technique will enable doctors to act earlier to save lives. Over time, recording these observations might also allow doctors to understand what actually causes such problems. But when a newborn’s health is at risk, simply knowing that something is likely to occur can be far more important than understanding exactly why.</a:t>
            </a:r>
            <a:endParaRPr lang="zh-TW" altLang="en-US" sz="2000" dirty="0"/>
          </a:p>
        </p:txBody>
      </p:sp>
      <p:sp>
        <p:nvSpPr>
          <p:cNvPr id="4" name="矩形 3"/>
          <p:cNvSpPr/>
          <p:nvPr/>
        </p:nvSpPr>
        <p:spPr>
          <a:xfrm>
            <a:off x="1223628" y="5967282"/>
            <a:ext cx="7398822" cy="369332"/>
          </a:xfrm>
          <a:prstGeom prst="rect">
            <a:avLst/>
          </a:prstGeom>
        </p:spPr>
        <p:txBody>
          <a:bodyPr wrap="square">
            <a:spAutoFit/>
          </a:bodyPr>
          <a:lstStyle/>
          <a:p>
            <a:r>
              <a:rPr lang="en-US" altLang="zh-TW" dirty="0" smtClean="0"/>
              <a:t>http://www.ibmbigdatahub.com/blog/fusion-big-data-and-little-babies</a:t>
            </a:r>
            <a:endParaRPr lang="zh-TW" altLang="en-US" dirty="0"/>
          </a:p>
        </p:txBody>
      </p:sp>
      <p:sp>
        <p:nvSpPr>
          <p:cNvPr id="5" name="矩形 4"/>
          <p:cNvSpPr/>
          <p:nvPr/>
        </p:nvSpPr>
        <p:spPr>
          <a:xfrm>
            <a:off x="1277634" y="5589240"/>
            <a:ext cx="6426714" cy="369332"/>
          </a:xfrm>
          <a:prstGeom prst="rect">
            <a:avLst/>
          </a:prstGeom>
        </p:spPr>
        <p:txBody>
          <a:bodyPr wrap="square">
            <a:spAutoFit/>
          </a:bodyPr>
          <a:lstStyle/>
          <a:p>
            <a:r>
              <a:rPr lang="en-US" altLang="zh-TW" dirty="0" smtClean="0"/>
              <a:t>https://www.youtube.com/watch?v=WNccLBzR_I4</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Eg</a:t>
            </a:r>
            <a:r>
              <a:rPr lang="en-US" altLang="zh-TW" dirty="0" smtClean="0"/>
              <a:t>. Outbreak Early Warning</a:t>
            </a:r>
            <a:endParaRPr lang="zh-TW" altLang="en-US" dirty="0"/>
          </a:p>
        </p:txBody>
      </p:sp>
      <p:pic>
        <p:nvPicPr>
          <p:cNvPr id="5" name="Picture 2"/>
          <p:cNvPicPr>
            <a:picLocks noChangeAspect="1" noChangeArrowheads="1"/>
          </p:cNvPicPr>
          <p:nvPr/>
        </p:nvPicPr>
        <p:blipFill>
          <a:blip r:embed="rId2" cstate="print"/>
          <a:srcRect/>
          <a:stretch>
            <a:fillRect/>
          </a:stretch>
        </p:blipFill>
        <p:spPr bwMode="auto">
          <a:xfrm>
            <a:off x="575556" y="2024844"/>
            <a:ext cx="8262917" cy="4212468"/>
          </a:xfrm>
          <a:prstGeom prst="rect">
            <a:avLst/>
          </a:prstGeom>
          <a:noFill/>
          <a:ln w="9525">
            <a:noFill/>
            <a:miter lim="800000"/>
            <a:headEnd/>
            <a:tailEnd/>
          </a:ln>
        </p:spPr>
      </p:pic>
      <p:sp>
        <p:nvSpPr>
          <p:cNvPr id="6" name="矩形 5"/>
          <p:cNvSpPr/>
          <p:nvPr/>
        </p:nvSpPr>
        <p:spPr>
          <a:xfrm>
            <a:off x="953598" y="1754814"/>
            <a:ext cx="2467407" cy="369332"/>
          </a:xfrm>
          <a:prstGeom prst="rect">
            <a:avLst/>
          </a:prstGeom>
        </p:spPr>
        <p:txBody>
          <a:bodyPr wrap="none">
            <a:spAutoFit/>
          </a:bodyPr>
          <a:lstStyle/>
          <a:p>
            <a:r>
              <a:rPr lang="en-US" dirty="0" smtClean="0">
                <a:hlinkClick r:id="rId3"/>
              </a:rPr>
              <a:t>http://www.google.org/</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1.bp.blogspot.com/-EWfYvHcAbsE/URxzj7tEUvI/AAAAAAAAA1E/IDM4PenIIcQ/s1600/i2.png"/>
          <p:cNvPicPr>
            <a:picLocks noChangeAspect="1" noChangeArrowheads="1"/>
          </p:cNvPicPr>
          <p:nvPr/>
        </p:nvPicPr>
        <p:blipFill>
          <a:blip r:embed="rId2" cstate="print"/>
          <a:srcRect/>
          <a:stretch>
            <a:fillRect/>
          </a:stretch>
        </p:blipFill>
        <p:spPr bwMode="auto">
          <a:xfrm>
            <a:off x="1277634" y="1592796"/>
            <a:ext cx="6210300" cy="3124201"/>
          </a:xfrm>
          <a:prstGeom prst="rect">
            <a:avLst/>
          </a:prstGeom>
          <a:noFill/>
        </p:spPr>
      </p:pic>
      <p:sp>
        <p:nvSpPr>
          <p:cNvPr id="3" name="矩形 2"/>
          <p:cNvSpPr/>
          <p:nvPr/>
        </p:nvSpPr>
        <p:spPr>
          <a:xfrm>
            <a:off x="1169622" y="4833156"/>
            <a:ext cx="6966774" cy="1754326"/>
          </a:xfrm>
          <a:prstGeom prst="rect">
            <a:avLst/>
          </a:prstGeom>
        </p:spPr>
        <p:txBody>
          <a:bodyPr wrap="square">
            <a:spAutoFit/>
          </a:bodyPr>
          <a:lstStyle/>
          <a:p>
            <a:r>
              <a:rPr lang="en-US" altLang="zh-TW" dirty="0" smtClean="0"/>
              <a:t>This serves as a reminder that predictions are only probabilities and are not always correct, especially when the basis for the prediction -- Internet searches -- is in a constant state of change and vulnerable to outside influences, such as media reports. Still, big data can hint at the general direction of an ongoing development, and Google’s system did just that.</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eb.mit.edu/keithw/www/gft-pics/france.png"/>
          <p:cNvPicPr>
            <a:picLocks noChangeAspect="1" noChangeArrowheads="1"/>
          </p:cNvPicPr>
          <p:nvPr/>
        </p:nvPicPr>
        <p:blipFill>
          <a:blip r:embed="rId2" cstate="print"/>
          <a:srcRect/>
          <a:stretch>
            <a:fillRect/>
          </a:stretch>
        </p:blipFill>
        <p:spPr bwMode="auto">
          <a:xfrm>
            <a:off x="1439652" y="1376772"/>
            <a:ext cx="6532616" cy="41044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4.bp.blogspot.com/-U0U7qNP9QLw/URRXYGgNqEI/AAAAAAAAA0I/kHRhez_x_Zs/s1600/flu4.png"/>
          <p:cNvPicPr>
            <a:picLocks noChangeAspect="1" noChangeArrowheads="1"/>
          </p:cNvPicPr>
          <p:nvPr/>
        </p:nvPicPr>
        <p:blipFill>
          <a:blip r:embed="rId2" cstate="print"/>
          <a:srcRect/>
          <a:stretch>
            <a:fillRect/>
          </a:stretch>
        </p:blipFill>
        <p:spPr bwMode="auto">
          <a:xfrm>
            <a:off x="197514" y="836712"/>
            <a:ext cx="8946486" cy="5162550"/>
          </a:xfrm>
          <a:prstGeom prst="rect">
            <a:avLst/>
          </a:prstGeom>
          <a:noFill/>
        </p:spPr>
      </p:pic>
      <p:sp>
        <p:nvSpPr>
          <p:cNvPr id="3" name="矩形 2"/>
          <p:cNvSpPr/>
          <p:nvPr/>
        </p:nvSpPr>
        <p:spPr>
          <a:xfrm>
            <a:off x="251520" y="0"/>
            <a:ext cx="8316924" cy="923330"/>
          </a:xfrm>
          <a:prstGeom prst="rect">
            <a:avLst/>
          </a:prstGeom>
        </p:spPr>
        <p:txBody>
          <a:bodyPr wrap="square">
            <a:spAutoFit/>
          </a:bodyPr>
          <a:lstStyle/>
          <a:p>
            <a:r>
              <a:rPr lang="en-US" altLang="zh-TW" dirty="0" smtClean="0"/>
              <a:t>The fact that Google decided not to update the model for 2012-13, and subsequently the model performed poorly in 2012-13, suggests that the procedure for deciding when an update is necessary </a:t>
            </a:r>
            <a:r>
              <a:rPr lang="en-US" altLang="zh-TW" b="1" dirty="0" smtClean="0"/>
              <a:t>may</a:t>
            </a:r>
            <a:r>
              <a:rPr lang="en-US" altLang="zh-TW" dirty="0" smtClean="0"/>
              <a:t> need to be reworked.</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40116"/>
          </a:xfrm>
        </p:spPr>
        <p:txBody>
          <a:bodyPr>
            <a:normAutofit/>
          </a:bodyPr>
          <a:lstStyle/>
          <a:p>
            <a:r>
              <a:rPr lang="en-US" altLang="zh-TW" dirty="0" err="1" smtClean="0"/>
              <a:t>Datafication</a:t>
            </a:r>
            <a:r>
              <a:rPr lang="en-US" altLang="zh-TW" dirty="0" smtClean="0"/>
              <a:t> of Posteriors</a:t>
            </a:r>
            <a:endParaRPr lang="zh-TW" altLang="en-US" dirty="0"/>
          </a:p>
        </p:txBody>
      </p:sp>
      <p:sp>
        <p:nvSpPr>
          <p:cNvPr id="3" name="內容版面配置區 2"/>
          <p:cNvSpPr>
            <a:spLocks noGrp="1"/>
          </p:cNvSpPr>
          <p:nvPr>
            <p:ph idx="1"/>
          </p:nvPr>
        </p:nvSpPr>
        <p:spPr>
          <a:xfrm>
            <a:off x="521550" y="1268760"/>
            <a:ext cx="8229600" cy="4525963"/>
          </a:xfrm>
        </p:spPr>
        <p:txBody>
          <a:bodyPr>
            <a:normAutofit/>
          </a:bodyPr>
          <a:lstStyle/>
          <a:p>
            <a:r>
              <a:rPr lang="en-US" altLang="zh-TW" sz="2400" dirty="0" smtClean="0"/>
              <a:t>When a person is seated, the contours of the body, its posture, and its weight distribution can all be quantified and tabulated. </a:t>
            </a:r>
          </a:p>
          <a:p>
            <a:r>
              <a:rPr lang="en-US" altLang="zh-TW" sz="2400" dirty="0" smtClean="0"/>
              <a:t>Car Seat IDs Driver’s Rear End: Mr. </a:t>
            </a:r>
            <a:r>
              <a:rPr lang="en-US" altLang="zh-TW" sz="2400" dirty="0" err="1" smtClean="0"/>
              <a:t>Koshimizu</a:t>
            </a:r>
            <a:r>
              <a:rPr lang="en-US" altLang="zh-TW" sz="2400" dirty="0" smtClean="0"/>
              <a:t>, a mechanical engineering associate professor at the Advanced Institute of Industrial Technology in Tokyo, has developed an ultra-sensitive sheet that sometime down the line could make the contours of a driver’s rear end an integral part of a car’s security system.</a:t>
            </a:r>
            <a:endParaRPr lang="en-US" altLang="zh-TW" sz="2400" dirty="0"/>
          </a:p>
        </p:txBody>
      </p:sp>
      <p:pic>
        <p:nvPicPr>
          <p:cNvPr id="3074" name="Picture 2" descr="http://s.wsj.net/public/resources/images/OB-RK740_seat_E_20120118121541.jpg"/>
          <p:cNvPicPr>
            <a:picLocks noChangeAspect="1" noChangeArrowheads="1"/>
          </p:cNvPicPr>
          <p:nvPr/>
        </p:nvPicPr>
        <p:blipFill>
          <a:blip r:embed="rId2" cstate="print"/>
          <a:srcRect/>
          <a:stretch>
            <a:fillRect/>
          </a:stretch>
        </p:blipFill>
        <p:spPr bwMode="auto">
          <a:xfrm>
            <a:off x="5058054" y="4401108"/>
            <a:ext cx="3419475" cy="2276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08" y="274638"/>
            <a:ext cx="8802978" cy="1143000"/>
          </a:xfrm>
        </p:spPr>
        <p:txBody>
          <a:bodyPr>
            <a:normAutofit fontScale="90000"/>
          </a:bodyPr>
          <a:lstStyle/>
          <a:p>
            <a:r>
              <a:rPr lang="en-US" altLang="zh-TW" dirty="0" smtClean="0"/>
              <a:t>FAST </a:t>
            </a:r>
            <a:br>
              <a:rPr lang="en-US" altLang="zh-TW" dirty="0" smtClean="0"/>
            </a:br>
            <a:r>
              <a:rPr lang="en-US" altLang="zh-TW" dirty="0" smtClean="0"/>
              <a:t>(Future Attribute Screening Technology)</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80898" name="Picture 2" descr="http://upload.wikimedia.org/wikipedia/commons/9/98/Dhs-fast.png"/>
          <p:cNvPicPr>
            <a:picLocks noChangeAspect="1" noChangeArrowheads="1"/>
          </p:cNvPicPr>
          <p:nvPr/>
        </p:nvPicPr>
        <p:blipFill>
          <a:blip r:embed="rId2" cstate="print"/>
          <a:srcRect/>
          <a:stretch>
            <a:fillRect/>
          </a:stretch>
        </p:blipFill>
        <p:spPr bwMode="auto">
          <a:xfrm>
            <a:off x="413538" y="1592796"/>
            <a:ext cx="8532948" cy="47801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Prediction Technology: Risk Prediction</a:t>
            </a:r>
            <a:endParaRPr lang="zh-TW" altLang="en-US" dirty="0"/>
          </a:p>
        </p:txBody>
      </p:sp>
      <p:sp>
        <p:nvSpPr>
          <p:cNvPr id="3" name="內容版面配置區 2"/>
          <p:cNvSpPr>
            <a:spLocks noGrp="1"/>
          </p:cNvSpPr>
          <p:nvPr>
            <p:ph idx="1"/>
          </p:nvPr>
        </p:nvSpPr>
        <p:spPr>
          <a:xfrm>
            <a:off x="413538" y="1322766"/>
            <a:ext cx="8229600" cy="4525963"/>
          </a:xfrm>
        </p:spPr>
        <p:txBody>
          <a:bodyPr/>
          <a:lstStyle/>
          <a:p>
            <a:r>
              <a:rPr lang="en-US" altLang="zh-TW" dirty="0" smtClean="0">
                <a:hlinkClick r:id="rId2"/>
              </a:rPr>
              <a:t>http://www.ubicna.com/en/technology/</a:t>
            </a:r>
            <a:endParaRPr lang="en-US" altLang="zh-TW" dirty="0" smtClean="0"/>
          </a:p>
          <a:p>
            <a:endParaRPr lang="zh-TW" altLang="en-US" dirty="0"/>
          </a:p>
        </p:txBody>
      </p:sp>
      <p:pic>
        <p:nvPicPr>
          <p:cNvPr id="4100" name="Picture 4"/>
          <p:cNvPicPr>
            <a:picLocks noChangeAspect="1" noChangeArrowheads="1"/>
          </p:cNvPicPr>
          <p:nvPr/>
        </p:nvPicPr>
        <p:blipFill>
          <a:blip r:embed="rId3" cstate="print"/>
          <a:srcRect/>
          <a:stretch>
            <a:fillRect/>
          </a:stretch>
        </p:blipFill>
        <p:spPr bwMode="auto">
          <a:xfrm>
            <a:off x="791580" y="2025650"/>
            <a:ext cx="7372350" cy="483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US" altLang="zh-TW" sz="2000" dirty="0" smtClean="0"/>
              <a:t>All frauds and misconducts differ, there is similarity in their progression from development to emergence</a:t>
            </a:r>
          </a:p>
          <a:p>
            <a:r>
              <a:rPr lang="en-US" altLang="zh-TW" sz="2000" dirty="0" smtClean="0"/>
              <a:t>Risk prediction can be applied to all kinds of misconduct cases. i.e. Cartel, FCPA (bribe), information leakage, research misconduct, etc.</a:t>
            </a:r>
            <a:endParaRPr lang="zh-TW" altLang="en-US" sz="2000" dirty="0"/>
          </a:p>
        </p:txBody>
      </p:sp>
      <p:pic>
        <p:nvPicPr>
          <p:cNvPr id="5123" name="Picture 3"/>
          <p:cNvPicPr>
            <a:picLocks noChangeAspect="1" noChangeArrowheads="1"/>
          </p:cNvPicPr>
          <p:nvPr/>
        </p:nvPicPr>
        <p:blipFill>
          <a:blip r:embed="rId2" cstate="print"/>
          <a:srcRect/>
          <a:stretch>
            <a:fillRect/>
          </a:stretch>
        </p:blipFill>
        <p:spPr bwMode="auto">
          <a:xfrm>
            <a:off x="845586" y="3158970"/>
            <a:ext cx="7391400" cy="3251200"/>
          </a:xfrm>
          <a:prstGeom prst="rect">
            <a:avLst/>
          </a:prstGeom>
          <a:noFill/>
          <a:ln w="9525">
            <a:noFill/>
            <a:miter lim="800000"/>
            <a:headEnd/>
            <a:tailEnd/>
          </a:ln>
        </p:spPr>
      </p:pic>
      <p:sp>
        <p:nvSpPr>
          <p:cNvPr id="10" name="標題 1"/>
          <p:cNvSpPr>
            <a:spLocks noGrp="1"/>
          </p:cNvSpPr>
          <p:nvPr>
            <p:ph type="title"/>
          </p:nvPr>
        </p:nvSpPr>
        <p:spPr>
          <a:xfrm>
            <a:off x="457200" y="274638"/>
            <a:ext cx="8229600" cy="1143000"/>
          </a:xfrm>
        </p:spPr>
        <p:txBody>
          <a:bodyPr>
            <a:normAutofit/>
          </a:bodyPr>
          <a:lstStyle/>
          <a:p>
            <a:r>
              <a:rPr lang="en-US" altLang="zh-TW" dirty="0" smtClean="0"/>
              <a:t>Application of Prediction Technology:</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57225" y="1019175"/>
            <a:ext cx="7829550" cy="481965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29562" y="134634"/>
            <a:ext cx="75723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How to get mass amount of data!</a:t>
            </a: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Vast Open Data</a:t>
            </a:r>
            <a:endParaRPr lang="zh-TW" altLang="en-US" dirty="0"/>
          </a:p>
        </p:txBody>
      </p:sp>
      <p:sp>
        <p:nvSpPr>
          <p:cNvPr id="3" name="內容版面配置區 2"/>
          <p:cNvSpPr>
            <a:spLocks noGrp="1"/>
          </p:cNvSpPr>
          <p:nvPr>
            <p:ph idx="1"/>
          </p:nvPr>
        </p:nvSpPr>
        <p:spPr/>
        <p:txBody>
          <a:bodyPr/>
          <a:lstStyle/>
          <a:p>
            <a:r>
              <a:rPr lang="en-US" altLang="zh-TW" dirty="0" smtClean="0"/>
              <a:t>https://www.data.gov/</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Data collected</a:t>
            </a:r>
            <a:br>
              <a:rPr lang="en-US" altLang="zh-TW" dirty="0" smtClean="0"/>
            </a:br>
            <a:r>
              <a:rPr lang="en-US" altLang="zh-TW" dirty="0" smtClean="0"/>
              <a:t>from users provides added value.</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Google isn’t the only company that knows how to use data. </a:t>
            </a:r>
          </a:p>
          <a:p>
            <a:r>
              <a:rPr lang="en-US" altLang="zh-TW" dirty="0" err="1" smtClean="0"/>
              <a:t>Facebook</a:t>
            </a:r>
            <a:r>
              <a:rPr lang="en-US" altLang="zh-TW" dirty="0" smtClean="0"/>
              <a:t> and LinkedIn use patterns of friendship relationships to suggest other people you may know, or should know, with sometimes frightening accuracy. </a:t>
            </a:r>
          </a:p>
          <a:p>
            <a:r>
              <a:rPr lang="en-US" altLang="zh-TW" dirty="0" smtClean="0"/>
              <a:t>Amazon saves your searches, correlates what you search for with what other users search for, and uses it to create surprisingly appropriate recommendations. These recommendations are “data products” that help to drive Amazon’s more traditional retail business.</a:t>
            </a:r>
            <a:endParaRPr lang="zh-TW" altLang="en-US" dirty="0"/>
          </a:p>
        </p:txBody>
      </p:sp>
      <p:sp>
        <p:nvSpPr>
          <p:cNvPr id="4" name="矩形 3"/>
          <p:cNvSpPr/>
          <p:nvPr/>
        </p:nvSpPr>
        <p:spPr>
          <a:xfrm>
            <a:off x="901700" y="5641975"/>
            <a:ext cx="2929072" cy="369332"/>
          </a:xfrm>
          <a:prstGeom prst="rect">
            <a:avLst/>
          </a:prstGeom>
        </p:spPr>
        <p:txBody>
          <a:bodyPr wrap="none">
            <a:spAutoFit/>
          </a:bodyPr>
          <a:lstStyle/>
          <a:p>
            <a:r>
              <a:rPr lang="en-US" dirty="0" smtClean="0">
                <a:hlinkClick r:id="rId2"/>
              </a:rPr>
              <a:t>https://www.facebook.com/</a:t>
            </a:r>
            <a:endParaRPr lang="zh-TW" altLang="en-US" dirty="0"/>
          </a:p>
        </p:txBody>
      </p:sp>
      <p:sp>
        <p:nvSpPr>
          <p:cNvPr id="5" name="矩形 4"/>
          <p:cNvSpPr/>
          <p:nvPr/>
        </p:nvSpPr>
        <p:spPr>
          <a:xfrm>
            <a:off x="901700" y="6019800"/>
            <a:ext cx="2775183" cy="369332"/>
          </a:xfrm>
          <a:prstGeom prst="rect">
            <a:avLst/>
          </a:prstGeom>
        </p:spPr>
        <p:txBody>
          <a:bodyPr wrap="none">
            <a:spAutoFit/>
          </a:bodyPr>
          <a:lstStyle/>
          <a:p>
            <a:r>
              <a:rPr lang="en-US" dirty="0" smtClean="0">
                <a:hlinkClick r:id="rId3"/>
              </a:rPr>
              <a:t>https://www.linkedin.com/</a:t>
            </a:r>
            <a:endParaRPr lang="zh-TW" altLang="en-US" dirty="0"/>
          </a:p>
        </p:txBody>
      </p:sp>
      <p:sp>
        <p:nvSpPr>
          <p:cNvPr id="6" name="矩形 5"/>
          <p:cNvSpPr/>
          <p:nvPr/>
        </p:nvSpPr>
        <p:spPr>
          <a:xfrm>
            <a:off x="4248150" y="5695950"/>
            <a:ext cx="2698239" cy="369332"/>
          </a:xfrm>
          <a:prstGeom prst="rect">
            <a:avLst/>
          </a:prstGeom>
        </p:spPr>
        <p:txBody>
          <a:bodyPr wrap="none">
            <a:spAutoFit/>
          </a:bodyPr>
          <a:lstStyle/>
          <a:p>
            <a:r>
              <a:rPr lang="en-US" dirty="0" smtClean="0">
                <a:hlinkClick r:id="rId4"/>
              </a:rPr>
              <a:t>http://www.amazon.com/</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How Google Collect Data!</a:t>
            </a:r>
            <a:br>
              <a:rPr lang="en-US" altLang="zh-TW" dirty="0" smtClean="0"/>
            </a:br>
            <a:r>
              <a:rPr lang="en-US" altLang="zh-TW" dirty="0" smtClean="0"/>
              <a:t>(free and sharing)</a:t>
            </a:r>
            <a:endParaRPr lang="zh-TW" altLang="en-US" dirty="0"/>
          </a:p>
        </p:txBody>
      </p:sp>
      <p:sp>
        <p:nvSpPr>
          <p:cNvPr id="3" name="內容版面配置區 2"/>
          <p:cNvSpPr>
            <a:spLocks noGrp="1"/>
          </p:cNvSpPr>
          <p:nvPr>
            <p:ph idx="1"/>
          </p:nvPr>
        </p:nvSpPr>
        <p:spPr>
          <a:xfrm>
            <a:off x="457200" y="1600200"/>
            <a:ext cx="8216900" cy="4905375"/>
          </a:xfrm>
        </p:spPr>
        <p:txBody>
          <a:bodyPr>
            <a:normAutofit fontScale="62500" lnSpcReduction="20000"/>
          </a:bodyPr>
          <a:lstStyle/>
          <a:p>
            <a:r>
              <a:rPr lang="en-US" dirty="0" smtClean="0"/>
              <a:t>Google’s information-gathering channels</a:t>
            </a:r>
          </a:p>
          <a:p>
            <a:pPr lvl="1"/>
            <a:r>
              <a:rPr lang="en-US" dirty="0" smtClean="0"/>
              <a:t>Searches (web, images, news, blogs, etc.)</a:t>
            </a:r>
          </a:p>
          <a:p>
            <a:pPr lvl="1"/>
            <a:r>
              <a:rPr lang="en-US" dirty="0" smtClean="0"/>
              <a:t>Web crawling, Website analytics, Ad serving, Email, Twitter</a:t>
            </a:r>
          </a:p>
          <a:p>
            <a:pPr lvl="1"/>
            <a:r>
              <a:rPr lang="en-US" dirty="0" smtClean="0"/>
              <a:t>Google Apps (Docs, Spreadsheets, Calendar, etc.)</a:t>
            </a:r>
          </a:p>
          <a:p>
            <a:pPr lvl="1"/>
            <a:r>
              <a:rPr lang="en-US" dirty="0" smtClean="0"/>
              <a:t>Google Public Profiles, </a:t>
            </a:r>
            <a:r>
              <a:rPr lang="en-US" dirty="0" err="1" smtClean="0"/>
              <a:t>Orkut</a:t>
            </a:r>
            <a:r>
              <a:rPr lang="en-US" dirty="0" smtClean="0"/>
              <a:t>, Google Public DNS </a:t>
            </a:r>
          </a:p>
          <a:p>
            <a:pPr lvl="1"/>
            <a:r>
              <a:rPr lang="en-US" dirty="0" smtClean="0"/>
              <a:t>The Google Chrome browser,</a:t>
            </a:r>
          </a:p>
          <a:p>
            <a:pPr lvl="1"/>
            <a:r>
              <a:rPr lang="en-US" dirty="0" smtClean="0"/>
              <a:t>Google Finance</a:t>
            </a:r>
          </a:p>
          <a:p>
            <a:pPr lvl="1"/>
            <a:r>
              <a:rPr lang="en-US" dirty="0" err="1" smtClean="0"/>
              <a:t>Youtube</a:t>
            </a:r>
            <a:endParaRPr lang="en-US" dirty="0" smtClean="0"/>
          </a:p>
          <a:p>
            <a:pPr lvl="1"/>
            <a:r>
              <a:rPr lang="en-US" dirty="0" smtClean="0"/>
              <a:t>Google Translate, Google Books, Google Reader</a:t>
            </a:r>
          </a:p>
          <a:p>
            <a:pPr lvl="1"/>
            <a:r>
              <a:rPr lang="en-US" dirty="0" err="1" smtClean="0"/>
              <a:t>Feedburner</a:t>
            </a:r>
            <a:endParaRPr lang="en-US" dirty="0" smtClean="0"/>
          </a:p>
          <a:p>
            <a:pPr lvl="1"/>
            <a:r>
              <a:rPr lang="en-US" dirty="0" smtClean="0"/>
              <a:t>Google Maps and Google Earth</a:t>
            </a:r>
          </a:p>
          <a:p>
            <a:pPr lvl="1"/>
            <a:r>
              <a:rPr lang="en-US" dirty="0" smtClean="0"/>
              <a:t>Your Contact Networks</a:t>
            </a:r>
          </a:p>
          <a:p>
            <a:pPr lvl="1"/>
            <a:r>
              <a:rPr lang="en-US" dirty="0" smtClean="0"/>
              <a:t>Chrome OS</a:t>
            </a:r>
          </a:p>
          <a:p>
            <a:pPr lvl="1"/>
            <a:r>
              <a:rPr lang="en-US" dirty="0" smtClean="0"/>
              <a:t>Google TV</a:t>
            </a:r>
          </a:p>
          <a:p>
            <a:pPr lvl="1"/>
            <a:r>
              <a:rPr lang="en-US" dirty="0" smtClean="0"/>
              <a:t>Google Glass</a:t>
            </a:r>
          </a:p>
          <a:p>
            <a:r>
              <a:rPr lang="en-US" dirty="0" smtClean="0">
                <a:hlinkClick r:id="rId2"/>
              </a:rPr>
              <a:t>http://www.google.com/analytics/apps/results?category=Data%20Collection</a:t>
            </a:r>
            <a:r>
              <a:rPr lang="en-US" dirty="0" smtClean="0"/>
              <a:t>  all free!</a:t>
            </a:r>
          </a:p>
          <a:p>
            <a:endParaRPr lang="en-US" dirty="0" smtClean="0"/>
          </a:p>
          <a:p>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Facebook</a:t>
            </a:r>
            <a:r>
              <a:rPr lang="en-US" altLang="zh-TW" dirty="0" smtClean="0"/>
              <a:t> Data Collections</a:t>
            </a:r>
            <a:endParaRPr lang="zh-TW" altLang="en-US" dirty="0"/>
          </a:p>
        </p:txBody>
      </p:sp>
      <p:sp>
        <p:nvSpPr>
          <p:cNvPr id="3" name="內容版面配置區 2"/>
          <p:cNvSpPr>
            <a:spLocks noGrp="1"/>
          </p:cNvSpPr>
          <p:nvPr>
            <p:ph idx="1"/>
          </p:nvPr>
        </p:nvSpPr>
        <p:spPr>
          <a:xfrm>
            <a:off x="457200" y="1600200"/>
            <a:ext cx="8229600" cy="4797425"/>
          </a:xfrm>
        </p:spPr>
        <p:txBody>
          <a:bodyPr>
            <a:normAutofit fontScale="62500" lnSpcReduction="20000"/>
          </a:bodyPr>
          <a:lstStyle/>
          <a:p>
            <a:r>
              <a:rPr lang="en-US" altLang="zh-TW" dirty="0" smtClean="0"/>
              <a:t>If </a:t>
            </a:r>
            <a:r>
              <a:rPr lang="en-US" altLang="zh-TW" dirty="0" err="1" smtClean="0"/>
              <a:t>Facebook</a:t>
            </a:r>
            <a:r>
              <a:rPr lang="en-US" altLang="zh-TW" dirty="0" smtClean="0"/>
              <a:t> were a country, a conceit that founder Mark </a:t>
            </a:r>
            <a:r>
              <a:rPr lang="en-US" altLang="zh-TW" dirty="0" err="1" smtClean="0"/>
              <a:t>Zuckerberg</a:t>
            </a:r>
            <a:r>
              <a:rPr lang="en-US" altLang="zh-TW" dirty="0" smtClean="0"/>
              <a:t> has entertained in public, its 1.2 billions members would make it the second largest in the world. It would far outstrip any regime past or present in how intimately it records the lives of its citizens. Private conversations, family photos, and records of road trips, births, marriages, and deaths all stream into the company’s servers and lodge there. </a:t>
            </a:r>
            <a:r>
              <a:rPr lang="en-US" altLang="zh-TW" dirty="0" err="1" smtClean="0"/>
              <a:t>Facebook</a:t>
            </a:r>
            <a:r>
              <a:rPr lang="en-US" altLang="zh-TW" dirty="0" smtClean="0"/>
              <a:t> has collected the most extensive data set ever assembled on human social behavior. Some of your personal information is probably part of it.</a:t>
            </a:r>
          </a:p>
          <a:p>
            <a:r>
              <a:rPr lang="en-US" altLang="zh-TW" dirty="0" err="1" smtClean="0"/>
              <a:t>Facebook</a:t>
            </a:r>
            <a:r>
              <a:rPr lang="en-US" altLang="zh-TW" dirty="0" smtClean="0"/>
              <a:t> information </a:t>
            </a:r>
            <a:r>
              <a:rPr lang="en-US" altLang="zh-TW" dirty="0" err="1" smtClean="0"/>
              <a:t>gethering</a:t>
            </a:r>
            <a:endParaRPr lang="en-US" altLang="zh-TW" dirty="0" smtClean="0"/>
          </a:p>
          <a:p>
            <a:pPr lvl="1"/>
            <a:r>
              <a:rPr lang="en-US" altLang="zh-TW" dirty="0" smtClean="0"/>
              <a:t>Data on minute user interactions with its content, such as how long a user’s cursor hovers over a certain part of its website, or whether a user’s newsfeed is visible at a given moment on the screen of his or her mobile phone</a:t>
            </a:r>
          </a:p>
          <a:p>
            <a:pPr lvl="1"/>
            <a:r>
              <a:rPr lang="en-US" altLang="zh-TW" dirty="0" smtClean="0"/>
              <a:t>Demographic data—such as where a user lives or went to school—documents a user’s life beyond the network</a:t>
            </a:r>
          </a:p>
          <a:p>
            <a:pPr lvl="1"/>
            <a:r>
              <a:rPr lang="en-US" altLang="zh-TW" dirty="0" smtClean="0"/>
              <a:t>Behavioral data—such as one’s circle of </a:t>
            </a:r>
            <a:r>
              <a:rPr lang="en-US" altLang="zh-TW" dirty="0" err="1" smtClean="0"/>
              <a:t>Facebook</a:t>
            </a:r>
            <a:r>
              <a:rPr lang="en-US" altLang="zh-TW" dirty="0" smtClean="0"/>
              <a:t> friends, or “likes”—is captured in real time on the network itself. </a:t>
            </a:r>
          </a:p>
          <a:p>
            <a:pPr lvl="1"/>
            <a:r>
              <a:rPr lang="en-US" altLang="zh-TW" dirty="0" smtClean="0"/>
              <a:t>Uses your profile to target Ads</a:t>
            </a:r>
          </a:p>
          <a:p>
            <a:pPr lvl="1"/>
            <a:r>
              <a:rPr lang="en-US" altLang="zh-TW" dirty="0" smtClean="0"/>
              <a:t>Uses your real world shopping to target Ads</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smtClean="0"/>
              <a:t>How </a:t>
            </a:r>
            <a:r>
              <a:rPr lang="en-US" altLang="zh-TW" sz="3600" dirty="0" err="1" smtClean="0"/>
              <a:t>Linkedin</a:t>
            </a:r>
            <a:r>
              <a:rPr lang="en-US" altLang="zh-TW" sz="3600" dirty="0" smtClean="0"/>
              <a:t> Collect Leads:</a:t>
            </a:r>
            <a:br>
              <a:rPr lang="en-US" altLang="zh-TW" sz="3600" dirty="0" smtClean="0"/>
            </a:br>
            <a:r>
              <a:rPr lang="en-US" altLang="zh-TW" sz="3600" dirty="0" smtClean="0"/>
              <a:t>Connect, share ideas, and discover opportunities.</a:t>
            </a:r>
            <a:endParaRPr lang="zh-TW" altLang="en-US" sz="3600" dirty="0"/>
          </a:p>
        </p:txBody>
      </p:sp>
      <p:sp>
        <p:nvSpPr>
          <p:cNvPr id="3" name="內容版面配置區 2"/>
          <p:cNvSpPr>
            <a:spLocks noGrp="1"/>
          </p:cNvSpPr>
          <p:nvPr>
            <p:ph idx="1"/>
          </p:nvPr>
        </p:nvSpPr>
        <p:spPr/>
        <p:txBody>
          <a:bodyPr/>
          <a:lstStyle/>
          <a:p>
            <a:r>
              <a:rPr lang="en-US" dirty="0" smtClean="0">
                <a:hlinkClick r:id="rId2"/>
              </a:rPr>
              <a:t>http://www.linkedin.com/static?key=advertising_leads_collection</a:t>
            </a:r>
            <a:endParaRPr lang="en-US" dirty="0" smtClean="0"/>
          </a:p>
          <a:p>
            <a:r>
              <a:rPr lang="en-US" dirty="0" smtClean="0">
                <a:hlinkClick r:id="rId3"/>
              </a:rPr>
              <a:t>http://www.linkedin.com/company/launch-leads</a:t>
            </a:r>
            <a:endParaRPr lang="en-US" dirty="0" smtClean="0"/>
          </a:p>
          <a:p>
            <a:r>
              <a:rPr lang="en-US" dirty="0" smtClean="0">
                <a:hlinkClick r:id="rId4"/>
              </a:rPr>
              <a:t>https://www.linkedin.com/ads/</a:t>
            </a: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2646"/>
            <a:ext cx="8229600" cy="1143000"/>
          </a:xfrm>
        </p:spPr>
        <p:txBody>
          <a:bodyPr>
            <a:normAutofit/>
          </a:bodyPr>
          <a:lstStyle/>
          <a:p>
            <a:r>
              <a:rPr lang="en-US" altLang="zh-TW" dirty="0" smtClean="0"/>
              <a:t>Amazon Service and Data Collection</a:t>
            </a:r>
            <a:endParaRPr lang="zh-TW" altLang="en-US" dirty="0"/>
          </a:p>
        </p:txBody>
      </p:sp>
      <p:sp>
        <p:nvSpPr>
          <p:cNvPr id="3" name="內容版面配置區 2"/>
          <p:cNvSpPr>
            <a:spLocks noGrp="1"/>
          </p:cNvSpPr>
          <p:nvPr>
            <p:ph idx="1"/>
          </p:nvPr>
        </p:nvSpPr>
        <p:spPr/>
        <p:txBody>
          <a:bodyPr/>
          <a:lstStyle/>
          <a:p>
            <a:r>
              <a:rPr lang="en-US" dirty="0" smtClean="0">
                <a:hlinkClick r:id="rId2"/>
              </a:rPr>
              <a:t>http://www.howstuffworks.com/amazon3.htm</a:t>
            </a:r>
            <a:endParaRPr lang="en-US" dirty="0" smtClean="0"/>
          </a:p>
          <a:p>
            <a:r>
              <a:rPr lang="en-US" dirty="0" smtClean="0">
                <a:hlinkClick r:id="rId3"/>
              </a:rPr>
              <a:t>http://aws.amazon.com/big-data/</a:t>
            </a:r>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IBM: Online Retailing Analytics</a:t>
            </a:r>
            <a:endParaRPr lang="zh-TW" altLang="en-US" dirty="0"/>
          </a:p>
        </p:txBody>
      </p:sp>
      <p:sp>
        <p:nvSpPr>
          <p:cNvPr id="3" name="內容版面配置區 2"/>
          <p:cNvSpPr>
            <a:spLocks noGrp="1"/>
          </p:cNvSpPr>
          <p:nvPr>
            <p:ph idx="1"/>
          </p:nvPr>
        </p:nvSpPr>
        <p:spPr/>
        <p:txBody>
          <a:bodyPr/>
          <a:lstStyle/>
          <a:p>
            <a:r>
              <a:rPr lang="en-US" dirty="0" smtClean="0"/>
              <a:t>IBM get analytic data on the 800 retailers' online sales transactions per device and per OS base </a:t>
            </a:r>
            <a:r>
              <a:rPr lang="en-US" dirty="0" smtClean="0">
                <a:hlinkClick r:id="rId2"/>
              </a:rPr>
              <a:t>http://www-03.ibm.com/press/us/en/pressrelease/42617.wss</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01.ibm.com/software/marketing-solutions/benchmark/bm_screenshot1.jpg"/>
          <p:cNvPicPr>
            <a:picLocks noChangeAspect="1" noChangeArrowheads="1"/>
          </p:cNvPicPr>
          <p:nvPr/>
        </p:nvPicPr>
        <p:blipFill>
          <a:blip r:embed="rId2" cstate="print"/>
          <a:srcRect/>
          <a:stretch>
            <a:fillRect/>
          </a:stretch>
        </p:blipFill>
        <p:spPr bwMode="auto">
          <a:xfrm>
            <a:off x="1063625" y="136525"/>
            <a:ext cx="6467475" cy="64674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http://www-01.ibm.com/software/marketing-solutions/benchmark/bm_screenshot2.jpg"/>
          <p:cNvPicPr>
            <a:picLocks noChangeAspect="1" noChangeArrowheads="1"/>
          </p:cNvPicPr>
          <p:nvPr/>
        </p:nvPicPr>
        <p:blipFill>
          <a:blip r:embed="rId2" cstate="print"/>
          <a:srcRect/>
          <a:stretch>
            <a:fillRect/>
          </a:stretch>
        </p:blipFill>
        <p:spPr bwMode="auto">
          <a:xfrm>
            <a:off x="307975" y="244475"/>
            <a:ext cx="8239125" cy="62293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Virtual Singer</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https://www.youtube.com/watch?v=NQReOUzN1lI</a:t>
            </a:r>
            <a:r>
              <a:rPr lang="en-US" altLang="zh-TW" dirty="0" smtClean="0"/>
              <a:t>  (To be fair, there are actual, live musicians on stage that accompany the virtual singers, The </a:t>
            </a:r>
            <a:r>
              <a:rPr lang="en-US" altLang="zh-TW" dirty="0" err="1" smtClean="0"/>
              <a:t>Hatsune</a:t>
            </a:r>
            <a:r>
              <a:rPr lang="en-US" altLang="zh-TW" dirty="0" smtClean="0"/>
              <a:t> </a:t>
            </a:r>
            <a:r>
              <a:rPr lang="en-US" altLang="zh-TW" dirty="0" err="1" smtClean="0"/>
              <a:t>Miku</a:t>
            </a:r>
            <a:r>
              <a:rPr lang="en-US" altLang="zh-TW" dirty="0" smtClean="0"/>
              <a:t>) </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90500"/>
            <a:ext cx="8229600" cy="647700"/>
          </a:xfrm>
        </p:spPr>
        <p:txBody>
          <a:bodyPr>
            <a:normAutofit/>
          </a:bodyPr>
          <a:lstStyle/>
          <a:p>
            <a:pPr fontAlgn="base"/>
            <a:r>
              <a:rPr lang="en-US" sz="3600" dirty="0" smtClean="0"/>
              <a:t>IBM Digital Analytics Benchmark</a:t>
            </a:r>
            <a:endParaRPr lang="en-US" sz="3600" dirty="0"/>
          </a:p>
        </p:txBody>
      </p:sp>
      <p:sp>
        <p:nvSpPr>
          <p:cNvPr id="3" name="內容版面配置區 2"/>
          <p:cNvSpPr>
            <a:spLocks noGrp="1"/>
          </p:cNvSpPr>
          <p:nvPr>
            <p:ph idx="1"/>
          </p:nvPr>
        </p:nvSpPr>
        <p:spPr>
          <a:xfrm>
            <a:off x="469900" y="838200"/>
            <a:ext cx="8229600" cy="5235574"/>
          </a:xfrm>
        </p:spPr>
        <p:txBody>
          <a:bodyPr>
            <a:noAutofit/>
          </a:bodyPr>
          <a:lstStyle/>
          <a:p>
            <a:pPr fontAlgn="base"/>
            <a:r>
              <a:rPr lang="en-US" sz="1600" b="1" dirty="0" smtClean="0"/>
              <a:t>Industry trends by comparison period:</a:t>
            </a:r>
            <a:r>
              <a:rPr lang="en-US" sz="1600" dirty="0" smtClean="0"/>
              <a:t> sessions, page views, product views, orders, sales, natural search sessions, paid search sessions, marketing sessions, direct load sessions and referring sites sessions. Note: these metrics reflect only a percent change from a previous period, not absolute figures.</a:t>
            </a:r>
          </a:p>
          <a:p>
            <a:pPr fontAlgn="base"/>
            <a:r>
              <a:rPr lang="en-US" sz="1600" b="1" dirty="0" smtClean="0"/>
              <a:t>Site trends:</a:t>
            </a:r>
            <a:r>
              <a:rPr lang="en-US" sz="1600" dirty="0" smtClean="0"/>
              <a:t> product views/session, item abandonment rate, session conversion rate and onsite search session percent.</a:t>
            </a:r>
          </a:p>
          <a:p>
            <a:pPr fontAlgn="base"/>
            <a:r>
              <a:rPr lang="en-US" sz="1600" b="1" dirty="0" smtClean="0"/>
              <a:t>Visitor summary:</a:t>
            </a:r>
            <a:r>
              <a:rPr lang="en-US" sz="1600" dirty="0" smtClean="0"/>
              <a:t> page view/session, average session length, average new session length, average repeat session length and average time on page.</a:t>
            </a:r>
          </a:p>
          <a:p>
            <a:pPr fontAlgn="base"/>
            <a:r>
              <a:rPr lang="en-US" sz="1600" b="1" dirty="0" smtClean="0"/>
              <a:t>Visitor behavior:</a:t>
            </a:r>
            <a:r>
              <a:rPr lang="en-US" sz="1600" dirty="0" smtClean="0"/>
              <a:t> bounce rate, new session percent, repeat session percent, multi-page session percent and new visitor conversion rate.</a:t>
            </a:r>
          </a:p>
          <a:p>
            <a:pPr fontAlgn="base"/>
            <a:r>
              <a:rPr lang="en-US" sz="1600" b="1" dirty="0" smtClean="0"/>
              <a:t>Ecommerce funnel:</a:t>
            </a:r>
            <a:r>
              <a:rPr lang="en-US" sz="1600" dirty="0" smtClean="0"/>
              <a:t> browser session percent, shopping cart session percent and purchasing session percent.</a:t>
            </a:r>
          </a:p>
          <a:p>
            <a:pPr fontAlgn="base"/>
            <a:r>
              <a:rPr lang="en-US" sz="1600" b="1" dirty="0" smtClean="0"/>
              <a:t>Transactions:</a:t>
            </a:r>
            <a:r>
              <a:rPr lang="en-US" sz="1600" dirty="0" smtClean="0"/>
              <a:t> average items per order, average orders per session, average order value, shopping cart abandonment rate and shopping cart conversion rate.</a:t>
            </a:r>
          </a:p>
          <a:p>
            <a:pPr fontAlgn="base"/>
            <a:r>
              <a:rPr lang="en-US" sz="1600" b="1" dirty="0" smtClean="0"/>
              <a:t>On-site search:</a:t>
            </a:r>
            <a:r>
              <a:rPr lang="en-US" sz="1600" dirty="0" smtClean="0"/>
              <a:t> sessions, conversion rate and average order value where on-site search is used.</a:t>
            </a:r>
          </a:p>
          <a:p>
            <a:pPr fontAlgn="base"/>
            <a:r>
              <a:rPr lang="en-US" sz="1600" b="1" dirty="0" smtClean="0"/>
              <a:t>Marketing:</a:t>
            </a:r>
            <a:r>
              <a:rPr lang="en-US" sz="1600" dirty="0" smtClean="0"/>
              <a:t> traffic, sales and conversion rate ratios from direct load, natural search, paid search, referring sites and marketing programs.</a:t>
            </a:r>
          </a:p>
          <a:p>
            <a:pPr fontAlgn="base"/>
            <a:r>
              <a:rPr lang="en-US" sz="1600" b="1" dirty="0" smtClean="0"/>
              <a:t>Browser types:</a:t>
            </a:r>
            <a:r>
              <a:rPr lang="en-US" sz="1600" dirty="0" smtClean="0"/>
              <a:t> Internet Explorer, Firefox, Opera, Safari and Google Chrome.</a:t>
            </a:r>
          </a:p>
          <a:p>
            <a:pPr fontAlgn="base"/>
            <a:r>
              <a:rPr lang="en-US" sz="1600" b="1" dirty="0" smtClean="0"/>
              <a:t>Mobile device:</a:t>
            </a:r>
            <a:r>
              <a:rPr lang="en-US" sz="1600" dirty="0" smtClean="0"/>
              <a:t> session and conversion rate percentages associated with leading mobile devices.</a:t>
            </a:r>
          </a:p>
          <a:p>
            <a:pPr fontAlgn="base"/>
            <a:r>
              <a:rPr lang="en-US" sz="1600" b="1" dirty="0" smtClean="0"/>
              <a:t>Social sites:</a:t>
            </a:r>
            <a:r>
              <a:rPr lang="en-US" sz="1600" dirty="0" smtClean="0"/>
              <a:t> session and conversion rate percentages associated with top social referral sites.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Browser Fingerprinting</a:t>
            </a:r>
            <a:endParaRPr lang="zh-TW" altLang="en-US" dirty="0"/>
          </a:p>
        </p:txBody>
      </p:sp>
      <p:sp>
        <p:nvSpPr>
          <p:cNvPr id="4" name="矩形 3"/>
          <p:cNvSpPr/>
          <p:nvPr/>
        </p:nvSpPr>
        <p:spPr>
          <a:xfrm>
            <a:off x="173754" y="1226019"/>
            <a:ext cx="2562042" cy="2123658"/>
          </a:xfrm>
          <a:prstGeom prst="rect">
            <a:avLst/>
          </a:prstGeom>
        </p:spPr>
        <p:txBody>
          <a:bodyPr wrap="square">
            <a:spAutoFit/>
          </a:bodyPr>
          <a:lstStyle/>
          <a:p>
            <a:r>
              <a:rPr lang="en-US" altLang="zh-TW" sz="1200" dirty="0" smtClean="0">
                <a:solidFill>
                  <a:srgbClr val="565656"/>
                </a:solidFill>
                <a:latin typeface="Helvetica"/>
              </a:rPr>
              <a:t>In </a:t>
            </a:r>
            <a:r>
              <a:rPr lang="en-US" altLang="zh-TW" sz="1200" dirty="0">
                <a:solidFill>
                  <a:srgbClr val="565656"/>
                </a:solidFill>
                <a:latin typeface="Helvetica"/>
              </a:rPr>
              <a:t>the past, clearing cookies after each session or selecting your browser’s “Do Not Track” setting could prevent third-party tracking. But the advent of browser fingerprinting makes it very difficult to prevent others from monitoring your online activities. The diagram </a:t>
            </a:r>
            <a:r>
              <a:rPr lang="en-US" altLang="zh-TW" sz="1200" dirty="0" smtClean="0">
                <a:solidFill>
                  <a:srgbClr val="565656"/>
                </a:solidFill>
                <a:latin typeface="Helvetica"/>
              </a:rPr>
              <a:t>outlines </a:t>
            </a:r>
            <a:r>
              <a:rPr lang="en-US" altLang="zh-TW" sz="1200" dirty="0">
                <a:solidFill>
                  <a:srgbClr val="565656"/>
                </a:solidFill>
                <a:latin typeface="Helvetica"/>
              </a:rPr>
              <a:t>how an online advertising network can track the sites you visit using fingerprinting.</a:t>
            </a:r>
            <a:endParaRPr lang="zh-TW" altLang="en-US"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1376772"/>
            <a:ext cx="6408204" cy="508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294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652463"/>
            <a:ext cx="7267575"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824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Browser Fingerprinting</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Collecting </a:t>
            </a:r>
            <a:r>
              <a:rPr lang="en-US" altLang="zh-TW" dirty="0"/>
              <a:t>identifying information about unique characteristics of the individual computers people use. Under the assumption that each user operates his or her own hardware, </a:t>
            </a:r>
            <a:r>
              <a:rPr lang="en-US" altLang="zh-TW" b="1" i="1" dirty="0"/>
              <a:t>identifying a device is tantamount to identifying the person behind it</a:t>
            </a:r>
            <a:r>
              <a:rPr lang="en-US" altLang="zh-TW" dirty="0" smtClean="0"/>
              <a:t>.</a:t>
            </a:r>
          </a:p>
          <a:p>
            <a:r>
              <a:rPr lang="en-US" altLang="zh-TW" dirty="0" smtClean="0"/>
              <a:t>Unique </a:t>
            </a:r>
            <a:r>
              <a:rPr lang="en-US" altLang="zh-TW" dirty="0"/>
              <a:t>characteristics </a:t>
            </a:r>
            <a:r>
              <a:rPr lang="en-US" altLang="zh-TW" dirty="0" smtClean="0"/>
              <a:t>including user’s </a:t>
            </a:r>
            <a:r>
              <a:rPr lang="en-US" altLang="zh-TW" dirty="0"/>
              <a:t>screen size, time zone, browser plug-ins, and set of installed system fonts</a:t>
            </a:r>
            <a:r>
              <a:rPr lang="en-US" altLang="zh-TW" dirty="0" smtClean="0"/>
              <a:t>.</a:t>
            </a:r>
          </a:p>
          <a:p>
            <a:r>
              <a:rPr lang="en-US" altLang="zh-TW" dirty="0" smtClean="0"/>
              <a:t>Users </a:t>
            </a:r>
            <a:r>
              <a:rPr lang="en-US" altLang="zh-TW" dirty="0"/>
              <a:t>continue to be fingerprinted even if they have checked “Do Not Track” in their browser’s preferences.</a:t>
            </a:r>
            <a:endParaRPr lang="zh-TW" altLang="en-US" dirty="0"/>
          </a:p>
        </p:txBody>
      </p:sp>
      <p:sp>
        <p:nvSpPr>
          <p:cNvPr id="4" name="矩形 3"/>
          <p:cNvSpPr/>
          <p:nvPr/>
        </p:nvSpPr>
        <p:spPr>
          <a:xfrm>
            <a:off x="845586" y="5697252"/>
            <a:ext cx="7668852" cy="276999"/>
          </a:xfrm>
          <a:prstGeom prst="rect">
            <a:avLst/>
          </a:prstGeom>
        </p:spPr>
        <p:txBody>
          <a:bodyPr wrap="square">
            <a:spAutoFit/>
          </a:bodyPr>
          <a:lstStyle/>
          <a:p>
            <a:r>
              <a:rPr lang="en-US" altLang="zh-TW" sz="1200" dirty="0"/>
              <a:t>http://spectrum.ieee.org/computing/software/browser-fingerprinting-and-the-onlinetracking-arms-race</a:t>
            </a:r>
            <a:endParaRPr lang="zh-TW" altLang="en-US" sz="1200" dirty="0"/>
          </a:p>
        </p:txBody>
      </p:sp>
    </p:spTree>
    <p:extLst>
      <p:ext uri="{BB962C8B-B14F-4D97-AF65-F5344CB8AC3E}">
        <p14:creationId xmlns:p14="http://schemas.microsoft.com/office/powerpoint/2010/main" val="1192188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990600"/>
            <a:ext cx="91344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549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Fingerprinting Providers</a:t>
            </a:r>
            <a:endParaRPr lang="zh-TW" altLang="en-US" dirty="0"/>
          </a:p>
        </p:txBody>
      </p:sp>
      <p:sp>
        <p:nvSpPr>
          <p:cNvPr id="3" name="內容版面配置區 2"/>
          <p:cNvSpPr>
            <a:spLocks noGrp="1"/>
          </p:cNvSpPr>
          <p:nvPr>
            <p:ph idx="1"/>
          </p:nvPr>
        </p:nvSpPr>
        <p:spPr/>
        <p:txBody>
          <a:bodyPr/>
          <a:lstStyle/>
          <a:p>
            <a:r>
              <a:rPr lang="en-US" altLang="zh-TW" dirty="0" err="1" smtClean="0"/>
              <a:t>BlueCava</a:t>
            </a:r>
            <a:endParaRPr lang="en-US" altLang="zh-TW" dirty="0" smtClean="0"/>
          </a:p>
          <a:p>
            <a:r>
              <a:rPr lang="en-US" altLang="zh-TW" dirty="0" err="1" smtClean="0"/>
              <a:t>Iovation</a:t>
            </a:r>
            <a:endParaRPr lang="en-US" altLang="zh-TW" dirty="0" smtClean="0"/>
          </a:p>
          <a:p>
            <a:r>
              <a:rPr lang="en-US" altLang="zh-TW" dirty="0" err="1" smtClean="0"/>
              <a:t>ThreatMetrix</a:t>
            </a:r>
            <a:endParaRPr lang="en-US" altLang="zh-TW" dirty="0" smtClean="0"/>
          </a:p>
          <a:p>
            <a:r>
              <a:rPr lang="en-US" altLang="zh-TW" dirty="0" err="1" smtClean="0"/>
              <a:t>Coinbase</a:t>
            </a:r>
            <a:endParaRPr lang="en-US" altLang="zh-TW" dirty="0" smtClean="0"/>
          </a:p>
          <a:p>
            <a:r>
              <a:rPr lang="en-US" altLang="zh-TW" dirty="0" err="1" smtClean="0"/>
              <a:t>MaxMind</a:t>
            </a:r>
            <a:endParaRPr lang="en-US" altLang="zh-TW" dirty="0" smtClean="0"/>
          </a:p>
          <a:p>
            <a:r>
              <a:rPr lang="en-US" altLang="zh-TW" dirty="0" err="1" smtClean="0"/>
              <a:t>Perferencement</a:t>
            </a:r>
            <a:endParaRPr lang="zh-TW" altLang="en-US" dirty="0"/>
          </a:p>
        </p:txBody>
      </p:sp>
    </p:spTree>
    <p:extLst>
      <p:ext uri="{BB962C8B-B14F-4D97-AF65-F5344CB8AC3E}">
        <p14:creationId xmlns:p14="http://schemas.microsoft.com/office/powerpoint/2010/main" val="3848674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Canvas Fingerprinting</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The fingerprint is primarily based on browser, operating system, and installed graphics hardware, so does not uniquely identify users</a:t>
            </a:r>
            <a:r>
              <a:rPr lang="en-US" altLang="zh-TW" dirty="0" smtClean="0"/>
              <a:t>.</a:t>
            </a:r>
          </a:p>
          <a:p>
            <a:r>
              <a:rPr lang="en-US" altLang="zh-TW" dirty="0"/>
              <a:t>F</a:t>
            </a:r>
            <a:r>
              <a:rPr lang="en-US" altLang="zh-TW" dirty="0" smtClean="0"/>
              <a:t>ingerprint </a:t>
            </a:r>
            <a:r>
              <a:rPr lang="en-US" altLang="zh-TW" dirty="0"/>
              <a:t>based on browser </a:t>
            </a:r>
            <a:r>
              <a:rPr lang="en-US" altLang="zh-TW" dirty="0" smtClean="0"/>
              <a:t>font and </a:t>
            </a:r>
            <a:r>
              <a:rPr lang="en-US" altLang="zh-TW" dirty="0" err="1"/>
              <a:t>WebGL</a:t>
            </a:r>
            <a:r>
              <a:rPr lang="en-US" altLang="zh-TW" dirty="0"/>
              <a:t> rendering. To obtain this fingerprint, a </a:t>
            </a:r>
            <a:r>
              <a:rPr lang="en-US" altLang="zh-TW" dirty="0" smtClean="0"/>
              <a:t>website renders </a:t>
            </a:r>
            <a:r>
              <a:rPr lang="en-US" altLang="zh-TW" dirty="0"/>
              <a:t>text and </a:t>
            </a:r>
            <a:r>
              <a:rPr lang="en-US" altLang="zh-TW" dirty="0" err="1"/>
              <a:t>WebGL</a:t>
            </a:r>
            <a:r>
              <a:rPr lang="en-US" altLang="zh-TW" dirty="0"/>
              <a:t> scenes to a &lt;canvas&gt; element, </a:t>
            </a:r>
            <a:r>
              <a:rPr lang="en-US" altLang="zh-TW" dirty="0" smtClean="0"/>
              <a:t>then examines </a:t>
            </a:r>
            <a:r>
              <a:rPr lang="en-US" altLang="zh-TW" dirty="0"/>
              <a:t>the pixels produced. Different systems </a:t>
            </a:r>
            <a:r>
              <a:rPr lang="en-US" altLang="zh-TW" dirty="0" smtClean="0"/>
              <a:t>produce different </a:t>
            </a:r>
            <a:r>
              <a:rPr lang="en-US" altLang="zh-TW" dirty="0"/>
              <a:t>output, and therefore different fingerprints.</a:t>
            </a:r>
            <a:endParaRPr lang="zh-TW" altLang="en-US" dirty="0"/>
          </a:p>
        </p:txBody>
      </p:sp>
    </p:spTree>
    <p:extLst>
      <p:ext uri="{BB962C8B-B14F-4D97-AF65-F5344CB8AC3E}">
        <p14:creationId xmlns:p14="http://schemas.microsoft.com/office/powerpoint/2010/main" val="3700484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Canvas Fingerprinting</a:t>
            </a:r>
            <a:endParaRPr lang="zh-TW" altLang="en-US" dirty="0"/>
          </a:p>
        </p:txBody>
      </p:sp>
      <p:sp>
        <p:nvSpPr>
          <p:cNvPr id="3" name="內容版面配置區 2"/>
          <p:cNvSpPr>
            <a:spLocks noGrp="1"/>
          </p:cNvSpPr>
          <p:nvPr>
            <p:ph idx="1"/>
          </p:nvPr>
        </p:nvSpPr>
        <p:spPr>
          <a:xfrm>
            <a:off x="143508" y="1600200"/>
            <a:ext cx="3834426" cy="4525963"/>
          </a:xfrm>
        </p:spPr>
        <p:txBody>
          <a:bodyPr>
            <a:normAutofit fontScale="55000" lnSpcReduction="20000"/>
          </a:bodyPr>
          <a:lstStyle/>
          <a:p>
            <a:r>
              <a:rPr lang="en-US" altLang="zh-TW" dirty="0" smtClean="0"/>
              <a:t>Figure shows </a:t>
            </a:r>
            <a:r>
              <a:rPr lang="en-US" altLang="zh-TW" dirty="0"/>
              <a:t>the basic flow of operations to </a:t>
            </a:r>
            <a:r>
              <a:rPr lang="en-US" altLang="zh-TW" dirty="0" smtClean="0"/>
              <a:t>fingerprint canvas</a:t>
            </a:r>
            <a:r>
              <a:rPr lang="en-US" altLang="zh-TW" dirty="0"/>
              <a:t>. When a user visits a page, the fingerprinting </a:t>
            </a:r>
            <a:r>
              <a:rPr lang="en-US" altLang="zh-TW" dirty="0" smtClean="0"/>
              <a:t>script first </a:t>
            </a:r>
            <a:r>
              <a:rPr lang="en-US" altLang="zh-TW" dirty="0"/>
              <a:t>draws text with the font and size of its choice and </a:t>
            </a:r>
            <a:r>
              <a:rPr lang="en-US" altLang="zh-TW" dirty="0" smtClean="0"/>
              <a:t>adds background colors. </a:t>
            </a:r>
            <a:r>
              <a:rPr lang="en-US" altLang="zh-TW" dirty="0"/>
              <a:t>Next, the script calls Canvas </a:t>
            </a:r>
            <a:r>
              <a:rPr lang="en-US" altLang="zh-TW" dirty="0" smtClean="0"/>
              <a:t>API’s </a:t>
            </a:r>
            <a:r>
              <a:rPr lang="en-US" altLang="zh-TW" dirty="0" err="1" smtClean="0"/>
              <a:t>ToDataURL</a:t>
            </a:r>
            <a:r>
              <a:rPr lang="en-US" altLang="zh-TW" dirty="0" smtClean="0"/>
              <a:t> </a:t>
            </a:r>
            <a:r>
              <a:rPr lang="en-US" altLang="zh-TW" dirty="0"/>
              <a:t>method to get the canvas pixel data in </a:t>
            </a:r>
            <a:r>
              <a:rPr lang="en-US" altLang="zh-TW" dirty="0" err="1" smtClean="0"/>
              <a:t>dataURL</a:t>
            </a:r>
            <a:r>
              <a:rPr lang="en-US" altLang="zh-TW" dirty="0" smtClean="0"/>
              <a:t> format, </a:t>
            </a:r>
            <a:r>
              <a:rPr lang="en-US" altLang="zh-TW" dirty="0"/>
              <a:t>which is basically a Base64 encoded </a:t>
            </a:r>
            <a:r>
              <a:rPr lang="en-US" altLang="zh-TW" dirty="0" smtClean="0"/>
              <a:t>representation of </a:t>
            </a:r>
            <a:r>
              <a:rPr lang="en-US" altLang="zh-TW" dirty="0"/>
              <a:t>the binary pixel data. Finally, the script takes </a:t>
            </a:r>
            <a:r>
              <a:rPr lang="en-US" altLang="zh-TW" dirty="0" smtClean="0"/>
              <a:t>the hash </a:t>
            </a:r>
            <a:r>
              <a:rPr lang="en-US" altLang="zh-TW" dirty="0"/>
              <a:t>of the text-encoded pixel </a:t>
            </a:r>
            <a:r>
              <a:rPr lang="en-US" altLang="zh-TW" dirty="0" smtClean="0"/>
              <a:t>data, </a:t>
            </a:r>
            <a:r>
              <a:rPr lang="en-US" altLang="zh-TW" dirty="0"/>
              <a:t>which serves as </a:t>
            </a:r>
            <a:r>
              <a:rPr lang="en-US" altLang="zh-TW" dirty="0" smtClean="0"/>
              <a:t>the fingerprint </a:t>
            </a:r>
            <a:r>
              <a:rPr lang="en-US" altLang="zh-TW" dirty="0"/>
              <a:t>and may be combined with other </a:t>
            </a:r>
            <a:r>
              <a:rPr lang="en-US" altLang="zh-TW" dirty="0" smtClean="0"/>
              <a:t>high-entropy browser </a:t>
            </a:r>
            <a:r>
              <a:rPr lang="en-US" altLang="zh-TW" dirty="0"/>
              <a:t>properties such as the list of plugins, the list </a:t>
            </a:r>
            <a:r>
              <a:rPr lang="en-US" altLang="zh-TW" dirty="0" smtClean="0"/>
              <a:t>of fonts</a:t>
            </a:r>
            <a:r>
              <a:rPr lang="en-US" altLang="zh-TW" dirty="0"/>
              <a:t>, or the user agent string</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149" y="1754814"/>
            <a:ext cx="5274851" cy="373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987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815166"/>
            <a:ext cx="4659746" cy="56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70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Defense Fingerprinting</a:t>
            </a:r>
            <a:endParaRPr lang="zh-TW" altLang="en-US" dirty="0"/>
          </a:p>
        </p:txBody>
      </p:sp>
      <p:sp>
        <p:nvSpPr>
          <p:cNvPr id="3" name="內容版面配置區 2"/>
          <p:cNvSpPr>
            <a:spLocks noGrp="1"/>
          </p:cNvSpPr>
          <p:nvPr>
            <p:ph idx="1"/>
          </p:nvPr>
        </p:nvSpPr>
        <p:spPr/>
        <p:txBody>
          <a:bodyPr/>
          <a:lstStyle/>
          <a:p>
            <a:r>
              <a:rPr lang="en-US" altLang="zh-TW" dirty="0">
                <a:hlinkClick r:id="rId2"/>
              </a:rPr>
              <a:t>https://panopticlick.eff.org</a:t>
            </a:r>
            <a:r>
              <a:rPr lang="en-US" altLang="zh-TW" dirty="0" smtClean="0">
                <a:hlinkClick r:id="rId2"/>
              </a:rPr>
              <a:t>/</a:t>
            </a:r>
            <a:endParaRPr lang="en-US" altLang="zh-TW" dirty="0" smtClean="0"/>
          </a:p>
        </p:txBody>
      </p:sp>
    </p:spTree>
    <p:extLst>
      <p:ext uri="{BB962C8B-B14F-4D97-AF65-F5344CB8AC3E}">
        <p14:creationId xmlns:p14="http://schemas.microsoft.com/office/powerpoint/2010/main" val="369835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2348880"/>
            <a:ext cx="8568952" cy="1470025"/>
          </a:xfrm>
        </p:spPr>
        <p:txBody>
          <a:bodyPr>
            <a:noAutofit/>
          </a:bodyPr>
          <a:lstStyle/>
          <a:p>
            <a:r>
              <a:rPr lang="en-US" altLang="zh-TW" dirty="0" smtClean="0">
                <a:latin typeface="+mn-lt"/>
              </a:rPr>
              <a:t/>
            </a:r>
            <a:br>
              <a:rPr lang="en-US" altLang="zh-TW" dirty="0" smtClean="0">
                <a:latin typeface="+mn-lt"/>
              </a:rPr>
            </a:br>
            <a:r>
              <a:rPr lang="en-US" altLang="zh-TW" b="1" dirty="0" err="1" smtClean="0"/>
              <a:t>Datafy</a:t>
            </a:r>
            <a:r>
              <a:rPr lang="en-US" altLang="zh-TW" b="1" dirty="0" smtClean="0"/>
              <a:t> Everything: </a:t>
            </a:r>
            <a:br>
              <a:rPr lang="en-US" altLang="zh-TW" b="1" dirty="0" smtClean="0"/>
            </a:br>
            <a:r>
              <a:rPr lang="en-US" altLang="zh-TW" b="1" dirty="0" smtClean="0"/>
              <a:t>What's Next in Digital Life</a:t>
            </a:r>
            <a:endParaRPr lang="zh-TW" altLang="en-US" dirty="0">
              <a:latin typeface="+mn-lt"/>
            </a:endParaRPr>
          </a:p>
        </p:txBody>
      </p:sp>
      <p:sp>
        <p:nvSpPr>
          <p:cNvPr id="4" name="文字方塊 3"/>
          <p:cNvSpPr txBox="1"/>
          <p:nvPr/>
        </p:nvSpPr>
        <p:spPr>
          <a:xfrm>
            <a:off x="2555776" y="5085184"/>
            <a:ext cx="3770584" cy="1015663"/>
          </a:xfrm>
          <a:prstGeom prst="rect">
            <a:avLst/>
          </a:prstGeom>
          <a:noFill/>
        </p:spPr>
        <p:txBody>
          <a:bodyPr wrap="none" rtlCol="0">
            <a:spAutoFit/>
          </a:bodyPr>
          <a:lstStyle/>
          <a:p>
            <a:pPr algn="ctr"/>
            <a:r>
              <a:rPr lang="en-US" altLang="zh-TW" sz="2400" dirty="0" smtClean="0"/>
              <a:t>Daniel </a:t>
            </a:r>
            <a:r>
              <a:rPr lang="en-US" altLang="zh-TW" sz="2400" dirty="0" err="1" smtClean="0"/>
              <a:t>HaoTien</a:t>
            </a:r>
            <a:r>
              <a:rPr lang="en-US" altLang="zh-TW" sz="2400" dirty="0" smtClean="0"/>
              <a:t> Lee (</a:t>
            </a:r>
            <a:r>
              <a:rPr lang="zh-TW" altLang="en-US" sz="2400" dirty="0" smtClean="0"/>
              <a:t>李浩典</a:t>
            </a:r>
            <a:r>
              <a:rPr lang="en-US" altLang="zh-TW" sz="2400" dirty="0" smtClean="0"/>
              <a:t>)</a:t>
            </a:r>
          </a:p>
          <a:p>
            <a:pPr algn="ctr"/>
            <a:r>
              <a:rPr lang="en-US" altLang="zh-TW" dirty="0" smtClean="0">
                <a:hlinkClick r:id="rId2"/>
              </a:rPr>
              <a:t>danieleewww@gmail.com</a:t>
            </a:r>
            <a:endParaRPr lang="en-US" altLang="zh-TW" dirty="0" smtClean="0"/>
          </a:p>
          <a:p>
            <a:pPr algn="ctr"/>
            <a:r>
              <a:rPr lang="en-US" altLang="zh-TW" dirty="0" smtClean="0"/>
              <a:t>danieleewww.yolasite.com</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The future belongs to the companies and people that</a:t>
            </a:r>
            <a:br>
              <a:rPr lang="en-US" altLang="zh-TW" dirty="0" smtClean="0"/>
            </a:br>
            <a:r>
              <a:rPr lang="en-US" altLang="zh-TW" dirty="0" smtClean="0"/>
              <a:t>turn data </a:t>
            </a:r>
            <a:r>
              <a:rPr lang="en-US" altLang="zh-TW" smtClean="0"/>
              <a:t>into products/services</a:t>
            </a:r>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4213" y="260350"/>
            <a:ext cx="7772400" cy="838200"/>
          </a:xfrm>
        </p:spPr>
        <p:txBody>
          <a:bodyPr>
            <a:normAutofit fontScale="90000"/>
          </a:bodyPr>
          <a:lstStyle/>
          <a:p>
            <a:pPr eaLnBrk="1" hangingPunct="1"/>
            <a:r>
              <a:rPr lang="en-US" altLang="zh-TW" sz="3600" dirty="0" smtClean="0"/>
              <a:t>The Historical S, T &amp; A Co-evolution Process Perspective: Age of Data Science</a:t>
            </a:r>
          </a:p>
        </p:txBody>
      </p:sp>
      <p:pic>
        <p:nvPicPr>
          <p:cNvPr id="74755" name="Picture 3"/>
          <p:cNvPicPr>
            <a:picLocks noGrp="1" noChangeAspect="1" noChangeArrowheads="1"/>
          </p:cNvPicPr>
          <p:nvPr>
            <p:ph type="body" idx="1"/>
          </p:nvPr>
        </p:nvPicPr>
        <p:blipFill>
          <a:blip r:embed="rId2" cstate="print"/>
          <a:srcRect/>
          <a:stretch>
            <a:fillRect/>
          </a:stretch>
        </p:blipFill>
        <p:spPr>
          <a:xfrm>
            <a:off x="468313" y="1484313"/>
            <a:ext cx="8135937" cy="4897437"/>
          </a:xfrm>
          <a:noFill/>
        </p:spPr>
      </p:pic>
      <p:sp>
        <p:nvSpPr>
          <p:cNvPr id="4100" name="Text Box 4"/>
          <p:cNvSpPr txBox="1">
            <a:spLocks noChangeArrowheads="1"/>
          </p:cNvSpPr>
          <p:nvPr/>
        </p:nvSpPr>
        <p:spPr bwMode="auto">
          <a:xfrm>
            <a:off x="3779838" y="6583363"/>
            <a:ext cx="2555875" cy="276225"/>
          </a:xfrm>
          <a:prstGeom prst="rect">
            <a:avLst/>
          </a:prstGeom>
          <a:noFill/>
          <a:ln w="9525">
            <a:noFill/>
            <a:miter lim="800000"/>
            <a:headEnd/>
            <a:tailEnd/>
          </a:ln>
        </p:spPr>
        <p:txBody>
          <a:bodyPr wrap="none">
            <a:spAutoFit/>
          </a:bodyPr>
          <a:lstStyle/>
          <a:p>
            <a:pPr>
              <a:defRPr/>
            </a:pPr>
            <a:r>
              <a:rPr lang="en-US" altLang="zh-TW" sz="1200" dirty="0">
                <a:latin typeface="+mj-lt"/>
              </a:rPr>
              <a:t>Courtesy of </a:t>
            </a:r>
            <a:r>
              <a:rPr lang="en-US" altLang="zh-TW" sz="1200" dirty="0" err="1">
                <a:latin typeface="+mj-lt"/>
              </a:rPr>
              <a:t>Byeongwon</a:t>
            </a:r>
            <a:r>
              <a:rPr lang="en-US" altLang="zh-TW" sz="1200" dirty="0">
                <a:latin typeface="+mj-lt"/>
              </a:rPr>
              <a:t> Park 2007</a:t>
            </a:r>
          </a:p>
        </p:txBody>
      </p:sp>
      <p:sp>
        <p:nvSpPr>
          <p:cNvPr id="74757" name="文字方塊 4"/>
          <p:cNvSpPr txBox="1">
            <a:spLocks noChangeArrowheads="1"/>
          </p:cNvSpPr>
          <p:nvPr/>
        </p:nvSpPr>
        <p:spPr bwMode="auto">
          <a:xfrm>
            <a:off x="5796137" y="1125538"/>
            <a:ext cx="3347864" cy="460375"/>
          </a:xfrm>
          <a:prstGeom prst="rect">
            <a:avLst/>
          </a:prstGeom>
          <a:noFill/>
          <a:ln w="9525">
            <a:noFill/>
            <a:miter lim="800000"/>
            <a:headEnd/>
            <a:tailEnd/>
          </a:ln>
        </p:spPr>
        <p:txBody>
          <a:bodyPr wrap="square">
            <a:spAutoFit/>
          </a:bodyPr>
          <a:lstStyle/>
          <a:p>
            <a:r>
              <a:rPr lang="en-US" altLang="zh-TW" sz="1200" dirty="0">
                <a:solidFill>
                  <a:schemeClr val="accent2"/>
                </a:solidFill>
              </a:rPr>
              <a:t>NBIC: Nanotechnology, Biotechnology, Information Technology, Cognitive Science</a:t>
            </a:r>
            <a:endParaRPr lang="zh-TW" altLang="en-US" sz="1200" dirty="0">
              <a:solidFill>
                <a:schemeClr val="accent2"/>
              </a:solidFill>
            </a:endParaRPr>
          </a:p>
        </p:txBody>
      </p:sp>
      <p:sp>
        <p:nvSpPr>
          <p:cNvPr id="6" name="文字方塊 5"/>
          <p:cNvSpPr txBox="1"/>
          <p:nvPr/>
        </p:nvSpPr>
        <p:spPr>
          <a:xfrm>
            <a:off x="2124075" y="1484313"/>
            <a:ext cx="2717800" cy="461962"/>
          </a:xfrm>
          <a:prstGeom prst="rect">
            <a:avLst/>
          </a:prstGeom>
          <a:noFill/>
        </p:spPr>
        <p:txBody>
          <a:bodyPr wrap="none">
            <a:spAutoFit/>
          </a:bodyPr>
          <a:lstStyle/>
          <a:p>
            <a:pPr>
              <a:defRPr/>
            </a:pPr>
            <a:r>
              <a:rPr lang="en-US" altLang="zh-TW" dirty="0">
                <a:solidFill>
                  <a:srgbClr val="FF0000"/>
                </a:solidFill>
                <a:latin typeface="+mj-lt"/>
              </a:rPr>
              <a:t>More stories here!</a:t>
            </a:r>
            <a:endParaRPr lang="zh-TW" altLang="en-US" dirty="0">
              <a:solidFill>
                <a:srgbClr val="FF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smtClean="0"/>
              <a:t>The value drivers of big data for enterprise</a:t>
            </a:r>
            <a:endParaRPr lang="zh-TW" altLang="en-US" dirty="0"/>
          </a:p>
        </p:txBody>
      </p:sp>
      <p:pic>
        <p:nvPicPr>
          <p:cNvPr id="136194" name="Picture 2"/>
          <p:cNvPicPr>
            <a:picLocks noChangeAspect="1" noChangeArrowheads="1"/>
          </p:cNvPicPr>
          <p:nvPr/>
        </p:nvPicPr>
        <p:blipFill>
          <a:blip r:embed="rId2" cstate="print"/>
          <a:srcRect/>
          <a:stretch>
            <a:fillRect/>
          </a:stretch>
        </p:blipFill>
        <p:spPr bwMode="auto">
          <a:xfrm>
            <a:off x="685800" y="1539875"/>
            <a:ext cx="7743825" cy="507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srcRect/>
          <a:stretch>
            <a:fillRect/>
          </a:stretch>
        </p:blipFill>
        <p:spPr bwMode="auto">
          <a:xfrm>
            <a:off x="0" y="2044700"/>
            <a:ext cx="9144000"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Science Process</a:t>
            </a:r>
            <a:endParaRPr lang="zh-TW" altLang="en-US" dirty="0"/>
          </a:p>
        </p:txBody>
      </p:sp>
      <p:pic>
        <p:nvPicPr>
          <p:cNvPr id="133122" name="Picture 2"/>
          <p:cNvPicPr>
            <a:picLocks noChangeAspect="1" noChangeArrowheads="1"/>
          </p:cNvPicPr>
          <p:nvPr/>
        </p:nvPicPr>
        <p:blipFill>
          <a:blip r:embed="rId2" cstate="print"/>
          <a:srcRect/>
          <a:stretch>
            <a:fillRect/>
          </a:stretch>
        </p:blipFill>
        <p:spPr bwMode="auto">
          <a:xfrm>
            <a:off x="1387475" y="1917700"/>
            <a:ext cx="6467475" cy="3971925"/>
          </a:xfrm>
          <a:prstGeom prst="rect">
            <a:avLst/>
          </a:prstGeom>
          <a:noFill/>
          <a:ln w="9525">
            <a:noFill/>
            <a:miter lim="800000"/>
            <a:headEnd/>
            <a:tailEnd/>
          </a:ln>
          <a:effectLst/>
        </p:spPr>
      </p:pic>
      <p:sp>
        <p:nvSpPr>
          <p:cNvPr id="4" name="矩形 3"/>
          <p:cNvSpPr/>
          <p:nvPr/>
        </p:nvSpPr>
        <p:spPr>
          <a:xfrm>
            <a:off x="2305050" y="6211669"/>
            <a:ext cx="4572000" cy="646331"/>
          </a:xfrm>
          <a:prstGeom prst="rect">
            <a:avLst/>
          </a:prstGeom>
        </p:spPr>
        <p:txBody>
          <a:bodyPr>
            <a:spAutoFit/>
          </a:bodyPr>
          <a:lstStyle/>
          <a:p>
            <a:r>
              <a:rPr lang="en-US" altLang="zh-TW" dirty="0" smtClean="0"/>
              <a:t>http://www.youtube.com/watch?v=xbecGJlODPg</a:t>
            </a:r>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Scientist</a:t>
            </a:r>
            <a:endParaRPr lang="zh-TW" altLang="en-US" dirty="0"/>
          </a:p>
        </p:txBody>
      </p:sp>
      <p:pic>
        <p:nvPicPr>
          <p:cNvPr id="203778" name="Picture 2" descr="http://i1.wp.com/flowingdata.com/wp-content/uploads/2009/06/all-fields.png"/>
          <p:cNvPicPr>
            <a:picLocks noChangeAspect="1" noChangeArrowheads="1"/>
          </p:cNvPicPr>
          <p:nvPr/>
        </p:nvPicPr>
        <p:blipFill>
          <a:blip r:embed="rId2" cstate="print"/>
          <a:srcRect/>
          <a:stretch>
            <a:fillRect/>
          </a:stretch>
        </p:blipFill>
        <p:spPr bwMode="auto">
          <a:xfrm>
            <a:off x="631825" y="3213100"/>
            <a:ext cx="8096250" cy="2644775"/>
          </a:xfrm>
          <a:prstGeom prst="rect">
            <a:avLst/>
          </a:prstGeom>
          <a:noFill/>
        </p:spPr>
      </p:pic>
      <p:sp>
        <p:nvSpPr>
          <p:cNvPr id="5" name="矩形 4"/>
          <p:cNvSpPr/>
          <p:nvPr/>
        </p:nvSpPr>
        <p:spPr>
          <a:xfrm>
            <a:off x="415925" y="1647825"/>
            <a:ext cx="8096250" cy="1477328"/>
          </a:xfrm>
          <a:prstGeom prst="rect">
            <a:avLst/>
          </a:prstGeom>
        </p:spPr>
        <p:txBody>
          <a:bodyPr wrap="square">
            <a:spAutoFit/>
          </a:bodyPr>
          <a:lstStyle/>
          <a:p>
            <a:r>
              <a:rPr lang="en-US" dirty="0" smtClean="0"/>
              <a:t>… on any given day, a team member could author a multistage processing pipeline in Python, design a hypothesis test, perform a regression analysis over data samples with R, design and implement an algorithm for some data-intensive product or service in </a:t>
            </a:r>
            <a:r>
              <a:rPr lang="en-US" dirty="0" err="1" smtClean="0"/>
              <a:t>Hadoop</a:t>
            </a:r>
            <a:r>
              <a:rPr lang="en-US" dirty="0" smtClean="0"/>
              <a:t>, or communicate the results of our analyses to other members of the organization</a:t>
            </a:r>
            <a:endParaRPr lang="zh-TW" altLang="en-US" dirty="0"/>
          </a:p>
        </p:txBody>
      </p:sp>
      <p:sp>
        <p:nvSpPr>
          <p:cNvPr id="6" name="矩形 5"/>
          <p:cNvSpPr/>
          <p:nvPr/>
        </p:nvSpPr>
        <p:spPr>
          <a:xfrm>
            <a:off x="1063625" y="5803900"/>
            <a:ext cx="7540625" cy="923330"/>
          </a:xfrm>
          <a:prstGeom prst="rect">
            <a:avLst/>
          </a:prstGeom>
        </p:spPr>
        <p:txBody>
          <a:bodyPr wrap="square">
            <a:spAutoFit/>
          </a:bodyPr>
          <a:lstStyle/>
          <a:p>
            <a:r>
              <a:rPr lang="en-US" altLang="zh-TW" i="1" dirty="0" smtClean="0"/>
              <a:t>A data scientist is someone who knows how to extract</a:t>
            </a:r>
          </a:p>
          <a:p>
            <a:r>
              <a:rPr lang="en-US" altLang="zh-TW" i="1" dirty="0" smtClean="0"/>
              <a:t>meaning from and interpret data, which requires both tools and methods</a:t>
            </a:r>
          </a:p>
          <a:p>
            <a:r>
              <a:rPr lang="en-US" altLang="zh-TW" i="1" dirty="0" smtClean="0"/>
              <a:t>from statistics and machine learning, as well as being human.</a:t>
            </a:r>
            <a:endParaRPr lang="zh-TW" alt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smtClean="0"/>
              <a:t>The data scientist is involved in every part of this process</a:t>
            </a:r>
            <a:endParaRPr lang="zh-TW" altLang="en-US" dirty="0"/>
          </a:p>
        </p:txBody>
      </p:sp>
      <p:pic>
        <p:nvPicPr>
          <p:cNvPr id="134146" name="Picture 2"/>
          <p:cNvPicPr>
            <a:picLocks noChangeAspect="1" noChangeArrowheads="1"/>
          </p:cNvPicPr>
          <p:nvPr/>
        </p:nvPicPr>
        <p:blipFill>
          <a:blip r:embed="rId2" cstate="print"/>
          <a:srcRect/>
          <a:stretch>
            <a:fillRect/>
          </a:stretch>
        </p:blipFill>
        <p:spPr bwMode="auto">
          <a:xfrm>
            <a:off x="1279525" y="1863725"/>
            <a:ext cx="6486525"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a:stretch>
            <a:fillRect/>
          </a:stretch>
        </p:blipFill>
        <p:spPr bwMode="auto">
          <a:xfrm>
            <a:off x="1338263" y="328613"/>
            <a:ext cx="6467475" cy="6200775"/>
          </a:xfrm>
          <a:prstGeom prst="rect">
            <a:avLst/>
          </a:prstGeom>
          <a:noFill/>
          <a:ln w="9525">
            <a:noFill/>
            <a:miter lim="800000"/>
            <a:headEnd/>
            <a:tailEnd/>
          </a:ln>
          <a:effectLst/>
        </p:spPr>
      </p:pic>
      <p:sp>
        <p:nvSpPr>
          <p:cNvPr id="3" name="矩形 2"/>
          <p:cNvSpPr/>
          <p:nvPr/>
        </p:nvSpPr>
        <p:spPr>
          <a:xfrm>
            <a:off x="0" y="0"/>
            <a:ext cx="4552272" cy="369332"/>
          </a:xfrm>
          <a:prstGeom prst="rect">
            <a:avLst/>
          </a:prstGeom>
        </p:spPr>
        <p:txBody>
          <a:bodyPr wrap="none">
            <a:spAutoFit/>
          </a:bodyPr>
          <a:lstStyle/>
          <a:p>
            <a:r>
              <a:rPr lang="en-US" b="1" dirty="0" smtClean="0"/>
              <a:t>A Data Scientist's Real Job: Storytelling</a:t>
            </a:r>
            <a:endParaRPr lang="en-US" b="1" dirty="0"/>
          </a:p>
        </p:txBody>
      </p:sp>
      <p:sp>
        <p:nvSpPr>
          <p:cNvPr id="4" name="矩形 3"/>
          <p:cNvSpPr/>
          <p:nvPr/>
        </p:nvSpPr>
        <p:spPr>
          <a:xfrm>
            <a:off x="523875" y="6451600"/>
            <a:ext cx="7070725" cy="276999"/>
          </a:xfrm>
          <a:prstGeom prst="rect">
            <a:avLst/>
          </a:prstGeom>
        </p:spPr>
        <p:txBody>
          <a:bodyPr wrap="square">
            <a:spAutoFit/>
          </a:bodyPr>
          <a:lstStyle/>
          <a:p>
            <a:r>
              <a:rPr lang="en-US" altLang="zh-TW" sz="1200" dirty="0" smtClean="0"/>
              <a:t>http://www.bigdatarepublic.com/author.asp?section_id=2642&amp;doc_id=266699&amp;image_number=1</a:t>
            </a:r>
            <a:endParaRPr lang="zh-TW" alt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Working with data at scale</a:t>
            </a:r>
            <a:br>
              <a:rPr lang="en-US" altLang="zh-TW" dirty="0" smtClean="0"/>
            </a:br>
            <a:r>
              <a:rPr lang="en-US" altLang="zh-TW" dirty="0" smtClean="0"/>
              <a:t>Making data tell its story</a:t>
            </a:r>
            <a:endParaRPr lang="zh-TW" altLang="en-US" dirty="0"/>
          </a:p>
        </p:txBody>
      </p:sp>
      <p:sp>
        <p:nvSpPr>
          <p:cNvPr id="3" name="副標題 2"/>
          <p:cNvSpPr>
            <a:spLocks noGrp="1"/>
          </p:cNvSpPr>
          <p:nvPr>
            <p:ph type="subTitle" idx="1"/>
          </p:nvPr>
        </p:nvSpPr>
        <p:spPr/>
        <p:txBody>
          <a:bodyPr>
            <a:normAutofit fontScale="85000" lnSpcReduction="10000"/>
          </a:bodyPr>
          <a:lstStyle/>
          <a:p>
            <a:pPr algn="l"/>
            <a:r>
              <a:rPr lang="en-US" altLang="zh-TW" b="1" i="1" dirty="0" smtClean="0"/>
              <a:t>The ability to take data—to be able to understand it, to process it, to extract value from it, to visualize it, to communicate it—that’s going to be……..</a:t>
            </a:r>
            <a:endParaRPr lang="zh-TW" altLang="en-US"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Mirror for Conventional </a:t>
            </a:r>
            <a:br>
              <a:rPr lang="en-US" altLang="zh-TW" dirty="0" smtClean="0"/>
            </a:br>
            <a:r>
              <a:rPr lang="en-US" altLang="zh-TW" dirty="0" smtClean="0"/>
              <a:t>Toilet Cleaning</a:t>
            </a:r>
            <a:endParaRPr lang="zh-TW" altLang="en-US" dirty="0"/>
          </a:p>
        </p:txBody>
      </p:sp>
      <p:pic>
        <p:nvPicPr>
          <p:cNvPr id="4" name="內容版面配置區 3" descr="Mirror for toilet cleaning.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4000" y="274638"/>
            <a:ext cx="8636000" cy="1143000"/>
          </a:xfrm>
        </p:spPr>
        <p:txBody>
          <a:bodyPr>
            <a:noAutofit/>
          </a:bodyPr>
          <a:lstStyle/>
          <a:p>
            <a:r>
              <a:rPr lang="en-US" altLang="zh-TW" sz="3600" dirty="0" err="1" smtClean="0"/>
              <a:t>Datafication</a:t>
            </a:r>
            <a:r>
              <a:rPr lang="en-US" altLang="zh-TW" sz="3600" dirty="0" smtClean="0"/>
              <a:t>: a process of “taking all aspects of life and turning them into data”</a:t>
            </a:r>
            <a:endParaRPr lang="zh-TW" altLang="en-US" sz="3600" dirty="0"/>
          </a:p>
        </p:txBody>
      </p:sp>
      <p:sp>
        <p:nvSpPr>
          <p:cNvPr id="3" name="內容版面配置區 2"/>
          <p:cNvSpPr>
            <a:spLocks noGrp="1"/>
          </p:cNvSpPr>
          <p:nvPr>
            <p:ph idx="1"/>
          </p:nvPr>
        </p:nvSpPr>
        <p:spPr/>
        <p:txBody>
          <a:bodyPr/>
          <a:lstStyle/>
          <a:p>
            <a:r>
              <a:rPr lang="en-US" altLang="zh-TW" sz="2800" dirty="0" smtClean="0"/>
              <a:t>Google’s augmented-reality glasses </a:t>
            </a:r>
            <a:r>
              <a:rPr lang="en-US" altLang="zh-TW" sz="2800" dirty="0" err="1" smtClean="0"/>
              <a:t>datafy</a:t>
            </a:r>
            <a:r>
              <a:rPr lang="en-US" altLang="zh-TW" sz="2800" dirty="0" smtClean="0"/>
              <a:t> the gaze</a:t>
            </a:r>
          </a:p>
          <a:p>
            <a:r>
              <a:rPr lang="en-US" altLang="zh-TW" sz="2800" dirty="0" smtClean="0"/>
              <a:t>Twitter </a:t>
            </a:r>
            <a:r>
              <a:rPr lang="en-US" altLang="zh-TW" sz="2800" dirty="0" err="1" smtClean="0"/>
              <a:t>datafies</a:t>
            </a:r>
            <a:r>
              <a:rPr lang="en-US" altLang="zh-TW" sz="2800" dirty="0" smtClean="0"/>
              <a:t> stray thoughts</a:t>
            </a:r>
          </a:p>
          <a:p>
            <a:r>
              <a:rPr lang="en-US" altLang="zh-TW" sz="2800" dirty="0" smtClean="0"/>
              <a:t>LinkedIn </a:t>
            </a:r>
            <a:r>
              <a:rPr lang="en-US" altLang="zh-TW" sz="2800" dirty="0" err="1" smtClean="0"/>
              <a:t>datafies</a:t>
            </a:r>
            <a:r>
              <a:rPr lang="en-US" altLang="zh-TW" sz="2800" dirty="0" smtClean="0"/>
              <a:t> professional networks</a:t>
            </a:r>
          </a:p>
          <a:p>
            <a:r>
              <a:rPr lang="en-US" altLang="zh-TW" sz="2800" dirty="0" err="1" smtClean="0"/>
              <a:t>Facebook</a:t>
            </a:r>
            <a:r>
              <a:rPr lang="en-US" altLang="zh-TW" sz="2800" dirty="0" smtClean="0"/>
              <a:t> </a:t>
            </a:r>
            <a:r>
              <a:rPr lang="en-US" altLang="zh-TW" sz="2800" dirty="0" err="1" smtClean="0"/>
              <a:t>datafies</a:t>
            </a:r>
            <a:r>
              <a:rPr lang="en-US" altLang="zh-TW" sz="2800" dirty="0" smtClean="0"/>
              <a:t> social activities</a:t>
            </a:r>
          </a:p>
          <a:p>
            <a:r>
              <a:rPr lang="en-US" altLang="zh-TW" sz="2800" dirty="0" smtClean="0"/>
              <a:t>Pandora/</a:t>
            </a:r>
            <a:r>
              <a:rPr lang="en-US" altLang="zh-TW" sz="2800" dirty="0" err="1" smtClean="0"/>
              <a:t>Spotify</a:t>
            </a:r>
            <a:r>
              <a:rPr lang="en-US" altLang="zh-TW" sz="2800" dirty="0" smtClean="0"/>
              <a:t> </a:t>
            </a:r>
            <a:r>
              <a:rPr lang="en-US" altLang="zh-TW" sz="2800" dirty="0" err="1" smtClean="0"/>
              <a:t>datafies</a:t>
            </a:r>
            <a:r>
              <a:rPr lang="en-US" altLang="zh-TW" sz="2800" dirty="0" smtClean="0"/>
              <a:t> music feeling and sensibility</a:t>
            </a:r>
          </a:p>
          <a:p>
            <a:r>
              <a:rPr lang="en-US" altLang="zh-TW" sz="2800" dirty="0" smtClean="0"/>
              <a:t>Amazon </a:t>
            </a:r>
            <a:r>
              <a:rPr lang="en-US" altLang="zh-TW" sz="2800" dirty="0" err="1" smtClean="0"/>
              <a:t>datafies</a:t>
            </a:r>
            <a:r>
              <a:rPr lang="en-US" altLang="zh-TW" sz="2800" dirty="0" smtClean="0"/>
              <a:t> shopping </a:t>
            </a:r>
          </a:p>
          <a:p>
            <a:endParaRPr lang="en-US" altLang="zh-TW" sz="2800" dirty="0" smtClean="0"/>
          </a:p>
          <a:p>
            <a:endParaRPr lang="en-US" altLang="zh-TW" dirty="0" smtClean="0"/>
          </a:p>
          <a:p>
            <a:pPr>
              <a:buNone/>
            </a:pPr>
            <a:endParaRPr lang="zh-TW" altLang="en-US" dirty="0"/>
          </a:p>
        </p:txBody>
      </p:sp>
      <p:sp>
        <p:nvSpPr>
          <p:cNvPr id="4" name="矩形 3"/>
          <p:cNvSpPr/>
          <p:nvPr/>
        </p:nvSpPr>
        <p:spPr>
          <a:xfrm>
            <a:off x="629562" y="5805264"/>
            <a:ext cx="7664450" cy="646331"/>
          </a:xfrm>
          <a:prstGeom prst="rect">
            <a:avLst/>
          </a:prstGeom>
        </p:spPr>
        <p:txBody>
          <a:bodyPr wrap="square">
            <a:spAutoFit/>
          </a:bodyPr>
          <a:lstStyle/>
          <a:p>
            <a:r>
              <a:rPr lang="en-US" altLang="zh-TW" i="1" dirty="0" smtClean="0"/>
              <a:t>Once we </a:t>
            </a:r>
            <a:r>
              <a:rPr lang="en-US" altLang="zh-TW" i="1" dirty="0" err="1" smtClean="0"/>
              <a:t>datafy</a:t>
            </a:r>
            <a:r>
              <a:rPr lang="en-US" altLang="zh-TW" i="1" dirty="0" smtClean="0"/>
              <a:t> things, we can transform their purpose and turn the</a:t>
            </a:r>
          </a:p>
          <a:p>
            <a:r>
              <a:rPr lang="en-US" altLang="zh-TW" i="1" dirty="0" smtClean="0"/>
              <a:t>information into new forms of value.</a:t>
            </a:r>
            <a:endParaRPr lang="zh-TW" alt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4)">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for Toilet Cleaning</a:t>
            </a:r>
            <a:endParaRPr lang="zh-TW" altLang="en-US" dirty="0"/>
          </a:p>
        </p:txBody>
      </p:sp>
      <p:pic>
        <p:nvPicPr>
          <p:cNvPr id="4" name="內容版面配置區 3" descr="camera for toilet cleaning.jpg"/>
          <p:cNvPicPr>
            <a:picLocks noGrp="1" noChangeAspect="1"/>
          </p:cNvPicPr>
          <p:nvPr>
            <p:ph idx="1"/>
          </p:nvPr>
        </p:nvPicPr>
        <p:blipFill>
          <a:blip r:embed="rId2" cstate="print"/>
          <a:stretch>
            <a:fillRect/>
          </a:stretch>
        </p:blipFill>
        <p:spPr>
          <a:xfrm>
            <a:off x="1554691" y="1600200"/>
            <a:ext cx="6034617" cy="4525963"/>
          </a:xfrm>
        </p:spPr>
      </p:pic>
      <p:sp>
        <p:nvSpPr>
          <p:cNvPr id="5" name="標題 1"/>
          <p:cNvSpPr txBox="1">
            <a:spLocks/>
          </p:cNvSpPr>
          <p:nvPr/>
        </p:nvSpPr>
        <p:spPr>
          <a:xfrm>
            <a:off x="467544"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n-lt"/>
                <a:ea typeface="+mj-ea"/>
                <a:cs typeface="+mj-cs"/>
              </a:defRPr>
            </a:lvl1pPr>
          </a:lstStyle>
          <a:p>
            <a:r>
              <a:rPr lang="en-US" altLang="zh-TW" dirty="0" smtClean="0"/>
              <a:t>Camera for Toilet Cleaning</a:t>
            </a:r>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1" y="0"/>
            <a:ext cx="9144000" cy="6858000"/>
          </a:xfrm>
          <a:prstGeom prst="rect">
            <a:avLst/>
          </a:prstGeom>
        </p:spPr>
      </p:pic>
      <p:sp>
        <p:nvSpPr>
          <p:cNvPr id="5" name="標題 1"/>
          <p:cNvSpPr txBox="1">
            <a:spLocks/>
          </p:cNvSpPr>
          <p:nvPr/>
        </p:nvSpPr>
        <p:spPr>
          <a:xfrm>
            <a:off x="467544"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n-lt"/>
                <a:ea typeface="+mj-ea"/>
                <a:cs typeface="+mj-cs"/>
              </a:defRPr>
            </a:lvl1pPr>
          </a:lstStyle>
          <a:p>
            <a:r>
              <a:rPr lang="en-US" altLang="zh-TW" dirty="0" smtClean="0"/>
              <a:t>Which Side for Cleaning Dishes!</a:t>
            </a:r>
            <a:endParaRPr lang="zh-TW" altLang="en-US" dirty="0"/>
          </a:p>
        </p:txBody>
      </p:sp>
    </p:spTree>
    <p:extLst>
      <p:ext uri="{BB962C8B-B14F-4D97-AF65-F5344CB8AC3E}">
        <p14:creationId xmlns:p14="http://schemas.microsoft.com/office/powerpoint/2010/main" val="2934630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89"/>
            <a:ext cx="9144000" cy="6858001"/>
          </a:xfrm>
          <a:prstGeom prst="rect">
            <a:avLst/>
          </a:prstGeom>
        </p:spPr>
      </p:pic>
      <p:sp>
        <p:nvSpPr>
          <p:cNvPr id="4" name="標題 1"/>
          <p:cNvSpPr txBox="1">
            <a:spLocks/>
          </p:cNvSpPr>
          <p:nvPr/>
        </p:nvSpPr>
        <p:spPr>
          <a:xfrm>
            <a:off x="467544" y="260648"/>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a:solidFill>
                  <a:schemeClr val="tx1"/>
                </a:solidFill>
                <a:latin typeface="+mn-lt"/>
                <a:ea typeface="+mj-ea"/>
                <a:cs typeface="+mj-cs"/>
              </a:defRPr>
            </a:lvl1pPr>
          </a:lstStyle>
          <a:p>
            <a:r>
              <a:rPr lang="en-US" altLang="zh-TW" dirty="0" smtClean="0"/>
              <a:t>Dish washing scrubber and its impact on detergent and household management!</a:t>
            </a:r>
            <a:endParaRPr lang="zh-TW" altLang="en-US" dirty="0"/>
          </a:p>
        </p:txBody>
      </p:sp>
    </p:spTree>
    <p:extLst>
      <p:ext uri="{BB962C8B-B14F-4D97-AF65-F5344CB8AC3E}">
        <p14:creationId xmlns:p14="http://schemas.microsoft.com/office/powerpoint/2010/main" val="414078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Behind </a:t>
            </a:r>
            <a:r>
              <a:rPr lang="en-US" altLang="zh-TW" dirty="0" err="1" smtClean="0"/>
              <a:t>Datafication</a:t>
            </a:r>
            <a:endParaRPr lang="zh-TW" altLang="en-US" dirty="0"/>
          </a:p>
        </p:txBody>
      </p:sp>
      <p:sp>
        <p:nvSpPr>
          <p:cNvPr id="3" name="內容版面配置區 2"/>
          <p:cNvSpPr>
            <a:spLocks noGrp="1"/>
          </p:cNvSpPr>
          <p:nvPr>
            <p:ph idx="1"/>
          </p:nvPr>
        </p:nvSpPr>
        <p:spPr>
          <a:xfrm>
            <a:off x="467544" y="1538790"/>
            <a:ext cx="8229600" cy="4614174"/>
          </a:xfrm>
        </p:spPr>
        <p:txBody>
          <a:bodyPr/>
          <a:lstStyle/>
          <a:p>
            <a:r>
              <a:rPr lang="en-US" altLang="zh-TW" dirty="0" smtClean="0"/>
              <a:t>Statistically N=small random sampling(carefully </a:t>
            </a:r>
            <a:r>
              <a:rPr lang="en-US" altLang="zh-TW" dirty="0" err="1" smtClean="0"/>
              <a:t>curated</a:t>
            </a:r>
            <a:r>
              <a:rPr lang="en-US" altLang="zh-TW" dirty="0" smtClean="0"/>
              <a:t> data) to approaching N=all (some messiness)</a:t>
            </a:r>
          </a:p>
          <a:p>
            <a:r>
              <a:rPr lang="en-US" altLang="zh-TW" dirty="0" smtClean="0"/>
              <a:t>Data </a:t>
            </a:r>
          </a:p>
          <a:p>
            <a:pPr lvl="1"/>
            <a:r>
              <a:rPr lang="en-US" altLang="zh-TW" dirty="0" smtClean="0"/>
              <a:t>from some to all </a:t>
            </a:r>
          </a:p>
          <a:p>
            <a:pPr lvl="1"/>
            <a:r>
              <a:rPr lang="en-US" altLang="zh-TW" dirty="0" smtClean="0"/>
              <a:t>from clean to messy</a:t>
            </a:r>
          </a:p>
          <a:p>
            <a:pPr lvl="1"/>
            <a:r>
              <a:rPr lang="en-US" altLang="zh-TW" dirty="0" smtClean="0"/>
              <a:t>from causation to correlation -this represents a move away from always trying to understand the deeper reasons behind how the world works to simply learning about an association among phenomena and using that to get things done.</a:t>
            </a:r>
          </a:p>
          <a:p>
            <a:pPr>
              <a:buNone/>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2646"/>
            <a:ext cx="8219256" cy="810090"/>
          </a:xfrm>
        </p:spPr>
        <p:txBody>
          <a:bodyPr/>
          <a:lstStyle/>
          <a:p>
            <a:r>
              <a:rPr lang="en-US" altLang="zh-TW" dirty="0" err="1" smtClean="0"/>
              <a:t>Eg</a:t>
            </a:r>
            <a:r>
              <a:rPr lang="en-US" altLang="zh-TW" dirty="0" smtClean="0"/>
              <a:t>. UPS Preventive Measures</a:t>
            </a:r>
            <a:endParaRPr lang="zh-TW" altLang="en-US" dirty="0"/>
          </a:p>
        </p:txBody>
      </p:sp>
      <p:sp>
        <p:nvSpPr>
          <p:cNvPr id="3" name="內容版面配置區 2"/>
          <p:cNvSpPr>
            <a:spLocks noGrp="1"/>
          </p:cNvSpPr>
          <p:nvPr>
            <p:ph idx="1"/>
          </p:nvPr>
        </p:nvSpPr>
        <p:spPr>
          <a:xfrm>
            <a:off x="467544" y="1322766"/>
            <a:ext cx="8229600" cy="4614174"/>
          </a:xfrm>
        </p:spPr>
        <p:txBody>
          <a:bodyPr/>
          <a:lstStyle/>
          <a:p>
            <a:r>
              <a:rPr lang="en-US" altLang="zh-TW" sz="1600" dirty="0" smtClean="0"/>
              <a:t>Take UPS, the delivery company. It places sensors on vehicle parts to identify certain </a:t>
            </a:r>
            <a:r>
              <a:rPr lang="en-US" altLang="zh-TW" sz="1600" b="1" i="1" dirty="0" smtClean="0"/>
              <a:t>heat or </a:t>
            </a:r>
            <a:r>
              <a:rPr lang="en-US" altLang="zh-TW" sz="1600" b="1" i="1" dirty="0" err="1" smtClean="0"/>
              <a:t>vibrational</a:t>
            </a:r>
            <a:r>
              <a:rPr lang="en-US" altLang="zh-TW" sz="1600" b="1" i="1" dirty="0" smtClean="0"/>
              <a:t> patterns </a:t>
            </a:r>
            <a:r>
              <a:rPr lang="en-US" altLang="zh-TW" sz="1600" dirty="0" smtClean="0"/>
              <a:t>that in the past have been associated with failures in those parts. In this way, the company can predict a breakdown before it happens and replace the part when it is convenient, instead of on the side of the road. The data do not reveal the exact relationship between the heat or the </a:t>
            </a:r>
            <a:r>
              <a:rPr lang="en-US" altLang="zh-TW" sz="1600" dirty="0" err="1" smtClean="0"/>
              <a:t>vibrational</a:t>
            </a:r>
            <a:r>
              <a:rPr lang="en-US" altLang="zh-TW" sz="1600" dirty="0" smtClean="0"/>
              <a:t> patterns and the part’s failure. They do not tell UPS why the part is in trouble. But they reveal enough for the company to know what to do in the near term and guide its investigation into any underlying problem that might exist with the part in question or with the vehicle.</a:t>
            </a:r>
          </a:p>
          <a:p>
            <a:r>
              <a:rPr lang="en-US" altLang="zh-TW" sz="1600" dirty="0" smtClean="0"/>
              <a:t>UPS is installing </a:t>
            </a:r>
            <a:r>
              <a:rPr lang="en-US" altLang="zh-TW" sz="1600" b="1" i="1" dirty="0" smtClean="0"/>
              <a:t>GPS tracking equipment as well as sensors </a:t>
            </a:r>
            <a:r>
              <a:rPr lang="en-US" altLang="zh-TW" sz="1600" dirty="0" smtClean="0"/>
              <a:t>in key areas, such as brakes and engine box, and on the exterior. These devices will help UPS track the location of its delivery trucks as well as identify ways in which drivers can make adjustments and improve their performance based on collected data. Two key areas the company plans to improve are idle time and route efficiency. </a:t>
            </a:r>
          </a:p>
          <a:p>
            <a:r>
              <a:rPr lang="en-US" altLang="zh-TW" sz="1600" dirty="0" smtClean="0"/>
              <a:t>"What is new is the proprietary </a:t>
            </a:r>
            <a:r>
              <a:rPr lang="en-US" altLang="zh-TW" sz="1600" dirty="0" err="1" smtClean="0"/>
              <a:t>telematic</a:t>
            </a:r>
            <a:r>
              <a:rPr lang="en-US" altLang="zh-TW" sz="1600" dirty="0" smtClean="0"/>
              <a:t> information and sophisticated algorithms we developed to analyze the rich stream of data captured by more than</a:t>
            </a:r>
            <a:r>
              <a:rPr lang="en-US" altLang="zh-TW" sz="1600" b="1" i="1" dirty="0" smtClean="0"/>
              <a:t> 200 sensors on our delivery trucks</a:t>
            </a:r>
            <a:r>
              <a:rPr lang="en-US" altLang="zh-TW" sz="1600" dirty="0" smtClean="0"/>
              <a:t>."  </a:t>
            </a:r>
            <a:r>
              <a:rPr lang="en-US" altLang="zh-TW" sz="1600" dirty="0" err="1" smtClean="0"/>
              <a:t>Telematics</a:t>
            </a:r>
            <a:r>
              <a:rPr lang="en-US" altLang="zh-TW" sz="1600" dirty="0" smtClean="0"/>
              <a:t> help UPS determine a truck's performance and condition, as well as identify ways drivers can make small adjustments that yield major results. Together, improved data and driver coaching help reduce fuel consumption, emissions, and maintenance costs, while improving customer service and driver safety. </a:t>
            </a:r>
            <a:endParaRPr lang="zh-TW" altLang="en-US" sz="1600" dirty="0"/>
          </a:p>
        </p:txBody>
      </p:sp>
      <p:sp>
        <p:nvSpPr>
          <p:cNvPr id="4" name="矩形 3"/>
          <p:cNvSpPr/>
          <p:nvPr/>
        </p:nvSpPr>
        <p:spPr>
          <a:xfrm>
            <a:off x="2627784" y="6211669"/>
            <a:ext cx="6264696" cy="369332"/>
          </a:xfrm>
          <a:prstGeom prst="rect">
            <a:avLst/>
          </a:prstGeom>
        </p:spPr>
        <p:txBody>
          <a:bodyPr wrap="square">
            <a:spAutoFit/>
          </a:bodyPr>
          <a:lstStyle/>
          <a:p>
            <a:r>
              <a:rPr lang="en-US" altLang="zh-TW" dirty="0" smtClean="0"/>
              <a:t>https://www.youtube.com/watch?v=nMrhuKoE3cI</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88540" y="0"/>
            <a:ext cx="943254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Benefit of </a:t>
            </a:r>
            <a:r>
              <a:rPr lang="en-US" altLang="zh-TW" dirty="0" err="1" smtClean="0"/>
              <a:t>Telematics</a:t>
            </a:r>
            <a:endParaRPr lang="zh-TW" altLang="en-US" dirty="0"/>
          </a:p>
        </p:txBody>
      </p:sp>
      <p:sp>
        <p:nvSpPr>
          <p:cNvPr id="3" name="內容版面配置區 2"/>
          <p:cNvSpPr>
            <a:spLocks noGrp="1"/>
          </p:cNvSpPr>
          <p:nvPr>
            <p:ph idx="1"/>
          </p:nvPr>
        </p:nvSpPr>
        <p:spPr>
          <a:xfrm>
            <a:off x="457200" y="1592796"/>
            <a:ext cx="8229600" cy="4884204"/>
          </a:xfrm>
        </p:spPr>
        <p:txBody>
          <a:bodyPr/>
          <a:lstStyle/>
          <a:p>
            <a:r>
              <a:rPr lang="en-US" altLang="zh-TW" dirty="0" smtClean="0"/>
              <a:t>Greenhouse Gas Reduction</a:t>
            </a:r>
          </a:p>
          <a:p>
            <a:r>
              <a:rPr lang="en-US" altLang="zh-TW" dirty="0" err="1" smtClean="0"/>
              <a:t>Telematics</a:t>
            </a:r>
            <a:r>
              <a:rPr lang="en-US" altLang="zh-TW" dirty="0" smtClean="0"/>
              <a:t> outputs drive UPS’s planning, training, and maintenance activities.</a:t>
            </a:r>
          </a:p>
          <a:p>
            <a:r>
              <a:rPr lang="en-US" altLang="zh-TW" dirty="0" smtClean="0"/>
              <a:t>Mileage Reduction- Multi-million gallons of gasoline saving yearly.</a:t>
            </a:r>
          </a:p>
          <a:p>
            <a:r>
              <a:rPr lang="en-US" altLang="zh-TW" dirty="0" smtClean="0"/>
              <a:t>Fuel and Emissions Efficiency</a:t>
            </a:r>
          </a:p>
          <a:p>
            <a:r>
              <a:rPr lang="en-US" altLang="zh-TW" dirty="0" smtClean="0"/>
              <a:t>Operational Improvement-- Even tiny operational improvements from </a:t>
            </a:r>
            <a:r>
              <a:rPr lang="en-US" altLang="zh-TW" dirty="0" err="1" smtClean="0"/>
              <a:t>telematics</a:t>
            </a:r>
            <a:r>
              <a:rPr lang="en-US" altLang="zh-TW" dirty="0" smtClean="0"/>
              <a:t> data can cut millions of miles from the total.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29490</TotalTime>
  <Words>1807</Words>
  <Application>Microsoft Office PowerPoint</Application>
  <PresentationFormat>如螢幕大小 (4:3)</PresentationFormat>
  <Paragraphs>152</Paragraphs>
  <Slides>52</Slides>
  <Notes>0</Notes>
  <HiddenSlides>0</HiddenSlides>
  <MMClips>0</MMClips>
  <ScaleCrop>false</ScaleCrop>
  <HeadingPairs>
    <vt:vector size="6" baseType="variant">
      <vt:variant>
        <vt:lpstr>佈景主題</vt:lpstr>
      </vt:variant>
      <vt:variant>
        <vt:i4>2</vt:i4>
      </vt:variant>
      <vt:variant>
        <vt:lpstr>投影片標題</vt:lpstr>
      </vt:variant>
      <vt:variant>
        <vt:i4>52</vt:i4>
      </vt:variant>
      <vt:variant>
        <vt:lpstr>自訂放映</vt:lpstr>
      </vt:variant>
      <vt:variant>
        <vt:i4>1</vt:i4>
      </vt:variant>
    </vt:vector>
  </HeadingPairs>
  <TitlesOfParts>
    <vt:vector size="55" baseType="lpstr">
      <vt:lpstr>預設簡報設計</vt:lpstr>
      <vt:lpstr>自訂設計</vt:lpstr>
      <vt:lpstr>PowerPoint 簡報</vt:lpstr>
      <vt:lpstr>PowerPoint 簡報</vt:lpstr>
      <vt:lpstr>Virtual Singer</vt:lpstr>
      <vt:lpstr> Datafy Everything:  What's Next in Digital Life</vt:lpstr>
      <vt:lpstr>Datafication: a process of “taking all aspects of life and turning them into data”</vt:lpstr>
      <vt:lpstr>What Behind Datafication</vt:lpstr>
      <vt:lpstr>Eg. UPS Preventive Measures</vt:lpstr>
      <vt:lpstr>PowerPoint 簡報</vt:lpstr>
      <vt:lpstr>Benefit of Telematics</vt:lpstr>
      <vt:lpstr>PowerPoint 簡報</vt:lpstr>
      <vt:lpstr>Eg. Newborn Risk Management</vt:lpstr>
      <vt:lpstr>Eg. Outbreak Early Warning</vt:lpstr>
      <vt:lpstr>PowerPoint 簡報</vt:lpstr>
      <vt:lpstr>PowerPoint 簡報</vt:lpstr>
      <vt:lpstr>PowerPoint 簡報</vt:lpstr>
      <vt:lpstr>Datafication of Posteriors</vt:lpstr>
      <vt:lpstr>FAST  (Future Attribute Screening Technology)</vt:lpstr>
      <vt:lpstr>Prediction Technology: Risk Prediction</vt:lpstr>
      <vt:lpstr>Application of Prediction Technology:</vt:lpstr>
      <vt:lpstr>How to get mass amount of data!</vt:lpstr>
      <vt:lpstr>Vast Open Data</vt:lpstr>
      <vt:lpstr>Data collected from users provides added value.</vt:lpstr>
      <vt:lpstr>How Google Collect Data! (free and sharing)</vt:lpstr>
      <vt:lpstr>Facebook Data Collections</vt:lpstr>
      <vt:lpstr>How Linkedin Collect Leads: Connect, share ideas, and discover opportunities.</vt:lpstr>
      <vt:lpstr>Amazon Service and Data Collection</vt:lpstr>
      <vt:lpstr>IBM: Online Retailing Analytics</vt:lpstr>
      <vt:lpstr>PowerPoint 簡報</vt:lpstr>
      <vt:lpstr>PowerPoint 簡報</vt:lpstr>
      <vt:lpstr>IBM Digital Analytics Benchmark</vt:lpstr>
      <vt:lpstr>Browser Fingerprinting</vt:lpstr>
      <vt:lpstr>PowerPoint 簡報</vt:lpstr>
      <vt:lpstr>Browser Fingerprinting</vt:lpstr>
      <vt:lpstr>PowerPoint 簡報</vt:lpstr>
      <vt:lpstr>Fingerprinting Providers</vt:lpstr>
      <vt:lpstr>Canvas Fingerprinting</vt:lpstr>
      <vt:lpstr>Canvas Fingerprinting</vt:lpstr>
      <vt:lpstr>PowerPoint 簡報</vt:lpstr>
      <vt:lpstr>Defense Fingerprinting</vt:lpstr>
      <vt:lpstr>The future belongs to the companies and people that turn data into products/services</vt:lpstr>
      <vt:lpstr>The Historical S, T &amp; A Co-evolution Process Perspective: Age of Data Science</vt:lpstr>
      <vt:lpstr>The value drivers of big data for enterprise</vt:lpstr>
      <vt:lpstr>PowerPoint 簡報</vt:lpstr>
      <vt:lpstr>Data Science Process</vt:lpstr>
      <vt:lpstr>Data Scientist</vt:lpstr>
      <vt:lpstr>The data scientist is involved in every part of this process</vt:lpstr>
      <vt:lpstr>PowerPoint 簡報</vt:lpstr>
      <vt:lpstr>Working with data at scale Making data tell its story</vt:lpstr>
      <vt:lpstr>Mirror for Conventional  Toilet Cleaning</vt:lpstr>
      <vt:lpstr>Camera for Toilet Cleaning</vt:lpstr>
      <vt:lpstr>PowerPoint 簡報</vt:lpstr>
      <vt:lpstr>PowerPoint 簡報</vt:lpstr>
      <vt:lpstr>自訂放映1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scu</cp:lastModifiedBy>
  <cp:revision>1304</cp:revision>
  <dcterms:created xsi:type="dcterms:W3CDTF">2009-10-28T05:58:26Z</dcterms:created>
  <dcterms:modified xsi:type="dcterms:W3CDTF">2014-12-17T05:28:39Z</dcterms:modified>
</cp:coreProperties>
</file>