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s/slide99.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104"/>
  </p:notesMasterIdLst>
  <p:sldIdLst>
    <p:sldId id="256" r:id="rId3"/>
    <p:sldId id="487" r:id="rId4"/>
    <p:sldId id="486" r:id="rId5"/>
    <p:sldId id="488" r:id="rId6"/>
    <p:sldId id="489" r:id="rId7"/>
    <p:sldId id="490" r:id="rId8"/>
    <p:sldId id="491" r:id="rId9"/>
    <p:sldId id="492" r:id="rId10"/>
    <p:sldId id="493" r:id="rId11"/>
    <p:sldId id="494" r:id="rId12"/>
    <p:sldId id="484" r:id="rId13"/>
    <p:sldId id="485" r:id="rId14"/>
    <p:sldId id="495" r:id="rId15"/>
    <p:sldId id="496" r:id="rId16"/>
    <p:sldId id="497" r:id="rId17"/>
    <p:sldId id="498" r:id="rId18"/>
    <p:sldId id="499" r:id="rId19"/>
    <p:sldId id="501" r:id="rId20"/>
    <p:sldId id="502" r:id="rId21"/>
    <p:sldId id="503" r:id="rId22"/>
    <p:sldId id="504" r:id="rId23"/>
    <p:sldId id="505" r:id="rId24"/>
    <p:sldId id="506" r:id="rId25"/>
    <p:sldId id="507" r:id="rId26"/>
    <p:sldId id="508" r:id="rId27"/>
    <p:sldId id="509" r:id="rId28"/>
    <p:sldId id="510" r:id="rId29"/>
    <p:sldId id="511" r:id="rId30"/>
    <p:sldId id="512" r:id="rId31"/>
    <p:sldId id="513" r:id="rId32"/>
    <p:sldId id="514" r:id="rId33"/>
    <p:sldId id="516" r:id="rId34"/>
    <p:sldId id="579" r:id="rId35"/>
    <p:sldId id="578" r:id="rId36"/>
    <p:sldId id="567" r:id="rId37"/>
    <p:sldId id="576" r:id="rId38"/>
    <p:sldId id="571" r:id="rId39"/>
    <p:sldId id="572" r:id="rId40"/>
    <p:sldId id="573" r:id="rId41"/>
    <p:sldId id="569" r:id="rId42"/>
    <p:sldId id="570" r:id="rId43"/>
    <p:sldId id="574" r:id="rId44"/>
    <p:sldId id="575" r:id="rId45"/>
    <p:sldId id="517" r:id="rId46"/>
    <p:sldId id="518" r:id="rId47"/>
    <p:sldId id="558" r:id="rId48"/>
    <p:sldId id="559" r:id="rId49"/>
    <p:sldId id="560" r:id="rId50"/>
    <p:sldId id="561" r:id="rId51"/>
    <p:sldId id="519" r:id="rId52"/>
    <p:sldId id="520" r:id="rId53"/>
    <p:sldId id="521" r:id="rId54"/>
    <p:sldId id="568" r:id="rId55"/>
    <p:sldId id="577" r:id="rId56"/>
    <p:sldId id="583" r:id="rId57"/>
    <p:sldId id="584" r:id="rId58"/>
    <p:sldId id="585" r:id="rId59"/>
    <p:sldId id="586" r:id="rId60"/>
    <p:sldId id="587" r:id="rId61"/>
    <p:sldId id="588" r:id="rId62"/>
    <p:sldId id="589" r:id="rId63"/>
    <p:sldId id="590" r:id="rId64"/>
    <p:sldId id="515" r:id="rId65"/>
    <p:sldId id="554" r:id="rId66"/>
    <p:sldId id="522" r:id="rId67"/>
    <p:sldId id="523" r:id="rId68"/>
    <p:sldId id="531" r:id="rId69"/>
    <p:sldId id="532" r:id="rId70"/>
    <p:sldId id="534" r:id="rId71"/>
    <p:sldId id="535" r:id="rId72"/>
    <p:sldId id="536" r:id="rId73"/>
    <p:sldId id="524" r:id="rId74"/>
    <p:sldId id="525" r:id="rId75"/>
    <p:sldId id="526" r:id="rId76"/>
    <p:sldId id="527" r:id="rId77"/>
    <p:sldId id="529" r:id="rId78"/>
    <p:sldId id="537" r:id="rId79"/>
    <p:sldId id="539" r:id="rId80"/>
    <p:sldId id="540" r:id="rId81"/>
    <p:sldId id="541" r:id="rId82"/>
    <p:sldId id="542" r:id="rId83"/>
    <p:sldId id="544" r:id="rId84"/>
    <p:sldId id="546" r:id="rId85"/>
    <p:sldId id="545" r:id="rId86"/>
    <p:sldId id="547" r:id="rId87"/>
    <p:sldId id="548" r:id="rId88"/>
    <p:sldId id="549" r:id="rId89"/>
    <p:sldId id="550" r:id="rId90"/>
    <p:sldId id="551" r:id="rId91"/>
    <p:sldId id="552" r:id="rId92"/>
    <p:sldId id="553" r:id="rId93"/>
    <p:sldId id="555" r:id="rId94"/>
    <p:sldId id="563" r:id="rId95"/>
    <p:sldId id="564" r:id="rId96"/>
    <p:sldId id="565" r:id="rId97"/>
    <p:sldId id="566" r:id="rId98"/>
    <p:sldId id="557" r:id="rId99"/>
    <p:sldId id="556" r:id="rId100"/>
    <p:sldId id="580" r:id="rId101"/>
    <p:sldId id="581" r:id="rId102"/>
    <p:sldId id="582" r:id="rId103"/>
  </p:sldIdLst>
  <p:sldSz cx="9144000" cy="6858000" type="screen4x3"/>
  <p:notesSz cx="6858000" cy="9144000"/>
  <p:custShowLst>
    <p:custShow name="自訂放映1" id="0">
      <p:sldLst/>
    </p:custShow>
  </p:custShowLst>
  <p:defaultTextStyle>
    <a:defPPr>
      <a:defRPr lang="zh-TW"/>
    </a:defPPr>
    <a:lvl1pPr algn="l" rtl="0" fontAlgn="base">
      <a:spcBef>
        <a:spcPct val="0"/>
      </a:spcBef>
      <a:spcAft>
        <a:spcPct val="0"/>
      </a:spcAft>
      <a:defRPr kumimoji="1" kern="1200">
        <a:solidFill>
          <a:schemeClr val="tx1"/>
        </a:solidFill>
        <a:latin typeface="Arial" pitchFamily="34"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173CD7"/>
    <a:srgbClr val="FF9900"/>
    <a:srgbClr val="F81D0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15620"/>
    <p:restoredTop sz="94660"/>
  </p:normalViewPr>
  <p:slideViewPr>
    <p:cSldViewPr>
      <p:cViewPr varScale="1">
        <p:scale>
          <a:sx n="85" d="100"/>
          <a:sy n="85" d="100"/>
        </p:scale>
        <p:origin x="-2030"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0358"/>
    </p:cViewPr>
  </p:sorterViewPr>
  <p:gridSpacing cx="55302150" cy="5530215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theme" Target="theme/theme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ltLang="zh-TW"/>
          </a:p>
        </p:txBody>
      </p:sp>
      <p:sp>
        <p:nvSpPr>
          <p:cNvPr id="1433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ltLang="zh-TW"/>
          </a:p>
        </p:txBody>
      </p:sp>
      <p:sp>
        <p:nvSpPr>
          <p:cNvPr id="563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434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noProof="0" smtClean="0"/>
              <a:t>按一下以編輯母片</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1434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ltLang="zh-TW"/>
          </a:p>
        </p:txBody>
      </p:sp>
      <p:sp>
        <p:nvSpPr>
          <p:cNvPr id="1434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8F9B2C2C-32E8-476A-85CB-F9D50B0EFFA5}"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C6C60C57-2AC9-4999-BD4C-87228A29B382}" type="slidenum">
              <a:rPr lang="en-US" altLang="zh-TW"/>
              <a:pPr>
                <a:defRPr/>
              </a:pPr>
              <a:t>‹#›</a:t>
            </a:fld>
            <a:endParaRPr lang="en-US" altLang="zh-TW"/>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3A24DEAE-0279-4C62-9B84-23402100B2CA}" type="slidenum">
              <a:rPr lang="en-US" altLang="zh-TW"/>
              <a:pPr>
                <a:defRPr/>
              </a:pPr>
              <a:t>‹#›</a:t>
            </a:fld>
            <a:endParaRPr lang="en-US" altLang="zh-TW"/>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0"/>
            <a:ext cx="2057400" cy="64770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0"/>
            <a:ext cx="6019800" cy="6477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62C43CB0-32A1-4574-A96B-67832569ECC3}" type="slidenum">
              <a:rPr lang="en-US" altLang="zh-TW"/>
              <a:pPr>
                <a:defRPr/>
              </a:pPr>
              <a:t>‹#›</a:t>
            </a:fld>
            <a:endParaRPr lang="en-US" altLang="zh-TW"/>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87448F2F-FBA4-488B-B57C-38DE3688855E}" type="datetimeFigureOut">
              <a:rPr lang="zh-TW" altLang="en-US" smtClean="0"/>
              <a:pPr/>
              <a:t>2013/12/18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8DC3679B-1706-4C2F-8442-C9A4E94B261F}" type="slidenum">
              <a:rPr lang="zh-TW" altLang="en-US" smtClean="0"/>
              <a:pPr/>
              <a:t>‹#›</a:t>
            </a:fld>
            <a:endParaRPr lang="zh-TW"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87448F2F-FBA4-488B-B57C-38DE3688855E}" type="datetimeFigureOut">
              <a:rPr lang="zh-TW" altLang="en-US" smtClean="0"/>
              <a:pPr/>
              <a:t>2013/12/18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8DC3679B-1706-4C2F-8442-C9A4E94B261F}" type="slidenum">
              <a:rPr lang="zh-TW" altLang="en-US" smtClean="0"/>
              <a:pPr/>
              <a:t>‹#›</a:t>
            </a:fld>
            <a:endParaRPr lang="zh-TW"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87448F2F-FBA4-488B-B57C-38DE3688855E}" type="datetimeFigureOut">
              <a:rPr lang="zh-TW" altLang="en-US" smtClean="0"/>
              <a:pPr/>
              <a:t>2013/12/18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8DC3679B-1706-4C2F-8442-C9A4E94B261F}" type="slidenum">
              <a:rPr lang="zh-TW" altLang="en-US" smtClean="0"/>
              <a:pPr/>
              <a:t>‹#›</a:t>
            </a:fld>
            <a:endParaRPr lang="zh-TW"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87448F2F-FBA4-488B-B57C-38DE3688855E}" type="datetimeFigureOut">
              <a:rPr lang="zh-TW" altLang="en-US" smtClean="0"/>
              <a:pPr/>
              <a:t>2013/12/18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8DC3679B-1706-4C2F-8442-C9A4E94B261F}" type="slidenum">
              <a:rPr lang="zh-TW" altLang="en-US" smtClean="0"/>
              <a:pPr/>
              <a:t>‹#›</a:t>
            </a:fld>
            <a:endParaRPr lang="zh-TW"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87448F2F-FBA4-488B-B57C-38DE3688855E}" type="datetimeFigureOut">
              <a:rPr lang="zh-TW" altLang="en-US" smtClean="0"/>
              <a:pPr/>
              <a:t>2013/12/18</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8DC3679B-1706-4C2F-8442-C9A4E94B261F}" type="slidenum">
              <a:rPr lang="zh-TW" altLang="en-US" smtClean="0"/>
              <a:pPr/>
              <a:t>‹#›</a:t>
            </a:fld>
            <a:endParaRPr lang="zh-TW"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87448F2F-FBA4-488B-B57C-38DE3688855E}" type="datetimeFigureOut">
              <a:rPr lang="zh-TW" altLang="en-US" smtClean="0"/>
              <a:pPr/>
              <a:t>2013/12/18</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8DC3679B-1706-4C2F-8442-C9A4E94B261F}" type="slidenum">
              <a:rPr lang="zh-TW" altLang="en-US" smtClean="0"/>
              <a:pPr/>
              <a:t>‹#›</a:t>
            </a:fld>
            <a:endParaRPr lang="zh-TW"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87448F2F-FBA4-488B-B57C-38DE3688855E}" type="datetimeFigureOut">
              <a:rPr lang="zh-TW" altLang="en-US" smtClean="0"/>
              <a:pPr/>
              <a:t>2013/12/18</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8DC3679B-1706-4C2F-8442-C9A4E94B261F}" type="slidenum">
              <a:rPr lang="zh-TW" altLang="en-US" smtClean="0"/>
              <a:pPr/>
              <a:t>‹#›</a:t>
            </a:fld>
            <a:endParaRPr lang="zh-TW"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87448F2F-FBA4-488B-B57C-38DE3688855E}" type="datetimeFigureOut">
              <a:rPr lang="zh-TW" altLang="en-US" smtClean="0"/>
              <a:pPr/>
              <a:t>2013/12/18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8DC3679B-1706-4C2F-8442-C9A4E94B261F}" type="slidenum">
              <a:rPr lang="zh-TW" altLang="en-US" smtClean="0"/>
              <a:pPr/>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94C5B75D-8FB0-4BCA-8FA5-1E29BF5339BD}" type="slidenum">
              <a:rPr lang="en-US" altLang="zh-TW"/>
              <a:pPr>
                <a:defRPr/>
              </a:pPr>
              <a:t>‹#›</a:t>
            </a:fld>
            <a:endParaRPr lang="en-US" altLang="zh-TW"/>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87448F2F-FBA4-488B-B57C-38DE3688855E}" type="datetimeFigureOut">
              <a:rPr lang="zh-TW" altLang="en-US" smtClean="0"/>
              <a:pPr/>
              <a:t>2013/12/18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8DC3679B-1706-4C2F-8442-C9A4E94B261F}" type="slidenum">
              <a:rPr lang="zh-TW" altLang="en-US" smtClean="0"/>
              <a:pPr/>
              <a:t>‹#›</a:t>
            </a:fld>
            <a:endParaRPr lang="zh-TW"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87448F2F-FBA4-488B-B57C-38DE3688855E}" type="datetimeFigureOut">
              <a:rPr lang="zh-TW" altLang="en-US" smtClean="0"/>
              <a:pPr/>
              <a:t>2013/12/18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8DC3679B-1706-4C2F-8442-C9A4E94B261F}" type="slidenum">
              <a:rPr lang="zh-TW" altLang="en-US" smtClean="0"/>
              <a:pPr/>
              <a:t>‹#›</a:t>
            </a:fld>
            <a:endParaRPr lang="zh-TW"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87448F2F-FBA4-488B-B57C-38DE3688855E}" type="datetimeFigureOut">
              <a:rPr lang="zh-TW" altLang="en-US" smtClean="0"/>
              <a:pPr/>
              <a:t>2013/12/18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8DC3679B-1706-4C2F-8442-C9A4E94B261F}" type="slidenum">
              <a:rPr lang="zh-TW" altLang="en-US" smtClean="0"/>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0AFBE9AB-D9D9-40AE-9AD5-BB03C7C20D25}" type="slidenum">
              <a:rPr lang="en-US" altLang="zh-TW"/>
              <a:pPr>
                <a:defRPr/>
              </a:pPr>
              <a:t>‹#›</a:t>
            </a:fld>
            <a:endParaRPr lang="en-US" altLang="zh-TW"/>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295400"/>
            <a:ext cx="40386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295400"/>
            <a:ext cx="40386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8DE9E719-464E-4F91-A986-D7A5E7396B46}" type="slidenum">
              <a:rPr lang="en-US" altLang="zh-TW"/>
              <a:pPr>
                <a:defRPr/>
              </a:pPr>
              <a:t>‹#›</a:t>
            </a:fld>
            <a:endParaRPr lang="en-US" altLang="zh-TW"/>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B1D16CC8-CA03-4F08-9D70-F12B4C541A80}" type="slidenum">
              <a:rPr lang="en-US" altLang="zh-TW"/>
              <a:pPr>
                <a:defRPr/>
              </a:pPr>
              <a:t>‹#›</a:t>
            </a:fld>
            <a:endParaRPr lang="en-US" altLang="zh-TW"/>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72FB2C3A-C2FC-45E0-97F9-2EB3D88C4A94}" type="slidenum">
              <a:rPr lang="en-US" altLang="zh-TW"/>
              <a:pPr>
                <a:defRPr/>
              </a:pPr>
              <a:t>‹#›</a:t>
            </a:fld>
            <a:endParaRPr lang="en-US" altLang="zh-TW"/>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A7A03958-93C2-4FCB-9B20-B434545015E1}" type="slidenum">
              <a:rPr lang="en-US" altLang="zh-TW"/>
              <a:pPr>
                <a:defRPr/>
              </a:pPr>
              <a:t>‹#›</a:t>
            </a:fld>
            <a:endParaRPr lang="en-US" altLang="zh-TW"/>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54943BCB-13EA-42FA-8A58-9BAFE58A76CC}" type="slidenum">
              <a:rPr lang="en-US" altLang="zh-TW"/>
              <a:pPr>
                <a:defRPr/>
              </a:pPr>
              <a:t>‹#›</a:t>
            </a:fld>
            <a:endParaRPr lang="en-US" altLang="zh-TW"/>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D0883B7D-4C67-4142-B216-6E8A4A477BC4}" type="slidenum">
              <a:rPr lang="en-US" altLang="zh-TW"/>
              <a:pPr>
                <a:defRPr/>
              </a:pPr>
              <a:t>‹#›</a:t>
            </a:fld>
            <a:endParaRPr lang="en-US" altLang="zh-TW"/>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0"/>
            <a:ext cx="8219256" cy="954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dirty="0" smtClean="0"/>
              <a:t>按一下以編輯母片標題樣式</a:t>
            </a:r>
          </a:p>
        </p:txBody>
      </p:sp>
      <p:sp>
        <p:nvSpPr>
          <p:cNvPr id="1027" name="Rectangle 3"/>
          <p:cNvSpPr>
            <a:spLocks noGrp="1" noChangeArrowheads="1"/>
          </p:cNvSpPr>
          <p:nvPr>
            <p:ph type="body" idx="1"/>
          </p:nvPr>
        </p:nvSpPr>
        <p:spPr bwMode="auto">
          <a:xfrm>
            <a:off x="457200" y="12954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dirty="0" smtClean="0"/>
              <a:t>按一下以編輯母片</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p>
        </p:txBody>
      </p:sp>
      <p:sp>
        <p:nvSpPr>
          <p:cNvPr id="1028" name="Rectangle 4"/>
          <p:cNvSpPr>
            <a:spLocks noGrp="1" noChangeArrowheads="1"/>
          </p:cNvSpPr>
          <p:nvPr>
            <p:ph type="dt" sz="half" idx="2"/>
          </p:nvPr>
        </p:nvSpPr>
        <p:spPr bwMode="auto">
          <a:xfrm>
            <a:off x="395288" y="6597650"/>
            <a:ext cx="2133600"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rebuchet MS" pitchFamily="34" charset="0"/>
              </a:defRPr>
            </a:lvl1pPr>
          </a:lstStyle>
          <a:p>
            <a:pPr>
              <a:defRPr/>
            </a:pPr>
            <a:endParaRPr lang="en-US" altLang="zh-TW"/>
          </a:p>
        </p:txBody>
      </p:sp>
      <p:sp>
        <p:nvSpPr>
          <p:cNvPr id="1029" name="Rectangle 5"/>
          <p:cNvSpPr>
            <a:spLocks noGrp="1" noChangeArrowheads="1"/>
          </p:cNvSpPr>
          <p:nvPr>
            <p:ph type="ftr" sz="quarter" idx="3"/>
          </p:nvPr>
        </p:nvSpPr>
        <p:spPr bwMode="auto">
          <a:xfrm>
            <a:off x="3059113" y="6597650"/>
            <a:ext cx="2895600"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Trebuchet MS" pitchFamily="34" charset="0"/>
              </a:defRPr>
            </a:lvl1pPr>
          </a:lstStyle>
          <a:p>
            <a:pPr>
              <a:defRPr/>
            </a:pPr>
            <a:endParaRPr lang="en-US" altLang="zh-TW"/>
          </a:p>
        </p:txBody>
      </p:sp>
      <p:sp>
        <p:nvSpPr>
          <p:cNvPr id="1030" name="Rectangle 6"/>
          <p:cNvSpPr>
            <a:spLocks noGrp="1" noChangeArrowheads="1"/>
          </p:cNvSpPr>
          <p:nvPr>
            <p:ph type="sldNum" sz="quarter" idx="4"/>
          </p:nvPr>
        </p:nvSpPr>
        <p:spPr bwMode="auto">
          <a:xfrm>
            <a:off x="6516688" y="6597650"/>
            <a:ext cx="2133600"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rebuchet MS" pitchFamily="34" charset="0"/>
              </a:defRPr>
            </a:lvl1pPr>
          </a:lstStyle>
          <a:p>
            <a:pPr>
              <a:defRPr/>
            </a:pPr>
            <a:fld id="{6BF61304-D730-4430-B989-EF349A56A20F}"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3600">
          <a:solidFill>
            <a:schemeClr val="tx2"/>
          </a:solidFill>
          <a:latin typeface="+mj-lt"/>
          <a:ea typeface="+mj-ea"/>
          <a:cs typeface="+mj-cs"/>
        </a:defRPr>
      </a:lvl1pPr>
      <a:lvl2pPr algn="ctr" rtl="0" eaLnBrk="0" fontAlgn="base" hangingPunct="0">
        <a:spcBef>
          <a:spcPct val="0"/>
        </a:spcBef>
        <a:spcAft>
          <a:spcPct val="0"/>
        </a:spcAft>
        <a:defRPr kumimoji="1" sz="4000">
          <a:solidFill>
            <a:schemeClr val="tx2"/>
          </a:solidFill>
          <a:latin typeface="Arial" charset="0"/>
          <a:ea typeface="新細明體" pitchFamily="18" charset="-120"/>
        </a:defRPr>
      </a:lvl2pPr>
      <a:lvl3pPr algn="ctr" rtl="0" eaLnBrk="0" fontAlgn="base" hangingPunct="0">
        <a:spcBef>
          <a:spcPct val="0"/>
        </a:spcBef>
        <a:spcAft>
          <a:spcPct val="0"/>
        </a:spcAft>
        <a:defRPr kumimoji="1" sz="4000">
          <a:solidFill>
            <a:schemeClr val="tx2"/>
          </a:solidFill>
          <a:latin typeface="Arial" charset="0"/>
          <a:ea typeface="新細明體" pitchFamily="18" charset="-120"/>
        </a:defRPr>
      </a:lvl3pPr>
      <a:lvl4pPr algn="ctr" rtl="0" eaLnBrk="0" fontAlgn="base" hangingPunct="0">
        <a:spcBef>
          <a:spcPct val="0"/>
        </a:spcBef>
        <a:spcAft>
          <a:spcPct val="0"/>
        </a:spcAft>
        <a:defRPr kumimoji="1" sz="4000">
          <a:solidFill>
            <a:schemeClr val="tx2"/>
          </a:solidFill>
          <a:latin typeface="Arial" charset="0"/>
          <a:ea typeface="新細明體" pitchFamily="18" charset="-120"/>
        </a:defRPr>
      </a:lvl4pPr>
      <a:lvl5pPr algn="ctr" rtl="0" eaLnBrk="0" fontAlgn="base" hangingPunct="0">
        <a:spcBef>
          <a:spcPct val="0"/>
        </a:spcBef>
        <a:spcAft>
          <a:spcPct val="0"/>
        </a:spcAft>
        <a:defRPr kumimoji="1" sz="4000">
          <a:solidFill>
            <a:schemeClr val="tx2"/>
          </a:solidFill>
          <a:latin typeface="Arial" charset="0"/>
          <a:ea typeface="新細明體" pitchFamily="18" charset="-120"/>
        </a:defRPr>
      </a:lvl5pPr>
      <a:lvl6pPr marL="457200" algn="ctr" rtl="0" fontAlgn="base">
        <a:spcBef>
          <a:spcPct val="0"/>
        </a:spcBef>
        <a:spcAft>
          <a:spcPct val="0"/>
        </a:spcAft>
        <a:defRPr kumimoji="1" sz="4000">
          <a:solidFill>
            <a:schemeClr val="tx2"/>
          </a:solidFill>
          <a:latin typeface="Arial" charset="0"/>
          <a:ea typeface="新細明體" pitchFamily="18" charset="-120"/>
        </a:defRPr>
      </a:lvl6pPr>
      <a:lvl7pPr marL="914400" algn="ctr" rtl="0" fontAlgn="base">
        <a:spcBef>
          <a:spcPct val="0"/>
        </a:spcBef>
        <a:spcAft>
          <a:spcPct val="0"/>
        </a:spcAft>
        <a:defRPr kumimoji="1" sz="4000">
          <a:solidFill>
            <a:schemeClr val="tx2"/>
          </a:solidFill>
          <a:latin typeface="Arial" charset="0"/>
          <a:ea typeface="新細明體" pitchFamily="18" charset="-120"/>
        </a:defRPr>
      </a:lvl7pPr>
      <a:lvl8pPr marL="1371600" algn="ctr" rtl="0" fontAlgn="base">
        <a:spcBef>
          <a:spcPct val="0"/>
        </a:spcBef>
        <a:spcAft>
          <a:spcPct val="0"/>
        </a:spcAft>
        <a:defRPr kumimoji="1" sz="4000">
          <a:solidFill>
            <a:schemeClr val="tx2"/>
          </a:solidFill>
          <a:latin typeface="Arial" charset="0"/>
          <a:ea typeface="新細明體" pitchFamily="18" charset="-120"/>
        </a:defRPr>
      </a:lvl8pPr>
      <a:lvl9pPr marL="1828800" algn="ctr" rtl="0" fontAlgn="base">
        <a:spcBef>
          <a:spcPct val="0"/>
        </a:spcBef>
        <a:spcAft>
          <a:spcPct val="0"/>
        </a:spcAft>
        <a:defRPr kumimoji="1" sz="40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400">
          <a:solidFill>
            <a:schemeClr val="tx1"/>
          </a:solidFill>
          <a:latin typeface="+mn-lt"/>
          <a:ea typeface="+mn-ea"/>
        </a:defRPr>
      </a:lvl2pPr>
      <a:lvl3pPr marL="1143000" indent="-228600" algn="l" rtl="0" eaLnBrk="0" fontAlgn="base" hangingPunct="0">
        <a:spcBef>
          <a:spcPct val="20000"/>
        </a:spcBef>
        <a:spcAft>
          <a:spcPct val="0"/>
        </a:spcAft>
        <a:buChar char="•"/>
        <a:defRPr kumimoji="1" sz="2000">
          <a:solidFill>
            <a:schemeClr val="tx1"/>
          </a:solidFill>
          <a:latin typeface="+mn-lt"/>
          <a:ea typeface="+mn-ea"/>
        </a:defRPr>
      </a:lvl3pPr>
      <a:lvl4pPr marL="1600200" indent="-228600" algn="l" rtl="0" eaLnBrk="0" fontAlgn="base" hangingPunct="0">
        <a:spcBef>
          <a:spcPct val="20000"/>
        </a:spcBef>
        <a:spcAft>
          <a:spcPct val="0"/>
        </a:spcAft>
        <a:buChar char="–"/>
        <a:defRPr kumimoji="1" sz="1800">
          <a:solidFill>
            <a:schemeClr val="tx1"/>
          </a:solidFill>
          <a:latin typeface="+mn-lt"/>
          <a:ea typeface="+mn-ea"/>
        </a:defRPr>
      </a:lvl4pPr>
      <a:lvl5pPr marL="2057400" indent="-228600" algn="l" rtl="0" eaLnBrk="0" fontAlgn="base" hangingPunct="0">
        <a:spcBef>
          <a:spcPct val="20000"/>
        </a:spcBef>
        <a:spcAft>
          <a:spcPct val="0"/>
        </a:spcAft>
        <a:buChar char="»"/>
        <a:defRPr kumimoji="1" sz="18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448F2F-FBA4-488B-B57C-38DE3688855E}" type="datetimeFigureOut">
              <a:rPr lang="zh-TW" altLang="en-US" smtClean="0"/>
              <a:pPr/>
              <a:t>2013/12/18</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C3679B-1706-4C2F-8442-C9A4E94B261F}"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ibm.com/smarterplanet/us/en/smarter-enterprise/case-studies/us-open.html?cmp=usbrb&amp;cm=j&amp;csr=agus_brspuso-20130808&amp;cr=vanity&amp;ct=usbrb301&amp;cn=usopen_vanity"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hyperlink" Target="http://www.christenseninstitute.org/" TargetMode="External"/><Relationship Id="rId4" Type="http://schemas.openxmlformats.org/officeDocument/2006/relationships/image" Target="../media/image11.png"/><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wikimploi.wordpress.com/key-concepts/abstraction-shifts/" TargetMode="External"/><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hyperlink" Target="http://www.google.org/" TargetMode="External"/><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hyperlink" Target="https://www.linkedin.com/" TargetMode="External"/><Relationship Id="rId2" Type="http://schemas.openxmlformats.org/officeDocument/2006/relationships/hyperlink" Target="https://www.facebook.com/" TargetMode="External"/><Relationship Id="rId1" Type="http://schemas.openxmlformats.org/officeDocument/2006/relationships/slideLayout" Target="../slideLayouts/slideLayout13.xml"/><Relationship Id="rId4" Type="http://schemas.openxmlformats.org/officeDocument/2006/relationships/hyperlink" Target="http://www.amazon.com/" TargetMode="External"/></Relationships>
</file>

<file path=ppt/slides/_rels/slide46.xml.rels><?xml version="1.0" encoding="UTF-8" standalone="yes"?>
<Relationships xmlns="http://schemas.openxmlformats.org/package/2006/relationships"><Relationship Id="rId2" Type="http://schemas.openxmlformats.org/officeDocument/2006/relationships/hyperlink" Target="http://www.google.com/analytics/apps/results?category=Data%20Collection" TargetMode="Externa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hyperlink" Target="http://www.linkedin.com/company/launch-leads" TargetMode="External"/><Relationship Id="rId2" Type="http://schemas.openxmlformats.org/officeDocument/2006/relationships/hyperlink" Target="http://www.linkedin.com/static?key=advertising_leads_collection" TargetMode="External"/><Relationship Id="rId1" Type="http://schemas.openxmlformats.org/officeDocument/2006/relationships/slideLayout" Target="../slideLayouts/slideLayout13.xml"/><Relationship Id="rId4" Type="http://schemas.openxmlformats.org/officeDocument/2006/relationships/hyperlink" Target="https://www.linkedin.com/ads/"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aws.amazon.com/big-data/" TargetMode="External"/><Relationship Id="rId2" Type="http://schemas.openxmlformats.org/officeDocument/2006/relationships/hyperlink" Target="http://www.howstuffworks.com/amazon3.htm"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8" Type="http://schemas.openxmlformats.org/officeDocument/2006/relationships/hyperlink" Target="https://nycopendata.socrata.com/" TargetMode="External"/><Relationship Id="rId13" Type="http://schemas.openxmlformats.org/officeDocument/2006/relationships/hyperlink" Target="http://datasciencehackathon.com/the-challenge/" TargetMode="External"/><Relationship Id="rId3" Type="http://schemas.openxmlformats.org/officeDocument/2006/relationships/hyperlink" Target="http://www.kaggle.com/" TargetMode="External"/><Relationship Id="rId7" Type="http://schemas.openxmlformats.org/officeDocument/2006/relationships/hyperlink" Target="http://www.data.gov/" TargetMode="External"/><Relationship Id="rId12" Type="http://schemas.openxmlformats.org/officeDocument/2006/relationships/hyperlink" Target="http://futurecitieshackathon.com/" TargetMode="External"/><Relationship Id="rId2" Type="http://schemas.openxmlformats.org/officeDocument/2006/relationships/hyperlink" Target="http://www.ibmbigdatahub.com/" TargetMode="External"/><Relationship Id="rId1" Type="http://schemas.openxmlformats.org/officeDocument/2006/relationships/slideLayout" Target="../slideLayouts/slideLayout13.xml"/><Relationship Id="rId6" Type="http://schemas.openxmlformats.org/officeDocument/2006/relationships/hyperlink" Target="http://datasciencelondon.org/data-science-london/" TargetMode="External"/><Relationship Id="rId11" Type="http://schemas.openxmlformats.org/officeDocument/2006/relationships/hyperlink" Target="http://getfoodgenius.com/" TargetMode="External"/><Relationship Id="rId5" Type="http://schemas.openxmlformats.org/officeDocument/2006/relationships/hyperlink" Target="http://musicdatascience.com/" TargetMode="External"/><Relationship Id="rId10" Type="http://schemas.openxmlformats.org/officeDocument/2006/relationships/hyperlink" Target="http://sunlightfoundation.com/api/" TargetMode="External"/><Relationship Id="rId4" Type="http://schemas.openxmlformats.org/officeDocument/2006/relationships/hyperlink" Target="http://www.gopivotal.com/pivotal-data-labs" TargetMode="External"/><Relationship Id="rId9" Type="http://schemas.openxmlformats.org/officeDocument/2006/relationships/hyperlink" Target="http://www.openstreetmap.org/about" TargetMode="External"/><Relationship Id="rId14" Type="http://schemas.openxmlformats.org/officeDocument/2006/relationships/hyperlink" Target="http://www.splunk.com/?r=header"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www.ibmbigdatahub.com/presentation/big-data-healthcare-case-study-brigham-womens-hospital" TargetMode="External"/><Relationship Id="rId2" Type="http://schemas.openxmlformats.org/officeDocument/2006/relationships/hyperlink" Target="http://www.ibmbigdatahub.com/presentation/big-data-retail-examples-action" TargetMode="External"/><Relationship Id="rId1" Type="http://schemas.openxmlformats.org/officeDocument/2006/relationships/slideLayout" Target="../slideLayouts/slideLayout13.xml"/><Relationship Id="rId4" Type="http://schemas.openxmlformats.org/officeDocument/2006/relationships/hyperlink" Target="http://www.ibmbigdatahub.com/infographic/transforming-us-open-fan-experience"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hyperlink" Target="http://asmarterplanet.com/blog/2013/10/ibms-accelerated-discovery-lab-where-serendipity-happens.html" TargetMode="Externa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1.xml"/></Relationships>
</file>

<file path=ppt/slides/_rels/slide7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1.xml"/></Relationships>
</file>

<file path=ppt/slides/_rels/slide7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3" Type="http://schemas.openxmlformats.org/officeDocument/2006/relationships/hyperlink" Target="https://signup.netflix.com/global" TargetMode="External"/><Relationship Id="rId2" Type="http://schemas.openxmlformats.org/officeDocument/2006/relationships/hyperlink" Target="http://www.amazon.com/" TargetMode="Externa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2" Type="http://schemas.openxmlformats.org/officeDocument/2006/relationships/hyperlink" Target="http://www.businessinsider.com/being-good-at-math-is-not-about-natural-ability-2013-11" TargetMode="Externa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 "/>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矩形 5"/>
          <p:cNvSpPr/>
          <p:nvPr/>
        </p:nvSpPr>
        <p:spPr>
          <a:xfrm>
            <a:off x="415925" y="6396335"/>
            <a:ext cx="8728075" cy="461665"/>
          </a:xfrm>
          <a:prstGeom prst="rect">
            <a:avLst/>
          </a:prstGeom>
        </p:spPr>
        <p:txBody>
          <a:bodyPr wrap="square">
            <a:spAutoFit/>
          </a:bodyPr>
          <a:lstStyle/>
          <a:p>
            <a:r>
              <a:rPr lang="en-US" altLang="zh-TW" sz="1200" dirty="0" smtClean="0">
                <a:hlinkClick r:id="rId3"/>
              </a:rPr>
              <a:t>http://www.ibm.com/smarterplanet/us/en/smarter-enterprise/case-studies/us-open.html?cmp=usbrb&amp;cm=j&amp;csr=agus_brspuso-20130808&amp;cr=vanity&amp;ct=usbrb301&amp;cn=usopen_vanity</a:t>
            </a:r>
            <a:endParaRPr lang="zh-TW" altLang="en-US" sz="1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p:cNvSpPr>
            <a:spLocks noGrp="1"/>
          </p:cNvSpPr>
          <p:nvPr>
            <p:ph type="ftr" sz="quarter" idx="11"/>
          </p:nvPr>
        </p:nvSpPr>
        <p:spPr/>
        <p:txBody>
          <a:bodyPr/>
          <a:lstStyle/>
          <a:p>
            <a:r>
              <a:rPr lang="en-US" altLang="zh-TW"/>
              <a:t> </a:t>
            </a:r>
            <a:r>
              <a:rPr lang="en-US" altLang="zh-TW" sz="1000">
                <a:latin typeface="Arial"/>
              </a:rPr>
              <a:t>©</a:t>
            </a:r>
            <a:r>
              <a:rPr lang="en-US" altLang="zh-TW" sz="1000"/>
              <a:t> 2009 W. Brian Arthur</a:t>
            </a:r>
            <a:endParaRPr lang="en-US" altLang="zh-TW"/>
          </a:p>
        </p:txBody>
      </p:sp>
      <p:sp>
        <p:nvSpPr>
          <p:cNvPr id="5" name="投影片編號版面配置區 5"/>
          <p:cNvSpPr>
            <a:spLocks noGrp="1"/>
          </p:cNvSpPr>
          <p:nvPr>
            <p:ph type="sldNum" sz="quarter" idx="12"/>
          </p:nvPr>
        </p:nvSpPr>
        <p:spPr/>
        <p:txBody>
          <a:bodyPr/>
          <a:lstStyle/>
          <a:p>
            <a:fld id="{F21B46E1-AC6F-472D-A42A-76B98063C6AD}" type="slidenum">
              <a:rPr lang="en-US" altLang="zh-TW"/>
              <a:pPr/>
              <a:t>10</a:t>
            </a:fld>
            <a:endParaRPr lang="en-US" altLang="zh-TW"/>
          </a:p>
        </p:txBody>
      </p:sp>
      <p:sp>
        <p:nvSpPr>
          <p:cNvPr id="183298" name="Rectangle 2"/>
          <p:cNvSpPr>
            <a:spLocks noGrp="1" noChangeArrowheads="1"/>
          </p:cNvSpPr>
          <p:nvPr>
            <p:ph type="title"/>
          </p:nvPr>
        </p:nvSpPr>
        <p:spPr>
          <a:xfrm>
            <a:off x="228600" y="381000"/>
            <a:ext cx="8534400" cy="1143000"/>
          </a:xfrm>
        </p:spPr>
        <p:txBody>
          <a:bodyPr/>
          <a:lstStyle/>
          <a:p>
            <a:r>
              <a:rPr lang="en-US" altLang="zh-TW">
                <a:ea typeface="新細明體" pitchFamily="18" charset="-120"/>
              </a:rPr>
              <a:t>We can say …  </a:t>
            </a:r>
          </a:p>
        </p:txBody>
      </p:sp>
      <p:sp>
        <p:nvSpPr>
          <p:cNvPr id="183299" name="Rectangle 3"/>
          <p:cNvSpPr>
            <a:spLocks noGrp="1" noChangeArrowheads="1"/>
          </p:cNvSpPr>
          <p:nvPr>
            <p:ph type="body" idx="1"/>
          </p:nvPr>
        </p:nvSpPr>
        <p:spPr>
          <a:xfrm>
            <a:off x="381000" y="1524000"/>
            <a:ext cx="8763000" cy="3733800"/>
          </a:xfrm>
        </p:spPr>
        <p:txBody>
          <a:bodyPr/>
          <a:lstStyle/>
          <a:p>
            <a:pPr marL="533400" indent="-533400">
              <a:lnSpc>
                <a:spcPct val="115000"/>
              </a:lnSpc>
              <a:buFontTx/>
              <a:buNone/>
            </a:pPr>
            <a:r>
              <a:rPr lang="en-US" altLang="zh-TW" sz="3000">
                <a:ea typeface="新細明體" pitchFamily="18" charset="-120"/>
              </a:rPr>
              <a:t>Novel technologies are constructed from existing technologies</a:t>
            </a:r>
            <a:endParaRPr lang="en-US" altLang="zh-TW" sz="3000" i="1">
              <a:solidFill>
                <a:srgbClr val="FFFF00"/>
              </a:solidFill>
              <a:ea typeface="新細明體" pitchFamily="18" charset="-120"/>
            </a:endParaRPr>
          </a:p>
          <a:p>
            <a:pPr marL="533400" indent="-533400">
              <a:lnSpc>
                <a:spcPct val="115000"/>
              </a:lnSpc>
              <a:buFontTx/>
              <a:buNone/>
            </a:pPr>
            <a:r>
              <a:rPr lang="en-US" altLang="zh-TW" sz="3000">
                <a:latin typeface="Arial"/>
                <a:ea typeface="新細明體" pitchFamily="18" charset="-120"/>
              </a:rPr>
              <a:t>…</a:t>
            </a:r>
            <a:r>
              <a:rPr lang="en-US" altLang="zh-TW" sz="3000">
                <a:ea typeface="新細明體" pitchFamily="18" charset="-120"/>
              </a:rPr>
              <a:t> These offer themselves as components</a:t>
            </a:r>
            <a:r>
              <a:rPr lang="en-US" altLang="zh-TW" sz="3000">
                <a:latin typeface="Arial"/>
                <a:ea typeface="新細明體" pitchFamily="18" charset="-120"/>
              </a:rPr>
              <a:t>—</a:t>
            </a:r>
            <a:r>
              <a:rPr lang="en-US" altLang="zh-TW" sz="3000">
                <a:ea typeface="新細明體" pitchFamily="18" charset="-120"/>
              </a:rPr>
              <a:t>building blocks for the construction of further technologies</a:t>
            </a:r>
            <a:endParaRPr lang="en-US" altLang="zh-TW">
              <a:ea typeface="新細明體" pitchFamily="18" charset="-120"/>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Unsupervised Learning</a:t>
            </a:r>
            <a:endParaRPr lang="zh-TW" altLang="en-US" dirty="0"/>
          </a:p>
        </p:txBody>
      </p:sp>
      <p:sp>
        <p:nvSpPr>
          <p:cNvPr id="3" name="內容版面配置區 2"/>
          <p:cNvSpPr>
            <a:spLocks noGrp="1"/>
          </p:cNvSpPr>
          <p:nvPr>
            <p:ph idx="1"/>
          </p:nvPr>
        </p:nvSpPr>
        <p:spPr/>
        <p:txBody>
          <a:bodyPr/>
          <a:lstStyle/>
          <a:p>
            <a:r>
              <a:rPr lang="en-US" altLang="zh-TW" dirty="0" smtClean="0"/>
              <a:t>https://class.coursera.org/ml-004/lecture/4</a:t>
            </a:r>
            <a:endParaRPr lang="zh-TW" altLang="en-US"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Supervised Learning</a:t>
            </a:r>
            <a:endParaRPr lang="zh-TW" altLang="en-US" dirty="0"/>
          </a:p>
        </p:txBody>
      </p:sp>
      <p:sp>
        <p:nvSpPr>
          <p:cNvPr id="3" name="內容版面配置區 2"/>
          <p:cNvSpPr>
            <a:spLocks noGrp="1"/>
          </p:cNvSpPr>
          <p:nvPr>
            <p:ph idx="1"/>
          </p:nvPr>
        </p:nvSpPr>
        <p:spPr/>
        <p:txBody>
          <a:bodyPr/>
          <a:lstStyle/>
          <a:p>
            <a:r>
              <a:rPr lang="en-US" altLang="zh-TW" dirty="0" smtClean="0"/>
              <a:t>https</a:t>
            </a:r>
            <a:r>
              <a:rPr lang="en-US" altLang="zh-TW" smtClean="0"/>
              <a:t>://class.coursera.org/ml-004/lecture/3</a:t>
            </a:r>
            <a:endParaRPr lang="zh-TW" alt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insiderquarterly.com/assets/_files/cached/img/250x242/dec_12/ii__1354617821_p84-firm-types.gif?access=064T079T840.gif"/>
          <p:cNvPicPr>
            <a:picLocks noChangeAspect="1" noChangeArrowheads="1"/>
          </p:cNvPicPr>
          <p:nvPr/>
        </p:nvPicPr>
        <p:blipFill>
          <a:blip r:embed="rId2" cstate="print"/>
          <a:srcRect/>
          <a:stretch>
            <a:fillRect/>
          </a:stretch>
        </p:blipFill>
        <p:spPr bwMode="auto">
          <a:xfrm>
            <a:off x="629562" y="188640"/>
            <a:ext cx="7403976" cy="666936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ttp://www.insiderquarterly.com/assets/_files/cached/img/250x260/dec_12/ii__1354617856_p85-simplicity-matrix.gif?access=064T944T840.gif"/>
          <p:cNvPicPr>
            <a:picLocks noChangeAspect="1" noChangeArrowheads="1"/>
          </p:cNvPicPr>
          <p:nvPr/>
        </p:nvPicPr>
        <p:blipFill>
          <a:blip r:embed="rId2" cstate="print"/>
          <a:srcRect/>
          <a:stretch>
            <a:fillRect/>
          </a:stretch>
        </p:blipFill>
        <p:spPr bwMode="auto">
          <a:xfrm>
            <a:off x="683568" y="0"/>
            <a:ext cx="7128792" cy="68580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en-US" altLang="zh-TW" dirty="0" smtClean="0"/>
              <a:t>So in real life we may wish simplicity over complexity!</a:t>
            </a:r>
            <a:endParaRPr lang="zh-TW" altLang="en-US" dirty="0"/>
          </a:p>
        </p:txBody>
      </p:sp>
      <p:sp>
        <p:nvSpPr>
          <p:cNvPr id="4" name="文字方塊 3"/>
          <p:cNvSpPr txBox="1"/>
          <p:nvPr/>
        </p:nvSpPr>
        <p:spPr>
          <a:xfrm>
            <a:off x="629562" y="4617132"/>
            <a:ext cx="8340745" cy="1200329"/>
          </a:xfrm>
          <a:prstGeom prst="rect">
            <a:avLst/>
          </a:prstGeom>
          <a:noFill/>
        </p:spPr>
        <p:txBody>
          <a:bodyPr wrap="none" rtlCol="0">
            <a:spAutoFit/>
          </a:bodyPr>
          <a:lstStyle/>
          <a:p>
            <a:r>
              <a:rPr lang="en-US" altLang="zh-TW" sz="3600" dirty="0" smtClean="0"/>
              <a:t>But complexity is growing exponentially </a:t>
            </a:r>
          </a:p>
          <a:p>
            <a:r>
              <a:rPr lang="en-US" altLang="zh-TW" sz="3600" dirty="0" smtClean="0"/>
              <a:t>in our modern life! </a:t>
            </a:r>
            <a:endParaRPr lang="zh-TW" alt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3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投影片編號版面配置區 5"/>
          <p:cNvSpPr>
            <a:spLocks noGrp="1"/>
          </p:cNvSpPr>
          <p:nvPr>
            <p:ph type="sldNum" sz="quarter" idx="12"/>
          </p:nvPr>
        </p:nvSpPr>
        <p:spPr>
          <a:xfrm>
            <a:off x="8413750" y="6661150"/>
            <a:ext cx="730250" cy="196850"/>
          </a:xfrm>
          <a:noFill/>
        </p:spPr>
        <p:txBody>
          <a:bodyPr/>
          <a:lstStyle/>
          <a:p>
            <a:fld id="{2B8FF11B-8F6E-49FF-AB6F-6176EC127038}" type="slidenum">
              <a:rPr lang="en-US" altLang="zh-TW" smtClean="0"/>
              <a:pPr/>
              <a:t>14</a:t>
            </a:fld>
            <a:endParaRPr lang="en-US" altLang="zh-TW" smtClean="0"/>
          </a:p>
        </p:txBody>
      </p:sp>
      <p:sp>
        <p:nvSpPr>
          <p:cNvPr id="5123" name="Rectangle 2"/>
          <p:cNvSpPr>
            <a:spLocks noGrp="1" noChangeArrowheads="1"/>
          </p:cNvSpPr>
          <p:nvPr>
            <p:ph type="title"/>
          </p:nvPr>
        </p:nvSpPr>
        <p:spPr>
          <a:xfrm>
            <a:off x="539750" y="115888"/>
            <a:ext cx="8207375" cy="649287"/>
          </a:xfrm>
        </p:spPr>
        <p:txBody>
          <a:bodyPr/>
          <a:lstStyle/>
          <a:p>
            <a:pPr eaLnBrk="1" hangingPunct="1"/>
            <a:r>
              <a:rPr lang="en-US" altLang="zh-TW" sz="3200" dirty="0" smtClean="0"/>
              <a:t>10 most disruptive technology combinations over last 25 years</a:t>
            </a:r>
          </a:p>
        </p:txBody>
      </p:sp>
      <p:sp>
        <p:nvSpPr>
          <p:cNvPr id="795651" name="Rectangle 3"/>
          <p:cNvSpPr>
            <a:spLocks noGrp="1" noChangeArrowheads="1"/>
          </p:cNvSpPr>
          <p:nvPr>
            <p:ph type="body" idx="1"/>
          </p:nvPr>
        </p:nvSpPr>
        <p:spPr>
          <a:xfrm>
            <a:off x="468313" y="908050"/>
            <a:ext cx="8229600" cy="4995863"/>
          </a:xfrm>
        </p:spPr>
        <p:txBody>
          <a:bodyPr/>
          <a:lstStyle/>
          <a:p>
            <a:pPr eaLnBrk="1" hangingPunct="1">
              <a:lnSpc>
                <a:spcPct val="80000"/>
              </a:lnSpc>
            </a:pPr>
            <a:r>
              <a:rPr lang="en-US" altLang="zh-TW" sz="1200" b="1" smtClean="0"/>
              <a:t>Disruption: The whatever/wherever/whenever model of media consumption is turning both Hollywood and the consumer electronics industry on their heads, and forcing advertisers to rethink ways to capture our attention.</a:t>
            </a:r>
          </a:p>
          <a:p>
            <a:pPr lvl="1" eaLnBrk="1" hangingPunct="1">
              <a:lnSpc>
                <a:spcPct val="80000"/>
              </a:lnSpc>
            </a:pPr>
            <a:r>
              <a:rPr lang="en-US" altLang="zh-TW" sz="1200" b="1" smtClean="0">
                <a:solidFill>
                  <a:srgbClr val="FF0000"/>
                </a:solidFill>
              </a:rPr>
              <a:t>10. VOD and TV on demand + broadband service (TiVo, iTune, Slingbox, iPod etc.)</a:t>
            </a:r>
          </a:p>
          <a:p>
            <a:pPr eaLnBrk="1" hangingPunct="1">
              <a:lnSpc>
                <a:spcPct val="80000"/>
              </a:lnSpc>
            </a:pPr>
            <a:r>
              <a:rPr lang="en-US" altLang="zh-TW" sz="1200" b="1" smtClean="0"/>
              <a:t>Disruption: Digital video has made mini-Hitchcocks of everyone. YouTube and its many cousins give the masses a place to put their masterworks. Journalism, politics, and entertainment will never be the same.</a:t>
            </a:r>
          </a:p>
          <a:p>
            <a:pPr lvl="1" eaLnBrk="1" hangingPunct="1">
              <a:lnSpc>
                <a:spcPct val="80000"/>
              </a:lnSpc>
            </a:pPr>
            <a:r>
              <a:rPr lang="en-US" altLang="zh-TW" sz="1200" b="1" smtClean="0">
                <a:solidFill>
                  <a:srgbClr val="FF0000"/>
                </a:solidFill>
              </a:rPr>
              <a:t>9. YouTube + Cheap Digital Cameras and Camcorders</a:t>
            </a:r>
          </a:p>
          <a:p>
            <a:pPr eaLnBrk="1" hangingPunct="1">
              <a:lnSpc>
                <a:spcPct val="80000"/>
              </a:lnSpc>
            </a:pPr>
            <a:r>
              <a:rPr lang="en-US" altLang="zh-TW" sz="1200" b="1" smtClean="0"/>
              <a:t>Disruption: The Net is seeing a new boom in Web 2.0 companies that are more stable and more interesting than their dot-com-era predecessors. And with phones using Google's Linux-based Android operating system slated to appear this year, open source could disrupt the wireless market as well.</a:t>
            </a:r>
          </a:p>
          <a:p>
            <a:pPr lvl="1" eaLnBrk="1" hangingPunct="1">
              <a:lnSpc>
                <a:spcPct val="80000"/>
              </a:lnSpc>
            </a:pPr>
            <a:r>
              <a:rPr lang="en-US" altLang="zh-TW" sz="1200" b="1" smtClean="0">
                <a:solidFill>
                  <a:srgbClr val="FF0000"/>
                </a:solidFill>
              </a:rPr>
              <a:t>8. Open Source + Web Tools</a:t>
            </a:r>
          </a:p>
          <a:p>
            <a:pPr eaLnBrk="1" hangingPunct="1">
              <a:lnSpc>
                <a:spcPct val="80000"/>
              </a:lnSpc>
            </a:pPr>
            <a:r>
              <a:rPr lang="en-US" altLang="zh-TW" sz="1200" b="1" smtClean="0"/>
              <a:t>Disruption: The idea that media should be portable is disruptive. The notion that it should be free--and that some artists can survive, or even thrive, despite a lack of sales revenue--is even more so.</a:t>
            </a:r>
          </a:p>
          <a:p>
            <a:pPr lvl="1" eaLnBrk="1" hangingPunct="1">
              <a:lnSpc>
                <a:spcPct val="80000"/>
              </a:lnSpc>
            </a:pPr>
            <a:r>
              <a:rPr lang="en-US" altLang="zh-TW" sz="1200" b="1" smtClean="0">
                <a:solidFill>
                  <a:srgbClr val="FF0000"/>
                </a:solidFill>
              </a:rPr>
              <a:t>7. MP3 + Napster</a:t>
            </a:r>
          </a:p>
          <a:p>
            <a:pPr eaLnBrk="1" hangingPunct="1">
              <a:lnSpc>
                <a:spcPct val="80000"/>
              </a:lnSpc>
            </a:pPr>
            <a:r>
              <a:rPr lang="en-US" altLang="zh-TW" sz="1200" b="1" smtClean="0"/>
              <a:t>Disruption: Blogs give everyone a public voice, while Google gives bloggers a way to fund and market themselves--and the economy of the 21st century is born.</a:t>
            </a:r>
          </a:p>
          <a:p>
            <a:pPr lvl="1" eaLnBrk="1" hangingPunct="1">
              <a:lnSpc>
                <a:spcPct val="80000"/>
              </a:lnSpc>
            </a:pPr>
            <a:r>
              <a:rPr lang="en-US" altLang="zh-TW" sz="1200" b="1" smtClean="0">
                <a:solidFill>
                  <a:srgbClr val="FF0000"/>
                </a:solidFill>
              </a:rPr>
              <a:t>6. Blogs + Google Ads</a:t>
            </a:r>
          </a:p>
          <a:p>
            <a:pPr eaLnBrk="1" hangingPunct="1">
              <a:lnSpc>
                <a:spcPct val="80000"/>
              </a:lnSpc>
            </a:pPr>
            <a:r>
              <a:rPr lang="en-US" altLang="zh-TW" sz="1200" b="1" smtClean="0"/>
              <a:t>Disruption: Where would we be today without cheap, capacious, portable storage? No iPods. No YouTube. No Gmail. No cloud computing.</a:t>
            </a:r>
          </a:p>
          <a:p>
            <a:pPr lvl="1" eaLnBrk="1" hangingPunct="1">
              <a:lnSpc>
                <a:spcPct val="80000"/>
              </a:lnSpc>
            </a:pPr>
            <a:r>
              <a:rPr lang="en-US" altLang="zh-TW" sz="1200" b="1" smtClean="0">
                <a:solidFill>
                  <a:srgbClr val="FF0000"/>
                </a:solidFill>
              </a:rPr>
              <a:t>5. Cheap Storage + Portable Memory</a:t>
            </a:r>
          </a:p>
          <a:p>
            <a:pPr eaLnBrk="1" hangingPunct="1">
              <a:lnSpc>
                <a:spcPct val="80000"/>
              </a:lnSpc>
            </a:pPr>
            <a:r>
              <a:rPr lang="en-US" altLang="zh-TW" sz="1200" b="1" smtClean="0"/>
              <a:t>Disruption: For enterprises, cloud computing provides the benefits of a data center without the cost and hassle of maintaining one. For consumers, it offers the promise of cheaper, simpler devices that let them access their data and their applications from anywhere.</a:t>
            </a:r>
          </a:p>
          <a:p>
            <a:pPr lvl="1" eaLnBrk="1" hangingPunct="1">
              <a:lnSpc>
                <a:spcPct val="80000"/>
              </a:lnSpc>
            </a:pPr>
            <a:r>
              <a:rPr lang="en-US" altLang="zh-TW" sz="1200" b="1" smtClean="0">
                <a:solidFill>
                  <a:srgbClr val="FF0000"/>
                </a:solidFill>
              </a:rPr>
              <a:t>4. Cloud Computing + Always-On Devices (i-cloud + i-Pad)</a:t>
            </a:r>
          </a:p>
          <a:p>
            <a:pPr eaLnBrk="1" hangingPunct="1">
              <a:lnSpc>
                <a:spcPct val="80000"/>
              </a:lnSpc>
            </a:pPr>
            <a:r>
              <a:rPr lang="en-US" altLang="zh-TW" sz="1200" b="1" smtClean="0"/>
              <a:t>Disruption: Broadband has created an explosion of video and music Web sites and VoIP services, while Wi-Fi is bringing the Net to everyday household appliances such as stereos, TVs, and home control systems. Together, they're making the connected home a reality.</a:t>
            </a:r>
          </a:p>
          <a:p>
            <a:pPr lvl="1" eaLnBrk="1" hangingPunct="1">
              <a:lnSpc>
                <a:spcPct val="80000"/>
              </a:lnSpc>
            </a:pPr>
            <a:r>
              <a:rPr lang="en-US" altLang="zh-TW" sz="1200" b="1" smtClean="0">
                <a:solidFill>
                  <a:srgbClr val="FF0000"/>
                </a:solidFill>
              </a:rPr>
              <a:t>3. Broadband + Wireless Networks </a:t>
            </a:r>
          </a:p>
          <a:p>
            <a:pPr eaLnBrk="1" hangingPunct="1">
              <a:lnSpc>
                <a:spcPct val="80000"/>
              </a:lnSpc>
            </a:pPr>
            <a:r>
              <a:rPr lang="en-US" altLang="zh-TW" sz="1200" b="1" smtClean="0"/>
              <a:t>Disruption: Media firms, publishing companies, and advertisers now think Web first, and broadcast or print second.</a:t>
            </a:r>
          </a:p>
          <a:p>
            <a:pPr lvl="1" eaLnBrk="1" hangingPunct="1">
              <a:lnSpc>
                <a:spcPct val="80000"/>
              </a:lnSpc>
            </a:pPr>
            <a:r>
              <a:rPr lang="en-US" altLang="zh-TW" sz="1200" b="1" smtClean="0">
                <a:solidFill>
                  <a:srgbClr val="FF0000"/>
                </a:solidFill>
              </a:rPr>
              <a:t>2. The Web + The Graphical Browser</a:t>
            </a:r>
          </a:p>
          <a:p>
            <a:pPr eaLnBrk="1" hangingPunct="1">
              <a:lnSpc>
                <a:spcPct val="80000"/>
              </a:lnSpc>
            </a:pPr>
            <a:r>
              <a:rPr lang="en-US" altLang="zh-TW" sz="1200" b="1" smtClean="0"/>
              <a:t>Disruption: The ability to be reachable 24/7 is morphing into the ability to surf the Net from any location. And it's forcing monopolistic wireless companies to open up their networks to new devices and services.</a:t>
            </a:r>
          </a:p>
          <a:p>
            <a:pPr lvl="1" eaLnBrk="1" hangingPunct="1">
              <a:lnSpc>
                <a:spcPct val="80000"/>
              </a:lnSpc>
            </a:pPr>
            <a:r>
              <a:rPr lang="en-US" altLang="zh-TW" sz="1200" b="1" smtClean="0">
                <a:solidFill>
                  <a:srgbClr val="FF0000"/>
                </a:solidFill>
              </a:rPr>
              <a:t>1. Cell Phones + Wireless Internet Access</a:t>
            </a:r>
          </a:p>
        </p:txBody>
      </p:sp>
      <p:sp>
        <p:nvSpPr>
          <p:cNvPr id="5125" name="Text Box 6"/>
          <p:cNvSpPr txBox="1">
            <a:spLocks noChangeArrowheads="1"/>
          </p:cNvSpPr>
          <p:nvPr/>
        </p:nvSpPr>
        <p:spPr bwMode="auto">
          <a:xfrm>
            <a:off x="4859338" y="6453188"/>
            <a:ext cx="2863850" cy="274637"/>
          </a:xfrm>
          <a:prstGeom prst="rect">
            <a:avLst/>
          </a:prstGeom>
          <a:noFill/>
          <a:ln w="9525">
            <a:noFill/>
            <a:miter lim="800000"/>
            <a:headEnd/>
            <a:tailEnd/>
          </a:ln>
        </p:spPr>
        <p:txBody>
          <a:bodyPr wrap="none">
            <a:spAutoFit/>
          </a:bodyPr>
          <a:lstStyle/>
          <a:p>
            <a:r>
              <a:rPr lang="en-US" altLang="zh-TW" sz="1200"/>
              <a:t>Source: Dan Tynan, PC World 2008.03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95651">
                                            <p:txEl>
                                              <p:pRg st="0" end="0"/>
                                            </p:txEl>
                                          </p:spTgt>
                                        </p:tgtEl>
                                        <p:attrNameLst>
                                          <p:attrName>style.visibility</p:attrName>
                                        </p:attrNameLst>
                                      </p:cBhvr>
                                      <p:to>
                                        <p:strVal val="visible"/>
                                      </p:to>
                                    </p:set>
                                    <p:animEffect transition="in" filter="box(in)">
                                      <p:cBhvr>
                                        <p:cTn id="7" dur="500"/>
                                        <p:tgtEl>
                                          <p:spTgt spid="795651">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795651">
                                            <p:txEl>
                                              <p:pRg st="1" end="1"/>
                                            </p:txEl>
                                          </p:spTgt>
                                        </p:tgtEl>
                                        <p:attrNameLst>
                                          <p:attrName>style.visibility</p:attrName>
                                        </p:attrNameLst>
                                      </p:cBhvr>
                                      <p:to>
                                        <p:strVal val="visible"/>
                                      </p:to>
                                    </p:set>
                                    <p:animEffect transition="in" filter="box(in)">
                                      <p:cBhvr>
                                        <p:cTn id="10" dur="500"/>
                                        <p:tgtEl>
                                          <p:spTgt spid="79565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795651">
                                            <p:txEl>
                                              <p:pRg st="2" end="2"/>
                                            </p:txEl>
                                          </p:spTgt>
                                        </p:tgtEl>
                                        <p:attrNameLst>
                                          <p:attrName>style.visibility</p:attrName>
                                        </p:attrNameLst>
                                      </p:cBhvr>
                                      <p:to>
                                        <p:strVal val="visible"/>
                                      </p:to>
                                    </p:set>
                                    <p:animEffect transition="in" filter="box(in)">
                                      <p:cBhvr>
                                        <p:cTn id="15" dur="500"/>
                                        <p:tgtEl>
                                          <p:spTgt spid="795651">
                                            <p:txEl>
                                              <p:pRg st="2" end="2"/>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795651">
                                            <p:txEl>
                                              <p:pRg st="3" end="3"/>
                                            </p:txEl>
                                          </p:spTgt>
                                        </p:tgtEl>
                                        <p:attrNameLst>
                                          <p:attrName>style.visibility</p:attrName>
                                        </p:attrNameLst>
                                      </p:cBhvr>
                                      <p:to>
                                        <p:strVal val="visible"/>
                                      </p:to>
                                    </p:set>
                                    <p:animEffect transition="in" filter="box(in)">
                                      <p:cBhvr>
                                        <p:cTn id="18" dur="500"/>
                                        <p:tgtEl>
                                          <p:spTgt spid="795651">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795651">
                                            <p:txEl>
                                              <p:pRg st="4" end="4"/>
                                            </p:txEl>
                                          </p:spTgt>
                                        </p:tgtEl>
                                        <p:attrNameLst>
                                          <p:attrName>style.visibility</p:attrName>
                                        </p:attrNameLst>
                                      </p:cBhvr>
                                      <p:to>
                                        <p:strVal val="visible"/>
                                      </p:to>
                                    </p:set>
                                    <p:animEffect transition="in" filter="box(in)">
                                      <p:cBhvr>
                                        <p:cTn id="23" dur="500"/>
                                        <p:tgtEl>
                                          <p:spTgt spid="795651">
                                            <p:txEl>
                                              <p:pRg st="4" end="4"/>
                                            </p:txEl>
                                          </p:spTgt>
                                        </p:tgtEl>
                                      </p:cBhvr>
                                    </p:animEffect>
                                  </p:childTnLst>
                                </p:cTn>
                              </p:par>
                              <p:par>
                                <p:cTn id="24" presetID="4" presetClass="entr" presetSubtype="16" fill="hold" nodeType="withEffect">
                                  <p:stCondLst>
                                    <p:cond delay="0"/>
                                  </p:stCondLst>
                                  <p:childTnLst>
                                    <p:set>
                                      <p:cBhvr>
                                        <p:cTn id="25" dur="1" fill="hold">
                                          <p:stCondLst>
                                            <p:cond delay="0"/>
                                          </p:stCondLst>
                                        </p:cTn>
                                        <p:tgtEl>
                                          <p:spTgt spid="795651">
                                            <p:txEl>
                                              <p:pRg st="5" end="5"/>
                                            </p:txEl>
                                          </p:spTgt>
                                        </p:tgtEl>
                                        <p:attrNameLst>
                                          <p:attrName>style.visibility</p:attrName>
                                        </p:attrNameLst>
                                      </p:cBhvr>
                                      <p:to>
                                        <p:strVal val="visible"/>
                                      </p:to>
                                    </p:set>
                                    <p:animEffect transition="in" filter="box(in)">
                                      <p:cBhvr>
                                        <p:cTn id="26" dur="500"/>
                                        <p:tgtEl>
                                          <p:spTgt spid="795651">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795651">
                                            <p:txEl>
                                              <p:pRg st="6" end="6"/>
                                            </p:txEl>
                                          </p:spTgt>
                                        </p:tgtEl>
                                        <p:attrNameLst>
                                          <p:attrName>style.visibility</p:attrName>
                                        </p:attrNameLst>
                                      </p:cBhvr>
                                      <p:to>
                                        <p:strVal val="visible"/>
                                      </p:to>
                                    </p:set>
                                    <p:animEffect transition="in" filter="box(in)">
                                      <p:cBhvr>
                                        <p:cTn id="31" dur="500"/>
                                        <p:tgtEl>
                                          <p:spTgt spid="795651">
                                            <p:txEl>
                                              <p:pRg st="6" end="6"/>
                                            </p:txEl>
                                          </p:spTgt>
                                        </p:tgtEl>
                                      </p:cBhvr>
                                    </p:animEffect>
                                  </p:childTnLst>
                                </p:cTn>
                              </p:par>
                              <p:par>
                                <p:cTn id="32" presetID="4" presetClass="entr" presetSubtype="16" fill="hold" nodeType="withEffect">
                                  <p:stCondLst>
                                    <p:cond delay="0"/>
                                  </p:stCondLst>
                                  <p:childTnLst>
                                    <p:set>
                                      <p:cBhvr>
                                        <p:cTn id="33" dur="1" fill="hold">
                                          <p:stCondLst>
                                            <p:cond delay="0"/>
                                          </p:stCondLst>
                                        </p:cTn>
                                        <p:tgtEl>
                                          <p:spTgt spid="795651">
                                            <p:txEl>
                                              <p:pRg st="7" end="7"/>
                                            </p:txEl>
                                          </p:spTgt>
                                        </p:tgtEl>
                                        <p:attrNameLst>
                                          <p:attrName>style.visibility</p:attrName>
                                        </p:attrNameLst>
                                      </p:cBhvr>
                                      <p:to>
                                        <p:strVal val="visible"/>
                                      </p:to>
                                    </p:set>
                                    <p:animEffect transition="in" filter="box(in)">
                                      <p:cBhvr>
                                        <p:cTn id="34" dur="500"/>
                                        <p:tgtEl>
                                          <p:spTgt spid="795651">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nodeType="clickEffect">
                                  <p:stCondLst>
                                    <p:cond delay="0"/>
                                  </p:stCondLst>
                                  <p:childTnLst>
                                    <p:set>
                                      <p:cBhvr>
                                        <p:cTn id="38" dur="1" fill="hold">
                                          <p:stCondLst>
                                            <p:cond delay="0"/>
                                          </p:stCondLst>
                                        </p:cTn>
                                        <p:tgtEl>
                                          <p:spTgt spid="795651">
                                            <p:txEl>
                                              <p:pRg st="8" end="8"/>
                                            </p:txEl>
                                          </p:spTgt>
                                        </p:tgtEl>
                                        <p:attrNameLst>
                                          <p:attrName>style.visibility</p:attrName>
                                        </p:attrNameLst>
                                      </p:cBhvr>
                                      <p:to>
                                        <p:strVal val="visible"/>
                                      </p:to>
                                    </p:set>
                                    <p:animEffect transition="in" filter="box(in)">
                                      <p:cBhvr>
                                        <p:cTn id="39" dur="500"/>
                                        <p:tgtEl>
                                          <p:spTgt spid="795651">
                                            <p:txEl>
                                              <p:pRg st="8" end="8"/>
                                            </p:txEl>
                                          </p:spTgt>
                                        </p:tgtEl>
                                      </p:cBhvr>
                                    </p:animEffect>
                                  </p:childTnLst>
                                </p:cTn>
                              </p:par>
                              <p:par>
                                <p:cTn id="40" presetID="4" presetClass="entr" presetSubtype="16" fill="hold" nodeType="withEffect">
                                  <p:stCondLst>
                                    <p:cond delay="0"/>
                                  </p:stCondLst>
                                  <p:childTnLst>
                                    <p:set>
                                      <p:cBhvr>
                                        <p:cTn id="41" dur="1" fill="hold">
                                          <p:stCondLst>
                                            <p:cond delay="0"/>
                                          </p:stCondLst>
                                        </p:cTn>
                                        <p:tgtEl>
                                          <p:spTgt spid="795651">
                                            <p:txEl>
                                              <p:pRg st="9" end="9"/>
                                            </p:txEl>
                                          </p:spTgt>
                                        </p:tgtEl>
                                        <p:attrNameLst>
                                          <p:attrName>style.visibility</p:attrName>
                                        </p:attrNameLst>
                                      </p:cBhvr>
                                      <p:to>
                                        <p:strVal val="visible"/>
                                      </p:to>
                                    </p:set>
                                    <p:animEffect transition="in" filter="box(in)">
                                      <p:cBhvr>
                                        <p:cTn id="42" dur="500"/>
                                        <p:tgtEl>
                                          <p:spTgt spid="795651">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795651">
                                            <p:txEl>
                                              <p:pRg st="10" end="10"/>
                                            </p:txEl>
                                          </p:spTgt>
                                        </p:tgtEl>
                                        <p:attrNameLst>
                                          <p:attrName>style.visibility</p:attrName>
                                        </p:attrNameLst>
                                      </p:cBhvr>
                                      <p:to>
                                        <p:strVal val="visible"/>
                                      </p:to>
                                    </p:set>
                                    <p:animEffect transition="in" filter="box(in)">
                                      <p:cBhvr>
                                        <p:cTn id="47" dur="500"/>
                                        <p:tgtEl>
                                          <p:spTgt spid="795651">
                                            <p:txEl>
                                              <p:pRg st="10" end="10"/>
                                            </p:txEl>
                                          </p:spTgt>
                                        </p:tgtEl>
                                      </p:cBhvr>
                                    </p:animEffect>
                                  </p:childTnLst>
                                </p:cTn>
                              </p:par>
                              <p:par>
                                <p:cTn id="48" presetID="4" presetClass="entr" presetSubtype="16" fill="hold" nodeType="withEffect">
                                  <p:stCondLst>
                                    <p:cond delay="0"/>
                                  </p:stCondLst>
                                  <p:childTnLst>
                                    <p:set>
                                      <p:cBhvr>
                                        <p:cTn id="49" dur="1" fill="hold">
                                          <p:stCondLst>
                                            <p:cond delay="0"/>
                                          </p:stCondLst>
                                        </p:cTn>
                                        <p:tgtEl>
                                          <p:spTgt spid="795651">
                                            <p:txEl>
                                              <p:pRg st="11" end="11"/>
                                            </p:txEl>
                                          </p:spTgt>
                                        </p:tgtEl>
                                        <p:attrNameLst>
                                          <p:attrName>style.visibility</p:attrName>
                                        </p:attrNameLst>
                                      </p:cBhvr>
                                      <p:to>
                                        <p:strVal val="visible"/>
                                      </p:to>
                                    </p:set>
                                    <p:animEffect transition="in" filter="box(in)">
                                      <p:cBhvr>
                                        <p:cTn id="50" dur="500"/>
                                        <p:tgtEl>
                                          <p:spTgt spid="795651">
                                            <p:txEl>
                                              <p:pRg st="11" end="1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4" presetClass="entr" presetSubtype="16" fill="hold" nodeType="clickEffect">
                                  <p:stCondLst>
                                    <p:cond delay="0"/>
                                  </p:stCondLst>
                                  <p:childTnLst>
                                    <p:set>
                                      <p:cBhvr>
                                        <p:cTn id="54" dur="1" fill="hold">
                                          <p:stCondLst>
                                            <p:cond delay="0"/>
                                          </p:stCondLst>
                                        </p:cTn>
                                        <p:tgtEl>
                                          <p:spTgt spid="795651">
                                            <p:txEl>
                                              <p:pRg st="12" end="12"/>
                                            </p:txEl>
                                          </p:spTgt>
                                        </p:tgtEl>
                                        <p:attrNameLst>
                                          <p:attrName>style.visibility</p:attrName>
                                        </p:attrNameLst>
                                      </p:cBhvr>
                                      <p:to>
                                        <p:strVal val="visible"/>
                                      </p:to>
                                    </p:set>
                                    <p:animEffect transition="in" filter="box(in)">
                                      <p:cBhvr>
                                        <p:cTn id="55" dur="500"/>
                                        <p:tgtEl>
                                          <p:spTgt spid="795651">
                                            <p:txEl>
                                              <p:pRg st="12" end="12"/>
                                            </p:txEl>
                                          </p:spTgt>
                                        </p:tgtEl>
                                      </p:cBhvr>
                                    </p:animEffect>
                                  </p:childTnLst>
                                </p:cTn>
                              </p:par>
                              <p:par>
                                <p:cTn id="56" presetID="4" presetClass="entr" presetSubtype="16" fill="hold" nodeType="withEffect">
                                  <p:stCondLst>
                                    <p:cond delay="0"/>
                                  </p:stCondLst>
                                  <p:childTnLst>
                                    <p:set>
                                      <p:cBhvr>
                                        <p:cTn id="57" dur="1" fill="hold">
                                          <p:stCondLst>
                                            <p:cond delay="0"/>
                                          </p:stCondLst>
                                        </p:cTn>
                                        <p:tgtEl>
                                          <p:spTgt spid="795651">
                                            <p:txEl>
                                              <p:pRg st="13" end="13"/>
                                            </p:txEl>
                                          </p:spTgt>
                                        </p:tgtEl>
                                        <p:attrNameLst>
                                          <p:attrName>style.visibility</p:attrName>
                                        </p:attrNameLst>
                                      </p:cBhvr>
                                      <p:to>
                                        <p:strVal val="visible"/>
                                      </p:to>
                                    </p:set>
                                    <p:animEffect transition="in" filter="box(in)">
                                      <p:cBhvr>
                                        <p:cTn id="58" dur="500"/>
                                        <p:tgtEl>
                                          <p:spTgt spid="795651">
                                            <p:txEl>
                                              <p:pRg st="13" end="1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4" presetClass="entr" presetSubtype="16" fill="hold" nodeType="clickEffect">
                                  <p:stCondLst>
                                    <p:cond delay="0"/>
                                  </p:stCondLst>
                                  <p:childTnLst>
                                    <p:set>
                                      <p:cBhvr>
                                        <p:cTn id="62" dur="1" fill="hold">
                                          <p:stCondLst>
                                            <p:cond delay="0"/>
                                          </p:stCondLst>
                                        </p:cTn>
                                        <p:tgtEl>
                                          <p:spTgt spid="795651">
                                            <p:txEl>
                                              <p:pRg st="14" end="14"/>
                                            </p:txEl>
                                          </p:spTgt>
                                        </p:tgtEl>
                                        <p:attrNameLst>
                                          <p:attrName>style.visibility</p:attrName>
                                        </p:attrNameLst>
                                      </p:cBhvr>
                                      <p:to>
                                        <p:strVal val="visible"/>
                                      </p:to>
                                    </p:set>
                                    <p:animEffect transition="in" filter="box(in)">
                                      <p:cBhvr>
                                        <p:cTn id="63" dur="500"/>
                                        <p:tgtEl>
                                          <p:spTgt spid="795651">
                                            <p:txEl>
                                              <p:pRg st="14" end="14"/>
                                            </p:txEl>
                                          </p:spTgt>
                                        </p:tgtEl>
                                      </p:cBhvr>
                                    </p:animEffect>
                                  </p:childTnLst>
                                </p:cTn>
                              </p:par>
                              <p:par>
                                <p:cTn id="64" presetID="4" presetClass="entr" presetSubtype="16" fill="hold" nodeType="withEffect">
                                  <p:stCondLst>
                                    <p:cond delay="0"/>
                                  </p:stCondLst>
                                  <p:childTnLst>
                                    <p:set>
                                      <p:cBhvr>
                                        <p:cTn id="65" dur="1" fill="hold">
                                          <p:stCondLst>
                                            <p:cond delay="0"/>
                                          </p:stCondLst>
                                        </p:cTn>
                                        <p:tgtEl>
                                          <p:spTgt spid="795651">
                                            <p:txEl>
                                              <p:pRg st="15" end="15"/>
                                            </p:txEl>
                                          </p:spTgt>
                                        </p:tgtEl>
                                        <p:attrNameLst>
                                          <p:attrName>style.visibility</p:attrName>
                                        </p:attrNameLst>
                                      </p:cBhvr>
                                      <p:to>
                                        <p:strVal val="visible"/>
                                      </p:to>
                                    </p:set>
                                    <p:animEffect transition="in" filter="box(in)">
                                      <p:cBhvr>
                                        <p:cTn id="66" dur="500"/>
                                        <p:tgtEl>
                                          <p:spTgt spid="795651">
                                            <p:txEl>
                                              <p:pRg st="15" end="15"/>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4" presetClass="entr" presetSubtype="16" fill="hold" nodeType="clickEffect">
                                  <p:stCondLst>
                                    <p:cond delay="0"/>
                                  </p:stCondLst>
                                  <p:childTnLst>
                                    <p:set>
                                      <p:cBhvr>
                                        <p:cTn id="70" dur="1" fill="hold">
                                          <p:stCondLst>
                                            <p:cond delay="0"/>
                                          </p:stCondLst>
                                        </p:cTn>
                                        <p:tgtEl>
                                          <p:spTgt spid="795651">
                                            <p:txEl>
                                              <p:pRg st="16" end="16"/>
                                            </p:txEl>
                                          </p:spTgt>
                                        </p:tgtEl>
                                        <p:attrNameLst>
                                          <p:attrName>style.visibility</p:attrName>
                                        </p:attrNameLst>
                                      </p:cBhvr>
                                      <p:to>
                                        <p:strVal val="visible"/>
                                      </p:to>
                                    </p:set>
                                    <p:animEffect transition="in" filter="box(in)">
                                      <p:cBhvr>
                                        <p:cTn id="71" dur="500"/>
                                        <p:tgtEl>
                                          <p:spTgt spid="795651">
                                            <p:txEl>
                                              <p:pRg st="16" end="16"/>
                                            </p:txEl>
                                          </p:spTgt>
                                        </p:tgtEl>
                                      </p:cBhvr>
                                    </p:animEffect>
                                  </p:childTnLst>
                                </p:cTn>
                              </p:par>
                              <p:par>
                                <p:cTn id="72" presetID="4" presetClass="entr" presetSubtype="16" fill="hold" nodeType="withEffect">
                                  <p:stCondLst>
                                    <p:cond delay="0"/>
                                  </p:stCondLst>
                                  <p:childTnLst>
                                    <p:set>
                                      <p:cBhvr>
                                        <p:cTn id="73" dur="1" fill="hold">
                                          <p:stCondLst>
                                            <p:cond delay="0"/>
                                          </p:stCondLst>
                                        </p:cTn>
                                        <p:tgtEl>
                                          <p:spTgt spid="795651">
                                            <p:txEl>
                                              <p:pRg st="17" end="17"/>
                                            </p:txEl>
                                          </p:spTgt>
                                        </p:tgtEl>
                                        <p:attrNameLst>
                                          <p:attrName>style.visibility</p:attrName>
                                        </p:attrNameLst>
                                      </p:cBhvr>
                                      <p:to>
                                        <p:strVal val="visible"/>
                                      </p:to>
                                    </p:set>
                                    <p:animEffect transition="in" filter="box(in)">
                                      <p:cBhvr>
                                        <p:cTn id="74" dur="500"/>
                                        <p:tgtEl>
                                          <p:spTgt spid="795651">
                                            <p:txEl>
                                              <p:pRg st="17" end="17"/>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4" presetClass="entr" presetSubtype="16" fill="hold" nodeType="clickEffect">
                                  <p:stCondLst>
                                    <p:cond delay="0"/>
                                  </p:stCondLst>
                                  <p:childTnLst>
                                    <p:set>
                                      <p:cBhvr>
                                        <p:cTn id="78" dur="1" fill="hold">
                                          <p:stCondLst>
                                            <p:cond delay="0"/>
                                          </p:stCondLst>
                                        </p:cTn>
                                        <p:tgtEl>
                                          <p:spTgt spid="795651">
                                            <p:txEl>
                                              <p:pRg st="18" end="18"/>
                                            </p:txEl>
                                          </p:spTgt>
                                        </p:tgtEl>
                                        <p:attrNameLst>
                                          <p:attrName>style.visibility</p:attrName>
                                        </p:attrNameLst>
                                      </p:cBhvr>
                                      <p:to>
                                        <p:strVal val="visible"/>
                                      </p:to>
                                    </p:set>
                                    <p:animEffect transition="in" filter="box(in)">
                                      <p:cBhvr>
                                        <p:cTn id="79" dur="500"/>
                                        <p:tgtEl>
                                          <p:spTgt spid="795651">
                                            <p:txEl>
                                              <p:pRg st="18" end="18"/>
                                            </p:txEl>
                                          </p:spTgt>
                                        </p:tgtEl>
                                      </p:cBhvr>
                                    </p:animEffect>
                                  </p:childTnLst>
                                </p:cTn>
                              </p:par>
                              <p:par>
                                <p:cTn id="80" presetID="4" presetClass="entr" presetSubtype="16" fill="hold" nodeType="withEffect">
                                  <p:stCondLst>
                                    <p:cond delay="0"/>
                                  </p:stCondLst>
                                  <p:childTnLst>
                                    <p:set>
                                      <p:cBhvr>
                                        <p:cTn id="81" dur="1" fill="hold">
                                          <p:stCondLst>
                                            <p:cond delay="0"/>
                                          </p:stCondLst>
                                        </p:cTn>
                                        <p:tgtEl>
                                          <p:spTgt spid="795651">
                                            <p:txEl>
                                              <p:pRg st="19" end="19"/>
                                            </p:txEl>
                                          </p:spTgt>
                                        </p:tgtEl>
                                        <p:attrNameLst>
                                          <p:attrName>style.visibility</p:attrName>
                                        </p:attrNameLst>
                                      </p:cBhvr>
                                      <p:to>
                                        <p:strVal val="visible"/>
                                      </p:to>
                                    </p:set>
                                    <p:animEffect transition="in" filter="box(in)">
                                      <p:cBhvr>
                                        <p:cTn id="82" dur="500"/>
                                        <p:tgtEl>
                                          <p:spTgt spid="795651">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投影片編號版面配置區 6"/>
          <p:cNvSpPr>
            <a:spLocks noGrp="1"/>
          </p:cNvSpPr>
          <p:nvPr>
            <p:ph type="sldNum" sz="quarter" idx="12"/>
          </p:nvPr>
        </p:nvSpPr>
        <p:spPr>
          <a:noFill/>
        </p:spPr>
        <p:txBody>
          <a:bodyPr/>
          <a:lstStyle/>
          <a:p>
            <a:fld id="{066F9D39-81F1-4E00-BE33-21183DFE4E96}" type="slidenum">
              <a:rPr lang="en-US" altLang="zh-TW" smtClean="0"/>
              <a:pPr/>
              <a:t>15</a:t>
            </a:fld>
            <a:endParaRPr lang="en-US" altLang="zh-TW" smtClean="0"/>
          </a:p>
        </p:txBody>
      </p:sp>
      <p:sp>
        <p:nvSpPr>
          <p:cNvPr id="6147" name="Rectangle 2"/>
          <p:cNvSpPr>
            <a:spLocks noGrp="1" noChangeArrowheads="1"/>
          </p:cNvSpPr>
          <p:nvPr>
            <p:ph type="title"/>
          </p:nvPr>
        </p:nvSpPr>
        <p:spPr>
          <a:xfrm>
            <a:off x="304800" y="76200"/>
            <a:ext cx="8534400" cy="1143000"/>
          </a:xfrm>
        </p:spPr>
        <p:txBody>
          <a:bodyPr/>
          <a:lstStyle/>
          <a:p>
            <a:pPr eaLnBrk="1" hangingPunct="1"/>
            <a:r>
              <a:rPr lang="en-US" altLang="zh-TW" sz="2800" dirty="0" smtClean="0">
                <a:solidFill>
                  <a:schemeClr val="tx1"/>
                </a:solidFill>
              </a:rPr>
              <a:t>Disruption in business models has been the dominant historical mechanism for making things more affordable and accessible </a:t>
            </a:r>
          </a:p>
        </p:txBody>
      </p:sp>
      <p:sp>
        <p:nvSpPr>
          <p:cNvPr id="6148" name="Rectangle 3"/>
          <p:cNvSpPr>
            <a:spLocks noGrp="1" noChangeArrowheads="1"/>
          </p:cNvSpPr>
          <p:nvPr>
            <p:ph type="body" sz="half" idx="1"/>
          </p:nvPr>
        </p:nvSpPr>
        <p:spPr>
          <a:xfrm>
            <a:off x="2411413" y="1412875"/>
            <a:ext cx="3184525" cy="4648200"/>
          </a:xfrm>
        </p:spPr>
        <p:txBody>
          <a:bodyPr/>
          <a:lstStyle/>
          <a:p>
            <a:pPr eaLnBrk="1" hangingPunct="1">
              <a:lnSpc>
                <a:spcPct val="90000"/>
              </a:lnSpc>
              <a:buFontTx/>
              <a:buNone/>
            </a:pPr>
            <a:r>
              <a:rPr lang="en-US" altLang="zh-TW" sz="2000" b="1" u="sng" dirty="0" smtClean="0">
                <a:solidFill>
                  <a:srgbClr val="000099"/>
                </a:solidFill>
              </a:rPr>
              <a:t>Today</a:t>
            </a:r>
          </a:p>
          <a:p>
            <a:pPr eaLnBrk="1" hangingPunct="1">
              <a:lnSpc>
                <a:spcPct val="90000"/>
              </a:lnSpc>
            </a:pPr>
            <a:r>
              <a:rPr lang="en-US" altLang="zh-TW" sz="2000" dirty="0" smtClean="0">
                <a:solidFill>
                  <a:srgbClr val="000099"/>
                </a:solidFill>
              </a:rPr>
              <a:t>Toyota</a:t>
            </a:r>
          </a:p>
          <a:p>
            <a:pPr eaLnBrk="1" hangingPunct="1">
              <a:lnSpc>
                <a:spcPct val="90000"/>
              </a:lnSpc>
            </a:pPr>
            <a:r>
              <a:rPr lang="en-US" altLang="zh-TW" sz="2000" dirty="0" smtClean="0">
                <a:solidFill>
                  <a:srgbClr val="000099"/>
                </a:solidFill>
              </a:rPr>
              <a:t>Wal-Mart</a:t>
            </a:r>
          </a:p>
          <a:p>
            <a:pPr eaLnBrk="1" hangingPunct="1">
              <a:lnSpc>
                <a:spcPct val="90000"/>
              </a:lnSpc>
            </a:pPr>
            <a:r>
              <a:rPr lang="en-US" altLang="zh-TW" sz="2000" dirty="0" smtClean="0">
                <a:solidFill>
                  <a:srgbClr val="000099"/>
                </a:solidFill>
              </a:rPr>
              <a:t>Dell</a:t>
            </a:r>
          </a:p>
          <a:p>
            <a:pPr eaLnBrk="1" hangingPunct="1">
              <a:lnSpc>
                <a:spcPct val="90000"/>
              </a:lnSpc>
            </a:pPr>
            <a:r>
              <a:rPr lang="en-US" altLang="zh-TW" sz="2000" dirty="0" smtClean="0">
                <a:solidFill>
                  <a:srgbClr val="000099"/>
                </a:solidFill>
              </a:rPr>
              <a:t>Southwest Airlines</a:t>
            </a:r>
          </a:p>
          <a:p>
            <a:pPr eaLnBrk="1" hangingPunct="1">
              <a:lnSpc>
                <a:spcPct val="90000"/>
              </a:lnSpc>
            </a:pPr>
            <a:r>
              <a:rPr lang="en-US" altLang="zh-TW" sz="2000" dirty="0" smtClean="0">
                <a:solidFill>
                  <a:srgbClr val="000099"/>
                </a:solidFill>
              </a:rPr>
              <a:t>Fidelity</a:t>
            </a:r>
          </a:p>
          <a:p>
            <a:pPr eaLnBrk="1" hangingPunct="1">
              <a:lnSpc>
                <a:spcPct val="90000"/>
              </a:lnSpc>
            </a:pPr>
            <a:r>
              <a:rPr lang="en-US" altLang="zh-TW" sz="2000" dirty="0" smtClean="0">
                <a:solidFill>
                  <a:srgbClr val="000099"/>
                </a:solidFill>
              </a:rPr>
              <a:t>Canon</a:t>
            </a:r>
          </a:p>
          <a:p>
            <a:pPr eaLnBrk="1" hangingPunct="1">
              <a:lnSpc>
                <a:spcPct val="90000"/>
              </a:lnSpc>
            </a:pPr>
            <a:r>
              <a:rPr lang="en-US" altLang="zh-TW" sz="2000" dirty="0" smtClean="0">
                <a:solidFill>
                  <a:srgbClr val="000099"/>
                </a:solidFill>
              </a:rPr>
              <a:t>Microsoft</a:t>
            </a:r>
          </a:p>
          <a:p>
            <a:pPr eaLnBrk="1" hangingPunct="1">
              <a:lnSpc>
                <a:spcPct val="90000"/>
              </a:lnSpc>
            </a:pPr>
            <a:r>
              <a:rPr lang="en-US" altLang="zh-TW" sz="2000" dirty="0" smtClean="0">
                <a:solidFill>
                  <a:srgbClr val="000099"/>
                </a:solidFill>
              </a:rPr>
              <a:t>Oracle</a:t>
            </a:r>
          </a:p>
          <a:p>
            <a:pPr eaLnBrk="1" hangingPunct="1">
              <a:lnSpc>
                <a:spcPct val="90000"/>
              </a:lnSpc>
            </a:pPr>
            <a:r>
              <a:rPr lang="en-US" altLang="zh-TW" sz="2000" dirty="0" smtClean="0">
                <a:solidFill>
                  <a:srgbClr val="000099"/>
                </a:solidFill>
              </a:rPr>
              <a:t>Cingular</a:t>
            </a:r>
          </a:p>
          <a:p>
            <a:pPr eaLnBrk="1" hangingPunct="1">
              <a:lnSpc>
                <a:spcPct val="90000"/>
              </a:lnSpc>
            </a:pPr>
            <a:r>
              <a:rPr lang="en-US" altLang="zh-TW" sz="2000" dirty="0" smtClean="0">
                <a:solidFill>
                  <a:srgbClr val="000099"/>
                </a:solidFill>
              </a:rPr>
              <a:t>Merrill Lynch</a:t>
            </a:r>
          </a:p>
          <a:p>
            <a:pPr eaLnBrk="1" hangingPunct="1">
              <a:lnSpc>
                <a:spcPct val="90000"/>
              </a:lnSpc>
            </a:pPr>
            <a:r>
              <a:rPr lang="en-US" altLang="zh-TW" sz="2000" dirty="0" smtClean="0">
                <a:solidFill>
                  <a:srgbClr val="000099"/>
                </a:solidFill>
              </a:rPr>
              <a:t>Korea, Taiwan</a:t>
            </a:r>
          </a:p>
          <a:p>
            <a:pPr eaLnBrk="1" hangingPunct="1">
              <a:lnSpc>
                <a:spcPct val="90000"/>
              </a:lnSpc>
            </a:pPr>
            <a:r>
              <a:rPr lang="en-US" altLang="zh-TW" sz="2000" dirty="0" smtClean="0">
                <a:solidFill>
                  <a:srgbClr val="000099"/>
                </a:solidFill>
              </a:rPr>
              <a:t>Cellular Phones, iPod</a:t>
            </a:r>
          </a:p>
          <a:p>
            <a:pPr eaLnBrk="1" hangingPunct="1">
              <a:lnSpc>
                <a:spcPct val="90000"/>
              </a:lnSpc>
            </a:pPr>
            <a:endParaRPr lang="en-US" altLang="zh-TW" sz="2000" dirty="0" smtClean="0">
              <a:solidFill>
                <a:srgbClr val="000099"/>
              </a:solidFill>
            </a:endParaRPr>
          </a:p>
        </p:txBody>
      </p:sp>
      <p:sp>
        <p:nvSpPr>
          <p:cNvPr id="6149" name="Rectangle 4"/>
          <p:cNvSpPr>
            <a:spLocks noChangeArrowheads="1"/>
          </p:cNvSpPr>
          <p:nvPr/>
        </p:nvSpPr>
        <p:spPr bwMode="auto">
          <a:xfrm>
            <a:off x="250825" y="1412875"/>
            <a:ext cx="2590800" cy="4648200"/>
          </a:xfrm>
          <a:prstGeom prst="rect">
            <a:avLst/>
          </a:prstGeom>
          <a:noFill/>
          <a:ln w="9525">
            <a:noFill/>
            <a:miter lim="800000"/>
            <a:headEnd/>
            <a:tailEnd/>
          </a:ln>
        </p:spPr>
        <p:txBody>
          <a:bodyPr/>
          <a:lstStyle/>
          <a:p>
            <a:pPr marL="342900" indent="-342900">
              <a:lnSpc>
                <a:spcPct val="90000"/>
              </a:lnSpc>
              <a:spcBef>
                <a:spcPct val="20000"/>
              </a:spcBef>
            </a:pPr>
            <a:r>
              <a:rPr kumimoji="0" lang="en-US" altLang="zh-TW" sz="2000" b="1" u="sng" dirty="0">
                <a:solidFill>
                  <a:srgbClr val="CC0000"/>
                </a:solidFill>
              </a:rPr>
              <a:t>Yesterday</a:t>
            </a:r>
          </a:p>
          <a:p>
            <a:pPr marL="342900" indent="-342900">
              <a:lnSpc>
                <a:spcPct val="90000"/>
              </a:lnSpc>
              <a:spcBef>
                <a:spcPct val="20000"/>
              </a:spcBef>
              <a:buFontTx/>
              <a:buChar char="•"/>
            </a:pPr>
            <a:r>
              <a:rPr kumimoji="0" lang="en-US" altLang="zh-TW" sz="2000" dirty="0">
                <a:solidFill>
                  <a:srgbClr val="CC0000"/>
                </a:solidFill>
              </a:rPr>
              <a:t>Ford</a:t>
            </a:r>
          </a:p>
          <a:p>
            <a:pPr marL="342900" indent="-342900">
              <a:lnSpc>
                <a:spcPct val="90000"/>
              </a:lnSpc>
              <a:spcBef>
                <a:spcPct val="20000"/>
              </a:spcBef>
              <a:buFontTx/>
              <a:buChar char="•"/>
            </a:pPr>
            <a:r>
              <a:rPr kumimoji="0" lang="en-US" altLang="zh-TW" sz="2000" dirty="0">
                <a:solidFill>
                  <a:srgbClr val="CC0000"/>
                </a:solidFill>
              </a:rPr>
              <a:t>Dept. Stores</a:t>
            </a:r>
          </a:p>
          <a:p>
            <a:pPr marL="342900" indent="-342900">
              <a:lnSpc>
                <a:spcPct val="90000"/>
              </a:lnSpc>
              <a:spcBef>
                <a:spcPct val="20000"/>
              </a:spcBef>
              <a:buFontTx/>
              <a:buChar char="•"/>
            </a:pPr>
            <a:r>
              <a:rPr kumimoji="0" lang="en-US" altLang="zh-TW" sz="2000" dirty="0">
                <a:solidFill>
                  <a:srgbClr val="CC0000"/>
                </a:solidFill>
              </a:rPr>
              <a:t>Digital </a:t>
            </a:r>
            <a:r>
              <a:rPr kumimoji="0" lang="en-US" altLang="zh-TW" sz="2000" dirty="0" err="1">
                <a:solidFill>
                  <a:srgbClr val="CC0000"/>
                </a:solidFill>
              </a:rPr>
              <a:t>Eqpt</a:t>
            </a:r>
            <a:r>
              <a:rPr kumimoji="0" lang="en-US" altLang="zh-TW" sz="2000" dirty="0">
                <a:solidFill>
                  <a:srgbClr val="CC0000"/>
                </a:solidFill>
              </a:rPr>
              <a:t>.</a:t>
            </a:r>
          </a:p>
          <a:p>
            <a:pPr marL="342900" indent="-342900">
              <a:lnSpc>
                <a:spcPct val="90000"/>
              </a:lnSpc>
              <a:spcBef>
                <a:spcPct val="20000"/>
              </a:spcBef>
              <a:buFontTx/>
              <a:buChar char="•"/>
            </a:pPr>
            <a:r>
              <a:rPr kumimoji="0" lang="en-US" altLang="zh-TW" sz="2000" dirty="0">
                <a:solidFill>
                  <a:srgbClr val="CC0000"/>
                </a:solidFill>
              </a:rPr>
              <a:t>Delta</a:t>
            </a:r>
          </a:p>
          <a:p>
            <a:pPr marL="342900" indent="-342900">
              <a:lnSpc>
                <a:spcPct val="90000"/>
              </a:lnSpc>
              <a:spcBef>
                <a:spcPct val="20000"/>
              </a:spcBef>
              <a:buFontTx/>
              <a:buChar char="•"/>
            </a:pPr>
            <a:r>
              <a:rPr kumimoji="0" lang="en-US" altLang="zh-TW" sz="2000" dirty="0">
                <a:solidFill>
                  <a:srgbClr val="CC0000"/>
                </a:solidFill>
              </a:rPr>
              <a:t>JP Morgan Chase</a:t>
            </a:r>
          </a:p>
          <a:p>
            <a:pPr marL="342900" indent="-342900">
              <a:lnSpc>
                <a:spcPct val="90000"/>
              </a:lnSpc>
              <a:spcBef>
                <a:spcPct val="20000"/>
              </a:spcBef>
              <a:buFontTx/>
              <a:buChar char="•"/>
            </a:pPr>
            <a:r>
              <a:rPr kumimoji="0" lang="en-US" altLang="zh-TW" sz="2000" dirty="0">
                <a:solidFill>
                  <a:srgbClr val="CC0000"/>
                </a:solidFill>
              </a:rPr>
              <a:t>Xerox</a:t>
            </a:r>
          </a:p>
          <a:p>
            <a:pPr marL="342900" indent="-342900">
              <a:lnSpc>
                <a:spcPct val="90000"/>
              </a:lnSpc>
              <a:spcBef>
                <a:spcPct val="20000"/>
              </a:spcBef>
              <a:buFontTx/>
              <a:buChar char="•"/>
            </a:pPr>
            <a:r>
              <a:rPr kumimoji="0" lang="en-US" altLang="zh-TW" sz="2000" dirty="0">
                <a:solidFill>
                  <a:srgbClr val="CC0000"/>
                </a:solidFill>
              </a:rPr>
              <a:t>IBM</a:t>
            </a:r>
          </a:p>
          <a:p>
            <a:pPr marL="342900" indent="-342900">
              <a:lnSpc>
                <a:spcPct val="90000"/>
              </a:lnSpc>
              <a:spcBef>
                <a:spcPct val="20000"/>
              </a:spcBef>
              <a:buFontTx/>
              <a:buChar char="•"/>
            </a:pPr>
            <a:r>
              <a:rPr kumimoji="0" lang="en-US" altLang="zh-TW" sz="2000" dirty="0" err="1">
                <a:solidFill>
                  <a:srgbClr val="CC0000"/>
                </a:solidFill>
              </a:rPr>
              <a:t>Cullinet</a:t>
            </a:r>
            <a:endParaRPr kumimoji="0" lang="en-US" altLang="zh-TW" sz="2000" dirty="0">
              <a:solidFill>
                <a:srgbClr val="CC0000"/>
              </a:solidFill>
            </a:endParaRPr>
          </a:p>
          <a:p>
            <a:pPr marL="342900" indent="-342900">
              <a:lnSpc>
                <a:spcPct val="90000"/>
              </a:lnSpc>
              <a:spcBef>
                <a:spcPct val="20000"/>
              </a:spcBef>
              <a:buFontTx/>
              <a:buChar char="•"/>
            </a:pPr>
            <a:r>
              <a:rPr kumimoji="0" lang="en-US" altLang="zh-TW" sz="2000" dirty="0">
                <a:solidFill>
                  <a:srgbClr val="CC0000"/>
                </a:solidFill>
              </a:rPr>
              <a:t>AT&amp;T</a:t>
            </a:r>
          </a:p>
          <a:p>
            <a:pPr marL="342900" indent="-342900">
              <a:lnSpc>
                <a:spcPct val="90000"/>
              </a:lnSpc>
              <a:spcBef>
                <a:spcPct val="20000"/>
              </a:spcBef>
              <a:buFontTx/>
              <a:buChar char="•"/>
            </a:pPr>
            <a:r>
              <a:rPr kumimoji="0" lang="en-US" altLang="zh-TW" sz="2000" dirty="0">
                <a:solidFill>
                  <a:srgbClr val="CC0000"/>
                </a:solidFill>
              </a:rPr>
              <a:t>Dillon, Read</a:t>
            </a:r>
          </a:p>
          <a:p>
            <a:pPr marL="342900" indent="-342900">
              <a:lnSpc>
                <a:spcPct val="90000"/>
              </a:lnSpc>
              <a:spcBef>
                <a:spcPct val="20000"/>
              </a:spcBef>
              <a:buFontTx/>
              <a:buChar char="•"/>
            </a:pPr>
            <a:r>
              <a:rPr kumimoji="0" lang="en-US" altLang="zh-TW" sz="2000" dirty="0">
                <a:solidFill>
                  <a:srgbClr val="CC0000"/>
                </a:solidFill>
              </a:rPr>
              <a:t>Japan</a:t>
            </a:r>
          </a:p>
          <a:p>
            <a:pPr marL="342900" indent="-342900">
              <a:lnSpc>
                <a:spcPct val="90000"/>
              </a:lnSpc>
              <a:spcBef>
                <a:spcPct val="20000"/>
              </a:spcBef>
              <a:buFontTx/>
              <a:buChar char="•"/>
            </a:pPr>
            <a:r>
              <a:rPr kumimoji="0" lang="en-US" altLang="zh-TW" sz="2000" dirty="0">
                <a:solidFill>
                  <a:srgbClr val="CC0000"/>
                </a:solidFill>
              </a:rPr>
              <a:t>Sony </a:t>
            </a:r>
            <a:r>
              <a:rPr kumimoji="0" lang="en-US" altLang="zh-TW" sz="2000" dirty="0" err="1">
                <a:solidFill>
                  <a:srgbClr val="CC0000"/>
                </a:solidFill>
              </a:rPr>
              <a:t>DiskMan</a:t>
            </a:r>
            <a:endParaRPr kumimoji="0" lang="en-US" altLang="zh-TW" sz="2000" dirty="0">
              <a:solidFill>
                <a:srgbClr val="CC0000"/>
              </a:solidFill>
            </a:endParaRPr>
          </a:p>
        </p:txBody>
      </p:sp>
      <p:sp>
        <p:nvSpPr>
          <p:cNvPr id="811013" name="Rectangle 5"/>
          <p:cNvSpPr>
            <a:spLocks noGrp="1" noChangeArrowheads="1"/>
          </p:cNvSpPr>
          <p:nvPr>
            <p:ph type="body" sz="half" idx="2"/>
          </p:nvPr>
        </p:nvSpPr>
        <p:spPr>
          <a:xfrm>
            <a:off x="5435600" y="1341438"/>
            <a:ext cx="3708400" cy="4648200"/>
          </a:xfrm>
        </p:spPr>
        <p:txBody>
          <a:bodyPr/>
          <a:lstStyle/>
          <a:p>
            <a:pPr eaLnBrk="1" hangingPunct="1">
              <a:lnSpc>
                <a:spcPct val="90000"/>
              </a:lnSpc>
              <a:buFontTx/>
              <a:buNone/>
            </a:pPr>
            <a:r>
              <a:rPr lang="en-US" altLang="zh-TW" sz="2000" b="1" u="sng" dirty="0" smtClean="0">
                <a:solidFill>
                  <a:srgbClr val="006600"/>
                </a:solidFill>
              </a:rPr>
              <a:t>Tomorrow:</a:t>
            </a:r>
          </a:p>
          <a:p>
            <a:pPr eaLnBrk="1" hangingPunct="1">
              <a:lnSpc>
                <a:spcPct val="90000"/>
              </a:lnSpc>
            </a:pPr>
            <a:r>
              <a:rPr lang="en-US" altLang="zh-TW" sz="2000" dirty="0" err="1" smtClean="0">
                <a:solidFill>
                  <a:srgbClr val="006600"/>
                </a:solidFill>
              </a:rPr>
              <a:t>Chery</a:t>
            </a:r>
            <a:endParaRPr lang="en-US" altLang="zh-TW" sz="2000" dirty="0" smtClean="0">
              <a:solidFill>
                <a:srgbClr val="006600"/>
              </a:solidFill>
            </a:endParaRPr>
          </a:p>
          <a:p>
            <a:pPr eaLnBrk="1" hangingPunct="1">
              <a:lnSpc>
                <a:spcPct val="90000"/>
              </a:lnSpc>
            </a:pPr>
            <a:r>
              <a:rPr lang="en-US" altLang="zh-TW" sz="2000" dirty="0" smtClean="0">
                <a:solidFill>
                  <a:srgbClr val="006600"/>
                </a:solidFill>
              </a:rPr>
              <a:t>Internet retail</a:t>
            </a:r>
          </a:p>
          <a:p>
            <a:pPr eaLnBrk="1" hangingPunct="1">
              <a:lnSpc>
                <a:spcPct val="90000"/>
              </a:lnSpc>
            </a:pPr>
            <a:r>
              <a:rPr lang="en-US" altLang="zh-TW" sz="2000" dirty="0" err="1" smtClean="0">
                <a:solidFill>
                  <a:srgbClr val="006600"/>
                </a:solidFill>
              </a:rPr>
              <a:t>iPhone</a:t>
            </a:r>
            <a:r>
              <a:rPr lang="en-US" altLang="zh-TW" sz="2000" dirty="0" smtClean="0">
                <a:solidFill>
                  <a:srgbClr val="006600"/>
                </a:solidFill>
              </a:rPr>
              <a:t>, RIM etc.</a:t>
            </a:r>
          </a:p>
          <a:p>
            <a:pPr eaLnBrk="1" hangingPunct="1">
              <a:lnSpc>
                <a:spcPct val="90000"/>
              </a:lnSpc>
            </a:pPr>
            <a:r>
              <a:rPr lang="en-US" altLang="zh-TW" sz="2000" dirty="0" err="1" smtClean="0">
                <a:solidFill>
                  <a:srgbClr val="006600"/>
                </a:solidFill>
              </a:rPr>
              <a:t>Skywest</a:t>
            </a:r>
            <a:r>
              <a:rPr lang="en-US" altLang="zh-TW" sz="2000" dirty="0" smtClean="0">
                <a:solidFill>
                  <a:srgbClr val="006600"/>
                </a:solidFill>
              </a:rPr>
              <a:t>, Air taxis</a:t>
            </a:r>
          </a:p>
          <a:p>
            <a:pPr eaLnBrk="1" hangingPunct="1">
              <a:lnSpc>
                <a:spcPct val="90000"/>
              </a:lnSpc>
            </a:pPr>
            <a:r>
              <a:rPr lang="en-US" altLang="zh-TW" sz="2000" dirty="0" smtClean="0">
                <a:solidFill>
                  <a:srgbClr val="006600"/>
                </a:solidFill>
              </a:rPr>
              <a:t>ETFs </a:t>
            </a:r>
            <a:r>
              <a:rPr lang="en-US" altLang="zh-TW" sz="1200" dirty="0" smtClean="0">
                <a:solidFill>
                  <a:srgbClr val="006600"/>
                </a:solidFill>
              </a:rPr>
              <a:t>(exchange trade fund)</a:t>
            </a:r>
          </a:p>
          <a:p>
            <a:pPr eaLnBrk="1" hangingPunct="1">
              <a:lnSpc>
                <a:spcPct val="90000"/>
              </a:lnSpc>
            </a:pPr>
            <a:r>
              <a:rPr lang="en-US" altLang="zh-TW" sz="2000" dirty="0" smtClean="0">
                <a:solidFill>
                  <a:srgbClr val="006600"/>
                </a:solidFill>
              </a:rPr>
              <a:t>Zink, </a:t>
            </a:r>
            <a:r>
              <a:rPr lang="en-US" altLang="zh-TW" sz="2000" dirty="0" err="1" smtClean="0">
                <a:solidFill>
                  <a:srgbClr val="006600"/>
                </a:solidFill>
              </a:rPr>
              <a:t>Micropojector</a:t>
            </a:r>
            <a:endParaRPr lang="en-US" altLang="zh-TW" sz="2000" dirty="0" smtClean="0">
              <a:solidFill>
                <a:srgbClr val="006600"/>
              </a:solidFill>
            </a:endParaRPr>
          </a:p>
          <a:p>
            <a:pPr eaLnBrk="1" hangingPunct="1">
              <a:lnSpc>
                <a:spcPct val="90000"/>
              </a:lnSpc>
            </a:pPr>
            <a:r>
              <a:rPr lang="en-US" altLang="zh-TW" sz="2000" dirty="0" smtClean="0">
                <a:solidFill>
                  <a:srgbClr val="006600"/>
                </a:solidFill>
              </a:rPr>
              <a:t>Linux, Android, </a:t>
            </a:r>
            <a:r>
              <a:rPr lang="en-US" altLang="zh-TW" sz="2000" dirty="0" err="1" smtClean="0">
                <a:solidFill>
                  <a:srgbClr val="006600"/>
                </a:solidFill>
              </a:rPr>
              <a:t>iOS</a:t>
            </a:r>
            <a:endParaRPr lang="en-US" altLang="zh-TW" sz="2000" dirty="0" smtClean="0">
              <a:solidFill>
                <a:srgbClr val="006600"/>
              </a:solidFill>
            </a:endParaRPr>
          </a:p>
          <a:p>
            <a:pPr eaLnBrk="1" hangingPunct="1">
              <a:lnSpc>
                <a:spcPct val="90000"/>
              </a:lnSpc>
            </a:pPr>
            <a:r>
              <a:rPr lang="en-US" altLang="zh-TW" sz="2000" dirty="0" smtClean="0">
                <a:solidFill>
                  <a:srgbClr val="006600"/>
                </a:solidFill>
              </a:rPr>
              <a:t>Salesforce.com</a:t>
            </a:r>
          </a:p>
          <a:p>
            <a:pPr eaLnBrk="1" hangingPunct="1">
              <a:lnSpc>
                <a:spcPct val="90000"/>
              </a:lnSpc>
            </a:pPr>
            <a:r>
              <a:rPr lang="en-US" altLang="zh-TW" sz="2000" dirty="0" smtClean="0">
                <a:solidFill>
                  <a:srgbClr val="006600"/>
                </a:solidFill>
              </a:rPr>
              <a:t>Skype</a:t>
            </a:r>
          </a:p>
          <a:p>
            <a:pPr eaLnBrk="1" hangingPunct="1">
              <a:lnSpc>
                <a:spcPct val="90000"/>
              </a:lnSpc>
            </a:pPr>
            <a:r>
              <a:rPr lang="en-US" altLang="zh-TW" sz="2000" dirty="0" smtClean="0">
                <a:solidFill>
                  <a:srgbClr val="006600"/>
                </a:solidFill>
              </a:rPr>
              <a:t>E-Trade</a:t>
            </a:r>
          </a:p>
          <a:p>
            <a:pPr eaLnBrk="1" hangingPunct="1">
              <a:lnSpc>
                <a:spcPct val="90000"/>
              </a:lnSpc>
            </a:pPr>
            <a:r>
              <a:rPr lang="en-US" altLang="zh-TW" sz="2000" dirty="0" smtClean="0">
                <a:solidFill>
                  <a:srgbClr val="006600"/>
                </a:solidFill>
              </a:rPr>
              <a:t>China, India, Turkish, Brazil</a:t>
            </a:r>
          </a:p>
          <a:p>
            <a:pPr eaLnBrk="1" hangingPunct="1">
              <a:lnSpc>
                <a:spcPct val="90000"/>
              </a:lnSpc>
            </a:pPr>
            <a:r>
              <a:rPr lang="en-US" altLang="zh-TW" sz="2000" dirty="0" smtClean="0">
                <a:solidFill>
                  <a:srgbClr val="006600"/>
                </a:solidFill>
              </a:rPr>
              <a:t>Smart Phones, </a:t>
            </a:r>
            <a:r>
              <a:rPr lang="en-US" altLang="zh-TW" sz="2000" dirty="0" err="1" smtClean="0">
                <a:solidFill>
                  <a:srgbClr val="006600"/>
                </a:solidFill>
              </a:rPr>
              <a:t>iPad</a:t>
            </a:r>
            <a:r>
              <a:rPr lang="en-US" altLang="zh-TW" sz="2000" dirty="0" smtClean="0">
                <a:solidFill>
                  <a:srgbClr val="006600"/>
                </a:solidFill>
              </a:rPr>
              <a:t>, </a:t>
            </a:r>
            <a:r>
              <a:rPr lang="en-US" altLang="zh-TW" sz="2000" dirty="0" err="1" smtClean="0">
                <a:solidFill>
                  <a:srgbClr val="006600"/>
                </a:solidFill>
              </a:rPr>
              <a:t>ebook</a:t>
            </a:r>
            <a:endParaRPr lang="en-US" altLang="zh-TW" sz="2000" dirty="0" smtClean="0">
              <a:solidFill>
                <a:srgbClr val="006600"/>
              </a:solidFill>
            </a:endParaRPr>
          </a:p>
        </p:txBody>
      </p:sp>
      <p:sp>
        <p:nvSpPr>
          <p:cNvPr id="6151" name="Text Box 6"/>
          <p:cNvSpPr txBox="1">
            <a:spLocks noChangeArrowheads="1"/>
          </p:cNvSpPr>
          <p:nvPr/>
        </p:nvSpPr>
        <p:spPr bwMode="auto">
          <a:xfrm>
            <a:off x="2484438" y="6381750"/>
            <a:ext cx="3571875" cy="274638"/>
          </a:xfrm>
          <a:prstGeom prst="rect">
            <a:avLst/>
          </a:prstGeom>
          <a:noFill/>
          <a:ln w="9525">
            <a:noFill/>
            <a:miter lim="800000"/>
            <a:headEnd/>
            <a:tailEnd/>
          </a:ln>
        </p:spPr>
        <p:txBody>
          <a:bodyPr wrap="none">
            <a:spAutoFit/>
          </a:bodyPr>
          <a:lstStyle/>
          <a:p>
            <a:r>
              <a:rPr lang="en-US" altLang="zh-TW" sz="1200" dirty="0"/>
              <a:t>Courtesy of Clayton Christensen, Harvard U. 2008</a:t>
            </a:r>
          </a:p>
        </p:txBody>
      </p:sp>
      <p:pic>
        <p:nvPicPr>
          <p:cNvPr id="811015" name="Picture 7"/>
          <p:cNvPicPr>
            <a:picLocks noChangeAspect="1" noChangeArrowheads="1"/>
          </p:cNvPicPr>
          <p:nvPr/>
        </p:nvPicPr>
        <p:blipFill>
          <a:blip r:embed="rId2" cstate="print"/>
          <a:srcRect/>
          <a:stretch>
            <a:fillRect/>
          </a:stretch>
        </p:blipFill>
        <p:spPr bwMode="auto">
          <a:xfrm>
            <a:off x="6875463" y="1700213"/>
            <a:ext cx="576262" cy="360362"/>
          </a:xfrm>
          <a:prstGeom prst="rect">
            <a:avLst/>
          </a:prstGeom>
          <a:noFill/>
          <a:ln w="9525">
            <a:noFill/>
            <a:miter lim="800000"/>
            <a:headEnd/>
            <a:tailEnd/>
          </a:ln>
        </p:spPr>
      </p:pic>
      <p:pic>
        <p:nvPicPr>
          <p:cNvPr id="6153" name="Picture 8"/>
          <p:cNvPicPr>
            <a:picLocks noChangeAspect="1" noChangeArrowheads="1"/>
          </p:cNvPicPr>
          <p:nvPr/>
        </p:nvPicPr>
        <p:blipFill>
          <a:blip r:embed="rId3"/>
          <a:srcRect/>
          <a:stretch>
            <a:fillRect/>
          </a:stretch>
        </p:blipFill>
        <p:spPr bwMode="auto">
          <a:xfrm>
            <a:off x="4568825" y="3425825"/>
            <a:ext cx="6350" cy="6350"/>
          </a:xfrm>
          <a:prstGeom prst="rect">
            <a:avLst/>
          </a:prstGeom>
          <a:noFill/>
          <a:ln w="9525">
            <a:noFill/>
            <a:miter lim="800000"/>
            <a:headEnd/>
            <a:tailEnd/>
          </a:ln>
        </p:spPr>
      </p:pic>
      <p:pic>
        <p:nvPicPr>
          <p:cNvPr id="6154" name="Picture 9"/>
          <p:cNvPicPr>
            <a:picLocks noChangeAspect="1" noChangeArrowheads="1"/>
          </p:cNvPicPr>
          <p:nvPr/>
        </p:nvPicPr>
        <p:blipFill>
          <a:blip r:embed="rId3"/>
          <a:srcRect/>
          <a:stretch>
            <a:fillRect/>
          </a:stretch>
        </p:blipFill>
        <p:spPr bwMode="auto">
          <a:xfrm>
            <a:off x="4568825" y="3425825"/>
            <a:ext cx="6350" cy="6350"/>
          </a:xfrm>
          <a:prstGeom prst="rect">
            <a:avLst/>
          </a:prstGeom>
          <a:noFill/>
          <a:ln w="9525">
            <a:noFill/>
            <a:miter lim="800000"/>
            <a:headEnd/>
            <a:tailEnd/>
          </a:ln>
        </p:spPr>
      </p:pic>
      <p:pic>
        <p:nvPicPr>
          <p:cNvPr id="811018" name="Picture 10"/>
          <p:cNvPicPr>
            <a:picLocks noChangeAspect="1" noChangeArrowheads="1"/>
          </p:cNvPicPr>
          <p:nvPr/>
        </p:nvPicPr>
        <p:blipFill>
          <a:blip r:embed="rId4" cstate="print"/>
          <a:srcRect/>
          <a:stretch>
            <a:fillRect/>
          </a:stretch>
        </p:blipFill>
        <p:spPr bwMode="auto">
          <a:xfrm>
            <a:off x="7380288" y="2133600"/>
            <a:ext cx="800100" cy="152400"/>
          </a:xfrm>
          <a:prstGeom prst="rect">
            <a:avLst/>
          </a:prstGeom>
          <a:noFill/>
          <a:ln w="9525">
            <a:noFill/>
            <a:miter lim="800000"/>
            <a:headEnd/>
            <a:tailEnd/>
          </a:ln>
        </p:spPr>
      </p:pic>
      <p:pic>
        <p:nvPicPr>
          <p:cNvPr id="811019" name="Picture 11"/>
          <p:cNvPicPr>
            <a:picLocks noChangeAspect="1" noChangeArrowheads="1"/>
          </p:cNvPicPr>
          <p:nvPr/>
        </p:nvPicPr>
        <p:blipFill>
          <a:blip r:embed="rId5" cstate="print"/>
          <a:srcRect/>
          <a:stretch>
            <a:fillRect/>
          </a:stretch>
        </p:blipFill>
        <p:spPr bwMode="auto">
          <a:xfrm>
            <a:off x="7524750" y="2276475"/>
            <a:ext cx="730250" cy="165100"/>
          </a:xfrm>
          <a:prstGeom prst="rect">
            <a:avLst/>
          </a:prstGeom>
          <a:noFill/>
          <a:ln w="9525">
            <a:noFill/>
            <a:miter lim="800000"/>
            <a:headEnd/>
            <a:tailEnd/>
          </a:ln>
        </p:spPr>
      </p:pic>
      <p:pic>
        <p:nvPicPr>
          <p:cNvPr id="811020" name="Picture 12"/>
          <p:cNvPicPr>
            <a:picLocks noChangeAspect="1" noChangeArrowheads="1"/>
          </p:cNvPicPr>
          <p:nvPr/>
        </p:nvPicPr>
        <p:blipFill>
          <a:blip r:embed="rId6" cstate="print"/>
          <a:srcRect/>
          <a:stretch>
            <a:fillRect/>
          </a:stretch>
        </p:blipFill>
        <p:spPr bwMode="auto">
          <a:xfrm>
            <a:off x="8207375" y="2133600"/>
            <a:ext cx="936625" cy="209550"/>
          </a:xfrm>
          <a:prstGeom prst="rect">
            <a:avLst/>
          </a:prstGeom>
          <a:noFill/>
          <a:ln w="9525">
            <a:noFill/>
            <a:miter lim="800000"/>
            <a:headEnd/>
            <a:tailEnd/>
          </a:ln>
        </p:spPr>
      </p:pic>
      <p:pic>
        <p:nvPicPr>
          <p:cNvPr id="811021" name="Picture 13"/>
          <p:cNvPicPr>
            <a:picLocks noChangeAspect="1" noChangeArrowheads="1"/>
          </p:cNvPicPr>
          <p:nvPr/>
        </p:nvPicPr>
        <p:blipFill>
          <a:blip r:embed="rId7" cstate="print"/>
          <a:srcRect/>
          <a:stretch>
            <a:fillRect/>
          </a:stretch>
        </p:blipFill>
        <p:spPr bwMode="auto">
          <a:xfrm>
            <a:off x="8101013" y="2708275"/>
            <a:ext cx="900112" cy="212725"/>
          </a:xfrm>
          <a:prstGeom prst="rect">
            <a:avLst/>
          </a:prstGeom>
          <a:noFill/>
          <a:ln w="9525">
            <a:noFill/>
            <a:miter lim="800000"/>
            <a:headEnd/>
            <a:tailEnd/>
          </a:ln>
        </p:spPr>
      </p:pic>
      <p:pic>
        <p:nvPicPr>
          <p:cNvPr id="6159" name="Picture 14"/>
          <p:cNvPicPr>
            <a:picLocks noChangeAspect="1" noChangeArrowheads="1"/>
          </p:cNvPicPr>
          <p:nvPr/>
        </p:nvPicPr>
        <p:blipFill>
          <a:blip r:embed="rId8" cstate="print"/>
          <a:srcRect/>
          <a:stretch>
            <a:fillRect/>
          </a:stretch>
        </p:blipFill>
        <p:spPr bwMode="auto">
          <a:xfrm>
            <a:off x="3924300" y="3141663"/>
            <a:ext cx="1130300" cy="209550"/>
          </a:xfrm>
          <a:prstGeom prst="rect">
            <a:avLst/>
          </a:prstGeom>
          <a:noFill/>
          <a:ln w="9525">
            <a:noFill/>
            <a:miter lim="800000"/>
            <a:headEnd/>
            <a:tailEnd/>
          </a:ln>
        </p:spPr>
      </p:pic>
      <p:pic>
        <p:nvPicPr>
          <p:cNvPr id="811024" name="Picture 16"/>
          <p:cNvPicPr>
            <a:picLocks noChangeAspect="1" noChangeArrowheads="1"/>
          </p:cNvPicPr>
          <p:nvPr/>
        </p:nvPicPr>
        <p:blipFill>
          <a:blip r:embed="rId9" cstate="print"/>
          <a:srcRect/>
          <a:stretch>
            <a:fillRect/>
          </a:stretch>
        </p:blipFill>
        <p:spPr bwMode="auto">
          <a:xfrm>
            <a:off x="8172450" y="3213100"/>
            <a:ext cx="720725" cy="576263"/>
          </a:xfrm>
          <a:prstGeom prst="rect">
            <a:avLst/>
          </a:prstGeom>
          <a:noFill/>
          <a:ln w="9525">
            <a:noFill/>
            <a:miter lim="800000"/>
            <a:headEnd/>
            <a:tailEnd/>
          </a:ln>
        </p:spPr>
      </p:pic>
      <p:sp>
        <p:nvSpPr>
          <p:cNvPr id="17" name="文字方塊 16"/>
          <p:cNvSpPr txBox="1"/>
          <p:nvPr/>
        </p:nvSpPr>
        <p:spPr>
          <a:xfrm>
            <a:off x="0" y="5859270"/>
            <a:ext cx="8956298" cy="369332"/>
          </a:xfrm>
          <a:prstGeom prst="rect">
            <a:avLst/>
          </a:prstGeom>
          <a:noFill/>
        </p:spPr>
        <p:txBody>
          <a:bodyPr wrap="none" rtlCol="0">
            <a:spAutoFit/>
          </a:bodyPr>
          <a:lstStyle/>
          <a:p>
            <a:r>
              <a:rPr lang="en-US" altLang="zh-TW" b="1" i="1" dirty="0" smtClean="0"/>
              <a:t>But technology advancing are always the main thrust behind these transitions </a:t>
            </a:r>
            <a:endParaRPr lang="zh-TW" altLang="en-US" b="1" i="1" dirty="0"/>
          </a:p>
        </p:txBody>
      </p:sp>
      <p:sp>
        <p:nvSpPr>
          <p:cNvPr id="18" name="矩形 17"/>
          <p:cNvSpPr/>
          <p:nvPr/>
        </p:nvSpPr>
        <p:spPr>
          <a:xfrm>
            <a:off x="5394191" y="6073775"/>
            <a:ext cx="3749809" cy="369332"/>
          </a:xfrm>
          <a:prstGeom prst="rect">
            <a:avLst/>
          </a:prstGeom>
        </p:spPr>
        <p:txBody>
          <a:bodyPr wrap="none">
            <a:spAutoFit/>
          </a:bodyPr>
          <a:lstStyle/>
          <a:p>
            <a:r>
              <a:rPr lang="en-US" dirty="0" smtClean="0">
                <a:hlinkClick r:id="rId10"/>
              </a:rPr>
              <a:t>http://www.christenseninstitute.org/</a:t>
            </a:r>
            <a:endParaRPr lang="zh-TW"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149"/>
                                        </p:tgtEl>
                                        <p:attrNameLst>
                                          <p:attrName>style.visibility</p:attrName>
                                        </p:attrNameLst>
                                      </p:cBhvr>
                                      <p:to>
                                        <p:strVal val="visible"/>
                                      </p:to>
                                    </p:set>
                                    <p:animEffect transition="in" filter="box(in)">
                                      <p:cBhvr>
                                        <p:cTn id="7" dur="500"/>
                                        <p:tgtEl>
                                          <p:spTgt spid="614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148">
                                            <p:txEl>
                                              <p:pRg st="0" end="0"/>
                                            </p:txEl>
                                          </p:spTgt>
                                        </p:tgtEl>
                                        <p:attrNameLst>
                                          <p:attrName>style.visibility</p:attrName>
                                        </p:attrNameLst>
                                      </p:cBhvr>
                                      <p:to>
                                        <p:strVal val="visible"/>
                                      </p:to>
                                    </p:set>
                                    <p:animEffect transition="in" filter="box(in)">
                                      <p:cBhvr>
                                        <p:cTn id="12" dur="500"/>
                                        <p:tgtEl>
                                          <p:spTgt spid="614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148">
                                            <p:txEl>
                                              <p:pRg st="1" end="1"/>
                                            </p:txEl>
                                          </p:spTgt>
                                        </p:tgtEl>
                                        <p:attrNameLst>
                                          <p:attrName>style.visibility</p:attrName>
                                        </p:attrNameLst>
                                      </p:cBhvr>
                                      <p:to>
                                        <p:strVal val="visible"/>
                                      </p:to>
                                    </p:set>
                                    <p:animEffect transition="in" filter="box(in)">
                                      <p:cBhvr>
                                        <p:cTn id="17" dur="500"/>
                                        <p:tgtEl>
                                          <p:spTgt spid="614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6148">
                                            <p:txEl>
                                              <p:pRg st="2" end="2"/>
                                            </p:txEl>
                                          </p:spTgt>
                                        </p:tgtEl>
                                        <p:attrNameLst>
                                          <p:attrName>style.visibility</p:attrName>
                                        </p:attrNameLst>
                                      </p:cBhvr>
                                      <p:to>
                                        <p:strVal val="visible"/>
                                      </p:to>
                                    </p:set>
                                    <p:animEffect transition="in" filter="box(in)">
                                      <p:cBhvr>
                                        <p:cTn id="22" dur="500"/>
                                        <p:tgtEl>
                                          <p:spTgt spid="614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6148">
                                            <p:txEl>
                                              <p:pRg st="3" end="3"/>
                                            </p:txEl>
                                          </p:spTgt>
                                        </p:tgtEl>
                                        <p:attrNameLst>
                                          <p:attrName>style.visibility</p:attrName>
                                        </p:attrNameLst>
                                      </p:cBhvr>
                                      <p:to>
                                        <p:strVal val="visible"/>
                                      </p:to>
                                    </p:set>
                                    <p:animEffect transition="in" filter="box(in)">
                                      <p:cBhvr>
                                        <p:cTn id="27" dur="500"/>
                                        <p:tgtEl>
                                          <p:spTgt spid="614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6148">
                                            <p:txEl>
                                              <p:pRg st="4" end="4"/>
                                            </p:txEl>
                                          </p:spTgt>
                                        </p:tgtEl>
                                        <p:attrNameLst>
                                          <p:attrName>style.visibility</p:attrName>
                                        </p:attrNameLst>
                                      </p:cBhvr>
                                      <p:to>
                                        <p:strVal val="visible"/>
                                      </p:to>
                                    </p:set>
                                    <p:animEffect transition="in" filter="box(in)">
                                      <p:cBhvr>
                                        <p:cTn id="32" dur="500"/>
                                        <p:tgtEl>
                                          <p:spTgt spid="614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6148">
                                            <p:txEl>
                                              <p:pRg st="5" end="5"/>
                                            </p:txEl>
                                          </p:spTgt>
                                        </p:tgtEl>
                                        <p:attrNameLst>
                                          <p:attrName>style.visibility</p:attrName>
                                        </p:attrNameLst>
                                      </p:cBhvr>
                                      <p:to>
                                        <p:strVal val="visible"/>
                                      </p:to>
                                    </p:set>
                                    <p:animEffect transition="in" filter="box(in)">
                                      <p:cBhvr>
                                        <p:cTn id="37" dur="500"/>
                                        <p:tgtEl>
                                          <p:spTgt spid="6148">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6148">
                                            <p:txEl>
                                              <p:pRg st="6" end="6"/>
                                            </p:txEl>
                                          </p:spTgt>
                                        </p:tgtEl>
                                        <p:attrNameLst>
                                          <p:attrName>style.visibility</p:attrName>
                                        </p:attrNameLst>
                                      </p:cBhvr>
                                      <p:to>
                                        <p:strVal val="visible"/>
                                      </p:to>
                                    </p:set>
                                    <p:animEffect transition="in" filter="box(in)">
                                      <p:cBhvr>
                                        <p:cTn id="42" dur="500"/>
                                        <p:tgtEl>
                                          <p:spTgt spid="6148">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6148">
                                            <p:txEl>
                                              <p:pRg st="7" end="7"/>
                                            </p:txEl>
                                          </p:spTgt>
                                        </p:tgtEl>
                                        <p:attrNameLst>
                                          <p:attrName>style.visibility</p:attrName>
                                        </p:attrNameLst>
                                      </p:cBhvr>
                                      <p:to>
                                        <p:strVal val="visible"/>
                                      </p:to>
                                    </p:set>
                                    <p:animEffect transition="in" filter="box(in)">
                                      <p:cBhvr>
                                        <p:cTn id="47" dur="500"/>
                                        <p:tgtEl>
                                          <p:spTgt spid="6148">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6148">
                                            <p:txEl>
                                              <p:pRg st="8" end="8"/>
                                            </p:txEl>
                                          </p:spTgt>
                                        </p:tgtEl>
                                        <p:attrNameLst>
                                          <p:attrName>style.visibility</p:attrName>
                                        </p:attrNameLst>
                                      </p:cBhvr>
                                      <p:to>
                                        <p:strVal val="visible"/>
                                      </p:to>
                                    </p:set>
                                    <p:animEffect transition="in" filter="box(in)">
                                      <p:cBhvr>
                                        <p:cTn id="52" dur="500"/>
                                        <p:tgtEl>
                                          <p:spTgt spid="6148">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6148">
                                            <p:txEl>
                                              <p:pRg st="9" end="9"/>
                                            </p:txEl>
                                          </p:spTgt>
                                        </p:tgtEl>
                                        <p:attrNameLst>
                                          <p:attrName>style.visibility</p:attrName>
                                        </p:attrNameLst>
                                      </p:cBhvr>
                                      <p:to>
                                        <p:strVal val="visible"/>
                                      </p:to>
                                    </p:set>
                                    <p:animEffect transition="in" filter="box(in)">
                                      <p:cBhvr>
                                        <p:cTn id="57" dur="500"/>
                                        <p:tgtEl>
                                          <p:spTgt spid="6148">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6148">
                                            <p:txEl>
                                              <p:pRg st="10" end="10"/>
                                            </p:txEl>
                                          </p:spTgt>
                                        </p:tgtEl>
                                        <p:attrNameLst>
                                          <p:attrName>style.visibility</p:attrName>
                                        </p:attrNameLst>
                                      </p:cBhvr>
                                      <p:to>
                                        <p:strVal val="visible"/>
                                      </p:to>
                                    </p:set>
                                    <p:animEffect transition="in" filter="box(in)">
                                      <p:cBhvr>
                                        <p:cTn id="62" dur="500"/>
                                        <p:tgtEl>
                                          <p:spTgt spid="6148">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6148">
                                            <p:txEl>
                                              <p:pRg st="11" end="11"/>
                                            </p:txEl>
                                          </p:spTgt>
                                        </p:tgtEl>
                                        <p:attrNameLst>
                                          <p:attrName>style.visibility</p:attrName>
                                        </p:attrNameLst>
                                      </p:cBhvr>
                                      <p:to>
                                        <p:strVal val="visible"/>
                                      </p:to>
                                    </p:set>
                                    <p:animEffect transition="in" filter="box(in)">
                                      <p:cBhvr>
                                        <p:cTn id="67" dur="500"/>
                                        <p:tgtEl>
                                          <p:spTgt spid="6148">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grpId="0" nodeType="clickEffect">
                                  <p:stCondLst>
                                    <p:cond delay="0"/>
                                  </p:stCondLst>
                                  <p:childTnLst>
                                    <p:set>
                                      <p:cBhvr>
                                        <p:cTn id="71" dur="1" fill="hold">
                                          <p:stCondLst>
                                            <p:cond delay="0"/>
                                          </p:stCondLst>
                                        </p:cTn>
                                        <p:tgtEl>
                                          <p:spTgt spid="6148">
                                            <p:txEl>
                                              <p:pRg st="12" end="12"/>
                                            </p:txEl>
                                          </p:spTgt>
                                        </p:tgtEl>
                                        <p:attrNameLst>
                                          <p:attrName>style.visibility</p:attrName>
                                        </p:attrNameLst>
                                      </p:cBhvr>
                                      <p:to>
                                        <p:strVal val="visible"/>
                                      </p:to>
                                    </p:set>
                                    <p:animEffect transition="in" filter="box(in)">
                                      <p:cBhvr>
                                        <p:cTn id="72" dur="500"/>
                                        <p:tgtEl>
                                          <p:spTgt spid="6148">
                                            <p:txEl>
                                              <p:pRg st="12" end="12"/>
                                            </p:txEl>
                                          </p:spTgt>
                                        </p:tgtEl>
                                      </p:cBhvr>
                                    </p:animEffect>
                                  </p:childTnLst>
                                </p:cTn>
                              </p:par>
                              <p:par>
                                <p:cTn id="73" presetID="4" presetClass="entr" presetSubtype="16" fill="hold" nodeType="withEffect">
                                  <p:stCondLst>
                                    <p:cond delay="0"/>
                                  </p:stCondLst>
                                  <p:childTnLst>
                                    <p:set>
                                      <p:cBhvr>
                                        <p:cTn id="74" dur="1" fill="hold">
                                          <p:stCondLst>
                                            <p:cond delay="0"/>
                                          </p:stCondLst>
                                        </p:cTn>
                                        <p:tgtEl>
                                          <p:spTgt spid="6159"/>
                                        </p:tgtEl>
                                        <p:attrNameLst>
                                          <p:attrName>style.visibility</p:attrName>
                                        </p:attrNameLst>
                                      </p:cBhvr>
                                      <p:to>
                                        <p:strVal val="visible"/>
                                      </p:to>
                                    </p:set>
                                    <p:animEffect transition="in" filter="box(in)">
                                      <p:cBhvr>
                                        <p:cTn id="75" dur="500"/>
                                        <p:tgtEl>
                                          <p:spTgt spid="6159"/>
                                        </p:tgtEl>
                                      </p:cBhvr>
                                    </p:animEffect>
                                  </p:childTnLst>
                                </p:cTn>
                              </p:par>
                            </p:childTnLst>
                          </p:cTn>
                        </p:par>
                      </p:childTnLst>
                    </p:cTn>
                  </p:par>
                  <p:par>
                    <p:cTn id="76" fill="hold">
                      <p:stCondLst>
                        <p:cond delay="indefinite"/>
                      </p:stCondLst>
                      <p:childTnLst>
                        <p:par>
                          <p:cTn id="77" fill="hold">
                            <p:stCondLst>
                              <p:cond delay="0"/>
                            </p:stCondLst>
                            <p:childTnLst>
                              <p:par>
                                <p:cTn id="78" presetID="4" presetClass="entr" presetSubtype="16" fill="hold" grpId="0" nodeType="clickEffect">
                                  <p:stCondLst>
                                    <p:cond delay="0"/>
                                  </p:stCondLst>
                                  <p:childTnLst>
                                    <p:set>
                                      <p:cBhvr>
                                        <p:cTn id="79" dur="1" fill="hold">
                                          <p:stCondLst>
                                            <p:cond delay="0"/>
                                          </p:stCondLst>
                                        </p:cTn>
                                        <p:tgtEl>
                                          <p:spTgt spid="811013">
                                            <p:txEl>
                                              <p:pRg st="0" end="0"/>
                                            </p:txEl>
                                          </p:spTgt>
                                        </p:tgtEl>
                                        <p:attrNameLst>
                                          <p:attrName>style.visibility</p:attrName>
                                        </p:attrNameLst>
                                      </p:cBhvr>
                                      <p:to>
                                        <p:strVal val="visible"/>
                                      </p:to>
                                    </p:set>
                                    <p:animEffect transition="in" filter="box(in)">
                                      <p:cBhvr>
                                        <p:cTn id="80" dur="500"/>
                                        <p:tgtEl>
                                          <p:spTgt spid="811013">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4" presetClass="entr" presetSubtype="16" fill="hold" grpId="0" nodeType="clickEffect">
                                  <p:stCondLst>
                                    <p:cond delay="0"/>
                                  </p:stCondLst>
                                  <p:childTnLst>
                                    <p:set>
                                      <p:cBhvr>
                                        <p:cTn id="84" dur="1" fill="hold">
                                          <p:stCondLst>
                                            <p:cond delay="0"/>
                                          </p:stCondLst>
                                        </p:cTn>
                                        <p:tgtEl>
                                          <p:spTgt spid="811013">
                                            <p:txEl>
                                              <p:pRg st="1" end="1"/>
                                            </p:txEl>
                                          </p:spTgt>
                                        </p:tgtEl>
                                        <p:attrNameLst>
                                          <p:attrName>style.visibility</p:attrName>
                                        </p:attrNameLst>
                                      </p:cBhvr>
                                      <p:to>
                                        <p:strVal val="visible"/>
                                      </p:to>
                                    </p:set>
                                    <p:animEffect transition="in" filter="box(in)">
                                      <p:cBhvr>
                                        <p:cTn id="85" dur="500"/>
                                        <p:tgtEl>
                                          <p:spTgt spid="811013">
                                            <p:txEl>
                                              <p:pRg st="1" end="1"/>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4" presetClass="entr" presetSubtype="16" fill="hold" grpId="0" nodeType="clickEffect">
                                  <p:stCondLst>
                                    <p:cond delay="0"/>
                                  </p:stCondLst>
                                  <p:childTnLst>
                                    <p:set>
                                      <p:cBhvr>
                                        <p:cTn id="89" dur="1" fill="hold">
                                          <p:stCondLst>
                                            <p:cond delay="0"/>
                                          </p:stCondLst>
                                        </p:cTn>
                                        <p:tgtEl>
                                          <p:spTgt spid="811013">
                                            <p:txEl>
                                              <p:pRg st="2" end="2"/>
                                            </p:txEl>
                                          </p:spTgt>
                                        </p:tgtEl>
                                        <p:attrNameLst>
                                          <p:attrName>style.visibility</p:attrName>
                                        </p:attrNameLst>
                                      </p:cBhvr>
                                      <p:to>
                                        <p:strVal val="visible"/>
                                      </p:to>
                                    </p:set>
                                    <p:animEffect transition="in" filter="box(in)">
                                      <p:cBhvr>
                                        <p:cTn id="90" dur="500"/>
                                        <p:tgtEl>
                                          <p:spTgt spid="811013">
                                            <p:txEl>
                                              <p:pRg st="2" end="2"/>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4" presetClass="entr" presetSubtype="16" fill="hold" grpId="0" nodeType="clickEffect">
                                  <p:stCondLst>
                                    <p:cond delay="0"/>
                                  </p:stCondLst>
                                  <p:childTnLst>
                                    <p:set>
                                      <p:cBhvr>
                                        <p:cTn id="94" dur="1" fill="hold">
                                          <p:stCondLst>
                                            <p:cond delay="0"/>
                                          </p:stCondLst>
                                        </p:cTn>
                                        <p:tgtEl>
                                          <p:spTgt spid="811013">
                                            <p:txEl>
                                              <p:pRg st="3" end="3"/>
                                            </p:txEl>
                                          </p:spTgt>
                                        </p:tgtEl>
                                        <p:attrNameLst>
                                          <p:attrName>style.visibility</p:attrName>
                                        </p:attrNameLst>
                                      </p:cBhvr>
                                      <p:to>
                                        <p:strVal val="visible"/>
                                      </p:to>
                                    </p:set>
                                    <p:animEffect transition="in" filter="box(in)">
                                      <p:cBhvr>
                                        <p:cTn id="95" dur="500"/>
                                        <p:tgtEl>
                                          <p:spTgt spid="811013">
                                            <p:txEl>
                                              <p:pRg st="3" end="3"/>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4" presetClass="entr" presetSubtype="16" fill="hold" grpId="0" nodeType="clickEffect">
                                  <p:stCondLst>
                                    <p:cond delay="0"/>
                                  </p:stCondLst>
                                  <p:childTnLst>
                                    <p:set>
                                      <p:cBhvr>
                                        <p:cTn id="99" dur="1" fill="hold">
                                          <p:stCondLst>
                                            <p:cond delay="0"/>
                                          </p:stCondLst>
                                        </p:cTn>
                                        <p:tgtEl>
                                          <p:spTgt spid="811013">
                                            <p:txEl>
                                              <p:pRg st="4" end="4"/>
                                            </p:txEl>
                                          </p:spTgt>
                                        </p:tgtEl>
                                        <p:attrNameLst>
                                          <p:attrName>style.visibility</p:attrName>
                                        </p:attrNameLst>
                                      </p:cBhvr>
                                      <p:to>
                                        <p:strVal val="visible"/>
                                      </p:to>
                                    </p:set>
                                    <p:animEffect transition="in" filter="box(in)">
                                      <p:cBhvr>
                                        <p:cTn id="100" dur="500"/>
                                        <p:tgtEl>
                                          <p:spTgt spid="811013">
                                            <p:txEl>
                                              <p:pRg st="4" end="4"/>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4" presetClass="entr" presetSubtype="16" fill="hold" grpId="0" nodeType="clickEffect">
                                  <p:stCondLst>
                                    <p:cond delay="0"/>
                                  </p:stCondLst>
                                  <p:childTnLst>
                                    <p:set>
                                      <p:cBhvr>
                                        <p:cTn id="104" dur="1" fill="hold">
                                          <p:stCondLst>
                                            <p:cond delay="0"/>
                                          </p:stCondLst>
                                        </p:cTn>
                                        <p:tgtEl>
                                          <p:spTgt spid="811013">
                                            <p:txEl>
                                              <p:pRg st="5" end="5"/>
                                            </p:txEl>
                                          </p:spTgt>
                                        </p:tgtEl>
                                        <p:attrNameLst>
                                          <p:attrName>style.visibility</p:attrName>
                                        </p:attrNameLst>
                                      </p:cBhvr>
                                      <p:to>
                                        <p:strVal val="visible"/>
                                      </p:to>
                                    </p:set>
                                    <p:animEffect transition="in" filter="box(in)">
                                      <p:cBhvr>
                                        <p:cTn id="105" dur="500"/>
                                        <p:tgtEl>
                                          <p:spTgt spid="811013">
                                            <p:txEl>
                                              <p:pRg st="5" end="5"/>
                                            </p:txEl>
                                          </p:spTgt>
                                        </p:tgtEl>
                                      </p:cBhvr>
                                    </p:animEffect>
                                  </p:childTnLst>
                                </p:cTn>
                              </p:par>
                            </p:childTnLst>
                          </p:cTn>
                        </p:par>
                      </p:childTnLst>
                    </p:cTn>
                  </p:par>
                  <p:par>
                    <p:cTn id="106" fill="hold">
                      <p:stCondLst>
                        <p:cond delay="indefinite"/>
                      </p:stCondLst>
                      <p:childTnLst>
                        <p:par>
                          <p:cTn id="107" fill="hold">
                            <p:stCondLst>
                              <p:cond delay="0"/>
                            </p:stCondLst>
                            <p:childTnLst>
                              <p:par>
                                <p:cTn id="108" presetID="4" presetClass="entr" presetSubtype="16" fill="hold" grpId="0" nodeType="clickEffect">
                                  <p:stCondLst>
                                    <p:cond delay="0"/>
                                  </p:stCondLst>
                                  <p:childTnLst>
                                    <p:set>
                                      <p:cBhvr>
                                        <p:cTn id="109" dur="1" fill="hold">
                                          <p:stCondLst>
                                            <p:cond delay="0"/>
                                          </p:stCondLst>
                                        </p:cTn>
                                        <p:tgtEl>
                                          <p:spTgt spid="811013">
                                            <p:txEl>
                                              <p:pRg st="6" end="6"/>
                                            </p:txEl>
                                          </p:spTgt>
                                        </p:tgtEl>
                                        <p:attrNameLst>
                                          <p:attrName>style.visibility</p:attrName>
                                        </p:attrNameLst>
                                      </p:cBhvr>
                                      <p:to>
                                        <p:strVal val="visible"/>
                                      </p:to>
                                    </p:set>
                                    <p:animEffect transition="in" filter="box(in)">
                                      <p:cBhvr>
                                        <p:cTn id="110" dur="500"/>
                                        <p:tgtEl>
                                          <p:spTgt spid="811013">
                                            <p:txEl>
                                              <p:pRg st="6" end="6"/>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4" presetClass="entr" presetSubtype="16" fill="hold" grpId="0" nodeType="clickEffect">
                                  <p:stCondLst>
                                    <p:cond delay="0"/>
                                  </p:stCondLst>
                                  <p:childTnLst>
                                    <p:set>
                                      <p:cBhvr>
                                        <p:cTn id="114" dur="1" fill="hold">
                                          <p:stCondLst>
                                            <p:cond delay="0"/>
                                          </p:stCondLst>
                                        </p:cTn>
                                        <p:tgtEl>
                                          <p:spTgt spid="811013">
                                            <p:txEl>
                                              <p:pRg st="7" end="7"/>
                                            </p:txEl>
                                          </p:spTgt>
                                        </p:tgtEl>
                                        <p:attrNameLst>
                                          <p:attrName>style.visibility</p:attrName>
                                        </p:attrNameLst>
                                      </p:cBhvr>
                                      <p:to>
                                        <p:strVal val="visible"/>
                                      </p:to>
                                    </p:set>
                                    <p:animEffect transition="in" filter="box(in)">
                                      <p:cBhvr>
                                        <p:cTn id="115" dur="500"/>
                                        <p:tgtEl>
                                          <p:spTgt spid="811013">
                                            <p:txEl>
                                              <p:pRg st="7" end="7"/>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4" presetClass="entr" presetSubtype="16" fill="hold" grpId="0" nodeType="clickEffect">
                                  <p:stCondLst>
                                    <p:cond delay="0"/>
                                  </p:stCondLst>
                                  <p:childTnLst>
                                    <p:set>
                                      <p:cBhvr>
                                        <p:cTn id="119" dur="1" fill="hold">
                                          <p:stCondLst>
                                            <p:cond delay="0"/>
                                          </p:stCondLst>
                                        </p:cTn>
                                        <p:tgtEl>
                                          <p:spTgt spid="811013">
                                            <p:txEl>
                                              <p:pRg st="8" end="8"/>
                                            </p:txEl>
                                          </p:spTgt>
                                        </p:tgtEl>
                                        <p:attrNameLst>
                                          <p:attrName>style.visibility</p:attrName>
                                        </p:attrNameLst>
                                      </p:cBhvr>
                                      <p:to>
                                        <p:strVal val="visible"/>
                                      </p:to>
                                    </p:set>
                                    <p:animEffect transition="in" filter="box(in)">
                                      <p:cBhvr>
                                        <p:cTn id="120" dur="500"/>
                                        <p:tgtEl>
                                          <p:spTgt spid="811013">
                                            <p:txEl>
                                              <p:pRg st="8" end="8"/>
                                            </p:txEl>
                                          </p:spTgt>
                                        </p:tgtEl>
                                      </p:cBhvr>
                                    </p:animEffect>
                                  </p:childTnLst>
                                </p:cTn>
                              </p:par>
                            </p:childTnLst>
                          </p:cTn>
                        </p:par>
                      </p:childTnLst>
                    </p:cTn>
                  </p:par>
                  <p:par>
                    <p:cTn id="121" fill="hold">
                      <p:stCondLst>
                        <p:cond delay="indefinite"/>
                      </p:stCondLst>
                      <p:childTnLst>
                        <p:par>
                          <p:cTn id="122" fill="hold">
                            <p:stCondLst>
                              <p:cond delay="0"/>
                            </p:stCondLst>
                            <p:childTnLst>
                              <p:par>
                                <p:cTn id="123" presetID="4" presetClass="entr" presetSubtype="16" fill="hold" grpId="0" nodeType="clickEffect">
                                  <p:stCondLst>
                                    <p:cond delay="0"/>
                                  </p:stCondLst>
                                  <p:childTnLst>
                                    <p:set>
                                      <p:cBhvr>
                                        <p:cTn id="124" dur="1" fill="hold">
                                          <p:stCondLst>
                                            <p:cond delay="0"/>
                                          </p:stCondLst>
                                        </p:cTn>
                                        <p:tgtEl>
                                          <p:spTgt spid="811013">
                                            <p:txEl>
                                              <p:pRg st="9" end="9"/>
                                            </p:txEl>
                                          </p:spTgt>
                                        </p:tgtEl>
                                        <p:attrNameLst>
                                          <p:attrName>style.visibility</p:attrName>
                                        </p:attrNameLst>
                                      </p:cBhvr>
                                      <p:to>
                                        <p:strVal val="visible"/>
                                      </p:to>
                                    </p:set>
                                    <p:animEffect transition="in" filter="box(in)">
                                      <p:cBhvr>
                                        <p:cTn id="125" dur="500"/>
                                        <p:tgtEl>
                                          <p:spTgt spid="811013">
                                            <p:txEl>
                                              <p:pRg st="9" end="9"/>
                                            </p:txEl>
                                          </p:spTgt>
                                        </p:tgtEl>
                                      </p:cBhvr>
                                    </p:animEffect>
                                  </p:childTnLst>
                                </p:cTn>
                              </p:par>
                            </p:childTnLst>
                          </p:cTn>
                        </p:par>
                      </p:childTnLst>
                    </p:cTn>
                  </p:par>
                  <p:par>
                    <p:cTn id="126" fill="hold">
                      <p:stCondLst>
                        <p:cond delay="indefinite"/>
                      </p:stCondLst>
                      <p:childTnLst>
                        <p:par>
                          <p:cTn id="127" fill="hold">
                            <p:stCondLst>
                              <p:cond delay="0"/>
                            </p:stCondLst>
                            <p:childTnLst>
                              <p:par>
                                <p:cTn id="128" presetID="4" presetClass="entr" presetSubtype="16" fill="hold" grpId="0" nodeType="clickEffect">
                                  <p:stCondLst>
                                    <p:cond delay="0"/>
                                  </p:stCondLst>
                                  <p:childTnLst>
                                    <p:set>
                                      <p:cBhvr>
                                        <p:cTn id="129" dur="1" fill="hold">
                                          <p:stCondLst>
                                            <p:cond delay="0"/>
                                          </p:stCondLst>
                                        </p:cTn>
                                        <p:tgtEl>
                                          <p:spTgt spid="811013">
                                            <p:txEl>
                                              <p:pRg st="10" end="10"/>
                                            </p:txEl>
                                          </p:spTgt>
                                        </p:tgtEl>
                                        <p:attrNameLst>
                                          <p:attrName>style.visibility</p:attrName>
                                        </p:attrNameLst>
                                      </p:cBhvr>
                                      <p:to>
                                        <p:strVal val="visible"/>
                                      </p:to>
                                    </p:set>
                                    <p:animEffect transition="in" filter="box(in)">
                                      <p:cBhvr>
                                        <p:cTn id="130" dur="500"/>
                                        <p:tgtEl>
                                          <p:spTgt spid="811013">
                                            <p:txEl>
                                              <p:pRg st="10" end="10"/>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4" presetClass="entr" presetSubtype="16" fill="hold" grpId="0" nodeType="clickEffect">
                                  <p:stCondLst>
                                    <p:cond delay="0"/>
                                  </p:stCondLst>
                                  <p:childTnLst>
                                    <p:set>
                                      <p:cBhvr>
                                        <p:cTn id="134" dur="1" fill="hold">
                                          <p:stCondLst>
                                            <p:cond delay="0"/>
                                          </p:stCondLst>
                                        </p:cTn>
                                        <p:tgtEl>
                                          <p:spTgt spid="811013">
                                            <p:txEl>
                                              <p:pRg st="11" end="11"/>
                                            </p:txEl>
                                          </p:spTgt>
                                        </p:tgtEl>
                                        <p:attrNameLst>
                                          <p:attrName>style.visibility</p:attrName>
                                        </p:attrNameLst>
                                      </p:cBhvr>
                                      <p:to>
                                        <p:strVal val="visible"/>
                                      </p:to>
                                    </p:set>
                                    <p:animEffect transition="in" filter="box(in)">
                                      <p:cBhvr>
                                        <p:cTn id="135" dur="500"/>
                                        <p:tgtEl>
                                          <p:spTgt spid="811013">
                                            <p:txEl>
                                              <p:pRg st="11" end="11"/>
                                            </p:txEl>
                                          </p:spTgt>
                                        </p:tgtEl>
                                      </p:cBhvr>
                                    </p:animEffect>
                                  </p:childTnLst>
                                </p:cTn>
                              </p:par>
                            </p:childTnLst>
                          </p:cTn>
                        </p:par>
                      </p:childTnLst>
                    </p:cTn>
                  </p:par>
                  <p:par>
                    <p:cTn id="136" fill="hold">
                      <p:stCondLst>
                        <p:cond delay="indefinite"/>
                      </p:stCondLst>
                      <p:childTnLst>
                        <p:par>
                          <p:cTn id="137" fill="hold">
                            <p:stCondLst>
                              <p:cond delay="0"/>
                            </p:stCondLst>
                            <p:childTnLst>
                              <p:par>
                                <p:cTn id="138" presetID="4" presetClass="entr" presetSubtype="16" fill="hold" grpId="0" nodeType="clickEffect">
                                  <p:stCondLst>
                                    <p:cond delay="0"/>
                                  </p:stCondLst>
                                  <p:childTnLst>
                                    <p:set>
                                      <p:cBhvr>
                                        <p:cTn id="139" dur="1" fill="hold">
                                          <p:stCondLst>
                                            <p:cond delay="0"/>
                                          </p:stCondLst>
                                        </p:cTn>
                                        <p:tgtEl>
                                          <p:spTgt spid="811013">
                                            <p:txEl>
                                              <p:pRg st="12" end="12"/>
                                            </p:txEl>
                                          </p:spTgt>
                                        </p:tgtEl>
                                        <p:attrNameLst>
                                          <p:attrName>style.visibility</p:attrName>
                                        </p:attrNameLst>
                                      </p:cBhvr>
                                      <p:to>
                                        <p:strVal val="visible"/>
                                      </p:to>
                                    </p:set>
                                    <p:animEffect transition="in" filter="box(in)">
                                      <p:cBhvr>
                                        <p:cTn id="140" dur="500"/>
                                        <p:tgtEl>
                                          <p:spTgt spid="811013">
                                            <p:txEl>
                                              <p:pRg st="12" end="12"/>
                                            </p:txEl>
                                          </p:spTgt>
                                        </p:tgtEl>
                                      </p:cBhvr>
                                    </p:animEffect>
                                  </p:childTnLst>
                                </p:cTn>
                              </p:par>
                              <p:par>
                                <p:cTn id="141" presetID="4" presetClass="entr" presetSubtype="16" fill="hold" nodeType="withEffect">
                                  <p:stCondLst>
                                    <p:cond delay="0"/>
                                  </p:stCondLst>
                                  <p:childTnLst>
                                    <p:set>
                                      <p:cBhvr>
                                        <p:cTn id="142" dur="1" fill="hold">
                                          <p:stCondLst>
                                            <p:cond delay="0"/>
                                          </p:stCondLst>
                                        </p:cTn>
                                        <p:tgtEl>
                                          <p:spTgt spid="811015"/>
                                        </p:tgtEl>
                                        <p:attrNameLst>
                                          <p:attrName>style.visibility</p:attrName>
                                        </p:attrNameLst>
                                      </p:cBhvr>
                                      <p:to>
                                        <p:strVal val="visible"/>
                                      </p:to>
                                    </p:set>
                                    <p:animEffect transition="in" filter="box(in)">
                                      <p:cBhvr>
                                        <p:cTn id="143" dur="500"/>
                                        <p:tgtEl>
                                          <p:spTgt spid="811015"/>
                                        </p:tgtEl>
                                      </p:cBhvr>
                                    </p:animEffect>
                                  </p:childTnLst>
                                </p:cTn>
                              </p:par>
                              <p:par>
                                <p:cTn id="144" presetID="4" presetClass="entr" presetSubtype="16" fill="hold" nodeType="withEffect">
                                  <p:stCondLst>
                                    <p:cond delay="0"/>
                                  </p:stCondLst>
                                  <p:childTnLst>
                                    <p:set>
                                      <p:cBhvr>
                                        <p:cTn id="145" dur="1" fill="hold">
                                          <p:stCondLst>
                                            <p:cond delay="0"/>
                                          </p:stCondLst>
                                        </p:cTn>
                                        <p:tgtEl>
                                          <p:spTgt spid="811018"/>
                                        </p:tgtEl>
                                        <p:attrNameLst>
                                          <p:attrName>style.visibility</p:attrName>
                                        </p:attrNameLst>
                                      </p:cBhvr>
                                      <p:to>
                                        <p:strVal val="visible"/>
                                      </p:to>
                                    </p:set>
                                    <p:animEffect transition="in" filter="box(in)">
                                      <p:cBhvr>
                                        <p:cTn id="146" dur="500"/>
                                        <p:tgtEl>
                                          <p:spTgt spid="811018"/>
                                        </p:tgtEl>
                                      </p:cBhvr>
                                    </p:animEffect>
                                  </p:childTnLst>
                                </p:cTn>
                              </p:par>
                              <p:par>
                                <p:cTn id="147" presetID="4" presetClass="entr" presetSubtype="16" fill="hold" nodeType="withEffect">
                                  <p:stCondLst>
                                    <p:cond delay="0"/>
                                  </p:stCondLst>
                                  <p:childTnLst>
                                    <p:set>
                                      <p:cBhvr>
                                        <p:cTn id="148" dur="1" fill="hold">
                                          <p:stCondLst>
                                            <p:cond delay="0"/>
                                          </p:stCondLst>
                                        </p:cTn>
                                        <p:tgtEl>
                                          <p:spTgt spid="811020"/>
                                        </p:tgtEl>
                                        <p:attrNameLst>
                                          <p:attrName>style.visibility</p:attrName>
                                        </p:attrNameLst>
                                      </p:cBhvr>
                                      <p:to>
                                        <p:strVal val="visible"/>
                                      </p:to>
                                    </p:set>
                                    <p:animEffect transition="in" filter="box(in)">
                                      <p:cBhvr>
                                        <p:cTn id="149" dur="500"/>
                                        <p:tgtEl>
                                          <p:spTgt spid="811020"/>
                                        </p:tgtEl>
                                      </p:cBhvr>
                                    </p:animEffect>
                                  </p:childTnLst>
                                </p:cTn>
                              </p:par>
                              <p:par>
                                <p:cTn id="150" presetID="4" presetClass="entr" presetSubtype="16" fill="hold" nodeType="withEffect">
                                  <p:stCondLst>
                                    <p:cond delay="0"/>
                                  </p:stCondLst>
                                  <p:childTnLst>
                                    <p:set>
                                      <p:cBhvr>
                                        <p:cTn id="151" dur="1" fill="hold">
                                          <p:stCondLst>
                                            <p:cond delay="0"/>
                                          </p:stCondLst>
                                        </p:cTn>
                                        <p:tgtEl>
                                          <p:spTgt spid="811019"/>
                                        </p:tgtEl>
                                        <p:attrNameLst>
                                          <p:attrName>style.visibility</p:attrName>
                                        </p:attrNameLst>
                                      </p:cBhvr>
                                      <p:to>
                                        <p:strVal val="visible"/>
                                      </p:to>
                                    </p:set>
                                    <p:animEffect transition="in" filter="box(in)">
                                      <p:cBhvr>
                                        <p:cTn id="152" dur="500"/>
                                        <p:tgtEl>
                                          <p:spTgt spid="811019"/>
                                        </p:tgtEl>
                                      </p:cBhvr>
                                    </p:animEffect>
                                  </p:childTnLst>
                                </p:cTn>
                              </p:par>
                              <p:par>
                                <p:cTn id="153" presetID="4" presetClass="entr" presetSubtype="16" fill="hold" nodeType="withEffect">
                                  <p:stCondLst>
                                    <p:cond delay="0"/>
                                  </p:stCondLst>
                                  <p:childTnLst>
                                    <p:set>
                                      <p:cBhvr>
                                        <p:cTn id="154" dur="1" fill="hold">
                                          <p:stCondLst>
                                            <p:cond delay="0"/>
                                          </p:stCondLst>
                                        </p:cTn>
                                        <p:tgtEl>
                                          <p:spTgt spid="811021"/>
                                        </p:tgtEl>
                                        <p:attrNameLst>
                                          <p:attrName>style.visibility</p:attrName>
                                        </p:attrNameLst>
                                      </p:cBhvr>
                                      <p:to>
                                        <p:strVal val="visible"/>
                                      </p:to>
                                    </p:set>
                                    <p:animEffect transition="in" filter="box(in)">
                                      <p:cBhvr>
                                        <p:cTn id="155" dur="500"/>
                                        <p:tgtEl>
                                          <p:spTgt spid="811021"/>
                                        </p:tgtEl>
                                      </p:cBhvr>
                                    </p:animEffect>
                                  </p:childTnLst>
                                </p:cTn>
                              </p:par>
                              <p:par>
                                <p:cTn id="156" presetID="4" presetClass="entr" presetSubtype="16" fill="hold" nodeType="withEffect">
                                  <p:stCondLst>
                                    <p:cond delay="0"/>
                                  </p:stCondLst>
                                  <p:childTnLst>
                                    <p:set>
                                      <p:cBhvr>
                                        <p:cTn id="157" dur="1" fill="hold">
                                          <p:stCondLst>
                                            <p:cond delay="0"/>
                                          </p:stCondLst>
                                        </p:cTn>
                                        <p:tgtEl>
                                          <p:spTgt spid="811024"/>
                                        </p:tgtEl>
                                        <p:attrNameLst>
                                          <p:attrName>style.visibility</p:attrName>
                                        </p:attrNameLst>
                                      </p:cBhvr>
                                      <p:to>
                                        <p:strVal val="visible"/>
                                      </p:to>
                                    </p:set>
                                    <p:animEffect transition="in" filter="box(in)">
                                      <p:cBhvr>
                                        <p:cTn id="158" dur="500"/>
                                        <p:tgtEl>
                                          <p:spTgt spid="811024"/>
                                        </p:tgtEl>
                                      </p:cBhvr>
                                    </p:animEffect>
                                  </p:childTnLst>
                                </p:cTn>
                              </p:par>
                            </p:childTnLst>
                          </p:cTn>
                        </p:par>
                      </p:childTnLst>
                    </p:cTn>
                  </p:par>
                  <p:par>
                    <p:cTn id="159" fill="hold">
                      <p:stCondLst>
                        <p:cond delay="indefinite"/>
                      </p:stCondLst>
                      <p:childTnLst>
                        <p:par>
                          <p:cTn id="160" fill="hold">
                            <p:stCondLst>
                              <p:cond delay="0"/>
                            </p:stCondLst>
                            <p:childTnLst>
                              <p:par>
                                <p:cTn id="161" presetID="4" presetClass="entr" presetSubtype="16" fill="hold" grpId="0" nodeType="clickEffect">
                                  <p:stCondLst>
                                    <p:cond delay="0"/>
                                  </p:stCondLst>
                                  <p:childTnLst>
                                    <p:set>
                                      <p:cBhvr>
                                        <p:cTn id="162" dur="1" fill="hold">
                                          <p:stCondLst>
                                            <p:cond delay="0"/>
                                          </p:stCondLst>
                                        </p:cTn>
                                        <p:tgtEl>
                                          <p:spTgt spid="17"/>
                                        </p:tgtEl>
                                        <p:attrNameLst>
                                          <p:attrName>style.visibility</p:attrName>
                                        </p:attrNameLst>
                                      </p:cBhvr>
                                      <p:to>
                                        <p:strVal val="visible"/>
                                      </p:to>
                                    </p:set>
                                    <p:animEffect transition="in" filter="box(in)">
                                      <p:cBhvr>
                                        <p:cTn id="1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P spid="6149" grpId="0"/>
      <p:bldP spid="811013" grpId="0" build="p"/>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normAutofit/>
          </a:bodyPr>
          <a:lstStyle/>
          <a:p>
            <a:r>
              <a:rPr lang="en-US" altLang="zh-TW" sz="3600" dirty="0" smtClean="0">
                <a:latin typeface="Arial" pitchFamily="34" charset="0"/>
                <a:cs typeface="Arial" pitchFamily="34" charset="0"/>
              </a:rPr>
              <a:t>Technology complexity actually help life for simplicity or otherwise?</a:t>
            </a:r>
            <a:endParaRPr lang="zh-TW" altLang="en-US" sz="36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more-to-life-than-technology-best-demotivational-posters"/>
          <p:cNvPicPr>
            <a:picLocks noChangeAspect="1" noChangeArrowheads="1"/>
          </p:cNvPicPr>
          <p:nvPr/>
        </p:nvPicPr>
        <p:blipFill>
          <a:blip r:embed="rId2" cstate="print"/>
          <a:srcRect/>
          <a:stretch>
            <a:fillRect/>
          </a:stretch>
        </p:blipFill>
        <p:spPr bwMode="auto">
          <a:xfrm>
            <a:off x="2141730" y="512676"/>
            <a:ext cx="4476750" cy="5915026"/>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737574" y="674694"/>
            <a:ext cx="7772400" cy="2280115"/>
          </a:xfrm>
        </p:spPr>
        <p:txBody>
          <a:bodyPr>
            <a:normAutofit fontScale="90000"/>
          </a:bodyPr>
          <a:lstStyle/>
          <a:p>
            <a:r>
              <a:rPr lang="en-US" altLang="zh-TW" dirty="0" smtClean="0"/>
              <a:t>TECHNOLOGY was supposed to save us time and make our lives easier.</a:t>
            </a:r>
            <a:br>
              <a:rPr lang="en-US" altLang="zh-TW" dirty="0" smtClean="0"/>
            </a:br>
            <a:r>
              <a:rPr lang="en-US" altLang="zh-TW" dirty="0" smtClean="0"/>
              <a:t>But….</a:t>
            </a:r>
            <a:br>
              <a:rPr lang="en-US" altLang="zh-TW" dirty="0" smtClean="0"/>
            </a:br>
            <a:endParaRPr lang="zh-TW" altLang="en-US" dirty="0"/>
          </a:p>
        </p:txBody>
      </p:sp>
      <p:pic>
        <p:nvPicPr>
          <p:cNvPr id="141314" name="Picture 2" descr="Life before Google"/>
          <p:cNvPicPr>
            <a:picLocks noChangeAspect="1" noChangeArrowheads="1"/>
          </p:cNvPicPr>
          <p:nvPr/>
        </p:nvPicPr>
        <p:blipFill>
          <a:blip r:embed="rId2" cstate="print"/>
          <a:srcRect/>
          <a:stretch>
            <a:fillRect/>
          </a:stretch>
        </p:blipFill>
        <p:spPr bwMode="auto">
          <a:xfrm>
            <a:off x="1331640" y="3212976"/>
            <a:ext cx="6191250" cy="348615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41314"/>
                                        </p:tgtEl>
                                        <p:attrNameLst>
                                          <p:attrName>style.visibility</p:attrName>
                                        </p:attrNameLst>
                                      </p:cBhvr>
                                      <p:to>
                                        <p:strVal val="visible"/>
                                      </p:to>
                                    </p:set>
                                    <p:animEffect transition="in" filter="box(in)">
                                      <p:cBhvr>
                                        <p:cTn id="12" dur="500"/>
                                        <p:tgtEl>
                                          <p:spTgt spid="141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3568" y="1052736"/>
            <a:ext cx="7772400" cy="1470025"/>
          </a:xfrm>
        </p:spPr>
        <p:txBody>
          <a:bodyPr/>
          <a:lstStyle/>
          <a:p>
            <a:r>
              <a:rPr lang="en-US" altLang="zh-TW" dirty="0" smtClean="0"/>
              <a:t>Always connected and location-based service</a:t>
            </a:r>
            <a:endParaRPr lang="zh-TW" altLang="en-US" dirty="0"/>
          </a:p>
        </p:txBody>
      </p:sp>
      <p:pic>
        <p:nvPicPr>
          <p:cNvPr id="143362" name="Picture 2" descr="http://www.notepage.net/cartoons/small-cartoon-15b.png"/>
          <p:cNvPicPr>
            <a:picLocks noChangeAspect="1" noChangeArrowheads="1"/>
          </p:cNvPicPr>
          <p:nvPr/>
        </p:nvPicPr>
        <p:blipFill>
          <a:blip r:embed="rId2" cstate="print"/>
          <a:srcRect/>
          <a:stretch>
            <a:fillRect/>
          </a:stretch>
        </p:blipFill>
        <p:spPr bwMode="auto">
          <a:xfrm>
            <a:off x="0" y="2834934"/>
            <a:ext cx="3886200" cy="3886201"/>
          </a:xfrm>
          <a:prstGeom prst="rect">
            <a:avLst/>
          </a:prstGeom>
          <a:noFill/>
        </p:spPr>
      </p:pic>
      <p:pic>
        <p:nvPicPr>
          <p:cNvPr id="143364" name="Picture 4" descr="http://24.media.tumblr.com/tumblr_lk9ds4F4dy1qdpkfeo1_500.gif"/>
          <p:cNvPicPr>
            <a:picLocks noChangeAspect="1" noChangeArrowheads="1"/>
          </p:cNvPicPr>
          <p:nvPr/>
        </p:nvPicPr>
        <p:blipFill>
          <a:blip r:embed="rId3" cstate="print"/>
          <a:srcRect/>
          <a:stretch>
            <a:fillRect/>
          </a:stretch>
        </p:blipFill>
        <p:spPr bwMode="auto">
          <a:xfrm>
            <a:off x="4193958" y="2600325"/>
            <a:ext cx="4762500" cy="4257675"/>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lumascape graphic marketing technology"/>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0" y="2130425"/>
            <a:ext cx="9000492" cy="1470025"/>
          </a:xfrm>
        </p:spPr>
        <p:txBody>
          <a:bodyPr>
            <a:noAutofit/>
          </a:bodyPr>
          <a:lstStyle/>
          <a:p>
            <a:r>
              <a:rPr lang="en-US" altLang="zh-TW" sz="3600" dirty="0" smtClean="0"/>
              <a:t>“To attain knowledge, add things every day.</a:t>
            </a:r>
            <a:br>
              <a:rPr lang="en-US" altLang="zh-TW" sz="3600" dirty="0" smtClean="0"/>
            </a:br>
            <a:r>
              <a:rPr lang="en-US" altLang="zh-TW" sz="3600" dirty="0" smtClean="0"/>
              <a:t>To attain wisdom, subtract things every day. — Lao Tzu”</a:t>
            </a:r>
            <a:endParaRPr lang="zh-TW" altLang="en-US" sz="36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4193958" y="1538790"/>
            <a:ext cx="4806534" cy="2052228"/>
          </a:xfrm>
        </p:spPr>
        <p:txBody>
          <a:bodyPr>
            <a:normAutofit/>
          </a:bodyPr>
          <a:lstStyle/>
          <a:p>
            <a:r>
              <a:rPr lang="en-US" altLang="zh-TW" sz="3600" dirty="0" smtClean="0"/>
              <a:t>Subtraction Is the Hardest Math in Product Design</a:t>
            </a:r>
            <a:endParaRPr lang="zh-TW" altLang="en-US" sz="3600" dirty="0"/>
          </a:p>
        </p:txBody>
      </p:sp>
      <p:pic>
        <p:nvPicPr>
          <p:cNvPr id="144386" name="Picture 2" descr="http://www.wired.com/images_blogs/gadgetlab/2013/01/ts_column_f-660x878.jpg"/>
          <p:cNvPicPr>
            <a:picLocks noChangeAspect="1" noChangeArrowheads="1"/>
          </p:cNvPicPr>
          <p:nvPr/>
        </p:nvPicPr>
        <p:blipFill>
          <a:blip r:embed="rId2" cstate="print"/>
          <a:srcRect/>
          <a:stretch>
            <a:fillRect/>
          </a:stretch>
        </p:blipFill>
        <p:spPr bwMode="auto">
          <a:xfrm>
            <a:off x="143508" y="944724"/>
            <a:ext cx="4050450" cy="5805264"/>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a:xfrm>
            <a:off x="1134167" y="2511494"/>
            <a:ext cx="6875665" cy="707886"/>
          </a:xfrm>
          <a:prstGeom prst="rect">
            <a:avLst/>
          </a:prstGeom>
        </p:spPr>
        <p:txBody>
          <a:bodyPr wrap="none">
            <a:spAutoFit/>
          </a:bodyPr>
          <a:lstStyle/>
          <a:p>
            <a:r>
              <a:rPr lang="en-US" altLang="zh-TW" sz="4000" dirty="0" smtClean="0"/>
              <a:t>“Simplicity is about subtraction”</a:t>
            </a:r>
            <a:endParaRPr lang="zh-TW" altLang="en-US" sz="40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http://everystevejobsvideo.com/wp-content/uploads/2013/04/Apple-II-Simplicity-Ad.gif"/>
          <p:cNvPicPr>
            <a:picLocks noChangeAspect="1" noChangeArrowheads="1"/>
          </p:cNvPicPr>
          <p:nvPr/>
        </p:nvPicPr>
        <p:blipFill>
          <a:blip r:embed="rId2" cstate="print"/>
          <a:srcRect/>
          <a:stretch>
            <a:fillRect/>
          </a:stretch>
        </p:blipFill>
        <p:spPr bwMode="auto">
          <a:xfrm>
            <a:off x="1493658" y="0"/>
            <a:ext cx="6318702" cy="666936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4" name="Picture 4" descr="http://simpletom.files.wordpress.com/2009/04/simple-google1.png"/>
          <p:cNvPicPr>
            <a:picLocks noChangeAspect="1" noChangeArrowheads="1"/>
          </p:cNvPicPr>
          <p:nvPr/>
        </p:nvPicPr>
        <p:blipFill>
          <a:blip r:embed="rId2" cstate="print"/>
          <a:srcRect/>
          <a:stretch>
            <a:fillRect/>
          </a:stretch>
        </p:blipFill>
        <p:spPr bwMode="auto">
          <a:xfrm>
            <a:off x="0" y="836713"/>
            <a:ext cx="9144000" cy="4752528"/>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normAutofit fontScale="90000"/>
          </a:bodyPr>
          <a:lstStyle/>
          <a:p>
            <a:r>
              <a:rPr lang="en-US" altLang="zh-TW" dirty="0" smtClean="0"/>
              <a:t>The Laws of Subtraction:</a:t>
            </a:r>
            <a:br>
              <a:rPr lang="en-US" altLang="zh-TW" dirty="0" smtClean="0"/>
            </a:br>
            <a:r>
              <a:rPr lang="en-US" altLang="zh-TW" dirty="0" smtClean="0"/>
              <a:t>How to Innovate in</a:t>
            </a:r>
            <a:br>
              <a:rPr lang="en-US" altLang="zh-TW" dirty="0" smtClean="0"/>
            </a:br>
            <a:r>
              <a:rPr lang="en-US" altLang="zh-TW" dirty="0" smtClean="0"/>
              <a:t>the Age of Excess Everything</a:t>
            </a:r>
            <a:endParaRPr lang="zh-TW" alt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http://www.naimark.net/writing/images/wales/artvertech1.gif"/>
          <p:cNvPicPr>
            <a:picLocks noChangeAspect="1" noChangeArrowheads="1"/>
          </p:cNvPicPr>
          <p:nvPr/>
        </p:nvPicPr>
        <p:blipFill>
          <a:blip r:embed="rId2" cstate="print"/>
          <a:srcRect/>
          <a:stretch>
            <a:fillRect/>
          </a:stretch>
        </p:blipFill>
        <p:spPr bwMode="auto">
          <a:xfrm>
            <a:off x="1871700" y="1430778"/>
            <a:ext cx="4876800" cy="1581151"/>
          </a:xfrm>
          <a:prstGeom prst="rect">
            <a:avLst/>
          </a:prstGeom>
          <a:noFill/>
        </p:spPr>
      </p:pic>
      <p:pic>
        <p:nvPicPr>
          <p:cNvPr id="149508" name="Picture 4" descr="http://www.naimark.net/writing/images/wales/artvertech2.gif"/>
          <p:cNvPicPr>
            <a:picLocks noChangeAspect="1" noChangeArrowheads="1"/>
          </p:cNvPicPr>
          <p:nvPr/>
        </p:nvPicPr>
        <p:blipFill>
          <a:blip r:embed="rId3" cstate="print"/>
          <a:srcRect/>
          <a:stretch>
            <a:fillRect/>
          </a:stretch>
        </p:blipFill>
        <p:spPr bwMode="auto">
          <a:xfrm>
            <a:off x="1871700" y="4023066"/>
            <a:ext cx="4876800" cy="207645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Custom image"/>
          <p:cNvPicPr>
            <a:picLocks noChangeAspect="1" noChangeArrowheads="1"/>
          </p:cNvPicPr>
          <p:nvPr/>
        </p:nvPicPr>
        <p:blipFill>
          <a:blip r:embed="rId2" cstate="print"/>
          <a:srcRect/>
          <a:stretch>
            <a:fillRect/>
          </a:stretch>
        </p:blipFill>
        <p:spPr bwMode="auto">
          <a:xfrm>
            <a:off x="4031940" y="2132856"/>
            <a:ext cx="3848100" cy="3762376"/>
          </a:xfrm>
          <a:prstGeom prst="rect">
            <a:avLst/>
          </a:prstGeom>
          <a:noFill/>
        </p:spPr>
      </p:pic>
      <p:sp>
        <p:nvSpPr>
          <p:cNvPr id="3" name="文字方塊 2"/>
          <p:cNvSpPr txBox="1"/>
          <p:nvPr/>
        </p:nvSpPr>
        <p:spPr>
          <a:xfrm>
            <a:off x="629562" y="512676"/>
            <a:ext cx="7245894" cy="1569660"/>
          </a:xfrm>
          <a:prstGeom prst="rect">
            <a:avLst/>
          </a:prstGeom>
          <a:noFill/>
        </p:spPr>
        <p:txBody>
          <a:bodyPr wrap="none" rtlCol="0">
            <a:spAutoFit/>
          </a:bodyPr>
          <a:lstStyle/>
          <a:p>
            <a:r>
              <a:rPr lang="en-US" altLang="zh-TW" sz="3200" dirty="0" smtClean="0"/>
              <a:t>Abstraction is key to creativity– so lead</a:t>
            </a:r>
          </a:p>
          <a:p>
            <a:r>
              <a:rPr lang="en-US" altLang="zh-TW" sz="3200" dirty="0" smtClean="0"/>
              <a:t>to technology innovation, evolution,</a:t>
            </a:r>
          </a:p>
          <a:p>
            <a:r>
              <a:rPr lang="en-US" altLang="zh-TW" sz="3200" dirty="0" smtClean="0"/>
              <a:t>and revolution….</a:t>
            </a:r>
            <a:endParaRPr lang="zh-TW" altLang="en-US" sz="32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noAutofit/>
          </a:bodyPr>
          <a:lstStyle/>
          <a:p>
            <a:pPr algn="l"/>
            <a:r>
              <a:rPr lang="en-US" altLang="zh-TW" sz="3200" dirty="0" smtClean="0"/>
              <a:t>Abstraction shifts:</a:t>
            </a:r>
            <a:br>
              <a:rPr lang="en-US" altLang="zh-TW" sz="3200" dirty="0" smtClean="0"/>
            </a:br>
            <a:r>
              <a:rPr lang="en-US" altLang="zh-TW" sz="2400" dirty="0" smtClean="0"/>
              <a:t>The concept of new work is based on the fact that in today’s complex and changing world, all fields of work will sooner or later face one or more abstraction shifts. This means that the content, relevance, execution and output of work become redefined and shift to a higher level of development. At the same time, some types of work unavoidably become irrelevant and cease to exist</a:t>
            </a:r>
            <a:r>
              <a:rPr lang="en-US" altLang="zh-TW" sz="3200" dirty="0" smtClean="0"/>
              <a:t>.</a:t>
            </a:r>
            <a:endParaRPr lang="zh-TW" altLang="en-US" sz="32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944724"/>
            <a:ext cx="7772400" cy="5022557"/>
          </a:xfrm>
        </p:spPr>
        <p:txBody>
          <a:bodyPr>
            <a:normAutofit/>
          </a:bodyPr>
          <a:lstStyle/>
          <a:p>
            <a:pPr algn="l"/>
            <a:r>
              <a:rPr lang="en-US" altLang="zh-TW" sz="2800" dirty="0" smtClean="0"/>
              <a:t>In general, companies have two ways of successfully coping with the change: they can either gradually evolve their business model or make a radical move to new business sectors. Car manufacturers have chosen the evolutionary road, combining branding and design to technological progress. In turn, Apple is a prime example of radical change and expansion, now operating not only in hardware manufacturing, but also in the fields of media, content production, and software development.</a:t>
            </a:r>
            <a:endParaRPr lang="zh-TW" altLang="en-US" sz="28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http://www.adexchanger.com/wp-content/uploads/2010/09/LUMA-Display-Ad-Tech-Landscape-for-AdExchanger.jpg"/>
          <p:cNvPicPr>
            <a:picLocks noChangeAspect="1" noChangeArrowheads="1"/>
          </p:cNvPicPr>
          <p:nvPr/>
        </p:nvPicPr>
        <p:blipFill>
          <a:blip r:embed="rId2" cstate="print"/>
          <a:srcRect/>
          <a:stretch>
            <a:fillRect/>
          </a:stretch>
        </p:blipFill>
        <p:spPr bwMode="auto">
          <a:xfrm>
            <a:off x="0" y="-133350"/>
            <a:ext cx="9144000" cy="699135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http://wikimploi.files.wordpress.com/2012/11/12_abstraction_shift-lift_evolution-of_cognac-architecture-humanity-fashion_prim-trad-mod-fut_juhani_risku_wikimploi_arctic_architecture.jpg"/>
          <p:cNvPicPr>
            <a:picLocks noChangeAspect="1" noChangeArrowheads="1"/>
          </p:cNvPicPr>
          <p:nvPr/>
        </p:nvPicPr>
        <p:blipFill>
          <a:blip r:embed="rId2" cstate="print"/>
          <a:srcRect/>
          <a:stretch>
            <a:fillRect/>
          </a:stretch>
        </p:blipFill>
        <p:spPr bwMode="auto">
          <a:xfrm>
            <a:off x="197514" y="-9526"/>
            <a:ext cx="8748972" cy="5058706"/>
          </a:xfrm>
          <a:prstGeom prst="rect">
            <a:avLst/>
          </a:prstGeom>
          <a:noFill/>
        </p:spPr>
      </p:pic>
      <p:sp>
        <p:nvSpPr>
          <p:cNvPr id="3" name="矩形 2"/>
          <p:cNvSpPr/>
          <p:nvPr/>
        </p:nvSpPr>
        <p:spPr>
          <a:xfrm>
            <a:off x="1061610" y="5103186"/>
            <a:ext cx="7452828" cy="923330"/>
          </a:xfrm>
          <a:prstGeom prst="rect">
            <a:avLst/>
          </a:prstGeom>
        </p:spPr>
        <p:txBody>
          <a:bodyPr wrap="square">
            <a:spAutoFit/>
          </a:bodyPr>
          <a:lstStyle/>
          <a:p>
            <a:r>
              <a:rPr lang="en-US" altLang="zh-TW" b="1" i="1" dirty="0" smtClean="0"/>
              <a:t>Figure. The evolution of phenomena.  © </a:t>
            </a:r>
            <a:r>
              <a:rPr lang="en-US" altLang="zh-TW" b="1" i="1" dirty="0" err="1" smtClean="0"/>
              <a:t>Juhani</a:t>
            </a:r>
            <a:r>
              <a:rPr lang="en-US" altLang="zh-TW" b="1" i="1" dirty="0" smtClean="0"/>
              <a:t>  </a:t>
            </a:r>
            <a:r>
              <a:rPr lang="en-US" altLang="zh-TW" b="1" i="1" dirty="0" err="1" smtClean="0"/>
              <a:t>Risku</a:t>
            </a:r>
            <a:r>
              <a:rPr lang="en-US" altLang="zh-TW" b="1" i="1" dirty="0" smtClean="0"/>
              <a:t> 2010</a:t>
            </a:r>
            <a:r>
              <a:rPr lang="en-US" altLang="zh-TW" i="1" dirty="0" smtClean="0"/>
              <a:t>.  </a:t>
            </a:r>
          </a:p>
          <a:p>
            <a:r>
              <a:rPr lang="en-US" altLang="zh-TW" i="1" dirty="0" smtClean="0"/>
              <a:t>Every phenomenon has four evolutionary stages: primitive, traditional, modern and futuristic. </a:t>
            </a:r>
            <a:endParaRPr lang="zh-TW" altLang="en-US" dirty="0"/>
          </a:p>
        </p:txBody>
      </p:sp>
      <p:sp>
        <p:nvSpPr>
          <p:cNvPr id="4" name="矩形 3"/>
          <p:cNvSpPr/>
          <p:nvPr/>
        </p:nvSpPr>
        <p:spPr>
          <a:xfrm>
            <a:off x="2519772" y="6021288"/>
            <a:ext cx="4572000" cy="276999"/>
          </a:xfrm>
          <a:prstGeom prst="rect">
            <a:avLst/>
          </a:prstGeom>
        </p:spPr>
        <p:txBody>
          <a:bodyPr>
            <a:spAutoFit/>
          </a:bodyPr>
          <a:lstStyle/>
          <a:p>
            <a:r>
              <a:rPr lang="en-US" altLang="zh-TW" sz="1200" dirty="0" smtClean="0">
                <a:hlinkClick r:id="rId3"/>
              </a:rPr>
              <a:t>http://wikimploi.wordpress.com/key-concepts/abstraction-shifts/</a:t>
            </a:r>
            <a:endParaRPr lang="zh-TW" altLang="en-US" sz="12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Drinking to Toast:</a:t>
            </a:r>
            <a:endParaRPr lang="zh-TW" altLang="en-US" dirty="0"/>
          </a:p>
        </p:txBody>
      </p:sp>
      <p:sp>
        <p:nvSpPr>
          <p:cNvPr id="3" name="直排文字版面配置區 2"/>
          <p:cNvSpPr>
            <a:spLocks noGrp="1"/>
          </p:cNvSpPr>
          <p:nvPr>
            <p:ph type="body" orient="vert" idx="1"/>
          </p:nvPr>
        </p:nvSpPr>
        <p:spPr/>
        <p:txBody>
          <a:bodyPr vert="horz">
            <a:normAutofit fontScale="92500" lnSpcReduction="10000"/>
          </a:bodyPr>
          <a:lstStyle/>
          <a:p>
            <a:r>
              <a:rPr lang="en-US" altLang="zh-TW" dirty="0" smtClean="0"/>
              <a:t>A mundane story: drinking has evolved from the primitive quenching of thirst to the traditional consumption of liquids to the modern refinement of drinks and finally to the futuristic form of a toast. An abstraction shift happens at each transition point. These evolutionary shifts can be intentionally exploited when drafting new models for work, business and systemic solutions, thus creating a competitive advantage and long term success. </a:t>
            </a:r>
            <a:endParaRPr lang="zh-TW" alt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normAutofit fontScale="90000"/>
          </a:bodyPr>
          <a:lstStyle/>
          <a:p>
            <a:r>
              <a:rPr lang="en-US" altLang="zh-TW" dirty="0" smtClean="0"/>
              <a:t>The future belongs to the companies and people that</a:t>
            </a:r>
            <a:br>
              <a:rPr lang="en-US" altLang="zh-TW" dirty="0" smtClean="0"/>
            </a:br>
            <a:r>
              <a:rPr lang="en-US" altLang="zh-TW" dirty="0" smtClean="0"/>
              <a:t>turn data </a:t>
            </a:r>
            <a:r>
              <a:rPr lang="en-US" altLang="zh-TW" smtClean="0"/>
              <a:t>into products/services</a:t>
            </a:r>
            <a:endParaRPr lang="zh-TW" alt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684213" y="260350"/>
            <a:ext cx="7772400" cy="838200"/>
          </a:xfrm>
        </p:spPr>
        <p:txBody>
          <a:bodyPr>
            <a:normAutofit fontScale="90000"/>
          </a:bodyPr>
          <a:lstStyle/>
          <a:p>
            <a:pPr eaLnBrk="1" hangingPunct="1"/>
            <a:r>
              <a:rPr lang="en-US" altLang="zh-TW" sz="3600" dirty="0" smtClean="0"/>
              <a:t>The Historical S, T &amp; A Co-evolution Process Perspective: Age of Data Science</a:t>
            </a:r>
          </a:p>
        </p:txBody>
      </p:sp>
      <p:pic>
        <p:nvPicPr>
          <p:cNvPr id="74755" name="Picture 3"/>
          <p:cNvPicPr>
            <a:picLocks noGrp="1" noChangeAspect="1" noChangeArrowheads="1"/>
          </p:cNvPicPr>
          <p:nvPr>
            <p:ph type="body" idx="1"/>
          </p:nvPr>
        </p:nvPicPr>
        <p:blipFill>
          <a:blip r:embed="rId2" cstate="print"/>
          <a:srcRect/>
          <a:stretch>
            <a:fillRect/>
          </a:stretch>
        </p:blipFill>
        <p:spPr>
          <a:xfrm>
            <a:off x="468313" y="1484313"/>
            <a:ext cx="8135937" cy="4897437"/>
          </a:xfrm>
          <a:noFill/>
        </p:spPr>
      </p:pic>
      <p:sp>
        <p:nvSpPr>
          <p:cNvPr id="4100" name="Text Box 4"/>
          <p:cNvSpPr txBox="1">
            <a:spLocks noChangeArrowheads="1"/>
          </p:cNvSpPr>
          <p:nvPr/>
        </p:nvSpPr>
        <p:spPr bwMode="auto">
          <a:xfrm>
            <a:off x="3779838" y="6583363"/>
            <a:ext cx="2555875" cy="276225"/>
          </a:xfrm>
          <a:prstGeom prst="rect">
            <a:avLst/>
          </a:prstGeom>
          <a:noFill/>
          <a:ln w="9525">
            <a:noFill/>
            <a:miter lim="800000"/>
            <a:headEnd/>
            <a:tailEnd/>
          </a:ln>
        </p:spPr>
        <p:txBody>
          <a:bodyPr wrap="none">
            <a:spAutoFit/>
          </a:bodyPr>
          <a:lstStyle/>
          <a:p>
            <a:pPr>
              <a:defRPr/>
            </a:pPr>
            <a:r>
              <a:rPr lang="en-US" altLang="zh-TW" sz="1200" dirty="0">
                <a:latin typeface="+mj-lt"/>
              </a:rPr>
              <a:t>Courtesy of </a:t>
            </a:r>
            <a:r>
              <a:rPr lang="en-US" altLang="zh-TW" sz="1200" dirty="0" err="1">
                <a:latin typeface="+mj-lt"/>
              </a:rPr>
              <a:t>Byeongwon</a:t>
            </a:r>
            <a:r>
              <a:rPr lang="en-US" altLang="zh-TW" sz="1200" dirty="0">
                <a:latin typeface="+mj-lt"/>
              </a:rPr>
              <a:t> Park 2007</a:t>
            </a:r>
          </a:p>
        </p:txBody>
      </p:sp>
      <p:sp>
        <p:nvSpPr>
          <p:cNvPr id="74757" name="文字方塊 4"/>
          <p:cNvSpPr txBox="1">
            <a:spLocks noChangeArrowheads="1"/>
          </p:cNvSpPr>
          <p:nvPr/>
        </p:nvSpPr>
        <p:spPr bwMode="auto">
          <a:xfrm>
            <a:off x="5796137" y="1125538"/>
            <a:ext cx="3347864" cy="460375"/>
          </a:xfrm>
          <a:prstGeom prst="rect">
            <a:avLst/>
          </a:prstGeom>
          <a:noFill/>
          <a:ln w="9525">
            <a:noFill/>
            <a:miter lim="800000"/>
            <a:headEnd/>
            <a:tailEnd/>
          </a:ln>
        </p:spPr>
        <p:txBody>
          <a:bodyPr wrap="square">
            <a:spAutoFit/>
          </a:bodyPr>
          <a:lstStyle/>
          <a:p>
            <a:r>
              <a:rPr lang="en-US" altLang="zh-TW" sz="1200" dirty="0">
                <a:solidFill>
                  <a:schemeClr val="accent2"/>
                </a:solidFill>
              </a:rPr>
              <a:t>NBIC: Nanotechnology, Biotechnology, Information Technology, Cognitive Science</a:t>
            </a:r>
            <a:endParaRPr lang="zh-TW" altLang="en-US" sz="1200" dirty="0">
              <a:solidFill>
                <a:schemeClr val="accent2"/>
              </a:solidFill>
            </a:endParaRPr>
          </a:p>
        </p:txBody>
      </p:sp>
      <p:sp>
        <p:nvSpPr>
          <p:cNvPr id="6" name="文字方塊 5"/>
          <p:cNvSpPr txBox="1"/>
          <p:nvPr/>
        </p:nvSpPr>
        <p:spPr>
          <a:xfrm>
            <a:off x="2124075" y="1484313"/>
            <a:ext cx="2717800" cy="461962"/>
          </a:xfrm>
          <a:prstGeom prst="rect">
            <a:avLst/>
          </a:prstGeom>
          <a:noFill/>
        </p:spPr>
        <p:txBody>
          <a:bodyPr wrap="none">
            <a:spAutoFit/>
          </a:bodyPr>
          <a:lstStyle/>
          <a:p>
            <a:pPr>
              <a:defRPr/>
            </a:pPr>
            <a:r>
              <a:rPr lang="en-US" altLang="zh-TW" dirty="0">
                <a:solidFill>
                  <a:srgbClr val="FF0000"/>
                </a:solidFill>
                <a:latin typeface="+mj-lt"/>
              </a:rPr>
              <a:t>More stories here!</a:t>
            </a:r>
            <a:endParaRPr lang="zh-TW" altLang="en-US" dirty="0">
              <a:solidFill>
                <a:srgbClr val="FF0000"/>
              </a:solidFill>
              <a:latin typeface="+mj-l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4000" y="274638"/>
            <a:ext cx="8636000" cy="1143000"/>
          </a:xfrm>
        </p:spPr>
        <p:txBody>
          <a:bodyPr>
            <a:noAutofit/>
          </a:bodyPr>
          <a:lstStyle/>
          <a:p>
            <a:r>
              <a:rPr lang="en-US" altLang="zh-TW" sz="3600" dirty="0" err="1" smtClean="0"/>
              <a:t>Datafication</a:t>
            </a:r>
            <a:r>
              <a:rPr lang="en-US" altLang="zh-TW" sz="3600" dirty="0" smtClean="0"/>
              <a:t>: a process of “taking all aspects of life and turning them into data”</a:t>
            </a:r>
            <a:endParaRPr lang="zh-TW" altLang="en-US" sz="3600" dirty="0"/>
          </a:p>
        </p:txBody>
      </p:sp>
      <p:sp>
        <p:nvSpPr>
          <p:cNvPr id="3" name="內容版面配置區 2"/>
          <p:cNvSpPr>
            <a:spLocks noGrp="1"/>
          </p:cNvSpPr>
          <p:nvPr>
            <p:ph idx="1"/>
          </p:nvPr>
        </p:nvSpPr>
        <p:spPr/>
        <p:txBody>
          <a:bodyPr/>
          <a:lstStyle/>
          <a:p>
            <a:r>
              <a:rPr lang="en-US" altLang="zh-TW" dirty="0" smtClean="0"/>
              <a:t>Google’s augmented-reality glasses </a:t>
            </a:r>
            <a:r>
              <a:rPr lang="en-US" altLang="zh-TW" dirty="0" err="1" smtClean="0"/>
              <a:t>datafy</a:t>
            </a:r>
            <a:r>
              <a:rPr lang="en-US" altLang="zh-TW" dirty="0" smtClean="0"/>
              <a:t> the gaze</a:t>
            </a:r>
          </a:p>
          <a:p>
            <a:r>
              <a:rPr lang="en-US" altLang="zh-TW" dirty="0" smtClean="0"/>
              <a:t>Twitter </a:t>
            </a:r>
            <a:r>
              <a:rPr lang="en-US" altLang="zh-TW" dirty="0" err="1" smtClean="0"/>
              <a:t>datafies</a:t>
            </a:r>
            <a:r>
              <a:rPr lang="en-US" altLang="zh-TW" dirty="0" smtClean="0"/>
              <a:t> stray thoughts</a:t>
            </a:r>
          </a:p>
          <a:p>
            <a:r>
              <a:rPr lang="en-US" altLang="zh-TW" dirty="0" smtClean="0"/>
              <a:t>LinkedIn </a:t>
            </a:r>
            <a:r>
              <a:rPr lang="en-US" altLang="zh-TW" dirty="0" err="1" smtClean="0"/>
              <a:t>datafies</a:t>
            </a:r>
            <a:r>
              <a:rPr lang="en-US" altLang="zh-TW" dirty="0" smtClean="0"/>
              <a:t> professional networks</a:t>
            </a:r>
          </a:p>
          <a:p>
            <a:r>
              <a:rPr lang="en-US" altLang="zh-TW" dirty="0" err="1" smtClean="0"/>
              <a:t>Facebook</a:t>
            </a:r>
            <a:r>
              <a:rPr lang="en-US" altLang="zh-TW" dirty="0" smtClean="0"/>
              <a:t> </a:t>
            </a:r>
            <a:r>
              <a:rPr lang="en-US" altLang="zh-TW" dirty="0" err="1" smtClean="0"/>
              <a:t>datafies</a:t>
            </a:r>
            <a:r>
              <a:rPr lang="en-US" altLang="zh-TW" dirty="0" smtClean="0"/>
              <a:t> social activities</a:t>
            </a:r>
          </a:p>
          <a:p>
            <a:pPr>
              <a:buNone/>
            </a:pPr>
            <a:endParaRPr lang="zh-TW" altLang="en-US" dirty="0"/>
          </a:p>
        </p:txBody>
      </p:sp>
      <p:sp>
        <p:nvSpPr>
          <p:cNvPr id="4" name="矩形 3"/>
          <p:cNvSpPr/>
          <p:nvPr/>
        </p:nvSpPr>
        <p:spPr>
          <a:xfrm>
            <a:off x="685800" y="5426075"/>
            <a:ext cx="7664450" cy="646331"/>
          </a:xfrm>
          <a:prstGeom prst="rect">
            <a:avLst/>
          </a:prstGeom>
        </p:spPr>
        <p:txBody>
          <a:bodyPr wrap="square">
            <a:spAutoFit/>
          </a:bodyPr>
          <a:lstStyle/>
          <a:p>
            <a:r>
              <a:rPr lang="en-US" altLang="zh-TW" i="1" dirty="0" smtClean="0"/>
              <a:t>Once we </a:t>
            </a:r>
            <a:r>
              <a:rPr lang="en-US" altLang="zh-TW" i="1" dirty="0" err="1" smtClean="0"/>
              <a:t>datafy</a:t>
            </a:r>
            <a:r>
              <a:rPr lang="en-US" altLang="zh-TW" i="1" dirty="0" smtClean="0"/>
              <a:t> things, we can transform their purpose and turn the</a:t>
            </a:r>
          </a:p>
          <a:p>
            <a:r>
              <a:rPr lang="en-US" altLang="zh-TW" i="1" dirty="0" smtClean="0"/>
              <a:t>information into new forms of value.</a:t>
            </a:r>
            <a:endParaRPr lang="zh-TW" alt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heel(4)">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http://blogs-images.forbes.com/davefeinleib/files/2012/07/Big-Data-Landscape-Jul-4-2012.00111.pn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i="1" dirty="0" smtClean="0"/>
              <a:t>The value drivers of big data for enterprise</a:t>
            </a:r>
            <a:endParaRPr lang="zh-TW" altLang="en-US" dirty="0"/>
          </a:p>
        </p:txBody>
      </p:sp>
      <p:pic>
        <p:nvPicPr>
          <p:cNvPr id="136194" name="Picture 2"/>
          <p:cNvPicPr>
            <a:picLocks noChangeAspect="1" noChangeArrowheads="1"/>
          </p:cNvPicPr>
          <p:nvPr/>
        </p:nvPicPr>
        <p:blipFill>
          <a:blip r:embed="rId2"/>
          <a:srcRect/>
          <a:stretch>
            <a:fillRect/>
          </a:stretch>
        </p:blipFill>
        <p:spPr bwMode="auto">
          <a:xfrm>
            <a:off x="685800" y="1539875"/>
            <a:ext cx="7743825" cy="50768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2"/>
          <a:srcRect/>
          <a:stretch>
            <a:fillRect/>
          </a:stretch>
        </p:blipFill>
        <p:spPr bwMode="auto">
          <a:xfrm>
            <a:off x="307975" y="352426"/>
            <a:ext cx="8366125" cy="620712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2"/>
          <a:srcRect/>
          <a:stretch>
            <a:fillRect/>
          </a:stretch>
        </p:blipFill>
        <p:spPr bwMode="auto">
          <a:xfrm>
            <a:off x="0" y="2044700"/>
            <a:ext cx="9144000" cy="25717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Data Science Process</a:t>
            </a:r>
            <a:endParaRPr lang="zh-TW" altLang="en-US" dirty="0"/>
          </a:p>
        </p:txBody>
      </p:sp>
      <p:pic>
        <p:nvPicPr>
          <p:cNvPr id="133122" name="Picture 2"/>
          <p:cNvPicPr>
            <a:picLocks noChangeAspect="1" noChangeArrowheads="1"/>
          </p:cNvPicPr>
          <p:nvPr/>
        </p:nvPicPr>
        <p:blipFill>
          <a:blip r:embed="rId2"/>
          <a:srcRect/>
          <a:stretch>
            <a:fillRect/>
          </a:stretch>
        </p:blipFill>
        <p:spPr bwMode="auto">
          <a:xfrm>
            <a:off x="1387475" y="1917700"/>
            <a:ext cx="6467475" cy="3971925"/>
          </a:xfrm>
          <a:prstGeom prst="rect">
            <a:avLst/>
          </a:prstGeom>
          <a:noFill/>
          <a:ln w="9525">
            <a:noFill/>
            <a:miter lim="800000"/>
            <a:headEnd/>
            <a:tailEnd/>
          </a:ln>
          <a:effectLst/>
        </p:spPr>
      </p:pic>
      <p:sp>
        <p:nvSpPr>
          <p:cNvPr id="4" name="矩形 3"/>
          <p:cNvSpPr/>
          <p:nvPr/>
        </p:nvSpPr>
        <p:spPr>
          <a:xfrm>
            <a:off x="2305050" y="6211669"/>
            <a:ext cx="4572000" cy="646331"/>
          </a:xfrm>
          <a:prstGeom prst="rect">
            <a:avLst/>
          </a:prstGeom>
        </p:spPr>
        <p:txBody>
          <a:bodyPr>
            <a:spAutoFit/>
          </a:bodyPr>
          <a:lstStyle/>
          <a:p>
            <a:r>
              <a:rPr lang="en-US" altLang="zh-TW" dirty="0" smtClean="0"/>
              <a:t>http://www.youtube.com/watch?v=xbecGJlODPg</a:t>
            </a:r>
            <a:endParaRPr lang="zh-TW" alt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p:cNvSpPr>
            <a:spLocks noGrp="1"/>
          </p:cNvSpPr>
          <p:nvPr>
            <p:ph type="ftr" sz="quarter" idx="11"/>
          </p:nvPr>
        </p:nvSpPr>
        <p:spPr>
          <a:xfrm>
            <a:off x="5274078" y="6597650"/>
            <a:ext cx="2895600" cy="260350"/>
          </a:xfrm>
        </p:spPr>
        <p:txBody>
          <a:bodyPr/>
          <a:lstStyle/>
          <a:p>
            <a:r>
              <a:rPr lang="en-US" altLang="zh-TW" dirty="0" smtClean="0"/>
              <a:t>Courtesy of  W</a:t>
            </a:r>
            <a:r>
              <a:rPr lang="en-US" altLang="zh-TW" dirty="0"/>
              <a:t>. Brian Arthur</a:t>
            </a:r>
          </a:p>
        </p:txBody>
      </p:sp>
      <p:sp>
        <p:nvSpPr>
          <p:cNvPr id="5" name="投影片編號版面配置區 5"/>
          <p:cNvSpPr>
            <a:spLocks noGrp="1"/>
          </p:cNvSpPr>
          <p:nvPr>
            <p:ph type="sldNum" sz="quarter" idx="12"/>
          </p:nvPr>
        </p:nvSpPr>
        <p:spPr/>
        <p:txBody>
          <a:bodyPr/>
          <a:lstStyle/>
          <a:p>
            <a:fld id="{2486D399-23B4-475A-A239-1986917A20E6}" type="slidenum">
              <a:rPr lang="en-US" altLang="zh-TW"/>
              <a:pPr/>
              <a:t>4</a:t>
            </a:fld>
            <a:endParaRPr lang="en-US" altLang="zh-TW"/>
          </a:p>
        </p:txBody>
      </p:sp>
      <p:sp>
        <p:nvSpPr>
          <p:cNvPr id="174082" name="Rectangle 2"/>
          <p:cNvSpPr>
            <a:spLocks noGrp="1" noChangeArrowheads="1"/>
          </p:cNvSpPr>
          <p:nvPr>
            <p:ph type="title"/>
          </p:nvPr>
        </p:nvSpPr>
        <p:spPr>
          <a:xfrm>
            <a:off x="683568" y="134634"/>
            <a:ext cx="7772400" cy="1143000"/>
          </a:xfrm>
        </p:spPr>
        <p:txBody>
          <a:bodyPr/>
          <a:lstStyle/>
          <a:p>
            <a:r>
              <a:rPr lang="en-US" altLang="zh-TW" dirty="0">
                <a:ea typeface="新細明體" pitchFamily="18" charset="-120"/>
              </a:rPr>
              <a:t>Technology and Complexity</a:t>
            </a:r>
          </a:p>
        </p:txBody>
      </p:sp>
      <p:sp>
        <p:nvSpPr>
          <p:cNvPr id="174083" name="Rectangle 3"/>
          <p:cNvSpPr>
            <a:spLocks noGrp="1" noChangeArrowheads="1"/>
          </p:cNvSpPr>
          <p:nvPr>
            <p:ph type="body" idx="1"/>
          </p:nvPr>
        </p:nvSpPr>
        <p:spPr/>
        <p:txBody>
          <a:bodyPr/>
          <a:lstStyle/>
          <a:p>
            <a:r>
              <a:rPr lang="en-US" altLang="zh-TW" dirty="0">
                <a:ea typeface="新細明體" pitchFamily="18" charset="-120"/>
              </a:rPr>
              <a:t>Complexity:  individual elements reacting to the collective pattern they create</a:t>
            </a:r>
          </a:p>
          <a:p>
            <a:r>
              <a:rPr lang="en-US" altLang="zh-TW" dirty="0">
                <a:ea typeface="新細明體" pitchFamily="18" charset="-120"/>
              </a:rPr>
              <a:t>Evolution is part of this</a:t>
            </a:r>
          </a:p>
          <a:p>
            <a:endParaRPr lang="en-US" altLang="zh-TW" dirty="0">
              <a:ea typeface="新細明體" pitchFamily="18" charset="-120"/>
            </a:endParaRPr>
          </a:p>
          <a:p>
            <a:pPr>
              <a:buFontTx/>
              <a:buNone/>
            </a:pPr>
            <a:endParaRPr lang="en-US" altLang="zh-TW" dirty="0" smtClean="0">
              <a:ea typeface="新細明體" pitchFamily="18" charset="-120"/>
            </a:endParaRPr>
          </a:p>
          <a:p>
            <a:pPr>
              <a:buFontTx/>
              <a:buNone/>
            </a:pPr>
            <a:endParaRPr lang="en-US" altLang="zh-TW" dirty="0" smtClean="0">
              <a:ea typeface="新細明體" pitchFamily="18" charset="-120"/>
            </a:endParaRPr>
          </a:p>
          <a:p>
            <a:pPr>
              <a:buFontTx/>
              <a:buNone/>
            </a:pPr>
            <a:endParaRPr lang="en-US" altLang="zh-TW" dirty="0" smtClean="0">
              <a:ea typeface="新細明體" pitchFamily="18" charset="-120"/>
            </a:endParaRPr>
          </a:p>
          <a:p>
            <a:pPr>
              <a:buFontTx/>
              <a:buNone/>
            </a:pPr>
            <a:r>
              <a:rPr lang="en-US" altLang="zh-TW" dirty="0" smtClean="0">
                <a:ea typeface="新細明體" pitchFamily="18" charset="-120"/>
              </a:rPr>
              <a:t>Q</a:t>
            </a:r>
            <a:r>
              <a:rPr lang="en-US" altLang="zh-TW" dirty="0">
                <a:ea typeface="新細明體" pitchFamily="18" charset="-120"/>
              </a:rPr>
              <a:t>. Does the collective of technology evolve?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Data Scientist</a:t>
            </a:r>
            <a:endParaRPr lang="zh-TW" altLang="en-US" dirty="0"/>
          </a:p>
        </p:txBody>
      </p:sp>
      <p:pic>
        <p:nvPicPr>
          <p:cNvPr id="203778" name="Picture 2" descr="http://i1.wp.com/flowingdata.com/wp-content/uploads/2009/06/all-fields.png"/>
          <p:cNvPicPr>
            <a:picLocks noChangeAspect="1" noChangeArrowheads="1"/>
          </p:cNvPicPr>
          <p:nvPr/>
        </p:nvPicPr>
        <p:blipFill>
          <a:blip r:embed="rId2"/>
          <a:srcRect/>
          <a:stretch>
            <a:fillRect/>
          </a:stretch>
        </p:blipFill>
        <p:spPr bwMode="auto">
          <a:xfrm>
            <a:off x="631825" y="3213100"/>
            <a:ext cx="8096250" cy="2644775"/>
          </a:xfrm>
          <a:prstGeom prst="rect">
            <a:avLst/>
          </a:prstGeom>
          <a:noFill/>
        </p:spPr>
      </p:pic>
      <p:sp>
        <p:nvSpPr>
          <p:cNvPr id="5" name="矩形 4"/>
          <p:cNvSpPr/>
          <p:nvPr/>
        </p:nvSpPr>
        <p:spPr>
          <a:xfrm>
            <a:off x="415925" y="1647825"/>
            <a:ext cx="8096250" cy="1477328"/>
          </a:xfrm>
          <a:prstGeom prst="rect">
            <a:avLst/>
          </a:prstGeom>
        </p:spPr>
        <p:txBody>
          <a:bodyPr wrap="square">
            <a:spAutoFit/>
          </a:bodyPr>
          <a:lstStyle/>
          <a:p>
            <a:r>
              <a:rPr lang="en-US" dirty="0" smtClean="0"/>
              <a:t>… on any given day, a team member could author a multistage processing pipeline in Python, design a hypothesis test, perform a regression analysis over data samples with R, design and implement an algorithm for some data-intensive product or service in </a:t>
            </a:r>
            <a:r>
              <a:rPr lang="en-US" dirty="0" err="1" smtClean="0"/>
              <a:t>Hadoop</a:t>
            </a:r>
            <a:r>
              <a:rPr lang="en-US" dirty="0" smtClean="0"/>
              <a:t>, or communicate the results of our analyses to other members of the organization</a:t>
            </a:r>
            <a:endParaRPr lang="zh-TW" altLang="en-US" dirty="0"/>
          </a:p>
        </p:txBody>
      </p:sp>
      <p:sp>
        <p:nvSpPr>
          <p:cNvPr id="6" name="矩形 5"/>
          <p:cNvSpPr/>
          <p:nvPr/>
        </p:nvSpPr>
        <p:spPr>
          <a:xfrm>
            <a:off x="1063625" y="5803900"/>
            <a:ext cx="7540625" cy="923330"/>
          </a:xfrm>
          <a:prstGeom prst="rect">
            <a:avLst/>
          </a:prstGeom>
        </p:spPr>
        <p:txBody>
          <a:bodyPr wrap="square">
            <a:spAutoFit/>
          </a:bodyPr>
          <a:lstStyle/>
          <a:p>
            <a:r>
              <a:rPr lang="en-US" altLang="zh-TW" i="1" dirty="0" smtClean="0"/>
              <a:t>A data scientist is someone who knows how to extract</a:t>
            </a:r>
          </a:p>
          <a:p>
            <a:r>
              <a:rPr lang="en-US" altLang="zh-TW" i="1" dirty="0" smtClean="0"/>
              <a:t>meaning from and interpret data, which requires both tools and methods</a:t>
            </a:r>
          </a:p>
          <a:p>
            <a:r>
              <a:rPr lang="en-US" altLang="zh-TW" i="1" dirty="0" smtClean="0"/>
              <a:t>from statistics and machine learning, as well as being human.</a:t>
            </a:r>
            <a:endParaRPr lang="zh-TW" altLang="en-US" i="1"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http://nirvacana.com/thoughts/wp-content/uploads/2013/07/RoadToDataScientist1.pn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矩形 2"/>
          <p:cNvSpPr/>
          <p:nvPr/>
        </p:nvSpPr>
        <p:spPr>
          <a:xfrm>
            <a:off x="469900" y="460375"/>
            <a:ext cx="3275256" cy="369332"/>
          </a:xfrm>
          <a:prstGeom prst="rect">
            <a:avLst/>
          </a:prstGeom>
        </p:spPr>
        <p:txBody>
          <a:bodyPr wrap="none">
            <a:spAutoFit/>
          </a:bodyPr>
          <a:lstStyle/>
          <a:p>
            <a:r>
              <a:rPr lang="en-US" altLang="zh-TW" dirty="0" smtClean="0">
                <a:solidFill>
                  <a:schemeClr val="bg1"/>
                </a:solidFill>
              </a:rPr>
              <a:t>http://nirvacana.com/thoughts/</a:t>
            </a:r>
            <a:endParaRPr lang="zh-TW" altLang="en-US" dirty="0">
              <a:solidFill>
                <a:schemeClr val="bg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i="1" dirty="0" smtClean="0"/>
              <a:t>The data scientist is involved in every part of this process</a:t>
            </a:r>
            <a:endParaRPr lang="zh-TW" altLang="en-US" dirty="0"/>
          </a:p>
        </p:txBody>
      </p:sp>
      <p:pic>
        <p:nvPicPr>
          <p:cNvPr id="134146" name="Picture 2"/>
          <p:cNvPicPr>
            <a:picLocks noChangeAspect="1" noChangeArrowheads="1"/>
          </p:cNvPicPr>
          <p:nvPr/>
        </p:nvPicPr>
        <p:blipFill>
          <a:blip r:embed="rId2"/>
          <a:srcRect/>
          <a:stretch>
            <a:fillRect/>
          </a:stretch>
        </p:blipFill>
        <p:spPr bwMode="auto">
          <a:xfrm>
            <a:off x="1279525" y="1863725"/>
            <a:ext cx="6486525" cy="4476750"/>
          </a:xfrm>
          <a:prstGeom prst="rect">
            <a:avLst/>
          </a:prstGeom>
          <a:noFill/>
          <a:ln w="9525">
            <a:noFill/>
            <a:miter lim="800000"/>
            <a:headEnd/>
            <a:tailEnd/>
          </a:ln>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2"/>
          <a:srcRect/>
          <a:stretch>
            <a:fillRect/>
          </a:stretch>
        </p:blipFill>
        <p:spPr bwMode="auto">
          <a:xfrm>
            <a:off x="1338263" y="328613"/>
            <a:ext cx="6467475" cy="6200775"/>
          </a:xfrm>
          <a:prstGeom prst="rect">
            <a:avLst/>
          </a:prstGeom>
          <a:noFill/>
          <a:ln w="9525">
            <a:noFill/>
            <a:miter lim="800000"/>
            <a:headEnd/>
            <a:tailEnd/>
          </a:ln>
          <a:effectLst/>
        </p:spPr>
      </p:pic>
      <p:sp>
        <p:nvSpPr>
          <p:cNvPr id="3" name="矩形 2"/>
          <p:cNvSpPr/>
          <p:nvPr/>
        </p:nvSpPr>
        <p:spPr>
          <a:xfrm>
            <a:off x="0" y="0"/>
            <a:ext cx="4552272" cy="369332"/>
          </a:xfrm>
          <a:prstGeom prst="rect">
            <a:avLst/>
          </a:prstGeom>
        </p:spPr>
        <p:txBody>
          <a:bodyPr wrap="none">
            <a:spAutoFit/>
          </a:bodyPr>
          <a:lstStyle/>
          <a:p>
            <a:r>
              <a:rPr lang="en-US" b="1" dirty="0" smtClean="0"/>
              <a:t>A Data Scientist's Real Job: Storytelling</a:t>
            </a:r>
            <a:endParaRPr lang="en-US" b="1" dirty="0"/>
          </a:p>
        </p:txBody>
      </p:sp>
      <p:sp>
        <p:nvSpPr>
          <p:cNvPr id="4" name="矩形 3"/>
          <p:cNvSpPr/>
          <p:nvPr/>
        </p:nvSpPr>
        <p:spPr>
          <a:xfrm>
            <a:off x="523875" y="6451600"/>
            <a:ext cx="7070725" cy="276999"/>
          </a:xfrm>
          <a:prstGeom prst="rect">
            <a:avLst/>
          </a:prstGeom>
        </p:spPr>
        <p:txBody>
          <a:bodyPr wrap="square">
            <a:spAutoFit/>
          </a:bodyPr>
          <a:lstStyle/>
          <a:p>
            <a:r>
              <a:rPr lang="en-US" altLang="zh-TW" sz="1200" dirty="0" smtClean="0"/>
              <a:t>http://www.bigdatarepublic.com/author.asp?section_id=2642&amp;doc_id=266699&amp;image_number=1</a:t>
            </a:r>
            <a:endParaRPr lang="zh-TW" altLang="en-US" sz="12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2" cstate="print"/>
          <a:srcRect/>
          <a:stretch>
            <a:fillRect/>
          </a:stretch>
        </p:blipFill>
        <p:spPr bwMode="auto">
          <a:xfrm>
            <a:off x="521550" y="458670"/>
            <a:ext cx="8262917" cy="5724636"/>
          </a:xfrm>
          <a:prstGeom prst="rect">
            <a:avLst/>
          </a:prstGeom>
          <a:noFill/>
          <a:ln w="9525">
            <a:noFill/>
            <a:miter lim="800000"/>
            <a:headEnd/>
            <a:tailEnd/>
          </a:ln>
        </p:spPr>
      </p:pic>
      <p:sp>
        <p:nvSpPr>
          <p:cNvPr id="3" name="矩形 2"/>
          <p:cNvSpPr/>
          <p:nvPr/>
        </p:nvSpPr>
        <p:spPr>
          <a:xfrm>
            <a:off x="1279525" y="730250"/>
            <a:ext cx="2467407" cy="369332"/>
          </a:xfrm>
          <a:prstGeom prst="rect">
            <a:avLst/>
          </a:prstGeom>
        </p:spPr>
        <p:txBody>
          <a:bodyPr wrap="none">
            <a:spAutoFit/>
          </a:bodyPr>
          <a:lstStyle/>
          <a:p>
            <a:r>
              <a:rPr lang="en-US" dirty="0" smtClean="0">
                <a:hlinkClick r:id="rId3"/>
              </a:rPr>
              <a:t>http://www.google.org/</a:t>
            </a:r>
            <a:endParaRPr lang="zh-TW" alt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smtClean="0"/>
              <a:t>Data collected</a:t>
            </a:r>
            <a:br>
              <a:rPr lang="en-US" altLang="zh-TW" dirty="0" smtClean="0"/>
            </a:br>
            <a:r>
              <a:rPr lang="en-US" altLang="zh-TW" dirty="0" smtClean="0"/>
              <a:t>from users provides added value.</a:t>
            </a:r>
            <a:endParaRPr lang="zh-TW" altLang="en-US" dirty="0"/>
          </a:p>
        </p:txBody>
      </p:sp>
      <p:sp>
        <p:nvSpPr>
          <p:cNvPr id="3" name="內容版面配置區 2"/>
          <p:cNvSpPr>
            <a:spLocks noGrp="1"/>
          </p:cNvSpPr>
          <p:nvPr>
            <p:ph idx="1"/>
          </p:nvPr>
        </p:nvSpPr>
        <p:spPr/>
        <p:txBody>
          <a:bodyPr>
            <a:normAutofit fontScale="85000" lnSpcReduction="10000"/>
          </a:bodyPr>
          <a:lstStyle/>
          <a:p>
            <a:r>
              <a:rPr lang="en-US" altLang="zh-TW" dirty="0" smtClean="0"/>
              <a:t>Google isn’t the only company that knows how to use data. </a:t>
            </a:r>
          </a:p>
          <a:p>
            <a:r>
              <a:rPr lang="en-US" altLang="zh-TW" dirty="0" err="1" smtClean="0"/>
              <a:t>Facebook</a:t>
            </a:r>
            <a:r>
              <a:rPr lang="en-US" altLang="zh-TW" dirty="0" smtClean="0"/>
              <a:t> and LinkedIn use patterns of friendship relationships to suggest other people you may know, or should know, with sometimes frightening accuracy. </a:t>
            </a:r>
          </a:p>
          <a:p>
            <a:r>
              <a:rPr lang="en-US" altLang="zh-TW" dirty="0" smtClean="0"/>
              <a:t>Amazon saves your searches, correlates what you search for with what other users search for, and uses it to create surprisingly appropriate recommendations. These recommendations are “data products” that help to drive Amazon’s more traditional retail business.</a:t>
            </a:r>
            <a:endParaRPr lang="zh-TW" altLang="en-US" dirty="0"/>
          </a:p>
        </p:txBody>
      </p:sp>
      <p:sp>
        <p:nvSpPr>
          <p:cNvPr id="4" name="矩形 3"/>
          <p:cNvSpPr/>
          <p:nvPr/>
        </p:nvSpPr>
        <p:spPr>
          <a:xfrm>
            <a:off x="901700" y="5641975"/>
            <a:ext cx="2929072" cy="369332"/>
          </a:xfrm>
          <a:prstGeom prst="rect">
            <a:avLst/>
          </a:prstGeom>
        </p:spPr>
        <p:txBody>
          <a:bodyPr wrap="none">
            <a:spAutoFit/>
          </a:bodyPr>
          <a:lstStyle/>
          <a:p>
            <a:r>
              <a:rPr lang="en-US" dirty="0" smtClean="0">
                <a:hlinkClick r:id="rId2"/>
              </a:rPr>
              <a:t>https://www.facebook.com/</a:t>
            </a:r>
            <a:endParaRPr lang="zh-TW" altLang="en-US" dirty="0"/>
          </a:p>
        </p:txBody>
      </p:sp>
      <p:sp>
        <p:nvSpPr>
          <p:cNvPr id="5" name="矩形 4"/>
          <p:cNvSpPr/>
          <p:nvPr/>
        </p:nvSpPr>
        <p:spPr>
          <a:xfrm>
            <a:off x="901700" y="6019800"/>
            <a:ext cx="2775183" cy="369332"/>
          </a:xfrm>
          <a:prstGeom prst="rect">
            <a:avLst/>
          </a:prstGeom>
        </p:spPr>
        <p:txBody>
          <a:bodyPr wrap="none">
            <a:spAutoFit/>
          </a:bodyPr>
          <a:lstStyle/>
          <a:p>
            <a:r>
              <a:rPr lang="en-US" dirty="0" smtClean="0">
                <a:hlinkClick r:id="rId3"/>
              </a:rPr>
              <a:t>https://www.linkedin.com/</a:t>
            </a:r>
            <a:endParaRPr lang="zh-TW" altLang="en-US" dirty="0"/>
          </a:p>
        </p:txBody>
      </p:sp>
      <p:sp>
        <p:nvSpPr>
          <p:cNvPr id="6" name="矩形 5"/>
          <p:cNvSpPr/>
          <p:nvPr/>
        </p:nvSpPr>
        <p:spPr>
          <a:xfrm>
            <a:off x="4248150" y="5695950"/>
            <a:ext cx="2698239" cy="369332"/>
          </a:xfrm>
          <a:prstGeom prst="rect">
            <a:avLst/>
          </a:prstGeom>
        </p:spPr>
        <p:txBody>
          <a:bodyPr wrap="none">
            <a:spAutoFit/>
          </a:bodyPr>
          <a:lstStyle/>
          <a:p>
            <a:r>
              <a:rPr lang="en-US" dirty="0" smtClean="0">
                <a:hlinkClick r:id="rId4"/>
              </a:rPr>
              <a:t>http://www.amazon.com/</a:t>
            </a:r>
            <a:endParaRPr lang="zh-TW" alt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smtClean="0"/>
              <a:t>How Google Collect Data!</a:t>
            </a:r>
            <a:br>
              <a:rPr lang="en-US" altLang="zh-TW" dirty="0" smtClean="0"/>
            </a:br>
            <a:r>
              <a:rPr lang="en-US" altLang="zh-TW" dirty="0" smtClean="0"/>
              <a:t>(free and sharing)</a:t>
            </a:r>
            <a:endParaRPr lang="zh-TW" altLang="en-US" dirty="0"/>
          </a:p>
        </p:txBody>
      </p:sp>
      <p:sp>
        <p:nvSpPr>
          <p:cNvPr id="3" name="內容版面配置區 2"/>
          <p:cNvSpPr>
            <a:spLocks noGrp="1"/>
          </p:cNvSpPr>
          <p:nvPr>
            <p:ph idx="1"/>
          </p:nvPr>
        </p:nvSpPr>
        <p:spPr>
          <a:xfrm>
            <a:off x="457200" y="1600200"/>
            <a:ext cx="8216900" cy="4905375"/>
          </a:xfrm>
        </p:spPr>
        <p:txBody>
          <a:bodyPr>
            <a:normAutofit fontScale="62500" lnSpcReduction="20000"/>
          </a:bodyPr>
          <a:lstStyle/>
          <a:p>
            <a:r>
              <a:rPr lang="en-US" dirty="0" smtClean="0"/>
              <a:t>Google’s information-gathering channels</a:t>
            </a:r>
          </a:p>
          <a:p>
            <a:pPr lvl="1"/>
            <a:r>
              <a:rPr lang="en-US" dirty="0" smtClean="0"/>
              <a:t>Searches (web, images, news, blogs, etc.)</a:t>
            </a:r>
          </a:p>
          <a:p>
            <a:pPr lvl="1"/>
            <a:r>
              <a:rPr lang="en-US" dirty="0" smtClean="0"/>
              <a:t>Web crawling, Website analytics, Ad serving, Email, Twitter</a:t>
            </a:r>
          </a:p>
          <a:p>
            <a:pPr lvl="1"/>
            <a:r>
              <a:rPr lang="en-US" dirty="0" smtClean="0"/>
              <a:t>Google Apps (Docs, Spreadsheets, Calendar, etc.)</a:t>
            </a:r>
          </a:p>
          <a:p>
            <a:pPr lvl="1"/>
            <a:r>
              <a:rPr lang="en-US" dirty="0" smtClean="0"/>
              <a:t>Google Public Profiles, </a:t>
            </a:r>
            <a:r>
              <a:rPr lang="en-US" dirty="0" err="1" smtClean="0"/>
              <a:t>Orkut</a:t>
            </a:r>
            <a:r>
              <a:rPr lang="en-US" dirty="0" smtClean="0"/>
              <a:t>, Google Public DNS </a:t>
            </a:r>
          </a:p>
          <a:p>
            <a:pPr lvl="1"/>
            <a:r>
              <a:rPr lang="en-US" dirty="0" smtClean="0"/>
              <a:t>The Google Chrome browser,</a:t>
            </a:r>
          </a:p>
          <a:p>
            <a:pPr lvl="1"/>
            <a:r>
              <a:rPr lang="en-US" dirty="0" smtClean="0"/>
              <a:t>Google Finance</a:t>
            </a:r>
          </a:p>
          <a:p>
            <a:pPr lvl="1"/>
            <a:r>
              <a:rPr lang="en-US" dirty="0" err="1" smtClean="0"/>
              <a:t>Youtube</a:t>
            </a:r>
            <a:endParaRPr lang="en-US" dirty="0" smtClean="0"/>
          </a:p>
          <a:p>
            <a:pPr lvl="1"/>
            <a:r>
              <a:rPr lang="en-US" dirty="0" smtClean="0"/>
              <a:t>Google Translate, Google Books, Google Reader</a:t>
            </a:r>
          </a:p>
          <a:p>
            <a:pPr lvl="1"/>
            <a:r>
              <a:rPr lang="en-US" dirty="0" err="1" smtClean="0"/>
              <a:t>Feedburner</a:t>
            </a:r>
            <a:endParaRPr lang="en-US" dirty="0" smtClean="0"/>
          </a:p>
          <a:p>
            <a:pPr lvl="1"/>
            <a:r>
              <a:rPr lang="en-US" dirty="0" smtClean="0"/>
              <a:t>Google Maps and Google Earth</a:t>
            </a:r>
          </a:p>
          <a:p>
            <a:pPr lvl="1"/>
            <a:r>
              <a:rPr lang="en-US" dirty="0" smtClean="0"/>
              <a:t>Your Contact Networks</a:t>
            </a:r>
          </a:p>
          <a:p>
            <a:pPr lvl="1"/>
            <a:r>
              <a:rPr lang="en-US" dirty="0" smtClean="0"/>
              <a:t>Chrome OS</a:t>
            </a:r>
          </a:p>
          <a:p>
            <a:pPr lvl="1"/>
            <a:r>
              <a:rPr lang="en-US" dirty="0" smtClean="0"/>
              <a:t>Google TV</a:t>
            </a:r>
          </a:p>
          <a:p>
            <a:pPr lvl="1"/>
            <a:r>
              <a:rPr lang="en-US" dirty="0" smtClean="0"/>
              <a:t>Google Glass</a:t>
            </a:r>
          </a:p>
          <a:p>
            <a:r>
              <a:rPr lang="en-US" dirty="0" smtClean="0">
                <a:hlinkClick r:id="rId2"/>
              </a:rPr>
              <a:t>http://www.google.com/analytics/apps/results?category=Data%20Collection</a:t>
            </a:r>
            <a:r>
              <a:rPr lang="en-US" dirty="0" smtClean="0"/>
              <a:t>  all free!</a:t>
            </a:r>
          </a:p>
          <a:p>
            <a:endParaRPr lang="en-US" dirty="0" smtClean="0"/>
          </a:p>
          <a:p>
            <a:endParaRPr lang="zh-TW" alt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smtClean="0"/>
              <a:t>Facebook</a:t>
            </a:r>
            <a:r>
              <a:rPr lang="en-US" altLang="zh-TW" dirty="0" smtClean="0"/>
              <a:t> Data Collections</a:t>
            </a:r>
            <a:endParaRPr lang="zh-TW" altLang="en-US" dirty="0"/>
          </a:p>
        </p:txBody>
      </p:sp>
      <p:sp>
        <p:nvSpPr>
          <p:cNvPr id="3" name="內容版面配置區 2"/>
          <p:cNvSpPr>
            <a:spLocks noGrp="1"/>
          </p:cNvSpPr>
          <p:nvPr>
            <p:ph idx="1"/>
          </p:nvPr>
        </p:nvSpPr>
        <p:spPr>
          <a:xfrm>
            <a:off x="457200" y="1600200"/>
            <a:ext cx="8229600" cy="4797425"/>
          </a:xfrm>
        </p:spPr>
        <p:txBody>
          <a:bodyPr>
            <a:normAutofit fontScale="62500" lnSpcReduction="20000"/>
          </a:bodyPr>
          <a:lstStyle/>
          <a:p>
            <a:r>
              <a:rPr lang="en-US" altLang="zh-TW" dirty="0" smtClean="0"/>
              <a:t>If </a:t>
            </a:r>
            <a:r>
              <a:rPr lang="en-US" altLang="zh-TW" dirty="0" err="1" smtClean="0"/>
              <a:t>Facebook</a:t>
            </a:r>
            <a:r>
              <a:rPr lang="en-US" altLang="zh-TW" dirty="0" smtClean="0"/>
              <a:t> were a country, a conceit that founder Mark </a:t>
            </a:r>
            <a:r>
              <a:rPr lang="en-US" altLang="zh-TW" dirty="0" err="1" smtClean="0"/>
              <a:t>Zuckerberg</a:t>
            </a:r>
            <a:r>
              <a:rPr lang="en-US" altLang="zh-TW" dirty="0" smtClean="0"/>
              <a:t> has entertained in public, its 1.2 billions members would make it the second largest in the world. It would far outstrip any regime past or present in how intimately it records the lives of its citizens. Private conversations, family photos, and records of road trips, births, marriages, and deaths all stream into the company’s servers and lodge there. </a:t>
            </a:r>
            <a:r>
              <a:rPr lang="en-US" altLang="zh-TW" dirty="0" err="1" smtClean="0"/>
              <a:t>Facebook</a:t>
            </a:r>
            <a:r>
              <a:rPr lang="en-US" altLang="zh-TW" dirty="0" smtClean="0"/>
              <a:t> has collected the most extensive data set ever assembled on human social behavior. Some of your personal information is probably part of it.</a:t>
            </a:r>
          </a:p>
          <a:p>
            <a:r>
              <a:rPr lang="en-US" altLang="zh-TW" dirty="0" err="1" smtClean="0"/>
              <a:t>Facebook</a:t>
            </a:r>
            <a:r>
              <a:rPr lang="en-US" altLang="zh-TW" dirty="0" smtClean="0"/>
              <a:t> information </a:t>
            </a:r>
            <a:r>
              <a:rPr lang="en-US" altLang="zh-TW" dirty="0" err="1" smtClean="0"/>
              <a:t>gethering</a:t>
            </a:r>
            <a:endParaRPr lang="en-US" altLang="zh-TW" dirty="0" smtClean="0"/>
          </a:p>
          <a:p>
            <a:pPr lvl="1"/>
            <a:r>
              <a:rPr lang="en-US" altLang="zh-TW" dirty="0" smtClean="0"/>
              <a:t>Data on minute user interactions with its content, such as how long a user’s cursor hovers over a certain part of its website, or whether a user’s newsfeed is visible at a given moment on the screen of his or her mobile phone</a:t>
            </a:r>
          </a:p>
          <a:p>
            <a:pPr lvl="1"/>
            <a:r>
              <a:rPr lang="en-US" altLang="zh-TW" dirty="0" smtClean="0"/>
              <a:t>Demographic data—such as where a user lives or went to school—documents a user’s life beyond the network</a:t>
            </a:r>
          </a:p>
          <a:p>
            <a:pPr lvl="1"/>
            <a:r>
              <a:rPr lang="en-US" altLang="zh-TW" dirty="0" smtClean="0"/>
              <a:t>Behavioral data—such as one’s circle of </a:t>
            </a:r>
            <a:r>
              <a:rPr lang="en-US" altLang="zh-TW" dirty="0" err="1" smtClean="0"/>
              <a:t>Facebook</a:t>
            </a:r>
            <a:r>
              <a:rPr lang="en-US" altLang="zh-TW" dirty="0" smtClean="0"/>
              <a:t> friends, or “likes”—is captured in real time on the network itself. </a:t>
            </a:r>
          </a:p>
          <a:p>
            <a:pPr lvl="1"/>
            <a:r>
              <a:rPr lang="en-US" altLang="zh-TW" dirty="0" smtClean="0"/>
              <a:t>Uses your profile to target Ads</a:t>
            </a:r>
          </a:p>
          <a:p>
            <a:pPr lvl="1"/>
            <a:r>
              <a:rPr lang="en-US" altLang="zh-TW" dirty="0" smtClean="0"/>
              <a:t>Uses your real world shopping to target Ads</a:t>
            </a:r>
            <a:endParaRPr lang="zh-TW" alt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3600" dirty="0" smtClean="0"/>
              <a:t>How </a:t>
            </a:r>
            <a:r>
              <a:rPr lang="en-US" altLang="zh-TW" sz="3600" dirty="0" err="1" smtClean="0"/>
              <a:t>Linkedin</a:t>
            </a:r>
            <a:r>
              <a:rPr lang="en-US" altLang="zh-TW" sz="3600" dirty="0" smtClean="0"/>
              <a:t> Collect Leads:</a:t>
            </a:r>
            <a:br>
              <a:rPr lang="en-US" altLang="zh-TW" sz="3600" dirty="0" smtClean="0"/>
            </a:br>
            <a:r>
              <a:rPr lang="en-US" altLang="zh-TW" sz="3600" dirty="0" smtClean="0"/>
              <a:t>Connect, share ideas, and discover opportunities.</a:t>
            </a:r>
            <a:endParaRPr lang="zh-TW" altLang="en-US" sz="3600" dirty="0"/>
          </a:p>
        </p:txBody>
      </p:sp>
      <p:sp>
        <p:nvSpPr>
          <p:cNvPr id="3" name="內容版面配置區 2"/>
          <p:cNvSpPr>
            <a:spLocks noGrp="1"/>
          </p:cNvSpPr>
          <p:nvPr>
            <p:ph idx="1"/>
          </p:nvPr>
        </p:nvSpPr>
        <p:spPr/>
        <p:txBody>
          <a:bodyPr/>
          <a:lstStyle/>
          <a:p>
            <a:r>
              <a:rPr lang="en-US" dirty="0" smtClean="0">
                <a:hlinkClick r:id="rId2"/>
              </a:rPr>
              <a:t>http://www.linkedin.com/static?key=advertising_leads_collection</a:t>
            </a:r>
            <a:endParaRPr lang="en-US" dirty="0" smtClean="0"/>
          </a:p>
          <a:p>
            <a:r>
              <a:rPr lang="en-US" dirty="0" smtClean="0">
                <a:hlinkClick r:id="rId3"/>
              </a:rPr>
              <a:t>http://www.linkedin.com/company/launch-leads</a:t>
            </a:r>
            <a:endParaRPr lang="en-US" dirty="0" smtClean="0"/>
          </a:p>
          <a:p>
            <a:r>
              <a:rPr lang="en-US" dirty="0" smtClean="0">
                <a:hlinkClick r:id="rId4"/>
              </a:rPr>
              <a:t>https://www.linkedin.com/ads/</a:t>
            </a:r>
            <a:endParaRPr lang="zh-TW" alt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smtClean="0"/>
              <a:t>Amazon Service and Data Collection</a:t>
            </a:r>
            <a:endParaRPr lang="zh-TW" altLang="en-US" dirty="0"/>
          </a:p>
        </p:txBody>
      </p:sp>
      <p:sp>
        <p:nvSpPr>
          <p:cNvPr id="3" name="內容版面配置區 2"/>
          <p:cNvSpPr>
            <a:spLocks noGrp="1"/>
          </p:cNvSpPr>
          <p:nvPr>
            <p:ph idx="1"/>
          </p:nvPr>
        </p:nvSpPr>
        <p:spPr/>
        <p:txBody>
          <a:bodyPr/>
          <a:lstStyle/>
          <a:p>
            <a:r>
              <a:rPr lang="en-US" dirty="0" smtClean="0">
                <a:hlinkClick r:id="rId2"/>
              </a:rPr>
              <a:t>http://www.howstuffworks.com/amazon3.htm</a:t>
            </a:r>
            <a:endParaRPr lang="en-US" dirty="0" smtClean="0"/>
          </a:p>
          <a:p>
            <a:r>
              <a:rPr lang="en-US" dirty="0" smtClean="0">
                <a:hlinkClick r:id="rId3"/>
              </a:rPr>
              <a:t>http://aws.amazon.com/big-data/</a:t>
            </a:r>
            <a:endParaRPr lang="zh-TW" alt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p:cNvSpPr>
            <a:spLocks noGrp="1"/>
          </p:cNvSpPr>
          <p:nvPr>
            <p:ph type="ftr" sz="quarter" idx="11"/>
          </p:nvPr>
        </p:nvSpPr>
        <p:spPr/>
        <p:txBody>
          <a:bodyPr/>
          <a:lstStyle/>
          <a:p>
            <a:r>
              <a:rPr lang="en-US" altLang="zh-TW"/>
              <a:t> </a:t>
            </a:r>
            <a:r>
              <a:rPr lang="en-US" altLang="zh-TW" sz="1000">
                <a:latin typeface="Arial"/>
              </a:rPr>
              <a:t>©</a:t>
            </a:r>
            <a:r>
              <a:rPr lang="en-US" altLang="zh-TW" sz="1000"/>
              <a:t> 2009 W. Brian Arthur</a:t>
            </a:r>
            <a:endParaRPr lang="en-US" altLang="zh-TW"/>
          </a:p>
        </p:txBody>
      </p:sp>
      <p:sp>
        <p:nvSpPr>
          <p:cNvPr id="5" name="投影片編號版面配置區 5"/>
          <p:cNvSpPr>
            <a:spLocks noGrp="1"/>
          </p:cNvSpPr>
          <p:nvPr>
            <p:ph type="sldNum" sz="quarter" idx="12"/>
          </p:nvPr>
        </p:nvSpPr>
        <p:spPr/>
        <p:txBody>
          <a:bodyPr/>
          <a:lstStyle/>
          <a:p>
            <a:fld id="{A69B72A3-4280-4FFE-B4F4-07A608864338}" type="slidenum">
              <a:rPr lang="en-US" altLang="zh-TW"/>
              <a:pPr/>
              <a:t>5</a:t>
            </a:fld>
            <a:endParaRPr lang="en-US" altLang="zh-TW"/>
          </a:p>
        </p:txBody>
      </p:sp>
      <p:sp>
        <p:nvSpPr>
          <p:cNvPr id="178178" name="Rectangle 2"/>
          <p:cNvSpPr>
            <a:spLocks noGrp="1" noChangeArrowheads="1"/>
          </p:cNvSpPr>
          <p:nvPr>
            <p:ph type="title"/>
          </p:nvPr>
        </p:nvSpPr>
        <p:spPr/>
        <p:txBody>
          <a:bodyPr/>
          <a:lstStyle/>
          <a:p>
            <a:r>
              <a:rPr lang="en-US" altLang="zh-TW">
                <a:ea typeface="新細明體" pitchFamily="18" charset="-120"/>
              </a:rPr>
              <a:t>An observation</a:t>
            </a:r>
          </a:p>
        </p:txBody>
      </p:sp>
      <p:sp>
        <p:nvSpPr>
          <p:cNvPr id="178179" name="Rectangle 3"/>
          <p:cNvSpPr>
            <a:spLocks noGrp="1" noChangeArrowheads="1"/>
          </p:cNvSpPr>
          <p:nvPr>
            <p:ph type="body" idx="1"/>
          </p:nvPr>
        </p:nvSpPr>
        <p:spPr>
          <a:xfrm>
            <a:off x="609600" y="1828800"/>
            <a:ext cx="8001000" cy="4114800"/>
          </a:xfrm>
        </p:spPr>
        <p:txBody>
          <a:bodyPr/>
          <a:lstStyle/>
          <a:p>
            <a:pPr>
              <a:spcBef>
                <a:spcPts val="0"/>
              </a:spcBef>
              <a:buFontTx/>
              <a:buNone/>
            </a:pPr>
            <a:r>
              <a:rPr lang="en-US" altLang="zh-TW" sz="3200" dirty="0">
                <a:ea typeface="新細明體" pitchFamily="18" charset="-120"/>
              </a:rPr>
              <a:t>Technologies are constructed from </a:t>
            </a:r>
            <a:r>
              <a:rPr lang="en-US" altLang="zh-TW" sz="3200" dirty="0" smtClean="0">
                <a:ea typeface="新細明體" pitchFamily="18" charset="-120"/>
              </a:rPr>
              <a:t>existing</a:t>
            </a:r>
          </a:p>
          <a:p>
            <a:pPr>
              <a:spcBef>
                <a:spcPts val="0"/>
              </a:spcBef>
              <a:buFontTx/>
              <a:buNone/>
            </a:pPr>
            <a:r>
              <a:rPr lang="en-US" altLang="zh-TW" sz="3200" dirty="0" smtClean="0">
                <a:ea typeface="新細明體" pitchFamily="18" charset="-120"/>
              </a:rPr>
              <a:t>technologies</a:t>
            </a:r>
            <a:endParaRPr lang="en-US" altLang="zh-TW" sz="3200" dirty="0">
              <a:ea typeface="新細明體" pitchFamily="18" charset="-120"/>
            </a:endParaRPr>
          </a:p>
          <a:p>
            <a:endParaRPr lang="en-US" altLang="zh-TW" sz="3200" dirty="0">
              <a:ea typeface="新細明體" pitchFamily="18" charset="-12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en-US" altLang="zh-TW" dirty="0" smtClean="0"/>
              <a:t>Working with data at scale</a:t>
            </a:r>
            <a:br>
              <a:rPr lang="en-US" altLang="zh-TW" dirty="0" smtClean="0"/>
            </a:br>
            <a:r>
              <a:rPr lang="en-US" altLang="zh-TW" dirty="0" smtClean="0"/>
              <a:t>Making data tell its story</a:t>
            </a:r>
            <a:endParaRPr lang="zh-TW" altLang="en-US" dirty="0"/>
          </a:p>
        </p:txBody>
      </p:sp>
      <p:sp>
        <p:nvSpPr>
          <p:cNvPr id="3" name="副標題 2"/>
          <p:cNvSpPr>
            <a:spLocks noGrp="1"/>
          </p:cNvSpPr>
          <p:nvPr>
            <p:ph type="subTitle" idx="1"/>
          </p:nvPr>
        </p:nvSpPr>
        <p:spPr/>
        <p:txBody>
          <a:bodyPr>
            <a:normAutofit fontScale="85000" lnSpcReduction="10000"/>
          </a:bodyPr>
          <a:lstStyle/>
          <a:p>
            <a:pPr algn="l"/>
            <a:r>
              <a:rPr lang="en-US" altLang="zh-TW" b="1" i="1" dirty="0" smtClean="0"/>
              <a:t>The ability to take data—to be able to understand it, to process it, to extract value from it, to visualize it, to communicate it—that’s going to be……..</a:t>
            </a:r>
            <a:endParaRPr lang="zh-TW" altLang="en-US" b="1" i="1"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2" cstate="print"/>
          <a:srcRect/>
          <a:stretch>
            <a:fillRect/>
          </a:stretch>
        </p:blipFill>
        <p:spPr bwMode="auto">
          <a:xfrm>
            <a:off x="0" y="1106742"/>
            <a:ext cx="9143999" cy="43419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2" cstate="print"/>
          <a:srcRect/>
          <a:stretch>
            <a:fillRect/>
          </a:stretch>
        </p:blipFill>
        <p:spPr bwMode="auto">
          <a:xfrm>
            <a:off x="1" y="869950"/>
            <a:ext cx="9144000" cy="46469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Others</a:t>
            </a:r>
            <a:endParaRPr lang="zh-TW" altLang="en-US" dirty="0"/>
          </a:p>
        </p:txBody>
      </p:sp>
      <p:sp>
        <p:nvSpPr>
          <p:cNvPr id="3" name="內容版面配置區 2"/>
          <p:cNvSpPr>
            <a:spLocks noGrp="1"/>
          </p:cNvSpPr>
          <p:nvPr>
            <p:ph idx="1"/>
          </p:nvPr>
        </p:nvSpPr>
        <p:spPr/>
        <p:txBody>
          <a:bodyPr>
            <a:normAutofit fontScale="70000" lnSpcReduction="20000"/>
          </a:bodyPr>
          <a:lstStyle/>
          <a:p>
            <a:r>
              <a:rPr lang="en-US" altLang="zh-TW" dirty="0" smtClean="0">
                <a:hlinkClick r:id="rId2"/>
              </a:rPr>
              <a:t>http://www.ibmbigdatahub.com/</a:t>
            </a:r>
            <a:endParaRPr lang="en-US" altLang="zh-TW" dirty="0" smtClean="0"/>
          </a:p>
          <a:p>
            <a:r>
              <a:rPr lang="en-US" altLang="zh-TW" dirty="0" smtClean="0">
                <a:hlinkClick r:id="rId3"/>
              </a:rPr>
              <a:t>http://www.kaggle.com/</a:t>
            </a:r>
            <a:endParaRPr lang="en-US" altLang="zh-TW" dirty="0" smtClean="0"/>
          </a:p>
          <a:p>
            <a:r>
              <a:rPr lang="en-US" altLang="zh-TW" dirty="0" smtClean="0">
                <a:hlinkClick r:id="rId4"/>
              </a:rPr>
              <a:t>http://www.gopivotal.com/pivotal-data-labs</a:t>
            </a:r>
            <a:endParaRPr lang="en-US" altLang="zh-TW" dirty="0" smtClean="0"/>
          </a:p>
          <a:p>
            <a:r>
              <a:rPr lang="en-US" altLang="zh-TW" dirty="0" smtClean="0">
                <a:hlinkClick r:id="rId5"/>
              </a:rPr>
              <a:t>http://musicdatascience.com/</a:t>
            </a:r>
            <a:endParaRPr lang="en-US" altLang="zh-TW" dirty="0" smtClean="0"/>
          </a:p>
          <a:p>
            <a:r>
              <a:rPr lang="en-US" altLang="zh-TW" dirty="0" smtClean="0">
                <a:hlinkClick r:id="rId6"/>
              </a:rPr>
              <a:t>http://datasciencelondon.org/data-science-london/</a:t>
            </a:r>
            <a:endParaRPr lang="en-US" altLang="zh-TW" dirty="0" smtClean="0"/>
          </a:p>
          <a:p>
            <a:r>
              <a:rPr lang="en-US" altLang="zh-TW" dirty="0" smtClean="0">
                <a:hlinkClick r:id="rId7"/>
              </a:rPr>
              <a:t>http://www.data.gov/</a:t>
            </a:r>
            <a:endParaRPr lang="en-US" altLang="zh-TW" dirty="0" smtClean="0"/>
          </a:p>
          <a:p>
            <a:r>
              <a:rPr lang="en-US" altLang="zh-TW" dirty="0" smtClean="0">
                <a:hlinkClick r:id="rId8"/>
              </a:rPr>
              <a:t>https://nycopendata.socrata.com/</a:t>
            </a:r>
            <a:endParaRPr lang="en-US" altLang="zh-TW" dirty="0" smtClean="0"/>
          </a:p>
          <a:p>
            <a:r>
              <a:rPr lang="en-US" altLang="zh-TW" dirty="0" smtClean="0">
                <a:hlinkClick r:id="rId9"/>
              </a:rPr>
              <a:t>http://www.openstreetmap.org/about</a:t>
            </a:r>
            <a:endParaRPr lang="en-US" altLang="zh-TW" dirty="0" smtClean="0"/>
          </a:p>
          <a:p>
            <a:r>
              <a:rPr lang="en-US" altLang="zh-TW" dirty="0" smtClean="0">
                <a:hlinkClick r:id="rId10"/>
              </a:rPr>
              <a:t>http://sunlightfoundation.com/api/</a:t>
            </a:r>
            <a:endParaRPr lang="en-US" altLang="zh-TW" dirty="0" smtClean="0"/>
          </a:p>
          <a:p>
            <a:r>
              <a:rPr lang="en-US" altLang="zh-TW" dirty="0" smtClean="0">
                <a:hlinkClick r:id="rId11"/>
              </a:rPr>
              <a:t>http://getfoodgenius.com/</a:t>
            </a:r>
            <a:endParaRPr lang="en-US" altLang="zh-TW" dirty="0" smtClean="0"/>
          </a:p>
          <a:p>
            <a:r>
              <a:rPr lang="en-US" altLang="zh-TW" dirty="0" smtClean="0">
                <a:hlinkClick r:id="rId12"/>
              </a:rPr>
              <a:t>http://futurecitieshackathon.com/</a:t>
            </a:r>
            <a:endParaRPr lang="en-US" altLang="zh-TW" dirty="0" smtClean="0"/>
          </a:p>
          <a:p>
            <a:r>
              <a:rPr lang="en-US" altLang="zh-TW" dirty="0" smtClean="0">
                <a:hlinkClick r:id="rId13"/>
              </a:rPr>
              <a:t>http://datasciencehackathon.com/the-challenge/</a:t>
            </a:r>
            <a:endParaRPr lang="en-US" altLang="zh-TW" dirty="0" smtClean="0"/>
          </a:p>
          <a:p>
            <a:r>
              <a:rPr lang="en-US" altLang="zh-TW" dirty="0" smtClean="0">
                <a:hlinkClick r:id="rId14"/>
              </a:rPr>
              <a:t>http://www.splunk.com/?r=header</a:t>
            </a:r>
            <a:endParaRPr lang="en-US" altLang="zh-TW" dirty="0" smtClean="0"/>
          </a:p>
          <a:p>
            <a:endParaRPr lang="en-US" altLang="zh-TW" dirty="0" smtClean="0"/>
          </a:p>
          <a:p>
            <a:endParaRPr lang="en-US" altLang="zh-TW" dirty="0" smtClean="0"/>
          </a:p>
          <a:p>
            <a:endParaRPr lang="zh-TW" alt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Cases</a:t>
            </a:r>
            <a:endParaRPr lang="zh-TW" altLang="en-US" dirty="0"/>
          </a:p>
        </p:txBody>
      </p:sp>
      <p:sp>
        <p:nvSpPr>
          <p:cNvPr id="3" name="內容版面配置區 2"/>
          <p:cNvSpPr>
            <a:spLocks noGrp="1"/>
          </p:cNvSpPr>
          <p:nvPr>
            <p:ph idx="1"/>
          </p:nvPr>
        </p:nvSpPr>
        <p:spPr/>
        <p:txBody>
          <a:bodyPr/>
          <a:lstStyle/>
          <a:p>
            <a:r>
              <a:rPr lang="en-US" altLang="zh-TW" dirty="0" smtClean="0">
                <a:hlinkClick r:id="rId2"/>
              </a:rPr>
              <a:t>http://www.ibmbigdatahub.com/presentation/big-data-retail-examples-action</a:t>
            </a:r>
            <a:endParaRPr lang="en-US" altLang="zh-TW" dirty="0" smtClean="0"/>
          </a:p>
          <a:p>
            <a:r>
              <a:rPr lang="en-US" altLang="zh-TW" dirty="0" smtClean="0">
                <a:hlinkClick r:id="rId3"/>
              </a:rPr>
              <a:t>http://www.ibmbigdatahub.com/presentation/big-data-healthcare-case-study-brigham-womens-hospital</a:t>
            </a:r>
            <a:endParaRPr lang="en-US" altLang="zh-TW" dirty="0" smtClean="0"/>
          </a:p>
          <a:p>
            <a:r>
              <a:rPr lang="en-US" altLang="zh-TW" dirty="0" smtClean="0">
                <a:hlinkClick r:id="rId4"/>
              </a:rPr>
              <a:t>http://www.ibmbigdatahub.com/infographic/transforming-us-open-fan-experience</a:t>
            </a:r>
            <a:endParaRPr lang="en-US" altLang="zh-TW" dirty="0" smtClean="0"/>
          </a:p>
          <a:p>
            <a:endParaRPr lang="zh-TW" alt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en-US" altLang="zh-TW" dirty="0" smtClean="0"/>
              <a:t>What’s Next in Five Year from Now!</a:t>
            </a:r>
            <a:endParaRPr lang="zh-TW" alt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17601" y="1863726"/>
            <a:ext cx="7178674" cy="3416320"/>
          </a:xfrm>
          <a:prstGeom prst="rect">
            <a:avLst/>
          </a:prstGeom>
        </p:spPr>
        <p:txBody>
          <a:bodyPr wrap="square">
            <a:spAutoFit/>
          </a:bodyPr>
          <a:lstStyle/>
          <a:p>
            <a:pPr algn="ctr"/>
            <a:r>
              <a:rPr lang="en-US" sz="3600" b="1" dirty="0" smtClean="0"/>
              <a:t>“”</a:t>
            </a:r>
          </a:p>
          <a:p>
            <a:pPr algn="ctr"/>
            <a:r>
              <a:rPr lang="en-US" sz="3600" b="1" dirty="0" smtClean="0"/>
              <a:t>We </a:t>
            </a:r>
            <a:r>
              <a:rPr lang="en-US" sz="3600" b="1" dirty="0" smtClean="0"/>
              <a:t>never had a way to pull together enough data to do a real honest statistical set of predictions about critical issues.</a:t>
            </a:r>
            <a:endParaRPr lang="zh-TW" altLang="en-US" sz="36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l"/>
            <a:r>
              <a:rPr lang="en-US" altLang="zh-TW" dirty="0" smtClean="0"/>
              <a:t>But……</a:t>
            </a:r>
            <a:endParaRPr lang="zh-TW" altLang="en-US" dirty="0"/>
          </a:p>
        </p:txBody>
      </p:sp>
      <p:sp>
        <p:nvSpPr>
          <p:cNvPr id="3" name="內容版面配置區 2"/>
          <p:cNvSpPr>
            <a:spLocks noGrp="1"/>
          </p:cNvSpPr>
          <p:nvPr>
            <p:ph idx="1"/>
          </p:nvPr>
        </p:nvSpPr>
        <p:spPr/>
        <p:txBody>
          <a:bodyPr>
            <a:normAutofit fontScale="70000" lnSpcReduction="20000"/>
          </a:bodyPr>
          <a:lstStyle/>
          <a:p>
            <a:r>
              <a:rPr lang="en-US" dirty="0" smtClean="0"/>
              <a:t>In five years, cities will be sentient. More buses will automatically run when there are more people to fill them. And doctors will use your DNA to tailor medical advice and smart computing to diagnose and plan treatment for big diseases like cancer not in months, but in minutes</a:t>
            </a:r>
            <a:r>
              <a:rPr lang="en-US" dirty="0" smtClean="0"/>
              <a:t>.</a:t>
            </a:r>
          </a:p>
          <a:p>
            <a:r>
              <a:rPr lang="en-US" dirty="0" smtClean="0"/>
              <a:t>In five years, physical retail stores will understand your preferences and use augmented reality to bring the web to where shoppers can physically touch it. Sophisticated analytics will allow the classroom (not just the teacher) to track your progress in real time and tailor course work. Digital guardians will protect your accounts and identity, proactively flagging fraudulent use, while maintaining the privacy of your personal information</a:t>
            </a:r>
            <a:r>
              <a:rPr lang="en-US" dirty="0" smtClean="0"/>
              <a:t>.</a:t>
            </a:r>
          </a:p>
          <a:p>
            <a:r>
              <a:rPr lang="en-US" dirty="0" smtClean="0"/>
              <a:t>In five years, we will have analytical models that allow us to actually change the future and prevent the traffic jam that would have happened if 20 minutes from now if we hadn't already rerouted lights to stop it.</a:t>
            </a:r>
            <a:endParaRPr lang="zh-TW" altLang="en-US" dirty="0"/>
          </a:p>
        </p:txBody>
      </p:sp>
      <p:sp>
        <p:nvSpPr>
          <p:cNvPr id="4" name="矩形 3"/>
          <p:cNvSpPr/>
          <p:nvPr/>
        </p:nvSpPr>
        <p:spPr>
          <a:xfrm>
            <a:off x="901700" y="6289675"/>
            <a:ext cx="6153150" cy="461665"/>
          </a:xfrm>
          <a:prstGeom prst="rect">
            <a:avLst/>
          </a:prstGeom>
        </p:spPr>
        <p:txBody>
          <a:bodyPr wrap="square">
            <a:spAutoFit/>
          </a:bodyPr>
          <a:lstStyle/>
          <a:p>
            <a:r>
              <a:rPr lang="en-US" altLang="zh-TW" sz="1200" dirty="0" smtClean="0"/>
              <a:t>http://www.fastcoexist.com/3023514/futurist-forum/do-you-know-what-life-will-be-like-in-5-years-ibms-top-scientist-does</a:t>
            </a:r>
            <a:endParaRPr lang="zh-TW" altLang="en-US" sz="12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http://a.fastcompany.net/multisite_files/fastcompany/inline/2013/12/3023514-inline-11356287623d423bdefbeb.jpg"/>
          <p:cNvPicPr>
            <a:picLocks noChangeAspect="1" noChangeArrowheads="1"/>
          </p:cNvPicPr>
          <p:nvPr/>
        </p:nvPicPr>
        <p:blipFill>
          <a:blip r:embed="rId2"/>
          <a:srcRect/>
          <a:stretch>
            <a:fillRect/>
          </a:stretch>
        </p:blipFill>
        <p:spPr bwMode="auto">
          <a:xfrm>
            <a:off x="0" y="298450"/>
            <a:ext cx="9144000" cy="6362700"/>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descr="http://e.fastcompany.net/multisite_files/fastcompany/inline/2013/12/3023514-inline-1135628543348229211d1b.jpg"/>
          <p:cNvPicPr>
            <a:picLocks noChangeAspect="1" noChangeArrowheads="1"/>
          </p:cNvPicPr>
          <p:nvPr/>
        </p:nvPicPr>
        <p:blipFill>
          <a:blip r:embed="rId2"/>
          <a:srcRect/>
          <a:stretch>
            <a:fillRect/>
          </a:stretch>
        </p:blipFill>
        <p:spPr bwMode="auto">
          <a:xfrm>
            <a:off x="0" y="352425"/>
            <a:ext cx="9144000" cy="636270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p:cNvSpPr>
            <a:spLocks noGrp="1"/>
          </p:cNvSpPr>
          <p:nvPr>
            <p:ph type="ftr" sz="quarter" idx="11"/>
          </p:nvPr>
        </p:nvSpPr>
        <p:spPr/>
        <p:txBody>
          <a:bodyPr/>
          <a:lstStyle/>
          <a:p>
            <a:r>
              <a:rPr lang="en-US" altLang="zh-TW"/>
              <a:t> </a:t>
            </a:r>
            <a:r>
              <a:rPr lang="en-US" altLang="zh-TW" sz="1000">
                <a:latin typeface="Arial"/>
              </a:rPr>
              <a:t>©</a:t>
            </a:r>
            <a:r>
              <a:rPr lang="en-US" altLang="zh-TW" sz="1000"/>
              <a:t> 2009 W. Brian Arthur</a:t>
            </a:r>
            <a:endParaRPr lang="en-US" altLang="zh-TW"/>
          </a:p>
        </p:txBody>
      </p:sp>
      <p:sp>
        <p:nvSpPr>
          <p:cNvPr id="5" name="投影片編號版面配置區 5"/>
          <p:cNvSpPr>
            <a:spLocks noGrp="1"/>
          </p:cNvSpPr>
          <p:nvPr>
            <p:ph type="sldNum" sz="quarter" idx="12"/>
          </p:nvPr>
        </p:nvSpPr>
        <p:spPr/>
        <p:txBody>
          <a:bodyPr/>
          <a:lstStyle/>
          <a:p>
            <a:fld id="{C240DBAC-D0EE-4564-B96A-49E1B5286010}" type="slidenum">
              <a:rPr lang="en-US" altLang="zh-TW"/>
              <a:pPr/>
              <a:t>6</a:t>
            </a:fld>
            <a:endParaRPr lang="en-US" altLang="zh-TW"/>
          </a:p>
        </p:txBody>
      </p:sp>
      <p:sp>
        <p:nvSpPr>
          <p:cNvPr id="157698" name="Rectangle 2"/>
          <p:cNvSpPr>
            <a:spLocks noGrp="1" noChangeArrowheads="1"/>
          </p:cNvSpPr>
          <p:nvPr>
            <p:ph type="title"/>
          </p:nvPr>
        </p:nvSpPr>
        <p:spPr>
          <a:xfrm>
            <a:off x="609600" y="304800"/>
            <a:ext cx="7772400" cy="1143000"/>
          </a:xfrm>
        </p:spPr>
        <p:txBody>
          <a:bodyPr/>
          <a:lstStyle/>
          <a:p>
            <a:r>
              <a:rPr lang="en-US" altLang="zh-TW">
                <a:ea typeface="新細明體" pitchFamily="18" charset="-120"/>
              </a:rPr>
              <a:t>How a technology is structured</a:t>
            </a:r>
          </a:p>
        </p:txBody>
      </p:sp>
      <p:sp>
        <p:nvSpPr>
          <p:cNvPr id="157699" name="Rectangle 3"/>
          <p:cNvSpPr>
            <a:spLocks noGrp="1" noChangeArrowheads="1"/>
          </p:cNvSpPr>
          <p:nvPr>
            <p:ph type="body" idx="1"/>
          </p:nvPr>
        </p:nvSpPr>
        <p:spPr>
          <a:xfrm>
            <a:off x="533400" y="1828800"/>
            <a:ext cx="7772400" cy="4114800"/>
          </a:xfrm>
        </p:spPr>
        <p:txBody>
          <a:bodyPr/>
          <a:lstStyle/>
          <a:p>
            <a:pPr>
              <a:lnSpc>
                <a:spcPct val="90000"/>
              </a:lnSpc>
            </a:pPr>
            <a:r>
              <a:rPr lang="en-US" altLang="zh-TW" i="1" dirty="0">
                <a:ea typeface="新細明體" pitchFamily="18" charset="-120"/>
              </a:rPr>
              <a:t>Base concept or </a:t>
            </a:r>
            <a:r>
              <a:rPr lang="en-US" altLang="zh-TW" i="1" dirty="0">
                <a:effectLst>
                  <a:outerShdw blurRad="38100" dist="38100" dir="2700000" algn="tl">
                    <a:srgbClr val="000000"/>
                  </a:outerShdw>
                </a:effectLst>
                <a:ea typeface="新細明體" pitchFamily="18" charset="-120"/>
              </a:rPr>
              <a:t>principle</a:t>
            </a:r>
            <a:endParaRPr lang="en-US" altLang="zh-TW" i="1" dirty="0">
              <a:ea typeface="新細明體" pitchFamily="18" charset="-120"/>
            </a:endParaRPr>
          </a:p>
          <a:p>
            <a:pPr marL="1601788" lvl="1" indent="-568325">
              <a:lnSpc>
                <a:spcPct val="110000"/>
              </a:lnSpc>
            </a:pPr>
            <a:r>
              <a:rPr lang="en-US" altLang="zh-TW" i="1" dirty="0">
                <a:ea typeface="新細明體" pitchFamily="18" charset="-120"/>
              </a:rPr>
              <a:t>“the </a:t>
            </a:r>
            <a:r>
              <a:rPr lang="en-US" altLang="zh-TW" i="1" dirty="0">
                <a:effectLst>
                  <a:outerShdw blurRad="38100" dist="38100" dir="2700000" algn="tl">
                    <a:srgbClr val="000000"/>
                  </a:outerShdw>
                </a:effectLst>
                <a:ea typeface="新細明體" pitchFamily="18" charset="-120"/>
              </a:rPr>
              <a:t>method of the thing</a:t>
            </a:r>
            <a:r>
              <a:rPr lang="en-US" altLang="zh-TW" i="1" dirty="0">
                <a:ea typeface="新細明體" pitchFamily="18" charset="-120"/>
              </a:rPr>
              <a:t>” (i.e. the idea of some effect in use)</a:t>
            </a:r>
          </a:p>
          <a:p>
            <a:pPr marL="1601788" lvl="1" indent="-568325">
              <a:lnSpc>
                <a:spcPct val="110000"/>
              </a:lnSpc>
            </a:pPr>
            <a:r>
              <a:rPr lang="en-US" altLang="zh-TW" i="1" dirty="0">
                <a:ea typeface="新細明體" pitchFamily="18" charset="-120"/>
              </a:rPr>
              <a:t>E.g. principle of a clock is to count the beats of some stable frequency</a:t>
            </a:r>
          </a:p>
          <a:p>
            <a:pPr>
              <a:lnSpc>
                <a:spcPct val="90000"/>
              </a:lnSpc>
            </a:pPr>
            <a:r>
              <a:rPr lang="en-US" altLang="zh-TW" i="1" dirty="0">
                <a:effectLst>
                  <a:outerShdw blurRad="38100" dist="38100" dir="2700000" algn="tl">
                    <a:srgbClr val="000000"/>
                  </a:outerShdw>
                </a:effectLst>
                <a:ea typeface="新細明體" pitchFamily="18" charset="-120"/>
              </a:rPr>
              <a:t>A base assembly (a combination that achieves this)</a:t>
            </a:r>
          </a:p>
          <a:p>
            <a:pPr>
              <a:lnSpc>
                <a:spcPct val="90000"/>
              </a:lnSpc>
            </a:pPr>
            <a:r>
              <a:rPr lang="en-US" altLang="zh-TW" i="1" dirty="0">
                <a:effectLst>
                  <a:outerShdw blurRad="38100" dist="38100" dir="2700000" algn="tl">
                    <a:srgbClr val="000000"/>
                  </a:outerShdw>
                </a:effectLst>
                <a:ea typeface="新細明體" pitchFamily="18" charset="-120"/>
              </a:rPr>
              <a:t>Ancillary systems</a:t>
            </a:r>
            <a:r>
              <a:rPr lang="en-US" altLang="zh-TW" i="1" dirty="0">
                <a:ea typeface="新細明體" pitchFamily="18" charset="-120"/>
              </a:rPr>
              <a:t> and parts to make this work</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descr="http://b.fastcompany.net/multisite_files/fastcompany/inline/2013/12/3023514-inline-s-ibm-05.jpg"/>
          <p:cNvPicPr>
            <a:picLocks noChangeAspect="1" noChangeArrowheads="1"/>
          </p:cNvPicPr>
          <p:nvPr/>
        </p:nvPicPr>
        <p:blipFill>
          <a:blip r:embed="rId2"/>
          <a:srcRect/>
          <a:stretch>
            <a:fillRect/>
          </a:stretch>
        </p:blipFill>
        <p:spPr bwMode="auto">
          <a:xfrm>
            <a:off x="361950" y="460375"/>
            <a:ext cx="8528049" cy="5829299"/>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descr="http://f.fastcompany.net/multisite_files/fastcompany/inline/2013/12/3023514-inline-s-ibm-01.jpg"/>
          <p:cNvPicPr>
            <a:picLocks noChangeAspect="1" noChangeArrowheads="1"/>
          </p:cNvPicPr>
          <p:nvPr/>
        </p:nvPicPr>
        <p:blipFill>
          <a:blip r:embed="rId2"/>
          <a:srcRect/>
          <a:stretch>
            <a:fillRect/>
          </a:stretch>
        </p:blipFill>
        <p:spPr bwMode="auto">
          <a:xfrm>
            <a:off x="415925" y="406400"/>
            <a:ext cx="8312149" cy="5613400"/>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descr="http://e.fastcompany.net/multisite_files/fastcompany/inline/2013/12/3023514-inline-11356286673ce5e9837c1b-1.jpg"/>
          <p:cNvPicPr>
            <a:picLocks noChangeAspect="1" noChangeArrowheads="1"/>
          </p:cNvPicPr>
          <p:nvPr/>
        </p:nvPicPr>
        <p:blipFill>
          <a:blip r:embed="rId2"/>
          <a:srcRect/>
          <a:stretch>
            <a:fillRect/>
          </a:stretch>
        </p:blipFill>
        <p:spPr bwMode="auto">
          <a:xfrm>
            <a:off x="0" y="190500"/>
            <a:ext cx="9144000" cy="6362700"/>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en-US" altLang="zh-TW" dirty="0" smtClean="0"/>
              <a:t>Foresight as a Service (FAAS):</a:t>
            </a:r>
            <a:br>
              <a:rPr lang="en-US" altLang="zh-TW" dirty="0" smtClean="0"/>
            </a:br>
            <a:r>
              <a:rPr lang="en-US" altLang="zh-TW" dirty="0" smtClean="0"/>
              <a:t>Using </a:t>
            </a:r>
            <a:r>
              <a:rPr lang="en-US" altLang="zh-TW" smtClean="0"/>
              <a:t>SmartMachines</a:t>
            </a:r>
            <a:endParaRPr lang="zh-TW" altLang="en-US" dirty="0"/>
          </a:p>
        </p:txBody>
      </p:sp>
      <p:sp>
        <p:nvSpPr>
          <p:cNvPr id="3" name="副標題 2"/>
          <p:cNvSpPr>
            <a:spLocks noGrp="1"/>
          </p:cNvSpPr>
          <p:nvPr>
            <p:ph type="subTitle" idx="1"/>
          </p:nvPr>
        </p:nvSpPr>
        <p:spPr/>
        <p:txBody>
          <a:bodyPr/>
          <a:lstStyle/>
          <a:p>
            <a:r>
              <a:rPr lang="en-US" altLang="zh-TW" dirty="0" smtClean="0">
                <a:hlinkClick r:id="rId2"/>
              </a:rPr>
              <a:t>http://asmarterplanet.com/blog/2013/10/ibms-accelerated-discovery-lab-where-serendipity-happens.html</a:t>
            </a:r>
            <a:endParaRPr lang="zh-TW" alt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15925" y="136525"/>
            <a:ext cx="8229600" cy="563562"/>
          </a:xfrm>
        </p:spPr>
        <p:txBody>
          <a:bodyPr>
            <a:normAutofit fontScale="90000"/>
          </a:bodyPr>
          <a:lstStyle/>
          <a:p>
            <a:r>
              <a:rPr lang="en-US" altLang="zh-TW" dirty="0" smtClean="0"/>
              <a:t>CRISP Data Mining Process</a:t>
            </a:r>
            <a:endParaRPr lang="zh-TW" altLang="en-US" dirty="0"/>
          </a:p>
        </p:txBody>
      </p:sp>
      <p:pic>
        <p:nvPicPr>
          <p:cNvPr id="138242" name="Picture 2"/>
          <p:cNvPicPr>
            <a:picLocks noChangeAspect="1" noChangeArrowheads="1"/>
          </p:cNvPicPr>
          <p:nvPr/>
        </p:nvPicPr>
        <p:blipFill>
          <a:blip r:embed="rId2"/>
          <a:srcRect/>
          <a:stretch>
            <a:fillRect/>
          </a:stretch>
        </p:blipFill>
        <p:spPr bwMode="auto">
          <a:xfrm>
            <a:off x="847725" y="736600"/>
            <a:ext cx="7378700" cy="6121400"/>
          </a:xfrm>
          <a:prstGeom prst="rect">
            <a:avLst/>
          </a:prstGeom>
          <a:noFill/>
          <a:ln w="9525">
            <a:noFill/>
            <a:miter lim="800000"/>
            <a:headEnd/>
            <a:tailEnd/>
          </a:ln>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Example 1: Hurricane Frances</a:t>
            </a:r>
            <a:endParaRPr lang="zh-TW" altLang="en-US" dirty="0"/>
          </a:p>
        </p:txBody>
      </p:sp>
      <p:sp>
        <p:nvSpPr>
          <p:cNvPr id="3" name="內容版面配置區 2"/>
          <p:cNvSpPr>
            <a:spLocks noGrp="1"/>
          </p:cNvSpPr>
          <p:nvPr>
            <p:ph idx="1"/>
          </p:nvPr>
        </p:nvSpPr>
        <p:spPr/>
        <p:txBody>
          <a:bodyPr>
            <a:normAutofit fontScale="77500" lnSpcReduction="20000"/>
          </a:bodyPr>
          <a:lstStyle/>
          <a:p>
            <a:r>
              <a:rPr lang="en-US" altLang="zh-TW" dirty="0" smtClean="0"/>
              <a:t>Hurricane Frances was on its way, barreling across the Caribbean, threatening a direct hit on Florida’s Atlantic coast. Residents made for higher ground, but far away, in Bentonville, Ark., executives at Wal-Mart Stores decided that the situation offered a great opportunity for one of their newest data-driven weapons … predictive technology.</a:t>
            </a:r>
          </a:p>
          <a:p>
            <a:r>
              <a:rPr lang="en-US" altLang="zh-TW" dirty="0" smtClean="0"/>
              <a:t>A week ahead of the storm’s landfall, Linda M. </a:t>
            </a:r>
            <a:r>
              <a:rPr lang="en-US" altLang="zh-TW" dirty="0" err="1" smtClean="0"/>
              <a:t>Dillman</a:t>
            </a:r>
            <a:r>
              <a:rPr lang="en-US" altLang="zh-TW" dirty="0" smtClean="0"/>
              <a:t>, Wal-Mart’s chief information officer, pressed her staff to come up with forecasts based on what had happened when Hurricane Charley struck several weeks earlier. Backed by the trillions of bytes’ worth of shopper history that is stored in Wal-Mart’s data warehouse, she felt that the company could ‘start predicting what’s going to happen, instead of waiting for it to happen,’ as she put it. (Hays, 2004)</a:t>
            </a:r>
            <a:endParaRPr lang="zh-TW"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Example 1_ cont.</a:t>
            </a:r>
            <a:endParaRPr lang="zh-TW" altLang="en-US" dirty="0"/>
          </a:p>
        </p:txBody>
      </p:sp>
      <p:sp>
        <p:nvSpPr>
          <p:cNvPr id="3" name="內容版面配置區 2"/>
          <p:cNvSpPr>
            <a:spLocks noGrp="1"/>
          </p:cNvSpPr>
          <p:nvPr>
            <p:ph idx="1"/>
          </p:nvPr>
        </p:nvSpPr>
        <p:spPr/>
        <p:txBody>
          <a:bodyPr>
            <a:normAutofit/>
          </a:bodyPr>
          <a:lstStyle/>
          <a:p>
            <a:r>
              <a:rPr lang="en-US" altLang="zh-TW" i="1" dirty="0" smtClean="0"/>
              <a:t>The New York Times (Hays, 2004) reported that: “… the </a:t>
            </a:r>
            <a:r>
              <a:rPr lang="en-US" altLang="zh-TW" dirty="0" smtClean="0"/>
              <a:t>experts mined the data and found that the stores would indeed need certain products —and not just the usual flashlights. ‘We didn’t know in the past that strawberry Pop-Tarts increase in sales, like seven times their normal sales rate, ahead of a hurricane,’ Ms. </a:t>
            </a:r>
            <a:r>
              <a:rPr lang="en-US" altLang="zh-TW" dirty="0" err="1" smtClean="0"/>
              <a:t>Dillman</a:t>
            </a:r>
            <a:r>
              <a:rPr lang="en-US" altLang="zh-TW" dirty="0" smtClean="0"/>
              <a:t> said in a recent interview. ‘And the pre-hurricane top-selling item was beer.’</a:t>
            </a:r>
            <a:endParaRPr lang="zh-TW" altLang="en-US" dirty="0"/>
          </a:p>
        </p:txBody>
      </p:sp>
      <p:sp>
        <p:nvSpPr>
          <p:cNvPr id="4" name="矩形 3"/>
          <p:cNvSpPr/>
          <p:nvPr/>
        </p:nvSpPr>
        <p:spPr>
          <a:xfrm>
            <a:off x="1063626" y="6019800"/>
            <a:ext cx="7178674" cy="646331"/>
          </a:xfrm>
          <a:prstGeom prst="rect">
            <a:avLst/>
          </a:prstGeom>
        </p:spPr>
        <p:txBody>
          <a:bodyPr wrap="square">
            <a:spAutoFit/>
          </a:bodyPr>
          <a:lstStyle/>
          <a:p>
            <a:r>
              <a:rPr lang="en-US" altLang="zh-TW" dirty="0" smtClean="0"/>
              <a:t>Of course! What goes better with strawberry Pop-Tarts than a nice cold beer?</a:t>
            </a:r>
            <a:endParaRPr lang="zh-TW" alt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Models, Induction, and Prediction</a:t>
            </a:r>
            <a:endParaRPr lang="zh-TW" altLang="en-US" dirty="0"/>
          </a:p>
        </p:txBody>
      </p:sp>
      <p:pic>
        <p:nvPicPr>
          <p:cNvPr id="134146" name="Picture 2"/>
          <p:cNvPicPr>
            <a:picLocks noChangeAspect="1" noChangeArrowheads="1"/>
          </p:cNvPicPr>
          <p:nvPr/>
        </p:nvPicPr>
        <p:blipFill>
          <a:blip r:embed="rId2"/>
          <a:srcRect/>
          <a:stretch>
            <a:fillRect/>
          </a:stretch>
        </p:blipFill>
        <p:spPr bwMode="auto">
          <a:xfrm>
            <a:off x="1190625" y="1400175"/>
            <a:ext cx="6762750" cy="49974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2"/>
          <a:srcRect/>
          <a:stretch>
            <a:fillRect/>
          </a:stretch>
        </p:blipFill>
        <p:spPr bwMode="auto">
          <a:xfrm>
            <a:off x="901700" y="190501"/>
            <a:ext cx="7340600" cy="6584950"/>
          </a:xfrm>
          <a:prstGeom prst="rect">
            <a:avLst/>
          </a:prstGeom>
          <a:noFill/>
          <a:ln w="9525">
            <a:noFill/>
            <a:miter lim="800000"/>
            <a:headEnd/>
            <a:tailEnd/>
          </a:ln>
          <a:effectLst/>
        </p:spPr>
      </p:pic>
      <p:pic>
        <p:nvPicPr>
          <p:cNvPr id="135171" name="Picture 3"/>
          <p:cNvPicPr>
            <a:picLocks noChangeAspect="1" noChangeArrowheads="1"/>
          </p:cNvPicPr>
          <p:nvPr/>
        </p:nvPicPr>
        <p:blipFill>
          <a:blip r:embed="rId3"/>
          <a:srcRect/>
          <a:stretch>
            <a:fillRect/>
          </a:stretch>
        </p:blipFill>
        <p:spPr bwMode="auto">
          <a:xfrm>
            <a:off x="0" y="1809750"/>
            <a:ext cx="3600450" cy="1187449"/>
          </a:xfrm>
          <a:prstGeom prst="rect">
            <a:avLst/>
          </a:prstGeom>
          <a:noFill/>
          <a:ln w="9525">
            <a:noFill/>
            <a:miter lim="800000"/>
            <a:headEnd/>
            <a:tailEnd/>
          </a:ln>
          <a:effectLst/>
        </p:spPr>
      </p:pic>
      <p:sp>
        <p:nvSpPr>
          <p:cNvPr id="4" name="文字方塊 3"/>
          <p:cNvSpPr txBox="1"/>
          <p:nvPr/>
        </p:nvSpPr>
        <p:spPr>
          <a:xfrm>
            <a:off x="0" y="676275"/>
            <a:ext cx="3492499" cy="338554"/>
          </a:xfrm>
          <a:prstGeom prst="rect">
            <a:avLst/>
          </a:prstGeom>
          <a:noFill/>
        </p:spPr>
        <p:txBody>
          <a:bodyPr wrap="square" rtlCol="0">
            <a:spAutoFit/>
          </a:bodyPr>
          <a:lstStyle/>
          <a:p>
            <a:r>
              <a:rPr lang="en-US" altLang="zh-TW" sz="1600" i="1" dirty="0" smtClean="0">
                <a:solidFill>
                  <a:srgbClr val="FF0000"/>
                </a:solidFill>
              </a:rPr>
              <a:t>Purity of Sample after Segmentation</a:t>
            </a:r>
            <a:endParaRPr lang="zh-TW" altLang="en-US" sz="1600" i="1" dirty="0">
              <a:solidFill>
                <a:srgbClr val="FF0000"/>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2"/>
          <a:srcRect/>
          <a:stretch>
            <a:fillRect/>
          </a:stretch>
        </p:blipFill>
        <p:spPr bwMode="auto">
          <a:xfrm>
            <a:off x="2162175" y="298450"/>
            <a:ext cx="6981825" cy="6315075"/>
          </a:xfrm>
          <a:prstGeom prst="rect">
            <a:avLst/>
          </a:prstGeom>
          <a:noFill/>
          <a:ln w="9525">
            <a:noFill/>
            <a:miter lim="800000"/>
            <a:headEnd/>
            <a:tailEnd/>
          </a:ln>
          <a:effectLst/>
        </p:spPr>
      </p:pic>
      <p:pic>
        <p:nvPicPr>
          <p:cNvPr id="136195" name="Picture 3"/>
          <p:cNvPicPr>
            <a:picLocks noChangeAspect="1" noChangeArrowheads="1"/>
          </p:cNvPicPr>
          <p:nvPr/>
        </p:nvPicPr>
        <p:blipFill>
          <a:blip r:embed="rId3"/>
          <a:srcRect/>
          <a:stretch>
            <a:fillRect/>
          </a:stretch>
        </p:blipFill>
        <p:spPr bwMode="auto">
          <a:xfrm>
            <a:off x="0" y="514350"/>
            <a:ext cx="3000375" cy="1485900"/>
          </a:xfrm>
          <a:prstGeom prst="rect">
            <a:avLst/>
          </a:prstGeom>
          <a:noFill/>
          <a:ln w="9525">
            <a:noFill/>
            <a:miter lim="800000"/>
            <a:headEnd/>
            <a:tailEnd/>
          </a:ln>
          <a:effectLst/>
        </p:spPr>
      </p:pic>
      <p:sp>
        <p:nvSpPr>
          <p:cNvPr id="4" name="文字方塊 3"/>
          <p:cNvSpPr txBox="1"/>
          <p:nvPr/>
        </p:nvSpPr>
        <p:spPr>
          <a:xfrm>
            <a:off x="254000" y="2349500"/>
            <a:ext cx="3492499" cy="338554"/>
          </a:xfrm>
          <a:prstGeom prst="rect">
            <a:avLst/>
          </a:prstGeom>
          <a:noFill/>
        </p:spPr>
        <p:txBody>
          <a:bodyPr wrap="square" rtlCol="0">
            <a:spAutoFit/>
          </a:bodyPr>
          <a:lstStyle/>
          <a:p>
            <a:r>
              <a:rPr lang="en-US" altLang="zh-TW" sz="1600" i="1" dirty="0" smtClean="0">
                <a:solidFill>
                  <a:srgbClr val="FF0000"/>
                </a:solidFill>
              </a:rPr>
              <a:t>Purity of Sample after Segmentation</a:t>
            </a:r>
            <a:endParaRPr lang="zh-TW" altLang="en-US" sz="1600" i="1" dirty="0">
              <a:solidFill>
                <a:srgbClr val="FF0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頁尾版面配置區 3"/>
          <p:cNvSpPr>
            <a:spLocks noGrp="1"/>
          </p:cNvSpPr>
          <p:nvPr>
            <p:ph type="ftr" sz="quarter" idx="11"/>
          </p:nvPr>
        </p:nvSpPr>
        <p:spPr/>
        <p:txBody>
          <a:bodyPr/>
          <a:lstStyle/>
          <a:p>
            <a:r>
              <a:rPr lang="en-US" altLang="zh-TW"/>
              <a:t> </a:t>
            </a:r>
            <a:r>
              <a:rPr lang="en-US" altLang="zh-TW" sz="1000">
                <a:latin typeface="Arial"/>
              </a:rPr>
              <a:t>©</a:t>
            </a:r>
            <a:r>
              <a:rPr lang="en-US" altLang="zh-TW" sz="1000"/>
              <a:t> 2009 W. Brian Arthur</a:t>
            </a:r>
            <a:endParaRPr lang="en-US" altLang="zh-TW"/>
          </a:p>
        </p:txBody>
      </p:sp>
      <p:sp>
        <p:nvSpPr>
          <p:cNvPr id="7" name="投影片編號版面配置區 4"/>
          <p:cNvSpPr>
            <a:spLocks noGrp="1"/>
          </p:cNvSpPr>
          <p:nvPr>
            <p:ph type="sldNum" sz="quarter" idx="12"/>
          </p:nvPr>
        </p:nvSpPr>
        <p:spPr/>
        <p:txBody>
          <a:bodyPr/>
          <a:lstStyle/>
          <a:p>
            <a:fld id="{ABA7004F-5FA3-4C5F-9B8E-C545E1DDA04C}" type="slidenum">
              <a:rPr lang="en-US" altLang="zh-TW"/>
              <a:pPr/>
              <a:t>7</a:t>
            </a:fld>
            <a:endParaRPr lang="en-US" altLang="zh-TW"/>
          </a:p>
        </p:txBody>
      </p:sp>
      <p:sp>
        <p:nvSpPr>
          <p:cNvPr id="158722" name="Rectangle 2"/>
          <p:cNvSpPr>
            <a:spLocks noGrp="1" noChangeArrowheads="1"/>
          </p:cNvSpPr>
          <p:nvPr>
            <p:ph type="title"/>
          </p:nvPr>
        </p:nvSpPr>
        <p:spPr/>
        <p:txBody>
          <a:bodyPr/>
          <a:lstStyle/>
          <a:p>
            <a:r>
              <a:rPr lang="en-US" altLang="zh-TW">
                <a:ea typeface="新細明體" pitchFamily="18" charset="-120"/>
              </a:rPr>
              <a:t>Jet engine (GE J47)</a:t>
            </a:r>
          </a:p>
        </p:txBody>
      </p:sp>
      <p:graphicFrame>
        <p:nvGraphicFramePr>
          <p:cNvPr id="158723" name="Object 3"/>
          <p:cNvGraphicFramePr>
            <a:graphicFrameLocks noChangeAspect="1"/>
          </p:cNvGraphicFramePr>
          <p:nvPr/>
        </p:nvGraphicFramePr>
        <p:xfrm>
          <a:off x="3216275" y="1397000"/>
          <a:ext cx="2709863" cy="4064000"/>
        </p:xfrm>
        <a:graphic>
          <a:graphicData uri="http://schemas.openxmlformats.org/presentationml/2006/ole">
            <p:oleObj spid="_x0000_s98306" name="Picture" r:id="rId3" imgW="5486400" imgH="8229600" progId="Word.Picture.8">
              <p:embed/>
            </p:oleObj>
          </a:graphicData>
        </a:graphic>
      </p:graphicFrame>
      <p:sp>
        <p:nvSpPr>
          <p:cNvPr id="158724" name="Rectangle 4"/>
          <p:cNvSpPr>
            <a:spLocks noChangeArrowheads="1"/>
          </p:cNvSpPr>
          <p:nvPr/>
        </p:nvSpPr>
        <p:spPr bwMode="auto">
          <a:xfrm>
            <a:off x="3429000" y="2571750"/>
            <a:ext cx="184150" cy="641350"/>
          </a:xfrm>
          <a:prstGeom prst="rect">
            <a:avLst/>
          </a:prstGeom>
          <a:noFill/>
          <a:ln w="9525">
            <a:noFill/>
            <a:miter lim="800000"/>
            <a:headEnd/>
            <a:tailEnd/>
          </a:ln>
          <a:effectLst/>
        </p:spPr>
        <p:txBody>
          <a:bodyPr wrap="none">
            <a:spAutoFit/>
          </a:bodyPr>
          <a:lstStyle/>
          <a:p>
            <a:endParaRPr lang="zh-TW" altLang="zh-TW">
              <a:effectLst/>
            </a:endParaRPr>
          </a:p>
        </p:txBody>
      </p:sp>
      <p:pic>
        <p:nvPicPr>
          <p:cNvPr id="158725" name="Picture 5" descr="&#10;JetEngine.jpg                                                  00035AE8Macintosh HD                   BBA7EC79:"/>
          <p:cNvPicPr>
            <a:picLocks noChangeAspect="1" noChangeArrowheads="1"/>
          </p:cNvPicPr>
          <p:nvPr/>
        </p:nvPicPr>
        <p:blipFill>
          <a:blip r:embed="rId4" cstate="print"/>
          <a:srcRect/>
          <a:stretch>
            <a:fillRect/>
          </a:stretch>
        </p:blipFill>
        <p:spPr bwMode="auto">
          <a:xfrm>
            <a:off x="1676400" y="1828800"/>
            <a:ext cx="6019800" cy="2895600"/>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2"/>
          <a:srcRect/>
          <a:stretch>
            <a:fillRect/>
          </a:stretch>
        </p:blipFill>
        <p:spPr bwMode="auto">
          <a:xfrm>
            <a:off x="847725" y="622301"/>
            <a:ext cx="7610475" cy="566737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2"/>
          <a:srcRect/>
          <a:stretch>
            <a:fillRect/>
          </a:stretch>
        </p:blipFill>
        <p:spPr bwMode="auto">
          <a:xfrm>
            <a:off x="1171575" y="0"/>
            <a:ext cx="6584950" cy="6858000"/>
          </a:xfrm>
          <a:prstGeom prst="rect">
            <a:avLst/>
          </a:prstGeom>
          <a:noFill/>
          <a:ln w="9525">
            <a:noFill/>
            <a:miter lim="800000"/>
            <a:headEnd/>
            <a:tailEnd/>
          </a:ln>
          <a:effectLst/>
        </p:spPr>
      </p:pic>
      <p:sp>
        <p:nvSpPr>
          <p:cNvPr id="3" name="文字方塊 2"/>
          <p:cNvSpPr txBox="1"/>
          <p:nvPr/>
        </p:nvSpPr>
        <p:spPr>
          <a:xfrm>
            <a:off x="0" y="244475"/>
            <a:ext cx="3492499" cy="338554"/>
          </a:xfrm>
          <a:prstGeom prst="rect">
            <a:avLst/>
          </a:prstGeom>
          <a:noFill/>
        </p:spPr>
        <p:txBody>
          <a:bodyPr wrap="square" rtlCol="0">
            <a:spAutoFit/>
          </a:bodyPr>
          <a:lstStyle/>
          <a:p>
            <a:r>
              <a:rPr lang="en-US" altLang="zh-TW" sz="1600" i="1" dirty="0" smtClean="0">
                <a:solidFill>
                  <a:srgbClr val="FF0000"/>
                </a:solidFill>
              </a:rPr>
              <a:t>Purity of Sample after Segmentation</a:t>
            </a:r>
            <a:endParaRPr lang="zh-TW" altLang="en-US" sz="1600" i="1" dirty="0">
              <a:solidFill>
                <a:srgbClr val="FF0000"/>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36526"/>
            <a:ext cx="8229600" cy="809624"/>
          </a:xfrm>
        </p:spPr>
        <p:txBody>
          <a:bodyPr>
            <a:normAutofit fontScale="90000"/>
          </a:bodyPr>
          <a:lstStyle/>
          <a:p>
            <a:r>
              <a:rPr lang="en-US" altLang="zh-TW" dirty="0" smtClean="0"/>
              <a:t>Example 2: Predicting Customer Churn</a:t>
            </a:r>
            <a:endParaRPr lang="zh-TW" altLang="en-US" dirty="0"/>
          </a:p>
        </p:txBody>
      </p:sp>
      <p:sp>
        <p:nvSpPr>
          <p:cNvPr id="3" name="內容版面配置區 2"/>
          <p:cNvSpPr>
            <a:spLocks noGrp="1"/>
          </p:cNvSpPr>
          <p:nvPr>
            <p:ph idx="1"/>
          </p:nvPr>
        </p:nvSpPr>
        <p:spPr>
          <a:xfrm>
            <a:off x="457200" y="1270000"/>
            <a:ext cx="8229600" cy="4856163"/>
          </a:xfrm>
        </p:spPr>
        <p:txBody>
          <a:bodyPr>
            <a:noAutofit/>
          </a:bodyPr>
          <a:lstStyle/>
          <a:p>
            <a:r>
              <a:rPr lang="en-US" altLang="zh-TW" sz="1600" dirty="0" smtClean="0"/>
              <a:t>Assume you just landed a great analytical job with </a:t>
            </a:r>
            <a:r>
              <a:rPr lang="en-US" altLang="zh-TW" sz="1600" dirty="0" err="1" smtClean="0"/>
              <a:t>MegaTelCo</a:t>
            </a:r>
            <a:r>
              <a:rPr lang="en-US" altLang="zh-TW" sz="1600" dirty="0" smtClean="0"/>
              <a:t>, one of the largest telecommunication firms in the United States. They are having a major problem with customer retention in their wireless business. In the mid-Atlantic region, 20% of cell phone customers leave when their contracts expire, and it is getting increasingly difficult to acquire new customers. Since the cell phone market is now saturated, the huge growth in the wireless market has tapered off. Communications companies are now engaged in battles to attract each other’s customers while retaining their own. Customers switching from one company to another is called </a:t>
            </a:r>
            <a:r>
              <a:rPr lang="en-US" altLang="zh-TW" sz="1600" i="1" dirty="0" smtClean="0"/>
              <a:t>churn, and it is expensive all around: one </a:t>
            </a:r>
            <a:r>
              <a:rPr lang="en-US" altLang="zh-TW" sz="1600" dirty="0" smtClean="0"/>
              <a:t>company must spend on incentives to attract a customer while another company loses revenue when the customer departs.</a:t>
            </a:r>
          </a:p>
          <a:p>
            <a:r>
              <a:rPr lang="en-US" altLang="zh-TW" sz="1600" dirty="0" smtClean="0"/>
              <a:t>You have been called in to help understand the problem and to devise a solution. Attracting new customers is much more expensive than retaining existing ones, so a good deal of marketing budget is allocated to prevent churn. Marketing has already designed a special retention offer. Your task is to devise a precise, step-by-step plan for how the data science team should use </a:t>
            </a:r>
            <a:r>
              <a:rPr lang="en-US" altLang="zh-TW" sz="1600" dirty="0" err="1" smtClean="0"/>
              <a:t>MegaTelCo’s</a:t>
            </a:r>
            <a:r>
              <a:rPr lang="en-US" altLang="zh-TW" sz="1600" dirty="0" smtClean="0"/>
              <a:t> vast data resources to decide which customers should be offered the special retention deal prior to the expiration of their contracts. </a:t>
            </a:r>
          </a:p>
          <a:p>
            <a:r>
              <a:rPr lang="en-US" altLang="zh-TW" sz="1600" dirty="0" smtClean="0"/>
              <a:t>Think carefully about what data you might use and how they would be used. Specifically, how should </a:t>
            </a:r>
            <a:r>
              <a:rPr lang="en-US" altLang="zh-TW" sz="1600" dirty="0" err="1" smtClean="0"/>
              <a:t>MegaTelCo</a:t>
            </a:r>
            <a:r>
              <a:rPr lang="en-US" altLang="zh-TW" sz="1600" dirty="0" smtClean="0"/>
              <a:t> choose a set of customers to receive their offer in order to best reduce churn for a particular incentive budget?</a:t>
            </a:r>
            <a:endParaRPr lang="zh-TW" alt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Example 2_ cont.</a:t>
            </a:r>
            <a:endParaRPr lang="zh-TW" altLang="en-US" dirty="0"/>
          </a:p>
        </p:txBody>
      </p:sp>
      <p:sp>
        <p:nvSpPr>
          <p:cNvPr id="3" name="內容版面配置區 2"/>
          <p:cNvSpPr>
            <a:spLocks noGrp="1"/>
          </p:cNvSpPr>
          <p:nvPr>
            <p:ph idx="1"/>
          </p:nvPr>
        </p:nvSpPr>
        <p:spPr/>
        <p:txBody>
          <a:bodyPr/>
          <a:lstStyle/>
          <a:p>
            <a:r>
              <a:rPr lang="en-US" altLang="zh-TW" dirty="0" smtClean="0"/>
              <a:t>What variable gives us the most information about the future churn rate of the population?</a:t>
            </a:r>
          </a:p>
          <a:p>
            <a:pPr lvl="1"/>
            <a:r>
              <a:rPr lang="en-US" altLang="zh-TW" dirty="0" smtClean="0"/>
              <a:t>Being a professional? Age? Place of residence?</a:t>
            </a:r>
          </a:p>
          <a:p>
            <a:pPr lvl="1"/>
            <a:r>
              <a:rPr lang="en-US" altLang="zh-TW" dirty="0" smtClean="0"/>
              <a:t>Income? Number of complaints to customer service? Amount of overage charges?</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540750" cy="1143000"/>
          </a:xfrm>
        </p:spPr>
        <p:txBody>
          <a:bodyPr>
            <a:normAutofit fontScale="90000"/>
          </a:bodyPr>
          <a:lstStyle/>
          <a:p>
            <a:r>
              <a:rPr lang="en-US" altLang="zh-TW" dirty="0" smtClean="0"/>
              <a:t>Addressing the Churn Problem with </a:t>
            </a:r>
            <a:br>
              <a:rPr lang="en-US" altLang="zh-TW" dirty="0" smtClean="0"/>
            </a:br>
            <a:r>
              <a:rPr lang="en-US" altLang="zh-TW" dirty="0" smtClean="0"/>
              <a:t>Tree Induction</a:t>
            </a:r>
            <a:endParaRPr lang="zh-TW" altLang="en-US" dirty="0"/>
          </a:p>
        </p:txBody>
      </p:sp>
      <p:sp>
        <p:nvSpPr>
          <p:cNvPr id="3" name="內容版面配置區 2"/>
          <p:cNvSpPr>
            <a:spLocks noGrp="1"/>
          </p:cNvSpPr>
          <p:nvPr>
            <p:ph idx="1"/>
          </p:nvPr>
        </p:nvSpPr>
        <p:spPr>
          <a:xfrm>
            <a:off x="457200" y="1600200"/>
            <a:ext cx="8229600" cy="1343025"/>
          </a:xfrm>
        </p:spPr>
        <p:txBody>
          <a:bodyPr>
            <a:normAutofit fontScale="70000" lnSpcReduction="20000"/>
          </a:bodyPr>
          <a:lstStyle/>
          <a:p>
            <a:r>
              <a:rPr lang="en-US" altLang="zh-TW" dirty="0" smtClean="0"/>
              <a:t>For this example, we have a historical data set of 20,000 customers. At the point of collecting the data, each customer either had stayed with the company or had left (churned). Each customer is described by the variables listed in Table</a:t>
            </a:r>
            <a:endParaRPr lang="zh-TW" altLang="en-US" dirty="0"/>
          </a:p>
        </p:txBody>
      </p:sp>
      <p:pic>
        <p:nvPicPr>
          <p:cNvPr id="131074" name="Picture 2"/>
          <p:cNvPicPr>
            <a:picLocks noChangeAspect="1" noChangeArrowheads="1"/>
          </p:cNvPicPr>
          <p:nvPr/>
        </p:nvPicPr>
        <p:blipFill>
          <a:blip r:embed="rId2"/>
          <a:srcRect/>
          <a:stretch>
            <a:fillRect/>
          </a:stretch>
        </p:blipFill>
        <p:spPr bwMode="auto">
          <a:xfrm>
            <a:off x="1333500" y="2781299"/>
            <a:ext cx="6692899" cy="39401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6050" y="190500"/>
            <a:ext cx="2968625" cy="1143000"/>
          </a:xfrm>
        </p:spPr>
        <p:txBody>
          <a:bodyPr>
            <a:noAutofit/>
          </a:bodyPr>
          <a:lstStyle/>
          <a:p>
            <a:pPr algn="l"/>
            <a:r>
              <a:rPr lang="en-US" altLang="zh-TW" sz="2400" i="1" dirty="0" smtClean="0"/>
              <a:t>Churn attributes from Table 3-2 ranked by information gain</a:t>
            </a:r>
            <a:endParaRPr lang="zh-TW" altLang="en-US" sz="2400" dirty="0"/>
          </a:p>
        </p:txBody>
      </p:sp>
      <p:pic>
        <p:nvPicPr>
          <p:cNvPr id="132098" name="Picture 2"/>
          <p:cNvPicPr>
            <a:picLocks noChangeAspect="1" noChangeArrowheads="1"/>
          </p:cNvPicPr>
          <p:nvPr/>
        </p:nvPicPr>
        <p:blipFill>
          <a:blip r:embed="rId2"/>
          <a:srcRect/>
          <a:stretch>
            <a:fillRect/>
          </a:stretch>
        </p:blipFill>
        <p:spPr bwMode="auto">
          <a:xfrm>
            <a:off x="2952750" y="-1"/>
            <a:ext cx="6191250" cy="685800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190500"/>
            <a:ext cx="2898775" cy="1143000"/>
          </a:xfrm>
        </p:spPr>
        <p:txBody>
          <a:bodyPr>
            <a:noAutofit/>
          </a:bodyPr>
          <a:lstStyle/>
          <a:p>
            <a:pPr algn="l"/>
            <a:r>
              <a:rPr lang="en-US" altLang="zh-TW" sz="2400" i="1" dirty="0" smtClean="0"/>
              <a:t>Classification tree learned from the cellular phone churn data</a:t>
            </a:r>
            <a:endParaRPr lang="zh-TW" altLang="en-US" sz="2400" dirty="0"/>
          </a:p>
        </p:txBody>
      </p:sp>
      <p:pic>
        <p:nvPicPr>
          <p:cNvPr id="133122" name="Picture 2"/>
          <p:cNvPicPr>
            <a:picLocks noChangeAspect="1" noChangeArrowheads="1"/>
          </p:cNvPicPr>
          <p:nvPr/>
        </p:nvPicPr>
        <p:blipFill>
          <a:blip r:embed="rId2"/>
          <a:srcRect/>
          <a:stretch>
            <a:fillRect/>
          </a:stretch>
        </p:blipFill>
        <p:spPr bwMode="auto">
          <a:xfrm>
            <a:off x="2574924" y="-1"/>
            <a:ext cx="6569075" cy="67214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Example 3</a:t>
            </a:r>
            <a:endParaRPr lang="zh-TW" altLang="en-US" dirty="0"/>
          </a:p>
        </p:txBody>
      </p:sp>
      <p:pic>
        <p:nvPicPr>
          <p:cNvPr id="131074" name="Picture 2"/>
          <p:cNvPicPr>
            <a:picLocks noChangeAspect="1" noChangeArrowheads="1"/>
          </p:cNvPicPr>
          <p:nvPr/>
        </p:nvPicPr>
        <p:blipFill>
          <a:blip r:embed="rId2"/>
          <a:srcRect/>
          <a:stretch>
            <a:fillRect/>
          </a:stretch>
        </p:blipFill>
        <p:spPr bwMode="auto">
          <a:xfrm>
            <a:off x="955675" y="1701800"/>
            <a:ext cx="7124700" cy="4419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Example 3 _cont.</a:t>
            </a:r>
            <a:endParaRPr lang="zh-TW" altLang="en-US" dirty="0"/>
          </a:p>
        </p:txBody>
      </p:sp>
      <p:pic>
        <p:nvPicPr>
          <p:cNvPr id="132098" name="Picture 2"/>
          <p:cNvPicPr>
            <a:picLocks noChangeAspect="1" noChangeArrowheads="1"/>
          </p:cNvPicPr>
          <p:nvPr/>
        </p:nvPicPr>
        <p:blipFill>
          <a:blip r:embed="rId2"/>
          <a:srcRect/>
          <a:stretch>
            <a:fillRect/>
          </a:stretch>
        </p:blipFill>
        <p:spPr bwMode="auto">
          <a:xfrm>
            <a:off x="1387475" y="1590675"/>
            <a:ext cx="6908800" cy="4267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Example 3 _cont.</a:t>
            </a:r>
            <a:endParaRPr lang="zh-TW" altLang="en-US" dirty="0"/>
          </a:p>
        </p:txBody>
      </p:sp>
      <p:pic>
        <p:nvPicPr>
          <p:cNvPr id="133122" name="Picture 2"/>
          <p:cNvPicPr>
            <a:picLocks noChangeAspect="1" noChangeArrowheads="1"/>
          </p:cNvPicPr>
          <p:nvPr/>
        </p:nvPicPr>
        <p:blipFill>
          <a:blip r:embed="rId2"/>
          <a:srcRect/>
          <a:stretch>
            <a:fillRect/>
          </a:stretch>
        </p:blipFill>
        <p:spPr bwMode="auto">
          <a:xfrm>
            <a:off x="1047750" y="1133475"/>
            <a:ext cx="7048500" cy="4591050"/>
          </a:xfrm>
          <a:prstGeom prst="rect">
            <a:avLst/>
          </a:prstGeom>
          <a:noFill/>
          <a:ln w="9525">
            <a:noFill/>
            <a:miter lim="800000"/>
            <a:headEnd/>
            <a:tailEnd/>
          </a:ln>
          <a:effectLst/>
        </p:spPr>
      </p:pic>
      <p:sp>
        <p:nvSpPr>
          <p:cNvPr id="5" name="矩形 4"/>
          <p:cNvSpPr/>
          <p:nvPr/>
        </p:nvSpPr>
        <p:spPr>
          <a:xfrm>
            <a:off x="3870325" y="2457450"/>
            <a:ext cx="5181600" cy="2062103"/>
          </a:xfrm>
          <a:prstGeom prst="rect">
            <a:avLst/>
          </a:prstGeom>
        </p:spPr>
        <p:txBody>
          <a:bodyPr wrap="square">
            <a:spAutoFit/>
          </a:bodyPr>
          <a:lstStyle/>
          <a:p>
            <a:r>
              <a:rPr lang="en-US" altLang="zh-TW" sz="1600" dirty="0" smtClean="0"/>
              <a:t>Table 4-4 shows the linear model learned by logistic regression to predict benign versus malignant for this dataset. Specifically, it shows the nonzero weights ordered from highest to lowest. The performance of this model is quite good—it makes only six mistakes on the entire dataset, yielding an accuracy of about 98.9% (the percentage of the instances that the model classifies correctly).</a:t>
            </a:r>
            <a:endParaRPr lang="zh-TW" altLang="en-US" sz="16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p:cNvSpPr>
            <a:spLocks noGrp="1"/>
          </p:cNvSpPr>
          <p:nvPr>
            <p:ph type="ftr" sz="quarter" idx="11"/>
          </p:nvPr>
        </p:nvSpPr>
        <p:spPr/>
        <p:txBody>
          <a:bodyPr/>
          <a:lstStyle/>
          <a:p>
            <a:r>
              <a:rPr lang="en-US" altLang="zh-TW"/>
              <a:t> </a:t>
            </a:r>
            <a:r>
              <a:rPr lang="en-US" altLang="zh-TW" sz="1000">
                <a:latin typeface="Arial"/>
              </a:rPr>
              <a:t>©</a:t>
            </a:r>
            <a:r>
              <a:rPr lang="en-US" altLang="zh-TW" sz="1000"/>
              <a:t> 2009 W. Brian Arthur</a:t>
            </a:r>
            <a:endParaRPr lang="en-US" altLang="zh-TW"/>
          </a:p>
        </p:txBody>
      </p:sp>
      <p:sp>
        <p:nvSpPr>
          <p:cNvPr id="5" name="投影片編號版面配置區 4"/>
          <p:cNvSpPr>
            <a:spLocks noGrp="1"/>
          </p:cNvSpPr>
          <p:nvPr>
            <p:ph type="sldNum" sz="quarter" idx="12"/>
          </p:nvPr>
        </p:nvSpPr>
        <p:spPr/>
        <p:txBody>
          <a:bodyPr/>
          <a:lstStyle/>
          <a:p>
            <a:fld id="{7B73940E-0AE2-4076-9749-42DA2CB90DCD}" type="slidenum">
              <a:rPr lang="en-US" altLang="zh-TW"/>
              <a:pPr/>
              <a:t>8</a:t>
            </a:fld>
            <a:endParaRPr lang="en-US" altLang="zh-TW"/>
          </a:p>
        </p:txBody>
      </p:sp>
      <p:sp>
        <p:nvSpPr>
          <p:cNvPr id="159746" name="Rectangle 2"/>
          <p:cNvSpPr>
            <a:spLocks noGrp="1" noChangeArrowheads="1"/>
          </p:cNvSpPr>
          <p:nvPr>
            <p:ph type="title"/>
          </p:nvPr>
        </p:nvSpPr>
        <p:spPr>
          <a:xfrm>
            <a:off x="533400" y="228600"/>
            <a:ext cx="7772400" cy="1143000"/>
          </a:xfrm>
        </p:spPr>
        <p:txBody>
          <a:bodyPr/>
          <a:lstStyle/>
          <a:p>
            <a:r>
              <a:rPr lang="en-US" altLang="zh-TW" sz="2800">
                <a:ea typeface="新細明體" pitchFamily="18" charset="-120"/>
              </a:rPr>
              <a:t>Real powerplant--A Rolls Royce turbofan</a:t>
            </a:r>
            <a:endParaRPr lang="en-US" altLang="zh-TW">
              <a:ea typeface="新細明體" pitchFamily="18" charset="-120"/>
            </a:endParaRPr>
          </a:p>
        </p:txBody>
      </p:sp>
      <p:pic>
        <p:nvPicPr>
          <p:cNvPr id="159747" name="Picture 3" descr=" RRTay.gif                                                      00035AE8Macintosh HD                   BBA7EC79:"/>
          <p:cNvPicPr>
            <a:picLocks noChangeAspect="1" noChangeArrowheads="1"/>
          </p:cNvPicPr>
          <p:nvPr/>
        </p:nvPicPr>
        <p:blipFill>
          <a:blip r:embed="rId2" cstate="print"/>
          <a:srcRect/>
          <a:stretch>
            <a:fillRect/>
          </a:stretch>
        </p:blipFill>
        <p:spPr bwMode="auto">
          <a:xfrm>
            <a:off x="457200" y="1524000"/>
            <a:ext cx="7924800" cy="4313238"/>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2076" y="274638"/>
            <a:ext cx="2482850" cy="1143000"/>
          </a:xfrm>
        </p:spPr>
        <p:txBody>
          <a:bodyPr>
            <a:normAutofit fontScale="90000"/>
          </a:bodyPr>
          <a:lstStyle/>
          <a:p>
            <a:r>
              <a:rPr lang="en-US" altLang="zh-TW" dirty="0" smtClean="0"/>
              <a:t>Example 3 _cont.</a:t>
            </a:r>
            <a:endParaRPr lang="zh-TW" altLang="en-US" dirty="0"/>
          </a:p>
        </p:txBody>
      </p:sp>
      <p:pic>
        <p:nvPicPr>
          <p:cNvPr id="134146" name="Picture 2"/>
          <p:cNvPicPr>
            <a:picLocks noChangeAspect="1" noChangeArrowheads="1"/>
          </p:cNvPicPr>
          <p:nvPr/>
        </p:nvPicPr>
        <p:blipFill>
          <a:blip r:embed="rId2"/>
          <a:srcRect/>
          <a:stretch>
            <a:fillRect/>
          </a:stretch>
        </p:blipFill>
        <p:spPr bwMode="auto">
          <a:xfrm>
            <a:off x="2466975" y="0"/>
            <a:ext cx="6677025" cy="6858000"/>
          </a:xfrm>
          <a:prstGeom prst="rect">
            <a:avLst/>
          </a:prstGeom>
          <a:noFill/>
          <a:ln w="9525">
            <a:noFill/>
            <a:miter lim="800000"/>
            <a:headEnd/>
            <a:tailEnd/>
          </a:ln>
          <a:effectLst/>
        </p:spPr>
      </p:pic>
      <p:sp>
        <p:nvSpPr>
          <p:cNvPr id="4" name="矩形 3"/>
          <p:cNvSpPr/>
          <p:nvPr/>
        </p:nvSpPr>
        <p:spPr>
          <a:xfrm>
            <a:off x="-1" y="1863725"/>
            <a:ext cx="2682875" cy="2893100"/>
          </a:xfrm>
          <a:prstGeom prst="rect">
            <a:avLst/>
          </a:prstGeom>
        </p:spPr>
        <p:txBody>
          <a:bodyPr wrap="square">
            <a:spAutoFit/>
          </a:bodyPr>
          <a:lstStyle/>
          <a:p>
            <a:r>
              <a:rPr lang="en-US" altLang="zh-TW" sz="1400" dirty="0" smtClean="0"/>
              <a:t>For comparison, a classification tree was learned from the</a:t>
            </a:r>
          </a:p>
          <a:p>
            <a:r>
              <a:rPr lang="en-US" altLang="zh-TW" sz="1400" dirty="0" smtClean="0"/>
              <a:t>same dataset . The resulting tree is shown in Figure 4-13. The tree has 25 nodes altogether, with 13 leaf nodes. Recall that this means that the tree model partitions the instances into 13 segments. The classification tree’s</a:t>
            </a:r>
          </a:p>
          <a:p>
            <a:r>
              <a:rPr lang="en-US" altLang="zh-TW" sz="1400" dirty="0" smtClean="0"/>
              <a:t>accuracy is 99.1%, slightly higher than that of logistic regression.</a:t>
            </a:r>
            <a:endParaRPr lang="zh-TW" altLang="en-US" sz="1400"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en-US" altLang="zh-TW" dirty="0" smtClean="0"/>
              <a:t>Do you trust these models?</a:t>
            </a:r>
            <a:endParaRPr lang="zh-TW" altLang="en-US" dirty="0"/>
          </a:p>
        </p:txBody>
      </p:sp>
      <p:sp>
        <p:nvSpPr>
          <p:cNvPr id="3" name="副標題 2"/>
          <p:cNvSpPr>
            <a:spLocks noGrp="1"/>
          </p:cNvSpPr>
          <p:nvPr>
            <p:ph type="subTitle" idx="1"/>
          </p:nvPr>
        </p:nvSpPr>
        <p:spPr/>
        <p:txBody>
          <a:bodyPr/>
          <a:lstStyle/>
          <a:p>
            <a:endParaRPr lang="zh-TW" alt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smtClean="0"/>
              <a:t>A typical fitting graph for </a:t>
            </a:r>
            <a:br>
              <a:rPr lang="en-US" altLang="zh-TW" dirty="0" smtClean="0"/>
            </a:br>
            <a:r>
              <a:rPr lang="en-US" altLang="zh-TW" dirty="0" smtClean="0"/>
              <a:t>tree induction</a:t>
            </a:r>
            <a:endParaRPr lang="zh-TW" altLang="en-US" dirty="0"/>
          </a:p>
        </p:txBody>
      </p:sp>
      <p:pic>
        <p:nvPicPr>
          <p:cNvPr id="131074" name="Picture 2"/>
          <p:cNvPicPr>
            <a:picLocks noChangeAspect="1" noChangeArrowheads="1"/>
          </p:cNvPicPr>
          <p:nvPr/>
        </p:nvPicPr>
        <p:blipFill>
          <a:blip r:embed="rId2"/>
          <a:srcRect/>
          <a:stretch>
            <a:fillRect/>
          </a:stretch>
        </p:blipFill>
        <p:spPr bwMode="auto">
          <a:xfrm>
            <a:off x="1009650" y="1485900"/>
            <a:ext cx="7362825" cy="51339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2"/>
          <a:srcRect/>
          <a:stretch>
            <a:fillRect/>
          </a:stretch>
        </p:blipFill>
        <p:spPr bwMode="auto">
          <a:xfrm>
            <a:off x="1495425" y="1593851"/>
            <a:ext cx="5181600" cy="361632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p:cNvPicPr>
            <a:picLocks noChangeAspect="1" noChangeArrowheads="1"/>
          </p:cNvPicPr>
          <p:nvPr/>
        </p:nvPicPr>
        <p:blipFill>
          <a:blip r:embed="rId2"/>
          <a:srcRect/>
          <a:stretch>
            <a:fillRect/>
          </a:stretch>
        </p:blipFill>
        <p:spPr bwMode="auto">
          <a:xfrm>
            <a:off x="739776" y="676275"/>
            <a:ext cx="7772400" cy="5505450"/>
          </a:xfrm>
          <a:prstGeom prst="rect">
            <a:avLst/>
          </a:prstGeom>
          <a:noFill/>
          <a:ln w="9525">
            <a:noFill/>
            <a:miter lim="800000"/>
            <a:headEnd/>
            <a:tailEnd/>
          </a:ln>
          <a:effectLst/>
        </p:spPr>
      </p:pic>
      <p:sp>
        <p:nvSpPr>
          <p:cNvPr id="3" name="文字方塊 2"/>
          <p:cNvSpPr txBox="1"/>
          <p:nvPr/>
        </p:nvSpPr>
        <p:spPr>
          <a:xfrm>
            <a:off x="685800" y="244475"/>
            <a:ext cx="2204001" cy="461665"/>
          </a:xfrm>
          <a:prstGeom prst="rect">
            <a:avLst/>
          </a:prstGeom>
          <a:noFill/>
        </p:spPr>
        <p:txBody>
          <a:bodyPr wrap="none" rtlCol="0">
            <a:spAutoFit/>
          </a:bodyPr>
          <a:lstStyle/>
          <a:p>
            <a:r>
              <a:rPr lang="en-US" altLang="zh-TW" sz="2400" dirty="0" smtClean="0"/>
              <a:t>Table 5-1 cont.</a:t>
            </a:r>
            <a:endParaRPr lang="zh-TW" altLang="en-US" sz="2400"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Similarity, Neighbors, and Clusters</a:t>
            </a:r>
            <a:endParaRPr lang="zh-TW" altLang="en-US" dirty="0"/>
          </a:p>
        </p:txBody>
      </p:sp>
      <p:sp>
        <p:nvSpPr>
          <p:cNvPr id="3" name="內容版面配置區 2"/>
          <p:cNvSpPr>
            <a:spLocks noGrp="1"/>
          </p:cNvSpPr>
          <p:nvPr>
            <p:ph idx="1"/>
          </p:nvPr>
        </p:nvSpPr>
        <p:spPr/>
        <p:txBody>
          <a:bodyPr>
            <a:normAutofit fontScale="77500" lnSpcReduction="20000"/>
          </a:bodyPr>
          <a:lstStyle/>
          <a:p>
            <a:r>
              <a:rPr lang="en-US" altLang="zh-TW" dirty="0" smtClean="0"/>
              <a:t>Modern retailers such as Amazon and Netflix use similarity to provide </a:t>
            </a:r>
            <a:r>
              <a:rPr lang="en-US" altLang="zh-TW" i="1" dirty="0" smtClean="0"/>
              <a:t>recommendations </a:t>
            </a:r>
            <a:r>
              <a:rPr lang="en-US" altLang="zh-TW" dirty="0" smtClean="0"/>
              <a:t>of similar products or from similar people. Whenever you see statements like “People who like X also like Y” or “Customers with your browsing history have also looked at …” similarity is being applied.</a:t>
            </a:r>
          </a:p>
          <a:p>
            <a:r>
              <a:rPr lang="en-US" altLang="zh-TW" dirty="0" smtClean="0"/>
              <a:t>Advertisers often want to serve online ads to consumers who are similar to their current good customers.</a:t>
            </a:r>
          </a:p>
          <a:p>
            <a:r>
              <a:rPr lang="en-US" altLang="zh-TW" dirty="0" smtClean="0"/>
              <a:t>A doctor may reason about a new difficult case by recalling a similar case (either treated personally or documented in a journal) and its diagnosis. </a:t>
            </a:r>
          </a:p>
          <a:p>
            <a:r>
              <a:rPr lang="en-US" altLang="zh-TW" dirty="0" smtClean="0"/>
              <a:t>A lawyer often argues cases by citing legal precedents, which are similar historical cases whose dispositions were previously judged and entered into the legal casebook.</a:t>
            </a:r>
            <a:endParaRPr lang="zh-TW" altLang="en-US" dirty="0"/>
          </a:p>
        </p:txBody>
      </p:sp>
      <p:sp>
        <p:nvSpPr>
          <p:cNvPr id="4" name="矩形 3"/>
          <p:cNvSpPr/>
          <p:nvPr/>
        </p:nvSpPr>
        <p:spPr>
          <a:xfrm>
            <a:off x="1225550" y="6019800"/>
            <a:ext cx="2698239" cy="369332"/>
          </a:xfrm>
          <a:prstGeom prst="rect">
            <a:avLst/>
          </a:prstGeom>
        </p:spPr>
        <p:txBody>
          <a:bodyPr wrap="none">
            <a:spAutoFit/>
          </a:bodyPr>
          <a:lstStyle/>
          <a:p>
            <a:r>
              <a:rPr lang="en-US" dirty="0" smtClean="0">
                <a:hlinkClick r:id="rId2"/>
              </a:rPr>
              <a:t>http://www.amazon.com/</a:t>
            </a:r>
            <a:endParaRPr lang="zh-TW" altLang="en-US" dirty="0"/>
          </a:p>
        </p:txBody>
      </p:sp>
      <p:sp>
        <p:nvSpPr>
          <p:cNvPr id="5" name="矩形 4"/>
          <p:cNvSpPr/>
          <p:nvPr/>
        </p:nvSpPr>
        <p:spPr>
          <a:xfrm>
            <a:off x="4356100" y="6019800"/>
            <a:ext cx="3403496" cy="369332"/>
          </a:xfrm>
          <a:prstGeom prst="rect">
            <a:avLst/>
          </a:prstGeom>
        </p:spPr>
        <p:txBody>
          <a:bodyPr wrap="none">
            <a:spAutoFit/>
          </a:bodyPr>
          <a:lstStyle/>
          <a:p>
            <a:r>
              <a:rPr lang="en-US" dirty="0" smtClean="0">
                <a:hlinkClick r:id="rId3"/>
              </a:rPr>
              <a:t>https://signup.netflix.com/global</a:t>
            </a:r>
            <a:endParaRPr lang="zh-TW"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ox(in)">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ox(in)">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Example: Whiskey Analytics</a:t>
            </a:r>
            <a:endParaRPr lang="zh-TW" altLang="en-US" dirty="0"/>
          </a:p>
        </p:txBody>
      </p:sp>
      <p:sp>
        <p:nvSpPr>
          <p:cNvPr id="3" name="內容版面配置區 2"/>
          <p:cNvSpPr>
            <a:spLocks noGrp="1"/>
          </p:cNvSpPr>
          <p:nvPr>
            <p:ph idx="1"/>
          </p:nvPr>
        </p:nvSpPr>
        <p:spPr/>
        <p:txBody>
          <a:bodyPr>
            <a:normAutofit fontScale="85000" lnSpcReduction="20000"/>
          </a:bodyPr>
          <a:lstStyle/>
          <a:p>
            <a:r>
              <a:rPr lang="en-US" altLang="zh-TW" dirty="0" smtClean="0"/>
              <a:t>One of us likes single malt Scotch whiskey. If you’ve had more than one or two, you realize that there is a lot of variation among the hundreds of different single malts. When Daniel finds a single malt he really likes, he wants to find other similar ones—both because he likes to explore the “space” of single malts, but also because any given liquor store or restaurant only has a limited selection.</a:t>
            </a:r>
          </a:p>
          <a:p>
            <a:r>
              <a:rPr lang="en-US" altLang="zh-TW" dirty="0" smtClean="0"/>
              <a:t>He wants to be able to pick one he’ll really like. For example, the other evening a dining companion recommended trying the single malt “Bunnahabhain.”2 It was unusual and very good. Out of all the many single malts, how could Daniel find other ones like that?</a:t>
            </a:r>
            <a:endParaRPr lang="zh-TW" alt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Example: Whiskey Analytics _ cont.</a:t>
            </a:r>
            <a:endParaRPr lang="zh-TW" altLang="en-US" dirty="0"/>
          </a:p>
        </p:txBody>
      </p:sp>
      <p:pic>
        <p:nvPicPr>
          <p:cNvPr id="134147" name="Picture 3"/>
          <p:cNvPicPr>
            <a:picLocks noChangeAspect="1" noChangeArrowheads="1"/>
          </p:cNvPicPr>
          <p:nvPr/>
        </p:nvPicPr>
        <p:blipFill>
          <a:blip r:embed="rId2"/>
          <a:srcRect/>
          <a:stretch>
            <a:fillRect/>
          </a:stretch>
        </p:blipFill>
        <p:spPr bwMode="auto">
          <a:xfrm>
            <a:off x="307975" y="1755775"/>
            <a:ext cx="8474075" cy="4641850"/>
          </a:xfrm>
          <a:prstGeom prst="rect">
            <a:avLst/>
          </a:prstGeom>
          <a:noFill/>
          <a:ln w="9525">
            <a:noFill/>
            <a:miter lim="800000"/>
            <a:headEnd/>
            <a:tailEnd/>
          </a:ln>
          <a:effectLst/>
        </p:spPr>
      </p:pic>
      <p:sp>
        <p:nvSpPr>
          <p:cNvPr id="7" name="矩形 6"/>
          <p:cNvSpPr/>
          <p:nvPr/>
        </p:nvSpPr>
        <p:spPr>
          <a:xfrm>
            <a:off x="469898" y="1216025"/>
            <a:ext cx="8312151" cy="369332"/>
          </a:xfrm>
          <a:prstGeom prst="rect">
            <a:avLst/>
          </a:prstGeom>
        </p:spPr>
        <p:txBody>
          <a:bodyPr wrap="square">
            <a:spAutoFit/>
          </a:bodyPr>
          <a:lstStyle/>
          <a:p>
            <a:r>
              <a:rPr lang="en-US" altLang="zh-TW" dirty="0" smtClean="0"/>
              <a:t>Define five general whiskey attributes, each with many possible values:</a:t>
            </a:r>
            <a:endParaRPr lang="zh-TW" altLang="en-US"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Cont.</a:t>
            </a:r>
            <a:endParaRPr lang="zh-TW" altLang="en-US" dirty="0"/>
          </a:p>
        </p:txBody>
      </p:sp>
      <p:sp>
        <p:nvSpPr>
          <p:cNvPr id="3" name="內容版面配置區 2"/>
          <p:cNvSpPr>
            <a:spLocks noGrp="1"/>
          </p:cNvSpPr>
          <p:nvPr>
            <p:ph idx="1"/>
          </p:nvPr>
        </p:nvSpPr>
        <p:spPr/>
        <p:txBody>
          <a:bodyPr/>
          <a:lstStyle/>
          <a:p>
            <a:r>
              <a:rPr lang="en-US" altLang="zh-TW" dirty="0" smtClean="0"/>
              <a:t>Daniel likes </a:t>
            </a:r>
            <a:r>
              <a:rPr lang="en-US" altLang="zh-TW" dirty="0" err="1" smtClean="0"/>
              <a:t>Bunnahabhain</a:t>
            </a:r>
            <a:r>
              <a:rPr lang="en-US" altLang="zh-TW" dirty="0" smtClean="0"/>
              <a:t>, so we can use </a:t>
            </a:r>
            <a:r>
              <a:rPr lang="en-US" altLang="zh-TW" dirty="0" err="1" smtClean="0"/>
              <a:t>Lapointe</a:t>
            </a:r>
            <a:r>
              <a:rPr lang="en-US" altLang="zh-TW" dirty="0" smtClean="0"/>
              <a:t> and Legendre’s representation of whiskeys with Euclidean distance to find similar ones for him. For reference, here is their description of </a:t>
            </a:r>
            <a:r>
              <a:rPr lang="en-US" altLang="zh-TW" dirty="0" err="1" smtClean="0"/>
              <a:t>Bunnahabhain</a:t>
            </a:r>
            <a:r>
              <a:rPr lang="en-US" altLang="zh-TW" dirty="0" smtClean="0"/>
              <a:t>:</a:t>
            </a:r>
            <a:endParaRPr lang="zh-TW" altLang="en-US" dirty="0"/>
          </a:p>
        </p:txBody>
      </p:sp>
      <p:pic>
        <p:nvPicPr>
          <p:cNvPr id="135171" name="Picture 3"/>
          <p:cNvPicPr>
            <a:picLocks noChangeAspect="1" noChangeArrowheads="1"/>
          </p:cNvPicPr>
          <p:nvPr/>
        </p:nvPicPr>
        <p:blipFill>
          <a:blip r:embed="rId2"/>
          <a:srcRect/>
          <a:stretch>
            <a:fillRect/>
          </a:stretch>
        </p:blipFill>
        <p:spPr bwMode="auto">
          <a:xfrm>
            <a:off x="2197100" y="4130675"/>
            <a:ext cx="4391025" cy="23526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5" name="Picture 3"/>
          <p:cNvPicPr>
            <a:picLocks noChangeAspect="1" noChangeArrowheads="1"/>
          </p:cNvPicPr>
          <p:nvPr/>
        </p:nvPicPr>
        <p:blipFill>
          <a:blip r:embed="rId2"/>
          <a:srcRect/>
          <a:stretch>
            <a:fillRect/>
          </a:stretch>
        </p:blipFill>
        <p:spPr bwMode="auto">
          <a:xfrm>
            <a:off x="4679950" y="5895975"/>
            <a:ext cx="4140200" cy="962025"/>
          </a:xfrm>
          <a:prstGeom prst="rect">
            <a:avLst/>
          </a:prstGeom>
          <a:noFill/>
          <a:ln w="9525">
            <a:noFill/>
            <a:miter lim="800000"/>
            <a:headEnd/>
            <a:tailEnd/>
          </a:ln>
          <a:effectLst/>
        </p:spPr>
      </p:pic>
      <p:sp>
        <p:nvSpPr>
          <p:cNvPr id="2" name="標題 1"/>
          <p:cNvSpPr>
            <a:spLocks noGrp="1"/>
          </p:cNvSpPr>
          <p:nvPr>
            <p:ph type="title"/>
          </p:nvPr>
        </p:nvSpPr>
        <p:spPr/>
        <p:txBody>
          <a:bodyPr/>
          <a:lstStyle/>
          <a:p>
            <a:r>
              <a:rPr lang="en-US" altLang="zh-TW" dirty="0" smtClean="0"/>
              <a:t>Cont.</a:t>
            </a:r>
            <a:endParaRPr lang="zh-TW" altLang="en-US" dirty="0"/>
          </a:p>
        </p:txBody>
      </p:sp>
      <p:pic>
        <p:nvPicPr>
          <p:cNvPr id="136194" name="Picture 2"/>
          <p:cNvPicPr>
            <a:picLocks noChangeAspect="1" noChangeArrowheads="1"/>
          </p:cNvPicPr>
          <p:nvPr/>
        </p:nvPicPr>
        <p:blipFill>
          <a:blip r:embed="rId3"/>
          <a:srcRect/>
          <a:stretch>
            <a:fillRect/>
          </a:stretch>
        </p:blipFill>
        <p:spPr bwMode="auto">
          <a:xfrm>
            <a:off x="415925" y="1809750"/>
            <a:ext cx="8312150" cy="39941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4"/>
          <p:cNvSpPr>
            <a:spLocks noGrp="1"/>
          </p:cNvSpPr>
          <p:nvPr>
            <p:ph type="ftr" sz="quarter" idx="11"/>
          </p:nvPr>
        </p:nvSpPr>
        <p:spPr/>
        <p:txBody>
          <a:bodyPr/>
          <a:lstStyle/>
          <a:p>
            <a:r>
              <a:rPr lang="en-US" altLang="zh-TW"/>
              <a:t> </a:t>
            </a:r>
            <a:r>
              <a:rPr lang="en-US" altLang="zh-TW" sz="1000">
                <a:latin typeface="Arial"/>
              </a:rPr>
              <a:t>©</a:t>
            </a:r>
            <a:r>
              <a:rPr lang="en-US" altLang="zh-TW" sz="1000"/>
              <a:t> 2009 W. Brian Arthur</a:t>
            </a:r>
            <a:endParaRPr lang="en-US" altLang="zh-TW"/>
          </a:p>
        </p:txBody>
      </p:sp>
      <p:sp>
        <p:nvSpPr>
          <p:cNvPr id="5" name="投影片編號版面配置區 5"/>
          <p:cNvSpPr>
            <a:spLocks noGrp="1"/>
          </p:cNvSpPr>
          <p:nvPr>
            <p:ph type="sldNum" sz="quarter" idx="12"/>
          </p:nvPr>
        </p:nvSpPr>
        <p:spPr/>
        <p:txBody>
          <a:bodyPr/>
          <a:lstStyle/>
          <a:p>
            <a:fld id="{1FFDDE40-31E3-4B45-A04F-19B9E2B4672B}" type="slidenum">
              <a:rPr lang="en-US" altLang="zh-TW"/>
              <a:pPr/>
              <a:t>9</a:t>
            </a:fld>
            <a:endParaRPr lang="en-US" altLang="zh-TW"/>
          </a:p>
        </p:txBody>
      </p:sp>
      <p:sp>
        <p:nvSpPr>
          <p:cNvPr id="162818" name="Rectangle 2"/>
          <p:cNvSpPr>
            <a:spLocks noGrp="1" noChangeArrowheads="1"/>
          </p:cNvSpPr>
          <p:nvPr>
            <p:ph type="title"/>
          </p:nvPr>
        </p:nvSpPr>
        <p:spPr/>
        <p:txBody>
          <a:bodyPr/>
          <a:lstStyle/>
          <a:p>
            <a:r>
              <a:rPr lang="en-US" altLang="zh-TW">
                <a:ea typeface="新細明體" pitchFamily="18" charset="-120"/>
              </a:rPr>
              <a:t>The process of invention</a:t>
            </a:r>
          </a:p>
        </p:txBody>
      </p:sp>
      <p:sp>
        <p:nvSpPr>
          <p:cNvPr id="162819" name="Rectangle 3"/>
          <p:cNvSpPr>
            <a:spLocks noGrp="1" noChangeArrowheads="1"/>
          </p:cNvSpPr>
          <p:nvPr>
            <p:ph type="body" idx="1"/>
          </p:nvPr>
        </p:nvSpPr>
        <p:spPr>
          <a:xfrm>
            <a:off x="609600" y="1752600"/>
            <a:ext cx="7772400" cy="4343400"/>
          </a:xfrm>
        </p:spPr>
        <p:txBody>
          <a:bodyPr/>
          <a:lstStyle/>
          <a:p>
            <a:r>
              <a:rPr lang="en-US" altLang="zh-TW" dirty="0">
                <a:effectLst>
                  <a:outerShdw blurRad="38100" dist="38100" dir="2700000" algn="tl">
                    <a:srgbClr val="000000"/>
                  </a:outerShdw>
                </a:effectLst>
                <a:ea typeface="新細明體" pitchFamily="18" charset="-120"/>
              </a:rPr>
              <a:t>Distilled down, it really is seeing a principle, and putting together the ways to make this work from functionalities that already exist</a:t>
            </a:r>
          </a:p>
          <a:p>
            <a:pPr>
              <a:lnSpc>
                <a:spcPct val="80000"/>
              </a:lnSpc>
              <a:spcBef>
                <a:spcPct val="75000"/>
              </a:spcBef>
              <a:buFontTx/>
              <a:buNone/>
            </a:pPr>
            <a:r>
              <a:rPr lang="en-US" altLang="zh-TW" dirty="0">
                <a:effectLst>
                  <a:outerShdw blurRad="38100" dist="38100" dir="2700000" algn="tl">
                    <a:srgbClr val="000000"/>
                  </a:outerShdw>
                </a:effectLst>
                <a:ea typeface="新細明體" pitchFamily="18" charset="-120"/>
              </a:rPr>
              <a:t>    </a:t>
            </a:r>
            <a:r>
              <a:rPr lang="en-US" altLang="zh-TW" dirty="0">
                <a:effectLst>
                  <a:outerShdw blurRad="38100" dist="38100" dir="2700000" algn="tl">
                    <a:srgbClr val="000000"/>
                  </a:outerShdw>
                </a:effectLst>
                <a:latin typeface="Arial"/>
                <a:ea typeface="新細明體" pitchFamily="18" charset="-120"/>
              </a:rPr>
              <a:t>…</a:t>
            </a:r>
            <a:r>
              <a:rPr lang="en-US" altLang="zh-TW" dirty="0">
                <a:effectLst>
                  <a:outerShdw blurRad="38100" dist="38100" dir="2700000" algn="tl">
                    <a:srgbClr val="000000"/>
                  </a:outerShdw>
                </a:effectLst>
                <a:ea typeface="新細明體" pitchFamily="18" charset="-120"/>
              </a:rPr>
              <a:t> plus </a:t>
            </a:r>
            <a:r>
              <a:rPr lang="en-US" altLang="zh-TW" i="1" dirty="0">
                <a:effectLst>
                  <a:outerShdw blurRad="38100" dist="38100" dir="2700000" algn="tl">
                    <a:srgbClr val="000000"/>
                  </a:outerShdw>
                </a:effectLst>
                <a:ea typeface="新細明體" pitchFamily="18" charset="-120"/>
              </a:rPr>
              <a:t>solving the </a:t>
            </a:r>
            <a:r>
              <a:rPr lang="en-US" altLang="zh-TW" i="1" dirty="0" err="1">
                <a:effectLst>
                  <a:outerShdw blurRad="38100" dist="38100" dir="2700000" algn="tl">
                    <a:srgbClr val="000000"/>
                  </a:outerShdw>
                </a:effectLst>
                <a:ea typeface="新細明體" pitchFamily="18" charset="-120"/>
              </a:rPr>
              <a:t>subproblems</a:t>
            </a:r>
            <a:r>
              <a:rPr lang="en-US" altLang="zh-TW" dirty="0">
                <a:effectLst>
                  <a:outerShdw blurRad="38100" dist="38100" dir="2700000" algn="tl">
                    <a:srgbClr val="000000"/>
                  </a:outerShdw>
                </a:effectLst>
                <a:ea typeface="新細明體" pitchFamily="18" charset="-120"/>
              </a:rPr>
              <a:t> this creates</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Cont. : or using clustering by taste</a:t>
            </a:r>
            <a:endParaRPr lang="zh-TW" altLang="en-US" dirty="0"/>
          </a:p>
        </p:txBody>
      </p:sp>
      <p:sp>
        <p:nvSpPr>
          <p:cNvPr id="3" name="內容版面配置區 2"/>
          <p:cNvSpPr>
            <a:spLocks noGrp="1"/>
          </p:cNvSpPr>
          <p:nvPr>
            <p:ph idx="1"/>
          </p:nvPr>
        </p:nvSpPr>
        <p:spPr/>
        <p:txBody>
          <a:bodyPr>
            <a:normAutofit fontScale="70000" lnSpcReduction="20000"/>
          </a:bodyPr>
          <a:lstStyle/>
          <a:p>
            <a:r>
              <a:rPr lang="en-US" altLang="zh-TW" dirty="0" smtClean="0"/>
              <a:t>We may simply want to understand the natural groupings by taste— because we want to understand our “business,” which might lead to a better product or service.</a:t>
            </a:r>
          </a:p>
          <a:p>
            <a:r>
              <a:rPr lang="en-US" altLang="zh-TW" dirty="0" smtClean="0"/>
              <a:t>Let’s say that we run a small shop in a well-to-do neighborhood, and as part of our business strategy we want to be known as the place to go for single-malt scotch whiskeys. We may not be able to have the largest selection, given our limited space and ability to invest in inventory, but we might choose a strategy of having a broad and eclectic collection. </a:t>
            </a:r>
          </a:p>
          <a:p>
            <a:r>
              <a:rPr lang="en-US" altLang="zh-TW" dirty="0" smtClean="0"/>
              <a:t>If we understood how the single malts grouped by taste, we could (for example) choose from each taste group a popular member and a lesser-known member. Or an expensive member and a more affordable member. Each of these is based on having a good understanding of how the whiskeys group by taste.</a:t>
            </a:r>
            <a:endParaRPr lang="zh-TW" alt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2"/>
          <a:srcRect/>
          <a:stretch>
            <a:fillRect/>
          </a:stretch>
        </p:blipFill>
        <p:spPr bwMode="auto">
          <a:xfrm>
            <a:off x="739776" y="1054100"/>
            <a:ext cx="8042274" cy="3994150"/>
          </a:xfrm>
          <a:prstGeom prst="rect">
            <a:avLst/>
          </a:prstGeom>
          <a:noFill/>
          <a:ln w="9525">
            <a:noFill/>
            <a:miter lim="800000"/>
            <a:headEnd/>
            <a:tailEnd/>
          </a:ln>
          <a:effectLst/>
        </p:spPr>
      </p:pic>
      <p:sp>
        <p:nvSpPr>
          <p:cNvPr id="3" name="標題 1"/>
          <p:cNvSpPr txBox="1">
            <a:spLocks/>
          </p:cNvSpPr>
          <p:nvPr/>
        </p:nvSpPr>
        <p:spPr>
          <a:xfrm>
            <a:off x="457199" y="274638"/>
            <a:ext cx="8378825"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TW" sz="4000" b="0" i="0" u="none" strike="noStrike" kern="1200" cap="none" spc="0" normalizeH="0" baseline="0" noProof="0" dirty="0" smtClean="0">
                <a:ln>
                  <a:noFill/>
                </a:ln>
                <a:solidFill>
                  <a:schemeClr val="tx1"/>
                </a:solidFill>
                <a:effectLst/>
                <a:uLnTx/>
                <a:uFillTx/>
                <a:latin typeface="+mj-lt"/>
                <a:ea typeface="+mj-ea"/>
                <a:cs typeface="+mj-cs"/>
              </a:rPr>
              <a:t>Cont. : Hierarchical</a:t>
            </a:r>
            <a:r>
              <a:rPr kumimoji="0" lang="en-US" altLang="zh-TW" sz="4000" b="0" i="0" u="none" strike="noStrike" kern="1200" cap="none" spc="0" normalizeH="0" noProof="0" dirty="0" smtClean="0">
                <a:ln>
                  <a:noFill/>
                </a:ln>
                <a:solidFill>
                  <a:schemeClr val="tx1"/>
                </a:solidFill>
                <a:effectLst/>
                <a:uLnTx/>
                <a:uFillTx/>
                <a:latin typeface="+mj-lt"/>
                <a:ea typeface="+mj-ea"/>
                <a:cs typeface="+mj-cs"/>
              </a:rPr>
              <a:t> </a:t>
            </a:r>
            <a:r>
              <a:rPr kumimoji="0" lang="en-US" altLang="zh-TW" sz="4000" b="0" i="0" u="none" strike="noStrike" kern="1200" cap="none" spc="0" normalizeH="0" baseline="0" noProof="0" dirty="0" smtClean="0">
                <a:ln>
                  <a:noFill/>
                </a:ln>
                <a:solidFill>
                  <a:schemeClr val="tx1"/>
                </a:solidFill>
                <a:effectLst/>
                <a:uLnTx/>
                <a:uFillTx/>
                <a:latin typeface="+mj-lt"/>
                <a:ea typeface="+mj-ea"/>
                <a:cs typeface="+mj-cs"/>
              </a:rPr>
              <a:t>clustering by taste</a:t>
            </a:r>
            <a:endParaRPr kumimoji="0" lang="zh-TW" altLang="en-US" sz="40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Match.com (filter, sort, rank, match)</a:t>
            </a:r>
            <a:endParaRPr lang="zh-TW" altLang="en-US" dirty="0"/>
          </a:p>
        </p:txBody>
      </p:sp>
      <p:sp>
        <p:nvSpPr>
          <p:cNvPr id="3" name="內容版面配置區 2"/>
          <p:cNvSpPr>
            <a:spLocks noGrp="1"/>
          </p:cNvSpPr>
          <p:nvPr>
            <p:ph idx="1"/>
          </p:nvPr>
        </p:nvSpPr>
        <p:spPr/>
        <p:txBody>
          <a:bodyPr/>
          <a:lstStyle/>
          <a:p>
            <a:r>
              <a:rPr lang="en-US" dirty="0" smtClean="0">
                <a:hlinkClick r:id="rId2"/>
              </a:rPr>
              <a:t>http://www.businessinsider.com/being-good-at-math-is-not-about-natural-ability-2013-11</a:t>
            </a:r>
            <a:endParaRPr lang="zh-TW" alt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標題 1"/>
          <p:cNvSpPr>
            <a:spLocks noGrp="1"/>
          </p:cNvSpPr>
          <p:nvPr>
            <p:ph type="title"/>
          </p:nvPr>
        </p:nvSpPr>
        <p:spPr>
          <a:xfrm>
            <a:off x="395288" y="188913"/>
            <a:ext cx="8353425" cy="676275"/>
          </a:xfrm>
        </p:spPr>
        <p:txBody>
          <a:bodyPr>
            <a:normAutofit fontScale="90000"/>
          </a:bodyPr>
          <a:lstStyle/>
          <a:p>
            <a:r>
              <a:rPr lang="en-US" altLang="zh-TW" smtClean="0"/>
              <a:t>Disruptive Risk Management Innovation</a:t>
            </a:r>
            <a:endParaRPr lang="zh-TW" altLang="en-US" smtClean="0"/>
          </a:p>
        </p:txBody>
      </p:sp>
      <p:sp>
        <p:nvSpPr>
          <p:cNvPr id="96259" name="內容版面配置區 2"/>
          <p:cNvSpPr>
            <a:spLocks noGrp="1"/>
          </p:cNvSpPr>
          <p:nvPr>
            <p:ph idx="1"/>
          </p:nvPr>
        </p:nvSpPr>
        <p:spPr/>
        <p:txBody>
          <a:bodyPr>
            <a:normAutofit lnSpcReduction="10000"/>
          </a:bodyPr>
          <a:lstStyle/>
          <a:p>
            <a:r>
              <a:rPr lang="en-US" altLang="zh-TW" sz="2000" dirty="0" smtClean="0"/>
              <a:t>CXO</a:t>
            </a:r>
            <a:r>
              <a:rPr lang="en-US" altLang="zh-TW" sz="2000" baseline="30000" dirty="0" smtClean="0"/>
              <a:t>N</a:t>
            </a:r>
            <a:r>
              <a:rPr lang="zh-TW" altLang="en-US" sz="2000" baseline="30000" dirty="0" smtClean="0"/>
              <a:t> </a:t>
            </a:r>
            <a:r>
              <a:rPr lang="en-US" altLang="zh-TW" sz="2000" dirty="0" smtClean="0"/>
              <a:t>(1987 Innovation)</a:t>
            </a:r>
          </a:p>
          <a:p>
            <a:pPr lvl="1"/>
            <a:r>
              <a:rPr lang="en-US" altLang="zh-TW" sz="1600" dirty="0" smtClean="0"/>
              <a:t>a type of structured asset-backed security (ABS) with multiple "tranches" that are issued by special purpose entities and collateralized by debt obligations including bonds and loans. Each tranche offers a varying degree of risk and return so as to meet investor demand. CDOs' value and payments are derived from a portfolio of fixed-income underlying assets. CDO securities are split into different risk classes, or tranches, whereby "senior" tranches are considered the safest securities. Interest and principal payments are made in order of seniority, so that junior tranches offer higher coupon payments (and interest rates) or lower prices to compensate for additional default risk.</a:t>
            </a:r>
          </a:p>
          <a:p>
            <a:r>
              <a:rPr lang="en-US" altLang="zh-TW" sz="2000" dirty="0" smtClean="0"/>
              <a:t>CDS (1990 Innovation)</a:t>
            </a:r>
          </a:p>
          <a:p>
            <a:pPr lvl="1"/>
            <a:r>
              <a:rPr lang="en-US" altLang="zh-TW" sz="1600" dirty="0" smtClean="0"/>
              <a:t>is similar to a traditional insurance policy, in as much as it obliges the seller of the CDS to compensate the buyer in the event of loan </a:t>
            </a:r>
            <a:r>
              <a:rPr lang="en-US" altLang="zh-TW" sz="1600" u="sng" dirty="0" smtClean="0"/>
              <a:t>default</a:t>
            </a:r>
            <a:r>
              <a:rPr lang="en-US" altLang="zh-TW" sz="1600" dirty="0" smtClean="0"/>
              <a:t>. Generally, the agreement is that in the event of default the buyer of the CDS receives money (usually the face value of the loan), and the seller of the CDS receives the defaulted loan (and with it the right to recover the loan at some later time). However, the difference between a traditional insurance policy and a CDS is that anyone can purchase one, even buyers who do not hold the loan instrument and may have no direct "insurable interest" in the loan.</a:t>
            </a:r>
          </a:p>
          <a:p>
            <a:pPr>
              <a:buFontTx/>
              <a:buNone/>
            </a:pPr>
            <a:endParaRPr lang="zh-TW" altLang="en-US" dirty="0" smtClean="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標題 1"/>
          <p:cNvSpPr>
            <a:spLocks noGrp="1"/>
          </p:cNvSpPr>
          <p:nvPr>
            <p:ph type="title"/>
          </p:nvPr>
        </p:nvSpPr>
        <p:spPr>
          <a:xfrm>
            <a:off x="107950" y="260350"/>
            <a:ext cx="8856663" cy="838200"/>
          </a:xfrm>
        </p:spPr>
        <p:txBody>
          <a:bodyPr/>
          <a:lstStyle/>
          <a:p>
            <a:r>
              <a:rPr lang="en-US" altLang="zh-TW" smtClean="0"/>
              <a:t>Complete Financial Origami Diagram</a:t>
            </a:r>
            <a:endParaRPr lang="zh-TW" altLang="en-US" smtClean="0"/>
          </a:p>
        </p:txBody>
      </p:sp>
      <p:pic>
        <p:nvPicPr>
          <p:cNvPr id="97283" name="Picture 2"/>
          <p:cNvPicPr>
            <a:picLocks noChangeAspect="1" noChangeArrowheads="1"/>
          </p:cNvPicPr>
          <p:nvPr/>
        </p:nvPicPr>
        <p:blipFill>
          <a:blip r:embed="rId2" cstate="print"/>
          <a:srcRect/>
          <a:stretch>
            <a:fillRect/>
          </a:stretch>
        </p:blipFill>
        <p:spPr bwMode="auto">
          <a:xfrm>
            <a:off x="250825" y="1412875"/>
            <a:ext cx="8713788" cy="5172075"/>
          </a:xfrm>
          <a:prstGeom prst="rect">
            <a:avLst/>
          </a:prstGeom>
          <a:noFill/>
          <a:ln w="9525">
            <a:noFill/>
            <a:miter lim="800000"/>
            <a:headEnd/>
            <a:tailEnd/>
          </a:ln>
        </p:spPr>
      </p:pic>
      <p:sp>
        <p:nvSpPr>
          <p:cNvPr id="5" name="文字方塊 4"/>
          <p:cNvSpPr txBox="1"/>
          <p:nvPr/>
        </p:nvSpPr>
        <p:spPr>
          <a:xfrm>
            <a:off x="2736850" y="6019800"/>
            <a:ext cx="3709987" cy="369888"/>
          </a:xfrm>
          <a:prstGeom prst="rect">
            <a:avLst/>
          </a:prstGeom>
          <a:noFill/>
        </p:spPr>
        <p:txBody>
          <a:bodyPr wrap="none">
            <a:spAutoFit/>
          </a:bodyPr>
          <a:lstStyle/>
          <a:p>
            <a:pPr>
              <a:defRPr/>
            </a:pPr>
            <a:r>
              <a:rPr lang="en-US" altLang="zh-TW" sz="1800" dirty="0">
                <a:solidFill>
                  <a:srgbClr val="FF0000"/>
                </a:solidFill>
                <a:latin typeface="+mj-lt"/>
              </a:rPr>
              <a:t>Financial Engineering Innovations!</a:t>
            </a:r>
            <a:endParaRPr lang="zh-TW" altLang="en-US" sz="1800" dirty="0">
              <a:solidFill>
                <a:srgbClr val="FF0000"/>
              </a:solidFill>
              <a:latin typeface="+mj-lt"/>
            </a:endParaRPr>
          </a:p>
        </p:txBody>
      </p:sp>
      <p:sp>
        <p:nvSpPr>
          <p:cNvPr id="7" name="文字方塊 6"/>
          <p:cNvSpPr txBox="1"/>
          <p:nvPr/>
        </p:nvSpPr>
        <p:spPr>
          <a:xfrm>
            <a:off x="6372225" y="2492375"/>
            <a:ext cx="2090738" cy="585788"/>
          </a:xfrm>
          <a:prstGeom prst="rect">
            <a:avLst/>
          </a:prstGeom>
          <a:noFill/>
        </p:spPr>
        <p:txBody>
          <a:bodyPr wrap="none">
            <a:spAutoFit/>
          </a:bodyPr>
          <a:lstStyle/>
          <a:p>
            <a:pPr>
              <a:defRPr/>
            </a:pPr>
            <a:r>
              <a:rPr lang="en-US" altLang="zh-TW" sz="1600" dirty="0">
                <a:latin typeface="+mj-lt"/>
              </a:rPr>
              <a:t>L: Loan, B: Bond, </a:t>
            </a:r>
          </a:p>
          <a:p>
            <a:pPr>
              <a:defRPr/>
            </a:pPr>
            <a:r>
              <a:rPr lang="en-US" altLang="zh-TW" sz="1600" dirty="0">
                <a:latin typeface="+mj-lt"/>
              </a:rPr>
              <a:t>D: Debt, S: Synthetic</a:t>
            </a:r>
            <a:endParaRPr lang="zh-TW" altLang="en-US" sz="1600" dirty="0">
              <a:latin typeface="+mj-lt"/>
            </a:endParaRPr>
          </a:p>
        </p:txBody>
      </p:sp>
      <p:sp>
        <p:nvSpPr>
          <p:cNvPr id="8" name="文字方塊 7"/>
          <p:cNvSpPr txBox="1"/>
          <p:nvPr/>
        </p:nvSpPr>
        <p:spPr>
          <a:xfrm>
            <a:off x="0" y="3716338"/>
            <a:ext cx="2700338" cy="1169987"/>
          </a:xfrm>
          <a:prstGeom prst="rect">
            <a:avLst/>
          </a:prstGeom>
          <a:noFill/>
        </p:spPr>
        <p:txBody>
          <a:bodyPr>
            <a:spAutoFit/>
          </a:bodyPr>
          <a:lstStyle/>
          <a:p>
            <a:pPr>
              <a:defRPr/>
            </a:pPr>
            <a:r>
              <a:rPr lang="en-US" altLang="zh-TW" sz="1000" dirty="0">
                <a:solidFill>
                  <a:schemeClr val="accent2"/>
                </a:solidFill>
                <a:latin typeface="+mj-lt"/>
              </a:rPr>
              <a:t>SPE(special purpose entity): </a:t>
            </a:r>
            <a:r>
              <a:rPr lang="en-US" altLang="zh-TW" sz="1000" dirty="0">
                <a:solidFill>
                  <a:schemeClr val="accent2"/>
                </a:solidFill>
              </a:rPr>
              <a:t>to ensure that the holders of the mortgage-back securities have the first priority right to receive payments on the loans, these loans need to be legally separated from the other obligations of the bank. This is done by creating an SPE, and then transferring the loans from the bank to the SPE.</a:t>
            </a:r>
            <a:endParaRPr lang="zh-TW" altLang="en-US" sz="1000" dirty="0">
              <a:solidFill>
                <a:schemeClr val="accent2"/>
              </a:solidFill>
              <a:latin typeface="+mj-lt"/>
            </a:endParaRPr>
          </a:p>
        </p:txBody>
      </p:sp>
      <p:sp>
        <p:nvSpPr>
          <p:cNvPr id="9" name="文字方塊 8"/>
          <p:cNvSpPr txBox="1"/>
          <p:nvPr/>
        </p:nvSpPr>
        <p:spPr>
          <a:xfrm>
            <a:off x="6227763" y="3716338"/>
            <a:ext cx="1706562" cy="247650"/>
          </a:xfrm>
          <a:prstGeom prst="rect">
            <a:avLst/>
          </a:prstGeom>
          <a:noFill/>
        </p:spPr>
        <p:txBody>
          <a:bodyPr wrap="none">
            <a:spAutoFit/>
          </a:bodyPr>
          <a:lstStyle/>
          <a:p>
            <a:pPr>
              <a:defRPr/>
            </a:pPr>
            <a:r>
              <a:rPr lang="en-US" altLang="zh-TW" sz="1000" dirty="0">
                <a:solidFill>
                  <a:schemeClr val="accent2"/>
                </a:solidFill>
              </a:rPr>
              <a:t>SPV(special purpose vehicle)</a:t>
            </a:r>
            <a:endParaRPr lang="zh-TW" altLang="en-US" sz="1000" dirty="0">
              <a:latin typeface="+mj-lt"/>
            </a:endParaRPr>
          </a:p>
        </p:txBody>
      </p:sp>
      <p:sp>
        <p:nvSpPr>
          <p:cNvPr id="10" name="文字方塊 9"/>
          <p:cNvSpPr txBox="1"/>
          <p:nvPr/>
        </p:nvSpPr>
        <p:spPr>
          <a:xfrm>
            <a:off x="6659563" y="3860800"/>
            <a:ext cx="1847850" cy="246063"/>
          </a:xfrm>
          <a:prstGeom prst="rect">
            <a:avLst/>
          </a:prstGeom>
          <a:noFill/>
        </p:spPr>
        <p:txBody>
          <a:bodyPr wrap="none">
            <a:spAutoFit/>
          </a:bodyPr>
          <a:lstStyle/>
          <a:p>
            <a:pPr>
              <a:defRPr/>
            </a:pPr>
            <a:r>
              <a:rPr lang="en-US" altLang="zh-TW" sz="1000" dirty="0">
                <a:solidFill>
                  <a:schemeClr val="accent2"/>
                </a:solidFill>
              </a:rPr>
              <a:t>SPE(special investment vehicle)</a:t>
            </a:r>
            <a:endParaRPr lang="zh-TW" altLang="en-US" sz="1000" dirty="0">
              <a:latin typeface="+mj-lt"/>
            </a:endParaRPr>
          </a:p>
        </p:txBody>
      </p:sp>
      <p:sp>
        <p:nvSpPr>
          <p:cNvPr id="11" name="文字方塊 10"/>
          <p:cNvSpPr txBox="1"/>
          <p:nvPr/>
        </p:nvSpPr>
        <p:spPr>
          <a:xfrm>
            <a:off x="3276600" y="3933825"/>
            <a:ext cx="1611313" cy="246063"/>
          </a:xfrm>
          <a:prstGeom prst="rect">
            <a:avLst/>
          </a:prstGeom>
          <a:noFill/>
        </p:spPr>
        <p:txBody>
          <a:bodyPr wrap="none">
            <a:spAutoFit/>
          </a:bodyPr>
          <a:lstStyle/>
          <a:p>
            <a:pPr>
              <a:defRPr/>
            </a:pPr>
            <a:r>
              <a:rPr lang="en-US" altLang="zh-TW" sz="1000" dirty="0">
                <a:solidFill>
                  <a:schemeClr val="accent2"/>
                </a:solidFill>
              </a:rPr>
              <a:t>SPE(special purpose entity)</a:t>
            </a:r>
            <a:endParaRPr lang="zh-TW" altLang="en-US" sz="1000" dirty="0">
              <a:latin typeface="+mj-lt"/>
            </a:endParaRPr>
          </a:p>
        </p:txBody>
      </p:sp>
      <p:sp>
        <p:nvSpPr>
          <p:cNvPr id="12" name="文字方塊 11"/>
          <p:cNvSpPr txBox="1"/>
          <p:nvPr/>
        </p:nvSpPr>
        <p:spPr>
          <a:xfrm>
            <a:off x="2466975" y="6343650"/>
            <a:ext cx="3925113" cy="369332"/>
          </a:xfrm>
          <a:prstGeom prst="rect">
            <a:avLst/>
          </a:prstGeom>
          <a:noFill/>
        </p:spPr>
        <p:txBody>
          <a:bodyPr wrap="none" rtlCol="0">
            <a:spAutoFit/>
          </a:bodyPr>
          <a:lstStyle/>
          <a:p>
            <a:r>
              <a:rPr lang="en-US" altLang="zh-TW" i="1" dirty="0" smtClean="0"/>
              <a:t>QUANT always win regardless what!</a:t>
            </a:r>
            <a:endParaRPr lang="zh-TW" altLang="en-US" i="1"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138242" name="Picture 2" descr="http://upload.wikimedia.org/wikipedia/commons/1/12/CDO_-_FCIC_and_IMF_Diagram.png"/>
          <p:cNvPicPr>
            <a:picLocks noChangeAspect="1" noChangeArrowheads="1"/>
          </p:cNvPicPr>
          <p:nvPr/>
        </p:nvPicPr>
        <p:blipFill>
          <a:blip r:embed="rId2" cstate="print"/>
          <a:srcRect/>
          <a:stretch>
            <a:fillRect/>
          </a:stretch>
        </p:blipFill>
        <p:spPr bwMode="auto">
          <a:xfrm>
            <a:off x="0" y="-1"/>
            <a:ext cx="9144000" cy="6858001"/>
          </a:xfrm>
          <a:prstGeom prst="rect">
            <a:avLst/>
          </a:prstGeom>
          <a:noFill/>
        </p:spPr>
      </p:pic>
      <p:sp>
        <p:nvSpPr>
          <p:cNvPr id="6" name="文字方塊 5"/>
          <p:cNvSpPr txBox="1"/>
          <p:nvPr/>
        </p:nvSpPr>
        <p:spPr>
          <a:xfrm>
            <a:off x="7452319" y="260648"/>
            <a:ext cx="1691681" cy="461665"/>
          </a:xfrm>
          <a:prstGeom prst="rect">
            <a:avLst/>
          </a:prstGeom>
          <a:noFill/>
        </p:spPr>
        <p:txBody>
          <a:bodyPr wrap="square" rtlCol="0">
            <a:spAutoFit/>
          </a:bodyPr>
          <a:lstStyle/>
          <a:p>
            <a:r>
              <a:rPr lang="en-US" altLang="zh-TW" sz="1200" i="1" dirty="0" smtClean="0">
                <a:solidFill>
                  <a:srgbClr val="FF0000"/>
                </a:solidFill>
              </a:rPr>
              <a:t>2007: US$ 481.6 </a:t>
            </a:r>
            <a:r>
              <a:rPr lang="en-US" altLang="zh-TW" sz="1200" i="1" dirty="0">
                <a:solidFill>
                  <a:srgbClr val="FF0000"/>
                </a:solidFill>
              </a:rPr>
              <a:t>B</a:t>
            </a:r>
            <a:r>
              <a:rPr lang="en-US" altLang="zh-TW" sz="1200" i="1" dirty="0" smtClean="0">
                <a:solidFill>
                  <a:srgbClr val="FF0000"/>
                </a:solidFill>
              </a:rPr>
              <a:t>illion</a:t>
            </a:r>
          </a:p>
          <a:p>
            <a:r>
              <a:rPr lang="en-US" altLang="zh-TW" sz="1200" i="1" dirty="0" smtClean="0">
                <a:solidFill>
                  <a:srgbClr val="FF0000"/>
                </a:solidFill>
              </a:rPr>
              <a:t>2010: US$  8 </a:t>
            </a:r>
            <a:r>
              <a:rPr lang="en-US" altLang="zh-TW" sz="1200" i="1" dirty="0">
                <a:solidFill>
                  <a:srgbClr val="FF0000"/>
                </a:solidFill>
              </a:rPr>
              <a:t>B</a:t>
            </a:r>
            <a:r>
              <a:rPr lang="en-US" altLang="zh-TW" sz="1200" i="1" dirty="0" smtClean="0">
                <a:solidFill>
                  <a:srgbClr val="FF0000"/>
                </a:solidFill>
              </a:rPr>
              <a:t>illion</a:t>
            </a:r>
            <a:endParaRPr lang="zh-TW" altLang="en-US" sz="1200" i="1" dirty="0">
              <a:solidFill>
                <a:srgbClr val="FF0000"/>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CDS</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124930" name="Picture 2" descr="http://www.goldonomic.com/CDS.gif"/>
          <p:cNvPicPr>
            <a:picLocks noChangeAspect="1" noChangeArrowheads="1"/>
          </p:cNvPicPr>
          <p:nvPr/>
        </p:nvPicPr>
        <p:blipFill>
          <a:blip r:embed="rId2" cstate="print"/>
          <a:srcRect/>
          <a:stretch>
            <a:fillRect/>
          </a:stretch>
        </p:blipFill>
        <p:spPr bwMode="auto">
          <a:xfrm>
            <a:off x="683568" y="1196752"/>
            <a:ext cx="5905500" cy="5095876"/>
          </a:xfrm>
          <a:prstGeom prst="rect">
            <a:avLst/>
          </a:prstGeom>
          <a:noFill/>
        </p:spPr>
      </p:pic>
      <p:sp>
        <p:nvSpPr>
          <p:cNvPr id="5" name="文字方塊 4"/>
          <p:cNvSpPr txBox="1"/>
          <p:nvPr/>
        </p:nvSpPr>
        <p:spPr>
          <a:xfrm>
            <a:off x="6644983" y="1484784"/>
            <a:ext cx="2390911" cy="646331"/>
          </a:xfrm>
          <a:prstGeom prst="rect">
            <a:avLst/>
          </a:prstGeom>
          <a:noFill/>
        </p:spPr>
        <p:txBody>
          <a:bodyPr wrap="none" rtlCol="0">
            <a:spAutoFit/>
          </a:bodyPr>
          <a:lstStyle/>
          <a:p>
            <a:r>
              <a:rPr lang="en-US" altLang="zh-TW" sz="1800" dirty="0" smtClean="0"/>
              <a:t>2007: US$ 62.2 Trillion</a:t>
            </a:r>
          </a:p>
          <a:p>
            <a:r>
              <a:rPr lang="en-US" altLang="zh-TW" sz="1800" dirty="0" smtClean="0"/>
              <a:t>2010: US$ 26.3 Trillion</a:t>
            </a:r>
            <a:endParaRPr lang="zh-TW" altLang="en-US" sz="1800" dirty="0"/>
          </a:p>
        </p:txBody>
      </p:sp>
      <p:sp>
        <p:nvSpPr>
          <p:cNvPr id="6" name="文字方塊 5"/>
          <p:cNvSpPr txBox="1"/>
          <p:nvPr/>
        </p:nvSpPr>
        <p:spPr>
          <a:xfrm>
            <a:off x="6732240" y="2852936"/>
            <a:ext cx="2304256" cy="1323439"/>
          </a:xfrm>
          <a:prstGeom prst="rect">
            <a:avLst/>
          </a:prstGeom>
          <a:noFill/>
        </p:spPr>
        <p:txBody>
          <a:bodyPr wrap="square" rtlCol="0">
            <a:spAutoFit/>
          </a:bodyPr>
          <a:lstStyle/>
          <a:p>
            <a:r>
              <a:rPr lang="en-US" altLang="zh-TW" sz="1600" i="1" dirty="0">
                <a:solidFill>
                  <a:srgbClr val="FF0000"/>
                </a:solidFill>
              </a:rPr>
              <a:t>The European Parliament has approved a ban on this kind of CDS, effective starting 1st December 2011.</a:t>
            </a:r>
            <a:endParaRPr lang="zh-TW" altLang="en-US" sz="1600" i="1" dirty="0">
              <a:solidFill>
                <a:srgbClr val="FF0000"/>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995362"/>
          </a:xfrm>
        </p:spPr>
        <p:txBody>
          <a:bodyPr/>
          <a:lstStyle/>
          <a:p>
            <a:r>
              <a:rPr lang="en-US" altLang="zh-TW" dirty="0" smtClean="0"/>
              <a:t>2007-2008 Financial Crises</a:t>
            </a:r>
            <a:endParaRPr lang="zh-TW" altLang="en-US" dirty="0"/>
          </a:p>
        </p:txBody>
      </p:sp>
      <p:sp>
        <p:nvSpPr>
          <p:cNvPr id="3" name="內容版面配置區 2"/>
          <p:cNvSpPr>
            <a:spLocks noGrp="1"/>
          </p:cNvSpPr>
          <p:nvPr>
            <p:ph idx="1"/>
          </p:nvPr>
        </p:nvSpPr>
        <p:spPr>
          <a:xfrm>
            <a:off x="523875" y="2079625"/>
            <a:ext cx="8229600" cy="4525963"/>
          </a:xfrm>
        </p:spPr>
        <p:txBody>
          <a:bodyPr>
            <a:normAutofit fontScale="62500" lnSpcReduction="20000"/>
          </a:bodyPr>
          <a:lstStyle/>
          <a:p>
            <a:r>
              <a:rPr lang="en-US" dirty="0" smtClean="0"/>
              <a:t>The ratings agencies had given their AAA rating, normally reserved for a handful of the world’s most solvent governments and best-run businesses, to thousands of mortgage-backed securities, financial instruments that allowed investors to bet on the likelihood of someone else defaulting on their home. The ratings issued by these companies are quite explicitly meant to be predictions: estimates of the likelihood that a piece of debt will go into default. Standard &amp; Poor’s told investors, for instance, that when it rated a particularly complex type of security known as a collateralized debt obligation (CDO) at AAA, there was only a 0.12 percent probability—about 1 chance in 850—that it would fail to pay out over the next five years. This supposedly made it as safe as a AAA-rated corporate bond and </a:t>
            </a:r>
            <a:r>
              <a:rPr lang="en-US" i="1" dirty="0" smtClean="0"/>
              <a:t>safer</a:t>
            </a:r>
            <a:r>
              <a:rPr lang="en-US" dirty="0" smtClean="0"/>
              <a:t> than S&amp;P now assumes U.S. Treasury bonds to be. The ratings agencies do not grade on a curve.</a:t>
            </a:r>
          </a:p>
          <a:p>
            <a:r>
              <a:rPr lang="en-US" dirty="0" smtClean="0"/>
              <a:t>In fact, around 28 percent of the AAA-rated CDOs defaulted, according to S&amp;P’s internal figures. (Some independent estimates are even higher.) That means that the actual default rates for CDOs were more than </a:t>
            </a:r>
            <a:r>
              <a:rPr lang="en-US" i="1" dirty="0" smtClean="0"/>
              <a:t>two hundred times higher</a:t>
            </a:r>
            <a:r>
              <a:rPr lang="en-US" dirty="0" smtClean="0"/>
              <a:t> than S&amp;P had predicted</a:t>
            </a:r>
            <a:endParaRPr lang="en-US" dirty="0"/>
          </a:p>
        </p:txBody>
      </p:sp>
      <p:sp>
        <p:nvSpPr>
          <p:cNvPr id="4" name="矩形 3"/>
          <p:cNvSpPr/>
          <p:nvPr/>
        </p:nvSpPr>
        <p:spPr>
          <a:xfrm>
            <a:off x="1063625" y="1162050"/>
            <a:ext cx="7610475" cy="830997"/>
          </a:xfrm>
          <a:prstGeom prst="rect">
            <a:avLst/>
          </a:prstGeom>
        </p:spPr>
        <p:txBody>
          <a:bodyPr wrap="square">
            <a:spAutoFit/>
          </a:bodyPr>
          <a:lstStyle/>
          <a:p>
            <a:r>
              <a:rPr lang="en-US" sz="1600" i="1" dirty="0" smtClean="0"/>
              <a:t>CDOs are collections of mortgage debt that are broken into different pools, or “tranches,” some of which are supposed to be quite risky and others of which are rated as almost completely safe</a:t>
            </a:r>
            <a:endParaRPr lang="zh-TW" altLang="en-US" sz="16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07975" y="1323974"/>
            <a:ext cx="8836025" cy="765175"/>
          </a:xfrm>
        </p:spPr>
        <p:txBody>
          <a:bodyPr>
            <a:normAutofit/>
          </a:bodyPr>
          <a:lstStyle/>
          <a:p>
            <a:pPr algn="l"/>
            <a:r>
              <a:rPr lang="en-US" sz="2000" dirty="0" smtClean="0"/>
              <a:t>FORECASTED AND ACTUAL 5-YEAR DEFAULT RATES FOR AAA-RATED CDO TRANCHES</a:t>
            </a:r>
            <a:endParaRPr lang="zh-TW" altLang="en-US" sz="2000" dirty="0"/>
          </a:p>
        </p:txBody>
      </p:sp>
      <p:pic>
        <p:nvPicPr>
          <p:cNvPr id="131074" name="Picture 2"/>
          <p:cNvPicPr>
            <a:picLocks noChangeAspect="1" noChangeArrowheads="1"/>
          </p:cNvPicPr>
          <p:nvPr/>
        </p:nvPicPr>
        <p:blipFill>
          <a:blip r:embed="rId2"/>
          <a:srcRect/>
          <a:stretch>
            <a:fillRect/>
          </a:stretch>
        </p:blipFill>
        <p:spPr bwMode="auto">
          <a:xfrm>
            <a:off x="1387475" y="2349500"/>
            <a:ext cx="6477000" cy="3940176"/>
          </a:xfrm>
          <a:prstGeom prst="rect">
            <a:avLst/>
          </a:prstGeom>
          <a:noFill/>
          <a:ln w="9525">
            <a:noFill/>
            <a:miter lim="800000"/>
            <a:headEnd/>
            <a:tailEnd/>
          </a:ln>
          <a:effectLst/>
        </p:spPr>
      </p:pic>
      <p:sp>
        <p:nvSpPr>
          <p:cNvPr id="5" name="文字方塊 4"/>
          <p:cNvSpPr txBox="1"/>
          <p:nvPr/>
        </p:nvSpPr>
        <p:spPr>
          <a:xfrm>
            <a:off x="307975" y="136525"/>
            <a:ext cx="9144000" cy="1200329"/>
          </a:xfrm>
          <a:prstGeom prst="rect">
            <a:avLst/>
          </a:prstGeom>
          <a:noFill/>
        </p:spPr>
        <p:txBody>
          <a:bodyPr wrap="square" rtlCol="0">
            <a:spAutoFit/>
          </a:bodyPr>
          <a:lstStyle/>
          <a:p>
            <a:pPr algn="ctr"/>
            <a:r>
              <a:rPr lang="en-US" altLang="zh-TW" sz="3600" dirty="0" smtClean="0"/>
              <a:t>2008 Financial Crisis: might just be an failure prediction of CDO default</a:t>
            </a:r>
            <a:endParaRPr lang="zh-TW" altLang="en-US" sz="3600"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en-US" altLang="zh-TW" dirty="0" smtClean="0"/>
              <a:t>Machine Learning</a:t>
            </a:r>
            <a:endParaRPr lang="zh-TW" altLang="en-US" dirty="0"/>
          </a:p>
        </p:txBody>
      </p:sp>
      <p:sp>
        <p:nvSpPr>
          <p:cNvPr id="3" name="副標題 2"/>
          <p:cNvSpPr>
            <a:spLocks noGrp="1"/>
          </p:cNvSpPr>
          <p:nvPr>
            <p:ph type="subTitle" idx="1"/>
          </p:nvPr>
        </p:nvSpPr>
        <p:spPr/>
        <p:txBody>
          <a:bodyPr/>
          <a:lstStyle/>
          <a:p>
            <a:r>
              <a:rPr lang="en-US" altLang="zh-TW" dirty="0" smtClean="0"/>
              <a:t>https://class.coursera.org/ml-004/lecture/index</a:t>
            </a:r>
            <a:endParaRPr lang="zh-TW" altLang="en-US" dirty="0"/>
          </a:p>
        </p:txBody>
      </p:sp>
    </p:spTree>
  </p:cSld>
  <p:clrMapOvr>
    <a:masterClrMapping/>
  </p:clrMapOvr>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18783</TotalTime>
  <Words>3745</Words>
  <Application>Microsoft Office PowerPoint</Application>
  <PresentationFormat>如螢幕大小 (4:3)</PresentationFormat>
  <Paragraphs>310</Paragraphs>
  <Slides>101</Slides>
  <Notes>0</Notes>
  <HiddenSlides>0</HiddenSlides>
  <MMClips>0</MMClips>
  <ScaleCrop>false</ScaleCrop>
  <HeadingPairs>
    <vt:vector size="8" baseType="variant">
      <vt:variant>
        <vt:lpstr>佈景主題</vt:lpstr>
      </vt:variant>
      <vt:variant>
        <vt:i4>2</vt:i4>
      </vt:variant>
      <vt:variant>
        <vt:lpstr>內嵌 OLE 伺服程式</vt:lpstr>
      </vt:variant>
      <vt:variant>
        <vt:i4>1</vt:i4>
      </vt:variant>
      <vt:variant>
        <vt:lpstr>投影片標題</vt:lpstr>
      </vt:variant>
      <vt:variant>
        <vt:i4>101</vt:i4>
      </vt:variant>
      <vt:variant>
        <vt:lpstr>自訂放映</vt:lpstr>
      </vt:variant>
      <vt:variant>
        <vt:i4>1</vt:i4>
      </vt:variant>
    </vt:vector>
  </HeadingPairs>
  <TitlesOfParts>
    <vt:vector size="105" baseType="lpstr">
      <vt:lpstr>預設簡報設計</vt:lpstr>
      <vt:lpstr>自訂設計</vt:lpstr>
      <vt:lpstr>Picture</vt:lpstr>
      <vt:lpstr>投影片 1</vt:lpstr>
      <vt:lpstr>投影片 2</vt:lpstr>
      <vt:lpstr>投影片 3</vt:lpstr>
      <vt:lpstr>Technology and Complexity</vt:lpstr>
      <vt:lpstr>An observation</vt:lpstr>
      <vt:lpstr>How a technology is structured</vt:lpstr>
      <vt:lpstr>Jet engine (GE J47)</vt:lpstr>
      <vt:lpstr>Real powerplant--A Rolls Royce turbofan</vt:lpstr>
      <vt:lpstr>The process of invention</vt:lpstr>
      <vt:lpstr>We can say …  </vt:lpstr>
      <vt:lpstr>投影片 11</vt:lpstr>
      <vt:lpstr>投影片 12</vt:lpstr>
      <vt:lpstr>So in real life we may wish simplicity over complexity!</vt:lpstr>
      <vt:lpstr>10 most disruptive technology combinations over last 25 years</vt:lpstr>
      <vt:lpstr>Disruption in business models has been the dominant historical mechanism for making things more affordable and accessible </vt:lpstr>
      <vt:lpstr>Technology complexity actually help life for simplicity or otherwise?</vt:lpstr>
      <vt:lpstr>投影片 17</vt:lpstr>
      <vt:lpstr>TECHNOLOGY was supposed to save us time and make our lives easier. But…. </vt:lpstr>
      <vt:lpstr>Always connected and location-based service</vt:lpstr>
      <vt:lpstr>“To attain knowledge, add things every day. To attain wisdom, subtract things every day. — Lao Tzu”</vt:lpstr>
      <vt:lpstr>Subtraction Is the Hardest Math in Product Design</vt:lpstr>
      <vt:lpstr>“Simplicity is about subtraction”</vt:lpstr>
      <vt:lpstr>投影片 23</vt:lpstr>
      <vt:lpstr>投影片 24</vt:lpstr>
      <vt:lpstr>The Laws of Subtraction: How to Innovate in the Age of Excess Everything</vt:lpstr>
      <vt:lpstr>投影片 26</vt:lpstr>
      <vt:lpstr>投影片 27</vt:lpstr>
      <vt:lpstr>Abstraction shifts: The concept of new work is based on the fact that in today’s complex and changing world, all fields of work will sooner or later face one or more abstraction shifts. This means that the content, relevance, execution and output of work become redefined and shift to a higher level of development. At the same time, some types of work unavoidably become irrelevant and cease to exist.</vt:lpstr>
      <vt:lpstr>In general, companies have two ways of successfully coping with the change: they can either gradually evolve their business model or make a radical move to new business sectors. Car manufacturers have chosen the evolutionary road, combining branding and design to technological progress. In turn, Apple is a prime example of radical change and expansion, now operating not only in hardware manufacturing, but also in the fields of media, content production, and software development.</vt:lpstr>
      <vt:lpstr>投影片 30</vt:lpstr>
      <vt:lpstr>Drinking to Toast:</vt:lpstr>
      <vt:lpstr>The future belongs to the companies and people that turn data into products/services</vt:lpstr>
      <vt:lpstr>The Historical S, T &amp; A Co-evolution Process Perspective: Age of Data Science</vt:lpstr>
      <vt:lpstr>Datafication: a process of “taking all aspects of life and turning them into data”</vt:lpstr>
      <vt:lpstr>投影片 35</vt:lpstr>
      <vt:lpstr>The value drivers of big data for enterprise</vt:lpstr>
      <vt:lpstr>投影片 37</vt:lpstr>
      <vt:lpstr>投影片 38</vt:lpstr>
      <vt:lpstr>Data Science Process</vt:lpstr>
      <vt:lpstr>Data Scientist</vt:lpstr>
      <vt:lpstr>投影片 41</vt:lpstr>
      <vt:lpstr>The data scientist is involved in every part of this process</vt:lpstr>
      <vt:lpstr>投影片 43</vt:lpstr>
      <vt:lpstr>投影片 44</vt:lpstr>
      <vt:lpstr>Data collected from users provides added value.</vt:lpstr>
      <vt:lpstr>How Google Collect Data! (free and sharing)</vt:lpstr>
      <vt:lpstr>Facebook Data Collections</vt:lpstr>
      <vt:lpstr>How Linkedin Collect Leads: Connect, share ideas, and discover opportunities.</vt:lpstr>
      <vt:lpstr>Amazon Service and Data Collection</vt:lpstr>
      <vt:lpstr>Working with data at scale Making data tell its story</vt:lpstr>
      <vt:lpstr>投影片 51</vt:lpstr>
      <vt:lpstr>投影片 52</vt:lpstr>
      <vt:lpstr>Others</vt:lpstr>
      <vt:lpstr>Cases</vt:lpstr>
      <vt:lpstr>What’s Next in Five Year from Now!</vt:lpstr>
      <vt:lpstr>投影片 56</vt:lpstr>
      <vt:lpstr>But……</vt:lpstr>
      <vt:lpstr>投影片 58</vt:lpstr>
      <vt:lpstr>投影片 59</vt:lpstr>
      <vt:lpstr>投影片 60</vt:lpstr>
      <vt:lpstr>投影片 61</vt:lpstr>
      <vt:lpstr>投影片 62</vt:lpstr>
      <vt:lpstr>Foresight as a Service (FAAS): Using SmartMachines</vt:lpstr>
      <vt:lpstr>CRISP Data Mining Process</vt:lpstr>
      <vt:lpstr>Example 1: Hurricane Frances</vt:lpstr>
      <vt:lpstr>Example 1_ cont.</vt:lpstr>
      <vt:lpstr>Models, Induction, and Prediction</vt:lpstr>
      <vt:lpstr>投影片 68</vt:lpstr>
      <vt:lpstr>投影片 69</vt:lpstr>
      <vt:lpstr>投影片 70</vt:lpstr>
      <vt:lpstr>投影片 71</vt:lpstr>
      <vt:lpstr>Example 2: Predicting Customer Churn</vt:lpstr>
      <vt:lpstr>Example 2_ cont.</vt:lpstr>
      <vt:lpstr>Addressing the Churn Problem with  Tree Induction</vt:lpstr>
      <vt:lpstr>Churn attributes from Table 3-2 ranked by information gain</vt:lpstr>
      <vt:lpstr>Classification tree learned from the cellular phone churn data</vt:lpstr>
      <vt:lpstr>Example 3</vt:lpstr>
      <vt:lpstr>Example 3 _cont.</vt:lpstr>
      <vt:lpstr>Example 3 _cont.</vt:lpstr>
      <vt:lpstr>Example 3 _cont.</vt:lpstr>
      <vt:lpstr>Do you trust these models?</vt:lpstr>
      <vt:lpstr>A typical fitting graph for  tree induction</vt:lpstr>
      <vt:lpstr>投影片 83</vt:lpstr>
      <vt:lpstr>投影片 84</vt:lpstr>
      <vt:lpstr>Similarity, Neighbors, and Clusters</vt:lpstr>
      <vt:lpstr>Example: Whiskey Analytics</vt:lpstr>
      <vt:lpstr>Example: Whiskey Analytics _ cont.</vt:lpstr>
      <vt:lpstr>Cont.</vt:lpstr>
      <vt:lpstr>Cont.</vt:lpstr>
      <vt:lpstr>Cont. : or using clustering by taste</vt:lpstr>
      <vt:lpstr>投影片 91</vt:lpstr>
      <vt:lpstr>Match.com (filter, sort, rank, match)</vt:lpstr>
      <vt:lpstr>Disruptive Risk Management Innovation</vt:lpstr>
      <vt:lpstr>Complete Financial Origami Diagram</vt:lpstr>
      <vt:lpstr>投影片 95</vt:lpstr>
      <vt:lpstr>CDS</vt:lpstr>
      <vt:lpstr>2007-2008 Financial Crises</vt:lpstr>
      <vt:lpstr>FORECASTED AND ACTUAL 5-YEAR DEFAULT RATES FOR AAA-RATED CDO TRANCHES</vt:lpstr>
      <vt:lpstr>Machine Learning</vt:lpstr>
      <vt:lpstr>Unsupervised Learning</vt:lpstr>
      <vt:lpstr>Supervised Learning</vt:lpstr>
      <vt:lpstr>自訂放映1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 Topics “International Business and Enterprise”</dc:title>
  <dc:creator>dlee</dc:creator>
  <cp:lastModifiedBy>superuser</cp:lastModifiedBy>
  <cp:revision>1028</cp:revision>
  <dcterms:created xsi:type="dcterms:W3CDTF">2009-10-28T05:58:26Z</dcterms:created>
  <dcterms:modified xsi:type="dcterms:W3CDTF">2013-12-18T01:34:34Z</dcterms:modified>
</cp:coreProperties>
</file>