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6"/>
  </p:notesMasterIdLst>
  <p:sldIdLst>
    <p:sldId id="619" r:id="rId2"/>
    <p:sldId id="621" r:id="rId3"/>
    <p:sldId id="656" r:id="rId4"/>
    <p:sldId id="636" r:id="rId5"/>
    <p:sldId id="637" r:id="rId6"/>
    <p:sldId id="638" r:id="rId7"/>
    <p:sldId id="639" r:id="rId8"/>
    <p:sldId id="640" r:id="rId9"/>
    <p:sldId id="653" r:id="rId10"/>
    <p:sldId id="654" r:id="rId11"/>
    <p:sldId id="657" r:id="rId12"/>
    <p:sldId id="628" r:id="rId13"/>
    <p:sldId id="622" r:id="rId14"/>
    <p:sldId id="623" r:id="rId15"/>
    <p:sldId id="629" r:id="rId16"/>
    <p:sldId id="624" r:id="rId17"/>
    <p:sldId id="625" r:id="rId18"/>
    <p:sldId id="630" r:id="rId19"/>
    <p:sldId id="631" r:id="rId20"/>
    <p:sldId id="632" r:id="rId21"/>
    <p:sldId id="633" r:id="rId22"/>
    <p:sldId id="626" r:id="rId23"/>
    <p:sldId id="627" r:id="rId24"/>
    <p:sldId id="620" r:id="rId25"/>
  </p:sldIdLst>
  <p:sldSz cx="9144000" cy="6858000" type="screen4x3"/>
  <p:notesSz cx="6858000" cy="9144000"/>
  <p:custShowLst>
    <p:custShow name="自訂放映1" id="0">
      <p:sldLst/>
    </p:custShow>
  </p:custShowLst>
  <p:defaultTex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CD7"/>
    <a:srgbClr val="FF9900"/>
    <a:srgbClr val="F81D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p:scale>
          <a:sx n="100" d="100"/>
          <a:sy n="100" d="100"/>
        </p:scale>
        <p:origin x="-1666" y="3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506"/>
    </p:cViewPr>
  </p:sorterViewPr>
  <p:gridSpacing cx="54006" cy="5400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zh-TW"/>
          </a:p>
        </p:txBody>
      </p:sp>
      <p:sp>
        <p:nvSpPr>
          <p:cNvPr id="143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zh-TW"/>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43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zh-TW"/>
          </a:p>
        </p:txBody>
      </p:sp>
      <p:sp>
        <p:nvSpPr>
          <p:cNvPr id="143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F9B2C2C-32E8-476A-85CB-F9D50B0EFFA5}" type="slidenum">
              <a:rPr lang="en-US" altLang="zh-TW"/>
              <a:pPr>
                <a:defRPr/>
              </a:pPr>
              <a:t>‹#›</a:t>
            </a:fld>
            <a:endParaRPr lang="en-US" altLang="zh-TW"/>
          </a:p>
        </p:txBody>
      </p:sp>
    </p:spTree>
    <p:extLst>
      <p:ext uri="{BB962C8B-B14F-4D97-AF65-F5344CB8AC3E}">
        <p14:creationId xmlns:p14="http://schemas.microsoft.com/office/powerpoint/2010/main" val="3688776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2014/12/31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2014/12/31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2014/12/31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67544" y="274638"/>
            <a:ext cx="8219256" cy="1143000"/>
          </a:xfrm>
        </p:spPr>
        <p:txBody>
          <a:bodyPr>
            <a:normAutofit/>
          </a:bodyPr>
          <a:lstStyle>
            <a:lvl1pPr>
              <a:defRPr sz="4000"/>
            </a:lvl1p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2014/12/31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2014/12/31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87448F2F-FBA4-488B-B57C-38DE3688855E}" type="datetimeFigureOut">
              <a:rPr lang="zh-TW" altLang="en-US" smtClean="0"/>
              <a:pPr/>
              <a:t>2014/12/31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87448F2F-FBA4-488B-B57C-38DE3688855E}" type="datetimeFigureOut">
              <a:rPr lang="zh-TW" altLang="en-US" smtClean="0"/>
              <a:pPr/>
              <a:t>2014/12/31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87448F2F-FBA4-488B-B57C-38DE3688855E}" type="datetimeFigureOut">
              <a:rPr lang="zh-TW" altLang="en-US" smtClean="0"/>
              <a:pPr/>
              <a:t>2014/12/31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7448F2F-FBA4-488B-B57C-38DE3688855E}" type="datetimeFigureOut">
              <a:rPr lang="zh-TW" altLang="en-US" smtClean="0"/>
              <a:pPr/>
              <a:t>2014/12/31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pPr/>
              <a:t>2014/12/31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pPr/>
              <a:t>2014/12/31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48F2F-FBA4-488B-B57C-38DE3688855E}" type="datetimeFigureOut">
              <a:rPr lang="zh-TW" altLang="en-US" smtClean="0"/>
              <a:pPr/>
              <a:t>2014/12/31</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C3679B-1706-4C2F-8442-C9A4E94B261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anieleewww@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bluebrain.epfl.ch/" TargetMode="External"/><Relationship Id="rId2" Type="http://schemas.openxmlformats.org/officeDocument/2006/relationships/hyperlink" Target="https://www.humanbrainproject.eu/" TargetMode="External"/><Relationship Id="rId1" Type="http://schemas.openxmlformats.org/officeDocument/2006/relationships/slideLayout" Target="../slideLayouts/slideLayout2.xml"/><Relationship Id="rId4" Type="http://schemas.openxmlformats.org/officeDocument/2006/relationships/hyperlink" Target="https://brainscales.kip.uni-heidelberg.de/public/index.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51520" y="2348880"/>
            <a:ext cx="8568952" cy="1470025"/>
          </a:xfrm>
        </p:spPr>
        <p:txBody>
          <a:bodyPr>
            <a:noAutofit/>
          </a:bodyPr>
          <a:lstStyle/>
          <a:p>
            <a:r>
              <a:rPr lang="en-US" altLang="zh-TW" dirty="0" smtClean="0">
                <a:latin typeface="+mn-lt"/>
              </a:rPr>
              <a:t/>
            </a:r>
            <a:br>
              <a:rPr lang="en-US" altLang="zh-TW" dirty="0" smtClean="0">
                <a:latin typeface="+mn-lt"/>
              </a:rPr>
            </a:br>
            <a:r>
              <a:rPr lang="en-US" altLang="zh-TW" b="1" dirty="0" smtClean="0"/>
              <a:t>Data Driven Decision Making(DDDM) for Business, Education, and Consumers: </a:t>
            </a:r>
            <a:br>
              <a:rPr lang="en-US" altLang="zh-TW" b="1" dirty="0" smtClean="0"/>
            </a:br>
            <a:endParaRPr lang="zh-TW" altLang="en-US" dirty="0">
              <a:latin typeface="+mn-lt"/>
            </a:endParaRPr>
          </a:p>
        </p:txBody>
      </p:sp>
      <p:sp>
        <p:nvSpPr>
          <p:cNvPr id="4" name="文字方塊 3"/>
          <p:cNvSpPr txBox="1"/>
          <p:nvPr/>
        </p:nvSpPr>
        <p:spPr>
          <a:xfrm>
            <a:off x="2555776" y="5085184"/>
            <a:ext cx="3770584" cy="1015663"/>
          </a:xfrm>
          <a:prstGeom prst="rect">
            <a:avLst/>
          </a:prstGeom>
          <a:noFill/>
        </p:spPr>
        <p:txBody>
          <a:bodyPr wrap="none" rtlCol="0">
            <a:spAutoFit/>
          </a:bodyPr>
          <a:lstStyle/>
          <a:p>
            <a:pPr algn="ctr"/>
            <a:r>
              <a:rPr lang="en-US" altLang="zh-TW" sz="2400" dirty="0" smtClean="0"/>
              <a:t>Daniel </a:t>
            </a:r>
            <a:r>
              <a:rPr lang="en-US" altLang="zh-TW" sz="2400" dirty="0" err="1" smtClean="0"/>
              <a:t>HaoTien</a:t>
            </a:r>
            <a:r>
              <a:rPr lang="en-US" altLang="zh-TW" sz="2400" dirty="0" smtClean="0"/>
              <a:t> Lee (</a:t>
            </a:r>
            <a:r>
              <a:rPr lang="zh-TW" altLang="en-US" sz="2400" dirty="0" smtClean="0"/>
              <a:t>李浩典</a:t>
            </a:r>
            <a:r>
              <a:rPr lang="en-US" altLang="zh-TW" sz="2400" dirty="0" smtClean="0"/>
              <a:t>)</a:t>
            </a:r>
          </a:p>
          <a:p>
            <a:pPr algn="ctr"/>
            <a:r>
              <a:rPr lang="en-US" altLang="zh-TW" dirty="0" smtClean="0">
                <a:hlinkClick r:id="rId2"/>
              </a:rPr>
              <a:t>danieleewww@gmail.com</a:t>
            </a:r>
            <a:endParaRPr lang="en-US" altLang="zh-TW" dirty="0" smtClean="0"/>
          </a:p>
          <a:p>
            <a:pPr algn="ctr"/>
            <a:r>
              <a:rPr lang="en-US" altLang="zh-TW" dirty="0" smtClean="0"/>
              <a:t>danieleewww.yolasite.com</a:t>
            </a:r>
            <a:endParaRPr lang="zh-TW"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5317"/>
            <a:ext cx="9144000" cy="6167366"/>
          </a:xfrm>
          <a:prstGeom prst="rect">
            <a:avLst/>
          </a:prstGeom>
        </p:spPr>
      </p:pic>
    </p:spTree>
    <p:extLst>
      <p:ext uri="{BB962C8B-B14F-4D97-AF65-F5344CB8AC3E}">
        <p14:creationId xmlns:p14="http://schemas.microsoft.com/office/powerpoint/2010/main" val="710688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TW" dirty="0" smtClean="0"/>
              <a:t>Cases</a:t>
            </a:r>
            <a:endParaRPr lang="zh-TW" altLang="en-US" dirty="0"/>
          </a:p>
        </p:txBody>
      </p:sp>
      <p:sp>
        <p:nvSpPr>
          <p:cNvPr id="3" name="Subtitle 2"/>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3260253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Hurricane Hit : </a:t>
            </a:r>
            <a:br>
              <a:rPr lang="en-US" altLang="zh-TW" dirty="0" smtClean="0"/>
            </a:br>
            <a:r>
              <a:rPr lang="en-US" altLang="zh-TW" dirty="0" smtClean="0"/>
              <a:t>What to be stored heavily in Wal-Mart ? </a:t>
            </a:r>
            <a:endParaRPr lang="zh-TW" altLang="en-US" dirty="0"/>
          </a:p>
        </p:txBody>
      </p:sp>
      <p:pic>
        <p:nvPicPr>
          <p:cNvPr id="47106" name="Picture 2" descr="https://encrypted-tbn3.gstatic.com/images?q=tbn:ANd9GcTSJ-jeqfRt9AhJRw3powwatH_8DfmvSkdXqf-g47E0ij7Oc8Itfg"/>
          <p:cNvPicPr>
            <a:picLocks noChangeAspect="1" noChangeArrowheads="1"/>
          </p:cNvPicPr>
          <p:nvPr/>
        </p:nvPicPr>
        <p:blipFill>
          <a:blip r:embed="rId2" cstate="print"/>
          <a:srcRect/>
          <a:stretch>
            <a:fillRect/>
          </a:stretch>
        </p:blipFill>
        <p:spPr bwMode="auto">
          <a:xfrm>
            <a:off x="575556" y="1970838"/>
            <a:ext cx="2857500" cy="1600200"/>
          </a:xfrm>
          <a:prstGeom prst="rect">
            <a:avLst/>
          </a:prstGeom>
          <a:noFill/>
        </p:spPr>
      </p:pic>
      <p:pic>
        <p:nvPicPr>
          <p:cNvPr id="47108" name="Picture 4" descr="http://thumbs2.ebaystatic.com/d/l225/pict/231363760273_1.jpg"/>
          <p:cNvPicPr>
            <a:picLocks noChangeAspect="1" noChangeArrowheads="1"/>
          </p:cNvPicPr>
          <p:nvPr/>
        </p:nvPicPr>
        <p:blipFill>
          <a:blip r:embed="rId3" cstate="print"/>
          <a:srcRect/>
          <a:stretch>
            <a:fillRect/>
          </a:stretch>
        </p:blipFill>
        <p:spPr bwMode="auto">
          <a:xfrm>
            <a:off x="3653898" y="1700808"/>
            <a:ext cx="2143125" cy="2143125"/>
          </a:xfrm>
          <a:prstGeom prst="rect">
            <a:avLst/>
          </a:prstGeom>
          <a:noFill/>
        </p:spPr>
      </p:pic>
      <p:pic>
        <p:nvPicPr>
          <p:cNvPr id="47110" name="Picture 6" descr="http://www.americansweets.co.uk/ekmps/shops/statesidecandy/images/american-kellogg-s-unfrosted-strawberry-pop-tarts-1081-p.jpg"/>
          <p:cNvPicPr>
            <a:picLocks noChangeAspect="1" noChangeArrowheads="1"/>
          </p:cNvPicPr>
          <p:nvPr/>
        </p:nvPicPr>
        <p:blipFill>
          <a:blip r:embed="rId4" cstate="print"/>
          <a:srcRect/>
          <a:stretch>
            <a:fillRect/>
          </a:stretch>
        </p:blipFill>
        <p:spPr bwMode="auto">
          <a:xfrm>
            <a:off x="953598" y="3667577"/>
            <a:ext cx="1620180" cy="2551784"/>
          </a:xfrm>
          <a:prstGeom prst="rect">
            <a:avLst/>
          </a:prstGeom>
          <a:noFill/>
        </p:spPr>
      </p:pic>
      <p:pic>
        <p:nvPicPr>
          <p:cNvPr id="47112" name="Picture 8" descr="http://2.bp.blogspot.com/_YWzv7MwII3U/TT_bFm3Oo3I/AAAAAAAAE9U/LXj1pEmmv_0/s1600/Kirkland%2B-%2BEuropean%2BCookies-%2BBNDQ8-%2BKuwait-main.jpg"/>
          <p:cNvPicPr>
            <a:picLocks noChangeAspect="1" noChangeArrowheads="1"/>
          </p:cNvPicPr>
          <p:nvPr/>
        </p:nvPicPr>
        <p:blipFill>
          <a:blip r:embed="rId5" cstate="print"/>
          <a:srcRect/>
          <a:stretch>
            <a:fillRect/>
          </a:stretch>
        </p:blipFill>
        <p:spPr bwMode="auto">
          <a:xfrm>
            <a:off x="3113838" y="4131078"/>
            <a:ext cx="2106233" cy="1840273"/>
          </a:xfrm>
          <a:prstGeom prst="rect">
            <a:avLst/>
          </a:prstGeom>
          <a:noFill/>
        </p:spPr>
      </p:pic>
      <p:pic>
        <p:nvPicPr>
          <p:cNvPr id="47114" name="Picture 10" descr="http://t1.gstatic.com/shopping?q=tbn:ANd9GcTk6ruTmFdLvcuMP7i5DPLzxOlgLejUOIyQbw-w-mRokysTy3ZPqgvtaIrzJQVj1tcdQ63Tpqvi&amp;usqp=CAE"/>
          <p:cNvPicPr>
            <a:picLocks noChangeAspect="1" noChangeArrowheads="1"/>
          </p:cNvPicPr>
          <p:nvPr/>
        </p:nvPicPr>
        <p:blipFill>
          <a:blip r:embed="rId6" cstate="print"/>
          <a:srcRect/>
          <a:stretch>
            <a:fillRect/>
          </a:stretch>
        </p:blipFill>
        <p:spPr bwMode="auto">
          <a:xfrm>
            <a:off x="6084168" y="4331828"/>
            <a:ext cx="2526171" cy="2526172"/>
          </a:xfrm>
          <a:prstGeom prst="rect">
            <a:avLst/>
          </a:prstGeom>
          <a:noFill/>
        </p:spPr>
      </p:pic>
      <p:pic>
        <p:nvPicPr>
          <p:cNvPr id="47116" name="Picture 12" descr="http://t2.gstatic.com/shopping?q=tbn:ANd9GcRd6PGUrAGSwkcDk_mJJ2iXaflTa504qndNM84ylu1xQOeQIlKkBF92NJSkpQCbvVM3cqiKCspX&amp;usqp=CAE"/>
          <p:cNvPicPr>
            <a:picLocks noChangeAspect="1" noChangeArrowheads="1"/>
          </p:cNvPicPr>
          <p:nvPr/>
        </p:nvPicPr>
        <p:blipFill>
          <a:blip r:embed="rId7" cstate="print"/>
          <a:srcRect/>
          <a:stretch>
            <a:fillRect/>
          </a:stretch>
        </p:blipFill>
        <p:spPr bwMode="auto">
          <a:xfrm>
            <a:off x="5976156" y="1376772"/>
            <a:ext cx="2857500" cy="28575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Case 1</a:t>
            </a:r>
            <a:endParaRPr lang="zh-TW" altLang="en-US" dirty="0"/>
          </a:p>
        </p:txBody>
      </p:sp>
      <p:sp>
        <p:nvSpPr>
          <p:cNvPr id="3" name="內容版面配置區 2"/>
          <p:cNvSpPr>
            <a:spLocks noGrp="1"/>
          </p:cNvSpPr>
          <p:nvPr>
            <p:ph idx="1"/>
          </p:nvPr>
        </p:nvSpPr>
        <p:spPr/>
        <p:txBody>
          <a:bodyPr>
            <a:normAutofit fontScale="77500" lnSpcReduction="20000"/>
          </a:bodyPr>
          <a:lstStyle/>
          <a:p>
            <a:r>
              <a:rPr lang="en-US" altLang="zh-TW" dirty="0" smtClean="0"/>
              <a:t>Hurricane Frances was on its way, barreling across the Caribbean, threatening a direct hit on Florida's Atlantic coast. Residents made for higher ground, but far away, in Bentonville, Ark., executives at Wal-Mart Stores decided that the situation offered a great opportunity for one of their newest data-driven weapons…predictive technology.</a:t>
            </a:r>
          </a:p>
          <a:p>
            <a:r>
              <a:rPr lang="en-US" altLang="zh-TW" dirty="0" smtClean="0"/>
              <a:t>A week ahead of the storm's landfall, Linda M. </a:t>
            </a:r>
            <a:r>
              <a:rPr lang="en-US" altLang="zh-TW" dirty="0" err="1" smtClean="0"/>
              <a:t>Dillman</a:t>
            </a:r>
            <a:r>
              <a:rPr lang="en-US" altLang="zh-TW" dirty="0" smtClean="0"/>
              <a:t>, Wal-Mart's chief information officer, pressed her staff to come up with forecasts based on what had happened when Hurricane Charley struck several weeks earlier. Backed by the trillions of bytes' worth of shopper history that is stored in Wal-Mart's data warehouse, she felt that the company could “start predicting what's going to happen, instead of waiting for it to happen,” as she put it.</a:t>
            </a:r>
          </a:p>
          <a:p>
            <a:endParaRPr lang="zh-TW"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Case 1_ cont.</a:t>
            </a:r>
            <a:endParaRPr lang="zh-TW" altLang="en-US" dirty="0"/>
          </a:p>
        </p:txBody>
      </p:sp>
      <p:sp>
        <p:nvSpPr>
          <p:cNvPr id="3" name="內容版面配置區 2"/>
          <p:cNvSpPr>
            <a:spLocks noGrp="1"/>
          </p:cNvSpPr>
          <p:nvPr>
            <p:ph idx="1"/>
          </p:nvPr>
        </p:nvSpPr>
        <p:spPr/>
        <p:txBody>
          <a:bodyPr>
            <a:normAutofit fontScale="70000" lnSpcReduction="20000"/>
          </a:bodyPr>
          <a:lstStyle/>
          <a:p>
            <a:r>
              <a:rPr lang="en-US" altLang="zh-TW" dirty="0" smtClean="0"/>
              <a:t>It would be more valuable to discover patterns due to the hurricane that were not obvious. To do this, analysts might examine the huge volume of Wal-Mart data from prior, similar situations (such as Hurricane Charley earlier in the same season) to identify unusual local demand for products. From such patterns, the company might be able to anticipate unusual demand for products and rush stock to the stores ahead of the hurricane's landfall.</a:t>
            </a:r>
          </a:p>
          <a:p>
            <a:r>
              <a:rPr lang="en-US" altLang="zh-TW" dirty="0" smtClean="0"/>
              <a:t>Indeed, that is what happened. The </a:t>
            </a:r>
            <a:r>
              <a:rPr lang="en-US" altLang="zh-TW" i="1" dirty="0" smtClean="0"/>
              <a:t>New York Times</a:t>
            </a:r>
            <a:r>
              <a:rPr lang="en-US" altLang="zh-TW" dirty="0" smtClean="0"/>
              <a:t> reported that: “… the experts mined the data and found that the stores would indeed need certain products—and not just the usual flashlights. ‘We didn't know in the past that strawberry Pop-Tarts increase in sales, like seven times their normal sales rate, ahead of a hurricane,’ And the pre-hurricane top-selling item was beer.</a:t>
            </a:r>
            <a:endParaRPr lang="en-US" altLang="zh-TW" dirty="0"/>
          </a:p>
        </p:txBody>
      </p:sp>
      <p:sp>
        <p:nvSpPr>
          <p:cNvPr id="29698" name="AutoShape 2" descr="data:image/jpeg;base64,/9j/4AAQSkZJRgABAQAAAQABAAD/2wCEAAkGBxQTEhQUExQWFBUWFxgYGBgYGBogHBodGhoXGBwcHhgcHCggHBolHhoYITEhJSkrLi4uHB8zODMsNygtLisBCgoKDg0OGxAQGywkICQ0LCwsNCwsLCwsLywsLCwsLCwsLCwsLCwsLCwsLCwsLCwsLCwsLCwsLCwsLCwsLCwsLP/AABEIARUAtgMBEQACEQEDEQH/xAAcAAABBQEBAQAAAAAAAAAAAAAFAAMEBgcCAQj/xABAEAACAQIEBAQEBAUCBQMFAAABAgMAEQQSITEFBkFREyJhcQcygZEUobHBI0JS0eFy8BUzYoKSFqLxJFOywtL/xAAbAQABBQEBAAAAAAAAAAAAAAAEAAECAwUGB//EADkRAAEEAQMCBAMHBAIBBQEAAAEAAgMRBBIhMQVBEyJRYTJxkQaBobHB0fAUM0LhFSNyFiRSgvE0/9oADAMBAAIRAxEAPwCoV1q5VTMDwuab/lRO4uASqkgE9zsPrVb5WM+I0rI4nv8AhFp7GcElQqABKHBZTES4IU5W2HQ6VTBlxTN1MO3CJyun5GNJ4craKZxXC5o0V5IyqtaxPqLi43FwCRferWTxvcWtIJHKofjysaHuaQDwooFWKgp6GAmolwCm2MlEcPgfSqnPRTIQFOjwgFV2SrTpbyngoFOGEql+UxqXiipiJCv6iEvFqXhKg9RS8X0p/CUf+RPol4vpS8FOOolLxaiYVc3qI7pXBqBjIRLM1rlw+HU1HcIgSMcoc+BqQemdECh02EtVwehXwkcKKy1NULi1OnSpJ0qSSVJJFuWsGkkxDgELG72YkJdRcZyNQt+3oOtBZ8zoYC9nK0elYzMjKZHICQfTlH4scbP4jlYzCCuQZfIzqmRFtaMObnNYtlX1rjXyPeS55sr1JmHHC1rIWAU7jtYBNk99PFbDUU/xHigZQsIEKReEEjDi5ffLoQWAJ66ABibk6J8hcABsB+f7qGPh6Hl8nmc+7Nf4/p92+/oucTh4XikSQvcSNLIyuhJZVy65twM1r3F2Y20orCzf6YlwFkrL6r0t3UBGzVpaK0ivW/5XYKB/w7BqLkzXGbyl47HLuQ9ul7WANz6C9Hf868j4RazG/ZAaxTzW3bffjb8fkj0r4aW6IrGIK0iyeVcgVFXIAAS/nOt7a7bVVi5kr59IN6vXt8lPqHS48fE8SQBpZttySb3P3f7VbwcRjQKWLnud634IC1tE2uJy+oNvYUnbk0WGALIky3uTkeHJOmv+/wAqckNFlUND5HaWiym5sVCl8zFyOiage7mw+16rMp7D6/stCPpp5e77hv8Ajwo//FVPyRMfXMT/APihFV+KRyR9P9okdNiI4P1/0U2/GkX5omX1zEfkVFOJSe4+ii7p0Q7O+v8AoJ2LikLbEr/qGn3FWh57j6ISTAH+Dvrt+IUwqALna19O3pUi7y2ELFA4zCN2ygLxIHXwHK9CM1tPXJY0P4p9Vs/8fF6H6/6XicZh2PiKfdf3saReT6JNxWtOznfgpEHEYWIAfX/qWwH1BP6VEja6RDLaaDvwpeYieD+aXX/pUkfnaoAu7Ik6f8ih00cTfLKvpmuD+4/OrmuPohZGMPBUCeAqdfp2P1q4OBQrmlvKZNSTJUk6VJJSuH45oWLLlN1KsrAFWBsbEH1AP0qieBk7NDxYRGLlS40gkiNEIzJzY5BJijMrKqM7BSpVDdf4RXKGtpcdOlA/8RB4hcePRag+0GWIRGDRBJvvvyo68yTncRNfQgwx+YdjZdhVp6Zi/wDxQ7et5wIqQ7I/guKeJhyrSRws7N42SIB5F0yBbLl73uR0rLy+mEyAQgBvdb/TetBsevK1Pe34R2CfxjwxnMGQwoB4MOX5WIF2lLDzMDfQE302FUw9LeZPP8I/FEZX2hAxz4d+K74nHt7D0+iDY7mIHMFjRS5BdlUIZLd9za+tgAPSteHDhgcXtG/1XM5WblZkbYpXktHA4/c/ghp4yAbFbfX+4o0Se6x5MGP3H3/6UzDcURgehHTv7dzVhdQQZwHF1NO34/7Rzlrl2fHi7N4WGB1IGr26D+r3Og6Vm5OWGHbldDh4LWtobD8/n6/ktA4dyVgoSCsIZh1clvsGNh9AKzHZMjuStNsLG8BH44wosoAHYC1VXatXGIwqOLOiuOzAH9aQJHCVKmcxfDTCzKzQL4E24Kk5SexS9gPa1Fw5j2HfcIWXEY8bDdZHPJNh2kw8vlZSQwP7ehrYbI17dQWQ+EsfR/gW78jYLwcDh0tY+GGPu3mP61gzu1SErdhbpYAm+cMMTA6wxK0rqVXyA6tpcm2gF96eAgOtx2SlBLaHKq/COSMBhUAxLeLKbZvOVUHsACLj3vRD55Xm2bBUMx42DflXHCcv4PKMmHhsf+hf1oV0sl7kogMZWwQzjHw9wM4a0IicjR4yVse+UHKfqKmzKlYeVW/Hjf2WLcQw0mFnkw0v8rW9+zD3FjW5DKJAHLGmiLCWlMSx2NqvBtCEUaTdSSSpJ0qSS9FJMpeEhuareVbCyzaNKyxjzEA2vbr9qH3cjSQwIrypyxJj28SQlIFJFxuT1Vf3b6ChsjJEflbyroIC/wAzlqPC+BYaBcsUSL62uT7sdTWW+R7tyVoNY1ooJ3iHB4JlKyxI4PdR+u4qLXuabBTlgPIWS888i/giMRBmbD5h4iX8yC+tj23F+l61MfKMg0HlZ82MGHW3haty5jIZcNE+HsIioCjtbSx9RWZIHBxDuVoMILQRwpHEuIJChdzYAUmMLjQSc4AWVQcX8V4FawDMAd1At9ydaMGEaQxy2Aq1cr82YfGqfCfzj5kYWYetuo9qGmgdHyro5WycFH6pVqyv41cGW0OLA1DZJLdQdV/cfWtDCkO7EFls4etF4FiVkw8Tp8pRbfagXCnG0YDY2Q3nbjn4XDvINwNPc6AfercePW6iq5X6G2vnfH8QmxEjMzFje5J2F+gFbLGdmhZL335nlaR8GeNSiZsK7FkZC63N8pXe3ob7UHnQ0NXdFYU2olq2GstaKwj4xsPxykb+Gt/oxFa+HtH96y8wW/7kElAKrcgGwFiewtR7Xb0gXstoKiOtXIalxTp0qSZOxRkmwpiaSDS40EUwUTswjhUu52sLn6Dt/wBRsKGkka3dyPjY47N/nyRPmLkjFYeKOZipu4DgXJTNoGLdf0GlCsy2vcWq9+IWgFXzmzjC8MwcccY2ARQOpt+m5NBQx+K8ko2V4iZss0wXxLxaSZroy31Urp7Zt6NONG4UhBkyA2VtXKnMMeOgE0enRlO6t2rLliMbqKPjkEjbCJ4vDLIjI4urqVI9CLVWCQbCmReyzL4X4o4bF4rAMbhWJT6H9wRR2WNTWyDuhcY6XOj9F38a8ayRRoDYSMb+yi9vuafBAslNmOIaAshw+FzDMxOuwrUZHqFlZUkuk01FOBYtsLiIpoyRldb+qki49iKjNCCwhSgnOsFfTET5gCNiAfvXOrfVU+KKA8Onv0CkfRhRGJ/dCoyP7ZTXwnxJfh8YP8txTZIqUqUBuMId8aI2/Bhht4i3+x/ersI+elTlj/rWN4FPL71tximrFlNupaX8IeEscRJORZY0yA92bUj6AD71mdRlBGkLTwIi23Fari5wiFj2rMaLNLRJoLF+HYVeKcYYOf4SXOh3CaWB9Sa1HuMMO3Kz2gSzewVz+IHAMGmBltEkbIt0ZRYggjrub+tC40khkG6InjZoOyxjAyXVgehFq22OsrEkaALXZq5UJCkknbtlOXpraq3i1ZEVq/wh4tBJCYlRUxC6v3kH9Vzr9OlYeaxwdZ4W5iyNc2hytBljDAqwBB3B60EDW4Razn42cOLYWKRRpHJ5vQMCAfvR2C7zkHuhMxtssdlkWFQBRW2wDSsSQkuWg/BjEsmLmiF8jx5vQFSBf87Vm9RYNIK0unvJJC2GeTKpPaskCytQrG+XsR4nHpXXYsRp9B+1aE4qBoKCi3ncQrF8a+Gl8JHKov4T+b2YW/W1V4L6cW+qlmNtljsshw58ordZ8Kw5PiKeSEuQo1JIA9yQP3ppSA208LSXL6YwUeWNF/pVR9gBXLu5K6YKnfFnFhMDIvVsqj6kf2orDbbwUPkuqMrz4Ux5OHgnrc1XkG5Spwiowi2HxEHEI8Rh5PPkYpIOo6gj+/pSc10Tg4JW2QFpVcwnwogR7meQpf5bKDbtn3+1XnPeRVKgYTAbV4weFiw0QRAERRoP97mgyXPNlFABooLOPiXzqFUwxN5iCCR/KOpPrWhjY9eZyEyJ6GkcrM+W+MzYSUYiLcXFjswO9/SjXxCRpvhAsk8J4rlTeZudJsZ5WsFv8q3N/c1XHGxnCtklfJzsFF4fhSsRZhq5FvYbn26UVGKKElNtJ+i5NEIVIUklP4eutVPV+OEpDJg50xEBykG4/dT6GqHNErSCiATE/ZbvyrzBHjYFmj0Ozr1VuorCliMbtJWxFIHtsIljsIk0bRyDMjgqwPUGoNcWmwpkAiish4l8KsQkh/DukkROgdsrD0Ohv71qxdQaB5uVmSYBJ2KuvI/KYwKtJKymVxY2+VVGtgTub6k0HkZBmNDhGQQCIIb8QudFhjMcZvI2gH/7H0FWY2OSbKjPOGihyhfwf4CwZsTIDc7X9ahlyh7qHAT40Za2zyVp+OwiSxtHIoZHBVgeoNCtcWmwiCARRWUcS+E8yuThpUaMnRZCQw+oBvWpH1AAeYLOkwNR8pVg5R+Hgw7rLOyu6m6Kt8oPck6sR06VRkZhkFBXwYrY91fWawuaBRaxf4q8X8eePDIb2a7W7nQD7XNamO0RsLygMh2twYFo/CcOMNgEU6WS5+16z2+Z9o07BYNheYp4MU88DlWZmJtqCCSbEdRW0Yw5uki1kCUtcXAq1xfFqe1mjQnqQxH5UP8A0jPVEDLd6IPxn4iYma4BCA/06n71YyGNvuoPnkd7IFw/hcuJa5uFvdmP7nv6VeGk7IWSVkY1E/f/ADkq2/gIwgTICo7736m460UGUFhuz3ufY49P53TcPDIL3Ef3Yn8tKpeC3utPFnE3LfxKj8UFNGi5xsgpohZ68FOnRHh1UyInGRrEwh0Ktsaqj5U8p2kWhnLHHJOGYrNqYm0kXuvceo6faq8nHEjaU8TJrccFfQGBxaSxrJGwZGF1I6g1hOaWmitsEEWEL5ogn8FpMKQJl8wBFw4G629fSrYnNuncKEl1beVivFPiLi3BUlUO2i6/Y1pjHjas85EjgqpKJJiWYnXdjuaIDC4egQzpGtNncrZvhXzjG8S4SUhJUFlJ0Eg//r9ay8rGLDqbwtLGyA8UeVpN6CRa9pJJuWZVF2IHuacC+ElROeeeEhQpH5nI0A/U9hRuPjWbKGmnDRsqFyfAvjnFYvORcsbIx9dbDSrsnU7yN4VOOALe7laHzfzJE/D5JIXBBjOX/u8o0+tDwQuElFXyyDwyQse5VwyvI5YAgC1jt/vetiMW5YGZIY4bbzt+KN4nhmFv5lAPox/Q3qbg31/BUQSZThuwfUj8N03DhMIuygn1b9tKZum+VZKcmtmi/nf7IskikWW1hsBa32q9unssXI8cm5b/AE+7suJKkqguIetDyrY6dyoPE+tVxrXn4QJqJWavBTp1OwDa1VIr8c7o+DdapZyrcsWxD+I4LxU/6ht6+lEuFhYuNOY3aTwfzRf4X82HDS/hZzaJz5Cf5HJ29j+tZWZj35hyumxMivKVtVZK01ivxY5Y8Cb8VEP4chs4H8r9/QN+ta2FPY0nkLMzIf8AId1SVN61gdlkkb0pvDuX5sS4EKMWFvlG3qTsv1oSeVjeSjMeGRy1ngvA+KJGFbFRi22YZ2A7XsP3rKfLCTYatVjJQKJUjHwcUhQsrxYmwJygFG+m4J9KZroXHcEJyJALG6z7hfMMuO4hh4cSLJ4hVo7sNwdG1Gxox8bY4yWoRsrnyAO4Wo4/k7BtHlMSotwxIveym9sxN7Gs9uRJd2jnRMIqkH5k5swcWHmw8bojeGyhVt2ItpVsWPIXBxVckrA0tBQvg/w3wr4KF5fEWRowzlT1OvynSpvy3iQhtKtmKwsFrPeDYdmxTwYYmzSFFPUi51PbS5Nq0PE0x2UB4WuSgto4PyXhcOgMiLK9vM76i/ouwFZEmRI87LVZC1gTz8M4fMCpihPoAAf/AG60tUzd7KctjdtQWW/EXAYfBTRrhS6s1yy3uB2t1+laWJNI4W9ZuZjxjYf6TUGJuqBiA7Lmy31t3tWgJmk6Sd1zeRhuYS5o8o7+nsn4armKO6c1DeJvvUYwtCc7IMaIQAXIp06kYV7GoOGylGacrDhXuKGOxWg4amL0aGi2GwuayWaXlCePcOuPEX62/Wovai8LJvyHkfl/pXblj4jquCK4hrTRWUE7uvQ+42NY0uJ/2bcLpYsoaPMd1KwnLU3ElWaebLA3mRFN79iel/e/tUXTth2aN1PwjKLcdlnT8AmjxMuGCszo9hYHY6ggDuLVpRzt8PUSs2THeZKaOFeOXubU4dgmgnXLiI5GUpbzMD5gT97XNASQeLJqHC0GTCJlO5CiYfnfieJe+Gw7Mv8ApJH/AJaCpHHhYPMVEZErj5QtX4RiJJIUaWMxSEeZCb2PvWa8AOIBsI1pJG6zDmzADD8cwsqiwmeNj/qvlb73FaEL9eO4HsgpW6Z2uHdaDzlO0eCxDrusbEfQGg8cXIAUXKaYSs1+HHD+HTQ5MV4cmIkkawY2a3Tr13o7JdK11t4CDx2xOb5uVrWKwyGIxk5Vy5RboLWFqzWk6rCPIFUsvm4Dh+EYjD4kzs6mQqQVF7MpBa9+mlaAkfO0tpB+GyFwda0vxYsVCQjh0dSMyHuNwR1oCnRu3CL2cNlkPMPwzxWGzS4aQzKLmwuJAPYb/StGPLY/ZwpASYzm7tNqp4KOTEzhpmL5R5ix1sNAP2o9jPRZ88+lpc7t/KVimjXNmsM1rA+lXGJgcH1uO6w25MzmmPVsTZHundhVDzZW7iR6GIHxCSrYwoZDuyHmrUOvKdOu1NMooxw+eh3tWhC+wiTrfWnjfSCzsexYXim4saJ5WGbYbHIVXxfDPEmEcTaswUA7knoKEm2FrpMW31a3D4dcExGDw5ixDqRmuijdQdwTtvrpWJkyNkdbVtQMcxtFEuY+Jx4ON8QyX2DMF17C53qETDIdNqx7gwalUOXeHRcWmOOnhAVPIi/1lf5n6abAUTK8wN8NpQ8bWzHWQnfiFzi+AKQwxgZluNLAAabAU2PA2QanFPPMY6ACIfDLjmIxcMrzgCzgIQLX0uahlMawgNUseRzwS5MfE3B3bAz/AP2sVGCfRmX9xT4jvib6hNkD4T7hWDnNb4HEjvE/6VTB/cCtl+ArHPhNw4SY+Jt/DDOfSwsPzP5VqZbtMR91nYjbk+S0X4tcTMODIUlWchQQbHe5t9BQWGzU9G5T9LNlWuBckycQwCSTzyCQktFm1ULtqPW29XSZIikpo27qlkBkjtx3T/LPIXEMHiEaOdBGGGcZjZl6+W29NLkxPbRCePHkY7Y7LUp5Qqljpas8CzSMJpYA2JV+IYox6IWcgDbf+966HHsNaD/NlzvUWhzHn+chT0F9avkdSzMODUbKaxsthah2iyt0+VtIBO9zRTRSznu1FMVJMlSTr0UyZSMLLY1FwU436Sj2EnuLUMRSP2e2inXW2oq+N6xsvEINhBOOYcgiRdCCDcdCNjTvbYUsKUjynkfl/pEsR8S8W8kbCyhCuYDXNlte5PfWs9uKyiFuHKdYK2n+FjcL/VFPH+TD9Qf0rJ3jf8lo7Pb7FU74ZY1cM0/DpmCyxSEpfTOp107nY/WisppfUg7qjHIZcZ7K2cc4NhcVlOIRWyaqb2I+oO1DxvkZ8KvexrviVb4vzlhcDJBBFlCBgHC/yr1JtRDMd8gJdyqXzsYQED5i+JGHxA8BY2YF0s2gsQwIOtWR4pb5rVb8lrtgrtzFxeD8PMhlQExsPmG5U6b0NFG/UDSIe5tHdZ98DXTxsQCRnyLlHpmOb9qLzr0hCYVWVbPibyrNjUi8FlGQsWDG24GoND4s4jsFEZERkApZtwXnzF4ImHMJo4zlAbpbTysOlHPx2SboJmQ+Py8hWRPjFprAb/6h/aqP6Eeqv/rPZV7mP4j4jFKY4x4anQ2Nyb+ttKuixmsPqqpMlzhXCgcL4cYonZyEZhudMo3uT0/tRDxTDvSB1apWtAvfcfzuvXndQD4yWtfTKb3swOi7Zb7dD9aAMknd4+q044Y2/CyvuUOSY63kBFzYEr0vfU+9/pVkLy141PFfNRnbqYdLDaZatceqxKo0VzTpJUk6VJJeg0kym4XE2qpzbV0UtbFGoMSCNdPWg5Jo4vicAtKPGkydmNJ+QK4d1bQAvfcBSb0M/rMDRQs/JXM+yWc52vZn/kf0UbiHDZDHcYbw1XUm1j66bn6mqsfqwfKGaaBROX0B2PC6QzBzh2Aoe6uXwa48Mr4Nzqt3iv1B+YD2Ov1qefDR1hCYU2pulHudOQ0xsqTLKYJFsGYC9wNuosw71RBkmMaasK+WASG7orOOfsNNhJliixUkkTqLXe5BGhvb11o/HPiCyKKEyLj7mlUWgAN5GLMei6n6m9h96qmz4ojp+I+3ARmF0XKyxrHlB7nuu1hTW3l9WsP3qMPVIX2HjT6d1blfZzMios8/rW1Jv8ODvKD/AOX9qkeoY4/y+gVQ6HnH/D6lScBLJCwkw8jB1/mGh+3b3q6GaHIbTT9x2KDysPJwnjxG1fBHCsCfEfHgWYhvUr/akcRl3SgMx3qFX+Hx58xLKhZt2GnUn9RQvUcl8DWiM0T+i0ujYLMuR+tuoAdvUozDy8zar4Evs5X96z29Wn70fuWtL0HEHIe36lEMPwd4tThWQ/1C7/Y9PtRkfV28StP3LKyPs/I7/wDnlafY7H6le4pQUIN9RY7g0aJ4sltNKz/6KTDNvbRQXEKi7Dt+Qy/ppVrMSP0VMuY8cFQnsdbD8+osevarDhxHsqBnSrkmigABQQxJJspU6ZKkknI4iaEnzYIdnndaGF0rLzP7LCR69vqpEWDv6+2n51jzdd7Rt+q6jG+xj/iyZK9hufqi+C4NfchR+f3NZU3UsiXl302W3D0Xp2L8Meo+rt/wRFRhIvm/iMOm/wDig7J5Wk1mQ4VGNI+VLs8yN5Vw+Htmvl8pJa29gBrUgCof0sO5ml453TckeKmw2JmmLoqBfDGi5iHySXX5rLcC/e9TDDVqh0mM3IZDGAQee/I2VPilkjkWSJisiG6kb/5rpMPMZkRiOT4vfuuM6x0iXAnMkYOg7iu3sUbxfxDx8i5L2O11XX+1EDGjaeFmf1T3CgVXJMxfPOxZzrlv5j7n+UUPkZ0cIpu59u3zWj0/pE2Y63Ahvqe/yCk4eG5LEanWuce8uNlelYmM2KMMHAT7RioWitAKt3JXLeHnwOKxEyFmjMuUhiNES4Fh60QxgLSSuX6hmTRZQjjNA1+apzYfbQqbeoqgOIK6AxRStrY/QrxMLK2qGRgP6QzD8gRVzZ5RwT+Kzpen4F08M/BewwMT1bL0C7X7gDS/rUZJXybuJKIxcTFxP7elt/inQbelUrQD2HuPwU/B8bmj+SVh6XuPsaXHCqkw4JPiaEcw3N4bTEQJKO4FjU2yFptZuR0VrgQx1ex3CnLwrh+L/wCVJ4Tn+Vq1sbqr2bON/Ncj1D7OuZvp+iD8W5Jmi1AEi+n9624s1ki5uTAez3VcnwRU2sVPZtPsdjRQfaDdGQf3UVlI0OlTBVdFeUjwkofiNC2a5KHcdq5TqOCYXauQV6F9nOtBzREdiO3Yj1R1MZlXMNdL1kFvqu2cA4auysmL5el8oea38E4hnKkRqgCmy2OZ38wvoBVvg0sKPqzbJDO+kC97+mwUocDwmGMRxTXzGx8RlVGBjEniIouxCEhcpPmNT0NbyhpOpZWRYj2+XPNUT78qFhOc/BEKRp4oiWeKzfwwVdwY2UAGzZRY+5pg+qUj0p8hJcdN0eb37hQcTzDipw0flOfMCEjLPlZ/EK5tTlza39KiXk7I6Pp2PjOEj38Uee42QV4sxsLk9hcn7DWoAlacvhlvnIr3UqDl/FSyJCqS53GZVa6+XbMb7L61dch23WM89PjaZBp29AOUcn+HMqYeWVJ4JGiDFkS5IKi5Ga9s1u9OYjV2qY+sR6wzQRfBP7IxhuToMRgIJsN4hkkaLMS97AuFkFthYX1t0p/CaWghCu6rkxzuZI7YA/lsj+I5LwqTxTqiDDxRymUE3BYWsxuTewz/AGqwxNBvsgv+SyHxmNzjqJFKHy1xUjhmOxUESi8kzRoq6AABV8o7AXI96ZjvISE+RF/7lkch9LK44+34jgqTYtRHNZDfLlNywGnbMvSk7zRglSxnOhzC2E7b/RHeKqYVwS4bxVjzDy4dEKuAAQrsxARSL61N2wGn8EJFTzIZKv3J2/dROW3DcUxlovBJhgLoShOa8mpyki9iKZm7zsrJwRjM817n14Vc5Z4lLPxjw8QUdUTEKq5FFhmXQ6a7Cq2O1P390fl47IcNr2f5aSovM/HFw/EDG+EwxgjkAfLGM5V1GpNtxmDadqi5zddUFdjYckmJ4zXusj14IKOS8jQSYl5g2XBtAJFyEABj1B7ZRm+tT8FpN9kOzrGRHEI784NbrOJGXMxjJyZmyE75bnKTbqRY0KaXYQl7ommTmt0f4LzdND5XPiR9m1qTJHRm2lZ2b0eDIBIFFWCWLD41CY7Zraod/pXRY8zgwP7FeeZWMGyOidy00VSOI8OKMVK5gDpfQj0v2rVZIHC1jyQlp9UFohBrmRAwIPWqpomysLD3VsEzoZBIzkJvhpJV4juL29jXETRljy09l7F0vKGTj23uFY8fxmWWTxF/g3w64ZgDmzILXuSNC1ht0FRc8kpsfpTWtqQ3vqTfAeDtisTHh0Ni1yznXIi7kX69AKTGl5pTzp48KIuaBas/NXEDgBNhMNgxHFkynENfO5ZQSwe2vUb79qtedPlAWJhwf1ZE8slm7q/TtSN/DGGGLBTyiQSlhnkCi2T+GD4eY7kDf1qcQAaShOqSSTZIBbXYfXlc8gzx/g8ZiooVhBZjGvzFfDjUasd7sCx96aMjS40mzmP8ZkT3WdgfvP8AAhHIPDZMc8+LxE8sjR2QIshTOQM9mK2slzYCoxtL9yiupOZikQRtAHqRf090aGNGF4filmGFgmcSZYYWW/mWwDaks5PWp3pYQaQjIzNkx6NRG25/nCrHInOQwEUsEiSSDNmhCC+pHmBPQXsfvVccoYN1qdT6U+aYOZ96ah4/jZMI2E8AkOzlpNSxV3LlQLWA1tvtUDL5dKtZ02JmQJnuAArb5J3gUvFMND4MCqiZma7ICfMb9TSErgKCjkYuHLIXvfv7WmuM4XHYm34qZXA2S6qo9co3Pqag6Vx5RGJFhwElgJJ9lDw/4uFckeNdEGgUS6Adh2FMJSrHYeNI7UWH6KFF40TO8eJdGe2dlfVrbXJ1NISFXuw4JAAW7D2XEEkySiaKdll813BBJzam9+9IPrdTlw4ZGCNw2C44lLNJmklLSu27Eb7DUDoBS1ajakyKPHhLGceit+P5ihXhcWCwkrysQElYqwKqNW0OwY+UC+1+1XukAj0grn8PCfLmmWUUBuP0VOoddalSST2BxjRSI6m2tj/v710HSHh8boj23C86+1uOYMtmQ3h4o/Mf6V141hhKqSrozWv9RejYnFpIKxHt1brNa1VhJUySaiFplP8AUCP3rmOsxaZdXqvQfsdkEtMZ7fqilYq7xO8P4hLhplngYK6gr5hcEHcGpteWmwgs3DZks0uWq8u8znE8PmxGNjRUXML/AMsgA6A+vl9aLa/Uwly4zIxPByRFCbP5Km8ocYhg4ZjEZwkszyCOO92JKBQABrYbXqlrgGG1p5ePJJmsoXVX9UzwHjOIjwBwceHtnMmeV2to5/lUa7dzUPGpulXzYLX5PjPdxW3yUbC8vFCWM7RX+bIxW/vYi9U6yjZpIpDYZa9K8NgN3Ikb3uacWVAmYcU1cPz3AmmHwoPqR/iptjJ4H6oaUsG8sp/L81CxHPeNf5FWMelqKZg5D+Gn8lnSdT6bFybPzv8AJC8RxbGSfPO30JotnRpz8VBCv+0+Kz+2z8P3UNkkbVpnJ/360Q3oju7h9EJJ9rn/AODPx/YLkYTu7n61aOiN7v8AwQ7vtXkH/H8Sl+DXu/8A5VL/AIWP/wCR+iq/9UZXoPxT2D4WZHVEZ8zEAebvVU3SI42FxedvZXw/abKe8NDRv7lWbjPIuIw0fiJiWkI3ABFvbXWsZkcb3UTQ/nK2ndYnY29N+1/kgOF4ljI75JL97j9dKLf0t44IP3qln2jgf/cjP0/ZEYucH0/EYWOUdSAAfuKFkwpY/iaUdB1TEl/tSlp+f6FF8BieG4rQO2FkP8r6rf3ofR9y0BmZLNxTx7bFSOJcrtCuf/mLuGXUH/f70Z057osgXwdlldcyGZuIQRu0g0efdBcZx2U6fKBtXVthYuCkyn3sglEoNKkkuLfxI/c/of7VgdcGzT812P2NJ/qXD2RKucXpiIctcQhglkefDtiDkyxpZcnm+ZiW67Aad6sY5rdysXqcOROQyM6R6ohxjjEuLy+NlihT5II/kW2xJ/mI9rCoyTF2yhh9PZjHVy71KEvxTDQEkBS3oNT9arDXORMlDd5pQp+aJn0iTKO5ouHAll+FpKycnq+Fj/EbP1/AIbMZZDeSVj6A1qxdEd/ma/Fc/k/as8Qt+uy8TBoOl/fWtOLpeOzkX81hT9bzJf8AKvkngLUayJjPhACzHyvf8RJ+ZXtTUEqSSVOkukQkgAXJNgB1qLnBosp2tLjQVyHJ8cUIbEOwkYfIttPT1Nc7k9Ze13/WNvzXQYvRmvb5zv8Akm+BLhsO/iFi8iXsD9tqAyOqyzt0nYei0cfozITqG59U3xnnV5DlUAL2oDzOWzHhADdAoeN2YkjemMb+bUzjCqoKRwrAR4qXKHEd9StvvatjH6rNHH4bxfoVzuZ0RvieI00FJ5x5dhhKFflIsb73A3B9ag3JikY/xAL7VyrsXFyGzxiAmv8AL0od0L5a5lmwjhSxkw7EBkY3AB0uO1AtJabC6bLwmyNKO8y4NVcOuiyDMLj/AHrXXY0he1ec5UYa61VqOWalSSXsK3dfQE/sP3rnuuO+FvzXcfYqImWR/tSms1t9K59eikgcqJLxcDRAXPpt96myFzzQFrMyupY8At5UWUyyfO+Udh/etfH6M927/L+a5DN+1o3bCL/AfuvYsKq7DXua2IenQRdrPuuVyeq5WR8TyB6DZPAUbsAs/clTeI8Kmgt4qFMwBHbX17+lUQ5UUpIYVdLjSxC3hQ1F9BreiCQNyqACTQVp4ZyPOzKZv4cZsSbgnXoB0PvWRkdWjYKj3K1YOlyOPn2CmcS5Cy/8qXMdwGG/1G1Cs604O87dvZEP6O0ttjt/dVniPBZoADImUE2BuDrv0rVgz4JiQwrNmwpoRbgrHwzk2MRCbFS5ARfKLD6Enr7Vl5HWSDUY29StPH6Pq+Pn0C8jnweEmLrHIWX5Q/Q9xfrWbN1KeZuhy18fo8bHa2oDxvmR53uxsDtY/KNPzoER2bK3YoWsCBO5udSfXvVoCuC7iUnQa3pJE9yrF/6Sl8AORlc6gdwdr9jVRkooU5A1V2UnkbAuk7MyDyg6n26U0rvRVzPa5opO/ESfywA7szN+QH71Xjb2UXgCnk+yqGHtmFxfXaiTZ2C037Ak8IjxDHvKfMdBfKOgFdtBEGMA9gvHsiYyPJ7WVDq9UJUkkz+MykhRmbt2+v2rlepap8nSwXWy9B+z08PT8Ayymi43v6DhcGFn1kb/ALRtRON0fvKfuCzuo/aqSQlsP1P7KRHGBoB9q2o4ooRTQAuVlmlndbyXFPYbDvIcqKWPYC9SklZG3U80FCOJ8hpgtaPwTlOKHDkzqrySDW4+UEbD19a5nM6g+R1sNAce/uujw+nsYyniyefZReF8s4WOUu8hOWzKrEDbX3aoydWlezSaCnH0mNr9Qs+incb47hpAQ9ig6Hr7VlibzW21q/0hLacFWuH4/BRTZghUqwIvqR7UXLnZEjdLiaVUfSI4zra0Ijxzn9T5YlII6mhDqdxsjosOhbkDXnGXNcEsNNPXqB6U+g+qsOMK3SxXOLG3Wxva39+tJgeDuo/0YKFcS4/JNIrP5lW+VTtY9wKlpRDIGtbQ5UKZ3clpCzEkdTr2+m1InsFa0NaNlYuE8hzyrmYhPLdRv9+1PueENJltap3DvhxiHdPGsqEnPY6gD07mpNY4qqTPYAdPKtXAuSEw0uZfPvYvY5f9ik6N9oV+X4jaKMYvEQyKEOgZiiNbUsL7fanAY5tEKnTICSO25+SCDC5WNzqNPtWbISCQi4wCAVnPxExZOLVb6Igt9bk/tRUHwLTw9gUNwq2GY79P71s9NwzLJrd8I/ErL+0XVmwQnHYfO7n2H7ld11K89SpJJUyS8CAdLd6pjjjZZb3Vsksj6DiduPZX7ljlOIQifFa5tVW+gHS/qaws/qjtZZGaAW1g9MBaHPFkodxjj+HheQYeJCTYE27dPSsczyv8pJpdFB05nxEAX7IfwPmMQuzrCAzdAdLdtaeWaV4DXGwOFNvS4o3FzNr5XfEedJpSSdF6KOn+aocwu5KLZjMYEGn4o0guzEMPlAG463PQ1PQ3urGs0u2GyHtITuT96lSuXuYe/qadRpctpTJJ3D4Z2K5QSSelLUmcWgbq1x8g4hkDoASTqD0+tMNRQhzGNNFBsdy5NHcshGttxY0xeByrWztcrdypyWzhXkvfRrdtevemDS8+VDT5Iba0iPCiIfMF2uewHT60WyPQLvdZUkwdueF4OJxmURA3a2aw2AHrUvEGrT3T+C7w/E7KLgzIkkgksIy14yW1N7ki3YUwOm74ULLqvnj6KQ6I2QgXsbi2w0p9LXU5OHuAI9VW+IveRvfSsWc3IT7rUgFMCzPmJUbFyv8AMQbC+wsLbda6fpvSg+Nskh25r91i5vXnw3DAKIsF37KCTXSNY1oAaKAXLPe57i5xsleVJRSpJKbwZ1E8RcXQOuYel6oyQ4xODeaV2MQJWl3FrXOI4CIebwkueuUVwz55GmrK7JkDHdlnvNf4x5BAmYxMwy5b6kg2B9taTCDutGARsFnlU3FwNE7I4KspsQatRjXBwsLyJSxCqLk7AUx9SpWtY4f8N4Ww0ZcN4pF3u1t+g7Wp2xuc3UCsl+eQ8gcIdxj4dhEbws5NvKQb6+o7Uixw5UmZxcdyoGG+G87RkuwVxay779zTU5XnNaCp6/DB8gOfz/S1P4byqz1Btopy5yHHEc0o8STN12FvTrS8M8KqXMLuOFZsFy7ho3LCJQW1229ugq1sLe+6EfPIRyixmRdLgdLe9WFzW031VBDjuomNw6fOIxIy7DS9/r2qD2t5q1ZGXXRdQUxBYXC2Nth+lTNgW0Kvk0So+LjRkJkXQC5v9+lI1VlLTqOlRsLLFfMlgCo1sLEe+9RBYPMrHMeBpPZSGgR2DFQSt8pPruRU6BVJAtcySZQxIAC3tbqOlRc7S0k9lPSHEAd1U53zMTtWGfM5bA8rfksuxD3didyxP3Jr0jGbphaPYLzuZ2qRx9ym6vVaVJJKkklTJLY+H4zx8LFJoLrYj1GhH5VwXUIfCmLV2+BN4kTXeqL8txBkZjvmsL9BUsMAtLk+WacAq9ztydDK/wCJkcxgLZwB83Yj/q6VbM2hqtW4U7/7TRdoJwPheCw8sLRgzMzalxooOwy0E+YBwrf1UMnLl1eHx8lcJeL+IyRRO2YSeYqNDqdCakzILmiNm5KCLSTaOqQBvoOtaDaa2lLTa9Zxr+Xr7U9hNuBaZinDFDZgSDuNvf1pKIf2XmL18t7XBvp9tapmOxFq+LbzUgmJd7r4cj3W1xbQgHX60OZTbQLRDWMBL3Dn3T+LlaULYErmUm1gbe57Va/UXWeFCMtbYHp9yKmSxsB0v/8AJonjhD0SLULieIdYw6Zn62G5/wAUNN4jQNO6vgaxz9LqCZn4oVjV5FyXHmHb/FSc5xZvyqn6WOJHAUJvCkCIzZTfOAOw/aqbYWBruyIY57beBsdkfw5GUZdqNaRVhBlQOLzWFjYC/wCQ7/WhMx506UTjtBNhVKSY2kY6ABiPtp+1ARsDpGtHchaEztERd7LNia9JaKAC85cbNpVJMlSSSpJLqNLkAdSB99Kg94a0uPZO1uogK6cLnaHDvBJo0clx6hhe9/cGuK6vMzI0TxcO/Mdlv4mqNhjd2Kl8H5pkjOQMArHQ9jsPpWZ4z420w+6NL3O5RniPMjyRNHZQ3VjqPt3pP6g5zKIVrI5L22VXiiCEOxBtY2vuaC8Qk0BaPg6e5+7rRPC8xtD5siFdbEC2va9HY85admhHnpUTzpa4go+nHo8XDlOZTcXA30PQ9RRr8hrm7j5oCTFkwnlx3HYp/jGKijWMEk3IOh1A7008rGlv1WeJi2x6orwziKSx51Jte3m02opkgc3UE746dQUaSXPIJFdstiMltNNyb1XK/bU3dOICHb7KTFi8w0AtY3O1qUcjn3Y29U0kYG3dQsFwcrJm8QsgAyr67kmpCPzWU4eGxCMDfuU/xFfnV2YrIAqKLCxG5DfnUpBYITY+pr9Q7eqanZoioDE5gB5iT8voPTr7VE+TurGjxLJGw/VDOIorv40yMBHogLDK9+9VkgnW4cK3zeH4UdOvcqakahlkAUm1rblb6mx7VBrRG/YXaqJJZR2pEo1YhrkAHaw1AoksLgQSqSQCKCDcaNtN9APes7K2dXoKRuMNrVX475cNL6i33NT6Y28uP5pupurEf8ln9ehLg0qSSVJJS+H4RZCVMgjOls2x+vQ7Vn5uVLj05sepveuQiceFktguo9kVTlSa+hW49ay//UeO4UWuRY6ZINwVbcXhRIi+MtpCmU21/T11rjpMnwyWR7tva1vQ45fzsVVcXwMKM2dlF9Nbkm9JspeeFqY3TNTtyibRoDmJaRgPYCoBjnbAUtKHF0oTiUUliTY/XS+30o+JtABasewFBSuDNlz5lPhEea+oHY/rTTRlwtvIQHUo9cYMZ844rY+4R7hvDlRhMhIWxuDt9O9CPmIGlyw5c2aaEwyjf17/AHoZzSWzBkJYdR+4q3+pZKB6jZAyQvNGl3wHiZ8HKSSuYjLe3/wb0xmLHj0TxRyMNtRXEcxPGvhwxqqjqdSb7/WiP64EaWigmeJXO1HlEOB411jBdJGZmJNgCLdvSpwSEdioaXg+bkq14fUAlcum1abbcLcKUCSh8pP4g3YHKui22v1qJvUSrRIws0DnupQxKEqrWDkaKd/pTtkBNHlN4btNjhNY/A+Ja5GXtaqpMcvcdR2Uo5iweXlRp+FE6I2QaFmG5t09qk2JwNDj8U7JQNyLKgjEWk/D2fKVDB7kHtan1HVpKU8bTHrve+AmeMPZib7aftWbkG5DSMxh5QFU+aJrYcj+tgB9DejuiR6ssH0tB9beG4pb60qXXdLikqSSVJJKmSRKDjsyAC4a22YXPtesefomJI4vII9aKOjz5mgDY/NWHGced1RXCx6XJQEX9r1yEmNCJCIxt2XpHS8JzYWvkHmPb09kOjmOhbzWF9D+oPenbGG8LWLANhsnmxpKfLpcAMdNdzqKlpoKIhAdz9yhYjEEm75W16b2/tpUgFcxoGzbCk4fK6IubL5ySb69gpHUEVJo9UHkPfG4mrNUPT5qRDxNo8yxsVjYksq6gdLAdKqewPO4SGG11Ok3d7r2LHSHyki56kdO49aHOKwG1J0EYN0n3VQq3jU9j1Y/3qswOvlD+C1ziVCmxbgkqfKdMvTt+VTbjNIoohuNGRRCk8M5gkhYML9ipOhq6IOiNtKrn6fHM3Seex7q/Sc1QrErsSMwB2vYnpR0s50As5XJeAW5BgPIUiF3kUyxlc5Xy3Gh7X9KtGs+YFMAxrqePmvfwCKfHmyhwvma+g7/AEqQYB5ncpGRxBjZdeipPMvxAaEEYa0nm+dl012AHYd6pMxumraj6OGxeJNt6AfmVdOF4o+GjHzZrFmJAAJGth2v0q+9I37rFcA667KWGYlsyjQ2Ug3uO/pUhfdVPqtiqxxQWLXF9Tb71iyE6ytWEeUUqfzjL5IlO9y302rf+zsZMj39qpYf2hkGlrO6q1dWuXSp0kqSSVJJexmzL/qX9RQ+TfhOr0Kuxq8Vt+oVmePJYg+YsRl3A0uP3rhGjZeyNdr2rblTUVoCQjZiqAzqQtjcfy9wLj61OkOSJgC4VZppF/ihkrrkRQ5ynVhYfMLgW+lQRbQ7W51b9vkh7WF979P706udqI7JvhlmnO9whYA7dBf3qTuEC99yBo4CsMEYdmL3VQAcse7C+X7X1ptk73FoAbuffsU3PCMuQrZomJZhvl6X7nXemKk151awbDht8/2UKXEgEhWNgfKT29u5pqV4j8tuHzXuEUSNqQB/Nf5bd9PWlSaU+GP5a6lhF1JVkQhrX3JXRhf9KRGyi192LBOytXJGGjlGoLW01OgG4Nu9X47AQbC5jrNtyQ4c0rBxTmjD4ZcqnxHGyJ6dzsBVjp2t2CrxelT5Js7D1KzvjvMM2JNnaydEGw9+9DueXcrrMLp0GKLYN/Uqt8U+Vf8AWv60m8p+pf2CtbTACSDD3lyNbyjdToL37irnxAvsnf8ABcRFKWtIrb8Uaw63PmGVgLWDaEDrYbXNXgXyqpNhQ3QHi9s/1On1rGl+IrTg+FUbnRv4yjsg07amus+zzagcfdct143OB7Kv10Cw0qSSVJJKkkm5VuNKrkrTupx87Ky8OxCyRq+jXsHHYjQ/3rhJK1muF63hve6ENefMBupjrL4QvmMWYrYfP5ffoDTVsiAY9Zr4q+7dD3HQqy3Pbp0sN+3Wmooi+43+9RsR6G4+XT/NIJxxR+agcLly4pAb2cFPbsPa4qR+FAykteHK1vhyBmVznGiqnVQAW1767UwUxICacBXe/XgIZKLk2zA63B301uajSKBob/z2USWbvZtNfTp9acBS2A9EwOI5DcMAflsfy07VINVD5WaarblPticTitLFrkZnPpoLdhSJA5Qrdvg2H8+qK4Uvh4yhltm3C7n0uNbVWZDVDhPHiRl/iPFn1PAQ6XEA/KLCmDfVbDI65TFSVqh8US8Zt0sftUm8obLZriIWr8icRWeFSY7MqgZ+hFraGioyHEmt1weQwxGrRzB4SRWcvIGUnygD5R796sY0jkqmaRrgA0VSCcU+c/6iKxZh5ytOD4Qs75rlviXH9Nl+w/zXa9Ej0Yg991xvV5NeU722QitdZiVJJKkklSSU7g/Dmmey/wAvmPsKHyXARn3RGKwukB9KKG4HEvhZjYXRjZ1PUDr7iuLawuIaOV6lknw2eP2q/uVvwfGozZtGscybgBuu2wNJ0bmHS4bqiPKjmZbDsef57LzFyr8ys5CG/wAykeboL9joQajpREeQ07GrPz7IVjGVfLfXe99CD1063qOko6PIa63f/qr3EsQAVZTqpuD61MDZD5BBBKtvDuZFkj06ghl9SLEHsPWkGEIF042PcKHK80jkRqzG4APYW7jftTHSESyYloNbfqnYOVZG1nmjhXqCwLD6Co6wl4r3Gmgk+yI4DhuDRysKnEShGe7GwsgubaXJ9KoyMhsTQ590SB9U0jJIgHSCgfvP7J7BxYrFpeBUSM3AIIAFtCD1v9qFyc/HxnaZDv6UiJJ8bHNOtzlLw4w2DIlZszlcwZm+YBvDlQDqb3IFtdO1ZcrsnMHh1QuuODVtP6ICWWbI8p4+X0Vf4/j4HYGBMqorAkLlDAG6kLve29a2BDPG0+MeaI3sjbcfVaeA2WEOMvB4srrjPB3gSI5wTKmZSL2G2nroRU8LOZO9401p2Q0002c0sg8pb78/z9VAYXovutqJjhGGvNmqKP8Aw74z4DNhXYIGYNEx6/1JVzXHYA0uU6tg+G8vAsLU4JCy3NvodLUXa5812VbxRGck73rCkPmJWxGKbSyviT3lkPd2/U16Hht047APQLgcol0zyfUp8cCxJXOMPLl3vkb+1W+PHdagm/p5avSUPqxUpU6SVJJGuVkdpQIzYjW9D5BAbuisQEv2Vk4lJg3YrPGUcbultfWxrkc2IRSWODuvQejTzzxFjSDp2Id6FBZOFYMG8eII9GjP52oczPI3N/NabMBoN+AB/wCLqUaXBQjaZT7I1Q8RyuGA0/4OH/2UGTCx36nS22n2pa3IhvT2e/1XIw0V7+GDSs+qsGBFVJ9JginIiL9OtRqzuVIYcbQaCumNwURiwzLL4KyFS5MliVZCfLe4vmrnIs/KEkjSNRF1ttYPtXZc/Fkytc6xZ+SH8QxOASLwjKJWjJ8Mm7khyHZSU0ve6g9CRVkLM50vihukO+LtxsOfqQpRnILy9oq+a2TsXMq+NkwmCOZlAym0beXWxAuStjrf0qDumuMWvJm2Hf4hv+vok7Edo1yv2+qBnA4qFiiMUaXVo4WzEWOmbLfIdbA3vpWkJsSdut+4bwXCr27eqPY7FmaC/wDx7na09geUZWZQwEWfMQX1LFNSpANwTrv61Cfq0LGHR5qq62oHv9yabqEDGkRD71a1lhw7ws0aCPFL4TtYBUZAbKU2sSSCSeg3rDLZZ2vaHG4zqHckHvftssg65ARZJbv9VXuIzieKKFbySQPIudVAjKE6HNsdAug9a2sLHfHK6Wqa8NO/N/z1Wlg3FKXnYEfeh0mHSIedgT2rTsnha3ivfwKCBcQ4grnKil26W6HverWMKFysmBjC1+61bkTis0mFIxBUsgsCBqVtpmO2b2otxc2MkrjJhG6X/r4XnEJModuiqTf2G1ZMbNcjW+pRkj9ERd6BAfhPgY5cW7yAMY0zID3Jte3cV3Oc4xwhrfkuOwWh8hc7lW7jnMuMi4jFh0iBhcqB5SS4PzHNfQrrp0trvQcWPC6AvJ3/ACRkk8rZgwDYqq/F/BxJio2QAPIhMgHobBvc6/ajOmvcYyD24QfUWtDwRyeVQ60lnJUkkV4RjPCYMu437j+4qiRmoUUTA8MNhW2XCQ44BgwSW3/af7Vi52O90en03C6XpHUBjTiUcHY+4QHifLs8HzISv9S6j7iufILTRXoWPnwTjyuQmmRq9pJLxqSRVu4By3DNhYZnMn8RWLsGUBMuYXsV1FxXO5nVciHIfE2tqoUbN17rnJuqTskLRW3shWB5OaVDLH4YRs/hlr3cKTqbCyg260bJ1iOJ/huBva67E/fZRJ6lCw0Wb90S4byz4YjxAmAkitNky2GUHzb+a1r62tQeT1PxS6As8rvLd3v29kJk9Q8YGPTQTHM034fiaTjRc0bk91YBW/KrcFn9R00xHkWPvG4VkLPGwNPcWiEnHFjx7GJVlgZSG8BAWLED5mG5uOp0vQ0XTpZ8MA2HgitR2oeg7IMY5MGomjfdM8N/FQxhD4EMSuzxtNdpUzEn5Q1iQCa0pelxyv8AEkJBIAdXBr7lY6JkjrbZPeuEKxuPwsV87yYlrs38Q+TM2pITbU+lHxwsZ8Da7fcPdGtx3t3dTB9Sg+K5kmm8sKWXYWFgKvbESoSZmNj8bn3/AGTnCeUp8UbuTa+2wq+OIHusjK6vK/Zqv/AuRYoLeIwN9l0t/mrhpbssl73P8xVoxGGVI8qgKLbCq8gf9ZTwnzgqo8zTBIJieqZR7nQChOnxl+UwD1V2fIGYriUF+F/CJZcV4schjWGxcjds1xksdLGxveuyz5Wtj0kXa5bAic6TUDVLTuH834WbENh0f+IpKi4sHIvcKetrH36XrJfiysYHkbLUZkxvfoB3Wb/FTgJhnE+dnWcn5jcqw/lv/TY6exrU6fMHs0VVLMz4S12u+VR60VnpyKBmvlVmtvlBNrmw29dKiXAcp2tc7gKQ3C511MMoFwLmNxqbWF7bm4t71HxYz/kPqpmGQb6T9E7FFOoMnhyBV3cIwA2OrWt1G/pUSYydNhTAlbvRU7Cc34qL5JLjswuDQs/T45PYomHqMsZ9R7qbFzgk7ZZ8HGzHqml/81g5fTZIQXbEfRdT07rTHkN1uafqP3TUuLwBOscsZ9GH71l0V1cOTM4eSVh+eyYf8Iflab6hKbdGtdknnT9SpXCuZZMNCkMaKyo7NdifMrEnKQBpvvWZk9KZkTOlcSLFbDg+qzpOlySPLiRumk5mxCrkUQolyVHhk+HmvfLdvU733qR6TA52pxcT33q69VP/AIkXbimG5hly5ZMVIVtlIGQXG1ibXq1vTscO1CMXz35Uj06EG9lF/wDUEC6ZPFa1ryMzmw9+npRbItPwgD5JERRtIL6Hsum5oxTjLEhRegUBR+VXCFxQT8vCi7X8zabh4FjMQbsSL9r/AKmrm49ISXrpqox+isXCvhobZmsTa4ub3q5sbAsuTNlkd5jQVv4TypGijOovbX/B6VKrFIUmnWFMhwU0T3TIUJAtrcL79TVLI3MO3ClNIHVpHzU8oxObQkDQWp9DgS4bpgQQAljb+HrvpUcm/CKlD8aofPDf/Tn1dR+9S6G28sewKh1k1i16kIX8POaVwUriUHwpQuYgXKlb2Nuo1N66fNxjM0aeQudw8gREh3BVqw2D4OuIGLXEgEN4gTP5Q298ts2+tr0G5+WWeGW+3CNDMYP8QO/FVr4j81pjHRIb+FHc5iLZmOlwNwAO/c0Xg4zogS7koPNyWykNbwFTKPQKtPIXEIoXn8U2DRgDQnZ1YnQaWAvf0oLMY5wGn1/RHYT2tLtSIce4iQ4dCxUYmGTy+Ll8ovY5xYPfKco01W1VxMsUfQjt+nZXzPo2PUev8+5T+asWJVliQyRowjRcySAGRWYZNvmKLHp61Xjt0kONHn049frasndrBaNuK559Fn/4GS9vDcnYAKTe5IFrDW5Vtux7Vpa21drJMT7ql7hM8ZWUDRHAv2bU2PrYH7GoStbI0sPcFSiLo3B/oVqP/CcO8iMyjLIB/wC61q4GNxim0n5LuHASQ6m88rzinw3gbVNCOlh5vS/StJzAULHkysGxP1QpPhgpFycp7XOlREY7hXHPyOzyovEfhukaFi6jtmJtftUJAxgU4srIkdWor3hfw/jIUOuV2F9rj6mpBoLeN1GSSTnXYRLhnJMeZkljICnS2zDpqP0qMWo2HjhVTtGxa60d4XwjDK7ARnMu+YX+x2q0EWQoPYQ0HaijEWCC3K3BP+9qiIqFAlQ172QuZ5WjCgKXubX7e/YUnue2g0WpMY1wJJXbT2B0Ja18o3Ptep2qzsLTWHmLfMCrHT23NQjfrCk9oHCdEKhjJre1jbrb071ZSiG25M46UGO4vrbcVRlH/rKuibUlLPPiDLaKJb7sSR7Civs+y5XO9Ag+uPqNrfUrjljDxSRQgwwu58S91GZgssCkk31tG8h+l+lbk7nNJOo9vyP60suBrXNaNIPP5j9LRXE8AgSGRo44WKYexZiGCyRhmbMLghjdRfXYA71SJ3ueNRO5/Aq50DGtJAGw/JODh+H8QM0EQiWWcOREpUBIyUuc4N762AN+4ptb9OzjdDue5+Sl4bL+EVv2WecaiCYidVACrLIqgG4ADsAAeotWpESWAn0CyJgBI4D1Klct45Ink8Unw3idWUfzg2OW/c2qvIYXAaeQVZjSBpOrikf4lx6LxPEWVnWTFQTOmuixgX8vy3J7dhQ0cDtNEVQI+8ouSdl2DyQfuCl4jicBeC2JRgk8TvfP5jGiIGF1tb5zc+lQbG8B3l7ED7yVY+WMkeYchd4XmTDgRoHyBY4kCveysi4lCSya28yag3sR60nY7zZq+fx0n90m5EY2vsB9LUfnh4Rh18LLaVo2UWGYqA5zN1O58x/rqWIH6/N2Ucwt8Pbui/L0+fBQsdSoIv1upI/tXK9WjEeU6h7roOlSGTHbfyV4mxJCZrEnLe3+dqJdIGs1FVNjBfVprB3ILEm52HYU0erTZTvI4CbnwhdxmOZbai+l/wDTUfDc5/m4CkJNLabykskg0ESjX+rS3239KsaTvYTODPVPSy5Rci/U/wCzSe4jtarFd1CwOIR5Gys97aqQbfQ7VGOrNWrZWuABKku2cMFNmFwCRsbbjvSL9Qocpg3QQXcLiTxlCBcrn+YsbX9gBUvOKpMfDOo8eiiY9PEZBlzFT5srkZdPTeqn+cj91ZE7Qw2f9pzBxsDbOzCxGpGnv3NPED62FGRwPak9hbLmHm0P83r2J6Va2govt1FccXfyD1NDZhplKzGHmWW/EWT+JGOoQn7n/FbP2fbUb3epWN1twMrW+ys0vCcFIXVYYw6GFQCVXOVKyvl82v8ADaxY2okSzNoknv7+w/FRMUTiQBxX7rlMDhlmZZIcPlEsl/4YuoEULgEFtCC7XF/0pa5Cy2k8evuf2ThjA4ggd+3sE8vA8OHhC4aNgXIcBUa38IEXZnB+a5ygHNYjTS7eM+jbj+Pr/Pkn8JlgBo/D0Wa8YhCTzKMtlkdRk+WwYjy3/l7VqxG2A+wWPMKe4e5USrFWlSSSpJJUkkqSSvvw9lJgmS+ispH1Gtcp9oWDW13ddN0F5IcFpjyZYQbXsg/SqGC2C/RFVch+ai4HEF4ydjrt+1InZScA19KdEpAAJJ03PWpAUFW7lcxvmF9qSZMw4cBmOtyddTb7XtSCaqXGNnKiy6Hv/iqJ3OAGk0rowDym5MQ2aEaea5Jt6dO1WhuwJ5UgBpckmPuzDLsbb/4qvxvMG0mdDTbtSWTQkWB72qxzfTZVX6rzJobWB72/akRQ22SabO64xGFWQKHF7EH6incARupMe5l6VH4qfl+tB5h4Cux+6yLnh74t/QKPyvXS9EAGKPmVzvVz/wC5PyQC1bCy0rUkkrUkl7SSX//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29700" name="AutoShape 4" descr="data:image/jpeg;base64,/9j/4AAQSkZJRgABAQAAAQABAAD/2wCEAAkGBxQTEhQUExQWFBUWFxgYGBgYGBogHBodGhoXGBwcHhgcHCggHBolHhoYITEhJSkrLi4uHB8zODMsNygtLisBCgoKDg0OGxAQGywkICQ0LCwsNCwsLCwsLywsLCwsLCwsLCwsLCwsLCwsLCwsLCwsLCwsLCwsLCwsLCwsLCwsLP/AABEIARUAtgMBEQACEQEDEQH/xAAcAAABBQEBAQAAAAAAAAAAAAAFAAMEBgcCAQj/xABAEAACAQIEBAQEBAUCBQMFAAABAgMAEQQSITEFBkFREyJhcQcygZEUobHBI0JS0eFy8BUzYoKSFqLxJFOywtL/xAAbAQABBQEBAAAAAAAAAAAAAAAEAAECAwUGB//EADkRAAEEAQMCBAMHBAIBBQEAAAEAAgMRBBIhMQVBEyJRYTJxkQaBobHB0fAUM0LhFSNyFiRSgvE0/9oADAMBAAIRAxEAPwCoV1q5VTMDwuab/lRO4uASqkgE9zsPrVb5WM+I0rI4nv8AhFp7GcElQqABKHBZTES4IU5W2HQ6VTBlxTN1MO3CJyun5GNJ4craKZxXC5o0V5IyqtaxPqLi43FwCRferWTxvcWtIJHKofjysaHuaQDwooFWKgp6GAmolwCm2MlEcPgfSqnPRTIQFOjwgFV2SrTpbyngoFOGEql+UxqXiipiJCv6iEvFqXhKg9RS8X0p/CUf+RPol4vpS8FOOolLxaiYVc3qI7pXBqBjIRLM1rlw+HU1HcIgSMcoc+BqQemdECh02EtVwehXwkcKKy1NULi1OnSpJ0qSSVJJFuWsGkkxDgELG72YkJdRcZyNQt+3oOtBZ8zoYC9nK0elYzMjKZHICQfTlH4scbP4jlYzCCuQZfIzqmRFtaMObnNYtlX1rjXyPeS55sr1JmHHC1rIWAU7jtYBNk99PFbDUU/xHigZQsIEKReEEjDi5ffLoQWAJ66ABibk6J8hcABsB+f7qGPh6Hl8nmc+7Nf4/p92+/oucTh4XikSQvcSNLIyuhJZVy65twM1r3F2Y20orCzf6YlwFkrL6r0t3UBGzVpaK0ivW/5XYKB/w7BqLkzXGbyl47HLuQ9ul7WANz6C9Hf868j4RazG/ZAaxTzW3bffjb8fkj0r4aW6IrGIK0iyeVcgVFXIAAS/nOt7a7bVVi5kr59IN6vXt8lPqHS48fE8SQBpZttySb3P3f7VbwcRjQKWLnud634IC1tE2uJy+oNvYUnbk0WGALIky3uTkeHJOmv+/wAqckNFlUND5HaWiym5sVCl8zFyOiage7mw+16rMp7D6/stCPpp5e77hv8Ajwo//FVPyRMfXMT/APihFV+KRyR9P9okdNiI4P1/0U2/GkX5omX1zEfkVFOJSe4+ii7p0Q7O+v8AoJ2LikLbEr/qGn3FWh57j6ISTAH+Dvrt+IUwqALna19O3pUi7y2ELFA4zCN2ygLxIHXwHK9CM1tPXJY0P4p9Vs/8fF6H6/6XicZh2PiKfdf3saReT6JNxWtOznfgpEHEYWIAfX/qWwH1BP6VEja6RDLaaDvwpeYieD+aXX/pUkfnaoAu7Ik6f8ih00cTfLKvpmuD+4/OrmuPohZGMPBUCeAqdfp2P1q4OBQrmlvKZNSTJUk6VJJSuH45oWLLlN1KsrAFWBsbEH1AP0qieBk7NDxYRGLlS40gkiNEIzJzY5BJijMrKqM7BSpVDdf4RXKGtpcdOlA/8RB4hcePRag+0GWIRGDRBJvvvyo68yTncRNfQgwx+YdjZdhVp6Zi/wDxQ7et5wIqQ7I/guKeJhyrSRws7N42SIB5F0yBbLl73uR0rLy+mEyAQgBvdb/TetBsevK1Pe34R2CfxjwxnMGQwoB4MOX5WIF2lLDzMDfQE302FUw9LeZPP8I/FEZX2hAxz4d+K74nHt7D0+iDY7mIHMFjRS5BdlUIZLd9za+tgAPSteHDhgcXtG/1XM5WblZkbYpXktHA4/c/ghp4yAbFbfX+4o0Se6x5MGP3H3/6UzDcURgehHTv7dzVhdQQZwHF1NO34/7Rzlrl2fHi7N4WGB1IGr26D+r3Og6Vm5OWGHbldDh4LWtobD8/n6/ktA4dyVgoSCsIZh1clvsGNh9AKzHZMjuStNsLG8BH44wosoAHYC1VXatXGIwqOLOiuOzAH9aQJHCVKmcxfDTCzKzQL4E24Kk5SexS9gPa1Fw5j2HfcIWXEY8bDdZHPJNh2kw8vlZSQwP7ehrYbI17dQWQ+EsfR/gW78jYLwcDh0tY+GGPu3mP61gzu1SErdhbpYAm+cMMTA6wxK0rqVXyA6tpcm2gF96eAgOtx2SlBLaHKq/COSMBhUAxLeLKbZvOVUHsACLj3vRD55Xm2bBUMx42DflXHCcv4PKMmHhsf+hf1oV0sl7kogMZWwQzjHw9wM4a0IicjR4yVse+UHKfqKmzKlYeVW/Hjf2WLcQw0mFnkw0v8rW9+zD3FjW5DKJAHLGmiLCWlMSx2NqvBtCEUaTdSSSpJ0qSS9FJMpeEhuareVbCyzaNKyxjzEA2vbr9qH3cjSQwIrypyxJj28SQlIFJFxuT1Vf3b6ChsjJEflbyroIC/wAzlqPC+BYaBcsUSL62uT7sdTWW+R7tyVoNY1ooJ3iHB4JlKyxI4PdR+u4qLXuabBTlgPIWS888i/giMRBmbD5h4iX8yC+tj23F+l61MfKMg0HlZ82MGHW3haty5jIZcNE+HsIioCjtbSx9RWZIHBxDuVoMILQRwpHEuIJChdzYAUmMLjQSc4AWVQcX8V4FawDMAd1At9ydaMGEaQxy2Aq1cr82YfGqfCfzj5kYWYetuo9qGmgdHyro5WycFH6pVqyv41cGW0OLA1DZJLdQdV/cfWtDCkO7EFls4etF4FiVkw8Tp8pRbfagXCnG0YDY2Q3nbjn4XDvINwNPc6AfercePW6iq5X6G2vnfH8QmxEjMzFje5J2F+gFbLGdmhZL335nlaR8GeNSiZsK7FkZC63N8pXe3ob7UHnQ0NXdFYU2olq2GstaKwj4xsPxykb+Gt/oxFa+HtH96y8wW/7kElAKrcgGwFiewtR7Xb0gXstoKiOtXIalxTp0qSZOxRkmwpiaSDS40EUwUTswjhUu52sLn6Dt/wBRsKGkka3dyPjY47N/nyRPmLkjFYeKOZipu4DgXJTNoGLdf0GlCsy2vcWq9+IWgFXzmzjC8MwcccY2ARQOpt+m5NBQx+K8ko2V4iZss0wXxLxaSZroy31Urp7Zt6NONG4UhBkyA2VtXKnMMeOgE0enRlO6t2rLliMbqKPjkEjbCJ4vDLIjI4urqVI9CLVWCQbCmReyzL4X4o4bF4rAMbhWJT6H9wRR2WNTWyDuhcY6XOj9F38a8ayRRoDYSMb+yi9vuafBAslNmOIaAshw+FzDMxOuwrUZHqFlZUkuk01FOBYtsLiIpoyRldb+qki49iKjNCCwhSgnOsFfTET5gCNiAfvXOrfVU+KKA8Onv0CkfRhRGJ/dCoyP7ZTXwnxJfh8YP8txTZIqUqUBuMId8aI2/Bhht4i3+x/ersI+elTlj/rWN4FPL71tximrFlNupaX8IeEscRJORZY0yA92bUj6AD71mdRlBGkLTwIi23Fari5wiFj2rMaLNLRJoLF+HYVeKcYYOf4SXOh3CaWB9Sa1HuMMO3Kz2gSzewVz+IHAMGmBltEkbIt0ZRYggjrub+tC40khkG6InjZoOyxjAyXVgehFq22OsrEkaALXZq5UJCkknbtlOXpraq3i1ZEVq/wh4tBJCYlRUxC6v3kH9Vzr9OlYeaxwdZ4W5iyNc2hytBljDAqwBB3B60EDW4Razn42cOLYWKRRpHJ5vQMCAfvR2C7zkHuhMxtssdlkWFQBRW2wDSsSQkuWg/BjEsmLmiF8jx5vQFSBf87Vm9RYNIK0unvJJC2GeTKpPaskCytQrG+XsR4nHpXXYsRp9B+1aE4qBoKCi3ncQrF8a+Gl8JHKov4T+b2YW/W1V4L6cW+qlmNtljsshw58ordZ8Kw5PiKeSEuQo1JIA9yQP3ppSA208LSXL6YwUeWNF/pVR9gBXLu5K6YKnfFnFhMDIvVsqj6kf2orDbbwUPkuqMrz4Ux5OHgnrc1XkG5Spwiowi2HxEHEI8Rh5PPkYpIOo6gj+/pSc10Tg4JW2QFpVcwnwogR7meQpf5bKDbtn3+1XnPeRVKgYTAbV4weFiw0QRAERRoP97mgyXPNlFABooLOPiXzqFUwxN5iCCR/KOpPrWhjY9eZyEyJ6GkcrM+W+MzYSUYiLcXFjswO9/SjXxCRpvhAsk8J4rlTeZudJsZ5WsFv8q3N/c1XHGxnCtklfJzsFF4fhSsRZhq5FvYbn26UVGKKElNtJ+i5NEIVIUklP4eutVPV+OEpDJg50xEBykG4/dT6GqHNErSCiATE/ZbvyrzBHjYFmj0Ozr1VuorCliMbtJWxFIHtsIljsIk0bRyDMjgqwPUGoNcWmwpkAiish4l8KsQkh/DukkROgdsrD0Ohv71qxdQaB5uVmSYBJ2KuvI/KYwKtJKymVxY2+VVGtgTub6k0HkZBmNDhGQQCIIb8QudFhjMcZvI2gH/7H0FWY2OSbKjPOGihyhfwf4CwZsTIDc7X9ahlyh7qHAT40Za2zyVp+OwiSxtHIoZHBVgeoNCtcWmwiCARRWUcS+E8yuThpUaMnRZCQw+oBvWpH1AAeYLOkwNR8pVg5R+Hgw7rLOyu6m6Kt8oPck6sR06VRkZhkFBXwYrY91fWawuaBRaxf4q8X8eePDIb2a7W7nQD7XNamO0RsLygMh2twYFo/CcOMNgEU6WS5+16z2+Z9o07BYNheYp4MU88DlWZmJtqCCSbEdRW0Yw5uki1kCUtcXAq1xfFqe1mjQnqQxH5UP8A0jPVEDLd6IPxn4iYma4BCA/06n71YyGNvuoPnkd7IFw/hcuJa5uFvdmP7nv6VeGk7IWSVkY1E/f/ADkq2/gIwgTICo7736m460UGUFhuz3ufY49P53TcPDIL3Ef3Yn8tKpeC3utPFnE3LfxKj8UFNGi5xsgpohZ68FOnRHh1UyInGRrEwh0Ktsaqj5U8p2kWhnLHHJOGYrNqYm0kXuvceo6faq8nHEjaU8TJrccFfQGBxaSxrJGwZGF1I6g1hOaWmitsEEWEL5ogn8FpMKQJl8wBFw4G629fSrYnNuncKEl1beVivFPiLi3BUlUO2i6/Y1pjHjas85EjgqpKJJiWYnXdjuaIDC4egQzpGtNncrZvhXzjG8S4SUhJUFlJ0Eg//r9ay8rGLDqbwtLGyA8UeVpN6CRa9pJJuWZVF2IHuacC+ElROeeeEhQpH5nI0A/U9hRuPjWbKGmnDRsqFyfAvjnFYvORcsbIx9dbDSrsnU7yN4VOOALe7laHzfzJE/D5JIXBBjOX/u8o0+tDwQuElFXyyDwyQse5VwyvI5YAgC1jt/vetiMW5YGZIY4bbzt+KN4nhmFv5lAPox/Q3qbg31/BUQSZThuwfUj8N03DhMIuygn1b9tKZum+VZKcmtmi/nf7IskikWW1hsBa32q9unssXI8cm5b/AE+7suJKkqguIetDyrY6dyoPE+tVxrXn4QJqJWavBTp1OwDa1VIr8c7o+DdapZyrcsWxD+I4LxU/6ht6+lEuFhYuNOY3aTwfzRf4X82HDS/hZzaJz5Cf5HJ29j+tZWZj35hyumxMivKVtVZK01ivxY5Y8Cb8VEP4chs4H8r9/QN+ta2FPY0nkLMzIf8AId1SVN61gdlkkb0pvDuX5sS4EKMWFvlG3qTsv1oSeVjeSjMeGRy1ngvA+KJGFbFRi22YZ2A7XsP3rKfLCTYatVjJQKJUjHwcUhQsrxYmwJygFG+m4J9KZroXHcEJyJALG6z7hfMMuO4hh4cSLJ4hVo7sNwdG1Gxox8bY4yWoRsrnyAO4Wo4/k7BtHlMSotwxIveym9sxN7Gs9uRJd2jnRMIqkH5k5swcWHmw8bojeGyhVt2ItpVsWPIXBxVckrA0tBQvg/w3wr4KF5fEWRowzlT1OvynSpvy3iQhtKtmKwsFrPeDYdmxTwYYmzSFFPUi51PbS5Nq0PE0x2UB4WuSgto4PyXhcOgMiLK9vM76i/ouwFZEmRI87LVZC1gTz8M4fMCpihPoAAf/AG60tUzd7KctjdtQWW/EXAYfBTRrhS6s1yy3uB2t1+laWJNI4W9ZuZjxjYf6TUGJuqBiA7Lmy31t3tWgJmk6Sd1zeRhuYS5o8o7+nsn4armKO6c1DeJvvUYwtCc7IMaIQAXIp06kYV7GoOGylGacrDhXuKGOxWg4amL0aGi2GwuayWaXlCePcOuPEX62/Wovai8LJvyHkfl/pXblj4jquCK4hrTRWUE7uvQ+42NY0uJ/2bcLpYsoaPMd1KwnLU3ElWaebLA3mRFN79iel/e/tUXTth2aN1PwjKLcdlnT8AmjxMuGCszo9hYHY6ggDuLVpRzt8PUSs2THeZKaOFeOXubU4dgmgnXLiI5GUpbzMD5gT97XNASQeLJqHC0GTCJlO5CiYfnfieJe+Gw7Mv8ApJH/AJaCpHHhYPMVEZErj5QtX4RiJJIUaWMxSEeZCb2PvWa8AOIBsI1pJG6zDmzADD8cwsqiwmeNj/qvlb73FaEL9eO4HsgpW6Z2uHdaDzlO0eCxDrusbEfQGg8cXIAUXKaYSs1+HHD+HTQ5MV4cmIkkawY2a3Tr13o7JdK11t4CDx2xOb5uVrWKwyGIxk5Vy5RboLWFqzWk6rCPIFUsvm4Dh+EYjD4kzs6mQqQVF7MpBa9+mlaAkfO0tpB+GyFwda0vxYsVCQjh0dSMyHuNwR1oCnRu3CL2cNlkPMPwzxWGzS4aQzKLmwuJAPYb/StGPLY/ZwpASYzm7tNqp4KOTEzhpmL5R5ix1sNAP2o9jPRZ88+lpc7t/KVimjXNmsM1rA+lXGJgcH1uO6w25MzmmPVsTZHundhVDzZW7iR6GIHxCSrYwoZDuyHmrUOvKdOu1NMooxw+eh3tWhC+wiTrfWnjfSCzsexYXim4saJ5WGbYbHIVXxfDPEmEcTaswUA7knoKEm2FrpMW31a3D4dcExGDw5ixDqRmuijdQdwTtvrpWJkyNkdbVtQMcxtFEuY+Jx4ON8QyX2DMF17C53qETDIdNqx7gwalUOXeHRcWmOOnhAVPIi/1lf5n6abAUTK8wN8NpQ8bWzHWQnfiFzi+AKQwxgZluNLAAabAU2PA2QanFPPMY6ACIfDLjmIxcMrzgCzgIQLX0uahlMawgNUseRzwS5MfE3B3bAz/AP2sVGCfRmX9xT4jvib6hNkD4T7hWDnNb4HEjvE/6VTB/cCtl+ArHPhNw4SY+Jt/DDOfSwsPzP5VqZbtMR91nYjbk+S0X4tcTMODIUlWchQQbHe5t9BQWGzU9G5T9LNlWuBckycQwCSTzyCQktFm1ULtqPW29XSZIikpo27qlkBkjtx3T/LPIXEMHiEaOdBGGGcZjZl6+W29NLkxPbRCePHkY7Y7LUp5Qqljpas8CzSMJpYA2JV+IYox6IWcgDbf+966HHsNaD/NlzvUWhzHn+chT0F9avkdSzMODUbKaxsthah2iyt0+VtIBO9zRTRSznu1FMVJMlSTr0UyZSMLLY1FwU436Sj2EnuLUMRSP2e2inXW2oq+N6xsvEINhBOOYcgiRdCCDcdCNjTvbYUsKUjynkfl/pEsR8S8W8kbCyhCuYDXNlte5PfWs9uKyiFuHKdYK2n+FjcL/VFPH+TD9Qf0rJ3jf8lo7Pb7FU74ZY1cM0/DpmCyxSEpfTOp107nY/WisppfUg7qjHIZcZ7K2cc4NhcVlOIRWyaqb2I+oO1DxvkZ8KvexrviVb4vzlhcDJBBFlCBgHC/yr1JtRDMd8gJdyqXzsYQED5i+JGHxA8BY2YF0s2gsQwIOtWR4pb5rVb8lrtgrtzFxeD8PMhlQExsPmG5U6b0NFG/UDSIe5tHdZ98DXTxsQCRnyLlHpmOb9qLzr0hCYVWVbPibyrNjUi8FlGQsWDG24GoND4s4jsFEZERkApZtwXnzF4ImHMJo4zlAbpbTysOlHPx2SboJmQ+Py8hWRPjFprAb/6h/aqP6Eeqv/rPZV7mP4j4jFKY4x4anQ2Nyb+ttKuixmsPqqpMlzhXCgcL4cYonZyEZhudMo3uT0/tRDxTDvSB1apWtAvfcfzuvXndQD4yWtfTKb3swOi7Zb7dD9aAMknd4+q044Y2/CyvuUOSY63kBFzYEr0vfU+9/pVkLy141PFfNRnbqYdLDaZatceqxKo0VzTpJUk6VJJeg0kym4XE2qpzbV0UtbFGoMSCNdPWg5Jo4vicAtKPGkydmNJ+QK4d1bQAvfcBSb0M/rMDRQs/JXM+yWc52vZn/kf0UbiHDZDHcYbw1XUm1j66bn6mqsfqwfKGaaBROX0B2PC6QzBzh2Aoe6uXwa48Mr4Nzqt3iv1B+YD2Ov1qefDR1hCYU2pulHudOQ0xsqTLKYJFsGYC9wNuosw71RBkmMaasK+WASG7orOOfsNNhJliixUkkTqLXe5BGhvb11o/HPiCyKKEyLj7mlUWgAN5GLMei6n6m9h96qmz4ojp+I+3ARmF0XKyxrHlB7nuu1hTW3l9WsP3qMPVIX2HjT6d1blfZzMios8/rW1Jv8ODvKD/AOX9qkeoY4/y+gVQ6HnH/D6lScBLJCwkw8jB1/mGh+3b3q6GaHIbTT9x2KDysPJwnjxG1fBHCsCfEfHgWYhvUr/akcRl3SgMx3qFX+Hx58xLKhZt2GnUn9RQvUcl8DWiM0T+i0ujYLMuR+tuoAdvUozDy8zar4Evs5X96z29Wn70fuWtL0HEHIe36lEMPwd4tThWQ/1C7/Y9PtRkfV28StP3LKyPs/I7/wDnlafY7H6le4pQUIN9RY7g0aJ4sltNKz/6KTDNvbRQXEKi7Dt+Qy/ppVrMSP0VMuY8cFQnsdbD8+osevarDhxHsqBnSrkmigABQQxJJspU6ZKkknI4iaEnzYIdnndaGF0rLzP7LCR69vqpEWDv6+2n51jzdd7Rt+q6jG+xj/iyZK9hufqi+C4NfchR+f3NZU3UsiXl302W3D0Xp2L8Meo+rt/wRFRhIvm/iMOm/wDig7J5Wk1mQ4VGNI+VLs8yN5Vw+Htmvl8pJa29gBrUgCof0sO5ml453TckeKmw2JmmLoqBfDGi5iHySXX5rLcC/e9TDDVqh0mM3IZDGAQee/I2VPilkjkWSJisiG6kb/5rpMPMZkRiOT4vfuuM6x0iXAnMkYOg7iu3sUbxfxDx8i5L2O11XX+1EDGjaeFmf1T3CgVXJMxfPOxZzrlv5j7n+UUPkZ0cIpu59u3zWj0/pE2Y63Ahvqe/yCk4eG5LEanWuce8uNlelYmM2KMMHAT7RioWitAKt3JXLeHnwOKxEyFmjMuUhiNES4Fh60QxgLSSuX6hmTRZQjjNA1+apzYfbQqbeoqgOIK6AxRStrY/QrxMLK2qGRgP6QzD8gRVzZ5RwT+Kzpen4F08M/BewwMT1bL0C7X7gDS/rUZJXybuJKIxcTFxP7elt/inQbelUrQD2HuPwU/B8bmj+SVh6XuPsaXHCqkw4JPiaEcw3N4bTEQJKO4FjU2yFptZuR0VrgQx1ex3CnLwrh+L/wCVJ4Tn+Vq1sbqr2bON/Ncj1D7OuZvp+iD8W5Jmi1AEi+n9624s1ki5uTAez3VcnwRU2sVPZtPsdjRQfaDdGQf3UVlI0OlTBVdFeUjwkofiNC2a5KHcdq5TqOCYXauQV6F9nOtBzREdiO3Yj1R1MZlXMNdL1kFvqu2cA4auysmL5el8oea38E4hnKkRqgCmy2OZ38wvoBVvg0sKPqzbJDO+kC97+mwUocDwmGMRxTXzGx8RlVGBjEniIouxCEhcpPmNT0NbyhpOpZWRYj2+XPNUT78qFhOc/BEKRp4oiWeKzfwwVdwY2UAGzZRY+5pg+qUj0p8hJcdN0eb37hQcTzDipw0flOfMCEjLPlZ/EK5tTlza39KiXk7I6Pp2PjOEj38Uee42QV4sxsLk9hcn7DWoAlacvhlvnIr3UqDl/FSyJCqS53GZVa6+XbMb7L61dch23WM89PjaZBp29AOUcn+HMqYeWVJ4JGiDFkS5IKi5Ga9s1u9OYjV2qY+sR6wzQRfBP7IxhuToMRgIJsN4hkkaLMS97AuFkFthYX1t0p/CaWghCu6rkxzuZI7YA/lsj+I5LwqTxTqiDDxRymUE3BYWsxuTewz/AGqwxNBvsgv+SyHxmNzjqJFKHy1xUjhmOxUESi8kzRoq6AABV8o7AXI96ZjvISE+RF/7lkch9LK44+34jgqTYtRHNZDfLlNywGnbMvSk7zRglSxnOhzC2E7b/RHeKqYVwS4bxVjzDy4dEKuAAQrsxARSL61N2wGn8EJFTzIZKv3J2/dROW3DcUxlovBJhgLoShOa8mpyki9iKZm7zsrJwRjM817n14Vc5Z4lLPxjw8QUdUTEKq5FFhmXQ6a7Cq2O1P390fl47IcNr2f5aSovM/HFw/EDG+EwxgjkAfLGM5V1GpNtxmDadqi5zddUFdjYckmJ4zXusj14IKOS8jQSYl5g2XBtAJFyEABj1B7ZRm+tT8FpN9kOzrGRHEI784NbrOJGXMxjJyZmyE75bnKTbqRY0KaXYQl7ommTmt0f4LzdND5XPiR9m1qTJHRm2lZ2b0eDIBIFFWCWLD41CY7Zraod/pXRY8zgwP7FeeZWMGyOidy00VSOI8OKMVK5gDpfQj0v2rVZIHC1jyQlp9UFohBrmRAwIPWqpomysLD3VsEzoZBIzkJvhpJV4juL29jXETRljy09l7F0vKGTj23uFY8fxmWWTxF/g3w64ZgDmzILXuSNC1ht0FRc8kpsfpTWtqQ3vqTfAeDtisTHh0Ni1yznXIi7kX69AKTGl5pTzp48KIuaBas/NXEDgBNhMNgxHFkynENfO5ZQSwe2vUb79qtedPlAWJhwf1ZE8slm7q/TtSN/DGGGLBTyiQSlhnkCi2T+GD4eY7kDf1qcQAaShOqSSTZIBbXYfXlc8gzx/g8ZiooVhBZjGvzFfDjUasd7sCx96aMjS40mzmP8ZkT3WdgfvP8AAhHIPDZMc8+LxE8sjR2QIshTOQM9mK2slzYCoxtL9yiupOZikQRtAHqRf090aGNGF4filmGFgmcSZYYWW/mWwDaks5PWp3pYQaQjIzNkx6NRG25/nCrHInOQwEUsEiSSDNmhCC+pHmBPQXsfvVccoYN1qdT6U+aYOZ96ah4/jZMI2E8AkOzlpNSxV3LlQLWA1tvtUDL5dKtZ02JmQJnuAArb5J3gUvFMND4MCqiZma7ICfMb9TSErgKCjkYuHLIXvfv7WmuM4XHYm34qZXA2S6qo9co3Pqag6Vx5RGJFhwElgJJ9lDw/4uFckeNdEGgUS6Adh2FMJSrHYeNI7UWH6KFF40TO8eJdGe2dlfVrbXJ1NISFXuw4JAAW7D2XEEkySiaKdll813BBJzam9+9IPrdTlw4ZGCNw2C44lLNJmklLSu27Eb7DUDoBS1ajakyKPHhLGceit+P5ihXhcWCwkrysQElYqwKqNW0OwY+UC+1+1XukAj0grn8PCfLmmWUUBuP0VOoddalSST2BxjRSI6m2tj/v710HSHh8boj23C86+1uOYMtmQ3h4o/Mf6V141hhKqSrozWv9RejYnFpIKxHt1brNa1VhJUySaiFplP8AUCP3rmOsxaZdXqvQfsdkEtMZ7fqilYq7xO8P4hLhplngYK6gr5hcEHcGpteWmwgs3DZks0uWq8u8znE8PmxGNjRUXML/AMsgA6A+vl9aLa/Uwly4zIxPByRFCbP5Km8ocYhg4ZjEZwkszyCOO92JKBQABrYbXqlrgGG1p5ePJJmsoXVX9UzwHjOIjwBwceHtnMmeV2to5/lUa7dzUPGpulXzYLX5PjPdxW3yUbC8vFCWM7RX+bIxW/vYi9U6yjZpIpDYZa9K8NgN3Ikb3uacWVAmYcU1cPz3AmmHwoPqR/iptjJ4H6oaUsG8sp/L81CxHPeNf5FWMelqKZg5D+Gn8lnSdT6bFybPzv8AJC8RxbGSfPO30JotnRpz8VBCv+0+Kz+2z8P3UNkkbVpnJ/360Q3oju7h9EJJ9rn/AODPx/YLkYTu7n61aOiN7v8AwQ7vtXkH/H8Sl+DXu/8A5VL/AIWP/wCR+iq/9UZXoPxT2D4WZHVEZ8zEAebvVU3SI42FxedvZXw/abKe8NDRv7lWbjPIuIw0fiJiWkI3ABFvbXWsZkcb3UTQ/nK2ndYnY29N+1/kgOF4ljI75JL97j9dKLf0t44IP3qln2jgf/cjP0/ZEYucH0/EYWOUdSAAfuKFkwpY/iaUdB1TEl/tSlp+f6FF8BieG4rQO2FkP8r6rf3ofR9y0BmZLNxTx7bFSOJcrtCuf/mLuGXUH/f70Z057osgXwdlldcyGZuIQRu0g0efdBcZx2U6fKBtXVthYuCkyn3sglEoNKkkuLfxI/c/of7VgdcGzT812P2NJ/qXD2RKucXpiIctcQhglkefDtiDkyxpZcnm+ZiW67Aad6sY5rdysXqcOROQyM6R6ohxjjEuLy+NlihT5II/kW2xJ/mI9rCoyTF2yhh9PZjHVy71KEvxTDQEkBS3oNT9arDXORMlDd5pQp+aJn0iTKO5ouHAll+FpKycnq+Fj/EbP1/AIbMZZDeSVj6A1qxdEd/ma/Fc/k/as8Qt+uy8TBoOl/fWtOLpeOzkX81hT9bzJf8AKvkngLUayJjPhACzHyvf8RJ+ZXtTUEqSSVOkukQkgAXJNgB1qLnBosp2tLjQVyHJ8cUIbEOwkYfIttPT1Nc7k9Ze13/WNvzXQYvRmvb5zv8Akm+BLhsO/iFi8iXsD9tqAyOqyzt0nYei0cfozITqG59U3xnnV5DlUAL2oDzOWzHhADdAoeN2YkjemMb+bUzjCqoKRwrAR4qXKHEd9StvvatjH6rNHH4bxfoVzuZ0RvieI00FJ5x5dhhKFflIsb73A3B9ag3JikY/xAL7VyrsXFyGzxiAmv8AL0od0L5a5lmwjhSxkw7EBkY3AB0uO1AtJabC6bLwmyNKO8y4NVcOuiyDMLj/AHrXXY0he1ec5UYa61VqOWalSSXsK3dfQE/sP3rnuuO+FvzXcfYqImWR/tSms1t9K59eikgcqJLxcDRAXPpt96myFzzQFrMyupY8At5UWUyyfO+Udh/etfH6M927/L+a5DN+1o3bCL/AfuvYsKq7DXua2IenQRdrPuuVyeq5WR8TyB6DZPAUbsAs/clTeI8Kmgt4qFMwBHbX17+lUQ5UUpIYVdLjSxC3hQ1F9BreiCQNyqACTQVp4ZyPOzKZv4cZsSbgnXoB0PvWRkdWjYKj3K1YOlyOPn2CmcS5Cy/8qXMdwGG/1G1Cs604O87dvZEP6O0ttjt/dVniPBZoADImUE2BuDrv0rVgz4JiQwrNmwpoRbgrHwzk2MRCbFS5ARfKLD6Enr7Vl5HWSDUY29StPH6Pq+Pn0C8jnweEmLrHIWX5Q/Q9xfrWbN1KeZuhy18fo8bHa2oDxvmR53uxsDtY/KNPzoER2bK3YoWsCBO5udSfXvVoCuC7iUnQa3pJE9yrF/6Sl8AORlc6gdwdr9jVRkooU5A1V2UnkbAuk7MyDyg6n26U0rvRVzPa5opO/ESfywA7szN+QH71Xjb2UXgCnk+yqGHtmFxfXaiTZ2C037Ak8IjxDHvKfMdBfKOgFdtBEGMA9gvHsiYyPJ7WVDq9UJUkkz+MykhRmbt2+v2rlepap8nSwXWy9B+z08PT8Ayymi43v6DhcGFn1kb/ALRtRON0fvKfuCzuo/aqSQlsP1P7KRHGBoB9q2o4ooRTQAuVlmlndbyXFPYbDvIcqKWPYC9SklZG3U80FCOJ8hpgtaPwTlOKHDkzqrySDW4+UEbD19a5nM6g+R1sNAce/uujw+nsYyniyefZReF8s4WOUu8hOWzKrEDbX3aoydWlezSaCnH0mNr9Qs+incb47hpAQ9ig6Hr7VlibzW21q/0hLacFWuH4/BRTZghUqwIvqR7UXLnZEjdLiaVUfSI4zra0Ijxzn9T5YlII6mhDqdxsjosOhbkDXnGXNcEsNNPXqB6U+g+qsOMK3SxXOLG3Wxva39+tJgeDuo/0YKFcS4/JNIrP5lW+VTtY9wKlpRDIGtbQ5UKZ3clpCzEkdTr2+m1InsFa0NaNlYuE8hzyrmYhPLdRv9+1PueENJltap3DvhxiHdPGsqEnPY6gD07mpNY4qqTPYAdPKtXAuSEw0uZfPvYvY5f9ik6N9oV+X4jaKMYvEQyKEOgZiiNbUsL7fanAY5tEKnTICSO25+SCDC5WNzqNPtWbISCQi4wCAVnPxExZOLVb6Igt9bk/tRUHwLTw9gUNwq2GY79P71s9NwzLJrd8I/ErL+0XVmwQnHYfO7n2H7ld11K89SpJJUyS8CAdLd6pjjjZZb3Vsksj6DiduPZX7ljlOIQifFa5tVW+gHS/qaws/qjtZZGaAW1g9MBaHPFkodxjj+HheQYeJCTYE27dPSsczyv8pJpdFB05nxEAX7IfwPmMQuzrCAzdAdLdtaeWaV4DXGwOFNvS4o3FzNr5XfEedJpSSdF6KOn+aocwu5KLZjMYEGn4o0guzEMPlAG463PQ1PQ3urGs0u2GyHtITuT96lSuXuYe/qadRpctpTJJ3D4Z2K5QSSelLUmcWgbq1x8g4hkDoASTqD0+tMNRQhzGNNFBsdy5NHcshGttxY0xeByrWztcrdypyWzhXkvfRrdtevemDS8+VDT5Iba0iPCiIfMF2uewHT60WyPQLvdZUkwdueF4OJxmURA3a2aw2AHrUvEGrT3T+C7w/E7KLgzIkkgksIy14yW1N7ki3YUwOm74ULLqvnj6KQ6I2QgXsbi2w0p9LXU5OHuAI9VW+IveRvfSsWc3IT7rUgFMCzPmJUbFyv8AMQbC+wsLbda6fpvSg+Nskh25r91i5vXnw3DAKIsF37KCTXSNY1oAaKAXLPe57i5xsleVJRSpJKbwZ1E8RcXQOuYel6oyQ4xODeaV2MQJWl3FrXOI4CIebwkueuUVwz55GmrK7JkDHdlnvNf4x5BAmYxMwy5b6kg2B9taTCDutGARsFnlU3FwNE7I4KspsQatRjXBwsLyJSxCqLk7AUx9SpWtY4f8N4Ww0ZcN4pF3u1t+g7Wp2xuc3UCsl+eQ8gcIdxj4dhEbws5NvKQb6+o7Uixw5UmZxcdyoGG+G87RkuwVxay779zTU5XnNaCp6/DB8gOfz/S1P4byqz1Btopy5yHHEc0o8STN12FvTrS8M8KqXMLuOFZsFy7ho3LCJQW1229ugq1sLe+6EfPIRyixmRdLgdLe9WFzW031VBDjuomNw6fOIxIy7DS9/r2qD2t5q1ZGXXRdQUxBYXC2Nth+lTNgW0Kvk0So+LjRkJkXQC5v9+lI1VlLTqOlRsLLFfMlgCo1sLEe+9RBYPMrHMeBpPZSGgR2DFQSt8pPruRU6BVJAtcySZQxIAC3tbqOlRc7S0k9lPSHEAd1U53zMTtWGfM5bA8rfksuxD3didyxP3Jr0jGbphaPYLzuZ2qRx9ym6vVaVJJKkklTJLY+H4zx8LFJoLrYj1GhH5VwXUIfCmLV2+BN4kTXeqL8txBkZjvmsL9BUsMAtLk+WacAq9ztydDK/wCJkcxgLZwB83Yj/q6VbM2hqtW4U7/7TRdoJwPheCw8sLRgzMzalxooOwy0E+YBwrf1UMnLl1eHx8lcJeL+IyRRO2YSeYqNDqdCakzILmiNm5KCLSTaOqQBvoOtaDaa2lLTa9Zxr+Xr7U9hNuBaZinDFDZgSDuNvf1pKIf2XmL18t7XBvp9tapmOxFq+LbzUgmJd7r4cj3W1xbQgHX60OZTbQLRDWMBL3Dn3T+LlaULYErmUm1gbe57Va/UXWeFCMtbYHp9yKmSxsB0v/8AJonjhD0SLULieIdYw6Zn62G5/wAUNN4jQNO6vgaxz9LqCZn4oVjV5FyXHmHb/FSc5xZvyqn6WOJHAUJvCkCIzZTfOAOw/aqbYWBruyIY57beBsdkfw5GUZdqNaRVhBlQOLzWFjYC/wCQ7/WhMx506UTjtBNhVKSY2kY6ABiPtp+1ARsDpGtHchaEztERd7LNia9JaKAC85cbNpVJMlSSSpJLqNLkAdSB99Kg94a0uPZO1uogK6cLnaHDvBJo0clx6hhe9/cGuK6vMzI0TxcO/Mdlv4mqNhjd2Kl8H5pkjOQMArHQ9jsPpWZ4z420w+6NL3O5RniPMjyRNHZQ3VjqPt3pP6g5zKIVrI5L22VXiiCEOxBtY2vuaC8Qk0BaPg6e5+7rRPC8xtD5siFdbEC2va9HY85admhHnpUTzpa4go+nHo8XDlOZTcXA30PQ9RRr8hrm7j5oCTFkwnlx3HYp/jGKijWMEk3IOh1A7008rGlv1WeJi2x6orwziKSx51Jte3m02opkgc3UE746dQUaSXPIJFdstiMltNNyb1XK/bU3dOICHb7KTFi8w0AtY3O1qUcjn3Y29U0kYG3dQsFwcrJm8QsgAyr67kmpCPzWU4eGxCMDfuU/xFfnV2YrIAqKLCxG5DfnUpBYITY+pr9Q7eqanZoioDE5gB5iT8voPTr7VE+TurGjxLJGw/VDOIorv40yMBHogLDK9+9VkgnW4cK3zeH4UdOvcqakahlkAUm1rblb6mx7VBrRG/YXaqJJZR2pEo1YhrkAHaw1AoksLgQSqSQCKCDcaNtN9APes7K2dXoKRuMNrVX475cNL6i33NT6Y28uP5pupurEf8ln9ehLg0qSSVJJS+H4RZCVMgjOls2x+vQ7Vn5uVLj05sepveuQiceFktguo9kVTlSa+hW49ay//UeO4UWuRY6ZINwVbcXhRIi+MtpCmU21/T11rjpMnwyWR7tva1vQ45fzsVVcXwMKM2dlF9Nbkm9JspeeFqY3TNTtyibRoDmJaRgPYCoBjnbAUtKHF0oTiUUliTY/XS+30o+JtABasewFBSuDNlz5lPhEea+oHY/rTTRlwtvIQHUo9cYMZ844rY+4R7hvDlRhMhIWxuDt9O9CPmIGlyw5c2aaEwyjf17/AHoZzSWzBkJYdR+4q3+pZKB6jZAyQvNGl3wHiZ8HKSSuYjLe3/wb0xmLHj0TxRyMNtRXEcxPGvhwxqqjqdSb7/WiP64EaWigmeJXO1HlEOB411jBdJGZmJNgCLdvSpwSEdioaXg+bkq14fUAlcum1abbcLcKUCSh8pP4g3YHKui22v1qJvUSrRIws0DnupQxKEqrWDkaKd/pTtkBNHlN4btNjhNY/A+Ja5GXtaqpMcvcdR2Uo5iweXlRp+FE6I2QaFmG5t09qk2JwNDj8U7JQNyLKgjEWk/D2fKVDB7kHtan1HVpKU8bTHrve+AmeMPZib7aftWbkG5DSMxh5QFU+aJrYcj+tgB9DejuiR6ssH0tB9beG4pb60qXXdLikqSSVJJKmSRKDjsyAC4a22YXPtesefomJI4vII9aKOjz5mgDY/NWHGced1RXCx6XJQEX9r1yEmNCJCIxt2XpHS8JzYWvkHmPb09kOjmOhbzWF9D+oPenbGG8LWLANhsnmxpKfLpcAMdNdzqKlpoKIhAdz9yhYjEEm75W16b2/tpUgFcxoGzbCk4fK6IubL5ySb69gpHUEVJo9UHkPfG4mrNUPT5qRDxNo8yxsVjYksq6gdLAdKqewPO4SGG11Ok3d7r2LHSHyki56kdO49aHOKwG1J0EYN0n3VQq3jU9j1Y/3qswOvlD+C1ziVCmxbgkqfKdMvTt+VTbjNIoohuNGRRCk8M5gkhYML9ipOhq6IOiNtKrn6fHM3Seex7q/Sc1QrErsSMwB2vYnpR0s50As5XJeAW5BgPIUiF3kUyxlc5Xy3Gh7X9KtGs+YFMAxrqePmvfwCKfHmyhwvma+g7/AEqQYB5ncpGRxBjZdeipPMvxAaEEYa0nm+dl012AHYd6pMxumraj6OGxeJNt6AfmVdOF4o+GjHzZrFmJAAJGth2v0q+9I37rFcA667KWGYlsyjQ2Ug3uO/pUhfdVPqtiqxxQWLXF9Tb71iyE6ytWEeUUqfzjL5IlO9y302rf+zsZMj39qpYf2hkGlrO6q1dWuXSp0kqSSVJJexmzL/qX9RQ+TfhOr0Kuxq8Vt+oVmePJYg+YsRl3A0uP3rhGjZeyNdr2rblTUVoCQjZiqAzqQtjcfy9wLj61OkOSJgC4VZppF/ihkrrkRQ5ynVhYfMLgW+lQRbQ7W51b9vkh7WF979P706udqI7JvhlmnO9whYA7dBf3qTuEC99yBo4CsMEYdmL3VQAcse7C+X7X1ptk73FoAbuffsU3PCMuQrZomJZhvl6X7nXemKk151awbDht8/2UKXEgEhWNgfKT29u5pqV4j8tuHzXuEUSNqQB/Nf5bd9PWlSaU+GP5a6lhF1JVkQhrX3JXRhf9KRGyi192LBOytXJGGjlGoLW01OgG4Nu9X47AQbC5jrNtyQ4c0rBxTmjD4ZcqnxHGyJ6dzsBVjp2t2CrxelT5Js7D1KzvjvMM2JNnaydEGw9+9DueXcrrMLp0GKLYN/Uqt8U+Vf8AWv60m8p+pf2CtbTACSDD3lyNbyjdToL37irnxAvsnf8ABcRFKWtIrb8Uaw63PmGVgLWDaEDrYbXNXgXyqpNhQ3QHi9s/1On1rGl+IrTg+FUbnRv4yjsg07amus+zzagcfdct143OB7Kv10Cw0qSSVJJKkkm5VuNKrkrTupx87Ky8OxCyRq+jXsHHYjQ/3rhJK1muF63hve6ENefMBupjrL4QvmMWYrYfP5ffoDTVsiAY9Zr4q+7dD3HQqy3Pbp0sN+3Wmooi+43+9RsR6G4+XT/NIJxxR+agcLly4pAb2cFPbsPa4qR+FAykteHK1vhyBmVznGiqnVQAW1767UwUxICacBXe/XgIZKLk2zA63B301uajSKBob/z2USWbvZtNfTp9acBS2A9EwOI5DcMAflsfy07VINVD5WaarblPticTitLFrkZnPpoLdhSJA5Qrdvg2H8+qK4Uvh4yhltm3C7n0uNbVWZDVDhPHiRl/iPFn1PAQ6XEA/KLCmDfVbDI65TFSVqh8US8Zt0sftUm8obLZriIWr8icRWeFSY7MqgZ+hFraGioyHEmt1weQwxGrRzB4SRWcvIGUnygD5R796sY0jkqmaRrgA0VSCcU+c/6iKxZh5ytOD4Qs75rlviXH9Nl+w/zXa9Ej0Yg991xvV5NeU722QitdZiVJJKkklSSU7g/Dmmey/wAvmPsKHyXARn3RGKwukB9KKG4HEvhZjYXRjZ1PUDr7iuLawuIaOV6lknw2eP2q/uVvwfGozZtGscybgBuu2wNJ0bmHS4bqiPKjmZbDsef57LzFyr8ys5CG/wAykeboL9joQajpREeQ07GrPz7IVjGVfLfXe99CD1063qOko6PIa63f/qr3EsQAVZTqpuD61MDZD5BBBKtvDuZFkj06ghl9SLEHsPWkGEIF042PcKHK80jkRqzG4APYW7jftTHSESyYloNbfqnYOVZG1nmjhXqCwLD6Co6wl4r3Gmgk+yI4DhuDRysKnEShGe7GwsgubaXJ9KoyMhsTQ590SB9U0jJIgHSCgfvP7J7BxYrFpeBUSM3AIIAFtCD1v9qFyc/HxnaZDv6UiJJ8bHNOtzlLw4w2DIlZszlcwZm+YBvDlQDqb3IFtdO1ZcrsnMHh1QuuODVtP6ICWWbI8p4+X0Vf4/j4HYGBMqorAkLlDAG6kLve29a2BDPG0+MeaI3sjbcfVaeA2WEOMvB4srrjPB3gSI5wTKmZSL2G2nroRU8LOZO9401p2Q0002c0sg8pb78/z9VAYXovutqJjhGGvNmqKP8Aw74z4DNhXYIGYNEx6/1JVzXHYA0uU6tg+G8vAsLU4JCy3NvodLUXa5812VbxRGck73rCkPmJWxGKbSyviT3lkPd2/U16Hht047APQLgcol0zyfUp8cCxJXOMPLl3vkb+1W+PHdagm/p5avSUPqxUpU6SVJJGuVkdpQIzYjW9D5BAbuisQEv2Vk4lJg3YrPGUcbultfWxrkc2IRSWODuvQejTzzxFjSDp2Id6FBZOFYMG8eII9GjP52oczPI3N/NabMBoN+AB/wCLqUaXBQjaZT7I1Q8RyuGA0/4OH/2UGTCx36nS22n2pa3IhvT2e/1XIw0V7+GDSs+qsGBFVJ9JginIiL9OtRqzuVIYcbQaCumNwURiwzLL4KyFS5MliVZCfLe4vmrnIs/KEkjSNRF1ttYPtXZc/Fkytc6xZ+SH8QxOASLwjKJWjJ8Mm7khyHZSU0ve6g9CRVkLM50vihukO+LtxsOfqQpRnILy9oq+a2TsXMq+NkwmCOZlAym0beXWxAuStjrf0qDumuMWvJm2Hf4hv+vok7Edo1yv2+qBnA4qFiiMUaXVo4WzEWOmbLfIdbA3vpWkJsSdut+4bwXCr27eqPY7FmaC/wDx7na09geUZWZQwEWfMQX1LFNSpANwTrv61Cfq0LGHR5qq62oHv9yabqEDGkRD71a1lhw7ws0aCPFL4TtYBUZAbKU2sSSCSeg3rDLZZ2vaHG4zqHckHvftssg65ARZJbv9VXuIzieKKFbySQPIudVAjKE6HNsdAug9a2sLHfHK6Wqa8NO/N/z1Wlg3FKXnYEfeh0mHSIedgT2rTsnha3ivfwKCBcQ4grnKil26W6HverWMKFysmBjC1+61bkTis0mFIxBUsgsCBqVtpmO2b2otxc2MkrjJhG6X/r4XnEJModuiqTf2G1ZMbNcjW+pRkj9ERd6BAfhPgY5cW7yAMY0zID3Jte3cV3Oc4xwhrfkuOwWh8hc7lW7jnMuMi4jFh0iBhcqB5SS4PzHNfQrrp0trvQcWPC6AvJ3/ACRkk8rZgwDYqq/F/BxJio2QAPIhMgHobBvc6/ajOmvcYyD24QfUWtDwRyeVQ60lnJUkkV4RjPCYMu437j+4qiRmoUUTA8MNhW2XCQ44BgwSW3/af7Vi52O90en03C6XpHUBjTiUcHY+4QHifLs8HzISv9S6j7iufILTRXoWPnwTjyuQmmRq9pJLxqSRVu4By3DNhYZnMn8RWLsGUBMuYXsV1FxXO5nVciHIfE2tqoUbN17rnJuqTskLRW3shWB5OaVDLH4YRs/hlr3cKTqbCyg260bJ1iOJ/huBva67E/fZRJ6lCw0Wb90S4byz4YjxAmAkitNky2GUHzb+a1r62tQeT1PxS6As8rvLd3v29kJk9Q8YGPTQTHM034fiaTjRc0bk91YBW/KrcFn9R00xHkWPvG4VkLPGwNPcWiEnHFjx7GJVlgZSG8BAWLED5mG5uOp0vQ0XTpZ8MA2HgitR2oeg7IMY5MGomjfdM8N/FQxhD4EMSuzxtNdpUzEn5Q1iQCa0pelxyv8AEkJBIAdXBr7lY6JkjrbZPeuEKxuPwsV87yYlrs38Q+TM2pITbU+lHxwsZ8Da7fcPdGtx3t3dTB9Sg+K5kmm8sKWXYWFgKvbESoSZmNj8bn3/AGTnCeUp8UbuTa+2wq+OIHusjK6vK/Zqv/AuRYoLeIwN9l0t/mrhpbssl73P8xVoxGGVI8qgKLbCq8gf9ZTwnzgqo8zTBIJieqZR7nQChOnxl+UwD1V2fIGYriUF+F/CJZcV4schjWGxcjds1xksdLGxveuyz5Wtj0kXa5bAic6TUDVLTuH834WbENh0f+IpKi4sHIvcKetrH36XrJfiysYHkbLUZkxvfoB3Wb/FTgJhnE+dnWcn5jcqw/lv/TY6exrU6fMHs0VVLMz4S12u+VR60VnpyKBmvlVmtvlBNrmw29dKiXAcp2tc7gKQ3C511MMoFwLmNxqbWF7bm4t71HxYz/kPqpmGQb6T9E7FFOoMnhyBV3cIwA2OrWt1G/pUSYydNhTAlbvRU7Cc34qL5JLjswuDQs/T45PYomHqMsZ9R7qbFzgk7ZZ8HGzHqml/81g5fTZIQXbEfRdT07rTHkN1uafqP3TUuLwBOscsZ9GH71l0V1cOTM4eSVh+eyYf8Iflab6hKbdGtdknnT9SpXCuZZMNCkMaKyo7NdifMrEnKQBpvvWZk9KZkTOlcSLFbDg+qzpOlySPLiRumk5mxCrkUQolyVHhk+HmvfLdvU733qR6TA52pxcT33q69VP/AIkXbimG5hly5ZMVIVtlIGQXG1ibXq1vTscO1CMXz35Uj06EG9lF/wDUEC6ZPFa1ryMzmw9+npRbItPwgD5JERRtIL6Hsum5oxTjLEhRegUBR+VXCFxQT8vCi7X8zabh4FjMQbsSL9r/AKmrm49ISXrpqox+isXCvhobZmsTa4ub3q5sbAsuTNlkd5jQVv4TypGijOovbX/B6VKrFIUmnWFMhwU0T3TIUJAtrcL79TVLI3MO3ClNIHVpHzU8oxObQkDQWp9DgS4bpgQQAljb+HrvpUcm/CKlD8aofPDf/Tn1dR+9S6G28sewKh1k1i16kIX8POaVwUriUHwpQuYgXKlb2Nuo1N66fNxjM0aeQudw8gREh3BVqw2D4OuIGLXEgEN4gTP5Q298ts2+tr0G5+WWeGW+3CNDMYP8QO/FVr4j81pjHRIb+FHc5iLZmOlwNwAO/c0Xg4zogS7koPNyWykNbwFTKPQKtPIXEIoXn8U2DRgDQnZ1YnQaWAvf0oLMY5wGn1/RHYT2tLtSIce4iQ4dCxUYmGTy+Ll8ovY5xYPfKco01W1VxMsUfQjt+nZXzPo2PUev8+5T+asWJVliQyRowjRcySAGRWYZNvmKLHp61Xjt0kONHn049frasndrBaNuK559Fn/4GS9vDcnYAKTe5IFrDW5Vtux7Vpa21drJMT7ql7hM8ZWUDRHAv2bU2PrYH7GoStbI0sPcFSiLo3B/oVqP/CcO8iMyjLIB/wC61q4GNxim0n5LuHASQ6m88rzinw3gbVNCOlh5vS/StJzAULHkysGxP1QpPhgpFycp7XOlREY7hXHPyOzyovEfhukaFi6jtmJtftUJAxgU4srIkdWor3hfw/jIUOuV2F9rj6mpBoLeN1GSSTnXYRLhnJMeZkljICnS2zDpqP0qMWo2HjhVTtGxa60d4XwjDK7ARnMu+YX+x2q0EWQoPYQ0HaijEWCC3K3BP+9qiIqFAlQ172QuZ5WjCgKXubX7e/YUnue2g0WpMY1wJJXbT2B0Ja18o3Ptep2qzsLTWHmLfMCrHT23NQjfrCk9oHCdEKhjJre1jbrb071ZSiG25M46UGO4vrbcVRlH/rKuibUlLPPiDLaKJb7sSR7Civs+y5XO9Ag+uPqNrfUrjljDxSRQgwwu58S91GZgssCkk31tG8h+l+lbk7nNJOo9vyP60suBrXNaNIPP5j9LRXE8AgSGRo44WKYexZiGCyRhmbMLghjdRfXYA71SJ3ueNRO5/Aq50DGtJAGw/JODh+H8QM0EQiWWcOREpUBIyUuc4N762AN+4ptb9OzjdDue5+Sl4bL+EVv2WecaiCYidVACrLIqgG4ADsAAeotWpESWAn0CyJgBI4D1Klct45Ink8Unw3idWUfzg2OW/c2qvIYXAaeQVZjSBpOrikf4lx6LxPEWVnWTFQTOmuixgX8vy3J7dhQ0cDtNEVQI+8ouSdl2DyQfuCl4jicBeC2JRgk8TvfP5jGiIGF1tb5zc+lQbG8B3l7ED7yVY+WMkeYchd4XmTDgRoHyBY4kCveysi4lCSya28yag3sR60nY7zZq+fx0n90m5EY2vsB9LUfnh4Rh18LLaVo2UWGYqA5zN1O58x/rqWIH6/N2Ucwt8Pbui/L0+fBQsdSoIv1upI/tXK9WjEeU6h7roOlSGTHbfyV4mxJCZrEnLe3+dqJdIGs1FVNjBfVprB3ILEm52HYU0erTZTvI4CbnwhdxmOZbai+l/wDTUfDc5/m4CkJNLabykskg0ESjX+rS3239KsaTvYTODPVPSy5Rci/U/wCzSe4jtarFd1CwOIR5Gys97aqQbfQ7VGOrNWrZWuABKku2cMFNmFwCRsbbjvSL9Qocpg3QQXcLiTxlCBcrn+YsbX9gBUvOKpMfDOo8eiiY9PEZBlzFT5srkZdPTeqn+cj91ZE7Qw2f9pzBxsDbOzCxGpGnv3NPED62FGRwPak9hbLmHm0P83r2J6Va2govt1FccXfyD1NDZhplKzGHmWW/EWT+JGOoQn7n/FbP2fbUb3epWN1twMrW+ys0vCcFIXVYYw6GFQCVXOVKyvl82v8ADaxY2okSzNoknv7+w/FRMUTiQBxX7rlMDhlmZZIcPlEsl/4YuoEULgEFtCC7XF/0pa5Cy2k8evuf2ThjA4ggd+3sE8vA8OHhC4aNgXIcBUa38IEXZnB+a5ygHNYjTS7eM+jbj+Pr/Pkn8JlgBo/D0Wa8YhCTzKMtlkdRk+WwYjy3/l7VqxG2A+wWPMKe4e5USrFWlSSSpJJUkkqSSvvw9lJgmS+ispH1Gtcp9oWDW13ddN0F5IcFpjyZYQbXsg/SqGC2C/RFVch+ai4HEF4ydjrt+1InZScA19KdEpAAJJ03PWpAUFW7lcxvmF9qSZMw4cBmOtyddTb7XtSCaqXGNnKiy6Hv/iqJ3OAGk0rowDym5MQ2aEaea5Jt6dO1WhuwJ5UgBpckmPuzDLsbb/4qvxvMG0mdDTbtSWTQkWB72qxzfTZVX6rzJobWB72/akRQ22SabO64xGFWQKHF7EH6incARupMe5l6VH4qfl+tB5h4Cux+6yLnh74t/QKPyvXS9EAGKPmVzvVz/wC5PyQC1bCy0rUkkrUkl7SSX//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Churn Rate</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48130" name="Picture 2" descr="http://www.telecom-cloud.net/wp-content/uploads/2012/01/NSN_churnStudy.jpg"/>
          <p:cNvPicPr>
            <a:picLocks noChangeAspect="1" noChangeArrowheads="1"/>
          </p:cNvPicPr>
          <p:nvPr/>
        </p:nvPicPr>
        <p:blipFill>
          <a:blip r:embed="rId2" cstate="print"/>
          <a:srcRect/>
          <a:stretch>
            <a:fillRect/>
          </a:stretch>
        </p:blipFill>
        <p:spPr bwMode="auto">
          <a:xfrm>
            <a:off x="104775" y="1484784"/>
            <a:ext cx="9039225" cy="470535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Case 2</a:t>
            </a:r>
            <a:endParaRPr lang="zh-TW" altLang="en-US" dirty="0"/>
          </a:p>
        </p:txBody>
      </p:sp>
      <p:sp>
        <p:nvSpPr>
          <p:cNvPr id="3" name="內容版面配置區 2"/>
          <p:cNvSpPr>
            <a:spLocks noGrp="1"/>
          </p:cNvSpPr>
          <p:nvPr>
            <p:ph idx="1"/>
          </p:nvPr>
        </p:nvSpPr>
        <p:spPr/>
        <p:txBody>
          <a:bodyPr>
            <a:normAutofit fontScale="70000" lnSpcReduction="20000"/>
          </a:bodyPr>
          <a:lstStyle/>
          <a:p>
            <a:r>
              <a:rPr lang="en-US" altLang="zh-TW" dirty="0" smtClean="0"/>
              <a:t>Assume you just landed a great analytical job with </a:t>
            </a:r>
            <a:r>
              <a:rPr lang="en-US" altLang="zh-TW" dirty="0" err="1" smtClean="0"/>
              <a:t>MegaTelCo</a:t>
            </a:r>
            <a:r>
              <a:rPr lang="en-US" altLang="zh-TW" dirty="0" smtClean="0"/>
              <a:t>, one of the largest telecommunication firms in the United States. They are having a major problem with customer retention in their wireless business. In the mid-Atlantic region, 20% of cell-phone customers leave when their contracts expire, and it is getting increasingly difficult to acquire new customers. Since the cell-phone market is now saturated, the huge growth in the wireless market has tapered off. Communications companies are now engaged in battles to attract each other's customers while retaining their own. Customers switching from one company to another is called </a:t>
            </a:r>
            <a:r>
              <a:rPr lang="en-US" altLang="zh-TW" i="1" dirty="0" smtClean="0"/>
              <a:t>churn</a:t>
            </a:r>
            <a:r>
              <a:rPr lang="en-US" altLang="zh-TW" dirty="0" smtClean="0"/>
              <a:t>, and it is expensive all around: one company must spend on incentives to attract a customer while another company loses revenue when the customer departs.</a:t>
            </a:r>
            <a:endParaRPr lang="zh-TW"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Case 2_ cont.</a:t>
            </a:r>
            <a:endParaRPr lang="zh-TW" altLang="en-US" dirty="0"/>
          </a:p>
        </p:txBody>
      </p:sp>
      <p:sp>
        <p:nvSpPr>
          <p:cNvPr id="3" name="內容版面配置區 2"/>
          <p:cNvSpPr>
            <a:spLocks noGrp="1"/>
          </p:cNvSpPr>
          <p:nvPr>
            <p:ph idx="1"/>
          </p:nvPr>
        </p:nvSpPr>
        <p:spPr/>
        <p:txBody>
          <a:bodyPr>
            <a:normAutofit fontScale="77500" lnSpcReduction="20000"/>
          </a:bodyPr>
          <a:lstStyle/>
          <a:p>
            <a:r>
              <a:rPr lang="en-US" altLang="zh-TW" dirty="0" smtClean="0"/>
              <a:t>You have been called in to help understand the problem and to devise a solution. Attracting new customers is much more expensive than retaining existing ones, so a good deal of marketing budget is allocated to prevent churn. Marketing has already designed a special retention offer. Your task is to devise a precise, step-by-step plan for how the data science team should use </a:t>
            </a:r>
            <a:r>
              <a:rPr lang="en-US" altLang="zh-TW" dirty="0" err="1" smtClean="0"/>
              <a:t>MegaTelCo's</a:t>
            </a:r>
            <a:r>
              <a:rPr lang="en-US" altLang="zh-TW" dirty="0" smtClean="0"/>
              <a:t> vast data resources to decide which customers should be offered the special retention deal prior to the expiration of their contracts. Specifically, how should </a:t>
            </a:r>
            <a:r>
              <a:rPr lang="en-US" altLang="zh-TW" dirty="0" err="1" smtClean="0"/>
              <a:t>MegaTelCo</a:t>
            </a:r>
            <a:r>
              <a:rPr lang="en-US" altLang="zh-TW" dirty="0" smtClean="0"/>
              <a:t> decide on the set of customers to target to best reduce churn for a particular incentive budget? Answering this question is much more complicated than it seems initially.</a:t>
            </a:r>
            <a:endParaRPr lang="zh-TW"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Case 2_ cont.</a:t>
            </a:r>
            <a:endParaRPr lang="zh-TW" altLang="en-US" dirty="0"/>
          </a:p>
        </p:txBody>
      </p:sp>
      <p:sp>
        <p:nvSpPr>
          <p:cNvPr id="3" name="內容版面配置區 2"/>
          <p:cNvSpPr>
            <a:spLocks noGrp="1"/>
          </p:cNvSpPr>
          <p:nvPr>
            <p:ph idx="1"/>
          </p:nvPr>
        </p:nvSpPr>
        <p:spPr/>
        <p:txBody>
          <a:bodyPr/>
          <a:lstStyle/>
          <a:p>
            <a:r>
              <a:rPr lang="en-US" altLang="zh-TW" dirty="0" smtClean="0"/>
              <a:t>What variable gives us the most information about the future churn rate of the population?</a:t>
            </a:r>
          </a:p>
          <a:p>
            <a:pPr lvl="1"/>
            <a:r>
              <a:rPr lang="en-US" altLang="zh-TW" dirty="0" smtClean="0"/>
              <a:t>Being a professional? Age? Place of residence?</a:t>
            </a:r>
          </a:p>
          <a:p>
            <a:pPr lvl="1"/>
            <a:r>
              <a:rPr lang="en-US" altLang="zh-TW" dirty="0" smtClean="0"/>
              <a:t>Income? Number of complaints to customer service? Amount of overage charges?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540750" cy="1143000"/>
          </a:xfrm>
        </p:spPr>
        <p:txBody>
          <a:bodyPr>
            <a:normAutofit fontScale="90000"/>
          </a:bodyPr>
          <a:lstStyle/>
          <a:p>
            <a:r>
              <a:rPr lang="en-US" altLang="zh-TW" dirty="0" smtClean="0"/>
              <a:t>Addressing the Churn Problem with </a:t>
            </a:r>
            <a:br>
              <a:rPr lang="en-US" altLang="zh-TW" dirty="0" smtClean="0"/>
            </a:br>
            <a:r>
              <a:rPr lang="en-US" altLang="zh-TW" dirty="0" smtClean="0"/>
              <a:t>Tree Induction</a:t>
            </a:r>
            <a:endParaRPr lang="zh-TW" altLang="en-US" dirty="0"/>
          </a:p>
        </p:txBody>
      </p:sp>
      <p:sp>
        <p:nvSpPr>
          <p:cNvPr id="3" name="內容版面配置區 2"/>
          <p:cNvSpPr>
            <a:spLocks noGrp="1"/>
          </p:cNvSpPr>
          <p:nvPr>
            <p:ph idx="1"/>
          </p:nvPr>
        </p:nvSpPr>
        <p:spPr>
          <a:xfrm>
            <a:off x="457200" y="1600200"/>
            <a:ext cx="8229600" cy="1343025"/>
          </a:xfrm>
        </p:spPr>
        <p:txBody>
          <a:bodyPr>
            <a:normAutofit fontScale="70000" lnSpcReduction="20000"/>
          </a:bodyPr>
          <a:lstStyle/>
          <a:p>
            <a:r>
              <a:rPr lang="en-US" altLang="zh-TW" dirty="0" smtClean="0"/>
              <a:t>For this example, we have a historical data set of 20,000 customers. At the point of collecting the data, each customer either had stayed with the company or had left (churned). Each customer is described by the variables listed in Table</a:t>
            </a:r>
            <a:endParaRPr lang="zh-TW" altLang="en-US" dirty="0"/>
          </a:p>
        </p:txBody>
      </p:sp>
      <p:pic>
        <p:nvPicPr>
          <p:cNvPr id="131074" name="Picture 2"/>
          <p:cNvPicPr>
            <a:picLocks noChangeAspect="1" noChangeArrowheads="1"/>
          </p:cNvPicPr>
          <p:nvPr/>
        </p:nvPicPr>
        <p:blipFill>
          <a:blip r:embed="rId2" cstate="print"/>
          <a:srcRect/>
          <a:stretch>
            <a:fillRect/>
          </a:stretch>
        </p:blipFill>
        <p:spPr bwMode="auto">
          <a:xfrm>
            <a:off x="1333500" y="2781299"/>
            <a:ext cx="6692899" cy="3940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DDDM</a:t>
            </a:r>
            <a:endParaRPr lang="zh-TW" altLang="en-US" dirty="0"/>
          </a:p>
        </p:txBody>
      </p:sp>
      <p:sp>
        <p:nvSpPr>
          <p:cNvPr id="3" name="內容版面配置區 2"/>
          <p:cNvSpPr>
            <a:spLocks noGrp="1"/>
          </p:cNvSpPr>
          <p:nvPr>
            <p:ph idx="1"/>
          </p:nvPr>
        </p:nvSpPr>
        <p:spPr/>
        <p:txBody>
          <a:bodyPr/>
          <a:lstStyle/>
          <a:p>
            <a:r>
              <a:rPr lang="en-US" altLang="zh-TW" dirty="0" smtClean="0"/>
              <a:t>“The practice of basing decisions on the analysis of data rather than purely on intuition.”  Equally succinctly, data science “as the connective tissue between data-processing technologies (including those for </a:t>
            </a:r>
            <a:r>
              <a:rPr lang="en-US" altLang="zh-TW" i="1" dirty="0" smtClean="0"/>
              <a:t>big data</a:t>
            </a:r>
            <a:r>
              <a:rPr lang="en-US" altLang="zh-TW" dirty="0" smtClean="0"/>
              <a:t>) and data-driven decision making.”</a:t>
            </a:r>
            <a:endParaRPr lang="zh-TW" altLang="en-US" dirty="0"/>
          </a:p>
        </p:txBody>
      </p:sp>
      <p:sp>
        <p:nvSpPr>
          <p:cNvPr id="4" name="矩形 3"/>
          <p:cNvSpPr/>
          <p:nvPr/>
        </p:nvSpPr>
        <p:spPr>
          <a:xfrm>
            <a:off x="953598" y="5157192"/>
            <a:ext cx="7614846" cy="276999"/>
          </a:xfrm>
          <a:prstGeom prst="rect">
            <a:avLst/>
          </a:prstGeom>
        </p:spPr>
        <p:txBody>
          <a:bodyPr wrap="square">
            <a:spAutoFit/>
          </a:bodyPr>
          <a:lstStyle/>
          <a:p>
            <a:r>
              <a:rPr lang="en-US" altLang="zh-TW" sz="1200" dirty="0" smtClean="0"/>
              <a:t>http://blogs.wsj.com/cio/2013/09/27/data-driven-decision-making-promises-and-limits/</a:t>
            </a:r>
            <a:endParaRPr lang="zh-TW" altLang="en-US" sz="1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6050" y="190500"/>
            <a:ext cx="2968625" cy="1143000"/>
          </a:xfrm>
        </p:spPr>
        <p:txBody>
          <a:bodyPr>
            <a:noAutofit/>
          </a:bodyPr>
          <a:lstStyle/>
          <a:p>
            <a:pPr algn="l"/>
            <a:r>
              <a:rPr lang="en-US" altLang="zh-TW" sz="2400" i="1" dirty="0" smtClean="0"/>
              <a:t>Churn attributes from Table 3-2 ranked by information gain</a:t>
            </a:r>
            <a:endParaRPr lang="zh-TW" altLang="en-US" sz="2400" dirty="0"/>
          </a:p>
        </p:txBody>
      </p:sp>
      <p:pic>
        <p:nvPicPr>
          <p:cNvPr id="132098" name="Picture 2"/>
          <p:cNvPicPr>
            <a:picLocks noChangeAspect="1" noChangeArrowheads="1"/>
          </p:cNvPicPr>
          <p:nvPr/>
        </p:nvPicPr>
        <p:blipFill>
          <a:blip r:embed="rId2" cstate="print"/>
          <a:srcRect/>
          <a:stretch>
            <a:fillRect/>
          </a:stretch>
        </p:blipFill>
        <p:spPr bwMode="auto">
          <a:xfrm>
            <a:off x="2952750" y="-1"/>
            <a:ext cx="6191250" cy="68580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90500"/>
            <a:ext cx="2898775" cy="1143000"/>
          </a:xfrm>
        </p:spPr>
        <p:txBody>
          <a:bodyPr>
            <a:noAutofit/>
          </a:bodyPr>
          <a:lstStyle/>
          <a:p>
            <a:pPr algn="l"/>
            <a:r>
              <a:rPr lang="en-US" altLang="zh-TW" sz="2400" i="1" dirty="0" smtClean="0"/>
              <a:t>Classification tree learned from the cellular phone churn data</a:t>
            </a:r>
            <a:endParaRPr lang="zh-TW" altLang="en-US" sz="2400" dirty="0"/>
          </a:p>
        </p:txBody>
      </p:sp>
      <p:pic>
        <p:nvPicPr>
          <p:cNvPr id="133122" name="Picture 2"/>
          <p:cNvPicPr>
            <a:picLocks noChangeAspect="1" noChangeArrowheads="1"/>
          </p:cNvPicPr>
          <p:nvPr/>
        </p:nvPicPr>
        <p:blipFill>
          <a:blip r:embed="rId2" cstate="print"/>
          <a:srcRect/>
          <a:stretch>
            <a:fillRect/>
          </a:stretch>
        </p:blipFill>
        <p:spPr bwMode="auto">
          <a:xfrm>
            <a:off x="2574924" y="-1"/>
            <a:ext cx="6569075" cy="6721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DDDM and Intuition: Education</a:t>
            </a:r>
            <a:endParaRPr lang="zh-TW" altLang="en-US" dirty="0"/>
          </a:p>
        </p:txBody>
      </p:sp>
      <p:sp>
        <p:nvSpPr>
          <p:cNvPr id="3" name="內容版面配置區 2"/>
          <p:cNvSpPr>
            <a:spLocks noGrp="1"/>
          </p:cNvSpPr>
          <p:nvPr>
            <p:ph idx="1"/>
          </p:nvPr>
        </p:nvSpPr>
        <p:spPr/>
        <p:txBody>
          <a:bodyPr>
            <a:normAutofit fontScale="70000" lnSpcReduction="20000"/>
          </a:bodyPr>
          <a:lstStyle/>
          <a:p>
            <a:r>
              <a:rPr lang="en-US" altLang="zh-TW" b="1" dirty="0" smtClean="0"/>
              <a:t>Decision making based on intuition, tradition, or convenience</a:t>
            </a:r>
            <a:endParaRPr lang="en-US" altLang="zh-TW" dirty="0" smtClean="0"/>
          </a:p>
          <a:p>
            <a:pPr lvl="1"/>
            <a:r>
              <a:rPr lang="en-US" altLang="zh-TW" dirty="0" smtClean="0"/>
              <a:t>Scattered staff development programs</a:t>
            </a:r>
          </a:p>
          <a:p>
            <a:pPr lvl="1"/>
            <a:r>
              <a:rPr lang="en-US" altLang="zh-TW" dirty="0" smtClean="0"/>
              <a:t>Budgetary decisions based on prior practice or priority programs</a:t>
            </a:r>
          </a:p>
          <a:p>
            <a:pPr lvl="1"/>
            <a:r>
              <a:rPr lang="en-US" altLang="zh-TW" dirty="0" smtClean="0"/>
              <a:t>Staff assignments based on interest and availability</a:t>
            </a:r>
          </a:p>
          <a:p>
            <a:pPr lvl="1"/>
            <a:r>
              <a:rPr lang="en-US" altLang="zh-TW" dirty="0" smtClean="0"/>
              <a:t>Reports to the community about school events</a:t>
            </a:r>
          </a:p>
          <a:p>
            <a:pPr lvl="1"/>
            <a:r>
              <a:rPr lang="en-US" altLang="zh-TW" dirty="0" smtClean="0"/>
              <a:t>Goal-setting by board members, administrators, or teachers based on votes, favorite initiatives, or fads</a:t>
            </a:r>
          </a:p>
          <a:p>
            <a:pPr lvl="1"/>
            <a:r>
              <a:rPr lang="en-US" altLang="zh-TW" dirty="0" smtClean="0"/>
              <a:t>Staff meetings that focus on operations and the dissemination of information</a:t>
            </a:r>
          </a:p>
          <a:p>
            <a:pPr lvl="1"/>
            <a:r>
              <a:rPr lang="en-US" altLang="zh-TW" dirty="0" smtClean="0"/>
              <a:t>Parent communication via twice-a-year conferences, open-houses and newsletters</a:t>
            </a:r>
          </a:p>
          <a:p>
            <a:pPr lvl="1"/>
            <a:r>
              <a:rPr lang="en-US" altLang="zh-TW" dirty="0" smtClean="0"/>
              <a:t>Grading systems based on each teacher’s criteria of completed work and participation</a:t>
            </a:r>
          </a:p>
          <a:p>
            <a:pPr lvl="1"/>
            <a:r>
              <a:rPr lang="en-US" altLang="zh-TW" dirty="0" smtClean="0"/>
              <a:t>Periodic administrative team meetings focused solely on operations</a:t>
            </a:r>
          </a:p>
          <a:p>
            <a:endParaRPr lang="zh-TW"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502" y="274638"/>
            <a:ext cx="8856984" cy="1143000"/>
          </a:xfrm>
        </p:spPr>
        <p:txBody>
          <a:bodyPr>
            <a:noAutofit/>
          </a:bodyPr>
          <a:lstStyle/>
          <a:p>
            <a:r>
              <a:rPr lang="en-US" altLang="zh-TW" sz="3600" dirty="0" smtClean="0"/>
              <a:t>Paradigm Shift to Data-Driven </a:t>
            </a:r>
            <a:br>
              <a:rPr lang="en-US" altLang="zh-TW" sz="3600" dirty="0" smtClean="0"/>
            </a:br>
            <a:r>
              <a:rPr lang="en-US" altLang="zh-TW" sz="3600" dirty="0" smtClean="0"/>
              <a:t>Decision Making: Education</a:t>
            </a:r>
            <a:br>
              <a:rPr lang="en-US" altLang="zh-TW" sz="3600" dirty="0" smtClean="0"/>
            </a:br>
            <a:endParaRPr lang="zh-TW" altLang="en-US" sz="3600" dirty="0"/>
          </a:p>
        </p:txBody>
      </p:sp>
      <p:sp>
        <p:nvSpPr>
          <p:cNvPr id="3" name="內容版面配置區 2"/>
          <p:cNvSpPr>
            <a:spLocks noGrp="1"/>
          </p:cNvSpPr>
          <p:nvPr>
            <p:ph idx="1"/>
          </p:nvPr>
        </p:nvSpPr>
        <p:spPr/>
        <p:txBody>
          <a:bodyPr>
            <a:normAutofit fontScale="62500" lnSpcReduction="20000"/>
          </a:bodyPr>
          <a:lstStyle/>
          <a:p>
            <a:r>
              <a:rPr lang="en-US" altLang="zh-TW" dirty="0" smtClean="0"/>
              <a:t>Focused staff development programs as an improvement strategy to address problems/needs identified by data</a:t>
            </a:r>
          </a:p>
          <a:p>
            <a:r>
              <a:rPr lang="en-US" altLang="zh-TW" dirty="0" smtClean="0"/>
              <a:t>Budget allocations to programs based on data-informed needs</a:t>
            </a:r>
          </a:p>
          <a:p>
            <a:r>
              <a:rPr lang="en-US" altLang="zh-TW" dirty="0" smtClean="0"/>
              <a:t>Staff assignments based on skills needed as indicated by the data</a:t>
            </a:r>
          </a:p>
          <a:p>
            <a:r>
              <a:rPr lang="en-US" altLang="zh-TW" dirty="0" smtClean="0"/>
              <a:t>Organized factual reports to the community about the learning progress of students</a:t>
            </a:r>
          </a:p>
          <a:p>
            <a:r>
              <a:rPr lang="en-US" altLang="zh-TW" dirty="0" smtClean="0"/>
              <a:t>Goal-setting based on data about problems and possible explanations</a:t>
            </a:r>
          </a:p>
          <a:p>
            <a:r>
              <a:rPr lang="en-US" altLang="zh-TW" dirty="0" smtClean="0"/>
              <a:t>Staff meetings that focus on strategies and issues raised by the local school’s data</a:t>
            </a:r>
          </a:p>
          <a:p>
            <a:r>
              <a:rPr lang="en-US" altLang="zh-TW" dirty="0" smtClean="0"/>
              <a:t>Regular parent communication regarding the progress of their children with specific data</a:t>
            </a:r>
          </a:p>
          <a:p>
            <a:r>
              <a:rPr lang="en-US" altLang="zh-TW" dirty="0" smtClean="0"/>
              <a:t>Grading systems based on common criteria for student performance that reports progress on the standards as well as work skills</a:t>
            </a:r>
          </a:p>
          <a:p>
            <a:r>
              <a:rPr lang="en-US" altLang="zh-TW" dirty="0" smtClean="0"/>
              <a:t>Administrative team meetings that focus on measured progress toward data-based improvement goals</a:t>
            </a:r>
          </a:p>
          <a:p>
            <a:pPr>
              <a:buNone/>
            </a:pPr>
            <a:endParaRPr lang="zh-TW"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Human Brain Project</a:t>
            </a:r>
            <a:endParaRPr lang="zh-TW" altLang="en-US" dirty="0"/>
          </a:p>
        </p:txBody>
      </p:sp>
      <p:sp>
        <p:nvSpPr>
          <p:cNvPr id="3" name="內容版面配置區 2"/>
          <p:cNvSpPr>
            <a:spLocks noGrp="1"/>
          </p:cNvSpPr>
          <p:nvPr>
            <p:ph idx="1"/>
          </p:nvPr>
        </p:nvSpPr>
        <p:spPr/>
        <p:txBody>
          <a:bodyPr/>
          <a:lstStyle/>
          <a:p>
            <a:r>
              <a:rPr lang="en-US" altLang="zh-TW" dirty="0" smtClean="0">
                <a:hlinkClick r:id="rId2"/>
              </a:rPr>
              <a:t>https://www.humanbrainproject.eu/</a:t>
            </a:r>
            <a:endParaRPr lang="en-US" altLang="zh-TW" dirty="0" smtClean="0"/>
          </a:p>
          <a:p>
            <a:r>
              <a:rPr lang="en-US" altLang="zh-TW" dirty="0" smtClean="0">
                <a:hlinkClick r:id="rId3"/>
              </a:rPr>
              <a:t>http://bluebrain.epfl.ch/</a:t>
            </a:r>
            <a:endParaRPr lang="en-US" altLang="zh-TW" dirty="0" smtClean="0"/>
          </a:p>
          <a:p>
            <a:r>
              <a:rPr lang="en-US" altLang="zh-TW" dirty="0" smtClean="0">
                <a:hlinkClick r:id="rId4"/>
              </a:rPr>
              <a:t>https://brainscales.kip.uni-heidelberg.de/public/index.html</a:t>
            </a:r>
            <a:endParaRPr lang="en-US" altLang="zh-TW" dirty="0" smtClean="0"/>
          </a:p>
          <a:p>
            <a:endParaRPr lang="zh-TW" altLang="en-US" dirty="0"/>
          </a:p>
        </p:txBody>
      </p:sp>
      <p:sp>
        <p:nvSpPr>
          <p:cNvPr id="4" name="矩形 3"/>
          <p:cNvSpPr/>
          <p:nvPr/>
        </p:nvSpPr>
        <p:spPr>
          <a:xfrm>
            <a:off x="1169622" y="4455114"/>
            <a:ext cx="6804756" cy="1569660"/>
          </a:xfrm>
          <a:prstGeom prst="rect">
            <a:avLst/>
          </a:prstGeom>
        </p:spPr>
        <p:txBody>
          <a:bodyPr wrap="square">
            <a:spAutoFit/>
          </a:bodyPr>
          <a:lstStyle/>
          <a:p>
            <a:r>
              <a:rPr lang="en-US" altLang="zh-TW" sz="2400" b="1" i="1" dirty="0" smtClean="0"/>
              <a:t>Ultimately, the long-term goal is to build artificial brains that are inexpensive enough to outperform traditional von </a:t>
            </a:r>
            <a:r>
              <a:rPr lang="en-US" altLang="zh-TW" sz="2400" b="1" i="1" dirty="0" err="1" smtClean="0"/>
              <a:t>Neuman</a:t>
            </a:r>
            <a:r>
              <a:rPr lang="en-US" altLang="zh-TW" sz="2400" b="1" i="1" dirty="0" smtClean="0"/>
              <a:t> supercomputers at a fraction of the cost.</a:t>
            </a:r>
            <a:endParaRPr lang="zh-TW" altLang="en-US" sz="2400" b="1"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TW" dirty="0" smtClean="0"/>
              <a:t>Data Science 101</a:t>
            </a:r>
            <a:endParaRPr lang="zh-TW" altLang="en-US" dirty="0"/>
          </a:p>
        </p:txBody>
      </p:sp>
      <p:sp>
        <p:nvSpPr>
          <p:cNvPr id="3" name="Subtitle 2"/>
          <p:cNvSpPr>
            <a:spLocks noGrp="1"/>
          </p:cNvSpPr>
          <p:nvPr>
            <p:ph type="subTitle" idx="1"/>
          </p:nvPr>
        </p:nvSpPr>
        <p:spPr/>
        <p:txBody>
          <a:bodyPr/>
          <a:lstStyle/>
          <a:p>
            <a:endParaRPr lang="zh-TW" altLang="en-US"/>
          </a:p>
        </p:txBody>
      </p:sp>
      <p:sp>
        <p:nvSpPr>
          <p:cNvPr id="4" name="TextBox 3"/>
          <p:cNvSpPr txBox="1"/>
          <p:nvPr/>
        </p:nvSpPr>
        <p:spPr>
          <a:xfrm>
            <a:off x="2303748" y="6075294"/>
            <a:ext cx="4279761" cy="369332"/>
          </a:xfrm>
          <a:prstGeom prst="rect">
            <a:avLst/>
          </a:prstGeom>
          <a:noFill/>
        </p:spPr>
        <p:txBody>
          <a:bodyPr wrap="none" rtlCol="0">
            <a:spAutoFit/>
          </a:bodyPr>
          <a:lstStyle/>
          <a:p>
            <a:r>
              <a:rPr lang="en-US" altLang="zh-TW" dirty="0" smtClean="0"/>
              <a:t>Courtesy of Bill </a:t>
            </a:r>
            <a:r>
              <a:rPr lang="en-US" altLang="zh-TW" dirty="0" err="1" smtClean="0"/>
              <a:t>Cowe</a:t>
            </a:r>
            <a:r>
              <a:rPr lang="en-US" altLang="zh-TW" dirty="0" smtClean="0"/>
              <a:t>, U. of Washington</a:t>
            </a:r>
            <a:endParaRPr lang="zh-TW" altLang="en-US" dirty="0"/>
          </a:p>
        </p:txBody>
      </p:sp>
    </p:spTree>
    <p:extLst>
      <p:ext uri="{BB962C8B-B14F-4D97-AF65-F5344CB8AC3E}">
        <p14:creationId xmlns:p14="http://schemas.microsoft.com/office/powerpoint/2010/main" val="2524759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485" y="0"/>
            <a:ext cx="7707029" cy="6858000"/>
          </a:xfrm>
          <a:prstGeom prst="rect">
            <a:avLst/>
          </a:prstGeom>
        </p:spPr>
      </p:pic>
    </p:spTree>
    <p:extLst>
      <p:ext uri="{BB962C8B-B14F-4D97-AF65-F5344CB8AC3E}">
        <p14:creationId xmlns:p14="http://schemas.microsoft.com/office/powerpoint/2010/main" val="2603816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26" y="0"/>
            <a:ext cx="8965547" cy="6858000"/>
          </a:xfrm>
          <a:prstGeom prst="rect">
            <a:avLst/>
          </a:prstGeom>
        </p:spPr>
      </p:pic>
    </p:spTree>
    <p:extLst>
      <p:ext uri="{BB962C8B-B14F-4D97-AF65-F5344CB8AC3E}">
        <p14:creationId xmlns:p14="http://schemas.microsoft.com/office/powerpoint/2010/main" val="1882514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9635"/>
            <a:ext cx="9144000" cy="4878729"/>
          </a:xfrm>
          <a:prstGeom prst="rect">
            <a:avLst/>
          </a:prstGeom>
        </p:spPr>
      </p:pic>
    </p:spTree>
    <p:extLst>
      <p:ext uri="{BB962C8B-B14F-4D97-AF65-F5344CB8AC3E}">
        <p14:creationId xmlns:p14="http://schemas.microsoft.com/office/powerpoint/2010/main" val="1071771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39103"/>
            <a:ext cx="9144000" cy="4379793"/>
          </a:xfrm>
          <a:prstGeom prst="rect">
            <a:avLst/>
          </a:prstGeom>
        </p:spPr>
      </p:pic>
    </p:spTree>
    <p:extLst>
      <p:ext uri="{BB962C8B-B14F-4D97-AF65-F5344CB8AC3E}">
        <p14:creationId xmlns:p14="http://schemas.microsoft.com/office/powerpoint/2010/main" val="35744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2317"/>
            <a:ext cx="9144000" cy="4453365"/>
          </a:xfrm>
          <a:prstGeom prst="rect">
            <a:avLst/>
          </a:prstGeom>
        </p:spPr>
      </p:pic>
    </p:spTree>
    <p:extLst>
      <p:ext uri="{BB962C8B-B14F-4D97-AF65-F5344CB8AC3E}">
        <p14:creationId xmlns:p14="http://schemas.microsoft.com/office/powerpoint/2010/main" val="416343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3134"/>
            <a:ext cx="9144000" cy="2671731"/>
          </a:xfrm>
          <a:prstGeom prst="rect">
            <a:avLst/>
          </a:prstGeom>
        </p:spPr>
      </p:pic>
    </p:spTree>
    <p:extLst>
      <p:ext uri="{BB962C8B-B14F-4D97-AF65-F5344CB8AC3E}">
        <p14:creationId xmlns:p14="http://schemas.microsoft.com/office/powerpoint/2010/main" val="1222365404"/>
      </p:ext>
    </p:extLst>
  </p:cSld>
  <p:clrMapOvr>
    <a:masterClrMapping/>
  </p:clrMapOvr>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22446</TotalTime>
  <Words>900</Words>
  <Application>Microsoft Office PowerPoint</Application>
  <PresentationFormat>On-screen Show (4:3)</PresentationFormat>
  <Paragraphs>56</Paragraphs>
  <Slides>24</Slides>
  <Notes>0</Notes>
  <HiddenSlides>0</HiddenSlides>
  <MMClips>0</MMClips>
  <ScaleCrop>false</ScaleCrop>
  <HeadingPairs>
    <vt:vector size="6" baseType="variant">
      <vt:variant>
        <vt:lpstr>Theme</vt:lpstr>
      </vt:variant>
      <vt:variant>
        <vt:i4>1</vt:i4>
      </vt:variant>
      <vt:variant>
        <vt:lpstr>Slide Titles</vt:lpstr>
      </vt:variant>
      <vt:variant>
        <vt:i4>24</vt:i4>
      </vt:variant>
      <vt:variant>
        <vt:lpstr>Custom Shows</vt:lpstr>
      </vt:variant>
      <vt:variant>
        <vt:i4>1</vt:i4>
      </vt:variant>
    </vt:vector>
  </HeadingPairs>
  <TitlesOfParts>
    <vt:vector size="26" baseType="lpstr">
      <vt:lpstr>自訂設計</vt:lpstr>
      <vt:lpstr> Data Driven Decision Making(DDDM) for Business, Education, and Consumers:  </vt:lpstr>
      <vt:lpstr>DDDM</vt:lpstr>
      <vt:lpstr>Data Science 101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Cases</vt:lpstr>
      <vt:lpstr>Hurricane Hit :  What to be stored heavily in Wal-Mart ? </vt:lpstr>
      <vt:lpstr>Case 1</vt:lpstr>
      <vt:lpstr>Case 1_ cont.</vt:lpstr>
      <vt:lpstr>Churn Rate</vt:lpstr>
      <vt:lpstr>Case 2</vt:lpstr>
      <vt:lpstr>Case 2_ cont.</vt:lpstr>
      <vt:lpstr>Case 2_ cont.</vt:lpstr>
      <vt:lpstr>Addressing the Churn Problem with  Tree Induction</vt:lpstr>
      <vt:lpstr>Churn attributes from Table 3-2 ranked by information gain</vt:lpstr>
      <vt:lpstr>Classification tree learned from the cellular phone churn data</vt:lpstr>
      <vt:lpstr>DDDM and Intuition: Education</vt:lpstr>
      <vt:lpstr>Paradigm Shift to Data-Driven  Decision Making: Education </vt:lpstr>
      <vt:lpstr>Human Brain Project</vt:lpstr>
      <vt:lpstr>自訂放映1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Topics “International Business and Enterprise”</dc:title>
  <dc:creator>dlee</dc:creator>
  <cp:lastModifiedBy>superuser</cp:lastModifiedBy>
  <cp:revision>1145</cp:revision>
  <dcterms:created xsi:type="dcterms:W3CDTF">2009-10-28T05:58:26Z</dcterms:created>
  <dcterms:modified xsi:type="dcterms:W3CDTF">2014-12-31T00:27:01Z</dcterms:modified>
</cp:coreProperties>
</file>