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7.jpg" ContentType="image/jpg"/>
  <Override PartName="/ppt/media/image13.jpg" ContentType="image/jpg"/>
  <Override PartName="/ppt/media/image14.jpg" ContentType="image/jp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3"/>
  </p:notesMasterIdLst>
  <p:sldIdLst>
    <p:sldId id="520" r:id="rId2"/>
    <p:sldId id="823" r:id="rId3"/>
    <p:sldId id="832" r:id="rId4"/>
    <p:sldId id="825" r:id="rId5"/>
    <p:sldId id="826" r:id="rId6"/>
    <p:sldId id="827" r:id="rId7"/>
    <p:sldId id="835" r:id="rId8"/>
    <p:sldId id="849" r:id="rId9"/>
    <p:sldId id="760" r:id="rId10"/>
    <p:sldId id="761" r:id="rId11"/>
    <p:sldId id="749" r:id="rId12"/>
    <p:sldId id="750" r:id="rId13"/>
    <p:sldId id="751" r:id="rId14"/>
    <p:sldId id="752" r:id="rId15"/>
    <p:sldId id="753" r:id="rId16"/>
    <p:sldId id="754" r:id="rId17"/>
    <p:sldId id="755" r:id="rId18"/>
    <p:sldId id="756" r:id="rId19"/>
    <p:sldId id="757" r:id="rId20"/>
    <p:sldId id="758" r:id="rId21"/>
    <p:sldId id="831" r:id="rId22"/>
  </p:sldIdLst>
  <p:sldSz cx="9144000" cy="6858000" type="screen4x3"/>
  <p:notesSz cx="6858000" cy="9144000"/>
  <p:custShowLst>
    <p:custShow name="自訂放映1" id="0">
      <p:sldLst/>
    </p:custShow>
  </p:custShow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CD7"/>
    <a:srgbClr val="FF9900"/>
    <a:srgbClr val="F81D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8"/>
    <p:restoredTop sz="99511" autoAdjust="0"/>
  </p:normalViewPr>
  <p:slideViewPr>
    <p:cSldViewPr>
      <p:cViewPr varScale="1">
        <p:scale>
          <a:sx n="135" d="100"/>
          <a:sy n="135" d="100"/>
        </p:scale>
        <p:origin x="95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54006" cy="54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Calibri Regular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Calibri Regular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dirty="0"/>
              <a:t>按一下以編輯母片</a:t>
            </a:r>
          </a:p>
          <a:p>
            <a:pPr lvl="1"/>
            <a:r>
              <a:rPr lang="zh-TW" altLang="en-US" noProof="0" dirty="0"/>
              <a:t>第二層</a:t>
            </a:r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Calibri Regular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Calibri Regular" charset="0"/>
              </a:defRPr>
            </a:lvl1pPr>
          </a:lstStyle>
          <a:p>
            <a:pPr>
              <a:defRPr/>
            </a:pPr>
            <a:fld id="{8F9B2C2C-32E8-476A-85CB-F9D50B0EFFA5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74771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b="0" i="0" kern="1200">
        <a:solidFill>
          <a:schemeClr val="tx1"/>
        </a:solidFill>
        <a:latin typeface="Calibri Regular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b="0" i="0" kern="1200">
        <a:solidFill>
          <a:schemeClr val="tx1"/>
        </a:solidFill>
        <a:latin typeface="Calibri Regular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b="0" i="0" kern="1200">
        <a:solidFill>
          <a:schemeClr val="tx1"/>
        </a:solidFill>
        <a:latin typeface="Calibri Regular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b="0" i="0" kern="1200">
        <a:solidFill>
          <a:schemeClr val="tx1"/>
        </a:solidFill>
        <a:latin typeface="Calibri Regular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b="0" i="0" kern="1200">
        <a:solidFill>
          <a:schemeClr val="tx1"/>
        </a:solidFill>
        <a:latin typeface="Calibri Regular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9B2C2C-32E8-476A-85CB-F9D50B0EFFA5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322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x-none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F36EC18-8ABD-344E-9482-DC54A9729307}" type="slidenum">
              <a:rPr lang="en-CA" altLang="x-none">
                <a:latin typeface="Calibri" charset="0"/>
              </a:rPr>
              <a:pPr eaLnBrk="1" hangingPunct="1"/>
              <a:t>4</a:t>
            </a:fld>
            <a:endParaRPr lang="en-CA" altLang="x-none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3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863BDA-3B8D-45FF-9AA6-4F5E5D8502C6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87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2020/10/22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2020/10/22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2020/10/22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588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2020/10/22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2020/10/22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2020/10/22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2020/10/22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2020/10/22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2020/10/22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2020/10/22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2020/10/22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alibri Regular" charset="0"/>
              </a:defRPr>
            </a:lvl1pPr>
          </a:lstStyle>
          <a:p>
            <a:fld id="{87448F2F-FBA4-488B-B57C-38DE3688855E}" type="datetimeFigureOut">
              <a:rPr lang="zh-TW" altLang="en-US" smtClean="0"/>
              <a:pPr/>
              <a:t>2020/10/22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alibri Regular" charset="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libri Regular" charset="0"/>
              </a:defRPr>
            </a:lvl1pPr>
          </a:lstStyle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dirty="0"/>
              <a:t>FINTECH: Crowdfunding</a:t>
            </a:r>
            <a:endParaRPr lang="en-US" altLang="zh-TW" dirty="0">
              <a:solidFill>
                <a:srgbClr val="173CD7"/>
              </a:solidFill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901799" y="4941888"/>
            <a:ext cx="51530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+mj-lt"/>
              </a:rPr>
              <a:t>http://</a:t>
            </a:r>
            <a:r>
              <a:rPr lang="en-US" altLang="zh-TW" dirty="0" err="1">
                <a:latin typeface="+mj-lt"/>
              </a:rPr>
              <a:t>danieleewww.yolasite.com</a:t>
            </a:r>
            <a:r>
              <a:rPr lang="en-US" altLang="zh-TW">
                <a:latin typeface="+mj-lt"/>
              </a:rPr>
              <a:t>/2020-mgb070</a:t>
            </a:r>
            <a:r>
              <a:rPr lang="en-US" altLang="zh-TW" dirty="0">
                <a:latin typeface="+mj-lt"/>
              </a:rPr>
              <a:t>.php</a:t>
            </a:r>
          </a:p>
          <a:p>
            <a:pPr algn="ctr"/>
            <a:r>
              <a:rPr lang="en-US" altLang="zh-TW" dirty="0" err="1">
                <a:latin typeface="+mj-lt"/>
              </a:rPr>
              <a:t>danieleewww@gmail.com</a:t>
            </a:r>
            <a:endParaRPr lang="en-US" altLang="zh-TW" dirty="0">
              <a:latin typeface="+mj-lt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059113" y="4365625"/>
            <a:ext cx="26613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+mj-lt"/>
              </a:rPr>
              <a:t>Daniel </a:t>
            </a:r>
            <a:r>
              <a:rPr lang="en-US" altLang="zh-TW" sz="2400" dirty="0" err="1">
                <a:latin typeface="+mj-lt"/>
              </a:rPr>
              <a:t>Hao</a:t>
            </a:r>
            <a:r>
              <a:rPr lang="en-US" altLang="zh-TW" sz="2400" dirty="0">
                <a:latin typeface="+mj-lt"/>
              </a:rPr>
              <a:t> Tien Lee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1615" y="1384172"/>
            <a:ext cx="3111246" cy="209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13610" y="1916239"/>
            <a:ext cx="1670209" cy="41405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2625" spc="-11" dirty="0">
                <a:solidFill>
                  <a:srgbClr val="FFFFFF"/>
                </a:solidFill>
                <a:latin typeface="Trebuchet MS"/>
                <a:cs typeface="Trebuchet MS"/>
              </a:rPr>
              <a:t>KickStarter</a:t>
            </a:r>
            <a:endParaRPr sz="2625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41139" y="1384172"/>
            <a:ext cx="3110103" cy="2095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70576" y="1919000"/>
            <a:ext cx="1451134" cy="414055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marL="9525">
              <a:spcBef>
                <a:spcPts val="79"/>
              </a:spcBef>
            </a:pPr>
            <a:r>
              <a:rPr sz="2625" spc="-4" dirty="0">
                <a:solidFill>
                  <a:srgbClr val="FFFFFF"/>
                </a:solidFill>
                <a:latin typeface="Trebuchet MS"/>
                <a:cs typeface="Trebuchet MS"/>
              </a:rPr>
              <a:t>Indiegogo</a:t>
            </a:r>
            <a:endParaRPr sz="2625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91615" y="3416427"/>
            <a:ext cx="3111246" cy="20951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63902" y="4456653"/>
            <a:ext cx="1568767" cy="4135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625" spc="-4" dirty="0">
                <a:solidFill>
                  <a:srgbClr val="FFFFFF"/>
                </a:solidFill>
                <a:latin typeface="Trebuchet MS"/>
                <a:cs typeface="Trebuchet MS"/>
              </a:rPr>
              <a:t>GoFundMe</a:t>
            </a:r>
            <a:endParaRPr sz="2625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41139" y="3416427"/>
            <a:ext cx="3110103" cy="20951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79770" y="4456653"/>
            <a:ext cx="634841" cy="4135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625" spc="-83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2625" spc="-4" dirty="0">
                <a:solidFill>
                  <a:srgbClr val="FFFFFF"/>
                </a:solidFill>
                <a:latin typeface="Trebuchet MS"/>
                <a:cs typeface="Trebuchet MS"/>
              </a:rPr>
              <a:t>iva</a:t>
            </a:r>
            <a:endParaRPr sz="2625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26739" y="2908934"/>
            <a:ext cx="1928241" cy="11132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45147" y="3011863"/>
            <a:ext cx="1456848" cy="757419"/>
          </a:xfrm>
          <a:prstGeom prst="rect">
            <a:avLst/>
          </a:prstGeom>
        </p:spPr>
        <p:txBody>
          <a:bodyPr vert="horz" wrap="square" lIns="0" tIns="64294" rIns="0" bIns="0" rtlCol="0">
            <a:spAutoFit/>
          </a:bodyPr>
          <a:lstStyle/>
          <a:p>
            <a:pPr marL="9525" marR="3810" indent="58103">
              <a:lnSpc>
                <a:spcPts val="2745"/>
              </a:lnSpc>
              <a:spcBef>
                <a:spcPts val="506"/>
              </a:spcBef>
            </a:pPr>
            <a:r>
              <a:rPr sz="2625" spc="-4" dirty="0">
                <a:latin typeface="Trebuchet MS"/>
                <a:cs typeface="Trebuchet MS"/>
              </a:rPr>
              <a:t>Major CF  </a:t>
            </a:r>
            <a:r>
              <a:rPr sz="2625" dirty="0">
                <a:latin typeface="Trebuchet MS"/>
                <a:cs typeface="Trebuchet MS"/>
              </a:rPr>
              <a:t>Platforms</a:t>
            </a:r>
            <a:endParaRPr sz="2625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25446" y="2337434"/>
            <a:ext cx="1078991" cy="10778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40814" y="3802761"/>
            <a:ext cx="2163698" cy="6915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20131" y="2337434"/>
            <a:ext cx="1078991" cy="21568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823615" y="5468162"/>
            <a:ext cx="83344" cy="315952"/>
          </a:xfrm>
          <a:prstGeom prst="rect">
            <a:avLst/>
          </a:prstGeom>
        </p:spPr>
        <p:txBody>
          <a:bodyPr vert="horz" wrap="square" lIns="0" tIns="4286" rIns="0" bIns="0" rtlCol="0">
            <a:spAutoFit/>
          </a:bodyPr>
          <a:lstStyle/>
          <a:p>
            <a:pPr marL="19050">
              <a:spcBef>
                <a:spcPts val="34"/>
              </a:spcBef>
            </a:pPr>
            <a:fld id="{81D60167-4931-47E6-BA6A-407CBD079E47}" type="slidenum">
              <a:rPr sz="675" dirty="0">
                <a:solidFill>
                  <a:srgbClr val="5FCAEE"/>
                </a:solidFill>
                <a:latin typeface="Trebuchet MS"/>
                <a:cs typeface="Trebuchet MS"/>
              </a:rPr>
              <a:pPr marL="19050">
                <a:spcBef>
                  <a:spcPts val="34"/>
                </a:spcBef>
              </a:pPr>
              <a:t>10</a:t>
            </a:fld>
            <a:endParaRPr sz="675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40054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5556" y="95526"/>
            <a:ext cx="799288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Psychological </a:t>
            </a:r>
            <a:r>
              <a:rPr sz="4000" dirty="0"/>
              <a:t>attributes of a</a:t>
            </a:r>
            <a:r>
              <a:rPr sz="4000" spc="-65" dirty="0"/>
              <a:t> </a:t>
            </a:r>
            <a:r>
              <a:rPr sz="4000" dirty="0"/>
              <a:t>crowd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17289" y="1491487"/>
            <a:ext cx="4705985" cy="331787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8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Unconsciousness,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impulsivity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Sensitivity and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sensuality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Imagination up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hallucinations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Absence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discourse or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reasoning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Аccepting or not accepting idea as a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whole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Suggestibility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8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Irresponsibility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Changeability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2984" y="1289303"/>
            <a:ext cx="3851148" cy="4579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5536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508" y="95526"/>
            <a:ext cx="912701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Psychological </a:t>
            </a:r>
            <a:r>
              <a:rPr sz="4000" spc="5" dirty="0"/>
              <a:t>laws </a:t>
            </a:r>
            <a:r>
              <a:rPr sz="4000" dirty="0"/>
              <a:t>of crowd life</a:t>
            </a:r>
            <a:r>
              <a:rPr sz="4000" spc="-120" dirty="0"/>
              <a:t> </a:t>
            </a:r>
            <a:r>
              <a:rPr sz="4000" spc="-10" dirty="0"/>
              <a:t>cycle</a:t>
            </a:r>
          </a:p>
        </p:txBody>
      </p:sp>
      <p:sp>
        <p:nvSpPr>
          <p:cNvPr id="3" name="object 3"/>
          <p:cNvSpPr/>
          <p:nvPr/>
        </p:nvSpPr>
        <p:spPr>
          <a:xfrm>
            <a:off x="257556" y="1304543"/>
            <a:ext cx="3933444" cy="4501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4088129" indent="-342900">
              <a:lnSpc>
                <a:spcPct val="100000"/>
              </a:lnSpc>
              <a:spcBef>
                <a:spcPts val="1175"/>
              </a:spcBef>
              <a:buAutoNum type="arabicPeriod"/>
              <a:tabLst>
                <a:tab pos="4088129" algn="l"/>
                <a:tab pos="4088765" algn="l"/>
              </a:tabLst>
            </a:pPr>
            <a:r>
              <a:rPr spc="-5" dirty="0"/>
              <a:t>Circular reaction (mutual</a:t>
            </a:r>
            <a:r>
              <a:rPr spc="25" dirty="0"/>
              <a:t> </a:t>
            </a:r>
            <a:r>
              <a:rPr spc="-5" dirty="0"/>
              <a:t>emotional</a:t>
            </a:r>
          </a:p>
          <a:p>
            <a:pPr marL="4088129">
              <a:lnSpc>
                <a:spcPct val="100000"/>
              </a:lnSpc>
              <a:spcBef>
                <a:spcPts val="1080"/>
              </a:spcBef>
            </a:pPr>
            <a:r>
              <a:rPr spc="-5" dirty="0"/>
              <a:t>infection)</a:t>
            </a:r>
          </a:p>
          <a:p>
            <a:pPr marL="4088129" marR="5080" indent="-342900">
              <a:lnSpc>
                <a:spcPct val="150000"/>
              </a:lnSpc>
              <a:buAutoNum type="arabicPeriod" startAt="2"/>
              <a:tabLst>
                <a:tab pos="4088129" algn="l"/>
                <a:tab pos="4088765" algn="l"/>
              </a:tabLst>
            </a:pPr>
            <a:r>
              <a:rPr spc="-5" dirty="0"/>
              <a:t>Common emotional condition and object  </a:t>
            </a:r>
            <a:r>
              <a:rPr dirty="0"/>
              <a:t>of </a:t>
            </a:r>
            <a:r>
              <a:rPr spc="-5" dirty="0"/>
              <a:t>attention (event)</a:t>
            </a:r>
          </a:p>
          <a:p>
            <a:pPr marL="4088129" indent="-342900">
              <a:lnSpc>
                <a:spcPct val="100000"/>
              </a:lnSpc>
              <a:spcBef>
                <a:spcPts val="1080"/>
              </a:spcBef>
              <a:buAutoNum type="arabicPeriod" startAt="2"/>
              <a:tabLst>
                <a:tab pos="4088129" algn="l"/>
                <a:tab pos="4088765" algn="l"/>
              </a:tabLst>
            </a:pPr>
            <a:r>
              <a:rPr spc="-10" dirty="0"/>
              <a:t>Readiness </a:t>
            </a:r>
            <a:r>
              <a:rPr dirty="0"/>
              <a:t>to </a:t>
            </a:r>
            <a:r>
              <a:rPr spc="-5" dirty="0"/>
              <a:t>react and </a:t>
            </a:r>
            <a:r>
              <a:rPr dirty="0"/>
              <a:t>act</a:t>
            </a:r>
            <a:r>
              <a:rPr spc="15" dirty="0"/>
              <a:t> </a:t>
            </a:r>
            <a:r>
              <a:rPr spc="-5" dirty="0"/>
              <a:t>immediately</a:t>
            </a:r>
          </a:p>
          <a:p>
            <a:pPr marL="4088129" marR="638175" indent="-342900">
              <a:lnSpc>
                <a:spcPct val="150000"/>
              </a:lnSpc>
              <a:spcBef>
                <a:spcPts val="5"/>
              </a:spcBef>
              <a:buAutoNum type="arabicPeriod" startAt="2"/>
              <a:tabLst>
                <a:tab pos="4088129" algn="l"/>
                <a:tab pos="4088765" algn="l"/>
              </a:tabLst>
            </a:pPr>
            <a:r>
              <a:rPr spc="-5" dirty="0"/>
              <a:t>Genesis </a:t>
            </a:r>
            <a:r>
              <a:rPr dirty="0"/>
              <a:t>of </a:t>
            </a:r>
            <a:r>
              <a:rPr spc="-5" dirty="0"/>
              <a:t>new object </a:t>
            </a:r>
            <a:r>
              <a:rPr dirty="0"/>
              <a:t>of </a:t>
            </a:r>
            <a:r>
              <a:rPr spc="-5" dirty="0"/>
              <a:t>attention  (interpreted</a:t>
            </a:r>
            <a:r>
              <a:rPr dirty="0"/>
              <a:t> </a:t>
            </a:r>
            <a:r>
              <a:rPr spc="-5" dirty="0"/>
              <a:t>event)</a:t>
            </a:r>
          </a:p>
          <a:p>
            <a:pPr marL="4088129" indent="-342900">
              <a:lnSpc>
                <a:spcPct val="100000"/>
              </a:lnSpc>
              <a:spcBef>
                <a:spcPts val="1080"/>
              </a:spcBef>
              <a:buAutoNum type="arabicPeriod" startAt="2"/>
              <a:tabLst>
                <a:tab pos="4088129" algn="l"/>
                <a:tab pos="4088765" algn="l"/>
              </a:tabLst>
            </a:pPr>
            <a:r>
              <a:rPr spc="-5" dirty="0"/>
              <a:t>Activation (usually by</a:t>
            </a:r>
            <a:r>
              <a:rPr spc="20" dirty="0"/>
              <a:t> </a:t>
            </a:r>
            <a:r>
              <a:rPr spc="-10" dirty="0"/>
              <a:t>leader)</a:t>
            </a:r>
          </a:p>
        </p:txBody>
      </p:sp>
    </p:spTree>
    <p:extLst>
      <p:ext uri="{BB962C8B-B14F-4D97-AF65-F5344CB8AC3E}">
        <p14:creationId xmlns:p14="http://schemas.microsoft.com/office/powerpoint/2010/main" val="268922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4" y="0"/>
            <a:ext cx="82296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Why do </a:t>
            </a:r>
            <a:r>
              <a:rPr sz="4000" spc="-5" dirty="0"/>
              <a:t>people </a:t>
            </a:r>
            <a:r>
              <a:rPr sz="4000" dirty="0"/>
              <a:t>bring their </a:t>
            </a:r>
            <a:r>
              <a:rPr sz="4000" spc="-5" dirty="0"/>
              <a:t>money </a:t>
            </a:r>
            <a:r>
              <a:rPr sz="4000" dirty="0"/>
              <a:t>to indefinite</a:t>
            </a:r>
            <a:r>
              <a:rPr sz="4000" spc="-125" dirty="0"/>
              <a:t> </a:t>
            </a:r>
            <a:r>
              <a:rPr sz="4000" spc="-5" dirty="0"/>
              <a:t>projects?</a:t>
            </a:r>
          </a:p>
        </p:txBody>
      </p:sp>
      <p:sp>
        <p:nvSpPr>
          <p:cNvPr id="3" name="object 3"/>
          <p:cNvSpPr/>
          <p:nvPr/>
        </p:nvSpPr>
        <p:spPr>
          <a:xfrm>
            <a:off x="560069" y="4365497"/>
            <a:ext cx="7777480" cy="1254760"/>
          </a:xfrm>
          <a:custGeom>
            <a:avLst/>
            <a:gdLst/>
            <a:ahLst/>
            <a:cxnLst/>
            <a:rect l="l" t="t" r="r" b="b"/>
            <a:pathLst>
              <a:path w="7777480" h="1254760">
                <a:moveTo>
                  <a:pt x="0" y="1254252"/>
                </a:moveTo>
                <a:lnTo>
                  <a:pt x="7776972" y="1254252"/>
                </a:lnTo>
                <a:lnTo>
                  <a:pt x="7776972" y="0"/>
                </a:lnTo>
                <a:lnTo>
                  <a:pt x="0" y="0"/>
                </a:lnTo>
                <a:lnTo>
                  <a:pt x="0" y="1254252"/>
                </a:lnTo>
                <a:close/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86407" y="4558410"/>
            <a:ext cx="59937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They connect </a:t>
            </a:r>
            <a:r>
              <a:rPr sz="1800" dirty="0">
                <a:latin typeface="Arial"/>
                <a:cs typeface="Arial"/>
              </a:rPr>
              <a:t>to the </a:t>
            </a:r>
            <a:r>
              <a:rPr sz="1800" spc="-5" dirty="0">
                <a:latin typeface="Arial"/>
                <a:cs typeface="Arial"/>
              </a:rPr>
              <a:t>greater purpose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the campaign, such  as being a part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an entrepreneurial community and  supporting an innovative idea or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product.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1844" y="4507483"/>
            <a:ext cx="3943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solidFill>
                  <a:srgbClr val="56B5A2"/>
                </a:solidFill>
                <a:latin typeface="Arial"/>
                <a:cs typeface="Arial"/>
              </a:rPr>
              <a:t>1</a:t>
            </a:r>
            <a:endParaRPr sz="5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85132" y="1170432"/>
            <a:ext cx="3457956" cy="2741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7636" y="1133855"/>
            <a:ext cx="3011424" cy="2087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06979" y="1932432"/>
            <a:ext cx="3087623" cy="2345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3099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538" y="49358"/>
            <a:ext cx="82296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Why do </a:t>
            </a:r>
            <a:r>
              <a:rPr sz="4000" spc="-5" dirty="0"/>
              <a:t>people </a:t>
            </a:r>
            <a:r>
              <a:rPr sz="4000" dirty="0"/>
              <a:t>bring their </a:t>
            </a:r>
            <a:r>
              <a:rPr sz="4000" spc="-5" dirty="0"/>
              <a:t>money </a:t>
            </a:r>
            <a:r>
              <a:rPr sz="4000" dirty="0"/>
              <a:t>to indefinite</a:t>
            </a:r>
            <a:r>
              <a:rPr sz="4000" spc="-125" dirty="0"/>
              <a:t> </a:t>
            </a:r>
            <a:r>
              <a:rPr sz="4000" spc="-5" dirty="0"/>
              <a:t>projects?</a:t>
            </a:r>
          </a:p>
        </p:txBody>
      </p:sp>
      <p:sp>
        <p:nvSpPr>
          <p:cNvPr id="3" name="object 3"/>
          <p:cNvSpPr/>
          <p:nvPr/>
        </p:nvSpPr>
        <p:spPr>
          <a:xfrm>
            <a:off x="530111" y="4537876"/>
            <a:ext cx="7777480" cy="1254760"/>
          </a:xfrm>
          <a:custGeom>
            <a:avLst/>
            <a:gdLst/>
            <a:ahLst/>
            <a:cxnLst/>
            <a:rect l="l" t="t" r="r" b="b"/>
            <a:pathLst>
              <a:path w="7777480" h="1254760">
                <a:moveTo>
                  <a:pt x="0" y="1254252"/>
                </a:moveTo>
                <a:lnTo>
                  <a:pt x="7776972" y="1254252"/>
                </a:lnTo>
                <a:lnTo>
                  <a:pt x="7776972" y="0"/>
                </a:lnTo>
                <a:lnTo>
                  <a:pt x="0" y="0"/>
                </a:lnTo>
                <a:lnTo>
                  <a:pt x="0" y="1254252"/>
                </a:lnTo>
                <a:close/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22570" y="4871370"/>
            <a:ext cx="55486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They connect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physical </a:t>
            </a:r>
            <a:r>
              <a:rPr sz="1800" spc="-5" dirty="0">
                <a:latin typeface="Arial"/>
                <a:cs typeface="Arial"/>
              </a:rPr>
              <a:t>aspect </a:t>
            </a:r>
            <a:r>
              <a:rPr sz="1800" dirty="0">
                <a:latin typeface="Arial"/>
                <a:cs typeface="Arial"/>
              </a:rPr>
              <a:t>of the </a:t>
            </a:r>
            <a:r>
              <a:rPr sz="1800" spc="-5" dirty="0">
                <a:latin typeface="Arial"/>
                <a:cs typeface="Arial"/>
              </a:rPr>
              <a:t>campaign like  </a:t>
            </a:r>
            <a:r>
              <a:rPr sz="1800" spc="-10" dirty="0">
                <a:latin typeface="Arial"/>
                <a:cs typeface="Arial"/>
              </a:rPr>
              <a:t>rewards </a:t>
            </a:r>
            <a:r>
              <a:rPr sz="1800" spc="-5" dirty="0">
                <a:latin typeface="Arial"/>
                <a:cs typeface="Arial"/>
              </a:rPr>
              <a:t>and gains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investment.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2037" y="4741076"/>
            <a:ext cx="3943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solidFill>
                  <a:srgbClr val="56B5A2"/>
                </a:solidFill>
                <a:latin typeface="Arial"/>
                <a:cs typeface="Arial"/>
              </a:rPr>
              <a:t>2</a:t>
            </a:r>
            <a:endParaRPr sz="5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25206" y="1394713"/>
            <a:ext cx="4177284" cy="2848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8231" y="1318513"/>
            <a:ext cx="3035808" cy="2238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52210" y="2168904"/>
            <a:ext cx="3596639" cy="2418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2992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4" y="0"/>
            <a:ext cx="8262918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Why do </a:t>
            </a:r>
            <a:r>
              <a:rPr sz="4000" spc="-5" dirty="0"/>
              <a:t>people </a:t>
            </a:r>
            <a:r>
              <a:rPr sz="4000" dirty="0"/>
              <a:t>bring their </a:t>
            </a:r>
            <a:r>
              <a:rPr sz="4000" spc="-5" dirty="0"/>
              <a:t>money </a:t>
            </a:r>
            <a:r>
              <a:rPr sz="4000" dirty="0"/>
              <a:t>to indefinite</a:t>
            </a:r>
            <a:r>
              <a:rPr sz="4000" spc="-125" dirty="0"/>
              <a:t> </a:t>
            </a:r>
            <a:r>
              <a:rPr sz="4000" spc="-5" dirty="0"/>
              <a:t>projects?</a:t>
            </a:r>
          </a:p>
        </p:txBody>
      </p:sp>
      <p:sp>
        <p:nvSpPr>
          <p:cNvPr id="3" name="object 3"/>
          <p:cNvSpPr/>
          <p:nvPr/>
        </p:nvSpPr>
        <p:spPr>
          <a:xfrm>
            <a:off x="560069" y="4365497"/>
            <a:ext cx="7777480" cy="1254760"/>
          </a:xfrm>
          <a:custGeom>
            <a:avLst/>
            <a:gdLst/>
            <a:ahLst/>
            <a:cxnLst/>
            <a:rect l="l" t="t" r="r" b="b"/>
            <a:pathLst>
              <a:path w="7777480" h="1254760">
                <a:moveTo>
                  <a:pt x="0" y="1254252"/>
                </a:moveTo>
                <a:lnTo>
                  <a:pt x="7776972" y="1254252"/>
                </a:lnTo>
                <a:lnTo>
                  <a:pt x="7776972" y="0"/>
                </a:lnTo>
                <a:lnTo>
                  <a:pt x="0" y="0"/>
                </a:lnTo>
                <a:lnTo>
                  <a:pt x="0" y="1254252"/>
                </a:lnTo>
                <a:close/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1844" y="4681220"/>
            <a:ext cx="6615430" cy="574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20"/>
              </a:lnSpc>
              <a:tabLst>
                <a:tab pos="1111250" algn="l"/>
              </a:tabLst>
            </a:pPr>
            <a:r>
              <a:rPr sz="8100" b="1" spc="-7" baseline="-23148" dirty="0">
                <a:solidFill>
                  <a:srgbClr val="56B5A2"/>
                </a:solidFill>
                <a:latin typeface="Arial"/>
                <a:cs typeface="Arial"/>
              </a:rPr>
              <a:t>3	</a:t>
            </a:r>
            <a:r>
              <a:rPr sz="1800" spc="-5" dirty="0">
                <a:latin typeface="Arial"/>
                <a:cs typeface="Arial"/>
              </a:rPr>
              <a:t>They connect </a:t>
            </a:r>
            <a:r>
              <a:rPr sz="1800" dirty="0">
                <a:latin typeface="Arial"/>
                <a:cs typeface="Arial"/>
              </a:rPr>
              <a:t>to the </a:t>
            </a:r>
            <a:r>
              <a:rPr sz="1800" spc="-5" dirty="0">
                <a:latin typeface="Arial"/>
                <a:cs typeface="Arial"/>
              </a:rPr>
              <a:t>creative display of the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campaign’s</a:t>
            </a:r>
            <a:endParaRPr sz="1800">
              <a:latin typeface="Arial"/>
              <a:cs typeface="Arial"/>
            </a:endParaRPr>
          </a:p>
          <a:p>
            <a:pPr marL="1111250">
              <a:lnSpc>
                <a:spcPts val="1800"/>
              </a:lnSpc>
            </a:pPr>
            <a:r>
              <a:rPr sz="1800" spc="-5" dirty="0">
                <a:latin typeface="Arial"/>
                <a:cs typeface="Arial"/>
              </a:rPr>
              <a:t>presentation.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77693" y="1322766"/>
            <a:ext cx="4142231" cy="3142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3623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24173"/>
            <a:ext cx="82296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Why do </a:t>
            </a:r>
            <a:r>
              <a:rPr sz="4000" spc="-5" dirty="0"/>
              <a:t>people </a:t>
            </a:r>
            <a:r>
              <a:rPr sz="4000" dirty="0"/>
              <a:t>bring their </a:t>
            </a:r>
            <a:r>
              <a:rPr sz="4000" spc="-5" dirty="0"/>
              <a:t>money </a:t>
            </a:r>
            <a:r>
              <a:rPr sz="4000" dirty="0"/>
              <a:t>to indefinite</a:t>
            </a:r>
            <a:r>
              <a:rPr sz="4000" spc="-125" dirty="0"/>
              <a:t> </a:t>
            </a:r>
            <a:r>
              <a:rPr sz="4000" spc="-5" dirty="0"/>
              <a:t>projects?</a:t>
            </a:r>
          </a:p>
        </p:txBody>
      </p:sp>
      <p:sp>
        <p:nvSpPr>
          <p:cNvPr id="3" name="object 3"/>
          <p:cNvSpPr/>
          <p:nvPr/>
        </p:nvSpPr>
        <p:spPr>
          <a:xfrm>
            <a:off x="560069" y="4365497"/>
            <a:ext cx="7777480" cy="1254760"/>
          </a:xfrm>
          <a:custGeom>
            <a:avLst/>
            <a:gdLst/>
            <a:ahLst/>
            <a:cxnLst/>
            <a:rect l="l" t="t" r="r" b="b"/>
            <a:pathLst>
              <a:path w="7777480" h="1254760">
                <a:moveTo>
                  <a:pt x="0" y="1254252"/>
                </a:moveTo>
                <a:lnTo>
                  <a:pt x="7776972" y="1254252"/>
                </a:lnTo>
                <a:lnTo>
                  <a:pt x="7776972" y="0"/>
                </a:lnTo>
                <a:lnTo>
                  <a:pt x="0" y="0"/>
                </a:lnTo>
                <a:lnTo>
                  <a:pt x="0" y="1254252"/>
                </a:lnTo>
                <a:close/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86407" y="4758893"/>
            <a:ext cx="49885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They </a:t>
            </a:r>
            <a:r>
              <a:rPr sz="1800" spc="-20" dirty="0">
                <a:latin typeface="Arial"/>
                <a:cs typeface="Arial"/>
              </a:rPr>
              <a:t>want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see new products before the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public.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1844" y="4507483"/>
            <a:ext cx="3943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solidFill>
                  <a:srgbClr val="56B5A2"/>
                </a:solidFill>
                <a:latin typeface="Arial"/>
                <a:cs typeface="Arial"/>
              </a:rPr>
              <a:t>4</a:t>
            </a:r>
            <a:endParaRPr sz="5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12619" y="1417638"/>
            <a:ext cx="4136135" cy="3142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5493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24173"/>
            <a:ext cx="82296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Why do </a:t>
            </a:r>
            <a:r>
              <a:rPr sz="4000" spc="-5" dirty="0"/>
              <a:t>people </a:t>
            </a:r>
            <a:r>
              <a:rPr sz="4000" dirty="0"/>
              <a:t>bring their </a:t>
            </a:r>
            <a:r>
              <a:rPr sz="4000" spc="-5" dirty="0"/>
              <a:t>money </a:t>
            </a:r>
            <a:r>
              <a:rPr sz="4000" dirty="0"/>
              <a:t>to indefinite</a:t>
            </a:r>
            <a:r>
              <a:rPr sz="4000" spc="-125" dirty="0"/>
              <a:t> </a:t>
            </a:r>
            <a:r>
              <a:rPr sz="4000" spc="-5" dirty="0"/>
              <a:t>projects?</a:t>
            </a:r>
          </a:p>
        </p:txBody>
      </p:sp>
      <p:sp>
        <p:nvSpPr>
          <p:cNvPr id="3" name="object 3"/>
          <p:cNvSpPr/>
          <p:nvPr/>
        </p:nvSpPr>
        <p:spPr>
          <a:xfrm>
            <a:off x="521550" y="4728463"/>
            <a:ext cx="7777480" cy="1254760"/>
          </a:xfrm>
          <a:custGeom>
            <a:avLst/>
            <a:gdLst/>
            <a:ahLst/>
            <a:cxnLst/>
            <a:rect l="l" t="t" r="r" b="b"/>
            <a:pathLst>
              <a:path w="7777480" h="1254760">
                <a:moveTo>
                  <a:pt x="0" y="1254252"/>
                </a:moveTo>
                <a:lnTo>
                  <a:pt x="7776972" y="1254252"/>
                </a:lnTo>
                <a:lnTo>
                  <a:pt x="7776972" y="0"/>
                </a:lnTo>
                <a:lnTo>
                  <a:pt x="0" y="0"/>
                </a:lnTo>
                <a:lnTo>
                  <a:pt x="0" y="1254252"/>
                </a:lnTo>
                <a:close/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87724" y="4860543"/>
            <a:ext cx="60572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Crowd </a:t>
            </a:r>
            <a:r>
              <a:rPr sz="1800" spc="-5" dirty="0">
                <a:latin typeface="Arial"/>
                <a:cs typeface="Arial"/>
              </a:rPr>
              <a:t>behavior is heavily influenced by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loss of  responsibility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the individual and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impression </a:t>
            </a:r>
            <a:r>
              <a:rPr sz="1800" dirty="0">
                <a:latin typeface="Arial"/>
                <a:cs typeface="Arial"/>
              </a:rPr>
              <a:t>of  </a:t>
            </a:r>
            <a:r>
              <a:rPr sz="1800" spc="-5" dirty="0">
                <a:latin typeface="Arial"/>
                <a:cs typeface="Arial"/>
              </a:rPr>
              <a:t>universality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15" dirty="0">
                <a:latin typeface="Arial"/>
                <a:cs typeface="Arial"/>
              </a:rPr>
              <a:t>behavior, </a:t>
            </a:r>
            <a:r>
              <a:rPr sz="1800" spc="-5" dirty="0">
                <a:latin typeface="Arial"/>
                <a:cs typeface="Arial"/>
              </a:rPr>
              <a:t>both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15" dirty="0">
                <a:latin typeface="Arial"/>
                <a:cs typeface="Arial"/>
              </a:rPr>
              <a:t>which </a:t>
            </a:r>
            <a:r>
              <a:rPr sz="1800" spc="-5" dirty="0">
                <a:latin typeface="Arial"/>
                <a:cs typeface="Arial"/>
              </a:rPr>
              <a:t>increase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size 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crowd.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0302" y="4931663"/>
            <a:ext cx="3943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solidFill>
                  <a:srgbClr val="56B5A2"/>
                </a:solidFill>
                <a:latin typeface="Arial"/>
                <a:cs typeface="Arial"/>
              </a:rPr>
              <a:t>5</a:t>
            </a:r>
            <a:endParaRPr sz="5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74315" y="1364995"/>
            <a:ext cx="4142232" cy="3142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5524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1521" y="114255"/>
            <a:ext cx="88924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Managing factors, making a crowd to</a:t>
            </a:r>
            <a:r>
              <a:rPr sz="3600" spc="-14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fund!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936" y="1088136"/>
            <a:ext cx="5344795" cy="64960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4925" rIns="0" bIns="0" rtlCol="0">
            <a:spAutoFit/>
          </a:bodyPr>
          <a:lstStyle/>
          <a:p>
            <a:pPr marL="122555" marR="186055">
              <a:lnSpc>
                <a:spcPct val="100000"/>
              </a:lnSpc>
              <a:spcBef>
                <a:spcPts val="275"/>
              </a:spcBef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crucial prerequisite is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use </a:t>
            </a:r>
            <a:r>
              <a:rPr sz="1800" dirty="0">
                <a:latin typeface="Arial"/>
                <a:cs typeface="Arial"/>
              </a:rPr>
              <a:t>of the </a:t>
            </a:r>
            <a:r>
              <a:rPr sz="1800" spc="-5" dirty="0">
                <a:latin typeface="Arial"/>
                <a:cs typeface="Arial"/>
              </a:rPr>
              <a:t>open call  </a:t>
            </a:r>
            <a:r>
              <a:rPr sz="1800" dirty="0">
                <a:latin typeface="Arial"/>
                <a:cs typeface="Arial"/>
              </a:rPr>
              <a:t>format </a:t>
            </a:r>
            <a:r>
              <a:rPr sz="1800" spc="-5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large </a:t>
            </a:r>
            <a:r>
              <a:rPr sz="1800" spc="-10" dirty="0">
                <a:latin typeface="Arial"/>
                <a:cs typeface="Arial"/>
              </a:rPr>
              <a:t>network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potential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funders.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0936" y="2007107"/>
            <a:ext cx="5344795" cy="64770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9370" rIns="0" bIns="0" rtlCol="0">
            <a:spAutoFit/>
          </a:bodyPr>
          <a:lstStyle/>
          <a:p>
            <a:pPr marL="91440" marR="1196975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Minimizing perceived </a:t>
            </a:r>
            <a:r>
              <a:rPr sz="1800" dirty="0">
                <a:latin typeface="Arial"/>
                <a:cs typeface="Arial"/>
              </a:rPr>
              <a:t>risks (AON </a:t>
            </a:r>
            <a:r>
              <a:rPr sz="1800" spc="-5" dirty="0">
                <a:latin typeface="Arial"/>
                <a:cs typeface="Arial"/>
              </a:rPr>
              <a:t>model,  </a:t>
            </a:r>
            <a:r>
              <a:rPr sz="1800" spc="-10" dirty="0">
                <a:latin typeface="Arial"/>
                <a:cs typeface="Arial"/>
              </a:rPr>
              <a:t>breakdown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spending).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0936" y="2924555"/>
            <a:ext cx="5344795" cy="64770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797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415"/>
              </a:spcBef>
            </a:pPr>
            <a:r>
              <a:rPr sz="1800" spc="-15" dirty="0">
                <a:latin typeface="Arial"/>
                <a:cs typeface="Arial"/>
              </a:rPr>
              <a:t>Always </a:t>
            </a:r>
            <a:r>
              <a:rPr sz="1800" spc="-5" dirty="0">
                <a:latin typeface="Arial"/>
                <a:cs typeface="Arial"/>
              </a:rPr>
              <a:t>securing mutual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benefit.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0936" y="3843528"/>
            <a:ext cx="5344795" cy="64770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79070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1410"/>
              </a:spcBef>
            </a:pPr>
            <a:r>
              <a:rPr sz="1800" spc="-5" dirty="0">
                <a:latin typeface="Arial"/>
                <a:cs typeface="Arial"/>
              </a:rPr>
              <a:t>Simplifying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process of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contribution.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0936" y="4760976"/>
            <a:ext cx="5344795" cy="95123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40640" rIns="0" bIns="0" rtlCol="0">
            <a:spAutoFit/>
          </a:bodyPr>
          <a:lstStyle/>
          <a:p>
            <a:pPr marL="86995" marR="694055">
              <a:lnSpc>
                <a:spcPct val="100000"/>
              </a:lnSpc>
              <a:spcBef>
                <a:spcPts val="320"/>
              </a:spcBef>
            </a:pPr>
            <a:r>
              <a:rPr sz="1800" spc="-5" dirty="0">
                <a:latin typeface="Arial"/>
                <a:cs typeface="Arial"/>
              </a:rPr>
              <a:t>Communicating charisma and reputation  </a:t>
            </a:r>
            <a:r>
              <a:rPr sz="1800" spc="-10" dirty="0">
                <a:latin typeface="Arial"/>
                <a:cs typeface="Arial"/>
              </a:rPr>
              <a:t>(conveying </a:t>
            </a:r>
            <a:r>
              <a:rPr sz="1800" spc="-5" dirty="0">
                <a:latin typeface="Arial"/>
                <a:cs typeface="Arial"/>
              </a:rPr>
              <a:t>personal background and regalia,  especially education and passed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success).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0484" y="1098041"/>
            <a:ext cx="280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7E7E7E"/>
                </a:solidFill>
                <a:latin typeface="Arial"/>
                <a:cs typeface="Arial"/>
              </a:rPr>
              <a:t>1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1528" y="2049271"/>
            <a:ext cx="335915" cy="3294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7E7E7E"/>
                </a:solidFill>
                <a:latin typeface="Arial"/>
                <a:cs typeface="Arial"/>
              </a:rPr>
              <a:t>2</a:t>
            </a:r>
            <a:endParaRPr sz="3600">
              <a:latin typeface="Arial"/>
              <a:cs typeface="Arial"/>
            </a:endParaRPr>
          </a:p>
          <a:p>
            <a:pPr marL="68580">
              <a:lnSpc>
                <a:spcPct val="100000"/>
              </a:lnSpc>
              <a:spcBef>
                <a:spcPts val="2635"/>
              </a:spcBef>
            </a:pPr>
            <a:r>
              <a:rPr sz="3600" spc="-5" dirty="0">
                <a:solidFill>
                  <a:srgbClr val="7E7E7E"/>
                </a:solidFill>
                <a:latin typeface="Arial"/>
                <a:cs typeface="Arial"/>
              </a:rPr>
              <a:t>3</a:t>
            </a:r>
            <a:endParaRPr sz="3600">
              <a:latin typeface="Arial"/>
              <a:cs typeface="Arial"/>
            </a:endParaRPr>
          </a:p>
          <a:p>
            <a:pPr marL="19685">
              <a:lnSpc>
                <a:spcPct val="100000"/>
              </a:lnSpc>
              <a:spcBef>
                <a:spcPts val="2910"/>
              </a:spcBef>
            </a:pPr>
            <a:r>
              <a:rPr sz="3600" dirty="0">
                <a:solidFill>
                  <a:srgbClr val="7E7E7E"/>
                </a:solidFill>
                <a:latin typeface="Arial"/>
                <a:cs typeface="Arial"/>
              </a:rPr>
              <a:t>4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15"/>
              </a:spcBef>
            </a:pPr>
            <a:r>
              <a:rPr sz="3600" spc="-5" dirty="0">
                <a:solidFill>
                  <a:srgbClr val="7E7E7E"/>
                </a:solidFill>
                <a:latin typeface="Arial"/>
                <a:cs typeface="Arial"/>
              </a:rPr>
              <a:t>5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53911" y="1010411"/>
            <a:ext cx="2787395" cy="4347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742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519" y="213817"/>
            <a:ext cx="882000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Managing factors, making a crowd to</a:t>
            </a:r>
            <a:r>
              <a:rPr sz="3600" spc="-14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fund!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936" y="1088136"/>
            <a:ext cx="5344795" cy="64960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48590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170"/>
              </a:spcBef>
            </a:pPr>
            <a:r>
              <a:rPr sz="1800" spc="-5" dirty="0">
                <a:latin typeface="Arial"/>
                <a:cs typeface="Arial"/>
              </a:rPr>
              <a:t>Activating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reciprocity.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0936" y="2007107"/>
            <a:ext cx="5344795" cy="64770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79070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1410"/>
              </a:spcBef>
            </a:pPr>
            <a:r>
              <a:rPr sz="1800" spc="-5" dirty="0">
                <a:latin typeface="Arial"/>
                <a:cs typeface="Arial"/>
              </a:rPr>
              <a:t>Intensive </a:t>
            </a:r>
            <a:r>
              <a:rPr sz="1800" spc="-10" dirty="0">
                <a:latin typeface="Arial"/>
                <a:cs typeface="Arial"/>
              </a:rPr>
              <a:t>crowd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marketing.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0936" y="2924555"/>
            <a:ext cx="5344795" cy="64770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4445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350"/>
              </a:spcBef>
            </a:pPr>
            <a:r>
              <a:rPr sz="1800" spc="-5" dirty="0">
                <a:latin typeface="Arial"/>
                <a:cs typeface="Arial"/>
              </a:rPr>
              <a:t>Stimulating </a:t>
            </a:r>
            <a:r>
              <a:rPr sz="1800" spc="-10" dirty="0">
                <a:latin typeface="Arial"/>
                <a:cs typeface="Arial"/>
              </a:rPr>
              <a:t>self-awareness </a:t>
            </a:r>
            <a:r>
              <a:rPr sz="1800" spc="-5" dirty="0">
                <a:latin typeface="Arial"/>
                <a:cs typeface="Arial"/>
              </a:rPr>
              <a:t>(videos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direct</a:t>
            </a:r>
            <a:r>
              <a:rPr sz="1800" spc="1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look,</a:t>
            </a:r>
            <a:endParaRPr sz="18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second person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narratives).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0936" y="4760976"/>
            <a:ext cx="5344795" cy="95123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40640" rIns="0" bIns="0" rtlCol="0">
            <a:spAutoFit/>
          </a:bodyPr>
          <a:lstStyle/>
          <a:p>
            <a:pPr marL="86995" marR="1198880">
              <a:lnSpc>
                <a:spcPct val="100000"/>
              </a:lnSpc>
              <a:spcBef>
                <a:spcPts val="320"/>
              </a:spcBef>
            </a:pPr>
            <a:r>
              <a:rPr sz="1800" spc="-5" dirty="0">
                <a:latin typeface="Arial"/>
                <a:cs typeface="Arial"/>
              </a:rPr>
              <a:t>Using NLP elements in communication  (commands, mindsets, attention control,  manipulation).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0484" y="1098041"/>
            <a:ext cx="280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7E7E7E"/>
                </a:solidFill>
                <a:latin typeface="Arial"/>
                <a:cs typeface="Arial"/>
              </a:rPr>
              <a:t>6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21" y="4907737"/>
            <a:ext cx="5346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7E7E7E"/>
                </a:solidFill>
                <a:latin typeface="Arial"/>
                <a:cs typeface="Arial"/>
              </a:rPr>
              <a:t>10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9148" y="2049271"/>
            <a:ext cx="328295" cy="2375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7E7E7E"/>
                </a:solidFill>
                <a:latin typeface="Arial"/>
                <a:cs typeface="Arial"/>
              </a:rPr>
              <a:t>7</a:t>
            </a:r>
            <a:endParaRPr sz="3600">
              <a:latin typeface="Arial"/>
              <a:cs typeface="Arial"/>
            </a:endParaRPr>
          </a:p>
          <a:p>
            <a:pPr marL="60960">
              <a:lnSpc>
                <a:spcPct val="100000"/>
              </a:lnSpc>
              <a:spcBef>
                <a:spcPts val="2635"/>
              </a:spcBef>
            </a:pPr>
            <a:r>
              <a:rPr sz="3600" spc="-5" dirty="0">
                <a:solidFill>
                  <a:srgbClr val="7E7E7E"/>
                </a:solidFill>
                <a:latin typeface="Arial"/>
                <a:cs typeface="Arial"/>
              </a:rPr>
              <a:t>8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10"/>
              </a:spcBef>
            </a:pPr>
            <a:r>
              <a:rPr sz="3600" dirty="0">
                <a:solidFill>
                  <a:srgbClr val="7E7E7E"/>
                </a:solidFill>
                <a:latin typeface="Arial"/>
                <a:cs typeface="Arial"/>
              </a:rPr>
              <a:t>9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0936" y="3843528"/>
            <a:ext cx="5344795" cy="64770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23495" rIns="0" bIns="0" rtlCol="0">
            <a:spAutoFit/>
          </a:bodyPr>
          <a:lstStyle/>
          <a:p>
            <a:pPr marL="67945" marR="151130">
              <a:lnSpc>
                <a:spcPct val="100000"/>
              </a:lnSpc>
              <a:spcBef>
                <a:spcPts val="185"/>
              </a:spcBef>
            </a:pPr>
            <a:r>
              <a:rPr sz="1800" spc="-5" dirty="0">
                <a:latin typeface="Arial"/>
                <a:cs typeface="Arial"/>
              </a:rPr>
              <a:t>Amplifying feeling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guilt (comparing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price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a  cheap hedonic product; disclosing personal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info).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50864" y="1040891"/>
            <a:ext cx="2788919" cy="4251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782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1837"/>
          </a:xfrm>
        </p:spPr>
        <p:txBody>
          <a:bodyPr/>
          <a:lstStyle/>
          <a:p>
            <a:pPr eaLnBrk="1" hangingPunct="1"/>
            <a:r>
              <a:rPr lang="en-MY" altLang="x-none" sz="6600"/>
              <a:t>Crowdfunding</a:t>
            </a:r>
          </a:p>
        </p:txBody>
      </p:sp>
      <p:sp>
        <p:nvSpPr>
          <p:cNvPr id="3075" name="Content Placeholder 4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052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MY" altLang="x-none" sz="6000"/>
              <a:t>  The New Method of Raising Funds for new businesses &amp; start-ups</a:t>
            </a:r>
          </a:p>
          <a:p>
            <a:pPr eaLnBrk="1" hangingPunct="1"/>
            <a:endParaRPr lang="en-MY" altLang="x-none" sz="6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7423CE9-2554-AC4B-9D06-6570B0644A6F}" type="slidenum">
              <a:rPr lang="en-MY" altLang="x-none">
                <a:solidFill>
                  <a:srgbClr val="898989"/>
                </a:solidFill>
                <a:latin typeface="Calibri" charset="0"/>
              </a:rPr>
              <a:pPr eaLnBrk="1" hangingPunct="1"/>
              <a:t>2</a:t>
            </a:fld>
            <a:endParaRPr lang="en-MY" altLang="x-none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61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515" y="213817"/>
            <a:ext cx="894648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Managing factors, making a crowd to</a:t>
            </a:r>
            <a:r>
              <a:rPr sz="3600" spc="-14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fund!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936" y="1088136"/>
            <a:ext cx="5344795" cy="64960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50165" rIns="0" bIns="0" rtlCol="0">
            <a:spAutoFit/>
          </a:bodyPr>
          <a:lstStyle/>
          <a:p>
            <a:pPr marL="146050" marR="262890">
              <a:lnSpc>
                <a:spcPct val="100000"/>
              </a:lnSpc>
              <a:spcBef>
                <a:spcPts val="395"/>
              </a:spcBef>
            </a:pPr>
            <a:r>
              <a:rPr sz="1800" spc="-5" dirty="0">
                <a:latin typeface="Arial"/>
                <a:cs typeface="Arial"/>
              </a:rPr>
              <a:t>Involving “Angels” (early funders)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contribute at 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start.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0936" y="2007107"/>
            <a:ext cx="5344795" cy="64770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79070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1410"/>
              </a:spcBef>
            </a:pPr>
            <a:r>
              <a:rPr sz="1800" spc="-5" dirty="0">
                <a:latin typeface="Arial"/>
                <a:cs typeface="Arial"/>
              </a:rPr>
              <a:t>Managing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rumors.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0936" y="2924555"/>
            <a:ext cx="5344795" cy="64770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4445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350"/>
              </a:spcBef>
            </a:pPr>
            <a:r>
              <a:rPr sz="1800" spc="-5" dirty="0">
                <a:latin typeface="Arial"/>
                <a:cs typeface="Arial"/>
              </a:rPr>
              <a:t>Creating </a:t>
            </a:r>
            <a:r>
              <a:rPr sz="1800" spc="-10" dirty="0">
                <a:latin typeface="Arial"/>
                <a:cs typeface="Arial"/>
              </a:rPr>
              <a:t>pseudo-panic </a:t>
            </a:r>
            <a:r>
              <a:rPr sz="1800" spc="-5" dirty="0">
                <a:latin typeface="Arial"/>
                <a:cs typeface="Arial"/>
              </a:rPr>
              <a:t>situations and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leading</a:t>
            </a:r>
            <a:endParaRPr sz="18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funders through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necessary </a:t>
            </a:r>
            <a:r>
              <a:rPr sz="1800" spc="-15" dirty="0">
                <a:latin typeface="Arial"/>
                <a:cs typeface="Arial"/>
              </a:rPr>
              <a:t>way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out.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3370" y="1105611"/>
            <a:ext cx="4883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265" dirty="0">
                <a:solidFill>
                  <a:srgbClr val="7E7E7E"/>
                </a:solidFill>
                <a:latin typeface="Arial"/>
                <a:cs typeface="Arial"/>
              </a:rPr>
              <a:t>11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211" y="2037969"/>
            <a:ext cx="559435" cy="2395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7E7E7E"/>
                </a:solidFill>
                <a:latin typeface="Arial"/>
                <a:cs typeface="Arial"/>
              </a:rPr>
              <a:t>12</a:t>
            </a:r>
            <a:endParaRPr sz="3600">
              <a:latin typeface="Arial"/>
              <a:cs typeface="Arial"/>
            </a:endParaRPr>
          </a:p>
          <a:p>
            <a:pPr marL="37465">
              <a:lnSpc>
                <a:spcPct val="100000"/>
              </a:lnSpc>
              <a:spcBef>
                <a:spcPts val="2815"/>
              </a:spcBef>
            </a:pPr>
            <a:r>
              <a:rPr sz="3600" dirty="0">
                <a:solidFill>
                  <a:srgbClr val="7E7E7E"/>
                </a:solidFill>
                <a:latin typeface="Arial"/>
                <a:cs typeface="Arial"/>
              </a:rPr>
              <a:t>13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85"/>
              </a:spcBef>
            </a:pPr>
            <a:r>
              <a:rPr sz="3600" spc="-5" dirty="0">
                <a:solidFill>
                  <a:srgbClr val="7E7E7E"/>
                </a:solidFill>
                <a:latin typeface="Arial"/>
                <a:cs typeface="Arial"/>
              </a:rPr>
              <a:t>14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0936" y="3843528"/>
            <a:ext cx="5344795" cy="64770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77800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1400"/>
              </a:spcBef>
            </a:pPr>
            <a:r>
              <a:rPr sz="1800" spc="-5" dirty="0">
                <a:latin typeface="Arial"/>
                <a:cs typeface="Arial"/>
              </a:rPr>
              <a:t>Sharing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result—not necessarily only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profit.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1123" y="4821935"/>
            <a:ext cx="5344795" cy="64770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504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185"/>
              </a:spcBef>
            </a:pPr>
            <a:r>
              <a:rPr sz="1800" spc="-5" dirty="0">
                <a:latin typeface="Arial"/>
                <a:cs typeface="Arial"/>
              </a:rPr>
              <a:t>Simplifying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target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audience.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009" y="4839157"/>
            <a:ext cx="578485" cy="1466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7E7E7E"/>
                </a:solidFill>
                <a:latin typeface="Arial"/>
                <a:cs typeface="Arial"/>
              </a:rPr>
              <a:t>15</a:t>
            </a:r>
            <a:endParaRPr sz="3600">
              <a:latin typeface="Arial"/>
              <a:cs typeface="Arial"/>
            </a:endParaRPr>
          </a:p>
          <a:p>
            <a:pPr marL="56515">
              <a:lnSpc>
                <a:spcPct val="100000"/>
              </a:lnSpc>
              <a:spcBef>
                <a:spcPts val="2700"/>
              </a:spcBef>
            </a:pPr>
            <a:r>
              <a:rPr sz="3600" spc="-5" dirty="0">
                <a:solidFill>
                  <a:srgbClr val="7E7E7E"/>
                </a:solidFill>
                <a:latin typeface="Arial"/>
                <a:cs typeface="Arial"/>
              </a:rPr>
              <a:t>16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1123" y="5733288"/>
            <a:ext cx="5344795" cy="64770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75895" rIns="0" bIns="0" rtlCol="0">
            <a:spAutoFit/>
          </a:bodyPr>
          <a:lstStyle/>
          <a:p>
            <a:pPr marL="163830">
              <a:lnSpc>
                <a:spcPct val="100000"/>
              </a:lnSpc>
              <a:spcBef>
                <a:spcPts val="1385"/>
              </a:spcBef>
            </a:pPr>
            <a:r>
              <a:rPr sz="1800" spc="-5" dirty="0">
                <a:latin typeface="Arial"/>
                <a:cs typeface="Arial"/>
              </a:rPr>
              <a:t>Creating great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visualization.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56959" y="1005840"/>
            <a:ext cx="2775204" cy="4556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0151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28625" y="1214438"/>
            <a:ext cx="8229600" cy="200025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  <a:cs typeface="+mn-cs"/>
              </a:rPr>
              <a:t>Crowdcube provides a web-based central hub for entrepreneurs to meet micro-investors. It uses the power of </a:t>
            </a:r>
            <a:r>
              <a:rPr lang="en-GB" sz="2000" dirty="0" err="1">
                <a:latin typeface="+mn-lt"/>
                <a:cs typeface="+mn-cs"/>
              </a:rPr>
              <a:t>Crowdfunding</a:t>
            </a:r>
            <a:r>
              <a:rPr lang="en-GB" sz="2000" dirty="0">
                <a:latin typeface="+mn-lt"/>
                <a:cs typeface="+mn-cs"/>
              </a:rPr>
              <a:t> to provide a unique service to two types of people: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  <a:cs typeface="+mn-cs"/>
              </a:rPr>
              <a:t>for entrepreneurs to source funding more accessibly than conventional routes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  <a:cs typeface="+mn-cs"/>
              </a:rPr>
              <a:t>for smaller investors to have the opportunity to invest in exciting high-potential businesses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428625" y="482601"/>
            <a:ext cx="7848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600" dirty="0"/>
              <a:t>What is </a:t>
            </a:r>
            <a:r>
              <a:rPr lang="en-GB" sz="3600" dirty="0" err="1"/>
              <a:t>Crowdcube</a:t>
            </a:r>
            <a:r>
              <a:rPr lang="en-GB" sz="3600" dirty="0"/>
              <a:t>?</a:t>
            </a:r>
            <a:br>
              <a:rPr lang="en-GB" sz="3600" dirty="0"/>
            </a:br>
            <a:endParaRPr lang="bg-BG" sz="3600" dirty="0"/>
          </a:p>
        </p:txBody>
      </p:sp>
      <p:sp>
        <p:nvSpPr>
          <p:cNvPr id="2" name="Rectangle 1"/>
          <p:cNvSpPr/>
          <p:nvPr/>
        </p:nvSpPr>
        <p:spPr>
          <a:xfrm>
            <a:off x="4800600" y="3500735"/>
            <a:ext cx="3798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/>
              <a:t>“$100 invested in Microsoft at their IPO would now be worth approximately $35k.”</a:t>
            </a:r>
          </a:p>
        </p:txBody>
      </p:sp>
      <p:pic>
        <p:nvPicPr>
          <p:cNvPr id="24" name="Picture 23" descr="crowdcub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10278"/>
            <a:ext cx="9144000" cy="189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7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472" y="439958"/>
            <a:ext cx="9144000" cy="61168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143000"/>
          </a:xfrm>
        </p:spPr>
        <p:txBody>
          <a:bodyPr>
            <a:noAutofit/>
          </a:bodyPr>
          <a:lstStyle/>
          <a:p>
            <a:r>
              <a:rPr lang="en-GB" sz="7200" b="1" dirty="0" err="1">
                <a:solidFill>
                  <a:schemeClr val="bg1">
                    <a:lumMod val="95000"/>
                  </a:schemeClr>
                </a:solidFill>
              </a:rPr>
              <a:t>Crowdfunding</a:t>
            </a:r>
            <a:endParaRPr lang="en-GB" sz="7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4065" y="402222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/>
              <a:t>Do you know how it works?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967" y="1143000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Know someone who has </a:t>
            </a:r>
            <a:r>
              <a:rPr lang="en-GB" sz="2800" dirty="0" err="1"/>
              <a:t>crowdfunded</a:t>
            </a:r>
            <a:r>
              <a:rPr lang="en-GB" sz="2800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9892" y="3495558"/>
            <a:ext cx="594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/>
              <a:t>Run a </a:t>
            </a:r>
            <a:r>
              <a:rPr lang="en-GB" sz="2800" b="1" i="1" dirty="0" err="1"/>
              <a:t>crowdfunding</a:t>
            </a:r>
            <a:r>
              <a:rPr lang="en-GB" sz="2800" b="1" i="1" dirty="0"/>
              <a:t> campaign?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967" y="3352800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Donated to a </a:t>
            </a:r>
            <a:r>
              <a:rPr lang="en-GB" sz="2800" b="1" dirty="0" err="1"/>
              <a:t>crowdfunding</a:t>
            </a:r>
            <a:r>
              <a:rPr lang="en-GB" sz="2800" b="1" dirty="0"/>
              <a:t> campaign?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95646" y="1640242"/>
            <a:ext cx="5647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Received a ‘reward’?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387" y="5334000"/>
            <a:ext cx="8602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Are you considering starting a </a:t>
            </a:r>
            <a:r>
              <a:rPr lang="en-GB" sz="3600" b="1" dirty="0" err="1"/>
              <a:t>crowdfunding</a:t>
            </a:r>
            <a:r>
              <a:rPr lang="en-GB" sz="3600" b="1" dirty="0"/>
              <a:t> campaign?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66916" y="4290568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Understand the different types of </a:t>
            </a:r>
            <a:r>
              <a:rPr lang="en-GB" sz="2800" dirty="0" err="1"/>
              <a:t>crowdfunding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6567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x-none"/>
              <a:t>Crowdfunding Models</a:t>
            </a:r>
          </a:p>
        </p:txBody>
      </p:sp>
      <p:pic>
        <p:nvPicPr>
          <p:cNvPr id="1027" name="Picture 3" descr="C:\Users\Jahanna\Documents\MBA\Year 2\Semester 2\Social Media Mktg\Crowd Funding\loan crowdf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2511">
            <a:off x="5137150" y="4183063"/>
            <a:ext cx="3757613" cy="2409825"/>
          </a:xfrm>
          <a:prstGeom prst="rect">
            <a:avLst/>
          </a:prstGeom>
          <a:noFill/>
          <a:ln>
            <a:noFill/>
          </a:ln>
          <a:effectLst>
            <a:outerShdw blurRad="63500" dist="38100" dir="10800000" sx="102000" sy="102000" algn="r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2828925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Donation-based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crowdfunding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is a way to source money for a project by asking a large number of contributors to donate a small amount to it.</a:t>
            </a:r>
            <a:endParaRPr lang="en-IN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100" name="Picture 2" descr="C:\Users\D!MPY\Downloads\Untitled-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DA577B0-7B6A-8E4C-A0AA-64613E06519E}" type="slidenum">
              <a:rPr lang="en-MY" altLang="x-none">
                <a:solidFill>
                  <a:srgbClr val="898989"/>
                </a:solidFill>
                <a:latin typeface="Calibri" charset="0"/>
              </a:rPr>
              <a:pPr eaLnBrk="1" hangingPunct="1"/>
              <a:t>4</a:t>
            </a:fld>
            <a:endParaRPr lang="en-MY" altLang="x-none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302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Crowdfunding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/>
              <a:t>Donation-based </a:t>
            </a:r>
            <a:r>
              <a:rPr lang="en-US" b="1" i="1" dirty="0" err="1"/>
              <a:t>crowdfunding</a:t>
            </a:r>
            <a:r>
              <a:rPr lang="en-US" b="1" i="1" dirty="0"/>
              <a:t> </a:t>
            </a:r>
            <a:r>
              <a:rPr lang="en-US" dirty="0"/>
              <a:t>is a way to source money for a project by asking a large number of contributors to donate a small amount to it.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b="1" i="1" dirty="0"/>
              <a:t>Reward-based  </a:t>
            </a:r>
            <a:r>
              <a:rPr lang="en-IN" b="1" i="1" dirty="0" err="1"/>
              <a:t>crowdfunding</a:t>
            </a:r>
            <a:r>
              <a:rPr lang="en-IN" b="1" i="1" dirty="0"/>
              <a:t> </a:t>
            </a:r>
            <a:r>
              <a:rPr lang="en-IN" dirty="0"/>
              <a:t>involves setting varying levels of rewards that correspond to pledge amounts. A standard rewards campaign offers at least three levels of pledges/rewards.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MY" b="1" i="1" dirty="0"/>
              <a:t>Debt-based </a:t>
            </a:r>
            <a:r>
              <a:rPr lang="en-MY" b="1" i="1" dirty="0" err="1"/>
              <a:t>crowdfunding</a:t>
            </a:r>
            <a:r>
              <a:rPr lang="en-MY" b="1" i="1" dirty="0"/>
              <a:t> </a:t>
            </a:r>
            <a:r>
              <a:rPr lang="en-MY" dirty="0"/>
              <a:t>also called as micro-financing or peer-to-peer (P2P) lending: start-ups borrow money from a number of people online and pay them back after the project is finished.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A057455-3A7A-6D4C-A865-7F2AFD48FE5C}" type="slidenum">
              <a:rPr lang="en-MY" altLang="x-none">
                <a:solidFill>
                  <a:srgbClr val="898989"/>
                </a:solidFill>
                <a:latin typeface="Calibri" charset="0"/>
              </a:rPr>
              <a:pPr eaLnBrk="1" hangingPunct="1"/>
              <a:t>5</a:t>
            </a:fld>
            <a:endParaRPr lang="en-MY" altLang="x-none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526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713"/>
            <a:ext cx="9144000" cy="62372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b="1" i="1" dirty="0"/>
              <a:t>Lending </a:t>
            </a:r>
            <a:r>
              <a:rPr lang="en-IN" b="1" i="1" dirty="0" err="1"/>
              <a:t>Crowdfunding</a:t>
            </a:r>
            <a:r>
              <a:rPr lang="en-IN" dirty="0"/>
              <a:t>: allows entrepreneurs to raise funds in the form of loans that they will pay back to the lenders over a pre-determined timeline with a set interest rate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/>
              <a:t>Equity </a:t>
            </a:r>
            <a:r>
              <a:rPr lang="en-US" b="1" i="1" dirty="0" err="1"/>
              <a:t>Crowdfunding</a:t>
            </a:r>
            <a:r>
              <a:rPr lang="en-US" b="1" i="1" dirty="0"/>
              <a:t> </a:t>
            </a:r>
            <a:r>
              <a:rPr lang="en-US" dirty="0"/>
              <a:t> is a process in which people invest in an unlisted company in exchange for equitable rights in the form of shares in that company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4CD481C-827F-8944-BABF-D271978A2F7E}" type="slidenum">
              <a:rPr lang="en-MY" altLang="x-none">
                <a:solidFill>
                  <a:srgbClr val="898989"/>
                </a:solidFill>
                <a:latin typeface="Calibri" charset="0"/>
              </a:rPr>
              <a:pPr eaLnBrk="1" hangingPunct="1"/>
              <a:t>6</a:t>
            </a:fld>
            <a:endParaRPr lang="en-MY" altLang="x-none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330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rise of the platforms </a:t>
            </a:r>
            <a:endParaRPr lang="da-DK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Content Placeholder 3" descr="cf logos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4401"/>
            <a:ext cx="9144000" cy="5486399"/>
          </a:xfrm>
        </p:spPr>
      </p:pic>
      <p:pic>
        <p:nvPicPr>
          <p:cNvPr id="5" name="Picture 2" descr="Nes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0081" y="6281307"/>
            <a:ext cx="2159963" cy="51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106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92100"/>
            <a:ext cx="8534400" cy="758825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Kickstarter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altLang="en-US" sz="2000"/>
              <a:t>Kickstarter is the world’s largest crowdfunding platform</a:t>
            </a:r>
          </a:p>
          <a:p>
            <a:r>
              <a:rPr lang="en-US" altLang="en-US" sz="2000"/>
              <a:t>Kickstarter’s mission is to “help bring creative projects to life”</a:t>
            </a:r>
          </a:p>
          <a:p>
            <a:r>
              <a:rPr lang="en-US" altLang="en-US" sz="2000"/>
              <a:t>Since Kickstarter’s launch in 2009, 5.1 million people have pledged $861 million, funding 51,000 creative projects</a:t>
            </a:r>
          </a:p>
          <a:p>
            <a:pPr lvl="1">
              <a:buFont typeface="Courier New" charset="0"/>
              <a:buChar char="o"/>
            </a:pPr>
            <a:r>
              <a:rPr lang="en-US" altLang="en-US" sz="1600"/>
              <a:t>Such as films, music, stage shows, comics, journalism, video games, and food-related projects</a:t>
            </a:r>
          </a:p>
          <a:p>
            <a:r>
              <a:rPr lang="en-US" altLang="en-US" sz="2000"/>
              <a:t>People who back Kickstarter projects are offered tangible rewards and unique experiences in exchange for their pledges</a:t>
            </a:r>
          </a:p>
          <a:p>
            <a:pPr lvl="1">
              <a:buFont typeface="Courier New" charset="0"/>
              <a:buChar char="o"/>
            </a:pPr>
            <a:r>
              <a:rPr lang="en-US" altLang="en-US" sz="1600"/>
              <a:t>Backers of an effort to make a book or film often get a copy of the finished work</a:t>
            </a:r>
          </a:p>
          <a:p>
            <a:pPr lvl="1">
              <a:buFont typeface="Courier New" charset="0"/>
              <a:buChar char="o"/>
            </a:pPr>
            <a:r>
              <a:rPr lang="en-US" altLang="en-US" sz="1600"/>
              <a:t>A bigger pledge to a film project might get a backer into the premiere</a:t>
            </a:r>
          </a:p>
          <a:p>
            <a:r>
              <a:rPr lang="en-US" altLang="en-US" sz="2000"/>
              <a:t>Kickstarter’s model traces its roots to the subscription model of arts patronage, where artists would go directly to their audiences to fund their work</a:t>
            </a:r>
          </a:p>
          <a:p>
            <a:pPr>
              <a:spcBef>
                <a:spcPct val="0"/>
              </a:spcBef>
              <a:spcAft>
                <a:spcPts val="300"/>
              </a:spcAft>
              <a:buFont typeface="Wingdings 2" charset="2"/>
              <a:buNone/>
            </a:pPr>
            <a:endParaRPr lang="en-US" altLang="en-US" sz="2000"/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6019800"/>
            <a:ext cx="17970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46163"/>
            <a:ext cx="457200" cy="4413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3">
                    <a:shade val="75000"/>
                  </a:schemeClr>
                </a:solidFill>
                <a:latin typeface="Garamond" pitchFamily="18" charset="0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08255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1550" y="698161"/>
            <a:ext cx="2322258" cy="50206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200" dirty="0">
                <a:solidFill>
                  <a:srgbClr val="5FCAEE"/>
                </a:solidFill>
                <a:latin typeface="Trebuchet MS"/>
                <a:cs typeface="Trebuchet MS"/>
              </a:rPr>
              <a:t>P</a:t>
            </a:r>
            <a:r>
              <a:rPr sz="3200" spc="-8" dirty="0">
                <a:solidFill>
                  <a:srgbClr val="5FCAEE"/>
                </a:solidFill>
                <a:latin typeface="Trebuchet MS"/>
                <a:cs typeface="Trebuchet MS"/>
              </a:rPr>
              <a:t>l</a:t>
            </a:r>
            <a:r>
              <a:rPr sz="3200" spc="-4" dirty="0">
                <a:solidFill>
                  <a:srgbClr val="5FCAEE"/>
                </a:solidFill>
                <a:latin typeface="Trebuchet MS"/>
                <a:cs typeface="Trebuchet MS"/>
              </a:rPr>
              <a:t>atforms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0668" y="1809368"/>
            <a:ext cx="3666744" cy="1573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71144" y="1852231"/>
            <a:ext cx="1627823" cy="976313"/>
          </a:xfrm>
          <a:custGeom>
            <a:avLst/>
            <a:gdLst/>
            <a:ahLst/>
            <a:cxnLst/>
            <a:rect l="l" t="t" r="r" b="b"/>
            <a:pathLst>
              <a:path w="2170429" h="1301750">
                <a:moveTo>
                  <a:pt x="0" y="1301496"/>
                </a:moveTo>
                <a:lnTo>
                  <a:pt x="2170176" y="1301496"/>
                </a:lnTo>
                <a:lnTo>
                  <a:pt x="2170176" y="0"/>
                </a:lnTo>
                <a:lnTo>
                  <a:pt x="0" y="0"/>
                </a:lnTo>
                <a:lnTo>
                  <a:pt x="0" y="1301496"/>
                </a:lnTo>
                <a:close/>
              </a:path>
            </a:pathLst>
          </a:custGeom>
          <a:solidFill>
            <a:srgbClr val="5FC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71144" y="1852231"/>
            <a:ext cx="1627823" cy="976313"/>
          </a:xfrm>
          <a:custGeom>
            <a:avLst/>
            <a:gdLst/>
            <a:ahLst/>
            <a:cxnLst/>
            <a:rect l="l" t="t" r="r" b="b"/>
            <a:pathLst>
              <a:path w="2170429" h="1301750">
                <a:moveTo>
                  <a:pt x="0" y="1301496"/>
                </a:moveTo>
                <a:lnTo>
                  <a:pt x="2170176" y="1301496"/>
                </a:lnTo>
                <a:lnTo>
                  <a:pt x="2170176" y="0"/>
                </a:lnTo>
                <a:lnTo>
                  <a:pt x="0" y="0"/>
                </a:lnTo>
                <a:lnTo>
                  <a:pt x="0" y="1301496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69350" y="2079720"/>
            <a:ext cx="2677478" cy="448680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marL="9525">
              <a:spcBef>
                <a:spcPts val="79"/>
              </a:spcBef>
              <a:tabLst>
                <a:tab pos="1764506" algn="l"/>
              </a:tabLst>
            </a:pPr>
            <a:r>
              <a:rPr sz="2850" dirty="0">
                <a:solidFill>
                  <a:srgbClr val="FFFFFF"/>
                </a:solidFill>
                <a:latin typeface="Trebuchet MS"/>
                <a:cs typeface="Trebuchet MS"/>
              </a:rPr>
              <a:t>Story	</a:t>
            </a:r>
            <a:r>
              <a:rPr sz="2850" spc="-60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2850" spc="-4" dirty="0">
                <a:solidFill>
                  <a:srgbClr val="FFFFFF"/>
                </a:solidFill>
                <a:latin typeface="Trebuchet MS"/>
                <a:cs typeface="Trebuchet MS"/>
              </a:rPr>
              <a:t>ideo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80063" y="4065079"/>
            <a:ext cx="1627823" cy="976313"/>
          </a:xfrm>
          <a:custGeom>
            <a:avLst/>
            <a:gdLst/>
            <a:ahLst/>
            <a:cxnLst/>
            <a:rect l="l" t="t" r="r" b="b"/>
            <a:pathLst>
              <a:path w="2170429" h="1301750">
                <a:moveTo>
                  <a:pt x="0" y="1301496"/>
                </a:moveTo>
                <a:lnTo>
                  <a:pt x="2170176" y="1301496"/>
                </a:lnTo>
                <a:lnTo>
                  <a:pt x="2170176" y="0"/>
                </a:lnTo>
                <a:lnTo>
                  <a:pt x="0" y="0"/>
                </a:lnTo>
                <a:lnTo>
                  <a:pt x="0" y="1301496"/>
                </a:lnTo>
                <a:close/>
              </a:path>
            </a:pathLst>
          </a:custGeom>
          <a:solidFill>
            <a:srgbClr val="5FC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80063" y="4065079"/>
            <a:ext cx="1627823" cy="976313"/>
          </a:xfrm>
          <a:custGeom>
            <a:avLst/>
            <a:gdLst/>
            <a:ahLst/>
            <a:cxnLst/>
            <a:rect l="l" t="t" r="r" b="b"/>
            <a:pathLst>
              <a:path w="2170429" h="1301750">
                <a:moveTo>
                  <a:pt x="0" y="1301496"/>
                </a:moveTo>
                <a:lnTo>
                  <a:pt x="2170176" y="1301496"/>
                </a:lnTo>
                <a:lnTo>
                  <a:pt x="2170176" y="0"/>
                </a:lnTo>
                <a:lnTo>
                  <a:pt x="0" y="0"/>
                </a:lnTo>
                <a:lnTo>
                  <a:pt x="0" y="1301496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80064" y="4290441"/>
            <a:ext cx="3419951" cy="4482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41923">
              <a:spcBef>
                <a:spcPts val="75"/>
              </a:spcBef>
              <a:tabLst>
                <a:tab pos="2046923" algn="l"/>
              </a:tabLst>
            </a:pPr>
            <a:r>
              <a:rPr sz="2850" spc="-15" dirty="0">
                <a:solidFill>
                  <a:srgbClr val="FFFFFF"/>
                </a:solidFill>
                <a:latin typeface="Trebuchet MS"/>
                <a:cs typeface="Trebuchet MS"/>
              </a:rPr>
              <a:t>Rewards	</a:t>
            </a:r>
            <a:r>
              <a:rPr sz="2850" spc="-4" dirty="0">
                <a:solidFill>
                  <a:srgbClr val="FFFFFF"/>
                </a:solidFill>
                <a:latin typeface="Trebuchet MS"/>
                <a:cs typeface="Trebuchet MS"/>
              </a:rPr>
              <a:t>Images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69317" y="2987230"/>
            <a:ext cx="1627823" cy="976313"/>
          </a:xfrm>
          <a:custGeom>
            <a:avLst/>
            <a:gdLst/>
            <a:ahLst/>
            <a:cxnLst/>
            <a:rect l="l" t="t" r="r" b="b"/>
            <a:pathLst>
              <a:path w="2170429" h="1301750">
                <a:moveTo>
                  <a:pt x="0" y="1301495"/>
                </a:moveTo>
                <a:lnTo>
                  <a:pt x="2170176" y="1301495"/>
                </a:lnTo>
                <a:lnTo>
                  <a:pt x="2170176" y="0"/>
                </a:lnTo>
                <a:lnTo>
                  <a:pt x="0" y="0"/>
                </a:lnTo>
                <a:lnTo>
                  <a:pt x="0" y="1301495"/>
                </a:lnTo>
                <a:close/>
              </a:path>
            </a:pathLst>
          </a:custGeom>
          <a:solidFill>
            <a:srgbClr val="5FC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69317" y="2987230"/>
            <a:ext cx="1627823" cy="976313"/>
          </a:xfrm>
          <a:custGeom>
            <a:avLst/>
            <a:gdLst/>
            <a:ahLst/>
            <a:cxnLst/>
            <a:rect l="l" t="t" r="r" b="b"/>
            <a:pathLst>
              <a:path w="2170429" h="1301750">
                <a:moveTo>
                  <a:pt x="0" y="1301495"/>
                </a:moveTo>
                <a:lnTo>
                  <a:pt x="2170176" y="1301495"/>
                </a:lnTo>
                <a:lnTo>
                  <a:pt x="2170176" y="0"/>
                </a:lnTo>
                <a:lnTo>
                  <a:pt x="0" y="0"/>
                </a:lnTo>
                <a:lnTo>
                  <a:pt x="0" y="1301495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85725" y="3023807"/>
            <a:ext cx="1194435" cy="839172"/>
          </a:xfrm>
          <a:prstGeom prst="rect">
            <a:avLst/>
          </a:prstGeom>
        </p:spPr>
        <p:txBody>
          <a:bodyPr vert="horz" wrap="square" lIns="0" tIns="69056" rIns="0" bIns="0" rtlCol="0">
            <a:spAutoFit/>
          </a:bodyPr>
          <a:lstStyle/>
          <a:p>
            <a:pPr marL="41433" marR="3810" indent="-32385">
              <a:lnSpc>
                <a:spcPts val="2978"/>
              </a:lnSpc>
              <a:spcBef>
                <a:spcPts val="544"/>
              </a:spcBef>
            </a:pPr>
            <a:r>
              <a:rPr sz="2850" spc="-131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850" dirty="0">
                <a:solidFill>
                  <a:srgbClr val="FFFFFF"/>
                </a:solidFill>
                <a:latin typeface="Trebuchet MS"/>
                <a:cs typeface="Trebuchet MS"/>
              </a:rPr>
              <a:t>roject  </a:t>
            </a:r>
            <a:r>
              <a:rPr sz="2850" spc="-4" dirty="0">
                <a:solidFill>
                  <a:srgbClr val="FFFFFF"/>
                </a:solidFill>
                <a:latin typeface="Trebuchet MS"/>
                <a:cs typeface="Trebuchet MS"/>
              </a:rPr>
              <a:t>Details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23615" y="5468162"/>
            <a:ext cx="83344" cy="315952"/>
          </a:xfrm>
          <a:prstGeom prst="rect">
            <a:avLst/>
          </a:prstGeom>
        </p:spPr>
        <p:txBody>
          <a:bodyPr vert="horz" wrap="square" lIns="0" tIns="4286" rIns="0" bIns="0" rtlCol="0">
            <a:spAutoFit/>
          </a:bodyPr>
          <a:lstStyle/>
          <a:p>
            <a:pPr marL="19050">
              <a:spcBef>
                <a:spcPts val="34"/>
              </a:spcBef>
            </a:pPr>
            <a:fld id="{81D60167-4931-47E6-BA6A-407CBD079E47}" type="slidenum">
              <a:rPr sz="675" dirty="0">
                <a:solidFill>
                  <a:srgbClr val="5FCAEE"/>
                </a:solidFill>
                <a:latin typeface="Trebuchet MS"/>
                <a:cs typeface="Trebuchet MS"/>
              </a:rPr>
              <a:pPr marL="19050">
                <a:spcBef>
                  <a:spcPts val="34"/>
                </a:spcBef>
              </a:pPr>
              <a:t>9</a:t>
            </a:fld>
            <a:endParaRPr sz="675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7233" y="3528060"/>
            <a:ext cx="1674971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Trebuchet MS"/>
                <a:cs typeface="Trebuchet MS"/>
              </a:rPr>
              <a:t>Successful</a:t>
            </a:r>
            <a:r>
              <a:rPr sz="1350" spc="-30" dirty="0">
                <a:latin typeface="Trebuchet MS"/>
                <a:cs typeface="Trebuchet MS"/>
              </a:rPr>
              <a:t> </a:t>
            </a:r>
            <a:r>
              <a:rPr sz="1350" spc="-4" dirty="0">
                <a:latin typeface="Trebuchet MS"/>
                <a:cs typeface="Trebuchet MS"/>
              </a:rPr>
              <a:t>Campaigns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7842" y="3733571"/>
            <a:ext cx="2934176" cy="6328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1949" indent="-342424">
              <a:spcBef>
                <a:spcPts val="75"/>
              </a:spcBef>
              <a:buAutoNum type="arabicPeriod"/>
              <a:tabLst>
                <a:tab pos="351949" algn="l"/>
                <a:tab pos="352425" algn="l"/>
              </a:tabLst>
            </a:pPr>
            <a:r>
              <a:rPr sz="1350" spc="-4" dirty="0">
                <a:latin typeface="Trebuchet MS"/>
                <a:cs typeface="Trebuchet MS"/>
              </a:rPr>
              <a:t>compelling idea or</a:t>
            </a:r>
            <a:r>
              <a:rPr sz="1350" spc="-30" dirty="0">
                <a:latin typeface="Trebuchet MS"/>
                <a:cs typeface="Trebuchet MS"/>
              </a:rPr>
              <a:t> </a:t>
            </a:r>
            <a:r>
              <a:rPr sz="1350" spc="-4" dirty="0">
                <a:latin typeface="Trebuchet MS"/>
                <a:cs typeface="Trebuchet MS"/>
              </a:rPr>
              <a:t>message</a:t>
            </a:r>
            <a:endParaRPr sz="1350">
              <a:latin typeface="Trebuchet MS"/>
              <a:cs typeface="Trebuchet MS"/>
            </a:endParaRPr>
          </a:p>
          <a:p>
            <a:pPr marL="351949" indent="-342424">
              <a:spcBef>
                <a:spcPts val="4"/>
              </a:spcBef>
              <a:buAutoNum type="arabicPeriod"/>
              <a:tabLst>
                <a:tab pos="351949" algn="l"/>
                <a:tab pos="352425" algn="l"/>
              </a:tabLst>
            </a:pPr>
            <a:r>
              <a:rPr sz="1350" spc="-4" dirty="0">
                <a:latin typeface="Trebuchet MS"/>
                <a:cs typeface="Trebuchet MS"/>
              </a:rPr>
              <a:t>Focus </a:t>
            </a:r>
            <a:r>
              <a:rPr sz="1350" dirty="0">
                <a:latin typeface="Trebuchet MS"/>
                <a:cs typeface="Trebuchet MS"/>
              </a:rPr>
              <a:t>on </a:t>
            </a:r>
            <a:r>
              <a:rPr sz="1350" spc="-4" dirty="0">
                <a:latin typeface="Trebuchet MS"/>
                <a:cs typeface="Trebuchet MS"/>
              </a:rPr>
              <a:t>‘why’ and not on</a:t>
            </a:r>
            <a:r>
              <a:rPr sz="1350" spc="-101" dirty="0">
                <a:latin typeface="Trebuchet MS"/>
                <a:cs typeface="Trebuchet MS"/>
              </a:rPr>
              <a:t> </a:t>
            </a:r>
            <a:r>
              <a:rPr sz="1350" spc="-4" dirty="0">
                <a:latin typeface="Trebuchet MS"/>
                <a:cs typeface="Trebuchet MS"/>
              </a:rPr>
              <a:t>‘what’</a:t>
            </a:r>
            <a:endParaRPr sz="1350">
              <a:latin typeface="Trebuchet MS"/>
              <a:cs typeface="Trebuchet MS"/>
            </a:endParaRPr>
          </a:p>
          <a:p>
            <a:pPr marL="351949" indent="-342424">
              <a:buAutoNum type="arabicPeriod"/>
              <a:tabLst>
                <a:tab pos="351949" algn="l"/>
                <a:tab pos="352425" algn="l"/>
              </a:tabLst>
            </a:pPr>
            <a:r>
              <a:rPr sz="1350" dirty="0">
                <a:latin typeface="Trebuchet MS"/>
                <a:cs typeface="Trebuchet MS"/>
              </a:rPr>
              <a:t>Funded by </a:t>
            </a:r>
            <a:r>
              <a:rPr sz="1350" spc="-4" dirty="0">
                <a:latin typeface="Trebuchet MS"/>
                <a:cs typeface="Trebuchet MS"/>
              </a:rPr>
              <a:t>the </a:t>
            </a:r>
            <a:r>
              <a:rPr sz="1350" dirty="0">
                <a:latin typeface="Trebuchet MS"/>
                <a:cs typeface="Trebuchet MS"/>
              </a:rPr>
              <a:t>general</a:t>
            </a:r>
            <a:r>
              <a:rPr sz="1350" spc="-34" dirty="0">
                <a:latin typeface="Trebuchet MS"/>
                <a:cs typeface="Trebuchet MS"/>
              </a:rPr>
              <a:t> </a:t>
            </a:r>
            <a:r>
              <a:rPr sz="1350" spc="-4" dirty="0">
                <a:latin typeface="Trebuchet MS"/>
                <a:cs typeface="Trebuchet MS"/>
              </a:rPr>
              <a:t>public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0133" y="4351211"/>
            <a:ext cx="3977640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350" dirty="0">
                <a:latin typeface="Trebuchet MS"/>
                <a:cs typeface="Trebuchet MS"/>
              </a:rPr>
              <a:t>25 – 40% </a:t>
            </a:r>
            <a:r>
              <a:rPr sz="1350" spc="-4" dirty="0">
                <a:latin typeface="Trebuchet MS"/>
                <a:cs typeface="Trebuchet MS"/>
              </a:rPr>
              <a:t>is funded </a:t>
            </a:r>
            <a:r>
              <a:rPr sz="1350" dirty="0">
                <a:latin typeface="Trebuchet MS"/>
                <a:cs typeface="Trebuchet MS"/>
              </a:rPr>
              <a:t>by </a:t>
            </a:r>
            <a:r>
              <a:rPr sz="1350" spc="-4" dirty="0">
                <a:latin typeface="Trebuchet MS"/>
                <a:cs typeface="Trebuchet MS"/>
              </a:rPr>
              <a:t>first, second and third degree  of</a:t>
            </a:r>
            <a:r>
              <a:rPr sz="1350" spc="-11" dirty="0">
                <a:latin typeface="Trebuchet MS"/>
                <a:cs typeface="Trebuchet MS"/>
              </a:rPr>
              <a:t> </a:t>
            </a:r>
            <a:r>
              <a:rPr sz="1350" spc="-8" dirty="0">
                <a:latin typeface="Trebuchet MS"/>
                <a:cs typeface="Trebuchet MS"/>
              </a:rPr>
              <a:t>connections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39689" y="1553146"/>
            <a:ext cx="1671638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Trebuchet MS"/>
                <a:cs typeface="Trebuchet MS"/>
              </a:rPr>
              <a:t>Make </a:t>
            </a:r>
            <a:r>
              <a:rPr sz="1350" dirty="0">
                <a:latin typeface="Trebuchet MS"/>
                <a:cs typeface="Trebuchet MS"/>
              </a:rPr>
              <a:t>sure </a:t>
            </a:r>
            <a:r>
              <a:rPr sz="1350" spc="-4" dirty="0">
                <a:latin typeface="Trebuchet MS"/>
                <a:cs typeface="Trebuchet MS"/>
              </a:rPr>
              <a:t>to</a:t>
            </a:r>
            <a:r>
              <a:rPr sz="1350" spc="-56" dirty="0">
                <a:latin typeface="Trebuchet MS"/>
                <a:cs typeface="Trebuchet MS"/>
              </a:rPr>
              <a:t> </a:t>
            </a:r>
            <a:r>
              <a:rPr sz="1350" spc="-4" dirty="0">
                <a:latin typeface="Trebuchet MS"/>
                <a:cs typeface="Trebuchet MS"/>
              </a:rPr>
              <a:t>Include:</a:t>
            </a:r>
            <a:endParaRPr sz="135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00415870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31202</TotalTime>
  <Words>942</Words>
  <Application>Microsoft Macintosh PowerPoint</Application>
  <PresentationFormat>On-screen Show (4:3)</PresentationFormat>
  <Paragraphs>132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  <vt:variant>
        <vt:lpstr>Custom Shows</vt:lpstr>
      </vt:variant>
      <vt:variant>
        <vt:i4>1</vt:i4>
      </vt:variant>
    </vt:vector>
  </HeadingPairs>
  <TitlesOfParts>
    <vt:vector size="31" baseType="lpstr">
      <vt:lpstr>Calibri Regular</vt:lpstr>
      <vt:lpstr>新細明體</vt:lpstr>
      <vt:lpstr>Arial</vt:lpstr>
      <vt:lpstr>Calibri</vt:lpstr>
      <vt:lpstr>Courier New</vt:lpstr>
      <vt:lpstr>Garamond</vt:lpstr>
      <vt:lpstr>Trebuchet MS</vt:lpstr>
      <vt:lpstr>Wingdings 2</vt:lpstr>
      <vt:lpstr>自訂設計</vt:lpstr>
      <vt:lpstr>FINTECH: Crowdfunding</vt:lpstr>
      <vt:lpstr>Crowdfunding</vt:lpstr>
      <vt:lpstr>Crowdfunding</vt:lpstr>
      <vt:lpstr>Crowdfunding Models</vt:lpstr>
      <vt:lpstr>Types of Crowdfunding</vt:lpstr>
      <vt:lpstr>PowerPoint Presentation</vt:lpstr>
      <vt:lpstr>The rise of the platforms </vt:lpstr>
      <vt:lpstr>Kickstarter</vt:lpstr>
      <vt:lpstr>Story Video</vt:lpstr>
      <vt:lpstr>Indiegogo</vt:lpstr>
      <vt:lpstr>Psychological attributes of a crowd</vt:lpstr>
      <vt:lpstr>Psychological laws of crowd life cycle</vt:lpstr>
      <vt:lpstr>Why do people bring their money to indefinite projects?</vt:lpstr>
      <vt:lpstr>Why do people bring their money to indefinite projects?</vt:lpstr>
      <vt:lpstr>Why do people bring their money to indefinite projects?</vt:lpstr>
      <vt:lpstr>Why do people bring their money to indefinite projects?</vt:lpstr>
      <vt:lpstr>Why do people bring their money to indefinite projects?</vt:lpstr>
      <vt:lpstr>PowerPoint Presentation</vt:lpstr>
      <vt:lpstr>PowerPoint Presentation</vt:lpstr>
      <vt:lpstr>11</vt:lpstr>
      <vt:lpstr>PowerPoint Presentation</vt:lpstr>
      <vt:lpstr>自訂放映1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Topics “International Business and Enterprise”</dc:title>
  <dc:creator>dlee</dc:creator>
  <cp:lastModifiedBy>Microsoft Office User</cp:lastModifiedBy>
  <cp:revision>1013</cp:revision>
  <dcterms:created xsi:type="dcterms:W3CDTF">2009-10-28T05:58:26Z</dcterms:created>
  <dcterms:modified xsi:type="dcterms:W3CDTF">2020-10-22T02:05:59Z</dcterms:modified>
</cp:coreProperties>
</file>