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27"/>
  </p:notesMasterIdLst>
  <p:sldIdLst>
    <p:sldId id="520" r:id="rId3"/>
    <p:sldId id="767" r:id="rId4"/>
    <p:sldId id="762" r:id="rId5"/>
    <p:sldId id="729" r:id="rId6"/>
    <p:sldId id="725" r:id="rId7"/>
    <p:sldId id="730" r:id="rId8"/>
    <p:sldId id="760" r:id="rId9"/>
    <p:sldId id="728" r:id="rId10"/>
    <p:sldId id="768" r:id="rId11"/>
    <p:sldId id="763" r:id="rId12"/>
    <p:sldId id="769" r:id="rId13"/>
    <p:sldId id="764" r:id="rId14"/>
    <p:sldId id="765" r:id="rId15"/>
    <p:sldId id="766" r:id="rId16"/>
    <p:sldId id="761" r:id="rId17"/>
    <p:sldId id="737" r:id="rId18"/>
    <p:sldId id="738" r:id="rId19"/>
    <p:sldId id="740" r:id="rId20"/>
    <p:sldId id="741" r:id="rId21"/>
    <p:sldId id="711" r:id="rId22"/>
    <p:sldId id="746" r:id="rId23"/>
    <p:sldId id="615" r:id="rId24"/>
    <p:sldId id="693" r:id="rId25"/>
    <p:sldId id="747" r:id="rId26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6"/>
    <p:restoredTop sz="99511" autoAdjust="0"/>
  </p:normalViewPr>
  <p:slideViewPr>
    <p:cSldViewPr>
      <p:cViewPr varScale="1">
        <p:scale>
          <a:sx n="135" d="100"/>
          <a:sy n="135" d="100"/>
        </p:scale>
        <p:origin x="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 dirty="0"/>
          </a:p>
        </p:txBody>
      </p:sp>
      <p:sp>
        <p:nvSpPr>
          <p:cNvPr id="4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GB" sz="800" dirty="0">
                <a:solidFill>
                  <a:srgbClr val="404143"/>
                </a:solidFill>
                <a:latin typeface="Arial" charset="0"/>
                <a:ea typeface=""/>
              </a:rPr>
              <a:t>Baker &amp; McKenzie LLP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kumimoji="0" lang="en-GB" sz="800" dirty="0">
                <a:solidFill>
                  <a:srgbClr val="404143"/>
                </a:solidFill>
                <a:latin typeface="Arial" charset="0"/>
                <a:ea typeface=""/>
              </a:rPr>
            </a:br>
            <a:r>
              <a:rPr kumimoji="0" lang="en-GB" sz="800" dirty="0">
                <a:solidFill>
                  <a:srgbClr val="404143"/>
                </a:solidFill>
                <a:latin typeface="Arial" charset="0"/>
                <a:ea typeface=""/>
              </a:rPr>
              <a:t>© 2016 Baker &amp; McKenzie LLP</a:t>
            </a:r>
            <a:endParaRPr kumimoji="0" lang="en-AU" sz="800" dirty="0">
              <a:solidFill>
                <a:srgbClr val="404143"/>
              </a:solidFill>
              <a:latin typeface="Arial" charset="0"/>
              <a:ea typeface="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00" y="3711600"/>
            <a:ext cx="7920000" cy="4572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/>
              <a:t>Click here to add event and presenter information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00" y="4827600"/>
            <a:ext cx="7920000" cy="4572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800" dirty="0">
                <a:latin typeface="Arial" pitchFamily="34" charset="0"/>
                <a:cs typeface="Arial" pitchFamily="34" charset="0"/>
              </a:rPr>
              <a:t>Click here to add co-brand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9144000" cy="552841"/>
          </a:xfrm>
          <a:prstGeom prst="rect">
            <a:avLst/>
          </a:prstGeom>
        </p:spPr>
      </p:pic>
    </p:spTree>
    <p:extLst/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9E4F6-2607-4A03-99F9-7BC62CFC729C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1667546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1667546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4716016" y="1667546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68658-1D8E-4345-B6BE-A8597CCA49ED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39C69-1E4B-40BF-A076-FDA9DE3FDE71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Section Transi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Section Transi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Transi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Transi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Section Transi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1"/>
                </a:solidFill>
                <a:latin typeface="+mn-lt"/>
              </a:defRPr>
            </a:lvl1pPr>
          </a:lstStyle>
          <a:p>
            <a:br>
              <a:rPr lang="en-US"/>
            </a:br>
            <a:r>
              <a:rPr lang="en-US"/>
              <a:t>Click </a:t>
            </a:r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br>
              <a:rPr lang="en-US"/>
            </a:br>
            <a:r>
              <a:rPr lang="en-US"/>
              <a:t>Click </a:t>
            </a:r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3"/>
                </a:solidFill>
                <a:latin typeface="+mn-lt"/>
              </a:defRPr>
            </a:lvl1pPr>
          </a:lstStyle>
          <a:p>
            <a:br>
              <a:rPr lang="en-US"/>
            </a:br>
            <a:r>
              <a:rPr lang="en-US"/>
              <a:t>Click </a:t>
            </a:r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buClr>
                <a:schemeClr val="accent3"/>
              </a:buClr>
              <a:defRPr>
                <a:solidFill>
                  <a:schemeClr val="accent3"/>
                </a:solidFill>
              </a:defRPr>
            </a:lvl7pPr>
            <a:lvl8pPr>
              <a:buClr>
                <a:schemeClr val="accent3"/>
              </a:buClr>
              <a:defRPr>
                <a:solidFill>
                  <a:schemeClr val="accent3"/>
                </a:solidFill>
              </a:defRPr>
            </a:lvl8pPr>
            <a:lvl9pPr>
              <a:buClr>
                <a:schemeClr val="accent3"/>
              </a:buCl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br>
              <a:rPr lang="en-US"/>
            </a:br>
            <a:r>
              <a:rPr lang="en-US"/>
              <a:t>Click </a:t>
            </a:r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buClr>
                <a:schemeClr val="accent4"/>
              </a:buClr>
              <a:defRPr>
                <a:solidFill>
                  <a:schemeClr val="accent4"/>
                </a:solidFill>
              </a:defRPr>
            </a:lvl7pPr>
            <a:lvl8pPr>
              <a:buClr>
                <a:schemeClr val="accent4"/>
              </a:buClr>
              <a:defRPr>
                <a:solidFill>
                  <a:schemeClr val="accent4"/>
                </a:solidFill>
              </a:defRPr>
            </a:lvl8pPr>
            <a:lvl9pPr>
              <a:buClr>
                <a:schemeClr val="accent4"/>
              </a:buClr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br>
              <a:rPr lang="en-US"/>
            </a:br>
            <a:r>
              <a:rPr lang="en-US"/>
              <a:t>Click </a:t>
            </a:r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rgbClr val="5F5F5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F5F5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5F5F5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5F5F5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5F5F5F"/>
              </a:buClr>
              <a:defRPr>
                <a:solidFill>
                  <a:schemeClr val="tx1"/>
                </a:solidFill>
              </a:defRPr>
            </a:lvl5pPr>
            <a:lvl7pPr>
              <a:buClr>
                <a:schemeClr val="accent5"/>
              </a:buClr>
              <a:defRPr/>
            </a:lvl7pPr>
            <a:lvl8pPr>
              <a:buClr>
                <a:schemeClr val="accent5"/>
              </a:buClr>
              <a:defRPr/>
            </a:lvl8pPr>
            <a:lvl9pPr>
              <a:buClr>
                <a:schemeClr val="accent5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AU" noProof="0" dirty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GB" sz="800" dirty="0">
                <a:solidFill>
                  <a:srgbClr val="5F5F5F"/>
                </a:solidFill>
                <a:latin typeface="Arial" charset="0"/>
                <a:ea typeface=""/>
              </a:rPr>
              <a:t>Baker &amp; McKenzie LLP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kumimoji="0" lang="en-GB" sz="800" dirty="0">
                <a:solidFill>
                  <a:srgbClr val="5F5F5F"/>
                </a:solidFill>
                <a:latin typeface="Arial" charset="0"/>
                <a:ea typeface=""/>
              </a:rPr>
            </a:br>
            <a:r>
              <a:rPr kumimoji="0" lang="en-GB" sz="800" dirty="0">
                <a:solidFill>
                  <a:srgbClr val="5F5F5F"/>
                </a:solidFill>
                <a:latin typeface="Arial" charset="0"/>
                <a:ea typeface=""/>
              </a:rPr>
              <a:t>© 2016 Baker &amp; McKenzie LLP</a:t>
            </a:r>
            <a:endParaRPr kumimoji="0" lang="en-AU" sz="800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9144000" cy="552841"/>
          </a:xfrm>
          <a:prstGeom prst="rect">
            <a:avLst/>
          </a:prstGeom>
        </p:spPr>
      </p:pic>
    </p:spTree>
  </p:cSld>
  <p:clrMapOvr>
    <a:masterClrMapping/>
  </p:clrMapOvr>
  <p:transition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>
              <a:solidFill>
                <a:srgbClr val="404143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/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2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2020/10/26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652" y="1667546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Subtitle</a:t>
            </a:r>
          </a:p>
          <a:p>
            <a:pPr lvl="5"/>
            <a:r>
              <a:rPr lang="en-US" dirty="0"/>
              <a:t>Normal text</a:t>
            </a:r>
          </a:p>
          <a:p>
            <a:pPr lvl="6"/>
            <a:r>
              <a:rPr lang="en-US" dirty="0"/>
              <a:t>First number bullet</a:t>
            </a:r>
          </a:p>
          <a:p>
            <a:pPr lvl="7"/>
            <a:r>
              <a:rPr lang="en-US" dirty="0"/>
              <a:t>Second number bullet</a:t>
            </a:r>
          </a:p>
          <a:p>
            <a:pPr lvl="8"/>
            <a:r>
              <a:rPr lang="en-US" dirty="0"/>
              <a:t>Third number bullet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6400"/>
            <a:ext cx="67786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B8C3BAB9-2B20-4355-BCA9-0B2608953693}" type="slidenum">
              <a:rPr kumimoji="0" lang="en-AU" smtClean="0">
                <a:solidFill>
                  <a:srgbClr val="5F5F5F"/>
                </a:solidFill>
                <a:latin typeface="Arial" charset="0"/>
                <a:ea typeface=""/>
              </a:rPr>
              <a:pPr/>
              <a:t>‹#›</a:t>
            </a:fld>
            <a:endParaRPr kumimoji="0" lang="en-AU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sp>
        <p:nvSpPr>
          <p:cNvPr id="6" name="BMDisclaimer"/>
          <p:cNvSpPr txBox="1"/>
          <p:nvPr/>
        </p:nvSpPr>
        <p:spPr>
          <a:xfrm>
            <a:off x="601200" y="6475511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AU" sz="800" dirty="0">
                <a:solidFill>
                  <a:srgbClr val="5F5F5F"/>
                </a:solidFill>
                <a:latin typeface="Arial" charset="0"/>
                <a:ea typeface=""/>
              </a:rPr>
              <a:t>© 2016 Baker &amp; McKenzie LLP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200" y="6246000"/>
            <a:ext cx="720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spcBef>
                <a:spcPct val="25000"/>
              </a:spcBef>
              <a:buClr>
                <a:srgbClr val="A50E29"/>
              </a:buClr>
              <a:buFont typeface="Arial" charset="0"/>
              <a:buNone/>
            </a:pPr>
            <a:endParaRPr kumimoji="0" lang="en-CA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pic>
        <p:nvPicPr>
          <p:cNvPr id="3" name="BMLogo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7"/>
          <a:stretch/>
        </p:blipFill>
        <p:spPr>
          <a:xfrm>
            <a:off x="0" y="360000"/>
            <a:ext cx="9144000" cy="3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722" r:id="rId19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9pPr>
    </p:titleStyle>
    <p:bodyStyle>
      <a:lvl1pPr marL="4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8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Tx/>
        <a:buNone/>
        <a:defRPr sz="2400" b="1">
          <a:solidFill>
            <a:schemeClr val="tx1"/>
          </a:solidFill>
          <a:latin typeface="+mn-lt"/>
        </a:defRPr>
      </a:lvl5pPr>
      <a:lvl6pPr marL="0" indent="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Tx/>
        <a:buNone/>
        <a:defRPr sz="2400">
          <a:solidFill>
            <a:schemeClr val="tx1"/>
          </a:solidFill>
          <a:latin typeface="+mn-lt"/>
        </a:defRPr>
      </a:lvl6pPr>
      <a:lvl7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rabicPeriod"/>
        <a:defRPr sz="2400" baseline="0">
          <a:solidFill>
            <a:schemeClr val="tx1"/>
          </a:solidFill>
          <a:latin typeface="+mn-lt"/>
        </a:defRPr>
      </a:lvl7pPr>
      <a:lvl8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LcParenR"/>
        <a:defRPr sz="2200" baseline="0">
          <a:solidFill>
            <a:schemeClr val="tx1"/>
          </a:solidFill>
          <a:latin typeface="+mn-lt"/>
        </a:defRPr>
      </a:lvl8pPr>
      <a:lvl9pPr marL="9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UcPeriod"/>
        <a:defRPr sz="20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eewww.yolasite.com/2019-mgb070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tomgroenfeldt/2019/04/19/bank-4-0-will-be-all-digital-low-overhead-mobile-first/#342eeef9122a" TargetMode="External"/><Relationship Id="rId2" Type="http://schemas.openxmlformats.org/officeDocument/2006/relationships/hyperlink" Target="https://www.youtube.com/watch?v=-EoNrg_DR3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ySt8rt2mPw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jp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jpg"/><Relationship Id="rId33" Type="http://schemas.openxmlformats.org/officeDocument/2006/relationships/image" Target="../media/image49.jpg"/><Relationship Id="rId38" Type="http://schemas.openxmlformats.org/officeDocument/2006/relationships/image" Target="../media/image54.jp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jp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jp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24.jp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FINTECH</a:t>
            </a:r>
            <a:br>
              <a:rPr lang="en-US" altLang="zh-TW" dirty="0"/>
            </a:br>
            <a:r>
              <a:rPr lang="en-US" altLang="zh-TW" dirty="0"/>
              <a:t>(Financial Technology)</a:t>
            </a:r>
            <a:endParaRPr lang="en-US" altLang="zh-TW" dirty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84" y="4941888"/>
            <a:ext cx="54041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http://danieleewww.yolasite.com/2020-mgb070.php</a:t>
            </a:r>
            <a:endParaRPr lang="en-US" dirty="0"/>
          </a:p>
          <a:p>
            <a:pPr algn="ctr"/>
            <a:r>
              <a:rPr lang="en-US" altLang="zh-TW" dirty="0" err="1">
                <a:latin typeface="+mj-lt"/>
              </a:rPr>
              <a:t>danieleewww@gmail.com</a:t>
            </a:r>
            <a:endParaRPr lang="en-US" altLang="zh-TW" dirty="0">
              <a:latin typeface="+mj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661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lt"/>
              </a:rPr>
              <a:t>Daniel </a:t>
            </a:r>
            <a:r>
              <a:rPr lang="en-US" altLang="zh-TW" sz="2400" dirty="0" err="1">
                <a:latin typeface="+mj-lt"/>
              </a:rPr>
              <a:t>Hao</a:t>
            </a:r>
            <a:r>
              <a:rPr lang="en-US" altLang="zh-TW" sz="2400" dirty="0">
                <a:latin typeface="+mj-lt"/>
              </a:rPr>
              <a:t> Tien Lee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2646"/>
            <a:ext cx="81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Ant Financial (previous known as </a:t>
            </a:r>
            <a:r>
              <a:rPr lang="en-US" sz="2400" dirty="0" err="1"/>
              <a:t>Alipay</a:t>
            </a:r>
            <a:r>
              <a:rPr lang="en-US" sz="2400" dirty="0"/>
              <a:t>), is the largest unicorn </a:t>
            </a:r>
            <a:r>
              <a:rPr lang="en-US" sz="2400" dirty="0" err="1"/>
              <a:t>fintech</a:t>
            </a:r>
            <a:r>
              <a:rPr lang="en-US" sz="2400" dirty="0"/>
              <a:t> company in the world</a:t>
            </a:r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09CAD-95AE-134E-83D4-946FCA832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586"/>
            <a:ext cx="9144000" cy="51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en-US" dirty="0"/>
              <a:t>Cashless Payment, and Beyond </a:t>
            </a:r>
            <a:r>
              <a:rPr lang="mr-IN" dirty="0"/>
              <a:t>…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5323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3778" y="5643246"/>
            <a:ext cx="437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 Financial (previous known as </a:t>
            </a:r>
            <a:r>
              <a:rPr lang="en-US" sz="1400" dirty="0" err="1"/>
              <a:t>Alipay</a:t>
            </a:r>
            <a:r>
              <a:rPr lang="en-US" sz="1400" dirty="0"/>
              <a:t>), is the largest unicorn </a:t>
            </a:r>
            <a:r>
              <a:rPr lang="en-US" sz="1400" dirty="0" err="1"/>
              <a:t>fintech</a:t>
            </a:r>
            <a:r>
              <a:rPr lang="en-US" sz="1400" dirty="0"/>
              <a:t> company in the world</a:t>
            </a:r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96"/>
            <a:ext cx="9144000" cy="6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658"/>
            <a:ext cx="8229600" cy="48605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“Banking is necessary, but banks are not”—Bill Gates 1994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05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516142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Banking is better with </a:t>
            </a:r>
            <a:r>
              <a:rPr lang="en-US" dirty="0" err="1"/>
              <a:t>FinTech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748972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Payment Revolution </a:t>
            </a:r>
            <a:r>
              <a:rPr lang="mr-IN" dirty="0"/>
              <a:t>–</a:t>
            </a:r>
            <a:r>
              <a:rPr lang="en-US" dirty="0"/>
              <a:t> New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" y="998730"/>
            <a:ext cx="9144000" cy="5508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0075" y="6513506"/>
            <a:ext cx="5634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www.iia.org.uk</a:t>
            </a:r>
            <a:r>
              <a:rPr lang="en-US" sz="1000" dirty="0"/>
              <a:t>/media/1560303/</a:t>
            </a:r>
            <a:r>
              <a:rPr lang="en-US" sz="1000" dirty="0" err="1"/>
              <a:t>digitalisation</a:t>
            </a:r>
            <a:r>
              <a:rPr lang="en-US" sz="1000" dirty="0"/>
              <a:t>-of-payments-</a:t>
            </a:r>
            <a:r>
              <a:rPr lang="en-US" sz="1000" dirty="0" err="1"/>
              <a:t>presentation.pdf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41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Wealth Management 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Robo</a:t>
            </a:r>
            <a:r>
              <a:rPr lang="en-US" dirty="0"/>
              <a:t>-Advisors: Key Techs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1322766"/>
            <a:ext cx="9144000" cy="5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/>
              <a:t>P2P Lending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48"/>
            <a:ext cx="9144000" cy="51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/>
              <a:t>P2P Lending: Key Techs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7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55EE-3F22-964C-9ADB-359CF6B2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Fintech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2901-45BE-7E40-A0A9-74BFAD03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https://www.youtube.com/watch?v=-EoNrg_DR3s</a:t>
            </a:r>
            <a:endParaRPr lang="en-US" dirty="0"/>
          </a:p>
          <a:p>
            <a:r>
              <a:rPr lang="en-US" dirty="0"/>
              <a:t>Bank 4.0 (All Digital, Low-Overhead, Mobile-First): Banking everywhere, never at a bank </a:t>
            </a:r>
            <a:r>
              <a:rPr lang="en-US" dirty="0">
                <a:hlinkClick r:id="rId3"/>
              </a:rPr>
              <a:t>https://www.forbes.com/sites/tomgroenfeldt/2019/04/19/bank-4-0-will-be-all-digital-low-overhead-mobile-first/#342eeef9122a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https://www.youtube.com/watch?v=QySt8rt2mPw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1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566" y="6449146"/>
            <a:ext cx="141849" cy="13969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831" spc="-5" dirty="0">
                <a:latin typeface="Calibri Regular" charset="0"/>
                <a:cs typeface="Calibri Regular" charset="0"/>
              </a:rPr>
              <a:t>12</a:t>
            </a:r>
            <a:endParaRPr sz="831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9162" y="196099"/>
            <a:ext cx="6412523" cy="1366054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spcBef>
                <a:spcPts val="92"/>
              </a:spcBef>
            </a:pPr>
            <a:r>
              <a:rPr spc="-277" dirty="0">
                <a:latin typeface="Trebuchet MS"/>
                <a:cs typeface="Trebuchet MS"/>
              </a:rPr>
              <a:t>The </a:t>
            </a:r>
            <a:r>
              <a:rPr spc="-171" dirty="0">
                <a:latin typeface="Trebuchet MS"/>
                <a:cs typeface="Trebuchet MS"/>
              </a:rPr>
              <a:t>Rise </a:t>
            </a:r>
            <a:r>
              <a:rPr spc="-138" dirty="0">
                <a:latin typeface="Trebuchet MS"/>
                <a:cs typeface="Trebuchet MS"/>
              </a:rPr>
              <a:t>of </a:t>
            </a:r>
            <a:r>
              <a:rPr spc="-198" dirty="0">
                <a:latin typeface="Trebuchet MS"/>
                <a:cs typeface="Trebuchet MS"/>
              </a:rPr>
              <a:t>the </a:t>
            </a:r>
            <a:r>
              <a:rPr spc="-148" dirty="0">
                <a:latin typeface="Trebuchet MS"/>
                <a:cs typeface="Trebuchet MS"/>
              </a:rPr>
              <a:t>Marketplace</a:t>
            </a:r>
            <a:r>
              <a:rPr spc="-485" dirty="0">
                <a:latin typeface="Trebuchet MS"/>
                <a:cs typeface="Trebuchet MS"/>
              </a:rPr>
              <a:t> </a:t>
            </a:r>
            <a:r>
              <a:rPr spc="-226" dirty="0">
                <a:latin typeface="Trebuchet MS"/>
                <a:cs typeface="Trebuchet MS"/>
              </a:rPr>
              <a:t>Lenders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723" y="1457132"/>
            <a:ext cx="7968175" cy="45221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431" b="1" spc="-42" dirty="0">
                <a:latin typeface="Trebuchet MS"/>
                <a:cs typeface="Trebuchet MS"/>
              </a:rPr>
              <a:t>A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78" dirty="0">
                <a:latin typeface="Trebuchet MS"/>
                <a:cs typeface="Trebuchet MS"/>
              </a:rPr>
              <a:t>rapidly</a:t>
            </a:r>
            <a:r>
              <a:rPr sz="1431" b="1" spc="-148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growing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92" dirty="0">
                <a:latin typeface="Trebuchet MS"/>
                <a:cs typeface="Trebuchet MS"/>
              </a:rPr>
              <a:t>crop</a:t>
            </a:r>
            <a:r>
              <a:rPr sz="1431" b="1" spc="-105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of</a:t>
            </a:r>
            <a:r>
              <a:rPr sz="1431" b="1" spc="-10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technology-focused</a:t>
            </a:r>
            <a:r>
              <a:rPr sz="1431" b="1" spc="-143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lenders</a:t>
            </a:r>
            <a:r>
              <a:rPr sz="1431" b="1" spc="-134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are</a:t>
            </a:r>
            <a:r>
              <a:rPr sz="1431" b="1" spc="-115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putting</a:t>
            </a:r>
            <a:r>
              <a:rPr sz="1431" b="1" spc="-12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customer</a:t>
            </a:r>
            <a:r>
              <a:rPr sz="1431" b="1" spc="-129" dirty="0">
                <a:latin typeface="Trebuchet MS"/>
                <a:cs typeface="Trebuchet MS"/>
              </a:rPr>
              <a:t> </a:t>
            </a:r>
            <a:r>
              <a:rPr sz="1431" b="1" spc="-97" dirty="0">
                <a:latin typeface="Trebuchet MS"/>
                <a:cs typeface="Trebuchet MS"/>
              </a:rPr>
              <a:t>needs,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0" dirty="0">
                <a:latin typeface="Trebuchet MS"/>
                <a:cs typeface="Trebuchet MS"/>
              </a:rPr>
              <a:t>big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data,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and</a:t>
            </a:r>
            <a:r>
              <a:rPr sz="1431" b="1" spc="-12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advanced</a:t>
            </a:r>
            <a:endParaRPr sz="1431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31" b="1" spc="-78" dirty="0">
                <a:latin typeface="Trebuchet MS"/>
                <a:cs typeface="Trebuchet MS"/>
              </a:rPr>
              <a:t>analytics</a:t>
            </a:r>
            <a:r>
              <a:rPr sz="1431" b="1" spc="-152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at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the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105" dirty="0">
                <a:latin typeface="Trebuchet MS"/>
                <a:cs typeface="Trebuchet MS"/>
              </a:rPr>
              <a:t>center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of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their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74" dirty="0">
                <a:latin typeface="Trebuchet MS"/>
                <a:cs typeface="Trebuchet MS"/>
              </a:rPr>
              <a:t>business</a:t>
            </a:r>
            <a:r>
              <a:rPr sz="1431" b="1" spc="-143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models.</a:t>
            </a:r>
            <a:endParaRPr sz="1431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624" y="1991986"/>
            <a:ext cx="4723228" cy="3527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  <a:tabLst>
                <a:tab pos="1977733" algn="l"/>
              </a:tabLst>
            </a:pPr>
            <a:r>
              <a:rPr sz="3323" b="1" spc="-214" baseline="1157" dirty="0">
                <a:solidFill>
                  <a:srgbClr val="0000FF"/>
                </a:solidFill>
                <a:latin typeface="Trebuchet MS"/>
                <a:cs typeface="Trebuchet MS"/>
              </a:rPr>
              <a:t>P2P</a:t>
            </a:r>
            <a:r>
              <a:rPr sz="3323" b="1" spc="-256" baseline="1157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23" b="1" spc="-234" baseline="1157" dirty="0">
                <a:solidFill>
                  <a:srgbClr val="0000FF"/>
                </a:solidFill>
                <a:latin typeface="Trebuchet MS"/>
                <a:cs typeface="Trebuchet MS"/>
              </a:rPr>
              <a:t>Lenders	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Supply/Trade</a:t>
            </a:r>
            <a:r>
              <a:rPr sz="2215" b="1" spc="-203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43" dirty="0">
                <a:solidFill>
                  <a:srgbClr val="0000FF"/>
                </a:solidFill>
                <a:latin typeface="Trebuchet MS"/>
                <a:cs typeface="Trebuchet MS"/>
              </a:rPr>
              <a:t>Financing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281" y="1854662"/>
            <a:ext cx="1773702" cy="62739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2395"/>
              </a:lnSpc>
              <a:spcBef>
                <a:spcPts val="92"/>
              </a:spcBef>
            </a:pPr>
            <a:r>
              <a:rPr sz="2215" b="1" spc="-120" dirty="0">
                <a:solidFill>
                  <a:srgbClr val="0000FF"/>
                </a:solidFill>
                <a:latin typeface="Trebuchet MS"/>
                <a:cs typeface="Trebuchet MS"/>
              </a:rPr>
              <a:t>Online</a:t>
            </a:r>
            <a:r>
              <a:rPr sz="2215" b="1" spc="-21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Balance</a:t>
            </a:r>
            <a:endParaRPr sz="2215">
              <a:latin typeface="Trebuchet MS"/>
              <a:cs typeface="Trebuchet MS"/>
            </a:endParaRPr>
          </a:p>
          <a:p>
            <a:pPr marL="66237">
              <a:lnSpc>
                <a:spcPts val="2395"/>
              </a:lnSpc>
            </a:pPr>
            <a:r>
              <a:rPr sz="2215" b="1" spc="-129" dirty="0">
                <a:solidFill>
                  <a:srgbClr val="0000FF"/>
                </a:solidFill>
                <a:latin typeface="Trebuchet MS"/>
                <a:cs typeface="Trebuchet MS"/>
              </a:rPr>
              <a:t>Sheet</a:t>
            </a:r>
            <a:r>
              <a:rPr sz="2215" b="1" spc="-208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57" dirty="0">
                <a:solidFill>
                  <a:srgbClr val="0000FF"/>
                </a:solidFill>
                <a:latin typeface="Trebuchet MS"/>
                <a:cs typeface="Trebuchet MS"/>
              </a:rPr>
              <a:t>Lenders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4027" y="3809178"/>
            <a:ext cx="1691054" cy="616737"/>
          </a:xfrm>
          <a:prstGeom prst="rect">
            <a:avLst/>
          </a:prstGeom>
        </p:spPr>
        <p:txBody>
          <a:bodyPr vert="horz" wrap="square" lIns="0" tIns="77372" rIns="0" bIns="0" rtlCol="0">
            <a:spAutoFit/>
          </a:bodyPr>
          <a:lstStyle/>
          <a:p>
            <a:pPr marL="290153" marR="4689" indent="-279016">
              <a:lnSpc>
                <a:spcPts val="2123"/>
              </a:lnSpc>
              <a:spcBef>
                <a:spcPts val="609"/>
              </a:spcBef>
            </a:pPr>
            <a:r>
              <a:rPr sz="2215" b="1" spc="-120" dirty="0">
                <a:solidFill>
                  <a:srgbClr val="0000FF"/>
                </a:solidFill>
                <a:latin typeface="Trebuchet MS"/>
                <a:cs typeface="Trebuchet MS"/>
              </a:rPr>
              <a:t>Online</a:t>
            </a:r>
            <a:r>
              <a:rPr sz="2215" b="1" spc="-23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Invoice  </a:t>
            </a:r>
            <a:r>
              <a:rPr sz="2215" b="1" spc="-143" dirty="0">
                <a:solidFill>
                  <a:srgbClr val="0000FF"/>
                </a:solidFill>
                <a:latin typeface="Trebuchet MS"/>
                <a:cs typeface="Trebuchet MS"/>
              </a:rPr>
              <a:t>Financing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3414" y="2411906"/>
            <a:ext cx="2971097" cy="3940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5063" y="2297956"/>
            <a:ext cx="2540625" cy="424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6922" y="3514199"/>
            <a:ext cx="515386" cy="111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0909" y="2436949"/>
            <a:ext cx="404109" cy="169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2160" y="2415014"/>
            <a:ext cx="1921412" cy="1288366"/>
          </a:xfrm>
          <a:custGeom>
            <a:avLst/>
            <a:gdLst/>
            <a:ahLst/>
            <a:cxnLst/>
            <a:rect l="l" t="t" r="r" b="b"/>
            <a:pathLst>
              <a:path w="2081529" h="1395729">
                <a:moveTo>
                  <a:pt x="0" y="232555"/>
                </a:moveTo>
                <a:lnTo>
                  <a:pt x="4726" y="185682"/>
                </a:lnTo>
                <a:lnTo>
                  <a:pt x="18282" y="142026"/>
                </a:lnTo>
                <a:lnTo>
                  <a:pt x="39732" y="102523"/>
                </a:lnTo>
                <a:lnTo>
                  <a:pt x="68140" y="68107"/>
                </a:lnTo>
                <a:lnTo>
                  <a:pt x="102570" y="39712"/>
                </a:lnTo>
                <a:lnTo>
                  <a:pt x="142088" y="18272"/>
                </a:lnTo>
                <a:lnTo>
                  <a:pt x="185758" y="4723"/>
                </a:lnTo>
                <a:lnTo>
                  <a:pt x="232643" y="0"/>
                </a:lnTo>
                <a:lnTo>
                  <a:pt x="1848405" y="0"/>
                </a:lnTo>
                <a:lnTo>
                  <a:pt x="1895296" y="4724"/>
                </a:lnTo>
                <a:lnTo>
                  <a:pt x="1938967" y="18273"/>
                </a:lnTo>
                <a:lnTo>
                  <a:pt x="1978485" y="39712"/>
                </a:lnTo>
                <a:lnTo>
                  <a:pt x="2012913" y="68107"/>
                </a:lnTo>
                <a:lnTo>
                  <a:pt x="2041319" y="102523"/>
                </a:lnTo>
                <a:lnTo>
                  <a:pt x="2062766" y="142027"/>
                </a:lnTo>
                <a:lnTo>
                  <a:pt x="2076319" y="185682"/>
                </a:lnTo>
                <a:lnTo>
                  <a:pt x="2081045" y="232556"/>
                </a:lnTo>
                <a:lnTo>
                  <a:pt x="2081088" y="1162762"/>
                </a:lnTo>
                <a:lnTo>
                  <a:pt x="2076320" y="1209632"/>
                </a:lnTo>
                <a:lnTo>
                  <a:pt x="2062766" y="1253287"/>
                </a:lnTo>
                <a:lnTo>
                  <a:pt x="2041319" y="1292791"/>
                </a:lnTo>
                <a:lnTo>
                  <a:pt x="2012914" y="1327210"/>
                </a:lnTo>
                <a:lnTo>
                  <a:pt x="1978485" y="1355607"/>
                </a:lnTo>
                <a:lnTo>
                  <a:pt x="1938967" y="1377049"/>
                </a:lnTo>
                <a:lnTo>
                  <a:pt x="1895296" y="1390600"/>
                </a:lnTo>
                <a:lnTo>
                  <a:pt x="1848406" y="1395325"/>
                </a:lnTo>
                <a:lnTo>
                  <a:pt x="232644" y="1395325"/>
                </a:lnTo>
                <a:lnTo>
                  <a:pt x="185758" y="1390600"/>
                </a:lnTo>
                <a:lnTo>
                  <a:pt x="142089" y="1377049"/>
                </a:lnTo>
                <a:lnTo>
                  <a:pt x="102571" y="1355607"/>
                </a:lnTo>
                <a:lnTo>
                  <a:pt x="68140" y="1327209"/>
                </a:lnTo>
                <a:lnTo>
                  <a:pt x="39732" y="1292791"/>
                </a:lnTo>
                <a:lnTo>
                  <a:pt x="18282" y="1253287"/>
                </a:lnTo>
                <a:lnTo>
                  <a:pt x="4727" y="1209632"/>
                </a:lnTo>
                <a:lnTo>
                  <a:pt x="0" y="1162762"/>
                </a:lnTo>
                <a:lnTo>
                  <a:pt x="0" y="232555"/>
                </a:lnTo>
                <a:close/>
              </a:path>
            </a:pathLst>
          </a:custGeom>
          <a:ln w="9514">
            <a:solidFill>
              <a:srgbClr val="667AC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8948" y="2460368"/>
            <a:ext cx="623734" cy="234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6361" y="2928731"/>
            <a:ext cx="881427" cy="163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8321" y="2717968"/>
            <a:ext cx="480246" cy="163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3776" y="3280016"/>
            <a:ext cx="506600" cy="169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6295" y="3209762"/>
            <a:ext cx="483174" cy="1405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7789" y="2928732"/>
            <a:ext cx="351400" cy="2517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74401" y="2507203"/>
            <a:ext cx="448034" cy="102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0976" y="2624295"/>
            <a:ext cx="462676" cy="2224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39441" y="2483786"/>
            <a:ext cx="512457" cy="1200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0068" y="3116077"/>
            <a:ext cx="647161" cy="1405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50281" y="2600877"/>
            <a:ext cx="316259" cy="3161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74401" y="2881895"/>
            <a:ext cx="269406" cy="2693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97828" y="3186344"/>
            <a:ext cx="524171" cy="1814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6294" y="3420526"/>
            <a:ext cx="374826" cy="225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02376" y="2811641"/>
            <a:ext cx="653017" cy="848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27549" y="3467362"/>
            <a:ext cx="524171" cy="1112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71203" y="4465191"/>
            <a:ext cx="785456" cy="471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8366" y="4810716"/>
            <a:ext cx="648002" cy="2630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4657" y="4467180"/>
            <a:ext cx="2073812" cy="1916136"/>
          </a:xfrm>
          <a:custGeom>
            <a:avLst/>
            <a:gdLst/>
            <a:ahLst/>
            <a:cxnLst/>
            <a:rect l="l" t="t" r="r" b="b"/>
            <a:pathLst>
              <a:path w="2246629" h="2075815">
                <a:moveTo>
                  <a:pt x="0" y="345961"/>
                </a:moveTo>
                <a:lnTo>
                  <a:pt x="3158" y="299015"/>
                </a:lnTo>
                <a:lnTo>
                  <a:pt x="12360" y="253989"/>
                </a:lnTo>
                <a:lnTo>
                  <a:pt x="27193" y="211295"/>
                </a:lnTo>
                <a:lnTo>
                  <a:pt x="47244" y="171346"/>
                </a:lnTo>
                <a:lnTo>
                  <a:pt x="72102" y="134553"/>
                </a:lnTo>
                <a:lnTo>
                  <a:pt x="101353" y="101328"/>
                </a:lnTo>
                <a:lnTo>
                  <a:pt x="134586" y="72084"/>
                </a:lnTo>
                <a:lnTo>
                  <a:pt x="171388" y="47233"/>
                </a:lnTo>
                <a:lnTo>
                  <a:pt x="211347" y="27186"/>
                </a:lnTo>
                <a:lnTo>
                  <a:pt x="254050" y="12357"/>
                </a:lnTo>
                <a:lnTo>
                  <a:pt x="299086" y="3158"/>
                </a:lnTo>
                <a:lnTo>
                  <a:pt x="346043" y="0"/>
                </a:lnTo>
                <a:lnTo>
                  <a:pt x="1900340" y="0"/>
                </a:lnTo>
                <a:lnTo>
                  <a:pt x="1947296" y="3158"/>
                </a:lnTo>
                <a:lnTo>
                  <a:pt x="1992332" y="12357"/>
                </a:lnTo>
                <a:lnTo>
                  <a:pt x="2035035" y="27186"/>
                </a:lnTo>
                <a:lnTo>
                  <a:pt x="2074994" y="47233"/>
                </a:lnTo>
                <a:lnTo>
                  <a:pt x="2111795" y="72084"/>
                </a:lnTo>
                <a:lnTo>
                  <a:pt x="2145027" y="101328"/>
                </a:lnTo>
                <a:lnTo>
                  <a:pt x="2174278" y="134553"/>
                </a:lnTo>
                <a:lnTo>
                  <a:pt x="2199134" y="171346"/>
                </a:lnTo>
                <a:lnTo>
                  <a:pt x="2219185" y="211295"/>
                </a:lnTo>
                <a:lnTo>
                  <a:pt x="2234017" y="253989"/>
                </a:lnTo>
                <a:lnTo>
                  <a:pt x="2243219" y="299015"/>
                </a:lnTo>
                <a:lnTo>
                  <a:pt x="2246378" y="345961"/>
                </a:lnTo>
                <a:lnTo>
                  <a:pt x="2246435" y="1729782"/>
                </a:lnTo>
                <a:lnTo>
                  <a:pt x="2243219" y="1776728"/>
                </a:lnTo>
                <a:lnTo>
                  <a:pt x="2234018" y="1821754"/>
                </a:lnTo>
                <a:lnTo>
                  <a:pt x="2219185" y="1864449"/>
                </a:lnTo>
                <a:lnTo>
                  <a:pt x="2199135" y="1904399"/>
                </a:lnTo>
                <a:lnTo>
                  <a:pt x="2174278" y="1941194"/>
                </a:lnTo>
                <a:lnTo>
                  <a:pt x="2145027" y="1974419"/>
                </a:lnTo>
                <a:lnTo>
                  <a:pt x="2111795" y="2003665"/>
                </a:lnTo>
                <a:lnTo>
                  <a:pt x="2074994" y="2028517"/>
                </a:lnTo>
                <a:lnTo>
                  <a:pt x="2035036" y="2048564"/>
                </a:lnTo>
                <a:lnTo>
                  <a:pt x="1992332" y="2063394"/>
                </a:lnTo>
                <a:lnTo>
                  <a:pt x="1947297" y="2072594"/>
                </a:lnTo>
                <a:lnTo>
                  <a:pt x="1900341" y="2075752"/>
                </a:lnTo>
                <a:lnTo>
                  <a:pt x="346043" y="2075752"/>
                </a:lnTo>
                <a:lnTo>
                  <a:pt x="299087" y="2072594"/>
                </a:lnTo>
                <a:lnTo>
                  <a:pt x="254051" y="2063394"/>
                </a:lnTo>
                <a:lnTo>
                  <a:pt x="211347" y="2048564"/>
                </a:lnTo>
                <a:lnTo>
                  <a:pt x="171388" y="2028517"/>
                </a:lnTo>
                <a:lnTo>
                  <a:pt x="134586" y="2003665"/>
                </a:lnTo>
                <a:lnTo>
                  <a:pt x="101354" y="1974419"/>
                </a:lnTo>
                <a:lnTo>
                  <a:pt x="72102" y="1941194"/>
                </a:lnTo>
                <a:lnTo>
                  <a:pt x="47245" y="1904399"/>
                </a:lnTo>
                <a:lnTo>
                  <a:pt x="27194" y="1864449"/>
                </a:lnTo>
                <a:lnTo>
                  <a:pt x="12361" y="1821754"/>
                </a:lnTo>
                <a:lnTo>
                  <a:pt x="3159" y="1776728"/>
                </a:lnTo>
                <a:lnTo>
                  <a:pt x="0" y="1729782"/>
                </a:lnTo>
                <a:lnTo>
                  <a:pt x="0" y="345961"/>
                </a:lnTo>
                <a:close/>
              </a:path>
            </a:pathLst>
          </a:custGeom>
          <a:ln w="12762">
            <a:solidFill>
              <a:srgbClr val="667AC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45530" y="5658822"/>
            <a:ext cx="809021" cy="1884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85386" y="5281886"/>
            <a:ext cx="651929" cy="1570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45530" y="5438943"/>
            <a:ext cx="1009312" cy="1884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82333" y="4590837"/>
            <a:ext cx="416292" cy="3376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30987" y="5847305"/>
            <a:ext cx="648002" cy="2630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88079" y="5658822"/>
            <a:ext cx="679420" cy="903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08367" y="5847306"/>
            <a:ext cx="683347" cy="2159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88078" y="5124829"/>
            <a:ext cx="620511" cy="1452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39785" y="5093418"/>
            <a:ext cx="565529" cy="168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70843" y="5438943"/>
            <a:ext cx="557674" cy="21595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70843" y="5784483"/>
            <a:ext cx="608729" cy="942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39425" y="5281887"/>
            <a:ext cx="632292" cy="1884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27934" y="4716483"/>
            <a:ext cx="581238" cy="1884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25242" y="4967772"/>
            <a:ext cx="1048585" cy="11386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13752" y="6161420"/>
            <a:ext cx="706911" cy="1138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39786" y="6035774"/>
            <a:ext cx="871856" cy="3023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Insurtech</a:t>
            </a:r>
            <a:r>
              <a:rPr lang="en-US" dirty="0"/>
              <a:t> Ecosystem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754"/>
            <a:ext cx="9144000" cy="52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REGTECH STAGES OF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598" y="6239704"/>
            <a:ext cx="2947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NewCenturySchlbk" charset="0"/>
              </a:rPr>
              <a:t>ref. CFA Institute Research Foundation 2016</a:t>
            </a:r>
            <a:endParaRPr lang="en-US" sz="1200" dirty="0">
              <a:latin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33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4783" y="0"/>
            <a:ext cx="78867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dirty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How </a:t>
            </a:r>
            <a:r>
              <a:rPr lang="en-US" altLang="zh-HK" sz="3000" b="1" dirty="0" err="1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Regtech</a:t>
            </a:r>
            <a:r>
              <a:rPr lang="en-US" altLang="zh-HK" sz="3000" b="1" dirty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 help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16677"/>
          <a:stretch/>
        </p:blipFill>
        <p:spPr bwMode="auto">
          <a:xfrm>
            <a:off x="0" y="893293"/>
            <a:ext cx="2302136" cy="54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r="5773"/>
          <a:stretch/>
        </p:blipFill>
        <p:spPr bwMode="auto">
          <a:xfrm>
            <a:off x="6906408" y="880533"/>
            <a:ext cx="2237592" cy="54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5" y="1632632"/>
            <a:ext cx="4666293" cy="191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5" y="3969580"/>
            <a:ext cx="4646543" cy="18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0115" y="1290920"/>
            <a:ext cx="464654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Regtech</a:t>
            </a:r>
            <a:r>
              <a:rPr lang="en-US" altLang="zh-H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 Model</a:t>
            </a:r>
            <a:endParaRPr lang="zh-HK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115" y="3622878"/>
            <a:ext cx="464654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On-premise Model</a:t>
            </a:r>
            <a:endParaRPr lang="zh-HK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610" y="6459916"/>
            <a:ext cx="188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ref. </a:t>
            </a:r>
            <a:r>
              <a:rPr lang="en-US" sz="1200"/>
              <a:t>Amy Chen, IFG 2017</a:t>
            </a:r>
          </a:p>
        </p:txBody>
      </p:sp>
    </p:spTree>
    <p:extLst>
      <p:ext uri="{BB962C8B-B14F-4D97-AF65-F5344CB8AC3E}">
        <p14:creationId xmlns:p14="http://schemas.microsoft.com/office/powerpoint/2010/main" val="49960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062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Tech (</a:t>
            </a:r>
            <a:r>
              <a:rPr lang="en-US" dirty="0" err="1"/>
              <a:t>Regtech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5538"/>
            <a:ext cx="8632502" cy="59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5108" y="6449146"/>
            <a:ext cx="82648" cy="13969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831" spc="-5" dirty="0">
                <a:latin typeface="Calibri Regular" charset="0"/>
                <a:cs typeface="Calibri Regular" charset="0"/>
              </a:rPr>
              <a:t>1</a:t>
            </a:r>
            <a:endParaRPr sz="831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37" y="538510"/>
            <a:ext cx="4645805" cy="688946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spcBef>
                <a:spcPts val="92"/>
              </a:spcBef>
            </a:pPr>
            <a:r>
              <a:rPr dirty="0"/>
              <a:t>What is</a:t>
            </a:r>
            <a:r>
              <a:rPr spc="-65" dirty="0"/>
              <a:t> </a:t>
            </a:r>
            <a:r>
              <a:rPr spc="-5" dirty="0"/>
              <a:t>FinTech?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22031" y="1740877"/>
            <a:ext cx="7596554" cy="3951969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72920" marR="4689" indent="-1172" algn="ctr">
              <a:spcBef>
                <a:spcPts val="97"/>
              </a:spcBef>
            </a:pPr>
            <a:r>
              <a:rPr i="1" spc="-5" dirty="0"/>
              <a:t>Financial technologies that create new </a:t>
            </a:r>
            <a:r>
              <a:rPr i="1" dirty="0"/>
              <a:t>or  </a:t>
            </a:r>
            <a:r>
              <a:rPr spc="-5" dirty="0"/>
              <a:t>improved financial </a:t>
            </a:r>
            <a:r>
              <a:rPr dirty="0"/>
              <a:t>services for </a:t>
            </a:r>
            <a:r>
              <a:rPr spc="-5" dirty="0"/>
              <a:t>both  consumers and businesses. </a:t>
            </a:r>
            <a:r>
              <a:rPr dirty="0"/>
              <a:t>It </a:t>
            </a:r>
            <a:r>
              <a:rPr spc="-5" dirty="0"/>
              <a:t>includes  everything </a:t>
            </a:r>
            <a:r>
              <a:rPr dirty="0"/>
              <a:t>from personal </a:t>
            </a:r>
            <a:r>
              <a:rPr spc="-5" dirty="0"/>
              <a:t>financial  management tools, insurance, payments,  </a:t>
            </a:r>
            <a:r>
              <a:rPr dirty="0"/>
              <a:t>asset </a:t>
            </a:r>
            <a:r>
              <a:rPr spc="-5" dirty="0"/>
              <a:t>management, </a:t>
            </a:r>
            <a:r>
              <a:rPr dirty="0"/>
              <a:t>credit, savings,</a:t>
            </a:r>
            <a:r>
              <a:rPr spc="-120" dirty="0"/>
              <a:t> </a:t>
            </a:r>
            <a:r>
              <a:rPr dirty="0"/>
              <a:t>back-  </a:t>
            </a:r>
            <a:r>
              <a:rPr spc="-5" dirty="0"/>
              <a:t>end financial platforms, compliance,  </a:t>
            </a:r>
            <a:r>
              <a:rPr dirty="0"/>
              <a:t>blockchain </a:t>
            </a:r>
            <a:r>
              <a:rPr spc="-5" dirty="0"/>
              <a:t>solutions,</a:t>
            </a:r>
            <a:r>
              <a:rPr spc="-60" dirty="0"/>
              <a:t> </a:t>
            </a:r>
            <a:r>
              <a:rPr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err="1"/>
              <a:t>FinTech</a:t>
            </a:r>
            <a:r>
              <a:rPr lang="en-US" dirty="0"/>
              <a:t> Universe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46" y="1052736"/>
            <a:ext cx="6441708" cy="55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646"/>
            <a:ext cx="8229600" cy="702078"/>
          </a:xfrm>
        </p:spPr>
        <p:txBody>
          <a:bodyPr>
            <a:normAutofit fontScale="90000"/>
          </a:bodyPr>
          <a:lstStyle/>
          <a:p>
            <a:r>
              <a:rPr lang="en-US" dirty="0"/>
              <a:t>Segments of </a:t>
            </a:r>
            <a:r>
              <a:rPr lang="en-US" dirty="0" err="1"/>
              <a:t>FinTech</a:t>
            </a:r>
            <a:r>
              <a:rPr lang="en-US" dirty="0"/>
              <a:t> Industry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268760"/>
            <a:ext cx="805723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/>
              <a:t>Infrastructure and Key Tech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4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532948" cy="508068"/>
          </a:xfrm>
        </p:spPr>
        <p:txBody>
          <a:bodyPr>
            <a:noAutofit/>
          </a:bodyPr>
          <a:lstStyle/>
          <a:p>
            <a:r>
              <a:rPr lang="en-US" sz="3200" dirty="0"/>
              <a:t>Example: Overseas money transfer – </a:t>
            </a:r>
            <a:br>
              <a:rPr lang="en-US" sz="3200" dirty="0"/>
            </a:br>
            <a:r>
              <a:rPr lang="en-US" sz="3200" dirty="0"/>
              <a:t>Incumbents vs. </a:t>
            </a:r>
            <a:r>
              <a:rPr lang="en-US" sz="3200" dirty="0" err="1"/>
              <a:t>FinTech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96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586" y="622392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https://www8.gsb.columbia.edu/</a:t>
            </a:r>
            <a:r>
              <a:rPr lang="en-US" sz="1000" dirty="0" err="1"/>
              <a:t>cjeb</a:t>
            </a:r>
            <a:r>
              <a:rPr lang="en-US" sz="1000" dirty="0"/>
              <a:t>/sites/</a:t>
            </a:r>
            <a:r>
              <a:rPr lang="en-US" sz="1000" dirty="0" err="1"/>
              <a:t>cjeb</a:t>
            </a:r>
            <a:r>
              <a:rPr lang="en-US" sz="1000" dirty="0"/>
              <a:t>/files/Tanaka_Masaaki_CJEB%20FinTech%20presentation%20-%2005.25.17.pdf</a:t>
            </a:r>
          </a:p>
        </p:txBody>
      </p:sp>
    </p:spTree>
    <p:extLst>
      <p:ext uri="{BB962C8B-B14F-4D97-AF65-F5344CB8AC3E}">
        <p14:creationId xmlns:p14="http://schemas.microsoft.com/office/powerpoint/2010/main" val="199688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FinTech</a:t>
            </a:r>
            <a:r>
              <a:rPr lang="en-US" dirty="0"/>
              <a:t> Unicorns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802"/>
            <a:ext cx="9144000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08EB9-2313-A04C-A731-8F2AB996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0"/>
            <a:ext cx="7236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41981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Local copy of B&amp;M">
      <a:dk1>
        <a:srgbClr val="5F5F5F"/>
      </a:dk1>
      <a:lt1>
        <a:srgbClr val="FFFFFF"/>
      </a:lt1>
      <a:dk2>
        <a:srgbClr val="000000"/>
      </a:dk2>
      <a:lt2>
        <a:srgbClr val="FFFFFF"/>
      </a:lt2>
      <a:accent1>
        <a:srgbClr val="A71930"/>
      </a:accent1>
      <a:accent2>
        <a:srgbClr val="EBB700"/>
      </a:accent2>
      <a:accent3>
        <a:srgbClr val="6773B6"/>
      </a:accent3>
      <a:accent4>
        <a:srgbClr val="A3AD00"/>
      </a:accent4>
      <a:accent5>
        <a:srgbClr val="5F5F5F"/>
      </a:accent5>
      <a:accent6>
        <a:srgbClr val="000000"/>
      </a:accent6>
      <a:hlink>
        <a:srgbClr val="A2AD00"/>
      </a:hlink>
      <a:folHlink>
        <a:srgbClr val="A2AD00"/>
      </a:folHlink>
    </a:clrScheme>
    <a:fontScheme name="B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M Presentation.potx" id="{828D5E9D-DC9A-4078-92FE-FA50AF84B209}" vid="{ADFA48D8-A678-4B47-88F1-839C434241DF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32532</TotalTime>
  <Words>361</Words>
  <Application>Microsoft Macintosh PowerPoint</Application>
  <PresentationFormat>On-screen Show (4:3)</PresentationFormat>
  <Paragraphs>44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Arial Unicode MS</vt:lpstr>
      <vt:lpstr>Calibri Regular</vt:lpstr>
      <vt:lpstr>MS PGothic</vt:lpstr>
      <vt:lpstr>NewCenturySchlbk</vt:lpstr>
      <vt:lpstr>新細明體</vt:lpstr>
      <vt:lpstr>Arial</vt:lpstr>
      <vt:lpstr>Calibri</vt:lpstr>
      <vt:lpstr>Castellar</vt:lpstr>
      <vt:lpstr>Mangal</vt:lpstr>
      <vt:lpstr>Trebuchet MS</vt:lpstr>
      <vt:lpstr>Wingdings</vt:lpstr>
      <vt:lpstr>自訂設計</vt:lpstr>
      <vt:lpstr>Theme1</vt:lpstr>
      <vt:lpstr>FINTECH (Financial Technology)</vt:lpstr>
      <vt:lpstr>What’s Fintech</vt:lpstr>
      <vt:lpstr>What is FinTech?</vt:lpstr>
      <vt:lpstr>FinTech Universe</vt:lpstr>
      <vt:lpstr>Segments of FinTech Industry</vt:lpstr>
      <vt:lpstr>Infrastructure and Key Tech</vt:lpstr>
      <vt:lpstr>Example: Overseas money transfer –  Incumbents vs. FinTech</vt:lpstr>
      <vt:lpstr>FinTech Unicorns</vt:lpstr>
      <vt:lpstr>PowerPoint Presentation</vt:lpstr>
      <vt:lpstr>PowerPoint Presentation</vt:lpstr>
      <vt:lpstr>PowerPoint Presentation</vt:lpstr>
      <vt:lpstr>Cashless Payment, and Beyond …. </vt:lpstr>
      <vt:lpstr>PowerPoint Presentation</vt:lpstr>
      <vt:lpstr>“Banking is necessary, but banks are not”—Bill Gates 1994</vt:lpstr>
      <vt:lpstr>Payment Revolution – New Technologies</vt:lpstr>
      <vt:lpstr>Digital Wealth Management Evolution</vt:lpstr>
      <vt:lpstr>Robo-Advisors: Key Techs</vt:lpstr>
      <vt:lpstr>P2P Lending</vt:lpstr>
      <vt:lpstr>P2P Lending: Key Techs</vt:lpstr>
      <vt:lpstr>The Rise of the Marketplace Lenders</vt:lpstr>
      <vt:lpstr>Insurtech Ecosystem</vt:lpstr>
      <vt:lpstr>REGTECH STAGES OF DEVELOPMENT</vt:lpstr>
      <vt:lpstr>PowerPoint Presentation</vt:lpstr>
      <vt:lpstr>Regulation Tech (Regtech)</vt:lpstr>
      <vt:lpstr>自訂放映1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1047</cp:revision>
  <dcterms:created xsi:type="dcterms:W3CDTF">2009-10-28T05:58:26Z</dcterms:created>
  <dcterms:modified xsi:type="dcterms:W3CDTF">2020-10-26T14:05:06Z</dcterms:modified>
</cp:coreProperties>
</file>