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sldIdLst>
    <p:sldId id="520" r:id="rId2"/>
    <p:sldId id="522" r:id="rId3"/>
    <p:sldId id="596" r:id="rId4"/>
    <p:sldId id="597" r:id="rId5"/>
    <p:sldId id="259" r:id="rId6"/>
    <p:sldId id="266" r:id="rId7"/>
    <p:sldId id="268" r:id="rId8"/>
    <p:sldId id="271" r:id="rId9"/>
    <p:sldId id="283" r:id="rId10"/>
    <p:sldId id="590" r:id="rId11"/>
    <p:sldId id="585" r:id="rId12"/>
    <p:sldId id="591" r:id="rId13"/>
    <p:sldId id="592" r:id="rId14"/>
    <p:sldId id="595" r:id="rId15"/>
    <p:sldId id="593" r:id="rId16"/>
    <p:sldId id="586" r:id="rId17"/>
    <p:sldId id="587" r:id="rId18"/>
    <p:sldId id="588" r:id="rId19"/>
    <p:sldId id="589" r:id="rId20"/>
    <p:sldId id="594" r:id="rId21"/>
    <p:sldId id="535" r:id="rId22"/>
  </p:sldIdLst>
  <p:sldSz cx="9144000" cy="6858000" type="screen4x3"/>
  <p:notesSz cx="6858000" cy="9144000"/>
  <p:custShowLst>
    <p:custShow name="自訂放映1" id="0">
      <p:sldLst/>
    </p:custShow>
  </p:custShow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CD7"/>
    <a:srgbClr val="FF9900"/>
    <a:srgbClr val="F81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9511" autoAdjust="0"/>
  </p:normalViewPr>
  <p:slideViewPr>
    <p:cSldViewPr>
      <p:cViewPr varScale="1">
        <p:scale>
          <a:sx n="131" d="100"/>
          <a:sy n="131" d="100"/>
        </p:scale>
        <p:origin x="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54006" cy="54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F9B2C2C-32E8-476A-85CB-F9D50B0EFF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4771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B2C2C-32E8-476A-85CB-F9D50B0EFFA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32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B2C2C-32E8-476A-85CB-F9D50B0EFFA5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146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BA1B-5884-4469-868F-83A32512B562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8547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B8CF-B4F7-4BD0-83F3-45BD185699FC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286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B8CF-B4F7-4BD0-83F3-45BD185699FC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4991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B8CF-B4F7-4BD0-83F3-45BD185699FC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828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8F2F-FBA4-488B-B57C-38DE3688855E}" type="datetimeFigureOut">
              <a:rPr lang="zh-TW" altLang="en-US" smtClean="0"/>
              <a:pPr/>
              <a:t>2019/9/25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gmn.org/de/5g-white-paper/5g-white-paper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microsoft.com/office/2007/relationships/hdphoto" Target="../media/hdphoto6.wdp"/><Relationship Id="rId2" Type="http://schemas.openxmlformats.org/officeDocument/2006/relationships/image" Target="../media/image18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microsoft.com/office/2007/relationships/hdphoto" Target="../media/hdphoto5.wdp"/><Relationship Id="rId10" Type="http://schemas.openxmlformats.org/officeDocument/2006/relationships/image" Target="../media/image25.png"/><Relationship Id="rId19" Type="http://schemas.microsoft.com/office/2007/relationships/hdphoto" Target="../media/hdphoto7.wdp"/><Relationship Id="rId4" Type="http://schemas.openxmlformats.org/officeDocument/2006/relationships/image" Target="../media/image20.png"/><Relationship Id="rId9" Type="http://schemas.microsoft.com/office/2007/relationships/hdphoto" Target="../media/hdphoto4.wdp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emf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eTASrRYal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n.com/Home/PrintView?contentItemId=4458706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0pK7Nemz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ectrum.ieee.org/video/telecom/wireless/everything-you-need-to-know-about-5g" TargetMode="External"/><Relationship Id="rId5" Type="http://schemas.openxmlformats.org/officeDocument/2006/relationships/hyperlink" Target="https://www.youtube.com/watch?v=MC_Sfkh5-zQ&amp;t=306s" TargetMode="External"/><Relationship Id="rId4" Type="http://schemas.openxmlformats.org/officeDocument/2006/relationships/hyperlink" Target="https://www.youtube.com/watch?v=bub2iCRkyL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EQTo9usai4" TargetMode="External"/><Relationship Id="rId2" Type="http://schemas.openxmlformats.org/officeDocument/2006/relationships/hyperlink" Target="https://www.afk.wiki/video/DxN12jzHrqI/valuetainmen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nZt1Xd8V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/>
              <a:t>5G Technology and Application, </a:t>
            </a:r>
            <a:br>
              <a:rPr lang="en-US" altLang="zh-TW" dirty="0"/>
            </a:br>
            <a:r>
              <a:rPr lang="en-US" altLang="zh-TW" dirty="0"/>
              <a:t>and Technology/Trade War</a:t>
            </a:r>
            <a:endParaRPr lang="en-US" altLang="zh-TW" dirty="0">
              <a:solidFill>
                <a:srgbClr val="173CD7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776252" y="4941888"/>
            <a:ext cx="54041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http://</a:t>
            </a:r>
            <a:r>
              <a:rPr lang="en-US" altLang="zh-TW" dirty="0" err="1"/>
              <a:t>danieleewww.yolasite.com</a:t>
            </a:r>
            <a:r>
              <a:rPr lang="en-US" altLang="zh-TW" dirty="0"/>
              <a:t>/2019-mgb070.php</a:t>
            </a:r>
          </a:p>
          <a:p>
            <a:pPr algn="ctr"/>
            <a:r>
              <a:rPr lang="en-US" altLang="zh-TW" dirty="0" err="1"/>
              <a:t>danieleewww@gmail.com</a:t>
            </a:r>
            <a:endParaRPr lang="en-US" altLang="zh-TW" dirty="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059113" y="4365625"/>
            <a:ext cx="2967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dirty="0"/>
              <a:t>Daniel </a:t>
            </a:r>
            <a:r>
              <a:rPr lang="en-US" altLang="zh-TW" sz="2400" dirty="0" err="1"/>
              <a:t>HaoTien</a:t>
            </a:r>
            <a:r>
              <a:rPr lang="en-US" altLang="zh-TW" sz="2400" dirty="0"/>
              <a:t> Lee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2EA31-68EB-9B46-A877-B77A8FE9C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Starting point  - ‘5G is different’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17DFDB94-683C-3448-B26A-44BAE810A664}"/>
              </a:ext>
            </a:extLst>
          </p:cNvPr>
          <p:cNvSpPr txBox="1"/>
          <p:nvPr/>
        </p:nvSpPr>
        <p:spPr>
          <a:xfrm>
            <a:off x="305526" y="2078850"/>
            <a:ext cx="5895340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Service, application and business case-led definition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B2E6356-F4CB-5947-B6F3-B8235E73EF32}"/>
              </a:ext>
            </a:extLst>
          </p:cNvPr>
          <p:cNvSpPr txBox="1"/>
          <p:nvPr/>
        </p:nvSpPr>
        <p:spPr>
          <a:xfrm>
            <a:off x="457996" y="2903080"/>
            <a:ext cx="4002970" cy="19620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eaLnBrk="0" latinLnBrk="0"/>
            <a:r>
              <a:rPr lang="en-GB" dirty="0"/>
              <a:t>Source – NGMN White Paper, 2015 </a:t>
            </a:r>
            <a:r>
              <a:rPr lang="en-GB" dirty="0">
                <a:hlinkClick r:id="rId2"/>
              </a:rPr>
              <a:t>https://www.ngmn.org/de/5g-white-paper/5g-white-paper.html</a:t>
            </a:r>
            <a:endParaRPr lang="en-GB" dirty="0"/>
          </a:p>
          <a:p>
            <a:pPr eaLnBrk="0" latinLnBrk="0"/>
            <a:endParaRPr lang="en-GB" dirty="0"/>
          </a:p>
          <a:p>
            <a:pPr eaLnBrk="0" latinLnBrk="0"/>
            <a:r>
              <a:rPr lang="en-GB" dirty="0"/>
              <a:t>5G Vision defined around Business Context, and Characterisation based on Use Cases, Business Models and Value Creation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7D8C1-8A9E-1F4C-B969-316EA8448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66" y="2904409"/>
            <a:ext cx="4279900" cy="258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EBAE0C-9CDF-BC48-A7CC-5180456DC786}"/>
              </a:ext>
            </a:extLst>
          </p:cNvPr>
          <p:cNvSpPr/>
          <p:nvPr/>
        </p:nvSpPr>
        <p:spPr>
          <a:xfrm>
            <a:off x="283631" y="6481007"/>
            <a:ext cx="2952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Courtesy of Dan Warren, Samsung 2018</a:t>
            </a:r>
          </a:p>
        </p:txBody>
      </p:sp>
    </p:spTree>
    <p:extLst>
      <p:ext uri="{BB962C8B-B14F-4D97-AF65-F5344CB8AC3E}">
        <p14:creationId xmlns:p14="http://schemas.microsoft.com/office/powerpoint/2010/main" val="403940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F04C-80D8-9843-96D0-D4DFCEC0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271F2A"/>
                </a:solidFill>
                <a:cs typeface="Arial" panose="020B0604020202020204" pitchFamily="34" charset="0"/>
              </a:rPr>
              <a:t>Key Usage Scenarios Drive for 5G</a:t>
            </a:r>
            <a:endParaRPr lang="en-US" dirty="0"/>
          </a:p>
        </p:txBody>
      </p:sp>
      <p:sp>
        <p:nvSpPr>
          <p:cNvPr id="4" name="Shape 164">
            <a:extLst>
              <a:ext uri="{FF2B5EF4-FFF2-40B4-BE49-F238E27FC236}">
                <a16:creationId xmlns:a16="http://schemas.microsoft.com/office/drawing/2014/main" id="{2F358202-A0BE-7D42-AB98-9F0AF5E41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211" y="2098715"/>
            <a:ext cx="4205165" cy="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604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604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604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604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67486">
              <a:defRPr/>
            </a:pPr>
            <a:r>
              <a:rPr lang="en-GB" altLang="zh-CN" sz="1800" b="1" dirty="0">
                <a:solidFill>
                  <a:srgbClr val="2681B5"/>
                </a:solidFill>
                <a:ea typeface="+mn-ea"/>
                <a:cs typeface="Arial" panose="020B0604020202020204" pitchFamily="34" charset="0"/>
              </a:rPr>
              <a:t>Enhanced Mobile Broadband</a:t>
            </a:r>
          </a:p>
        </p:txBody>
      </p:sp>
      <p:sp>
        <p:nvSpPr>
          <p:cNvPr id="5" name="文本框 69">
            <a:extLst>
              <a:ext uri="{FF2B5EF4-FFF2-40B4-BE49-F238E27FC236}">
                <a16:creationId xmlns:a16="http://schemas.microsoft.com/office/drawing/2014/main" id="{5272A540-8529-9F40-A4F2-1A33A04ED04C}"/>
              </a:ext>
            </a:extLst>
          </p:cNvPr>
          <p:cNvSpPr txBox="1"/>
          <p:nvPr/>
        </p:nvSpPr>
        <p:spPr>
          <a:xfrm>
            <a:off x="-411468" y="5565067"/>
            <a:ext cx="937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5G connections will go beyond human beings’ communications, and will enable intelligent internet of things in the future. Next generation of telecommunication technologies will be adopted by a wider range of industries and sectors.</a:t>
            </a:r>
            <a:endParaRPr lang="zh-CN" alt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组合 193">
            <a:extLst>
              <a:ext uri="{FF2B5EF4-FFF2-40B4-BE49-F238E27FC236}">
                <a16:creationId xmlns:a16="http://schemas.microsoft.com/office/drawing/2014/main" id="{69755733-9816-B942-8F0D-903F473E8A1D}"/>
              </a:ext>
            </a:extLst>
          </p:cNvPr>
          <p:cNvGrpSpPr>
            <a:grpSpLocks noChangeAspect="1"/>
          </p:cNvGrpSpPr>
          <p:nvPr/>
        </p:nvGrpSpPr>
        <p:grpSpPr>
          <a:xfrm>
            <a:off x="8209919" y="2432534"/>
            <a:ext cx="401552" cy="347062"/>
            <a:chOff x="7884181" y="5048527"/>
            <a:chExt cx="720504" cy="544563"/>
          </a:xfrm>
          <a:solidFill>
            <a:srgbClr val="8B8B8B"/>
          </a:solidFill>
        </p:grpSpPr>
        <p:grpSp>
          <p:nvGrpSpPr>
            <p:cNvPr id="7" name="组合 58">
              <a:extLst>
                <a:ext uri="{FF2B5EF4-FFF2-40B4-BE49-F238E27FC236}">
                  <a16:creationId xmlns:a16="http://schemas.microsoft.com/office/drawing/2014/main" id="{19A4A069-B402-4241-A08F-B34A231BF78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84181" y="5205623"/>
              <a:ext cx="720504" cy="387467"/>
              <a:chOff x="6780206" y="3627438"/>
              <a:chExt cx="398462" cy="242887"/>
            </a:xfrm>
            <a:grpFill/>
          </p:grpSpPr>
          <p:sp>
            <p:nvSpPr>
              <p:cNvPr id="15" name="Freeform 4021">
                <a:extLst>
                  <a:ext uri="{FF2B5EF4-FFF2-40B4-BE49-F238E27FC236}">
                    <a16:creationId xmlns:a16="http://schemas.microsoft.com/office/drawing/2014/main" id="{D7351DF2-B66E-2346-AE58-7F5FD7C872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6251" y="3781425"/>
                <a:ext cx="93663" cy="88900"/>
              </a:xfrm>
              <a:custGeom>
                <a:avLst/>
                <a:gdLst>
                  <a:gd name="T0" fmla="*/ 0 w 25"/>
                  <a:gd name="T1" fmla="*/ 12 h 24"/>
                  <a:gd name="T2" fmla="*/ 12 w 25"/>
                  <a:gd name="T3" fmla="*/ 24 h 24"/>
                  <a:gd name="T4" fmla="*/ 25 w 25"/>
                  <a:gd name="T5" fmla="*/ 12 h 24"/>
                  <a:gd name="T6" fmla="*/ 12 w 25"/>
                  <a:gd name="T7" fmla="*/ 0 h 24"/>
                  <a:gd name="T8" fmla="*/ 0 w 25"/>
                  <a:gd name="T9" fmla="*/ 12 h 24"/>
                  <a:gd name="T10" fmla="*/ 9 w 25"/>
                  <a:gd name="T11" fmla="*/ 12 h 24"/>
                  <a:gd name="T12" fmla="*/ 12 w 25"/>
                  <a:gd name="T13" fmla="*/ 9 h 24"/>
                  <a:gd name="T14" fmla="*/ 16 w 25"/>
                  <a:gd name="T15" fmla="*/ 12 h 24"/>
                  <a:gd name="T16" fmla="*/ 12 w 25"/>
                  <a:gd name="T17" fmla="*/ 16 h 24"/>
                  <a:gd name="T18" fmla="*/ 9 w 25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4">
                    <a:moveTo>
                      <a:pt x="0" y="12"/>
                    </a:moveTo>
                    <a:cubicBezTo>
                      <a:pt x="0" y="19"/>
                      <a:pt x="6" y="24"/>
                      <a:pt x="12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  <a:moveTo>
                      <a:pt x="9" y="12"/>
                    </a:moveTo>
                    <a:cubicBezTo>
                      <a:pt x="9" y="10"/>
                      <a:pt x="10" y="9"/>
                      <a:pt x="12" y="9"/>
                    </a:cubicBezTo>
                    <a:cubicBezTo>
                      <a:pt x="14" y="9"/>
                      <a:pt x="16" y="10"/>
                      <a:pt x="16" y="12"/>
                    </a:cubicBezTo>
                    <a:cubicBezTo>
                      <a:pt x="16" y="14"/>
                      <a:pt x="14" y="16"/>
                      <a:pt x="12" y="16"/>
                    </a:cubicBezTo>
                    <a:cubicBezTo>
                      <a:pt x="10" y="16"/>
                      <a:pt x="9" y="14"/>
                      <a:pt x="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06" tIns="34253" rIns="68506" bIns="34253" numCol="1" anchor="t" anchorCtr="0" compatLnSpc="1">
                <a:prstTxWarp prst="textNoShape">
                  <a:avLst/>
                </a:prstTxWarp>
              </a:bodyPr>
              <a:lstStyle/>
              <a:p>
                <a:pPr defTabSz="913493"/>
                <a:endParaRPr lang="zh-CN" altLang="en-US" sz="1797">
                  <a:solidFill>
                    <a:prstClr val="white"/>
                  </a:solidFill>
                  <a:latin typeface="Akkurat Pro" panose="020B0504020101020102" pitchFamily="34" charset="0"/>
                </a:endParaRPr>
              </a:p>
            </p:txBody>
          </p:sp>
          <p:sp>
            <p:nvSpPr>
              <p:cNvPr id="16" name="Freeform 4022">
                <a:extLst>
                  <a:ext uri="{FF2B5EF4-FFF2-40B4-BE49-F238E27FC236}">
                    <a16:creationId xmlns:a16="http://schemas.microsoft.com/office/drawing/2014/main" id="{3DEC9920-A095-1C46-9B62-F54C51146C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0206" y="3627438"/>
                <a:ext cx="398462" cy="195262"/>
              </a:xfrm>
              <a:custGeom>
                <a:avLst/>
                <a:gdLst>
                  <a:gd name="T0" fmla="*/ 5 w 106"/>
                  <a:gd name="T1" fmla="*/ 47 h 52"/>
                  <a:gd name="T2" fmla="*/ 9 w 106"/>
                  <a:gd name="T3" fmla="*/ 50 h 52"/>
                  <a:gd name="T4" fmla="*/ 25 w 106"/>
                  <a:gd name="T5" fmla="*/ 37 h 52"/>
                  <a:gd name="T6" fmla="*/ 40 w 106"/>
                  <a:gd name="T7" fmla="*/ 50 h 52"/>
                  <a:gd name="T8" fmla="*/ 69 w 106"/>
                  <a:gd name="T9" fmla="*/ 50 h 52"/>
                  <a:gd name="T10" fmla="*/ 84 w 106"/>
                  <a:gd name="T11" fmla="*/ 37 h 52"/>
                  <a:gd name="T12" fmla="*/ 100 w 106"/>
                  <a:gd name="T13" fmla="*/ 51 h 52"/>
                  <a:gd name="T14" fmla="*/ 106 w 106"/>
                  <a:gd name="T15" fmla="*/ 45 h 52"/>
                  <a:gd name="T16" fmla="*/ 83 w 106"/>
                  <a:gd name="T17" fmla="*/ 7 h 52"/>
                  <a:gd name="T18" fmla="*/ 32 w 106"/>
                  <a:gd name="T19" fmla="*/ 21 h 52"/>
                  <a:gd name="T20" fmla="*/ 5 w 106"/>
                  <a:gd name="T21" fmla="*/ 47 h 52"/>
                  <a:gd name="T22" fmla="*/ 72 w 106"/>
                  <a:gd name="T23" fmla="*/ 22 h 52"/>
                  <a:gd name="T24" fmla="*/ 72 w 106"/>
                  <a:gd name="T25" fmla="*/ 9 h 52"/>
                  <a:gd name="T26" fmla="*/ 96 w 106"/>
                  <a:gd name="T27" fmla="*/ 22 h 52"/>
                  <a:gd name="T28" fmla="*/ 72 w 106"/>
                  <a:gd name="T29" fmla="*/ 22 h 52"/>
                  <a:gd name="T30" fmla="*/ 40 w 106"/>
                  <a:gd name="T31" fmla="*/ 22 h 52"/>
                  <a:gd name="T32" fmla="*/ 62 w 106"/>
                  <a:gd name="T33" fmla="*/ 9 h 52"/>
                  <a:gd name="T34" fmla="*/ 68 w 106"/>
                  <a:gd name="T35" fmla="*/ 9 h 52"/>
                  <a:gd name="T36" fmla="*/ 68 w 106"/>
                  <a:gd name="T37" fmla="*/ 22 h 52"/>
                  <a:gd name="T38" fmla="*/ 40 w 106"/>
                  <a:gd name="T39" fmla="*/ 2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6" h="52">
                    <a:moveTo>
                      <a:pt x="5" y="47"/>
                    </a:moveTo>
                    <a:cubicBezTo>
                      <a:pt x="5" y="48"/>
                      <a:pt x="5" y="50"/>
                      <a:pt x="9" y="50"/>
                    </a:cubicBezTo>
                    <a:cubicBezTo>
                      <a:pt x="10" y="43"/>
                      <a:pt x="17" y="37"/>
                      <a:pt x="25" y="37"/>
                    </a:cubicBezTo>
                    <a:cubicBezTo>
                      <a:pt x="32" y="37"/>
                      <a:pt x="39" y="43"/>
                      <a:pt x="40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70" y="43"/>
                      <a:pt x="76" y="37"/>
                      <a:pt x="84" y="37"/>
                    </a:cubicBezTo>
                    <a:cubicBezTo>
                      <a:pt x="92" y="37"/>
                      <a:pt x="99" y="43"/>
                      <a:pt x="100" y="51"/>
                    </a:cubicBezTo>
                    <a:cubicBezTo>
                      <a:pt x="102" y="51"/>
                      <a:pt x="106" y="52"/>
                      <a:pt x="106" y="45"/>
                    </a:cubicBezTo>
                    <a:cubicBezTo>
                      <a:pt x="106" y="37"/>
                      <a:pt x="106" y="13"/>
                      <a:pt x="83" y="7"/>
                    </a:cubicBezTo>
                    <a:cubicBezTo>
                      <a:pt x="60" y="0"/>
                      <a:pt x="41" y="6"/>
                      <a:pt x="32" y="21"/>
                    </a:cubicBezTo>
                    <a:cubicBezTo>
                      <a:pt x="32" y="21"/>
                      <a:pt x="0" y="26"/>
                      <a:pt x="5" y="47"/>
                    </a:cubicBezTo>
                    <a:close/>
                    <a:moveTo>
                      <a:pt x="72" y="22"/>
                    </a:moveTo>
                    <a:cubicBezTo>
                      <a:pt x="72" y="9"/>
                      <a:pt x="72" y="9"/>
                      <a:pt x="72" y="9"/>
                    </a:cubicBezTo>
                    <a:cubicBezTo>
                      <a:pt x="83" y="10"/>
                      <a:pt x="92" y="14"/>
                      <a:pt x="96" y="22"/>
                    </a:cubicBezTo>
                    <a:lnTo>
                      <a:pt x="72" y="22"/>
                    </a:lnTo>
                    <a:close/>
                    <a:moveTo>
                      <a:pt x="40" y="22"/>
                    </a:moveTo>
                    <a:cubicBezTo>
                      <a:pt x="40" y="22"/>
                      <a:pt x="45" y="9"/>
                      <a:pt x="62" y="9"/>
                    </a:cubicBezTo>
                    <a:cubicBezTo>
                      <a:pt x="64" y="9"/>
                      <a:pt x="66" y="9"/>
                      <a:pt x="68" y="9"/>
                    </a:cubicBezTo>
                    <a:cubicBezTo>
                      <a:pt x="68" y="22"/>
                      <a:pt x="68" y="22"/>
                      <a:pt x="68" y="22"/>
                    </a:cubicBezTo>
                    <a:lnTo>
                      <a:pt x="4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06" tIns="34253" rIns="68506" bIns="34253" numCol="1" anchor="t" anchorCtr="0" compatLnSpc="1">
                <a:prstTxWarp prst="textNoShape">
                  <a:avLst/>
                </a:prstTxWarp>
              </a:bodyPr>
              <a:lstStyle/>
              <a:p>
                <a:pPr defTabSz="913493"/>
                <a:endParaRPr lang="zh-CN" altLang="en-US" sz="1797">
                  <a:solidFill>
                    <a:prstClr val="white"/>
                  </a:solidFill>
                  <a:latin typeface="Akkurat Pro" panose="020B0504020101020102" pitchFamily="34" charset="0"/>
                </a:endParaRPr>
              </a:p>
            </p:txBody>
          </p:sp>
          <p:sp>
            <p:nvSpPr>
              <p:cNvPr id="17" name="Freeform 4025">
                <a:extLst>
                  <a:ext uri="{FF2B5EF4-FFF2-40B4-BE49-F238E27FC236}">
                    <a16:creationId xmlns:a16="http://schemas.microsoft.com/office/drawing/2014/main" id="{BC4183FD-6546-CB41-A378-C309F21A84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50088" y="3781425"/>
                <a:ext cx="95250" cy="88900"/>
              </a:xfrm>
              <a:custGeom>
                <a:avLst/>
                <a:gdLst>
                  <a:gd name="T0" fmla="*/ 0 w 25"/>
                  <a:gd name="T1" fmla="*/ 12 h 24"/>
                  <a:gd name="T2" fmla="*/ 12 w 25"/>
                  <a:gd name="T3" fmla="*/ 24 h 24"/>
                  <a:gd name="T4" fmla="*/ 25 w 25"/>
                  <a:gd name="T5" fmla="*/ 12 h 24"/>
                  <a:gd name="T6" fmla="*/ 12 w 25"/>
                  <a:gd name="T7" fmla="*/ 0 h 24"/>
                  <a:gd name="T8" fmla="*/ 0 w 25"/>
                  <a:gd name="T9" fmla="*/ 12 h 24"/>
                  <a:gd name="T10" fmla="*/ 9 w 25"/>
                  <a:gd name="T11" fmla="*/ 12 h 24"/>
                  <a:gd name="T12" fmla="*/ 12 w 25"/>
                  <a:gd name="T13" fmla="*/ 9 h 24"/>
                  <a:gd name="T14" fmla="*/ 16 w 25"/>
                  <a:gd name="T15" fmla="*/ 12 h 24"/>
                  <a:gd name="T16" fmla="*/ 12 w 25"/>
                  <a:gd name="T17" fmla="*/ 16 h 24"/>
                  <a:gd name="T18" fmla="*/ 9 w 25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4">
                    <a:moveTo>
                      <a:pt x="0" y="12"/>
                    </a:moveTo>
                    <a:cubicBezTo>
                      <a:pt x="0" y="19"/>
                      <a:pt x="6" y="24"/>
                      <a:pt x="12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  <a:moveTo>
                      <a:pt x="9" y="12"/>
                    </a:moveTo>
                    <a:cubicBezTo>
                      <a:pt x="9" y="10"/>
                      <a:pt x="10" y="9"/>
                      <a:pt x="12" y="9"/>
                    </a:cubicBezTo>
                    <a:cubicBezTo>
                      <a:pt x="14" y="9"/>
                      <a:pt x="16" y="10"/>
                      <a:pt x="16" y="12"/>
                    </a:cubicBezTo>
                    <a:cubicBezTo>
                      <a:pt x="16" y="14"/>
                      <a:pt x="14" y="16"/>
                      <a:pt x="12" y="16"/>
                    </a:cubicBezTo>
                    <a:cubicBezTo>
                      <a:pt x="10" y="16"/>
                      <a:pt x="9" y="14"/>
                      <a:pt x="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06" tIns="34253" rIns="68506" bIns="34253" numCol="1" anchor="t" anchorCtr="0" compatLnSpc="1">
                <a:prstTxWarp prst="textNoShape">
                  <a:avLst/>
                </a:prstTxWarp>
              </a:bodyPr>
              <a:lstStyle/>
              <a:p>
                <a:pPr defTabSz="913493"/>
                <a:endParaRPr lang="zh-CN" altLang="en-US" sz="1797">
                  <a:solidFill>
                    <a:prstClr val="white"/>
                  </a:solidFill>
                  <a:latin typeface="Akkurat Pro" panose="020B0504020101020102" pitchFamily="34" charset="0"/>
                </a:endParaRPr>
              </a:p>
            </p:txBody>
          </p:sp>
        </p:grpSp>
        <p:grpSp>
          <p:nvGrpSpPr>
            <p:cNvPr id="8" name="组合 22">
              <a:extLst>
                <a:ext uri="{FF2B5EF4-FFF2-40B4-BE49-F238E27FC236}">
                  <a16:creationId xmlns:a16="http://schemas.microsoft.com/office/drawing/2014/main" id="{E2B5EDDB-05D2-6C46-B27F-8D819CF19C90}"/>
                </a:ext>
              </a:extLst>
            </p:cNvPr>
            <p:cNvGrpSpPr>
              <a:grpSpLocks noChangeAspect="1"/>
            </p:cNvGrpSpPr>
            <p:nvPr/>
          </p:nvGrpSpPr>
          <p:grpSpPr>
            <a:xfrm rot="17987352">
              <a:off x="7851485" y="5102528"/>
              <a:ext cx="283043" cy="175042"/>
              <a:chOff x="7408863" y="1169988"/>
              <a:chExt cx="582613" cy="503237"/>
            </a:xfrm>
            <a:grpFill/>
          </p:grpSpPr>
          <p:sp>
            <p:nvSpPr>
              <p:cNvPr id="9" name="Freeform 13">
                <a:extLst>
                  <a:ext uri="{FF2B5EF4-FFF2-40B4-BE49-F238E27FC236}">
                    <a16:creationId xmlns:a16="http://schemas.microsoft.com/office/drawing/2014/main" id="{52E17EC3-5053-9045-9351-2E6F89F74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6975" y="1404938"/>
                <a:ext cx="304800" cy="115888"/>
              </a:xfrm>
              <a:custGeom>
                <a:avLst/>
                <a:gdLst>
                  <a:gd name="T0" fmla="*/ 16 w 142"/>
                  <a:gd name="T1" fmla="*/ 53 h 54"/>
                  <a:gd name="T2" fmla="*/ 6 w 142"/>
                  <a:gd name="T3" fmla="*/ 48 h 54"/>
                  <a:gd name="T4" fmla="*/ 6 w 142"/>
                  <a:gd name="T5" fmla="*/ 27 h 54"/>
                  <a:gd name="T6" fmla="*/ 71 w 142"/>
                  <a:gd name="T7" fmla="*/ 0 h 54"/>
                  <a:gd name="T8" fmla="*/ 71 w 142"/>
                  <a:gd name="T9" fmla="*/ 0 h 54"/>
                  <a:gd name="T10" fmla="*/ 136 w 142"/>
                  <a:gd name="T11" fmla="*/ 26 h 54"/>
                  <a:gd name="T12" fmla="*/ 136 w 142"/>
                  <a:gd name="T13" fmla="*/ 48 h 54"/>
                  <a:gd name="T14" fmla="*/ 114 w 142"/>
                  <a:gd name="T15" fmla="*/ 48 h 54"/>
                  <a:gd name="T16" fmla="*/ 71 w 142"/>
                  <a:gd name="T17" fmla="*/ 30 h 54"/>
                  <a:gd name="T18" fmla="*/ 71 w 142"/>
                  <a:gd name="T19" fmla="*/ 30 h 54"/>
                  <a:gd name="T20" fmla="*/ 27 w 142"/>
                  <a:gd name="T21" fmla="*/ 48 h 54"/>
                  <a:gd name="T22" fmla="*/ 16 w 142"/>
                  <a:gd name="T2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54">
                    <a:moveTo>
                      <a:pt x="16" y="53"/>
                    </a:moveTo>
                    <a:cubicBezTo>
                      <a:pt x="13" y="53"/>
                      <a:pt x="9" y="51"/>
                      <a:pt x="6" y="48"/>
                    </a:cubicBezTo>
                    <a:cubicBezTo>
                      <a:pt x="0" y="42"/>
                      <a:pt x="0" y="33"/>
                      <a:pt x="6" y="27"/>
                    </a:cubicBezTo>
                    <a:cubicBezTo>
                      <a:pt x="23" y="9"/>
                      <a:pt x="46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95" y="0"/>
                      <a:pt x="118" y="9"/>
                      <a:pt x="136" y="26"/>
                    </a:cubicBezTo>
                    <a:cubicBezTo>
                      <a:pt x="142" y="32"/>
                      <a:pt x="142" y="42"/>
                      <a:pt x="136" y="48"/>
                    </a:cubicBezTo>
                    <a:cubicBezTo>
                      <a:pt x="130" y="54"/>
                      <a:pt x="120" y="54"/>
                      <a:pt x="114" y="48"/>
                    </a:cubicBezTo>
                    <a:cubicBezTo>
                      <a:pt x="102" y="37"/>
                      <a:pt x="87" y="30"/>
                      <a:pt x="71" y="30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54" y="30"/>
                      <a:pt x="39" y="37"/>
                      <a:pt x="27" y="48"/>
                    </a:cubicBezTo>
                    <a:cubicBezTo>
                      <a:pt x="24" y="51"/>
                      <a:pt x="20" y="53"/>
                      <a:pt x="16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06" tIns="34253" rIns="68506" bIns="34253" numCol="1" anchor="t" anchorCtr="0" compatLnSpc="1">
                <a:prstTxWarp prst="textNoShape">
                  <a:avLst/>
                </a:prstTxWarp>
              </a:bodyPr>
              <a:lstStyle/>
              <a:p>
                <a:pPr defTabSz="913493"/>
                <a:endParaRPr lang="zh-CN" altLang="en-US" sz="1797">
                  <a:solidFill>
                    <a:prstClr val="white"/>
                  </a:solidFill>
                  <a:latin typeface="Akkurat Pro" panose="020B0504020101020102" pitchFamily="34" charset="0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:a16="http://schemas.microsoft.com/office/drawing/2014/main" id="{C240B440-5BDF-2741-B43D-E819CBDFC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125" y="1306513"/>
                <a:ext cx="442913" cy="146050"/>
              </a:xfrm>
              <a:custGeom>
                <a:avLst/>
                <a:gdLst>
                  <a:gd name="T0" fmla="*/ 17 w 207"/>
                  <a:gd name="T1" fmla="*/ 66 h 68"/>
                  <a:gd name="T2" fmla="*/ 6 w 207"/>
                  <a:gd name="T3" fmla="*/ 62 h 68"/>
                  <a:gd name="T4" fmla="*/ 6 w 207"/>
                  <a:gd name="T5" fmla="*/ 40 h 68"/>
                  <a:gd name="T6" fmla="*/ 104 w 207"/>
                  <a:gd name="T7" fmla="*/ 0 h 68"/>
                  <a:gd name="T8" fmla="*/ 104 w 207"/>
                  <a:gd name="T9" fmla="*/ 0 h 68"/>
                  <a:gd name="T10" fmla="*/ 201 w 207"/>
                  <a:gd name="T11" fmla="*/ 40 h 68"/>
                  <a:gd name="T12" fmla="*/ 201 w 207"/>
                  <a:gd name="T13" fmla="*/ 62 h 68"/>
                  <a:gd name="T14" fmla="*/ 180 w 207"/>
                  <a:gd name="T15" fmla="*/ 62 h 68"/>
                  <a:gd name="T16" fmla="*/ 104 w 207"/>
                  <a:gd name="T17" fmla="*/ 30 h 68"/>
                  <a:gd name="T18" fmla="*/ 104 w 207"/>
                  <a:gd name="T19" fmla="*/ 30 h 68"/>
                  <a:gd name="T20" fmla="*/ 28 w 207"/>
                  <a:gd name="T21" fmla="*/ 62 h 68"/>
                  <a:gd name="T22" fmla="*/ 17 w 207"/>
                  <a:gd name="T23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" h="68">
                    <a:moveTo>
                      <a:pt x="17" y="66"/>
                    </a:moveTo>
                    <a:cubicBezTo>
                      <a:pt x="13" y="66"/>
                      <a:pt x="9" y="65"/>
                      <a:pt x="6" y="62"/>
                    </a:cubicBezTo>
                    <a:cubicBezTo>
                      <a:pt x="0" y="56"/>
                      <a:pt x="0" y="46"/>
                      <a:pt x="6" y="40"/>
                    </a:cubicBezTo>
                    <a:cubicBezTo>
                      <a:pt x="32" y="14"/>
                      <a:pt x="67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41" y="0"/>
                      <a:pt x="175" y="14"/>
                      <a:pt x="201" y="40"/>
                    </a:cubicBezTo>
                    <a:cubicBezTo>
                      <a:pt x="207" y="46"/>
                      <a:pt x="207" y="56"/>
                      <a:pt x="201" y="62"/>
                    </a:cubicBezTo>
                    <a:cubicBezTo>
                      <a:pt x="195" y="68"/>
                      <a:pt x="186" y="68"/>
                      <a:pt x="180" y="62"/>
                    </a:cubicBezTo>
                    <a:cubicBezTo>
                      <a:pt x="159" y="41"/>
                      <a:pt x="132" y="30"/>
                      <a:pt x="104" y="3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75" y="30"/>
                      <a:pt x="48" y="41"/>
                      <a:pt x="28" y="62"/>
                    </a:cubicBezTo>
                    <a:cubicBezTo>
                      <a:pt x="25" y="65"/>
                      <a:pt x="21" y="66"/>
                      <a:pt x="17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06" tIns="34253" rIns="68506" bIns="34253" numCol="1" anchor="t" anchorCtr="0" compatLnSpc="1">
                <a:prstTxWarp prst="textNoShape">
                  <a:avLst/>
                </a:prstTxWarp>
              </a:bodyPr>
              <a:lstStyle/>
              <a:p>
                <a:pPr defTabSz="913493"/>
                <a:endParaRPr lang="zh-CN" altLang="en-US" sz="1797">
                  <a:solidFill>
                    <a:prstClr val="white"/>
                  </a:solidFill>
                  <a:latin typeface="Akkurat Pro" panose="020B0504020101020102" pitchFamily="34" charset="0"/>
                </a:endParaRPr>
              </a:p>
            </p:txBody>
          </p:sp>
          <p:sp>
            <p:nvSpPr>
              <p:cNvPr id="11" name="Freeform 490">
                <a:extLst>
                  <a:ext uri="{FF2B5EF4-FFF2-40B4-BE49-F238E27FC236}">
                    <a16:creationId xmlns:a16="http://schemas.microsoft.com/office/drawing/2014/main" id="{94F3E397-1E98-1F48-97B6-093E0556E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8863" y="1169988"/>
                <a:ext cx="582613" cy="211138"/>
              </a:xfrm>
              <a:custGeom>
                <a:avLst/>
                <a:gdLst>
                  <a:gd name="T0" fmla="*/ 16 w 272"/>
                  <a:gd name="T1" fmla="*/ 98 h 99"/>
                  <a:gd name="T2" fmla="*/ 6 w 272"/>
                  <a:gd name="T3" fmla="*/ 93 h 99"/>
                  <a:gd name="T4" fmla="*/ 6 w 272"/>
                  <a:gd name="T5" fmla="*/ 72 h 99"/>
                  <a:gd name="T6" fmla="*/ 266 w 272"/>
                  <a:gd name="T7" fmla="*/ 71 h 99"/>
                  <a:gd name="T8" fmla="*/ 266 w 272"/>
                  <a:gd name="T9" fmla="*/ 93 h 99"/>
                  <a:gd name="T10" fmla="*/ 244 w 272"/>
                  <a:gd name="T11" fmla="*/ 93 h 99"/>
                  <a:gd name="T12" fmla="*/ 27 w 272"/>
                  <a:gd name="T13" fmla="*/ 93 h 99"/>
                  <a:gd name="T14" fmla="*/ 16 w 272"/>
                  <a:gd name="T15" fmla="*/ 9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2" h="99">
                    <a:moveTo>
                      <a:pt x="16" y="98"/>
                    </a:moveTo>
                    <a:cubicBezTo>
                      <a:pt x="12" y="98"/>
                      <a:pt x="9" y="96"/>
                      <a:pt x="6" y="93"/>
                    </a:cubicBezTo>
                    <a:cubicBezTo>
                      <a:pt x="0" y="87"/>
                      <a:pt x="0" y="78"/>
                      <a:pt x="6" y="72"/>
                    </a:cubicBezTo>
                    <a:cubicBezTo>
                      <a:pt x="77" y="0"/>
                      <a:pt x="194" y="0"/>
                      <a:pt x="266" y="71"/>
                    </a:cubicBezTo>
                    <a:cubicBezTo>
                      <a:pt x="272" y="77"/>
                      <a:pt x="272" y="87"/>
                      <a:pt x="266" y="93"/>
                    </a:cubicBezTo>
                    <a:cubicBezTo>
                      <a:pt x="260" y="99"/>
                      <a:pt x="250" y="99"/>
                      <a:pt x="244" y="93"/>
                    </a:cubicBezTo>
                    <a:cubicBezTo>
                      <a:pt x="184" y="33"/>
                      <a:pt x="87" y="33"/>
                      <a:pt x="27" y="93"/>
                    </a:cubicBezTo>
                    <a:cubicBezTo>
                      <a:pt x="24" y="96"/>
                      <a:pt x="20" y="98"/>
                      <a:pt x="16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06" tIns="34253" rIns="68506" bIns="34253" numCol="1" anchor="t" anchorCtr="0" compatLnSpc="1">
                <a:prstTxWarp prst="textNoShape">
                  <a:avLst/>
                </a:prstTxWarp>
              </a:bodyPr>
              <a:lstStyle/>
              <a:p>
                <a:pPr defTabSz="913493"/>
                <a:endParaRPr lang="zh-CN" altLang="en-US" sz="1797">
                  <a:solidFill>
                    <a:prstClr val="white"/>
                  </a:solidFill>
                  <a:latin typeface="Akkurat Pro" panose="020B0504020101020102" pitchFamily="34" charset="0"/>
                </a:endParaRPr>
              </a:p>
            </p:txBody>
          </p:sp>
          <p:sp>
            <p:nvSpPr>
              <p:cNvPr id="12" name="Freeform 491">
                <a:extLst>
                  <a:ext uri="{FF2B5EF4-FFF2-40B4-BE49-F238E27FC236}">
                    <a16:creationId xmlns:a16="http://schemas.microsoft.com/office/drawing/2014/main" id="{9EBDF2A1-30D7-3A4C-8A29-A9F86A845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350" y="1530350"/>
                <a:ext cx="144463" cy="142875"/>
              </a:xfrm>
              <a:custGeom>
                <a:avLst/>
                <a:gdLst>
                  <a:gd name="T0" fmla="*/ 55 w 67"/>
                  <a:gd name="T1" fmla="*/ 12 h 67"/>
                  <a:gd name="T2" fmla="*/ 55 w 67"/>
                  <a:gd name="T3" fmla="*/ 55 h 67"/>
                  <a:gd name="T4" fmla="*/ 12 w 67"/>
                  <a:gd name="T5" fmla="*/ 55 h 67"/>
                  <a:gd name="T6" fmla="*/ 12 w 67"/>
                  <a:gd name="T7" fmla="*/ 12 h 67"/>
                  <a:gd name="T8" fmla="*/ 55 w 67"/>
                  <a:gd name="T9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7">
                    <a:moveTo>
                      <a:pt x="55" y="12"/>
                    </a:moveTo>
                    <a:cubicBezTo>
                      <a:pt x="67" y="24"/>
                      <a:pt x="67" y="43"/>
                      <a:pt x="55" y="55"/>
                    </a:cubicBezTo>
                    <a:cubicBezTo>
                      <a:pt x="43" y="67"/>
                      <a:pt x="24" y="67"/>
                      <a:pt x="12" y="55"/>
                    </a:cubicBezTo>
                    <a:cubicBezTo>
                      <a:pt x="0" y="43"/>
                      <a:pt x="0" y="24"/>
                      <a:pt x="12" y="12"/>
                    </a:cubicBezTo>
                    <a:cubicBezTo>
                      <a:pt x="24" y="0"/>
                      <a:pt x="43" y="0"/>
                      <a:pt x="5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06" tIns="34253" rIns="68506" bIns="34253" numCol="1" anchor="t" anchorCtr="0" compatLnSpc="1">
                <a:prstTxWarp prst="textNoShape">
                  <a:avLst/>
                </a:prstTxWarp>
              </a:bodyPr>
              <a:lstStyle/>
              <a:p>
                <a:pPr defTabSz="913493"/>
                <a:endParaRPr lang="zh-CN" altLang="en-US" sz="1797">
                  <a:solidFill>
                    <a:prstClr val="white"/>
                  </a:solidFill>
                  <a:latin typeface="Akkurat Pro" panose="020B0504020101020102" pitchFamily="34" charset="0"/>
                </a:endParaRPr>
              </a:p>
            </p:txBody>
          </p:sp>
          <p:sp>
            <p:nvSpPr>
              <p:cNvPr id="13" name="Freeform 492">
                <a:extLst>
                  <a:ext uri="{FF2B5EF4-FFF2-40B4-BE49-F238E27FC236}">
                    <a16:creationId xmlns:a16="http://schemas.microsoft.com/office/drawing/2014/main" id="{DE13E195-B381-DD46-814D-334E285DB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6688" y="1558925"/>
                <a:ext cx="57150" cy="84138"/>
              </a:xfrm>
              <a:custGeom>
                <a:avLst/>
                <a:gdLst>
                  <a:gd name="T0" fmla="*/ 11 w 26"/>
                  <a:gd name="T1" fmla="*/ 1 h 39"/>
                  <a:gd name="T2" fmla="*/ 0 w 26"/>
                  <a:gd name="T3" fmla="*/ 17 h 39"/>
                  <a:gd name="T4" fmla="*/ 2 w 26"/>
                  <a:gd name="T5" fmla="*/ 18 h 39"/>
                  <a:gd name="T6" fmla="*/ 6 w 26"/>
                  <a:gd name="T7" fmla="*/ 18 h 39"/>
                  <a:gd name="T8" fmla="*/ 6 w 26"/>
                  <a:gd name="T9" fmla="*/ 38 h 39"/>
                  <a:gd name="T10" fmla="*/ 7 w 26"/>
                  <a:gd name="T11" fmla="*/ 39 h 39"/>
                  <a:gd name="T12" fmla="*/ 18 w 26"/>
                  <a:gd name="T13" fmla="*/ 39 h 39"/>
                  <a:gd name="T14" fmla="*/ 20 w 26"/>
                  <a:gd name="T15" fmla="*/ 38 h 39"/>
                  <a:gd name="T16" fmla="*/ 20 w 26"/>
                  <a:gd name="T17" fmla="*/ 18 h 39"/>
                  <a:gd name="T18" fmla="*/ 24 w 26"/>
                  <a:gd name="T19" fmla="*/ 18 h 39"/>
                  <a:gd name="T20" fmla="*/ 26 w 26"/>
                  <a:gd name="T21" fmla="*/ 17 h 39"/>
                  <a:gd name="T22" fmla="*/ 14 w 26"/>
                  <a:gd name="T23" fmla="*/ 1 h 39"/>
                  <a:gd name="T24" fmla="*/ 13 w 26"/>
                  <a:gd name="T25" fmla="*/ 0 h 39"/>
                  <a:gd name="T26" fmla="*/ 11 w 26"/>
                  <a:gd name="T2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9">
                    <a:moveTo>
                      <a:pt x="11" y="1"/>
                    </a:moveTo>
                    <a:cubicBezTo>
                      <a:pt x="11" y="1"/>
                      <a:pt x="0" y="16"/>
                      <a:pt x="0" y="17"/>
                    </a:cubicBezTo>
                    <a:cubicBezTo>
                      <a:pt x="0" y="18"/>
                      <a:pt x="1" y="18"/>
                      <a:pt x="2" y="18"/>
                    </a:cubicBezTo>
                    <a:cubicBezTo>
                      <a:pt x="2" y="18"/>
                      <a:pt x="3" y="18"/>
                      <a:pt x="6" y="1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9"/>
                      <a:pt x="6" y="39"/>
                      <a:pt x="7" y="39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9" y="39"/>
                      <a:pt x="20" y="39"/>
                      <a:pt x="20" y="3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2" y="18"/>
                      <a:pt x="24" y="18"/>
                      <a:pt x="24" y="18"/>
                    </a:cubicBezTo>
                    <a:cubicBezTo>
                      <a:pt x="25" y="18"/>
                      <a:pt x="26" y="18"/>
                      <a:pt x="26" y="17"/>
                    </a:cubicBezTo>
                    <a:cubicBezTo>
                      <a:pt x="26" y="16"/>
                      <a:pt x="15" y="1"/>
                      <a:pt x="14" y="1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2" y="0"/>
                      <a:pt x="12" y="0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06" tIns="34253" rIns="68506" bIns="34253" numCol="1" anchor="t" anchorCtr="0" compatLnSpc="1">
                <a:prstTxWarp prst="textNoShape">
                  <a:avLst/>
                </a:prstTxWarp>
              </a:bodyPr>
              <a:lstStyle/>
              <a:p>
                <a:pPr defTabSz="913493"/>
                <a:endParaRPr lang="zh-CN" altLang="en-US" sz="1797">
                  <a:solidFill>
                    <a:prstClr val="white"/>
                  </a:solidFill>
                  <a:latin typeface="Akkurat Pro" panose="020B0504020101020102" pitchFamily="34" charset="0"/>
                </a:endParaRPr>
              </a:p>
            </p:txBody>
          </p:sp>
          <p:sp>
            <p:nvSpPr>
              <p:cNvPr id="14" name="Freeform 493">
                <a:extLst>
                  <a:ext uri="{FF2B5EF4-FFF2-40B4-BE49-F238E27FC236}">
                    <a16:creationId xmlns:a16="http://schemas.microsoft.com/office/drawing/2014/main" id="{58A9A1E4-176B-5640-96FB-79F27514B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500" y="1558925"/>
                <a:ext cx="52388" cy="84138"/>
              </a:xfrm>
              <a:custGeom>
                <a:avLst/>
                <a:gdLst>
                  <a:gd name="T0" fmla="*/ 14 w 25"/>
                  <a:gd name="T1" fmla="*/ 38 h 39"/>
                  <a:gd name="T2" fmla="*/ 25 w 25"/>
                  <a:gd name="T3" fmla="*/ 22 h 39"/>
                  <a:gd name="T4" fmla="*/ 24 w 25"/>
                  <a:gd name="T5" fmla="*/ 21 h 39"/>
                  <a:gd name="T6" fmla="*/ 20 w 25"/>
                  <a:gd name="T7" fmla="*/ 21 h 39"/>
                  <a:gd name="T8" fmla="*/ 20 w 25"/>
                  <a:gd name="T9" fmla="*/ 1 h 39"/>
                  <a:gd name="T10" fmla="*/ 18 w 25"/>
                  <a:gd name="T11" fmla="*/ 0 h 39"/>
                  <a:gd name="T12" fmla="*/ 7 w 25"/>
                  <a:gd name="T13" fmla="*/ 0 h 39"/>
                  <a:gd name="T14" fmla="*/ 5 w 25"/>
                  <a:gd name="T15" fmla="*/ 1 h 39"/>
                  <a:gd name="T16" fmla="*/ 5 w 25"/>
                  <a:gd name="T17" fmla="*/ 21 h 39"/>
                  <a:gd name="T18" fmla="*/ 1 w 25"/>
                  <a:gd name="T19" fmla="*/ 21 h 39"/>
                  <a:gd name="T20" fmla="*/ 0 w 25"/>
                  <a:gd name="T21" fmla="*/ 22 h 39"/>
                  <a:gd name="T22" fmla="*/ 11 w 25"/>
                  <a:gd name="T23" fmla="*/ 38 h 39"/>
                  <a:gd name="T24" fmla="*/ 12 w 25"/>
                  <a:gd name="T25" fmla="*/ 39 h 39"/>
                  <a:gd name="T26" fmla="*/ 14 w 25"/>
                  <a:gd name="T27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39">
                    <a:moveTo>
                      <a:pt x="14" y="38"/>
                    </a:moveTo>
                    <a:cubicBezTo>
                      <a:pt x="14" y="38"/>
                      <a:pt x="25" y="23"/>
                      <a:pt x="25" y="22"/>
                    </a:cubicBezTo>
                    <a:cubicBezTo>
                      <a:pt x="25" y="21"/>
                      <a:pt x="25" y="21"/>
                      <a:pt x="24" y="21"/>
                    </a:cubicBezTo>
                    <a:cubicBezTo>
                      <a:pt x="24" y="21"/>
                      <a:pt x="22" y="21"/>
                      <a:pt x="20" y="2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19" y="0"/>
                      <a:pt x="1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3" y="21"/>
                      <a:pt x="1" y="21"/>
                      <a:pt x="1" y="21"/>
                    </a:cubicBezTo>
                    <a:cubicBezTo>
                      <a:pt x="0" y="21"/>
                      <a:pt x="0" y="21"/>
                      <a:pt x="0" y="22"/>
                    </a:cubicBezTo>
                    <a:cubicBezTo>
                      <a:pt x="0" y="23"/>
                      <a:pt x="11" y="38"/>
                      <a:pt x="11" y="38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3" y="39"/>
                      <a:pt x="14" y="39"/>
                      <a:pt x="14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06" tIns="34253" rIns="68506" bIns="34253" numCol="1" anchor="t" anchorCtr="0" compatLnSpc="1">
                <a:prstTxWarp prst="textNoShape">
                  <a:avLst/>
                </a:prstTxWarp>
              </a:bodyPr>
              <a:lstStyle/>
              <a:p>
                <a:pPr defTabSz="913493"/>
                <a:endParaRPr lang="zh-CN" altLang="en-US" sz="1797">
                  <a:solidFill>
                    <a:prstClr val="white"/>
                  </a:solidFill>
                  <a:latin typeface="Akkurat Pro" panose="020B0504020101020102" pitchFamily="34" charset="0"/>
                </a:endParaRPr>
              </a:p>
            </p:txBody>
          </p:sp>
        </p:grpSp>
      </p:grpSp>
      <p:pic>
        <p:nvPicPr>
          <p:cNvPr id="18" name="图片 11">
            <a:extLst>
              <a:ext uri="{FF2B5EF4-FFF2-40B4-BE49-F238E27FC236}">
                <a16:creationId xmlns:a16="http://schemas.microsoft.com/office/drawing/2014/main" id="{1E356CC9-6B02-8546-80A7-5606119377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01" y="2440301"/>
            <a:ext cx="421205" cy="413312"/>
          </a:xfrm>
          <a:prstGeom prst="rect">
            <a:avLst/>
          </a:prstGeom>
        </p:spPr>
      </p:pic>
      <p:grpSp>
        <p:nvGrpSpPr>
          <p:cNvPr id="19" name="Group 12">
            <a:extLst>
              <a:ext uri="{FF2B5EF4-FFF2-40B4-BE49-F238E27FC236}">
                <a16:creationId xmlns:a16="http://schemas.microsoft.com/office/drawing/2014/main" id="{4A3B5743-1F76-804B-AAC6-3EAA9C35E5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86593" y="2517033"/>
            <a:ext cx="285698" cy="259399"/>
            <a:chOff x="10959" y="824"/>
            <a:chExt cx="1891" cy="1756"/>
          </a:xfrm>
          <a:solidFill>
            <a:srgbClr val="8B8B8B"/>
          </a:solidFill>
        </p:grpSpPr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06E4448-5C9C-D64A-A7AC-5AD98571B4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59" y="824"/>
              <a:ext cx="1891" cy="1756"/>
            </a:xfrm>
            <a:custGeom>
              <a:avLst/>
              <a:gdLst>
                <a:gd name="T0" fmla="*/ 29 w 797"/>
                <a:gd name="T1" fmla="*/ 0 h 740"/>
                <a:gd name="T2" fmla="*/ 0 w 797"/>
                <a:gd name="T3" fmla="*/ 711 h 740"/>
                <a:gd name="T4" fmla="*/ 769 w 797"/>
                <a:gd name="T5" fmla="*/ 740 h 740"/>
                <a:gd name="T6" fmla="*/ 797 w 797"/>
                <a:gd name="T7" fmla="*/ 28 h 740"/>
                <a:gd name="T8" fmla="*/ 541 w 797"/>
                <a:gd name="T9" fmla="*/ 57 h 740"/>
                <a:gd name="T10" fmla="*/ 598 w 797"/>
                <a:gd name="T11" fmla="*/ 114 h 740"/>
                <a:gd name="T12" fmla="*/ 541 w 797"/>
                <a:gd name="T13" fmla="*/ 57 h 740"/>
                <a:gd name="T14" fmla="*/ 484 w 797"/>
                <a:gd name="T15" fmla="*/ 57 h 740"/>
                <a:gd name="T16" fmla="*/ 427 w 797"/>
                <a:gd name="T17" fmla="*/ 114 h 740"/>
                <a:gd name="T18" fmla="*/ 313 w 797"/>
                <a:gd name="T19" fmla="*/ 57 h 740"/>
                <a:gd name="T20" fmla="*/ 370 w 797"/>
                <a:gd name="T21" fmla="*/ 114 h 740"/>
                <a:gd name="T22" fmla="*/ 313 w 797"/>
                <a:gd name="T23" fmla="*/ 57 h 740"/>
                <a:gd name="T24" fmla="*/ 256 w 797"/>
                <a:gd name="T25" fmla="*/ 57 h 740"/>
                <a:gd name="T26" fmla="*/ 199 w 797"/>
                <a:gd name="T27" fmla="*/ 114 h 740"/>
                <a:gd name="T28" fmla="*/ 86 w 797"/>
                <a:gd name="T29" fmla="*/ 57 h 740"/>
                <a:gd name="T30" fmla="*/ 143 w 797"/>
                <a:gd name="T31" fmla="*/ 114 h 740"/>
                <a:gd name="T32" fmla="*/ 86 w 797"/>
                <a:gd name="T33" fmla="*/ 57 h 740"/>
                <a:gd name="T34" fmla="*/ 86 w 797"/>
                <a:gd name="T35" fmla="*/ 683 h 740"/>
                <a:gd name="T36" fmla="*/ 143 w 797"/>
                <a:gd name="T37" fmla="*/ 626 h 740"/>
                <a:gd name="T38" fmla="*/ 256 w 797"/>
                <a:gd name="T39" fmla="*/ 683 h 740"/>
                <a:gd name="T40" fmla="*/ 199 w 797"/>
                <a:gd name="T41" fmla="*/ 626 h 740"/>
                <a:gd name="T42" fmla="*/ 256 w 797"/>
                <a:gd name="T43" fmla="*/ 683 h 740"/>
                <a:gd name="T44" fmla="*/ 313 w 797"/>
                <a:gd name="T45" fmla="*/ 683 h 740"/>
                <a:gd name="T46" fmla="*/ 370 w 797"/>
                <a:gd name="T47" fmla="*/ 626 h 740"/>
                <a:gd name="T48" fmla="*/ 484 w 797"/>
                <a:gd name="T49" fmla="*/ 683 h 740"/>
                <a:gd name="T50" fmla="*/ 427 w 797"/>
                <a:gd name="T51" fmla="*/ 626 h 740"/>
                <a:gd name="T52" fmla="*/ 484 w 797"/>
                <a:gd name="T53" fmla="*/ 683 h 740"/>
                <a:gd name="T54" fmla="*/ 541 w 797"/>
                <a:gd name="T55" fmla="*/ 683 h 740"/>
                <a:gd name="T56" fmla="*/ 598 w 797"/>
                <a:gd name="T57" fmla="*/ 626 h 740"/>
                <a:gd name="T58" fmla="*/ 712 w 797"/>
                <a:gd name="T59" fmla="*/ 683 h 740"/>
                <a:gd name="T60" fmla="*/ 655 w 797"/>
                <a:gd name="T61" fmla="*/ 626 h 740"/>
                <a:gd name="T62" fmla="*/ 712 w 797"/>
                <a:gd name="T63" fmla="*/ 683 h 740"/>
                <a:gd name="T64" fmla="*/ 86 w 797"/>
                <a:gd name="T65" fmla="*/ 569 h 740"/>
                <a:gd name="T66" fmla="*/ 712 w 797"/>
                <a:gd name="T67" fmla="*/ 171 h 740"/>
                <a:gd name="T68" fmla="*/ 712 w 797"/>
                <a:gd name="T69" fmla="*/ 114 h 740"/>
                <a:gd name="T70" fmla="*/ 655 w 797"/>
                <a:gd name="T71" fmla="*/ 57 h 740"/>
                <a:gd name="T72" fmla="*/ 712 w 797"/>
                <a:gd name="T73" fmla="*/ 11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97" h="740">
                  <a:moveTo>
                    <a:pt x="76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711"/>
                    <a:pt x="0" y="711"/>
                    <a:pt x="0" y="711"/>
                  </a:cubicBezTo>
                  <a:cubicBezTo>
                    <a:pt x="0" y="727"/>
                    <a:pt x="13" y="740"/>
                    <a:pt x="29" y="740"/>
                  </a:cubicBezTo>
                  <a:cubicBezTo>
                    <a:pt x="769" y="740"/>
                    <a:pt x="769" y="740"/>
                    <a:pt x="769" y="740"/>
                  </a:cubicBezTo>
                  <a:cubicBezTo>
                    <a:pt x="784" y="740"/>
                    <a:pt x="797" y="727"/>
                    <a:pt x="797" y="711"/>
                  </a:cubicBezTo>
                  <a:cubicBezTo>
                    <a:pt x="797" y="28"/>
                    <a:pt x="797" y="28"/>
                    <a:pt x="797" y="28"/>
                  </a:cubicBezTo>
                  <a:cubicBezTo>
                    <a:pt x="797" y="13"/>
                    <a:pt x="784" y="0"/>
                    <a:pt x="769" y="0"/>
                  </a:cubicBezTo>
                  <a:close/>
                  <a:moveTo>
                    <a:pt x="541" y="57"/>
                  </a:moveTo>
                  <a:cubicBezTo>
                    <a:pt x="598" y="57"/>
                    <a:pt x="598" y="57"/>
                    <a:pt x="598" y="57"/>
                  </a:cubicBezTo>
                  <a:cubicBezTo>
                    <a:pt x="598" y="114"/>
                    <a:pt x="598" y="114"/>
                    <a:pt x="598" y="114"/>
                  </a:cubicBezTo>
                  <a:cubicBezTo>
                    <a:pt x="541" y="114"/>
                    <a:pt x="541" y="114"/>
                    <a:pt x="541" y="114"/>
                  </a:cubicBezTo>
                  <a:lnTo>
                    <a:pt x="541" y="57"/>
                  </a:lnTo>
                  <a:close/>
                  <a:moveTo>
                    <a:pt x="427" y="57"/>
                  </a:moveTo>
                  <a:cubicBezTo>
                    <a:pt x="484" y="57"/>
                    <a:pt x="484" y="57"/>
                    <a:pt x="484" y="57"/>
                  </a:cubicBezTo>
                  <a:cubicBezTo>
                    <a:pt x="484" y="114"/>
                    <a:pt x="484" y="114"/>
                    <a:pt x="484" y="114"/>
                  </a:cubicBezTo>
                  <a:cubicBezTo>
                    <a:pt x="427" y="114"/>
                    <a:pt x="427" y="114"/>
                    <a:pt x="427" y="114"/>
                  </a:cubicBezTo>
                  <a:lnTo>
                    <a:pt x="427" y="57"/>
                  </a:lnTo>
                  <a:close/>
                  <a:moveTo>
                    <a:pt x="313" y="57"/>
                  </a:moveTo>
                  <a:cubicBezTo>
                    <a:pt x="370" y="57"/>
                    <a:pt x="370" y="57"/>
                    <a:pt x="370" y="57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13" y="114"/>
                    <a:pt x="313" y="114"/>
                    <a:pt x="313" y="114"/>
                  </a:cubicBezTo>
                  <a:lnTo>
                    <a:pt x="313" y="57"/>
                  </a:lnTo>
                  <a:close/>
                  <a:moveTo>
                    <a:pt x="199" y="57"/>
                  </a:moveTo>
                  <a:cubicBezTo>
                    <a:pt x="256" y="57"/>
                    <a:pt x="256" y="57"/>
                    <a:pt x="256" y="57"/>
                  </a:cubicBezTo>
                  <a:cubicBezTo>
                    <a:pt x="256" y="114"/>
                    <a:pt x="256" y="114"/>
                    <a:pt x="256" y="114"/>
                  </a:cubicBezTo>
                  <a:cubicBezTo>
                    <a:pt x="199" y="114"/>
                    <a:pt x="199" y="114"/>
                    <a:pt x="199" y="114"/>
                  </a:cubicBezTo>
                  <a:lnTo>
                    <a:pt x="199" y="57"/>
                  </a:lnTo>
                  <a:close/>
                  <a:moveTo>
                    <a:pt x="86" y="57"/>
                  </a:moveTo>
                  <a:cubicBezTo>
                    <a:pt x="143" y="57"/>
                    <a:pt x="143" y="57"/>
                    <a:pt x="143" y="57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86" y="114"/>
                    <a:pt x="86" y="114"/>
                    <a:pt x="86" y="114"/>
                  </a:cubicBezTo>
                  <a:lnTo>
                    <a:pt x="86" y="57"/>
                  </a:lnTo>
                  <a:close/>
                  <a:moveTo>
                    <a:pt x="143" y="683"/>
                  </a:moveTo>
                  <a:cubicBezTo>
                    <a:pt x="86" y="683"/>
                    <a:pt x="86" y="683"/>
                    <a:pt x="86" y="683"/>
                  </a:cubicBezTo>
                  <a:cubicBezTo>
                    <a:pt x="86" y="626"/>
                    <a:pt x="86" y="626"/>
                    <a:pt x="86" y="626"/>
                  </a:cubicBezTo>
                  <a:cubicBezTo>
                    <a:pt x="143" y="626"/>
                    <a:pt x="143" y="626"/>
                    <a:pt x="143" y="626"/>
                  </a:cubicBezTo>
                  <a:cubicBezTo>
                    <a:pt x="143" y="683"/>
                    <a:pt x="143" y="683"/>
                    <a:pt x="143" y="683"/>
                  </a:cubicBezTo>
                  <a:close/>
                  <a:moveTo>
                    <a:pt x="256" y="683"/>
                  </a:moveTo>
                  <a:cubicBezTo>
                    <a:pt x="199" y="683"/>
                    <a:pt x="199" y="683"/>
                    <a:pt x="199" y="683"/>
                  </a:cubicBezTo>
                  <a:cubicBezTo>
                    <a:pt x="199" y="626"/>
                    <a:pt x="199" y="626"/>
                    <a:pt x="199" y="626"/>
                  </a:cubicBezTo>
                  <a:cubicBezTo>
                    <a:pt x="256" y="626"/>
                    <a:pt x="256" y="626"/>
                    <a:pt x="256" y="626"/>
                  </a:cubicBezTo>
                  <a:lnTo>
                    <a:pt x="256" y="683"/>
                  </a:lnTo>
                  <a:close/>
                  <a:moveTo>
                    <a:pt x="370" y="683"/>
                  </a:moveTo>
                  <a:cubicBezTo>
                    <a:pt x="313" y="683"/>
                    <a:pt x="313" y="683"/>
                    <a:pt x="313" y="683"/>
                  </a:cubicBezTo>
                  <a:cubicBezTo>
                    <a:pt x="313" y="626"/>
                    <a:pt x="313" y="626"/>
                    <a:pt x="313" y="626"/>
                  </a:cubicBezTo>
                  <a:cubicBezTo>
                    <a:pt x="370" y="626"/>
                    <a:pt x="370" y="626"/>
                    <a:pt x="370" y="626"/>
                  </a:cubicBezTo>
                  <a:lnTo>
                    <a:pt x="370" y="683"/>
                  </a:lnTo>
                  <a:close/>
                  <a:moveTo>
                    <a:pt x="484" y="683"/>
                  </a:moveTo>
                  <a:cubicBezTo>
                    <a:pt x="427" y="683"/>
                    <a:pt x="427" y="683"/>
                    <a:pt x="427" y="683"/>
                  </a:cubicBezTo>
                  <a:cubicBezTo>
                    <a:pt x="427" y="626"/>
                    <a:pt x="427" y="626"/>
                    <a:pt x="427" y="626"/>
                  </a:cubicBezTo>
                  <a:cubicBezTo>
                    <a:pt x="484" y="626"/>
                    <a:pt x="484" y="626"/>
                    <a:pt x="484" y="626"/>
                  </a:cubicBezTo>
                  <a:lnTo>
                    <a:pt x="484" y="683"/>
                  </a:lnTo>
                  <a:close/>
                  <a:moveTo>
                    <a:pt x="598" y="683"/>
                  </a:moveTo>
                  <a:cubicBezTo>
                    <a:pt x="541" y="683"/>
                    <a:pt x="541" y="683"/>
                    <a:pt x="541" y="683"/>
                  </a:cubicBezTo>
                  <a:cubicBezTo>
                    <a:pt x="541" y="626"/>
                    <a:pt x="541" y="626"/>
                    <a:pt x="541" y="626"/>
                  </a:cubicBezTo>
                  <a:cubicBezTo>
                    <a:pt x="598" y="626"/>
                    <a:pt x="598" y="626"/>
                    <a:pt x="598" y="626"/>
                  </a:cubicBezTo>
                  <a:lnTo>
                    <a:pt x="598" y="683"/>
                  </a:lnTo>
                  <a:close/>
                  <a:moveTo>
                    <a:pt x="712" y="683"/>
                  </a:moveTo>
                  <a:cubicBezTo>
                    <a:pt x="655" y="683"/>
                    <a:pt x="655" y="683"/>
                    <a:pt x="655" y="683"/>
                  </a:cubicBezTo>
                  <a:cubicBezTo>
                    <a:pt x="655" y="626"/>
                    <a:pt x="655" y="626"/>
                    <a:pt x="655" y="626"/>
                  </a:cubicBezTo>
                  <a:cubicBezTo>
                    <a:pt x="712" y="626"/>
                    <a:pt x="712" y="626"/>
                    <a:pt x="712" y="626"/>
                  </a:cubicBezTo>
                  <a:lnTo>
                    <a:pt x="712" y="683"/>
                  </a:lnTo>
                  <a:close/>
                  <a:moveTo>
                    <a:pt x="712" y="569"/>
                  </a:moveTo>
                  <a:cubicBezTo>
                    <a:pt x="86" y="569"/>
                    <a:pt x="86" y="569"/>
                    <a:pt x="86" y="569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712" y="171"/>
                    <a:pt x="712" y="171"/>
                    <a:pt x="712" y="171"/>
                  </a:cubicBezTo>
                  <a:lnTo>
                    <a:pt x="712" y="569"/>
                  </a:lnTo>
                  <a:close/>
                  <a:moveTo>
                    <a:pt x="712" y="114"/>
                  </a:moveTo>
                  <a:cubicBezTo>
                    <a:pt x="655" y="114"/>
                    <a:pt x="655" y="114"/>
                    <a:pt x="655" y="114"/>
                  </a:cubicBezTo>
                  <a:cubicBezTo>
                    <a:pt x="655" y="57"/>
                    <a:pt x="655" y="57"/>
                    <a:pt x="655" y="57"/>
                  </a:cubicBezTo>
                  <a:cubicBezTo>
                    <a:pt x="712" y="57"/>
                    <a:pt x="712" y="57"/>
                    <a:pt x="712" y="57"/>
                  </a:cubicBezTo>
                  <a:lnTo>
                    <a:pt x="71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74" tIns="34237" rIns="68474" bIns="34237" numCol="1" anchor="t" anchorCtr="0" compatLnSpc="1">
              <a:prstTxWarp prst="textNoShape">
                <a:avLst/>
              </a:prstTxWarp>
            </a:bodyPr>
            <a:lstStyle/>
            <a:p>
              <a:pPr defTabSz="913083">
                <a:defRPr/>
              </a:pPr>
              <a:endParaRPr lang="zh-CN" altLang="en-US" sz="1798" kern="0">
                <a:solidFill>
                  <a:srgbClr val="FF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E5A626E-6BE0-9345-A6D0-71A4CCCEE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1" y="1365"/>
              <a:ext cx="541" cy="674"/>
            </a:xfrm>
            <a:custGeom>
              <a:avLst/>
              <a:gdLst>
                <a:gd name="T0" fmla="*/ 0 w 541"/>
                <a:gd name="T1" fmla="*/ 0 h 674"/>
                <a:gd name="T2" fmla="*/ 0 w 541"/>
                <a:gd name="T3" fmla="*/ 674 h 674"/>
                <a:gd name="T4" fmla="*/ 541 w 541"/>
                <a:gd name="T5" fmla="*/ 337 h 674"/>
                <a:gd name="T6" fmla="*/ 0 w 541"/>
                <a:gd name="T7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674">
                  <a:moveTo>
                    <a:pt x="0" y="0"/>
                  </a:moveTo>
                  <a:lnTo>
                    <a:pt x="0" y="674"/>
                  </a:lnTo>
                  <a:lnTo>
                    <a:pt x="541" y="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74" tIns="34237" rIns="68474" bIns="34237" numCol="1" anchor="t" anchorCtr="0" compatLnSpc="1">
              <a:prstTxWarp prst="textNoShape">
                <a:avLst/>
              </a:prstTxWarp>
            </a:bodyPr>
            <a:lstStyle/>
            <a:p>
              <a:pPr defTabSz="913083">
                <a:defRPr/>
              </a:pPr>
              <a:endParaRPr lang="zh-CN" altLang="en-US" sz="1798" kern="0">
                <a:solidFill>
                  <a:srgbClr val="FF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4">
            <a:extLst>
              <a:ext uri="{FF2B5EF4-FFF2-40B4-BE49-F238E27FC236}">
                <a16:creationId xmlns:a16="http://schemas.microsoft.com/office/drawing/2014/main" id="{0564113E-5DE5-D940-9CD8-B413378623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50680" y="2500427"/>
            <a:ext cx="262633" cy="273629"/>
            <a:chOff x="12713" y="518"/>
            <a:chExt cx="488" cy="520"/>
          </a:xfrm>
          <a:solidFill>
            <a:srgbClr val="8B8B8B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698D5106-448C-DC45-8548-F90C4588B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3" y="694"/>
              <a:ext cx="160" cy="101"/>
            </a:xfrm>
            <a:custGeom>
              <a:avLst/>
              <a:gdLst>
                <a:gd name="T0" fmla="*/ 59 w 59"/>
                <a:gd name="T1" fmla="*/ 0 h 37"/>
                <a:gd name="T2" fmla="*/ 9 w 59"/>
                <a:gd name="T3" fmla="*/ 0 h 37"/>
                <a:gd name="T4" fmla="*/ 2 w 59"/>
                <a:gd name="T5" fmla="*/ 6 h 37"/>
                <a:gd name="T6" fmla="*/ 0 w 59"/>
                <a:gd name="T7" fmla="*/ 18 h 37"/>
                <a:gd name="T8" fmla="*/ 2 w 59"/>
                <a:gd name="T9" fmla="*/ 31 h 37"/>
                <a:gd name="T10" fmla="*/ 9 w 59"/>
                <a:gd name="T11" fmla="*/ 37 h 37"/>
                <a:gd name="T12" fmla="*/ 59 w 59"/>
                <a:gd name="T13" fmla="*/ 37 h 37"/>
                <a:gd name="T14" fmla="*/ 59 w 59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37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2" y="2"/>
                    <a:pt x="2" y="6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7"/>
                    <a:pt x="2" y="31"/>
                  </a:cubicBezTo>
                  <a:cubicBezTo>
                    <a:pt x="2" y="34"/>
                    <a:pt x="6" y="37"/>
                    <a:pt x="9" y="37"/>
                  </a:cubicBezTo>
                  <a:cubicBezTo>
                    <a:pt x="59" y="37"/>
                    <a:pt x="59" y="37"/>
                    <a:pt x="59" y="37"/>
                  </a:cubicBez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74" tIns="34237" rIns="68474" bIns="34237" numCol="1" anchor="t" anchorCtr="0" compatLnSpc="1">
              <a:prstTxWarp prst="textNoShape">
                <a:avLst/>
              </a:prstTxWarp>
            </a:bodyPr>
            <a:lstStyle/>
            <a:p>
              <a:pPr defTabSz="1772374">
                <a:defRPr/>
              </a:pPr>
              <a:endParaRPr lang="zh-CN" altLang="en-US" sz="3296" kern="0">
                <a:solidFill>
                  <a:srgbClr val="FF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67F5C1B5-0881-994D-A944-4EDEA6353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1" y="827"/>
              <a:ext cx="282" cy="181"/>
            </a:xfrm>
            <a:custGeom>
              <a:avLst/>
              <a:gdLst>
                <a:gd name="T0" fmla="*/ 79 w 104"/>
                <a:gd name="T1" fmla="*/ 67 h 67"/>
                <a:gd name="T2" fmla="*/ 39 w 104"/>
                <a:gd name="T3" fmla="*/ 63 h 67"/>
                <a:gd name="T4" fmla="*/ 17 w 104"/>
                <a:gd name="T5" fmla="*/ 50 h 67"/>
                <a:gd name="T6" fmla="*/ 1 w 104"/>
                <a:gd name="T7" fmla="*/ 29 h 67"/>
                <a:gd name="T8" fmla="*/ 3 w 104"/>
                <a:gd name="T9" fmla="*/ 21 h 67"/>
                <a:gd name="T10" fmla="*/ 12 w 104"/>
                <a:gd name="T11" fmla="*/ 23 h 67"/>
                <a:gd name="T12" fmla="*/ 24 w 104"/>
                <a:gd name="T13" fmla="*/ 40 h 67"/>
                <a:gd name="T14" fmla="*/ 44 w 104"/>
                <a:gd name="T15" fmla="*/ 52 h 67"/>
                <a:gd name="T16" fmla="*/ 79 w 104"/>
                <a:gd name="T17" fmla="*/ 55 h 67"/>
                <a:gd name="T18" fmla="*/ 85 w 104"/>
                <a:gd name="T19" fmla="*/ 49 h 67"/>
                <a:gd name="T20" fmla="*/ 87 w 104"/>
                <a:gd name="T21" fmla="*/ 37 h 67"/>
                <a:gd name="T22" fmla="*/ 92 w 104"/>
                <a:gd name="T23" fmla="*/ 6 h 67"/>
                <a:gd name="T24" fmla="*/ 98 w 104"/>
                <a:gd name="T25" fmla="*/ 0 h 67"/>
                <a:gd name="T26" fmla="*/ 104 w 104"/>
                <a:gd name="T27" fmla="*/ 6 h 67"/>
                <a:gd name="T28" fmla="*/ 99 w 104"/>
                <a:gd name="T29" fmla="*/ 41 h 67"/>
                <a:gd name="T30" fmla="*/ 97 w 104"/>
                <a:gd name="T31" fmla="*/ 49 h 67"/>
                <a:gd name="T32" fmla="*/ 79 w 104"/>
                <a:gd name="T3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67">
                  <a:moveTo>
                    <a:pt x="79" y="67"/>
                  </a:moveTo>
                  <a:cubicBezTo>
                    <a:pt x="65" y="67"/>
                    <a:pt x="49" y="67"/>
                    <a:pt x="39" y="63"/>
                  </a:cubicBezTo>
                  <a:cubicBezTo>
                    <a:pt x="30" y="60"/>
                    <a:pt x="25" y="56"/>
                    <a:pt x="17" y="50"/>
                  </a:cubicBezTo>
                  <a:cubicBezTo>
                    <a:pt x="12" y="47"/>
                    <a:pt x="4" y="34"/>
                    <a:pt x="1" y="29"/>
                  </a:cubicBezTo>
                  <a:cubicBezTo>
                    <a:pt x="0" y="26"/>
                    <a:pt x="1" y="23"/>
                    <a:pt x="3" y="21"/>
                  </a:cubicBezTo>
                  <a:cubicBezTo>
                    <a:pt x="6" y="19"/>
                    <a:pt x="10" y="20"/>
                    <a:pt x="12" y="23"/>
                  </a:cubicBezTo>
                  <a:cubicBezTo>
                    <a:pt x="16" y="30"/>
                    <a:pt x="22" y="39"/>
                    <a:pt x="24" y="40"/>
                  </a:cubicBezTo>
                  <a:cubicBezTo>
                    <a:pt x="32" y="46"/>
                    <a:pt x="36" y="49"/>
                    <a:pt x="44" y="52"/>
                  </a:cubicBezTo>
                  <a:cubicBezTo>
                    <a:pt x="52" y="55"/>
                    <a:pt x="67" y="55"/>
                    <a:pt x="79" y="55"/>
                  </a:cubicBezTo>
                  <a:cubicBezTo>
                    <a:pt x="84" y="55"/>
                    <a:pt x="85" y="51"/>
                    <a:pt x="85" y="49"/>
                  </a:cubicBezTo>
                  <a:cubicBezTo>
                    <a:pt x="85" y="45"/>
                    <a:pt x="86" y="41"/>
                    <a:pt x="87" y="37"/>
                  </a:cubicBezTo>
                  <a:cubicBezTo>
                    <a:pt x="91" y="27"/>
                    <a:pt x="92" y="12"/>
                    <a:pt x="92" y="6"/>
                  </a:cubicBezTo>
                  <a:cubicBezTo>
                    <a:pt x="92" y="3"/>
                    <a:pt x="95" y="0"/>
                    <a:pt x="98" y="0"/>
                  </a:cubicBezTo>
                  <a:cubicBezTo>
                    <a:pt x="101" y="0"/>
                    <a:pt x="104" y="3"/>
                    <a:pt x="104" y="6"/>
                  </a:cubicBezTo>
                  <a:cubicBezTo>
                    <a:pt x="104" y="13"/>
                    <a:pt x="103" y="29"/>
                    <a:pt x="99" y="41"/>
                  </a:cubicBezTo>
                  <a:cubicBezTo>
                    <a:pt x="98" y="44"/>
                    <a:pt x="97" y="47"/>
                    <a:pt x="97" y="49"/>
                  </a:cubicBezTo>
                  <a:cubicBezTo>
                    <a:pt x="97" y="60"/>
                    <a:pt x="90" y="67"/>
                    <a:pt x="7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74" tIns="34237" rIns="68474" bIns="34237" numCol="1" anchor="t" anchorCtr="0" compatLnSpc="1">
              <a:prstTxWarp prst="textNoShape">
                <a:avLst/>
              </a:prstTxWarp>
            </a:bodyPr>
            <a:lstStyle/>
            <a:p>
              <a:pPr defTabSz="1772374">
                <a:defRPr/>
              </a:pPr>
              <a:endParaRPr lang="zh-CN" altLang="en-US" sz="3296" kern="0">
                <a:solidFill>
                  <a:srgbClr val="FF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2670184-2E07-CB4F-8942-BC92ED00D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8" y="976"/>
              <a:ext cx="32" cy="62"/>
            </a:xfrm>
            <a:custGeom>
              <a:avLst/>
              <a:gdLst>
                <a:gd name="T0" fmla="*/ 6 w 12"/>
                <a:gd name="T1" fmla="*/ 23 h 23"/>
                <a:gd name="T2" fmla="*/ 0 w 12"/>
                <a:gd name="T3" fmla="*/ 17 h 23"/>
                <a:gd name="T4" fmla="*/ 0 w 12"/>
                <a:gd name="T5" fmla="*/ 6 h 23"/>
                <a:gd name="T6" fmla="*/ 6 w 12"/>
                <a:gd name="T7" fmla="*/ 0 h 23"/>
                <a:gd name="T8" fmla="*/ 12 w 12"/>
                <a:gd name="T9" fmla="*/ 6 h 23"/>
                <a:gd name="T10" fmla="*/ 12 w 12"/>
                <a:gd name="T11" fmla="*/ 17 h 23"/>
                <a:gd name="T12" fmla="*/ 6 w 1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3">
                  <a:moveTo>
                    <a:pt x="6" y="23"/>
                  </a:moveTo>
                  <a:cubicBezTo>
                    <a:pt x="3" y="23"/>
                    <a:pt x="0" y="21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21"/>
                    <a:pt x="9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74" tIns="34237" rIns="68474" bIns="34237" numCol="1" anchor="t" anchorCtr="0" compatLnSpc="1">
              <a:prstTxWarp prst="textNoShape">
                <a:avLst/>
              </a:prstTxWarp>
            </a:bodyPr>
            <a:lstStyle/>
            <a:p>
              <a:pPr defTabSz="1772374">
                <a:defRPr/>
              </a:pPr>
              <a:endParaRPr lang="zh-CN" altLang="en-US" sz="3296" kern="0">
                <a:solidFill>
                  <a:srgbClr val="FF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33DDB674-C83B-244A-8F6F-1F8FE79D8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8" y="759"/>
              <a:ext cx="55" cy="228"/>
            </a:xfrm>
            <a:custGeom>
              <a:avLst/>
              <a:gdLst>
                <a:gd name="T0" fmla="*/ 14 w 20"/>
                <a:gd name="T1" fmla="*/ 84 h 84"/>
                <a:gd name="T2" fmla="*/ 8 w 20"/>
                <a:gd name="T3" fmla="*/ 78 h 84"/>
                <a:gd name="T4" fmla="*/ 8 w 20"/>
                <a:gd name="T5" fmla="*/ 55 h 84"/>
                <a:gd name="T6" fmla="*/ 6 w 20"/>
                <a:gd name="T7" fmla="*/ 46 h 84"/>
                <a:gd name="T8" fmla="*/ 0 w 20"/>
                <a:gd name="T9" fmla="*/ 11 h 84"/>
                <a:gd name="T10" fmla="*/ 0 w 20"/>
                <a:gd name="T11" fmla="*/ 6 h 84"/>
                <a:gd name="T12" fmla="*/ 6 w 20"/>
                <a:gd name="T13" fmla="*/ 0 h 84"/>
                <a:gd name="T14" fmla="*/ 12 w 20"/>
                <a:gd name="T15" fmla="*/ 6 h 84"/>
                <a:gd name="T16" fmla="*/ 12 w 20"/>
                <a:gd name="T17" fmla="*/ 11 h 84"/>
                <a:gd name="T18" fmla="*/ 17 w 20"/>
                <a:gd name="T19" fmla="*/ 42 h 84"/>
                <a:gd name="T20" fmla="*/ 20 w 20"/>
                <a:gd name="T21" fmla="*/ 55 h 84"/>
                <a:gd name="T22" fmla="*/ 20 w 20"/>
                <a:gd name="T23" fmla="*/ 78 h 84"/>
                <a:gd name="T24" fmla="*/ 14 w 20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84">
                  <a:moveTo>
                    <a:pt x="14" y="84"/>
                  </a:moveTo>
                  <a:cubicBezTo>
                    <a:pt x="10" y="84"/>
                    <a:pt x="8" y="81"/>
                    <a:pt x="8" y="78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3"/>
                    <a:pt x="7" y="50"/>
                    <a:pt x="6" y="46"/>
                  </a:cubicBezTo>
                  <a:cubicBezTo>
                    <a:pt x="3" y="38"/>
                    <a:pt x="0" y="28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26"/>
                    <a:pt x="15" y="35"/>
                    <a:pt x="17" y="42"/>
                  </a:cubicBezTo>
                  <a:cubicBezTo>
                    <a:pt x="19" y="47"/>
                    <a:pt x="20" y="51"/>
                    <a:pt x="20" y="5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81"/>
                    <a:pt x="17" y="84"/>
                    <a:pt x="1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74" tIns="34237" rIns="68474" bIns="34237" numCol="1" anchor="t" anchorCtr="0" compatLnSpc="1">
              <a:prstTxWarp prst="textNoShape">
                <a:avLst/>
              </a:prstTxWarp>
            </a:bodyPr>
            <a:lstStyle/>
            <a:p>
              <a:pPr defTabSz="1772374">
                <a:defRPr/>
              </a:pPr>
              <a:endParaRPr lang="zh-CN" altLang="en-US" sz="3296" kern="0">
                <a:solidFill>
                  <a:srgbClr val="FF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AC28F62E-4A62-804D-9773-C9693DF11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8" y="518"/>
              <a:ext cx="396" cy="249"/>
            </a:xfrm>
            <a:custGeom>
              <a:avLst/>
              <a:gdLst>
                <a:gd name="T0" fmla="*/ 6 w 146"/>
                <a:gd name="T1" fmla="*/ 92 h 92"/>
                <a:gd name="T2" fmla="*/ 0 w 146"/>
                <a:gd name="T3" fmla="*/ 86 h 92"/>
                <a:gd name="T4" fmla="*/ 0 w 146"/>
                <a:gd name="T5" fmla="*/ 67 h 92"/>
                <a:gd name="T6" fmla="*/ 68 w 146"/>
                <a:gd name="T7" fmla="*/ 0 h 92"/>
                <a:gd name="T8" fmla="*/ 79 w 146"/>
                <a:gd name="T9" fmla="*/ 0 h 92"/>
                <a:gd name="T10" fmla="*/ 146 w 146"/>
                <a:gd name="T11" fmla="*/ 63 h 92"/>
                <a:gd name="T12" fmla="*/ 140 w 146"/>
                <a:gd name="T13" fmla="*/ 69 h 92"/>
                <a:gd name="T14" fmla="*/ 134 w 146"/>
                <a:gd name="T15" fmla="*/ 63 h 92"/>
                <a:gd name="T16" fmla="*/ 79 w 146"/>
                <a:gd name="T17" fmla="*/ 12 h 92"/>
                <a:gd name="T18" fmla="*/ 68 w 146"/>
                <a:gd name="T19" fmla="*/ 12 h 92"/>
                <a:gd name="T20" fmla="*/ 12 w 146"/>
                <a:gd name="T21" fmla="*/ 67 h 92"/>
                <a:gd name="T22" fmla="*/ 12 w 146"/>
                <a:gd name="T23" fmla="*/ 86 h 92"/>
                <a:gd name="T24" fmla="*/ 6 w 146"/>
                <a:gd name="T2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92">
                  <a:moveTo>
                    <a:pt x="6" y="92"/>
                  </a:moveTo>
                  <a:cubicBezTo>
                    <a:pt x="3" y="92"/>
                    <a:pt x="0" y="90"/>
                    <a:pt x="0" y="8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17" y="0"/>
                    <a:pt x="146" y="27"/>
                    <a:pt x="146" y="63"/>
                  </a:cubicBezTo>
                  <a:cubicBezTo>
                    <a:pt x="146" y="67"/>
                    <a:pt x="144" y="69"/>
                    <a:pt x="140" y="69"/>
                  </a:cubicBezTo>
                  <a:cubicBezTo>
                    <a:pt x="137" y="69"/>
                    <a:pt x="134" y="67"/>
                    <a:pt x="134" y="63"/>
                  </a:cubicBezTo>
                  <a:cubicBezTo>
                    <a:pt x="134" y="33"/>
                    <a:pt x="111" y="12"/>
                    <a:pt x="79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37" y="12"/>
                    <a:pt x="12" y="37"/>
                    <a:pt x="12" y="67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90"/>
                    <a:pt x="9" y="92"/>
                    <a:pt x="6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74" tIns="34237" rIns="68474" bIns="34237" numCol="1" anchor="t" anchorCtr="0" compatLnSpc="1">
              <a:prstTxWarp prst="textNoShape">
                <a:avLst/>
              </a:prstTxWarp>
            </a:bodyPr>
            <a:lstStyle/>
            <a:p>
              <a:pPr defTabSz="1772374">
                <a:defRPr/>
              </a:pPr>
              <a:endParaRPr lang="zh-CN" altLang="en-US" sz="3296" kern="0">
                <a:solidFill>
                  <a:srgbClr val="FF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34C9EA21-B37A-9344-9C0A-C3E821216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29" y="627"/>
              <a:ext cx="372" cy="235"/>
            </a:xfrm>
            <a:custGeom>
              <a:avLst/>
              <a:gdLst>
                <a:gd name="T0" fmla="*/ 135 w 137"/>
                <a:gd name="T1" fmla="*/ 19 h 87"/>
                <a:gd name="T2" fmla="*/ 119 w 137"/>
                <a:gd name="T3" fmla="*/ 5 h 87"/>
                <a:gd name="T4" fmla="*/ 84 w 137"/>
                <a:gd name="T5" fmla="*/ 0 h 87"/>
                <a:gd name="T6" fmla="*/ 34 w 137"/>
                <a:gd name="T7" fmla="*/ 4 h 87"/>
                <a:gd name="T8" fmla="*/ 10 w 137"/>
                <a:gd name="T9" fmla="*/ 16 h 87"/>
                <a:gd name="T10" fmla="*/ 0 w 137"/>
                <a:gd name="T11" fmla="*/ 30 h 87"/>
                <a:gd name="T12" fmla="*/ 0 w 137"/>
                <a:gd name="T13" fmla="*/ 55 h 87"/>
                <a:gd name="T14" fmla="*/ 10 w 137"/>
                <a:gd name="T15" fmla="*/ 69 h 87"/>
                <a:gd name="T16" fmla="*/ 36 w 137"/>
                <a:gd name="T17" fmla="*/ 82 h 87"/>
                <a:gd name="T18" fmla="*/ 84 w 137"/>
                <a:gd name="T19" fmla="*/ 87 h 87"/>
                <a:gd name="T20" fmla="*/ 123 w 137"/>
                <a:gd name="T21" fmla="*/ 80 h 87"/>
                <a:gd name="T22" fmla="*/ 135 w 137"/>
                <a:gd name="T23" fmla="*/ 54 h 87"/>
                <a:gd name="T24" fmla="*/ 135 w 137"/>
                <a:gd name="T25" fmla="*/ 19 h 87"/>
                <a:gd name="T26" fmla="*/ 35 w 137"/>
                <a:gd name="T27" fmla="*/ 70 h 87"/>
                <a:gd name="T28" fmla="*/ 32 w 137"/>
                <a:gd name="T29" fmla="*/ 69 h 87"/>
                <a:gd name="T30" fmla="*/ 32 w 137"/>
                <a:gd name="T31" fmla="*/ 17 h 87"/>
                <a:gd name="T32" fmla="*/ 35 w 137"/>
                <a:gd name="T33" fmla="*/ 16 h 87"/>
                <a:gd name="T34" fmla="*/ 35 w 137"/>
                <a:gd name="T35" fmla="*/ 16 h 87"/>
                <a:gd name="T36" fmla="*/ 37 w 137"/>
                <a:gd name="T37" fmla="*/ 18 h 87"/>
                <a:gd name="T38" fmla="*/ 37 w 137"/>
                <a:gd name="T39" fmla="*/ 68 h 87"/>
                <a:gd name="T40" fmla="*/ 35 w 137"/>
                <a:gd name="T41" fmla="*/ 7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87">
                  <a:moveTo>
                    <a:pt x="135" y="19"/>
                  </a:moveTo>
                  <a:cubicBezTo>
                    <a:pt x="134" y="11"/>
                    <a:pt x="131" y="8"/>
                    <a:pt x="119" y="5"/>
                  </a:cubicBezTo>
                  <a:cubicBezTo>
                    <a:pt x="119" y="5"/>
                    <a:pt x="104" y="0"/>
                    <a:pt x="84" y="0"/>
                  </a:cubicBezTo>
                  <a:cubicBezTo>
                    <a:pt x="62" y="0"/>
                    <a:pt x="42" y="2"/>
                    <a:pt x="34" y="4"/>
                  </a:cubicBezTo>
                  <a:cubicBezTo>
                    <a:pt x="26" y="5"/>
                    <a:pt x="14" y="13"/>
                    <a:pt x="10" y="16"/>
                  </a:cubicBezTo>
                  <a:cubicBezTo>
                    <a:pt x="6" y="19"/>
                    <a:pt x="0" y="23"/>
                    <a:pt x="0" y="3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6" y="66"/>
                    <a:pt x="10" y="69"/>
                  </a:cubicBezTo>
                  <a:cubicBezTo>
                    <a:pt x="15" y="72"/>
                    <a:pt x="28" y="80"/>
                    <a:pt x="36" y="82"/>
                  </a:cubicBezTo>
                  <a:cubicBezTo>
                    <a:pt x="45" y="84"/>
                    <a:pt x="63" y="87"/>
                    <a:pt x="84" y="87"/>
                  </a:cubicBezTo>
                  <a:cubicBezTo>
                    <a:pt x="105" y="87"/>
                    <a:pt x="115" y="84"/>
                    <a:pt x="123" y="80"/>
                  </a:cubicBezTo>
                  <a:cubicBezTo>
                    <a:pt x="131" y="76"/>
                    <a:pt x="133" y="61"/>
                    <a:pt x="135" y="54"/>
                  </a:cubicBezTo>
                  <a:cubicBezTo>
                    <a:pt x="137" y="46"/>
                    <a:pt x="137" y="28"/>
                    <a:pt x="135" y="19"/>
                  </a:cubicBezTo>
                  <a:close/>
                  <a:moveTo>
                    <a:pt x="35" y="70"/>
                  </a:moveTo>
                  <a:cubicBezTo>
                    <a:pt x="34" y="70"/>
                    <a:pt x="33" y="70"/>
                    <a:pt x="32" y="69"/>
                  </a:cubicBezTo>
                  <a:cubicBezTo>
                    <a:pt x="27" y="58"/>
                    <a:pt x="25" y="33"/>
                    <a:pt x="32" y="17"/>
                  </a:cubicBezTo>
                  <a:cubicBezTo>
                    <a:pt x="33" y="16"/>
                    <a:pt x="34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6" y="16"/>
                    <a:pt x="37" y="17"/>
                    <a:pt x="37" y="18"/>
                  </a:cubicBezTo>
                  <a:cubicBezTo>
                    <a:pt x="35" y="34"/>
                    <a:pt x="36" y="56"/>
                    <a:pt x="37" y="68"/>
                  </a:cubicBezTo>
                  <a:cubicBezTo>
                    <a:pt x="37" y="69"/>
                    <a:pt x="36" y="70"/>
                    <a:pt x="3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74" tIns="34237" rIns="68474" bIns="34237" numCol="1" anchor="t" anchorCtr="0" compatLnSpc="1">
              <a:prstTxWarp prst="textNoShape">
                <a:avLst/>
              </a:prstTxWarp>
            </a:bodyPr>
            <a:lstStyle/>
            <a:p>
              <a:pPr defTabSz="1772374">
                <a:defRPr/>
              </a:pPr>
              <a:endParaRPr lang="zh-CN" altLang="en-US" sz="3296" kern="0">
                <a:solidFill>
                  <a:srgbClr val="FF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172">
            <a:extLst>
              <a:ext uri="{FF2B5EF4-FFF2-40B4-BE49-F238E27FC236}">
                <a16:creationId xmlns:a16="http://schemas.microsoft.com/office/drawing/2014/main" id="{796D7F6C-8B02-AA47-B0DB-7864D15C29C3}"/>
              </a:ext>
            </a:extLst>
          </p:cNvPr>
          <p:cNvSpPr/>
          <p:nvPr/>
        </p:nvSpPr>
        <p:spPr>
          <a:xfrm>
            <a:off x="2639729" y="2742813"/>
            <a:ext cx="1027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7486">
              <a:defRPr/>
            </a:pPr>
            <a:r>
              <a:rPr lang="en-GB" altLang="zh-CN" sz="900" kern="0" dirty="0">
                <a:ea typeface="微软雅黑"/>
                <a:cs typeface="Arial" panose="020B0604020202020204" pitchFamily="34" charset="0"/>
              </a:rPr>
              <a:t>4K/8K UHD Video</a:t>
            </a:r>
          </a:p>
        </p:txBody>
      </p:sp>
      <p:sp>
        <p:nvSpPr>
          <p:cNvPr id="30" name="矩形 173">
            <a:extLst>
              <a:ext uri="{FF2B5EF4-FFF2-40B4-BE49-F238E27FC236}">
                <a16:creationId xmlns:a16="http://schemas.microsoft.com/office/drawing/2014/main" id="{81236547-2B05-EF45-8A6D-1596829F2036}"/>
              </a:ext>
            </a:extLst>
          </p:cNvPr>
          <p:cNvSpPr/>
          <p:nvPr/>
        </p:nvSpPr>
        <p:spPr>
          <a:xfrm>
            <a:off x="3369743" y="2771830"/>
            <a:ext cx="10272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7486">
              <a:defRPr/>
            </a:pPr>
            <a:r>
              <a:rPr lang="en-GB" altLang="zh-CN" sz="900" kern="0" dirty="0">
                <a:ea typeface="微软雅黑"/>
                <a:cs typeface="Arial" panose="020B0604020202020204" pitchFamily="34" charset="0"/>
              </a:rPr>
              <a:t>AR &amp; VR</a:t>
            </a:r>
          </a:p>
        </p:txBody>
      </p:sp>
      <p:sp>
        <p:nvSpPr>
          <p:cNvPr id="31" name="矩形 174">
            <a:extLst>
              <a:ext uri="{FF2B5EF4-FFF2-40B4-BE49-F238E27FC236}">
                <a16:creationId xmlns:a16="http://schemas.microsoft.com/office/drawing/2014/main" id="{2F189546-0530-134F-8A4F-D7CBFACBCF6C}"/>
              </a:ext>
            </a:extLst>
          </p:cNvPr>
          <p:cNvSpPr/>
          <p:nvPr/>
        </p:nvSpPr>
        <p:spPr>
          <a:xfrm>
            <a:off x="4045075" y="2771983"/>
            <a:ext cx="10272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7486">
              <a:defRPr/>
            </a:pPr>
            <a:r>
              <a:rPr lang="en-GB" altLang="zh-CN" sz="900" kern="0" dirty="0">
                <a:ea typeface="微软雅黑"/>
                <a:cs typeface="Arial" panose="020B0604020202020204" pitchFamily="34" charset="0"/>
              </a:rPr>
              <a:t>Cloud Gaming</a:t>
            </a:r>
          </a:p>
        </p:txBody>
      </p:sp>
      <p:sp>
        <p:nvSpPr>
          <p:cNvPr id="32" name="Freeform 112">
            <a:extLst>
              <a:ext uri="{FF2B5EF4-FFF2-40B4-BE49-F238E27FC236}">
                <a16:creationId xmlns:a16="http://schemas.microsoft.com/office/drawing/2014/main" id="{8E9A6B56-61A1-3F40-AF01-975BB91E39BF}"/>
              </a:ext>
            </a:extLst>
          </p:cNvPr>
          <p:cNvSpPr>
            <a:spLocks noEditPoints="1"/>
          </p:cNvSpPr>
          <p:nvPr/>
        </p:nvSpPr>
        <p:spPr bwMode="auto">
          <a:xfrm>
            <a:off x="5613105" y="2512989"/>
            <a:ext cx="167177" cy="273447"/>
          </a:xfrm>
          <a:custGeom>
            <a:avLst/>
            <a:gdLst>
              <a:gd name="T0" fmla="*/ 10 w 91"/>
              <a:gd name="T1" fmla="*/ 0 h 124"/>
              <a:gd name="T2" fmla="*/ 81 w 91"/>
              <a:gd name="T3" fmla="*/ 0 h 124"/>
              <a:gd name="T4" fmla="*/ 91 w 91"/>
              <a:gd name="T5" fmla="*/ 10 h 124"/>
              <a:gd name="T6" fmla="*/ 91 w 91"/>
              <a:gd name="T7" fmla="*/ 113 h 124"/>
              <a:gd name="T8" fmla="*/ 81 w 91"/>
              <a:gd name="T9" fmla="*/ 124 h 124"/>
              <a:gd name="T10" fmla="*/ 10 w 91"/>
              <a:gd name="T11" fmla="*/ 124 h 124"/>
              <a:gd name="T12" fmla="*/ 0 w 91"/>
              <a:gd name="T13" fmla="*/ 113 h 124"/>
              <a:gd name="T14" fmla="*/ 0 w 91"/>
              <a:gd name="T15" fmla="*/ 10 h 124"/>
              <a:gd name="T16" fmla="*/ 10 w 91"/>
              <a:gd name="T17" fmla="*/ 0 h 124"/>
              <a:gd name="T18" fmla="*/ 34 w 91"/>
              <a:gd name="T19" fmla="*/ 6 h 124"/>
              <a:gd name="T20" fmla="*/ 34 w 91"/>
              <a:gd name="T21" fmla="*/ 9 h 124"/>
              <a:gd name="T22" fmla="*/ 59 w 91"/>
              <a:gd name="T23" fmla="*/ 9 h 124"/>
              <a:gd name="T24" fmla="*/ 59 w 91"/>
              <a:gd name="T25" fmla="*/ 6 h 124"/>
              <a:gd name="T26" fmla="*/ 34 w 91"/>
              <a:gd name="T27" fmla="*/ 6 h 124"/>
              <a:gd name="T28" fmla="*/ 37 w 91"/>
              <a:gd name="T29" fmla="*/ 111 h 124"/>
              <a:gd name="T30" fmla="*/ 37 w 91"/>
              <a:gd name="T31" fmla="*/ 120 h 124"/>
              <a:gd name="T32" fmla="*/ 54 w 91"/>
              <a:gd name="T33" fmla="*/ 120 h 124"/>
              <a:gd name="T34" fmla="*/ 54 w 91"/>
              <a:gd name="T35" fmla="*/ 111 h 124"/>
              <a:gd name="T36" fmla="*/ 37 w 91"/>
              <a:gd name="T37" fmla="*/ 111 h 124"/>
              <a:gd name="T38" fmla="*/ 12 w 91"/>
              <a:gd name="T39" fmla="*/ 14 h 124"/>
              <a:gd name="T40" fmla="*/ 12 w 91"/>
              <a:gd name="T41" fmla="*/ 108 h 124"/>
              <a:gd name="T42" fmla="*/ 80 w 91"/>
              <a:gd name="T43" fmla="*/ 108 h 124"/>
              <a:gd name="T44" fmla="*/ 80 w 91"/>
              <a:gd name="T45" fmla="*/ 14 h 124"/>
              <a:gd name="T46" fmla="*/ 12 w 91"/>
              <a:gd name="T47" fmla="*/ 1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124">
                <a:moveTo>
                  <a:pt x="10" y="0"/>
                </a:moveTo>
                <a:cubicBezTo>
                  <a:pt x="81" y="0"/>
                  <a:pt x="81" y="0"/>
                  <a:pt x="81" y="0"/>
                </a:cubicBezTo>
                <a:cubicBezTo>
                  <a:pt x="87" y="0"/>
                  <a:pt x="91" y="5"/>
                  <a:pt x="91" y="10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1" y="119"/>
                  <a:pt x="87" y="124"/>
                  <a:pt x="81" y="124"/>
                </a:cubicBezTo>
                <a:cubicBezTo>
                  <a:pt x="10" y="124"/>
                  <a:pt x="10" y="124"/>
                  <a:pt x="10" y="124"/>
                </a:cubicBezTo>
                <a:cubicBezTo>
                  <a:pt x="5" y="124"/>
                  <a:pt x="0" y="119"/>
                  <a:pt x="0" y="11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  <a:moveTo>
                  <a:pt x="34" y="6"/>
                </a:moveTo>
                <a:cubicBezTo>
                  <a:pt x="34" y="9"/>
                  <a:pt x="34" y="9"/>
                  <a:pt x="34" y="9"/>
                </a:cubicBezTo>
                <a:cubicBezTo>
                  <a:pt x="59" y="9"/>
                  <a:pt x="59" y="9"/>
                  <a:pt x="59" y="9"/>
                </a:cubicBezTo>
                <a:cubicBezTo>
                  <a:pt x="59" y="6"/>
                  <a:pt x="59" y="6"/>
                  <a:pt x="59" y="6"/>
                </a:cubicBezTo>
                <a:cubicBezTo>
                  <a:pt x="34" y="6"/>
                  <a:pt x="34" y="6"/>
                  <a:pt x="34" y="6"/>
                </a:cubicBezTo>
                <a:close/>
                <a:moveTo>
                  <a:pt x="37" y="111"/>
                </a:moveTo>
                <a:cubicBezTo>
                  <a:pt x="37" y="120"/>
                  <a:pt x="37" y="120"/>
                  <a:pt x="37" y="120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37" y="111"/>
                  <a:pt x="37" y="111"/>
                  <a:pt x="37" y="111"/>
                </a:cubicBezTo>
                <a:close/>
                <a:moveTo>
                  <a:pt x="12" y="14"/>
                </a:moveTo>
                <a:cubicBezTo>
                  <a:pt x="12" y="108"/>
                  <a:pt x="12" y="108"/>
                  <a:pt x="12" y="108"/>
                </a:cubicBezTo>
                <a:cubicBezTo>
                  <a:pt x="80" y="108"/>
                  <a:pt x="80" y="108"/>
                  <a:pt x="80" y="108"/>
                </a:cubicBezTo>
                <a:cubicBezTo>
                  <a:pt x="80" y="14"/>
                  <a:pt x="80" y="14"/>
                  <a:pt x="80" y="14"/>
                </a:cubicBezTo>
                <a:lnTo>
                  <a:pt x="12" y="14"/>
                </a:lnTo>
                <a:close/>
              </a:path>
            </a:pathLst>
          </a:custGeom>
          <a:solidFill>
            <a:srgbClr val="8B8B8B"/>
          </a:solidFill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 defTabSz="912827">
              <a:defRPr/>
            </a:pPr>
            <a:endParaRPr lang="zh-CN" altLang="en-US" sz="1200" b="1" kern="0">
              <a:solidFill>
                <a:prstClr val="black"/>
              </a:solidFill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3" name="矩形 191">
            <a:extLst>
              <a:ext uri="{FF2B5EF4-FFF2-40B4-BE49-F238E27FC236}">
                <a16:creationId xmlns:a16="http://schemas.microsoft.com/office/drawing/2014/main" id="{19DB2BB5-D394-7444-B04B-BE01BEA80299}"/>
              </a:ext>
            </a:extLst>
          </p:cNvPr>
          <p:cNvSpPr/>
          <p:nvPr/>
        </p:nvSpPr>
        <p:spPr>
          <a:xfrm>
            <a:off x="4826671" y="2738572"/>
            <a:ext cx="14968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7486">
              <a:defRPr/>
            </a:pPr>
            <a:r>
              <a:rPr lang="en-GB" altLang="zh-CN" sz="900" kern="0" dirty="0">
                <a:ea typeface="微软雅黑"/>
                <a:cs typeface="Arial" panose="020B0604020202020204" pitchFamily="34" charset="0"/>
              </a:rPr>
              <a:t>Enhanced Mobile Media</a:t>
            </a:r>
          </a:p>
        </p:txBody>
      </p:sp>
      <p:pic>
        <p:nvPicPr>
          <p:cNvPr id="34" name="图片 179">
            <a:extLst>
              <a:ext uri="{FF2B5EF4-FFF2-40B4-BE49-F238E27FC236}">
                <a16:creationId xmlns:a16="http://schemas.microsoft.com/office/drawing/2014/main" id="{EDC0D118-E7A0-714F-8CB2-DE2F4C935B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01" y="2394734"/>
            <a:ext cx="426184" cy="377899"/>
          </a:xfrm>
          <a:prstGeom prst="rect">
            <a:avLst/>
          </a:prstGeom>
        </p:spPr>
      </p:pic>
      <p:grpSp>
        <p:nvGrpSpPr>
          <p:cNvPr id="35" name="组合 2">
            <a:extLst>
              <a:ext uri="{FF2B5EF4-FFF2-40B4-BE49-F238E27FC236}">
                <a16:creationId xmlns:a16="http://schemas.microsoft.com/office/drawing/2014/main" id="{66F2636E-CAC4-7347-9337-FBCC65304112}"/>
              </a:ext>
            </a:extLst>
          </p:cNvPr>
          <p:cNvGrpSpPr/>
          <p:nvPr/>
        </p:nvGrpSpPr>
        <p:grpSpPr>
          <a:xfrm>
            <a:off x="6001566" y="2422328"/>
            <a:ext cx="2925108" cy="772131"/>
            <a:chOff x="6540823" y="2460737"/>
            <a:chExt cx="5325567" cy="837526"/>
          </a:xfrm>
        </p:grpSpPr>
        <p:grpSp>
          <p:nvGrpSpPr>
            <p:cNvPr id="36" name="组合 257">
              <a:extLst>
                <a:ext uri="{FF2B5EF4-FFF2-40B4-BE49-F238E27FC236}">
                  <a16:creationId xmlns:a16="http://schemas.microsoft.com/office/drawing/2014/main" id="{FEBA8111-A9C7-5249-AB90-D1B10C4E120E}"/>
                </a:ext>
              </a:extLst>
            </p:cNvPr>
            <p:cNvGrpSpPr/>
            <p:nvPr/>
          </p:nvGrpSpPr>
          <p:grpSpPr>
            <a:xfrm>
              <a:off x="7281728" y="2460737"/>
              <a:ext cx="428537" cy="339711"/>
              <a:chOff x="5322566" y="3981548"/>
              <a:chExt cx="720987" cy="681555"/>
            </a:xfrm>
            <a:solidFill>
              <a:srgbClr val="8B8B8B"/>
            </a:solidFill>
          </p:grpSpPr>
          <p:grpSp>
            <p:nvGrpSpPr>
              <p:cNvPr id="40" name="组合 389">
                <a:extLst>
                  <a:ext uri="{FF2B5EF4-FFF2-40B4-BE49-F238E27FC236}">
                    <a16:creationId xmlns:a16="http://schemas.microsoft.com/office/drawing/2014/main" id="{CD237875-E07C-184E-A2F5-A26C0EFDC0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9089" y="4052753"/>
                <a:ext cx="714464" cy="610350"/>
                <a:chOff x="681038" y="2222500"/>
                <a:chExt cx="636588" cy="544513"/>
              </a:xfrm>
              <a:grpFill/>
            </p:grpSpPr>
            <p:sp>
              <p:nvSpPr>
                <p:cNvPr id="45" name="Freeform 260">
                  <a:extLst>
                    <a:ext uri="{FF2B5EF4-FFF2-40B4-BE49-F238E27FC236}">
                      <a16:creationId xmlns:a16="http://schemas.microsoft.com/office/drawing/2014/main" id="{037DE019-82EB-BC4A-A390-8957BDD9A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7113" y="2709863"/>
                  <a:ext cx="58738" cy="57150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1" y="139"/>
                        <a:pt x="0" y="108"/>
                        <a:pt x="0" y="69"/>
                      </a:cubicBezTo>
                      <a:cubicBezTo>
                        <a:pt x="0" y="31"/>
                        <a:pt x="31" y="0"/>
                        <a:pt x="69" y="0"/>
                      </a:cubicBezTo>
                      <a:cubicBezTo>
                        <a:pt x="107" y="0"/>
                        <a:pt x="139" y="31"/>
                        <a:pt x="139" y="69"/>
                      </a:cubicBezTo>
                      <a:cubicBezTo>
                        <a:pt x="139" y="108"/>
                        <a:pt x="107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100"/>
                </a:p>
              </p:txBody>
            </p:sp>
            <p:sp>
              <p:nvSpPr>
                <p:cNvPr id="46" name="Freeform 261">
                  <a:extLst>
                    <a:ext uri="{FF2B5EF4-FFF2-40B4-BE49-F238E27FC236}">
                      <a16:creationId xmlns:a16="http://schemas.microsoft.com/office/drawing/2014/main" id="{39DFCC79-9B9C-D44A-9ED9-9AD2CAFAC9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6013" y="2708275"/>
                  <a:ext cx="58738" cy="58738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70" y="139"/>
                      </a:moveTo>
                      <a:lnTo>
                        <a:pt x="70" y="139"/>
                      </a:lnTo>
                      <a:cubicBezTo>
                        <a:pt x="31" y="139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108" y="0"/>
                        <a:pt x="139" y="31"/>
                        <a:pt x="139" y="70"/>
                      </a:cubicBezTo>
                      <a:cubicBezTo>
                        <a:pt x="139" y="108"/>
                        <a:pt x="108" y="139"/>
                        <a:pt x="70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100"/>
                </a:p>
              </p:txBody>
            </p:sp>
            <p:sp>
              <p:nvSpPr>
                <p:cNvPr id="47" name="Freeform 262">
                  <a:extLst>
                    <a:ext uri="{FF2B5EF4-FFF2-40B4-BE49-F238E27FC236}">
                      <a16:creationId xmlns:a16="http://schemas.microsoft.com/office/drawing/2014/main" id="{38CAEF59-718E-7F47-AA3B-7B4139B564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038" y="2222500"/>
                  <a:ext cx="636588" cy="530225"/>
                </a:xfrm>
                <a:custGeom>
                  <a:avLst/>
                  <a:gdLst>
                    <a:gd name="T0" fmla="*/ 2147483646 w 1519"/>
                    <a:gd name="T1" fmla="*/ 2147483646 h 1263"/>
                    <a:gd name="T2" fmla="*/ 2147483646 w 1519"/>
                    <a:gd name="T3" fmla="*/ 2147483646 h 1263"/>
                    <a:gd name="T4" fmla="*/ 2147483646 w 1519"/>
                    <a:gd name="T5" fmla="*/ 2147483646 h 1263"/>
                    <a:gd name="T6" fmla="*/ 2147483646 w 1519"/>
                    <a:gd name="T7" fmla="*/ 2147483646 h 1263"/>
                    <a:gd name="T8" fmla="*/ 2147483646 w 1519"/>
                    <a:gd name="T9" fmla="*/ 2147483646 h 1263"/>
                    <a:gd name="T10" fmla="*/ 2147483646 w 1519"/>
                    <a:gd name="T11" fmla="*/ 2147483646 h 1263"/>
                    <a:gd name="T12" fmla="*/ 2147483646 w 1519"/>
                    <a:gd name="T13" fmla="*/ 2147483646 h 1263"/>
                    <a:gd name="T14" fmla="*/ 2147483646 w 1519"/>
                    <a:gd name="T15" fmla="*/ 2147483646 h 1263"/>
                    <a:gd name="T16" fmla="*/ 2147483646 w 1519"/>
                    <a:gd name="T17" fmla="*/ 2147483646 h 1263"/>
                    <a:gd name="T18" fmla="*/ 2147483646 w 1519"/>
                    <a:gd name="T19" fmla="*/ 2147483646 h 1263"/>
                    <a:gd name="T20" fmla="*/ 2147483646 w 1519"/>
                    <a:gd name="T21" fmla="*/ 2147483646 h 1263"/>
                    <a:gd name="T22" fmla="*/ 2147483646 w 1519"/>
                    <a:gd name="T23" fmla="*/ 2147483646 h 1263"/>
                    <a:gd name="T24" fmla="*/ 2147483646 w 1519"/>
                    <a:gd name="T25" fmla="*/ 2147483646 h 1263"/>
                    <a:gd name="T26" fmla="*/ 2147483646 w 1519"/>
                    <a:gd name="T27" fmla="*/ 2147483646 h 1263"/>
                    <a:gd name="T28" fmla="*/ 2147483646 w 1519"/>
                    <a:gd name="T29" fmla="*/ 2147483646 h 1263"/>
                    <a:gd name="T30" fmla="*/ 2147483646 w 1519"/>
                    <a:gd name="T31" fmla="*/ 2147483646 h 1263"/>
                    <a:gd name="T32" fmla="*/ 2147483646 w 1519"/>
                    <a:gd name="T33" fmla="*/ 2147483646 h 1263"/>
                    <a:gd name="T34" fmla="*/ 2147483646 w 1519"/>
                    <a:gd name="T35" fmla="*/ 2147483646 h 1263"/>
                    <a:gd name="T36" fmla="*/ 2147483646 w 1519"/>
                    <a:gd name="T37" fmla="*/ 2147483646 h 1263"/>
                    <a:gd name="T38" fmla="*/ 2147483646 w 1519"/>
                    <a:gd name="T39" fmla="*/ 2147483646 h 1263"/>
                    <a:gd name="T40" fmla="*/ 2147483646 w 1519"/>
                    <a:gd name="T41" fmla="*/ 2147483646 h 1263"/>
                    <a:gd name="T42" fmla="*/ 2147483646 w 1519"/>
                    <a:gd name="T43" fmla="*/ 2147483646 h 1263"/>
                    <a:gd name="T44" fmla="*/ 2147483646 w 1519"/>
                    <a:gd name="T45" fmla="*/ 2147483646 h 1263"/>
                    <a:gd name="T46" fmla="*/ 0 w 1519"/>
                    <a:gd name="T47" fmla="*/ 2147483646 h 1263"/>
                    <a:gd name="T48" fmla="*/ 0 w 1519"/>
                    <a:gd name="T49" fmla="*/ 2147483646 h 1263"/>
                    <a:gd name="T50" fmla="*/ 2147483646 w 1519"/>
                    <a:gd name="T51" fmla="*/ 2147483646 h 1263"/>
                    <a:gd name="T52" fmla="*/ 2147483646 w 1519"/>
                    <a:gd name="T53" fmla="*/ 2147483646 h 1263"/>
                    <a:gd name="T54" fmla="*/ 2147483646 w 1519"/>
                    <a:gd name="T55" fmla="*/ 2147483646 h 1263"/>
                    <a:gd name="T56" fmla="*/ 2147483646 w 1519"/>
                    <a:gd name="T57" fmla="*/ 2147483646 h 1263"/>
                    <a:gd name="T58" fmla="*/ 2147483646 w 1519"/>
                    <a:gd name="T59" fmla="*/ 2147483646 h 1263"/>
                    <a:gd name="T60" fmla="*/ 2147483646 w 1519"/>
                    <a:gd name="T61" fmla="*/ 2147483646 h 1263"/>
                    <a:gd name="T62" fmla="*/ 2147483646 w 1519"/>
                    <a:gd name="T63" fmla="*/ 2147483646 h 1263"/>
                    <a:gd name="T64" fmla="*/ 2147483646 w 1519"/>
                    <a:gd name="T65" fmla="*/ 2147483646 h 1263"/>
                    <a:gd name="T66" fmla="*/ 2147483646 w 1519"/>
                    <a:gd name="T67" fmla="*/ 2147483646 h 1263"/>
                    <a:gd name="T68" fmla="*/ 2147483646 w 1519"/>
                    <a:gd name="T69" fmla="*/ 2147483646 h 126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19"/>
                    <a:gd name="T106" fmla="*/ 0 h 1263"/>
                    <a:gd name="T107" fmla="*/ 1519 w 1519"/>
                    <a:gd name="T108" fmla="*/ 1263 h 126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19" h="1263">
                      <a:moveTo>
                        <a:pt x="1335" y="1263"/>
                      </a:moveTo>
                      <a:lnTo>
                        <a:pt x="1335" y="1263"/>
                      </a:lnTo>
                      <a:lnTo>
                        <a:pt x="1092" y="1263"/>
                      </a:lnTo>
                      <a:cubicBezTo>
                        <a:pt x="1073" y="1263"/>
                        <a:pt x="1058" y="1248"/>
                        <a:pt x="1058" y="1230"/>
                      </a:cubicBezTo>
                      <a:cubicBezTo>
                        <a:pt x="1058" y="1212"/>
                        <a:pt x="1073" y="1197"/>
                        <a:pt x="1092" y="1197"/>
                      </a:cubicBezTo>
                      <a:lnTo>
                        <a:pt x="1302" y="1197"/>
                      </a:lnTo>
                      <a:lnTo>
                        <a:pt x="1302" y="631"/>
                      </a:lnTo>
                      <a:cubicBezTo>
                        <a:pt x="1302" y="613"/>
                        <a:pt x="1317" y="598"/>
                        <a:pt x="1335" y="598"/>
                      </a:cubicBezTo>
                      <a:lnTo>
                        <a:pt x="1452" y="598"/>
                      </a:lnTo>
                      <a:lnTo>
                        <a:pt x="1452" y="519"/>
                      </a:lnTo>
                      <a:lnTo>
                        <a:pt x="759" y="75"/>
                      </a:lnTo>
                      <a:lnTo>
                        <a:pt x="67" y="519"/>
                      </a:lnTo>
                      <a:lnTo>
                        <a:pt x="67" y="598"/>
                      </a:lnTo>
                      <a:lnTo>
                        <a:pt x="183" y="598"/>
                      </a:lnTo>
                      <a:cubicBezTo>
                        <a:pt x="202" y="598"/>
                        <a:pt x="217" y="613"/>
                        <a:pt x="217" y="631"/>
                      </a:cubicBezTo>
                      <a:lnTo>
                        <a:pt x="217" y="1197"/>
                      </a:lnTo>
                      <a:lnTo>
                        <a:pt x="893" y="1197"/>
                      </a:lnTo>
                      <a:cubicBezTo>
                        <a:pt x="912" y="1197"/>
                        <a:pt x="927" y="1212"/>
                        <a:pt x="927" y="1230"/>
                      </a:cubicBezTo>
                      <a:cubicBezTo>
                        <a:pt x="927" y="1248"/>
                        <a:pt x="912" y="1263"/>
                        <a:pt x="893" y="1263"/>
                      </a:cubicBezTo>
                      <a:lnTo>
                        <a:pt x="183" y="1263"/>
                      </a:lnTo>
                      <a:cubicBezTo>
                        <a:pt x="165" y="1263"/>
                        <a:pt x="150" y="1248"/>
                        <a:pt x="150" y="1230"/>
                      </a:cubicBezTo>
                      <a:lnTo>
                        <a:pt x="150" y="665"/>
                      </a:lnTo>
                      <a:lnTo>
                        <a:pt x="33" y="665"/>
                      </a:lnTo>
                      <a:cubicBezTo>
                        <a:pt x="15" y="665"/>
                        <a:pt x="0" y="650"/>
                        <a:pt x="0" y="631"/>
                      </a:cubicBezTo>
                      <a:lnTo>
                        <a:pt x="0" y="501"/>
                      </a:lnTo>
                      <a:cubicBezTo>
                        <a:pt x="0" y="490"/>
                        <a:pt x="6" y="479"/>
                        <a:pt x="15" y="473"/>
                      </a:cubicBezTo>
                      <a:lnTo>
                        <a:pt x="741" y="7"/>
                      </a:lnTo>
                      <a:cubicBezTo>
                        <a:pt x="752" y="0"/>
                        <a:pt x="766" y="0"/>
                        <a:pt x="777" y="7"/>
                      </a:cubicBezTo>
                      <a:lnTo>
                        <a:pt x="1503" y="473"/>
                      </a:lnTo>
                      <a:cubicBezTo>
                        <a:pt x="1513" y="479"/>
                        <a:pt x="1519" y="490"/>
                        <a:pt x="1519" y="501"/>
                      </a:cubicBezTo>
                      <a:lnTo>
                        <a:pt x="1519" y="631"/>
                      </a:lnTo>
                      <a:cubicBezTo>
                        <a:pt x="1519" y="650"/>
                        <a:pt x="1504" y="665"/>
                        <a:pt x="1485" y="665"/>
                      </a:cubicBezTo>
                      <a:lnTo>
                        <a:pt x="1369" y="665"/>
                      </a:lnTo>
                      <a:lnTo>
                        <a:pt x="1369" y="1230"/>
                      </a:lnTo>
                      <a:cubicBezTo>
                        <a:pt x="1369" y="1248"/>
                        <a:pt x="1354" y="1263"/>
                        <a:pt x="1335" y="12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100"/>
                </a:p>
              </p:txBody>
            </p:sp>
            <p:sp>
              <p:nvSpPr>
                <p:cNvPr id="48" name="Freeform 263">
                  <a:extLst>
                    <a:ext uri="{FF2B5EF4-FFF2-40B4-BE49-F238E27FC236}">
                      <a16:creationId xmlns:a16="http://schemas.microsoft.com/office/drawing/2014/main" id="{F22C1434-BD34-AD44-A07D-E3CF15F9CA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5024" y="2398712"/>
                  <a:ext cx="327026" cy="69850"/>
                </a:xfrm>
                <a:custGeom>
                  <a:avLst/>
                  <a:gdLst>
                    <a:gd name="T0" fmla="*/ 2147483646 w 781"/>
                    <a:gd name="T1" fmla="*/ 2147483646 h 168"/>
                    <a:gd name="T2" fmla="*/ 2147483646 w 781"/>
                    <a:gd name="T3" fmla="*/ 2147483646 h 168"/>
                    <a:gd name="T4" fmla="*/ 2147483646 w 781"/>
                    <a:gd name="T5" fmla="*/ 2147483646 h 168"/>
                    <a:gd name="T6" fmla="*/ 2147483646 w 781"/>
                    <a:gd name="T7" fmla="*/ 2147483646 h 168"/>
                    <a:gd name="T8" fmla="*/ 2147483646 w 781"/>
                    <a:gd name="T9" fmla="*/ 2147483646 h 168"/>
                    <a:gd name="T10" fmla="*/ 2147483646 w 781"/>
                    <a:gd name="T11" fmla="*/ 2147483646 h 168"/>
                    <a:gd name="T12" fmla="*/ 2147483646 w 781"/>
                    <a:gd name="T13" fmla="*/ 2147483646 h 168"/>
                    <a:gd name="T14" fmla="*/ 2147483646 w 781"/>
                    <a:gd name="T15" fmla="*/ 2147483646 h 168"/>
                    <a:gd name="T16" fmla="*/ 2147483646 w 781"/>
                    <a:gd name="T17" fmla="*/ 2147483646 h 168"/>
                    <a:gd name="T18" fmla="*/ 0 w 781"/>
                    <a:gd name="T19" fmla="*/ 2147483646 h 168"/>
                    <a:gd name="T20" fmla="*/ 0 w 781"/>
                    <a:gd name="T21" fmla="*/ 2147483646 h 168"/>
                    <a:gd name="T22" fmla="*/ 2147483646 w 781"/>
                    <a:gd name="T23" fmla="*/ 0 h 168"/>
                    <a:gd name="T24" fmla="*/ 2147483646 w 781"/>
                    <a:gd name="T25" fmla="*/ 0 h 168"/>
                    <a:gd name="T26" fmla="*/ 2147483646 w 781"/>
                    <a:gd name="T27" fmla="*/ 2147483646 h 168"/>
                    <a:gd name="T28" fmla="*/ 2147483646 w 781"/>
                    <a:gd name="T29" fmla="*/ 2147483646 h 168"/>
                    <a:gd name="T30" fmla="*/ 2147483646 w 781"/>
                    <a:gd name="T31" fmla="*/ 2147483646 h 16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81"/>
                    <a:gd name="T49" fmla="*/ 0 h 168"/>
                    <a:gd name="T50" fmla="*/ 781 w 781"/>
                    <a:gd name="T51" fmla="*/ 168 h 16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81" h="168">
                      <a:moveTo>
                        <a:pt x="66" y="101"/>
                      </a:moveTo>
                      <a:lnTo>
                        <a:pt x="66" y="101"/>
                      </a:lnTo>
                      <a:lnTo>
                        <a:pt x="714" y="101"/>
                      </a:lnTo>
                      <a:lnTo>
                        <a:pt x="714" y="67"/>
                      </a:lnTo>
                      <a:lnTo>
                        <a:pt x="66" y="67"/>
                      </a:lnTo>
                      <a:lnTo>
                        <a:pt x="66" y="101"/>
                      </a:lnTo>
                      <a:close/>
                      <a:moveTo>
                        <a:pt x="748" y="168"/>
                      </a:moveTo>
                      <a:lnTo>
                        <a:pt x="748" y="168"/>
                      </a:lnTo>
                      <a:lnTo>
                        <a:pt x="33" y="168"/>
                      </a:lnTo>
                      <a:cubicBezTo>
                        <a:pt x="15" y="168"/>
                        <a:pt x="0" y="153"/>
                        <a:pt x="0" y="135"/>
                      </a:cubicBezTo>
                      <a:lnTo>
                        <a:pt x="0" y="34"/>
                      </a:lnTo>
                      <a:cubicBezTo>
                        <a:pt x="0" y="15"/>
                        <a:pt x="15" y="0"/>
                        <a:pt x="33" y="0"/>
                      </a:cubicBezTo>
                      <a:lnTo>
                        <a:pt x="748" y="0"/>
                      </a:lnTo>
                      <a:cubicBezTo>
                        <a:pt x="766" y="0"/>
                        <a:pt x="781" y="15"/>
                        <a:pt x="781" y="34"/>
                      </a:cubicBezTo>
                      <a:lnTo>
                        <a:pt x="781" y="135"/>
                      </a:lnTo>
                      <a:cubicBezTo>
                        <a:pt x="781" y="153"/>
                        <a:pt x="766" y="168"/>
                        <a:pt x="748" y="1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100"/>
                </a:p>
              </p:txBody>
            </p:sp>
            <p:sp>
              <p:nvSpPr>
                <p:cNvPr id="49" name="Freeform 264">
                  <a:extLst>
                    <a:ext uri="{FF2B5EF4-FFF2-40B4-BE49-F238E27FC236}">
                      <a16:creationId xmlns:a16="http://schemas.microsoft.com/office/drawing/2014/main" id="{7D5BE392-165F-7B4C-B740-72D49E252E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538" y="2565400"/>
                  <a:ext cx="282575" cy="73025"/>
                </a:xfrm>
                <a:custGeom>
                  <a:avLst/>
                  <a:gdLst>
                    <a:gd name="T0" fmla="*/ 2147483646 w 675"/>
                    <a:gd name="T1" fmla="*/ 2147483646 h 173"/>
                    <a:gd name="T2" fmla="*/ 2147483646 w 675"/>
                    <a:gd name="T3" fmla="*/ 2147483646 h 173"/>
                    <a:gd name="T4" fmla="*/ 2147483646 w 675"/>
                    <a:gd name="T5" fmla="*/ 2147483646 h 173"/>
                    <a:gd name="T6" fmla="*/ 2147483646 w 675"/>
                    <a:gd name="T7" fmla="*/ 2147483646 h 173"/>
                    <a:gd name="T8" fmla="*/ 2147483646 w 675"/>
                    <a:gd name="T9" fmla="*/ 2147483646 h 173"/>
                    <a:gd name="T10" fmla="*/ 2147483646 w 675"/>
                    <a:gd name="T11" fmla="*/ 2147483646 h 173"/>
                    <a:gd name="T12" fmla="*/ 2147483646 w 675"/>
                    <a:gd name="T13" fmla="*/ 2147483646 h 173"/>
                    <a:gd name="T14" fmla="*/ 2147483646 w 675"/>
                    <a:gd name="T15" fmla="*/ 2147483646 h 173"/>
                    <a:gd name="T16" fmla="*/ 2147483646 w 675"/>
                    <a:gd name="T17" fmla="*/ 2147483646 h 173"/>
                    <a:gd name="T18" fmla="*/ 2147483646 w 675"/>
                    <a:gd name="T19" fmla="*/ 2147483646 h 173"/>
                    <a:gd name="T20" fmla="*/ 2147483646 w 675"/>
                    <a:gd name="T21" fmla="*/ 2147483646 h 173"/>
                    <a:gd name="T22" fmla="*/ 2147483646 w 675"/>
                    <a:gd name="T23" fmla="*/ 2147483646 h 173"/>
                    <a:gd name="T24" fmla="*/ 0 w 675"/>
                    <a:gd name="T25" fmla="*/ 2147483646 h 173"/>
                    <a:gd name="T26" fmla="*/ 2147483646 w 675"/>
                    <a:gd name="T27" fmla="*/ 0 h 173"/>
                    <a:gd name="T28" fmla="*/ 2147483646 w 675"/>
                    <a:gd name="T29" fmla="*/ 2147483646 h 173"/>
                    <a:gd name="T30" fmla="*/ 2147483646 w 675"/>
                    <a:gd name="T31" fmla="*/ 2147483646 h 173"/>
                    <a:gd name="T32" fmla="*/ 2147483646 w 675"/>
                    <a:gd name="T33" fmla="*/ 2147483646 h 173"/>
                    <a:gd name="T34" fmla="*/ 2147483646 w 675"/>
                    <a:gd name="T35" fmla="*/ 0 h 173"/>
                    <a:gd name="T36" fmla="*/ 2147483646 w 675"/>
                    <a:gd name="T37" fmla="*/ 2147483646 h 173"/>
                    <a:gd name="T38" fmla="*/ 2147483646 w 675"/>
                    <a:gd name="T39" fmla="*/ 2147483646 h 173"/>
                    <a:gd name="T40" fmla="*/ 2147483646 w 675"/>
                    <a:gd name="T41" fmla="*/ 2147483646 h 173"/>
                    <a:gd name="T42" fmla="*/ 2147483646 w 675"/>
                    <a:gd name="T43" fmla="*/ 0 h 173"/>
                    <a:gd name="T44" fmla="*/ 2147483646 w 675"/>
                    <a:gd name="T45" fmla="*/ 2147483646 h 173"/>
                    <a:gd name="T46" fmla="*/ 2147483646 w 675"/>
                    <a:gd name="T47" fmla="*/ 2147483646 h 173"/>
                    <a:gd name="T48" fmla="*/ 2147483646 w 675"/>
                    <a:gd name="T49" fmla="*/ 2147483646 h 173"/>
                    <a:gd name="T50" fmla="*/ 2147483646 w 675"/>
                    <a:gd name="T51" fmla="*/ 2147483646 h 173"/>
                    <a:gd name="T52" fmla="*/ 2147483646 w 675"/>
                    <a:gd name="T53" fmla="*/ 2147483646 h 173"/>
                    <a:gd name="T54" fmla="*/ 2147483646 w 675"/>
                    <a:gd name="T55" fmla="*/ 2147483646 h 173"/>
                    <a:gd name="T56" fmla="*/ 2147483646 w 675"/>
                    <a:gd name="T57" fmla="*/ 2147483646 h 173"/>
                    <a:gd name="T58" fmla="*/ 2147483646 w 675"/>
                    <a:gd name="T59" fmla="*/ 2147483646 h 17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75"/>
                    <a:gd name="T91" fmla="*/ 0 h 173"/>
                    <a:gd name="T92" fmla="*/ 675 w 675"/>
                    <a:gd name="T93" fmla="*/ 173 h 17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75" h="173">
                      <a:moveTo>
                        <a:pt x="560" y="173"/>
                      </a:moveTo>
                      <a:lnTo>
                        <a:pt x="560" y="173"/>
                      </a:lnTo>
                      <a:cubicBezTo>
                        <a:pt x="513" y="173"/>
                        <a:pt x="493" y="132"/>
                        <a:pt x="478" y="101"/>
                      </a:cubicBezTo>
                      <a:cubicBezTo>
                        <a:pt x="472" y="90"/>
                        <a:pt x="461" y="67"/>
                        <a:pt x="455" y="67"/>
                      </a:cubicBezTo>
                      <a:cubicBezTo>
                        <a:pt x="449" y="67"/>
                        <a:pt x="438" y="90"/>
                        <a:pt x="432" y="101"/>
                      </a:cubicBezTo>
                      <a:cubicBezTo>
                        <a:pt x="417" y="132"/>
                        <a:pt x="397" y="173"/>
                        <a:pt x="350" y="173"/>
                      </a:cubicBezTo>
                      <a:cubicBezTo>
                        <a:pt x="303" y="173"/>
                        <a:pt x="282" y="132"/>
                        <a:pt x="267" y="101"/>
                      </a:cubicBezTo>
                      <a:cubicBezTo>
                        <a:pt x="262" y="90"/>
                        <a:pt x="250" y="67"/>
                        <a:pt x="244" y="67"/>
                      </a:cubicBezTo>
                      <a:cubicBezTo>
                        <a:pt x="239" y="67"/>
                        <a:pt x="227" y="90"/>
                        <a:pt x="222" y="101"/>
                      </a:cubicBezTo>
                      <a:cubicBezTo>
                        <a:pt x="207" y="132"/>
                        <a:pt x="186" y="173"/>
                        <a:pt x="139" y="173"/>
                      </a:cubicBezTo>
                      <a:cubicBezTo>
                        <a:pt x="92" y="173"/>
                        <a:pt x="71" y="132"/>
                        <a:pt x="56" y="101"/>
                      </a:cubicBezTo>
                      <a:cubicBezTo>
                        <a:pt x="51" y="90"/>
                        <a:pt x="39" y="67"/>
                        <a:pt x="34" y="67"/>
                      </a:cubicBezTo>
                      <a:cubicBezTo>
                        <a:pt x="15" y="67"/>
                        <a:pt x="0" y="52"/>
                        <a:pt x="0" y="33"/>
                      </a:cubicBezTo>
                      <a:cubicBezTo>
                        <a:pt x="0" y="15"/>
                        <a:pt x="15" y="0"/>
                        <a:pt x="34" y="0"/>
                      </a:cubicBezTo>
                      <a:cubicBezTo>
                        <a:pt x="81" y="0"/>
                        <a:pt x="101" y="42"/>
                        <a:pt x="116" y="72"/>
                      </a:cubicBezTo>
                      <a:cubicBezTo>
                        <a:pt x="122" y="83"/>
                        <a:pt x="133" y="107"/>
                        <a:pt x="139" y="107"/>
                      </a:cubicBezTo>
                      <a:cubicBezTo>
                        <a:pt x="145" y="107"/>
                        <a:pt x="156" y="83"/>
                        <a:pt x="162" y="72"/>
                      </a:cubicBezTo>
                      <a:cubicBezTo>
                        <a:pt x="177" y="42"/>
                        <a:pt x="197" y="0"/>
                        <a:pt x="244" y="0"/>
                      </a:cubicBezTo>
                      <a:cubicBezTo>
                        <a:pt x="291" y="0"/>
                        <a:pt x="312" y="42"/>
                        <a:pt x="327" y="72"/>
                      </a:cubicBezTo>
                      <a:cubicBezTo>
                        <a:pt x="332" y="83"/>
                        <a:pt x="344" y="107"/>
                        <a:pt x="350" y="107"/>
                      </a:cubicBezTo>
                      <a:cubicBezTo>
                        <a:pt x="355" y="107"/>
                        <a:pt x="367" y="83"/>
                        <a:pt x="372" y="72"/>
                      </a:cubicBezTo>
                      <a:cubicBezTo>
                        <a:pt x="387" y="42"/>
                        <a:pt x="408" y="0"/>
                        <a:pt x="455" y="0"/>
                      </a:cubicBezTo>
                      <a:cubicBezTo>
                        <a:pt x="502" y="0"/>
                        <a:pt x="523" y="42"/>
                        <a:pt x="537" y="72"/>
                      </a:cubicBezTo>
                      <a:cubicBezTo>
                        <a:pt x="543" y="83"/>
                        <a:pt x="555" y="107"/>
                        <a:pt x="560" y="107"/>
                      </a:cubicBezTo>
                      <a:cubicBezTo>
                        <a:pt x="566" y="107"/>
                        <a:pt x="578" y="83"/>
                        <a:pt x="583" y="72"/>
                      </a:cubicBezTo>
                      <a:cubicBezTo>
                        <a:pt x="592" y="54"/>
                        <a:pt x="601" y="36"/>
                        <a:pt x="615" y="22"/>
                      </a:cubicBezTo>
                      <a:cubicBezTo>
                        <a:pt x="628" y="9"/>
                        <a:pt x="650" y="9"/>
                        <a:pt x="662" y="22"/>
                      </a:cubicBezTo>
                      <a:cubicBezTo>
                        <a:pt x="675" y="35"/>
                        <a:pt x="675" y="56"/>
                        <a:pt x="662" y="69"/>
                      </a:cubicBezTo>
                      <a:cubicBezTo>
                        <a:pt x="656" y="75"/>
                        <a:pt x="649" y="89"/>
                        <a:pt x="643" y="101"/>
                      </a:cubicBezTo>
                      <a:cubicBezTo>
                        <a:pt x="628" y="132"/>
                        <a:pt x="607" y="173"/>
                        <a:pt x="560" y="1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100"/>
                </a:p>
              </p:txBody>
            </p:sp>
          </p:grpSp>
          <p:grpSp>
            <p:nvGrpSpPr>
              <p:cNvPr id="41" name="组合 259">
                <a:extLst>
                  <a:ext uri="{FF2B5EF4-FFF2-40B4-BE49-F238E27FC236}">
                    <a16:creationId xmlns:a16="http://schemas.microsoft.com/office/drawing/2014/main" id="{400844C1-13FE-5141-94D1-73E9EB621561}"/>
                  </a:ext>
                </a:extLst>
              </p:cNvPr>
              <p:cNvGrpSpPr/>
              <p:nvPr/>
            </p:nvGrpSpPr>
            <p:grpSpPr>
              <a:xfrm rot="19742291">
                <a:off x="5322566" y="3981548"/>
                <a:ext cx="270517" cy="165489"/>
                <a:chOff x="7040791" y="3967341"/>
                <a:chExt cx="270517" cy="165489"/>
              </a:xfrm>
              <a:grpFill/>
            </p:grpSpPr>
            <p:sp>
              <p:nvSpPr>
                <p:cNvPr id="42" name="Freeform 313">
                  <a:extLst>
                    <a:ext uri="{FF2B5EF4-FFF2-40B4-BE49-F238E27FC236}">
                      <a16:creationId xmlns:a16="http://schemas.microsoft.com/office/drawing/2014/main" id="{CEE5BA4A-3087-9A41-819E-5FC9B85B1E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85285" y="4027842"/>
                  <a:ext cx="183311" cy="58722"/>
                </a:xfrm>
                <a:custGeom>
                  <a:avLst/>
                  <a:gdLst>
                    <a:gd name="T0" fmla="*/ 2147483646 w 390"/>
                    <a:gd name="T1" fmla="*/ 2147483646 h 126"/>
                    <a:gd name="T2" fmla="*/ 2147483646 w 390"/>
                    <a:gd name="T3" fmla="*/ 2147483646 h 126"/>
                    <a:gd name="T4" fmla="*/ 2147483646 w 390"/>
                    <a:gd name="T5" fmla="*/ 2147483646 h 126"/>
                    <a:gd name="T6" fmla="*/ 2147483646 w 390"/>
                    <a:gd name="T7" fmla="*/ 2147483646 h 126"/>
                    <a:gd name="T8" fmla="*/ 2147483646 w 390"/>
                    <a:gd name="T9" fmla="*/ 2147483646 h 126"/>
                    <a:gd name="T10" fmla="*/ 2147483646 w 390"/>
                    <a:gd name="T11" fmla="*/ 2147483646 h 126"/>
                    <a:gd name="T12" fmla="*/ 2147483646 w 390"/>
                    <a:gd name="T13" fmla="*/ 2147483646 h 126"/>
                    <a:gd name="T14" fmla="*/ 2147483646 w 390"/>
                    <a:gd name="T15" fmla="*/ 0 h 126"/>
                    <a:gd name="T16" fmla="*/ 2147483646 w 390"/>
                    <a:gd name="T17" fmla="*/ 2147483646 h 126"/>
                    <a:gd name="T18" fmla="*/ 2147483646 w 390"/>
                    <a:gd name="T19" fmla="*/ 2147483646 h 126"/>
                    <a:gd name="T20" fmla="*/ 2147483646 w 390"/>
                    <a:gd name="T21" fmla="*/ 2147483646 h 1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0"/>
                    <a:gd name="T34" fmla="*/ 0 h 126"/>
                    <a:gd name="T35" fmla="*/ 390 w 390"/>
                    <a:gd name="T36" fmla="*/ 126 h 1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0" h="126">
                      <a:moveTo>
                        <a:pt x="352" y="122"/>
                      </a:moveTo>
                      <a:lnTo>
                        <a:pt x="352" y="122"/>
                      </a:lnTo>
                      <a:cubicBezTo>
                        <a:pt x="345" y="122"/>
                        <a:pt x="337" y="120"/>
                        <a:pt x="331" y="115"/>
                      </a:cubicBezTo>
                      <a:cubicBezTo>
                        <a:pt x="292" y="83"/>
                        <a:pt x="245" y="67"/>
                        <a:pt x="195" y="67"/>
                      </a:cubicBezTo>
                      <a:cubicBezTo>
                        <a:pt x="144" y="67"/>
                        <a:pt x="97" y="83"/>
                        <a:pt x="58" y="115"/>
                      </a:cubicBezTo>
                      <a:cubicBezTo>
                        <a:pt x="44" y="126"/>
                        <a:pt x="23" y="124"/>
                        <a:pt x="11" y="109"/>
                      </a:cubicBezTo>
                      <a:cubicBezTo>
                        <a:pt x="0" y="95"/>
                        <a:pt x="2" y="74"/>
                        <a:pt x="16" y="63"/>
                      </a:cubicBezTo>
                      <a:cubicBezTo>
                        <a:pt x="67" y="22"/>
                        <a:pt x="130" y="0"/>
                        <a:pt x="195" y="0"/>
                      </a:cubicBezTo>
                      <a:cubicBezTo>
                        <a:pt x="259" y="0"/>
                        <a:pt x="323" y="22"/>
                        <a:pt x="373" y="63"/>
                      </a:cubicBezTo>
                      <a:cubicBezTo>
                        <a:pt x="387" y="74"/>
                        <a:pt x="390" y="95"/>
                        <a:pt x="378" y="110"/>
                      </a:cubicBezTo>
                      <a:cubicBezTo>
                        <a:pt x="372" y="118"/>
                        <a:pt x="362" y="122"/>
                        <a:pt x="352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100"/>
                </a:p>
              </p:txBody>
            </p:sp>
            <p:sp>
              <p:nvSpPr>
                <p:cNvPr id="43" name="Freeform 314">
                  <a:extLst>
                    <a:ext uri="{FF2B5EF4-FFF2-40B4-BE49-F238E27FC236}">
                      <a16:creationId xmlns:a16="http://schemas.microsoft.com/office/drawing/2014/main" id="{76D11F79-77E3-744C-BFBE-AAE2CBD99B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0879" y="4086564"/>
                  <a:ext cx="108563" cy="46266"/>
                </a:xfrm>
                <a:custGeom>
                  <a:avLst/>
                  <a:gdLst>
                    <a:gd name="T0" fmla="*/ 2147483646 w 231"/>
                    <a:gd name="T1" fmla="*/ 2147483646 h 98"/>
                    <a:gd name="T2" fmla="*/ 2147483646 w 231"/>
                    <a:gd name="T3" fmla="*/ 2147483646 h 98"/>
                    <a:gd name="T4" fmla="*/ 2147483646 w 231"/>
                    <a:gd name="T5" fmla="*/ 2147483646 h 98"/>
                    <a:gd name="T6" fmla="*/ 2147483646 w 231"/>
                    <a:gd name="T7" fmla="*/ 2147483646 h 98"/>
                    <a:gd name="T8" fmla="*/ 2147483646 w 231"/>
                    <a:gd name="T9" fmla="*/ 2147483646 h 98"/>
                    <a:gd name="T10" fmla="*/ 2147483646 w 231"/>
                    <a:gd name="T11" fmla="*/ 2147483646 h 98"/>
                    <a:gd name="T12" fmla="*/ 2147483646 w 231"/>
                    <a:gd name="T13" fmla="*/ 2147483646 h 98"/>
                    <a:gd name="T14" fmla="*/ 2147483646 w 231"/>
                    <a:gd name="T15" fmla="*/ 0 h 98"/>
                    <a:gd name="T16" fmla="*/ 2147483646 w 231"/>
                    <a:gd name="T17" fmla="*/ 2147483646 h 98"/>
                    <a:gd name="T18" fmla="*/ 2147483646 w 231"/>
                    <a:gd name="T19" fmla="*/ 2147483646 h 98"/>
                    <a:gd name="T20" fmla="*/ 2147483646 w 231"/>
                    <a:gd name="T21" fmla="*/ 2147483646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1"/>
                    <a:gd name="T34" fmla="*/ 0 h 98"/>
                    <a:gd name="T35" fmla="*/ 231 w 231"/>
                    <a:gd name="T36" fmla="*/ 98 h 9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1" h="98">
                      <a:moveTo>
                        <a:pt x="193" y="94"/>
                      </a:moveTo>
                      <a:lnTo>
                        <a:pt x="193" y="94"/>
                      </a:lnTo>
                      <a:cubicBezTo>
                        <a:pt x="186" y="94"/>
                        <a:pt x="179" y="92"/>
                        <a:pt x="173" y="87"/>
                      </a:cubicBezTo>
                      <a:cubicBezTo>
                        <a:pt x="156" y="74"/>
                        <a:pt x="136" y="67"/>
                        <a:pt x="116" y="67"/>
                      </a:cubicBezTo>
                      <a:cubicBezTo>
                        <a:pt x="95" y="67"/>
                        <a:pt x="75" y="74"/>
                        <a:pt x="59" y="87"/>
                      </a:cubicBezTo>
                      <a:cubicBezTo>
                        <a:pt x="44" y="98"/>
                        <a:pt x="23" y="96"/>
                        <a:pt x="12" y="81"/>
                      </a:cubicBezTo>
                      <a:cubicBezTo>
                        <a:pt x="0" y="67"/>
                        <a:pt x="3" y="46"/>
                        <a:pt x="17" y="35"/>
                      </a:cubicBezTo>
                      <a:cubicBezTo>
                        <a:pt x="45" y="12"/>
                        <a:pt x="80" y="0"/>
                        <a:pt x="116" y="0"/>
                      </a:cubicBezTo>
                      <a:cubicBezTo>
                        <a:pt x="151" y="0"/>
                        <a:pt x="186" y="12"/>
                        <a:pt x="214" y="35"/>
                      </a:cubicBezTo>
                      <a:cubicBezTo>
                        <a:pt x="229" y="46"/>
                        <a:pt x="231" y="67"/>
                        <a:pt x="219" y="81"/>
                      </a:cubicBezTo>
                      <a:cubicBezTo>
                        <a:pt x="213" y="90"/>
                        <a:pt x="203" y="94"/>
                        <a:pt x="193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100"/>
                </a:p>
              </p:txBody>
            </p:sp>
            <p:sp>
              <p:nvSpPr>
                <p:cNvPr id="44" name="Freeform 315">
                  <a:extLst>
                    <a:ext uri="{FF2B5EF4-FFF2-40B4-BE49-F238E27FC236}">
                      <a16:creationId xmlns:a16="http://schemas.microsoft.com/office/drawing/2014/main" id="{1CA5D1B3-179B-CF4F-8725-7EFCB3CBB6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40791" y="3967341"/>
                  <a:ext cx="270517" cy="78296"/>
                </a:xfrm>
                <a:custGeom>
                  <a:avLst/>
                  <a:gdLst>
                    <a:gd name="T0" fmla="*/ 2147483646 w 573"/>
                    <a:gd name="T1" fmla="*/ 2147483646 h 167"/>
                    <a:gd name="T2" fmla="*/ 2147483646 w 573"/>
                    <a:gd name="T3" fmla="*/ 2147483646 h 167"/>
                    <a:gd name="T4" fmla="*/ 2147483646 w 573"/>
                    <a:gd name="T5" fmla="*/ 2147483646 h 167"/>
                    <a:gd name="T6" fmla="*/ 2147483646 w 573"/>
                    <a:gd name="T7" fmla="*/ 2147483646 h 167"/>
                    <a:gd name="T8" fmla="*/ 2147483646 w 573"/>
                    <a:gd name="T9" fmla="*/ 2147483646 h 167"/>
                    <a:gd name="T10" fmla="*/ 2147483646 w 573"/>
                    <a:gd name="T11" fmla="*/ 2147483646 h 167"/>
                    <a:gd name="T12" fmla="*/ 2147483646 w 573"/>
                    <a:gd name="T13" fmla="*/ 2147483646 h 167"/>
                    <a:gd name="T14" fmla="*/ 2147483646 w 573"/>
                    <a:gd name="T15" fmla="*/ 0 h 167"/>
                    <a:gd name="T16" fmla="*/ 2147483646 w 573"/>
                    <a:gd name="T17" fmla="*/ 2147483646 h 167"/>
                    <a:gd name="T18" fmla="*/ 2147483646 w 573"/>
                    <a:gd name="T19" fmla="*/ 2147483646 h 167"/>
                    <a:gd name="T20" fmla="*/ 2147483646 w 573"/>
                    <a:gd name="T21" fmla="*/ 2147483646 h 16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73"/>
                    <a:gd name="T34" fmla="*/ 0 h 167"/>
                    <a:gd name="T35" fmla="*/ 573 w 573"/>
                    <a:gd name="T36" fmla="*/ 167 h 16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73" h="167">
                      <a:moveTo>
                        <a:pt x="536" y="165"/>
                      </a:moveTo>
                      <a:lnTo>
                        <a:pt x="536" y="165"/>
                      </a:lnTo>
                      <a:cubicBezTo>
                        <a:pt x="528" y="165"/>
                        <a:pt x="519" y="162"/>
                        <a:pt x="513" y="156"/>
                      </a:cubicBezTo>
                      <a:cubicBezTo>
                        <a:pt x="451" y="98"/>
                        <a:pt x="370" y="67"/>
                        <a:pt x="286" y="67"/>
                      </a:cubicBezTo>
                      <a:cubicBezTo>
                        <a:pt x="202" y="67"/>
                        <a:pt x="122" y="98"/>
                        <a:pt x="60" y="154"/>
                      </a:cubicBezTo>
                      <a:cubicBezTo>
                        <a:pt x="46" y="167"/>
                        <a:pt x="25" y="166"/>
                        <a:pt x="13" y="152"/>
                      </a:cubicBezTo>
                      <a:cubicBezTo>
                        <a:pt x="0" y="138"/>
                        <a:pt x="1" y="117"/>
                        <a:pt x="15" y="105"/>
                      </a:cubicBezTo>
                      <a:cubicBezTo>
                        <a:pt x="89" y="37"/>
                        <a:pt x="185" y="0"/>
                        <a:pt x="286" y="0"/>
                      </a:cubicBezTo>
                      <a:cubicBezTo>
                        <a:pt x="387" y="0"/>
                        <a:pt x="484" y="38"/>
                        <a:pt x="558" y="107"/>
                      </a:cubicBezTo>
                      <a:cubicBezTo>
                        <a:pt x="572" y="119"/>
                        <a:pt x="573" y="140"/>
                        <a:pt x="560" y="154"/>
                      </a:cubicBezTo>
                      <a:cubicBezTo>
                        <a:pt x="554" y="161"/>
                        <a:pt x="545" y="165"/>
                        <a:pt x="536" y="1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100"/>
                </a:p>
              </p:txBody>
            </p:sp>
          </p:grpSp>
        </p:grpSp>
        <p:sp>
          <p:nvSpPr>
            <p:cNvPr id="37" name="矩形 272">
              <a:extLst>
                <a:ext uri="{FF2B5EF4-FFF2-40B4-BE49-F238E27FC236}">
                  <a16:creationId xmlns:a16="http://schemas.microsoft.com/office/drawing/2014/main" id="{7D828561-5C9C-6144-B45D-1404C04C5D19}"/>
                </a:ext>
              </a:extLst>
            </p:cNvPr>
            <p:cNvSpPr/>
            <p:nvPr/>
          </p:nvSpPr>
          <p:spPr>
            <a:xfrm>
              <a:off x="6540823" y="2805820"/>
              <a:ext cx="211513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67486">
                <a:defRPr/>
              </a:pPr>
              <a:r>
                <a:rPr lang="en-GB" altLang="zh-CN" sz="900" kern="0" dirty="0">
                  <a:ea typeface="微软雅黑"/>
                  <a:cs typeface="Arial" panose="020B0604020202020204" pitchFamily="34" charset="0"/>
                </a:rPr>
                <a:t>Home Broadband &amp; TV</a:t>
              </a:r>
            </a:p>
          </p:txBody>
        </p:sp>
        <p:sp>
          <p:nvSpPr>
            <p:cNvPr id="38" name="矩形 273">
              <a:extLst>
                <a:ext uri="{FF2B5EF4-FFF2-40B4-BE49-F238E27FC236}">
                  <a16:creationId xmlns:a16="http://schemas.microsoft.com/office/drawing/2014/main" id="{16C29FBD-58BA-4346-BDED-541E7EEB0A06}"/>
                </a:ext>
              </a:extLst>
            </p:cNvPr>
            <p:cNvSpPr/>
            <p:nvPr/>
          </p:nvSpPr>
          <p:spPr>
            <a:xfrm>
              <a:off x="8352656" y="2802092"/>
              <a:ext cx="22585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67486">
                <a:defRPr/>
              </a:pPr>
              <a:r>
                <a:rPr lang="en-GB" altLang="zh-CN" sz="900" kern="0" dirty="0">
                  <a:ea typeface="微软雅黑"/>
                  <a:cs typeface="Arial" panose="020B0604020202020204" pitchFamily="34" charset="0"/>
                </a:rPr>
                <a:t>In-</a:t>
              </a:r>
              <a:r>
                <a:rPr lang="en-US" altLang="zh-CN" sz="900" kern="0" dirty="0">
                  <a:ea typeface="微软雅黑"/>
                  <a:cs typeface="Arial" panose="020B0604020202020204" pitchFamily="34" charset="0"/>
                </a:rPr>
                <a:t>venue Wireless Broadband</a:t>
              </a:r>
              <a:endParaRPr lang="en-GB" altLang="zh-CN" sz="900" kern="0" dirty="0"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39" name="矩形 274">
              <a:extLst>
                <a:ext uri="{FF2B5EF4-FFF2-40B4-BE49-F238E27FC236}">
                  <a16:creationId xmlns:a16="http://schemas.microsoft.com/office/drawing/2014/main" id="{28FD79CA-4902-1646-AD7B-EF88D3958E8C}"/>
                </a:ext>
              </a:extLst>
            </p:cNvPr>
            <p:cNvSpPr/>
            <p:nvPr/>
          </p:nvSpPr>
          <p:spPr>
            <a:xfrm>
              <a:off x="10194050" y="2792891"/>
              <a:ext cx="167234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67486">
                <a:defRPr/>
              </a:pPr>
              <a:r>
                <a:rPr lang="en-GB" altLang="zh-CN" sz="900" kern="0" dirty="0">
                  <a:ea typeface="微软雅黑"/>
                  <a:cs typeface="Arial" panose="020B0604020202020204" pitchFamily="34" charset="0"/>
                </a:rPr>
                <a:t>In-car Operations</a:t>
              </a:r>
            </a:p>
          </p:txBody>
        </p:sp>
      </p:grpSp>
      <p:sp>
        <p:nvSpPr>
          <p:cNvPr id="50" name="矩形 279">
            <a:extLst>
              <a:ext uri="{FF2B5EF4-FFF2-40B4-BE49-F238E27FC236}">
                <a16:creationId xmlns:a16="http://schemas.microsoft.com/office/drawing/2014/main" id="{6946D237-549C-914E-8B55-968C00CE2119}"/>
              </a:ext>
            </a:extLst>
          </p:cNvPr>
          <p:cNvSpPr/>
          <p:nvPr/>
        </p:nvSpPr>
        <p:spPr>
          <a:xfrm>
            <a:off x="3225864" y="3215590"/>
            <a:ext cx="5467599" cy="2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7486">
              <a:lnSpc>
                <a:spcPts val="1200"/>
              </a:lnSpc>
              <a:defRPr/>
            </a:pPr>
            <a:r>
              <a:rPr lang="en-GB" altLang="zh-CN" b="1" dirty="0">
                <a:solidFill>
                  <a:srgbClr val="2681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Ultra-reliable Low Latency Communications</a:t>
            </a:r>
          </a:p>
        </p:txBody>
      </p:sp>
      <p:sp>
        <p:nvSpPr>
          <p:cNvPr id="51" name="TextBox 31">
            <a:extLst>
              <a:ext uri="{FF2B5EF4-FFF2-40B4-BE49-F238E27FC236}">
                <a16:creationId xmlns:a16="http://schemas.microsoft.com/office/drawing/2014/main" id="{CD074080-19D5-174A-89D3-6895BE6C8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015" y="3904072"/>
            <a:ext cx="162518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604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604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604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604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450"/>
              </a:spcBef>
              <a:buSzPct val="100000"/>
            </a:pPr>
            <a:r>
              <a:rPr lang="zh-CN" altLang="zh-CN" sz="900" kern="0" dirty="0">
                <a:ea typeface="微软雅黑"/>
                <a:cs typeface="Arial" panose="020B0604020202020204" pitchFamily="34" charset="0"/>
              </a:rPr>
              <a:t>Ultra</a:t>
            </a:r>
            <a:r>
              <a:rPr lang="en-US" altLang="zh-CN" sz="900" kern="0" dirty="0">
                <a:ea typeface="微软雅黑"/>
                <a:cs typeface="Arial" panose="020B0604020202020204" pitchFamily="34" charset="0"/>
              </a:rPr>
              <a:t>-</a:t>
            </a:r>
            <a:r>
              <a:rPr lang="zh-CN" altLang="zh-CN" sz="900" kern="0" dirty="0">
                <a:ea typeface="微软雅黑"/>
                <a:cs typeface="Arial" panose="020B0604020202020204" pitchFamily="34" charset="0"/>
              </a:rPr>
              <a:t>reliable applications</a:t>
            </a:r>
          </a:p>
        </p:txBody>
      </p:sp>
      <p:sp>
        <p:nvSpPr>
          <p:cNvPr id="52" name="TextBox 32">
            <a:extLst>
              <a:ext uri="{FF2B5EF4-FFF2-40B4-BE49-F238E27FC236}">
                <a16:creationId xmlns:a16="http://schemas.microsoft.com/office/drawing/2014/main" id="{7E5CE216-8A73-E24F-8616-294B09DA0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306" y="3893589"/>
            <a:ext cx="127456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604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604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604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604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>
              <a:spcBef>
                <a:spcPts val="450"/>
              </a:spcBef>
              <a:buSzPct val="100000"/>
            </a:pPr>
            <a:r>
              <a:rPr lang="zh-CN" altLang="zh-CN" sz="900" kern="0" dirty="0">
                <a:ea typeface="微软雅黑"/>
                <a:cs typeface="Arial" panose="020B0604020202020204" pitchFamily="34" charset="0"/>
              </a:rPr>
              <a:t>Self-driving</a:t>
            </a:r>
            <a:r>
              <a:rPr lang="en-US" altLang="zh-CN" sz="900" kern="0" dirty="0">
                <a:ea typeface="微软雅黑"/>
                <a:cs typeface="Arial" panose="020B0604020202020204" pitchFamily="34" charset="0"/>
              </a:rPr>
              <a:t> Vehicles</a:t>
            </a:r>
            <a:endParaRPr lang="zh-CN" altLang="zh-CN" sz="900" kern="0" dirty="0"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53" name="组合 238">
            <a:extLst>
              <a:ext uri="{FF2B5EF4-FFF2-40B4-BE49-F238E27FC236}">
                <a16:creationId xmlns:a16="http://schemas.microsoft.com/office/drawing/2014/main" id="{A474AE98-4780-1B4B-A4DD-E6FCAEDF2990}"/>
              </a:ext>
            </a:extLst>
          </p:cNvPr>
          <p:cNvGrpSpPr/>
          <p:nvPr/>
        </p:nvGrpSpPr>
        <p:grpSpPr>
          <a:xfrm>
            <a:off x="4099487" y="3547783"/>
            <a:ext cx="326061" cy="331904"/>
            <a:chOff x="13962063" y="646113"/>
            <a:chExt cx="5175250" cy="4800600"/>
          </a:xfrm>
          <a:solidFill>
            <a:srgbClr val="8B8B8B"/>
          </a:solidFill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C5BB73D9-97AE-4D47-9C2D-49FE0DA59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8350" y="2190751"/>
              <a:ext cx="1354137" cy="2078038"/>
            </a:xfrm>
            <a:custGeom>
              <a:avLst/>
              <a:gdLst>
                <a:gd name="T0" fmla="*/ 361 w 361"/>
                <a:gd name="T1" fmla="*/ 181 h 554"/>
                <a:gd name="T2" fmla="*/ 180 w 361"/>
                <a:gd name="T3" fmla="*/ 0 h 554"/>
                <a:gd name="T4" fmla="*/ 0 w 361"/>
                <a:gd name="T5" fmla="*/ 181 h 554"/>
                <a:gd name="T6" fmla="*/ 74 w 361"/>
                <a:gd name="T7" fmla="*/ 327 h 554"/>
                <a:gd name="T8" fmla="*/ 74 w 361"/>
                <a:gd name="T9" fmla="*/ 554 h 554"/>
                <a:gd name="T10" fmla="*/ 287 w 361"/>
                <a:gd name="T11" fmla="*/ 554 h 554"/>
                <a:gd name="T12" fmla="*/ 287 w 361"/>
                <a:gd name="T13" fmla="*/ 327 h 554"/>
                <a:gd name="T14" fmla="*/ 361 w 361"/>
                <a:gd name="T15" fmla="*/ 18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554">
                  <a:moveTo>
                    <a:pt x="361" y="181"/>
                  </a:moveTo>
                  <a:cubicBezTo>
                    <a:pt x="361" y="81"/>
                    <a:pt x="280" y="0"/>
                    <a:pt x="180" y="0"/>
                  </a:cubicBezTo>
                  <a:cubicBezTo>
                    <a:pt x="81" y="0"/>
                    <a:pt x="0" y="81"/>
                    <a:pt x="0" y="181"/>
                  </a:cubicBezTo>
                  <a:cubicBezTo>
                    <a:pt x="0" y="241"/>
                    <a:pt x="29" y="294"/>
                    <a:pt x="74" y="327"/>
                  </a:cubicBezTo>
                  <a:cubicBezTo>
                    <a:pt x="74" y="554"/>
                    <a:pt x="74" y="554"/>
                    <a:pt x="74" y="554"/>
                  </a:cubicBezTo>
                  <a:cubicBezTo>
                    <a:pt x="287" y="554"/>
                    <a:pt x="287" y="554"/>
                    <a:pt x="287" y="554"/>
                  </a:cubicBezTo>
                  <a:cubicBezTo>
                    <a:pt x="287" y="327"/>
                    <a:pt x="287" y="327"/>
                    <a:pt x="287" y="327"/>
                  </a:cubicBezTo>
                  <a:cubicBezTo>
                    <a:pt x="332" y="294"/>
                    <a:pt x="361" y="241"/>
                    <a:pt x="361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59" tIns="34229" rIns="68459" bIns="34229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083">
                <a:defRPr/>
              </a:pPr>
              <a:endParaRPr lang="zh-CN" altLang="en-US" sz="2096" kern="0" dirty="0">
                <a:solidFill>
                  <a:srgbClr val="FF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8E403B81-3F29-1849-82A1-7E1482B447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62063" y="646113"/>
              <a:ext cx="2906712" cy="2755900"/>
            </a:xfrm>
            <a:custGeom>
              <a:avLst/>
              <a:gdLst>
                <a:gd name="T0" fmla="*/ 387 w 775"/>
                <a:gd name="T1" fmla="*/ 0 h 735"/>
                <a:gd name="T2" fmla="*/ 0 w 775"/>
                <a:gd name="T3" fmla="*/ 387 h 735"/>
                <a:gd name="T4" fmla="*/ 218 w 775"/>
                <a:gd name="T5" fmla="*/ 735 h 735"/>
                <a:gd name="T6" fmla="*/ 166 w 775"/>
                <a:gd name="T7" fmla="*/ 593 h 735"/>
                <a:gd name="T8" fmla="*/ 387 w 775"/>
                <a:gd name="T9" fmla="*/ 372 h 735"/>
                <a:gd name="T10" fmla="*/ 609 w 775"/>
                <a:gd name="T11" fmla="*/ 593 h 735"/>
                <a:gd name="T12" fmla="*/ 557 w 775"/>
                <a:gd name="T13" fmla="*/ 735 h 735"/>
                <a:gd name="T14" fmla="*/ 775 w 775"/>
                <a:gd name="T15" fmla="*/ 387 h 735"/>
                <a:gd name="T16" fmla="*/ 387 w 775"/>
                <a:gd name="T17" fmla="*/ 0 h 735"/>
                <a:gd name="T18" fmla="*/ 387 w 775"/>
                <a:gd name="T19" fmla="*/ 246 h 735"/>
                <a:gd name="T20" fmla="*/ 296 w 775"/>
                <a:gd name="T21" fmla="*/ 155 h 735"/>
                <a:gd name="T22" fmla="*/ 387 w 775"/>
                <a:gd name="T23" fmla="*/ 63 h 735"/>
                <a:gd name="T24" fmla="*/ 479 w 775"/>
                <a:gd name="T25" fmla="*/ 155 h 735"/>
                <a:gd name="T26" fmla="*/ 387 w 775"/>
                <a:gd name="T27" fmla="*/ 246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5" h="735">
                  <a:moveTo>
                    <a:pt x="387" y="0"/>
                  </a:moveTo>
                  <a:cubicBezTo>
                    <a:pt x="174" y="0"/>
                    <a:pt x="0" y="173"/>
                    <a:pt x="0" y="387"/>
                  </a:cubicBezTo>
                  <a:cubicBezTo>
                    <a:pt x="0" y="540"/>
                    <a:pt x="89" y="672"/>
                    <a:pt x="218" y="735"/>
                  </a:cubicBezTo>
                  <a:cubicBezTo>
                    <a:pt x="186" y="697"/>
                    <a:pt x="166" y="647"/>
                    <a:pt x="166" y="593"/>
                  </a:cubicBezTo>
                  <a:cubicBezTo>
                    <a:pt x="166" y="471"/>
                    <a:pt x="265" y="372"/>
                    <a:pt x="387" y="372"/>
                  </a:cubicBezTo>
                  <a:cubicBezTo>
                    <a:pt x="510" y="372"/>
                    <a:pt x="609" y="471"/>
                    <a:pt x="609" y="593"/>
                  </a:cubicBezTo>
                  <a:cubicBezTo>
                    <a:pt x="609" y="647"/>
                    <a:pt x="589" y="697"/>
                    <a:pt x="557" y="735"/>
                  </a:cubicBezTo>
                  <a:cubicBezTo>
                    <a:pt x="686" y="672"/>
                    <a:pt x="775" y="540"/>
                    <a:pt x="775" y="387"/>
                  </a:cubicBezTo>
                  <a:cubicBezTo>
                    <a:pt x="775" y="173"/>
                    <a:pt x="601" y="0"/>
                    <a:pt x="387" y="0"/>
                  </a:cubicBezTo>
                  <a:close/>
                  <a:moveTo>
                    <a:pt x="387" y="246"/>
                  </a:moveTo>
                  <a:cubicBezTo>
                    <a:pt x="337" y="246"/>
                    <a:pt x="296" y="205"/>
                    <a:pt x="296" y="155"/>
                  </a:cubicBezTo>
                  <a:cubicBezTo>
                    <a:pt x="296" y="104"/>
                    <a:pt x="337" y="63"/>
                    <a:pt x="387" y="63"/>
                  </a:cubicBezTo>
                  <a:cubicBezTo>
                    <a:pt x="438" y="63"/>
                    <a:pt x="479" y="104"/>
                    <a:pt x="479" y="155"/>
                  </a:cubicBezTo>
                  <a:cubicBezTo>
                    <a:pt x="479" y="205"/>
                    <a:pt x="438" y="246"/>
                    <a:pt x="387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59" tIns="34229" rIns="68459" bIns="34229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083">
                <a:defRPr/>
              </a:pPr>
              <a:endParaRPr lang="zh-CN" altLang="en-US" sz="2096" kern="0" dirty="0">
                <a:solidFill>
                  <a:srgbClr val="FF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496383B5-0883-314D-813B-55F299AD2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6388" y="1155701"/>
              <a:ext cx="1162050" cy="1844675"/>
            </a:xfrm>
            <a:custGeom>
              <a:avLst/>
              <a:gdLst>
                <a:gd name="T0" fmla="*/ 0 w 310"/>
                <a:gd name="T1" fmla="*/ 0 h 492"/>
                <a:gd name="T2" fmla="*/ 78 w 310"/>
                <a:gd name="T3" fmla="*/ 254 h 492"/>
                <a:gd name="T4" fmla="*/ 33 w 310"/>
                <a:gd name="T5" fmla="*/ 431 h 492"/>
                <a:gd name="T6" fmla="*/ 116 w 310"/>
                <a:gd name="T7" fmla="*/ 492 h 492"/>
                <a:gd name="T8" fmla="*/ 310 w 310"/>
                <a:gd name="T9" fmla="*/ 224 h 492"/>
                <a:gd name="T10" fmla="*/ 0 w 310"/>
                <a:gd name="T11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492">
                  <a:moveTo>
                    <a:pt x="0" y="0"/>
                  </a:moveTo>
                  <a:cubicBezTo>
                    <a:pt x="49" y="72"/>
                    <a:pt x="78" y="160"/>
                    <a:pt x="78" y="254"/>
                  </a:cubicBezTo>
                  <a:cubicBezTo>
                    <a:pt x="78" y="319"/>
                    <a:pt x="57" y="375"/>
                    <a:pt x="33" y="431"/>
                  </a:cubicBezTo>
                  <a:cubicBezTo>
                    <a:pt x="116" y="492"/>
                    <a:pt x="116" y="492"/>
                    <a:pt x="116" y="492"/>
                  </a:cubicBezTo>
                  <a:cubicBezTo>
                    <a:pt x="310" y="224"/>
                    <a:pt x="310" y="224"/>
                    <a:pt x="310" y="22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59" tIns="34229" rIns="68459" bIns="34229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083">
                <a:defRPr/>
              </a:pPr>
              <a:endParaRPr lang="zh-CN" altLang="en-US" sz="2096" kern="0" dirty="0">
                <a:solidFill>
                  <a:srgbClr val="FF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D45A338B-BD0D-0147-AE5C-5B66D46927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81488" y="2168526"/>
              <a:ext cx="2155825" cy="2295525"/>
            </a:xfrm>
            <a:custGeom>
              <a:avLst/>
              <a:gdLst>
                <a:gd name="T0" fmla="*/ 476 w 575"/>
                <a:gd name="T1" fmla="*/ 59 h 612"/>
                <a:gd name="T2" fmla="*/ 222 w 575"/>
                <a:gd name="T3" fmla="*/ 100 h 612"/>
                <a:gd name="T4" fmla="*/ 42 w 575"/>
                <a:gd name="T5" fmla="*/ 349 h 612"/>
                <a:gd name="T6" fmla="*/ 13 w 575"/>
                <a:gd name="T7" fmla="*/ 500 h 612"/>
                <a:gd name="T8" fmla="*/ 281 w 575"/>
                <a:gd name="T9" fmla="*/ 612 h 612"/>
                <a:gd name="T10" fmla="*/ 336 w 575"/>
                <a:gd name="T11" fmla="*/ 562 h 612"/>
                <a:gd name="T12" fmla="*/ 516 w 575"/>
                <a:gd name="T13" fmla="*/ 313 h 612"/>
                <a:gd name="T14" fmla="*/ 476 w 575"/>
                <a:gd name="T15" fmla="*/ 59 h 612"/>
                <a:gd name="T16" fmla="*/ 364 w 575"/>
                <a:gd name="T17" fmla="*/ 259 h 612"/>
                <a:gd name="T18" fmla="*/ 297 w 575"/>
                <a:gd name="T19" fmla="*/ 192 h 612"/>
                <a:gd name="T20" fmla="*/ 364 w 575"/>
                <a:gd name="T21" fmla="*/ 125 h 612"/>
                <a:gd name="T22" fmla="*/ 431 w 575"/>
                <a:gd name="T23" fmla="*/ 192 h 612"/>
                <a:gd name="T24" fmla="*/ 364 w 575"/>
                <a:gd name="T25" fmla="*/ 259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5" h="612">
                  <a:moveTo>
                    <a:pt x="476" y="59"/>
                  </a:moveTo>
                  <a:cubicBezTo>
                    <a:pt x="394" y="0"/>
                    <a:pt x="281" y="19"/>
                    <a:pt x="222" y="100"/>
                  </a:cubicBezTo>
                  <a:cubicBezTo>
                    <a:pt x="42" y="349"/>
                    <a:pt x="42" y="349"/>
                    <a:pt x="42" y="349"/>
                  </a:cubicBezTo>
                  <a:cubicBezTo>
                    <a:pt x="9" y="394"/>
                    <a:pt x="0" y="450"/>
                    <a:pt x="13" y="500"/>
                  </a:cubicBezTo>
                  <a:cubicBezTo>
                    <a:pt x="117" y="501"/>
                    <a:pt x="212" y="544"/>
                    <a:pt x="281" y="612"/>
                  </a:cubicBezTo>
                  <a:cubicBezTo>
                    <a:pt x="302" y="599"/>
                    <a:pt x="321" y="583"/>
                    <a:pt x="336" y="562"/>
                  </a:cubicBezTo>
                  <a:cubicBezTo>
                    <a:pt x="516" y="313"/>
                    <a:pt x="516" y="313"/>
                    <a:pt x="516" y="313"/>
                  </a:cubicBezTo>
                  <a:cubicBezTo>
                    <a:pt x="575" y="232"/>
                    <a:pt x="557" y="118"/>
                    <a:pt x="476" y="59"/>
                  </a:cubicBezTo>
                  <a:close/>
                  <a:moveTo>
                    <a:pt x="364" y="259"/>
                  </a:moveTo>
                  <a:cubicBezTo>
                    <a:pt x="327" y="259"/>
                    <a:pt x="297" y="229"/>
                    <a:pt x="297" y="192"/>
                  </a:cubicBezTo>
                  <a:cubicBezTo>
                    <a:pt x="297" y="155"/>
                    <a:pt x="327" y="125"/>
                    <a:pt x="364" y="125"/>
                  </a:cubicBezTo>
                  <a:cubicBezTo>
                    <a:pt x="401" y="125"/>
                    <a:pt x="431" y="155"/>
                    <a:pt x="431" y="192"/>
                  </a:cubicBezTo>
                  <a:cubicBezTo>
                    <a:pt x="431" y="229"/>
                    <a:pt x="401" y="259"/>
                    <a:pt x="364" y="2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59" tIns="34229" rIns="68459" bIns="34229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083">
                <a:defRPr/>
              </a:pPr>
              <a:endParaRPr lang="zh-CN" altLang="en-US" sz="2096" kern="0" dirty="0">
                <a:solidFill>
                  <a:srgbClr val="FF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538F9430-58D7-DE42-AF6E-60FD64BE2B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5463" y="4268788"/>
              <a:ext cx="2482850" cy="1177925"/>
            </a:xfrm>
            <a:custGeom>
              <a:avLst/>
              <a:gdLst>
                <a:gd name="T0" fmla="*/ 331 w 662"/>
                <a:gd name="T1" fmla="*/ 0 h 314"/>
                <a:gd name="T2" fmla="*/ 0 w 662"/>
                <a:gd name="T3" fmla="*/ 314 h 314"/>
                <a:gd name="T4" fmla="*/ 662 w 662"/>
                <a:gd name="T5" fmla="*/ 314 h 314"/>
                <a:gd name="T6" fmla="*/ 331 w 662"/>
                <a:gd name="T7" fmla="*/ 0 h 314"/>
                <a:gd name="T8" fmla="*/ 331 w 662"/>
                <a:gd name="T9" fmla="*/ 170 h 314"/>
                <a:gd name="T10" fmla="*/ 272 w 662"/>
                <a:gd name="T11" fmla="*/ 111 h 314"/>
                <a:gd name="T12" fmla="*/ 331 w 662"/>
                <a:gd name="T13" fmla="*/ 52 h 314"/>
                <a:gd name="T14" fmla="*/ 390 w 662"/>
                <a:gd name="T15" fmla="*/ 111 h 314"/>
                <a:gd name="T16" fmla="*/ 331 w 662"/>
                <a:gd name="T17" fmla="*/ 17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2" h="314">
                  <a:moveTo>
                    <a:pt x="331" y="0"/>
                  </a:moveTo>
                  <a:cubicBezTo>
                    <a:pt x="154" y="0"/>
                    <a:pt x="9" y="139"/>
                    <a:pt x="0" y="314"/>
                  </a:cubicBezTo>
                  <a:cubicBezTo>
                    <a:pt x="662" y="314"/>
                    <a:pt x="662" y="314"/>
                    <a:pt x="662" y="314"/>
                  </a:cubicBezTo>
                  <a:cubicBezTo>
                    <a:pt x="653" y="139"/>
                    <a:pt x="508" y="0"/>
                    <a:pt x="331" y="0"/>
                  </a:cubicBezTo>
                  <a:close/>
                  <a:moveTo>
                    <a:pt x="331" y="170"/>
                  </a:moveTo>
                  <a:cubicBezTo>
                    <a:pt x="298" y="170"/>
                    <a:pt x="272" y="144"/>
                    <a:pt x="272" y="111"/>
                  </a:cubicBezTo>
                  <a:cubicBezTo>
                    <a:pt x="272" y="78"/>
                    <a:pt x="298" y="52"/>
                    <a:pt x="331" y="52"/>
                  </a:cubicBezTo>
                  <a:cubicBezTo>
                    <a:pt x="364" y="52"/>
                    <a:pt x="390" y="78"/>
                    <a:pt x="390" y="111"/>
                  </a:cubicBezTo>
                  <a:cubicBezTo>
                    <a:pt x="390" y="144"/>
                    <a:pt x="364" y="170"/>
                    <a:pt x="331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459" tIns="34229" rIns="68459" bIns="34229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083">
                <a:defRPr/>
              </a:pPr>
              <a:endParaRPr lang="zh-CN" altLang="en-US" sz="2096" kern="0" dirty="0">
                <a:solidFill>
                  <a:srgbClr val="FF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9" name="图片 18">
            <a:extLst>
              <a:ext uri="{FF2B5EF4-FFF2-40B4-BE49-F238E27FC236}">
                <a16:creationId xmlns:a16="http://schemas.microsoft.com/office/drawing/2014/main" id="{2C899CF3-C7EE-9848-AF84-AADE685574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283" y="3503487"/>
            <a:ext cx="407838" cy="399522"/>
          </a:xfrm>
          <a:prstGeom prst="rect">
            <a:avLst/>
          </a:prstGeom>
        </p:spPr>
      </p:pic>
      <p:sp>
        <p:nvSpPr>
          <p:cNvPr id="60" name="矩形 281">
            <a:extLst>
              <a:ext uri="{FF2B5EF4-FFF2-40B4-BE49-F238E27FC236}">
                <a16:creationId xmlns:a16="http://schemas.microsoft.com/office/drawing/2014/main" id="{1EAA394C-07CB-4546-8DC4-CD19AF9A206F}"/>
              </a:ext>
            </a:extLst>
          </p:cNvPr>
          <p:cNvSpPr/>
          <p:nvPr/>
        </p:nvSpPr>
        <p:spPr>
          <a:xfrm>
            <a:off x="3354448" y="3837239"/>
            <a:ext cx="14622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zh-CN" altLang="zh-CN" sz="900" kern="0" dirty="0">
                <a:ea typeface="微软雅黑"/>
                <a:cs typeface="Arial" panose="020B0604020202020204" pitchFamily="34" charset="0"/>
              </a:rPr>
              <a:t>Industrial</a:t>
            </a:r>
            <a:r>
              <a:rPr lang="en-US" altLang="zh-CN" sz="900" kern="0" dirty="0">
                <a:ea typeface="微软雅黑"/>
                <a:cs typeface="Arial" panose="020B0604020202020204" pitchFamily="34" charset="0"/>
              </a:rPr>
              <a:t> A</a:t>
            </a:r>
            <a:r>
              <a:rPr lang="zh-CN" altLang="zh-CN" sz="900" kern="0" dirty="0">
                <a:ea typeface="微软雅黑"/>
                <a:cs typeface="Arial" panose="020B0604020202020204" pitchFamily="34" charset="0"/>
              </a:rPr>
              <a:t>utomation</a:t>
            </a:r>
          </a:p>
        </p:txBody>
      </p:sp>
      <p:sp>
        <p:nvSpPr>
          <p:cNvPr id="61" name="矩形 282">
            <a:extLst>
              <a:ext uri="{FF2B5EF4-FFF2-40B4-BE49-F238E27FC236}">
                <a16:creationId xmlns:a16="http://schemas.microsoft.com/office/drawing/2014/main" id="{54956E03-A477-6C4A-A981-0E411234D027}"/>
              </a:ext>
            </a:extLst>
          </p:cNvPr>
          <p:cNvSpPr/>
          <p:nvPr/>
        </p:nvSpPr>
        <p:spPr>
          <a:xfrm>
            <a:off x="4458241" y="3835335"/>
            <a:ext cx="20535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en-US" altLang="zh-CN" sz="900" kern="0" dirty="0">
                <a:ea typeface="微软雅黑"/>
                <a:cs typeface="Arial" panose="020B0604020202020204" pitchFamily="34" charset="0"/>
              </a:rPr>
              <a:t>Remote Manufacturing/Surgery</a:t>
            </a:r>
            <a:endParaRPr lang="zh-CN" altLang="zh-CN" sz="900" kern="0" dirty="0"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2" name="文本框 76">
            <a:extLst>
              <a:ext uri="{FF2B5EF4-FFF2-40B4-BE49-F238E27FC236}">
                <a16:creationId xmlns:a16="http://schemas.microsoft.com/office/drawing/2014/main" id="{E3918BB2-F0D5-4D4B-8E3F-FEC21E4CE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03" y="5186031"/>
            <a:ext cx="31188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zh-CN" altLang="zh-CN" sz="900" dirty="0">
                <a:cs typeface="Arial" panose="020B0604020202020204" pitchFamily="34" charset="0"/>
              </a:rPr>
              <a:t>Source: Recommendation ITU-R M.2083</a:t>
            </a:r>
          </a:p>
        </p:txBody>
      </p:sp>
      <p:sp>
        <p:nvSpPr>
          <p:cNvPr id="63" name="圆角矩形 88">
            <a:extLst>
              <a:ext uri="{FF2B5EF4-FFF2-40B4-BE49-F238E27FC236}">
                <a16:creationId xmlns:a16="http://schemas.microsoft.com/office/drawing/2014/main" id="{A0A20372-4F1A-A14C-82BB-EDC1A1F89E64}"/>
              </a:ext>
            </a:extLst>
          </p:cNvPr>
          <p:cNvSpPr/>
          <p:nvPr/>
        </p:nvSpPr>
        <p:spPr>
          <a:xfrm>
            <a:off x="1763089" y="1970935"/>
            <a:ext cx="7175369" cy="1224812"/>
          </a:xfrm>
          <a:prstGeom prst="roundRect">
            <a:avLst>
              <a:gd name="adj" fmla="val 3940"/>
            </a:avLst>
          </a:prstGeom>
          <a:noFill/>
          <a:ln w="12700">
            <a:solidFill>
              <a:srgbClr val="A7A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圆角矩形 89">
            <a:extLst>
              <a:ext uri="{FF2B5EF4-FFF2-40B4-BE49-F238E27FC236}">
                <a16:creationId xmlns:a16="http://schemas.microsoft.com/office/drawing/2014/main" id="{D404EA55-4E17-6144-8767-2D7F3E2BB333}"/>
              </a:ext>
            </a:extLst>
          </p:cNvPr>
          <p:cNvSpPr/>
          <p:nvPr/>
        </p:nvSpPr>
        <p:spPr>
          <a:xfrm>
            <a:off x="1763089" y="3004189"/>
            <a:ext cx="7175369" cy="1224812"/>
          </a:xfrm>
          <a:prstGeom prst="roundRect">
            <a:avLst>
              <a:gd name="adj" fmla="val 3940"/>
            </a:avLst>
          </a:prstGeom>
          <a:noFill/>
          <a:ln w="12700">
            <a:solidFill>
              <a:srgbClr val="A7A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5" name="圆角矩形 90">
            <a:extLst>
              <a:ext uri="{FF2B5EF4-FFF2-40B4-BE49-F238E27FC236}">
                <a16:creationId xmlns:a16="http://schemas.microsoft.com/office/drawing/2014/main" id="{97BE089D-94B1-D64E-8DD4-A15D1584C1CF}"/>
              </a:ext>
            </a:extLst>
          </p:cNvPr>
          <p:cNvSpPr/>
          <p:nvPr/>
        </p:nvSpPr>
        <p:spPr>
          <a:xfrm>
            <a:off x="1715346" y="4040229"/>
            <a:ext cx="7175369" cy="1224812"/>
          </a:xfrm>
          <a:prstGeom prst="roundRect">
            <a:avLst>
              <a:gd name="adj" fmla="val 3940"/>
            </a:avLst>
          </a:prstGeom>
          <a:noFill/>
          <a:ln w="12700">
            <a:solidFill>
              <a:srgbClr val="A7A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6" name="组合 217">
            <a:extLst>
              <a:ext uri="{FF2B5EF4-FFF2-40B4-BE49-F238E27FC236}">
                <a16:creationId xmlns:a16="http://schemas.microsoft.com/office/drawing/2014/main" id="{43796244-771C-C24C-8D5A-7107282B8A08}"/>
              </a:ext>
            </a:extLst>
          </p:cNvPr>
          <p:cNvGrpSpPr/>
          <p:nvPr/>
        </p:nvGrpSpPr>
        <p:grpSpPr>
          <a:xfrm>
            <a:off x="1" y="1538790"/>
            <a:ext cx="4170266" cy="3810107"/>
            <a:chOff x="2717462" y="1506612"/>
            <a:chExt cx="5024748" cy="3737810"/>
          </a:xfrm>
          <a:solidFill>
            <a:srgbClr val="F2F2F2"/>
          </a:solidFill>
        </p:grpSpPr>
        <p:sp>
          <p:nvSpPr>
            <p:cNvPr id="67" name="Shape 180">
              <a:extLst>
                <a:ext uri="{FF2B5EF4-FFF2-40B4-BE49-F238E27FC236}">
                  <a16:creationId xmlns:a16="http://schemas.microsoft.com/office/drawing/2014/main" id="{D953BA7C-AC84-EC49-A553-B78D8C3DE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462" y="1506612"/>
              <a:ext cx="5024748" cy="373781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solidFill>
                <a:srgbClr val="A7A7A7"/>
              </a:solidFill>
              <a:prstDash val="solid"/>
              <a:bevel/>
              <a:headEnd/>
              <a:tailEnd/>
            </a:ln>
          </p:spPr>
          <p:txBody>
            <a:bodyPr lIns="0" tIns="0" rIns="0" bIns="0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Shape 164">
              <a:extLst>
                <a:ext uri="{FF2B5EF4-FFF2-40B4-BE49-F238E27FC236}">
                  <a16:creationId xmlns:a16="http://schemas.microsoft.com/office/drawing/2014/main" id="{70A000AC-DC16-9C40-866C-B8022EAEE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238" y="2136963"/>
              <a:ext cx="816828" cy="29137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767486">
                <a:defRPr/>
              </a:pPr>
              <a:r>
                <a:rPr lang="en-GB" altLang="zh-CN" sz="1350" b="1" dirty="0" err="1">
                  <a:solidFill>
                    <a:srgbClr val="23669D"/>
                  </a:solidFill>
                  <a:ea typeface="+mn-ea"/>
                  <a:cs typeface="Arial" panose="020B0604020202020204" pitchFamily="34" charset="0"/>
                </a:rPr>
                <a:t>eMBB</a:t>
              </a:r>
              <a:endParaRPr lang="en-GB" altLang="zh-CN" sz="1350" b="1" dirty="0">
                <a:solidFill>
                  <a:srgbClr val="23669D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文本框 349">
              <a:extLst>
                <a:ext uri="{FF2B5EF4-FFF2-40B4-BE49-F238E27FC236}">
                  <a16:creationId xmlns:a16="http://schemas.microsoft.com/office/drawing/2014/main" id="{C5BA912B-1442-4746-BDE5-03043FC217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4131" y="2413940"/>
              <a:ext cx="1123112" cy="28215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767486">
                <a:lnSpc>
                  <a:spcPts val="1200"/>
                </a:lnSpc>
                <a:buSzPct val="100000"/>
                <a:defRPr/>
              </a:pPr>
              <a:r>
                <a:rPr lang="zh-CN" altLang="zh-CN" sz="900" b="1" dirty="0">
                  <a:solidFill>
                    <a:srgbClr val="23669D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altLang="zh-CN" sz="900" b="1" dirty="0">
                  <a:solidFill>
                    <a:srgbClr val="23669D"/>
                  </a:solidFill>
                  <a:ea typeface="+mn-ea"/>
                  <a:cs typeface="Arial" panose="020B0604020202020204" pitchFamily="34" charset="0"/>
                </a:rPr>
                <a:t> </a:t>
              </a:r>
              <a:r>
                <a:rPr lang="zh-CN" altLang="zh-CN" sz="900" b="1" dirty="0">
                  <a:solidFill>
                    <a:srgbClr val="23669D"/>
                  </a:solidFill>
                  <a:ea typeface="+mn-ea"/>
                  <a:cs typeface="Arial" panose="020B0604020202020204" pitchFamily="34" charset="0"/>
                </a:rPr>
                <a:t>Gbps</a:t>
              </a:r>
            </a:p>
          </p:txBody>
        </p:sp>
        <p:sp>
          <p:nvSpPr>
            <p:cNvPr id="70" name="Shape 165">
              <a:extLst>
                <a:ext uri="{FF2B5EF4-FFF2-40B4-BE49-F238E27FC236}">
                  <a16:creationId xmlns:a16="http://schemas.microsoft.com/office/drawing/2014/main" id="{204D26D3-3619-5649-97CE-30B20879A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6583" y="4587320"/>
              <a:ext cx="940611" cy="29717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767486">
                <a:lnSpc>
                  <a:spcPts val="1200"/>
                </a:lnSpc>
                <a:buSzPct val="100000"/>
                <a:defRPr/>
              </a:pPr>
              <a:r>
                <a:rPr lang="zh-CN" altLang="zh-CN" sz="1350" b="1" dirty="0">
                  <a:solidFill>
                    <a:srgbClr val="23669D"/>
                  </a:solidFill>
                  <a:ea typeface="+mn-ea"/>
                  <a:cs typeface="Arial" panose="020B0604020202020204" pitchFamily="34" charset="0"/>
                </a:rPr>
                <a:t>mMTC</a:t>
              </a:r>
            </a:p>
          </p:txBody>
        </p:sp>
        <p:sp>
          <p:nvSpPr>
            <p:cNvPr id="71" name="文本框 319">
              <a:extLst>
                <a:ext uri="{FF2B5EF4-FFF2-40B4-BE49-F238E27FC236}">
                  <a16:creationId xmlns:a16="http://schemas.microsoft.com/office/drawing/2014/main" id="{9E043E82-3442-0C4F-8626-DA18AE290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3400" y="4819874"/>
              <a:ext cx="3500113" cy="28215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767486">
                <a:lnSpc>
                  <a:spcPts val="1200"/>
                </a:lnSpc>
                <a:buSzPct val="100000"/>
                <a:defRPr/>
              </a:pPr>
              <a:r>
                <a:rPr lang="zh-CN" altLang="zh-CN" sz="900" b="1" dirty="0">
                  <a:solidFill>
                    <a:srgbClr val="23669D"/>
                  </a:solidFill>
                  <a:ea typeface="+mn-ea"/>
                  <a:cs typeface="Arial" panose="020B0604020202020204" pitchFamily="34" charset="0"/>
                </a:rPr>
                <a:t>1 million</a:t>
              </a:r>
              <a:r>
                <a:rPr lang="en-US" altLang="zh-CN" sz="900" b="1" dirty="0">
                  <a:solidFill>
                    <a:srgbClr val="23669D"/>
                  </a:solidFill>
                  <a:ea typeface="+mn-ea"/>
                  <a:cs typeface="Arial" panose="020B0604020202020204" pitchFamily="34" charset="0"/>
                </a:rPr>
                <a:t> connections</a:t>
              </a:r>
              <a:r>
                <a:rPr lang="zh-CN" altLang="zh-CN" sz="900" b="1" dirty="0">
                  <a:solidFill>
                    <a:srgbClr val="23669D"/>
                  </a:solidFill>
                  <a:ea typeface="+mn-ea"/>
                  <a:cs typeface="Arial" panose="020B0604020202020204" pitchFamily="34" charset="0"/>
                </a:rPr>
                <a:t>/</a:t>
              </a:r>
              <a:r>
                <a:rPr lang="en-US" altLang="zh-CN" sz="900" b="1" dirty="0">
                  <a:solidFill>
                    <a:srgbClr val="23669D"/>
                  </a:solidFill>
                  <a:ea typeface="+mn-ea"/>
                  <a:cs typeface="Arial" panose="020B0604020202020204" pitchFamily="34" charset="0"/>
                </a:rPr>
                <a:t>km</a:t>
              </a:r>
              <a:r>
                <a:rPr lang="zh-CN" altLang="zh-CN" sz="900" b="1" dirty="0">
                  <a:solidFill>
                    <a:srgbClr val="23669D"/>
                  </a:solidFill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2" name="Shape 166">
              <a:extLst>
                <a:ext uri="{FF2B5EF4-FFF2-40B4-BE49-F238E27FC236}">
                  <a16:creationId xmlns:a16="http://schemas.microsoft.com/office/drawing/2014/main" id="{938B8E11-F363-2A47-8BFA-87F08EF84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9219" y="4587320"/>
              <a:ext cx="1243542" cy="31376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767486">
                <a:lnSpc>
                  <a:spcPts val="1200"/>
                </a:lnSpc>
                <a:buSzPct val="100000"/>
                <a:defRPr/>
              </a:pPr>
              <a:r>
                <a:rPr lang="en-US" altLang="zh-CN" sz="1350" b="1" dirty="0">
                  <a:solidFill>
                    <a:srgbClr val="23669D"/>
                  </a:solidFill>
                  <a:ea typeface="+mn-ea"/>
                  <a:cs typeface="Arial" panose="020B0604020202020204" pitchFamily="34" charset="0"/>
                </a:rPr>
                <a:t>U</a:t>
              </a:r>
              <a:r>
                <a:rPr lang="zh-CN" altLang="zh-CN" sz="1350" b="1" dirty="0">
                  <a:solidFill>
                    <a:srgbClr val="23669D"/>
                  </a:solidFill>
                  <a:ea typeface="+mn-ea"/>
                  <a:cs typeface="Arial" panose="020B0604020202020204" pitchFamily="34" charset="0"/>
                </a:rPr>
                <a:t>RLLC</a:t>
              </a:r>
            </a:p>
          </p:txBody>
        </p:sp>
        <p:sp>
          <p:nvSpPr>
            <p:cNvPr id="73" name="文本框 534">
              <a:extLst>
                <a:ext uri="{FF2B5EF4-FFF2-40B4-BE49-F238E27FC236}">
                  <a16:creationId xmlns:a16="http://schemas.microsoft.com/office/drawing/2014/main" id="{55B2DB51-1633-EB4D-897A-17EA75915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4854" y="4807470"/>
              <a:ext cx="1038528" cy="28215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604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767486">
                <a:lnSpc>
                  <a:spcPts val="1200"/>
                </a:lnSpc>
                <a:buSzPct val="100000"/>
                <a:defRPr/>
              </a:pPr>
              <a:r>
                <a:rPr lang="zh-CN" altLang="zh-CN" sz="900" b="1" dirty="0">
                  <a:solidFill>
                    <a:srgbClr val="23669D"/>
                  </a:solidFill>
                  <a:ea typeface="+mn-ea"/>
                  <a:cs typeface="Arial" panose="020B0604020202020204" pitchFamily="34" charset="0"/>
                </a:rPr>
                <a:t>1</a:t>
              </a:r>
              <a:r>
                <a:rPr lang="en-US" altLang="zh-CN" sz="900" b="1" dirty="0">
                  <a:solidFill>
                    <a:srgbClr val="23669D"/>
                  </a:solidFill>
                  <a:ea typeface="+mn-ea"/>
                  <a:cs typeface="Arial" panose="020B0604020202020204" pitchFamily="34" charset="0"/>
                </a:rPr>
                <a:t> </a:t>
              </a:r>
              <a:r>
                <a:rPr lang="zh-CN" altLang="zh-CN" sz="900" b="1" dirty="0">
                  <a:solidFill>
                    <a:srgbClr val="23669D"/>
                  </a:solidFill>
                  <a:ea typeface="+mn-ea"/>
                  <a:cs typeface="Arial" panose="020B0604020202020204" pitchFamily="34" charset="0"/>
                </a:rPr>
                <a:t>ms</a:t>
              </a:r>
            </a:p>
          </p:txBody>
        </p:sp>
      </p:grpSp>
      <p:sp>
        <p:nvSpPr>
          <p:cNvPr id="74" name="矩形 93">
            <a:extLst>
              <a:ext uri="{FF2B5EF4-FFF2-40B4-BE49-F238E27FC236}">
                <a16:creationId xmlns:a16="http://schemas.microsoft.com/office/drawing/2014/main" id="{45201DCD-854B-7E4C-9678-4B9E1B6C1FB5}"/>
              </a:ext>
            </a:extLst>
          </p:cNvPr>
          <p:cNvSpPr/>
          <p:nvPr/>
        </p:nvSpPr>
        <p:spPr>
          <a:xfrm>
            <a:off x="3672850" y="4197563"/>
            <a:ext cx="5261111" cy="2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7486">
              <a:lnSpc>
                <a:spcPts val="1200"/>
              </a:lnSpc>
              <a:defRPr/>
            </a:pPr>
            <a:r>
              <a:rPr lang="en-GB" altLang="zh-CN" b="1" dirty="0">
                <a:solidFill>
                  <a:srgbClr val="2681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 Machine type Communications</a:t>
            </a:r>
          </a:p>
        </p:txBody>
      </p:sp>
      <p:pic>
        <p:nvPicPr>
          <p:cNvPr id="75" name="房子.png">
            <a:extLst>
              <a:ext uri="{FF2B5EF4-FFF2-40B4-BE49-F238E27FC236}">
                <a16:creationId xmlns:a16="http://schemas.microsoft.com/office/drawing/2014/main" id="{559706EF-4FBA-124A-940F-A5AEA62D9D76}"/>
              </a:ext>
            </a:extLst>
          </p:cNvPr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516873" y="4543311"/>
            <a:ext cx="377151" cy="34389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6" name="矩形 95">
            <a:extLst>
              <a:ext uri="{FF2B5EF4-FFF2-40B4-BE49-F238E27FC236}">
                <a16:creationId xmlns:a16="http://schemas.microsoft.com/office/drawing/2014/main" id="{80B713F2-E1B5-AC4E-9EAF-C21EA0601A48}"/>
              </a:ext>
            </a:extLst>
          </p:cNvPr>
          <p:cNvSpPr/>
          <p:nvPr/>
        </p:nvSpPr>
        <p:spPr>
          <a:xfrm>
            <a:off x="4020244" y="4895322"/>
            <a:ext cx="16117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zh-CN" altLang="zh-CN" sz="900" kern="0" dirty="0">
                <a:ea typeface="微软雅黑"/>
                <a:cs typeface="Arial" panose="020B0604020202020204" pitchFamily="34" charset="0"/>
              </a:rPr>
              <a:t>Smart </a:t>
            </a:r>
            <a:r>
              <a:rPr lang="en-US" altLang="zh-CN" sz="900" kern="0" dirty="0">
                <a:ea typeface="微软雅黑"/>
                <a:cs typeface="Arial" panose="020B0604020202020204" pitchFamily="34" charset="0"/>
              </a:rPr>
              <a:t>H</a:t>
            </a:r>
            <a:r>
              <a:rPr lang="zh-CN" altLang="zh-CN" sz="900" kern="0" dirty="0">
                <a:ea typeface="微软雅黑"/>
                <a:cs typeface="Arial" panose="020B0604020202020204" pitchFamily="34" charset="0"/>
              </a:rPr>
              <a:t>omes/</a:t>
            </a:r>
            <a:r>
              <a:rPr lang="en-US" altLang="zh-CN" sz="900" kern="0" dirty="0">
                <a:ea typeface="微软雅黑"/>
                <a:cs typeface="Arial" panose="020B0604020202020204" pitchFamily="34" charset="0"/>
              </a:rPr>
              <a:t>B</a:t>
            </a:r>
            <a:r>
              <a:rPr lang="zh-CN" altLang="zh-CN" sz="900" kern="0" dirty="0">
                <a:ea typeface="微软雅黑"/>
                <a:cs typeface="Arial" panose="020B0604020202020204" pitchFamily="34" charset="0"/>
              </a:rPr>
              <a:t>uildings</a:t>
            </a:r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4940045C-1604-0148-9B2D-293252AE7BEF}"/>
              </a:ext>
            </a:extLst>
          </p:cNvPr>
          <p:cNvSpPr>
            <a:spLocks noEditPoints="1"/>
          </p:cNvSpPr>
          <p:nvPr/>
        </p:nvSpPr>
        <p:spPr bwMode="auto">
          <a:xfrm>
            <a:off x="5902055" y="4585260"/>
            <a:ext cx="415523" cy="307286"/>
          </a:xfrm>
          <a:custGeom>
            <a:avLst/>
            <a:gdLst/>
            <a:ahLst/>
            <a:cxnLst>
              <a:cxn ang="0">
                <a:pos x="12772" y="618"/>
              </a:cxn>
              <a:cxn ang="0">
                <a:pos x="0" y="15651"/>
              </a:cxn>
              <a:cxn ang="0">
                <a:pos x="1941" y="4867"/>
              </a:cxn>
              <a:cxn ang="0">
                <a:pos x="5964" y="4867"/>
              </a:cxn>
              <a:cxn ang="0">
                <a:pos x="7512" y="618"/>
              </a:cxn>
              <a:cxn ang="0">
                <a:pos x="1277" y="12419"/>
              </a:cxn>
              <a:cxn ang="0">
                <a:pos x="5523" y="7916"/>
              </a:cxn>
              <a:cxn ang="0">
                <a:pos x="4108" y="7916"/>
              </a:cxn>
              <a:cxn ang="0">
                <a:pos x="2692" y="7916"/>
              </a:cxn>
              <a:cxn ang="0">
                <a:pos x="1277" y="7916"/>
              </a:cxn>
              <a:cxn ang="0">
                <a:pos x="5523" y="9417"/>
              </a:cxn>
              <a:cxn ang="0">
                <a:pos x="4108" y="9417"/>
              </a:cxn>
              <a:cxn ang="0">
                <a:pos x="2692" y="9417"/>
              </a:cxn>
              <a:cxn ang="0">
                <a:pos x="1277" y="9417"/>
              </a:cxn>
              <a:cxn ang="0">
                <a:pos x="5523" y="10919"/>
              </a:cxn>
              <a:cxn ang="0">
                <a:pos x="4108" y="10919"/>
              </a:cxn>
              <a:cxn ang="0">
                <a:pos x="2692" y="10919"/>
              </a:cxn>
              <a:cxn ang="0">
                <a:pos x="1277" y="10919"/>
              </a:cxn>
              <a:cxn ang="0">
                <a:pos x="5523" y="12419"/>
              </a:cxn>
              <a:cxn ang="0">
                <a:pos x="4108" y="12419"/>
              </a:cxn>
              <a:cxn ang="0">
                <a:pos x="2692" y="12419"/>
              </a:cxn>
              <a:cxn ang="0">
                <a:pos x="8086" y="1911"/>
              </a:cxn>
              <a:cxn ang="0">
                <a:pos x="8086" y="12419"/>
              </a:cxn>
              <a:cxn ang="0">
                <a:pos x="9500" y="12419"/>
              </a:cxn>
              <a:cxn ang="0">
                <a:pos x="10915" y="12419"/>
              </a:cxn>
              <a:cxn ang="0">
                <a:pos x="12331" y="12419"/>
              </a:cxn>
              <a:cxn ang="0">
                <a:pos x="8086" y="10919"/>
              </a:cxn>
              <a:cxn ang="0">
                <a:pos x="9500" y="10919"/>
              </a:cxn>
              <a:cxn ang="0">
                <a:pos x="10915" y="10919"/>
              </a:cxn>
              <a:cxn ang="0">
                <a:pos x="12331" y="10919"/>
              </a:cxn>
              <a:cxn ang="0">
                <a:pos x="8086" y="9417"/>
              </a:cxn>
              <a:cxn ang="0">
                <a:pos x="9500" y="9417"/>
              </a:cxn>
              <a:cxn ang="0">
                <a:pos x="10915" y="9417"/>
              </a:cxn>
              <a:cxn ang="0">
                <a:pos x="12331" y="9417"/>
              </a:cxn>
              <a:cxn ang="0">
                <a:pos x="8086" y="7916"/>
              </a:cxn>
              <a:cxn ang="0">
                <a:pos x="9500" y="7916"/>
              </a:cxn>
              <a:cxn ang="0">
                <a:pos x="10915" y="7916"/>
              </a:cxn>
              <a:cxn ang="0">
                <a:pos x="12331" y="7916"/>
              </a:cxn>
              <a:cxn ang="0">
                <a:pos x="8086" y="6414"/>
              </a:cxn>
              <a:cxn ang="0">
                <a:pos x="9500" y="6414"/>
              </a:cxn>
              <a:cxn ang="0">
                <a:pos x="10915" y="6414"/>
              </a:cxn>
              <a:cxn ang="0">
                <a:pos x="12331" y="6414"/>
              </a:cxn>
              <a:cxn ang="0">
                <a:pos x="8086" y="4914"/>
              </a:cxn>
              <a:cxn ang="0">
                <a:pos x="9500" y="4914"/>
              </a:cxn>
              <a:cxn ang="0">
                <a:pos x="10915" y="4914"/>
              </a:cxn>
              <a:cxn ang="0">
                <a:pos x="12331" y="4914"/>
              </a:cxn>
              <a:cxn ang="0">
                <a:pos x="8086" y="3413"/>
              </a:cxn>
              <a:cxn ang="0">
                <a:pos x="9500" y="3413"/>
              </a:cxn>
              <a:cxn ang="0">
                <a:pos x="10915" y="3413"/>
              </a:cxn>
              <a:cxn ang="0">
                <a:pos x="9500" y="1911"/>
              </a:cxn>
              <a:cxn ang="0">
                <a:pos x="10915" y="1911"/>
              </a:cxn>
              <a:cxn ang="0">
                <a:pos x="12331" y="1911"/>
              </a:cxn>
              <a:cxn ang="0">
                <a:pos x="12331" y="3413"/>
              </a:cxn>
            </a:cxnLst>
            <a:rect l="0" t="0" r="r" b="b"/>
            <a:pathLst>
              <a:path w="16169" h="15651">
                <a:moveTo>
                  <a:pt x="7512" y="618"/>
                </a:moveTo>
                <a:lnTo>
                  <a:pt x="8749" y="618"/>
                </a:lnTo>
                <a:lnTo>
                  <a:pt x="8749" y="0"/>
                </a:lnTo>
                <a:lnTo>
                  <a:pt x="12772" y="0"/>
                </a:lnTo>
                <a:lnTo>
                  <a:pt x="12772" y="618"/>
                </a:lnTo>
                <a:lnTo>
                  <a:pt x="14010" y="618"/>
                </a:lnTo>
                <a:lnTo>
                  <a:pt x="14010" y="13875"/>
                </a:lnTo>
                <a:lnTo>
                  <a:pt x="16169" y="13875"/>
                </a:lnTo>
                <a:lnTo>
                  <a:pt x="16169" y="15651"/>
                </a:lnTo>
                <a:lnTo>
                  <a:pt x="0" y="15651"/>
                </a:lnTo>
                <a:lnTo>
                  <a:pt x="0" y="13875"/>
                </a:lnTo>
                <a:lnTo>
                  <a:pt x="781" y="13875"/>
                </a:lnTo>
                <a:lnTo>
                  <a:pt x="781" y="6103"/>
                </a:lnTo>
                <a:lnTo>
                  <a:pt x="1941" y="6103"/>
                </a:lnTo>
                <a:lnTo>
                  <a:pt x="1941" y="4867"/>
                </a:lnTo>
                <a:lnTo>
                  <a:pt x="4469" y="4867"/>
                </a:lnTo>
                <a:lnTo>
                  <a:pt x="4469" y="2808"/>
                </a:lnTo>
                <a:lnTo>
                  <a:pt x="5088" y="2808"/>
                </a:lnTo>
                <a:lnTo>
                  <a:pt x="5088" y="4867"/>
                </a:lnTo>
                <a:lnTo>
                  <a:pt x="5964" y="4867"/>
                </a:lnTo>
                <a:lnTo>
                  <a:pt x="5964" y="6103"/>
                </a:lnTo>
                <a:lnTo>
                  <a:pt x="7124" y="6103"/>
                </a:lnTo>
                <a:lnTo>
                  <a:pt x="7124" y="13875"/>
                </a:lnTo>
                <a:lnTo>
                  <a:pt x="7512" y="13875"/>
                </a:lnTo>
                <a:lnTo>
                  <a:pt x="7512" y="618"/>
                </a:lnTo>
                <a:close/>
                <a:moveTo>
                  <a:pt x="1277" y="12419"/>
                </a:moveTo>
                <a:lnTo>
                  <a:pt x="2383" y="12419"/>
                </a:lnTo>
                <a:lnTo>
                  <a:pt x="2383" y="13523"/>
                </a:lnTo>
                <a:lnTo>
                  <a:pt x="1277" y="13523"/>
                </a:lnTo>
                <a:lnTo>
                  <a:pt x="1277" y="12419"/>
                </a:lnTo>
                <a:close/>
                <a:moveTo>
                  <a:pt x="5523" y="7916"/>
                </a:moveTo>
                <a:lnTo>
                  <a:pt x="6628" y="7916"/>
                </a:lnTo>
                <a:lnTo>
                  <a:pt x="6628" y="9020"/>
                </a:lnTo>
                <a:lnTo>
                  <a:pt x="5523" y="9020"/>
                </a:lnTo>
                <a:lnTo>
                  <a:pt x="5523" y="7916"/>
                </a:lnTo>
                <a:close/>
                <a:moveTo>
                  <a:pt x="4108" y="7916"/>
                </a:moveTo>
                <a:lnTo>
                  <a:pt x="5213" y="7916"/>
                </a:lnTo>
                <a:lnTo>
                  <a:pt x="5213" y="9020"/>
                </a:lnTo>
                <a:lnTo>
                  <a:pt x="4108" y="9020"/>
                </a:lnTo>
                <a:lnTo>
                  <a:pt x="4108" y="7916"/>
                </a:lnTo>
                <a:close/>
                <a:moveTo>
                  <a:pt x="2692" y="7916"/>
                </a:moveTo>
                <a:lnTo>
                  <a:pt x="3798" y="7916"/>
                </a:lnTo>
                <a:lnTo>
                  <a:pt x="3798" y="9020"/>
                </a:lnTo>
                <a:lnTo>
                  <a:pt x="2692" y="9020"/>
                </a:lnTo>
                <a:lnTo>
                  <a:pt x="2692" y="7916"/>
                </a:lnTo>
                <a:close/>
                <a:moveTo>
                  <a:pt x="1277" y="7916"/>
                </a:moveTo>
                <a:lnTo>
                  <a:pt x="2383" y="7916"/>
                </a:lnTo>
                <a:lnTo>
                  <a:pt x="2383" y="9020"/>
                </a:lnTo>
                <a:lnTo>
                  <a:pt x="1277" y="9020"/>
                </a:lnTo>
                <a:lnTo>
                  <a:pt x="1277" y="7916"/>
                </a:lnTo>
                <a:close/>
                <a:moveTo>
                  <a:pt x="5523" y="9417"/>
                </a:moveTo>
                <a:lnTo>
                  <a:pt x="6628" y="9417"/>
                </a:lnTo>
                <a:lnTo>
                  <a:pt x="6628" y="10521"/>
                </a:lnTo>
                <a:lnTo>
                  <a:pt x="5523" y="10521"/>
                </a:lnTo>
                <a:lnTo>
                  <a:pt x="5523" y="9417"/>
                </a:lnTo>
                <a:close/>
                <a:moveTo>
                  <a:pt x="4108" y="9417"/>
                </a:moveTo>
                <a:lnTo>
                  <a:pt x="5213" y="9417"/>
                </a:lnTo>
                <a:lnTo>
                  <a:pt x="5213" y="10521"/>
                </a:lnTo>
                <a:lnTo>
                  <a:pt x="4108" y="10521"/>
                </a:lnTo>
                <a:lnTo>
                  <a:pt x="4108" y="9417"/>
                </a:lnTo>
                <a:close/>
                <a:moveTo>
                  <a:pt x="2692" y="9417"/>
                </a:moveTo>
                <a:lnTo>
                  <a:pt x="3798" y="9417"/>
                </a:lnTo>
                <a:lnTo>
                  <a:pt x="3798" y="10521"/>
                </a:lnTo>
                <a:lnTo>
                  <a:pt x="2692" y="10521"/>
                </a:lnTo>
                <a:lnTo>
                  <a:pt x="2692" y="9417"/>
                </a:lnTo>
                <a:close/>
                <a:moveTo>
                  <a:pt x="1277" y="9417"/>
                </a:moveTo>
                <a:lnTo>
                  <a:pt x="2383" y="9417"/>
                </a:lnTo>
                <a:lnTo>
                  <a:pt x="2383" y="10521"/>
                </a:lnTo>
                <a:lnTo>
                  <a:pt x="1277" y="10521"/>
                </a:lnTo>
                <a:lnTo>
                  <a:pt x="1277" y="9417"/>
                </a:lnTo>
                <a:close/>
                <a:moveTo>
                  <a:pt x="5523" y="10919"/>
                </a:moveTo>
                <a:lnTo>
                  <a:pt x="6628" y="10919"/>
                </a:lnTo>
                <a:lnTo>
                  <a:pt x="6628" y="12023"/>
                </a:lnTo>
                <a:lnTo>
                  <a:pt x="5523" y="12023"/>
                </a:lnTo>
                <a:lnTo>
                  <a:pt x="5523" y="10919"/>
                </a:lnTo>
                <a:close/>
                <a:moveTo>
                  <a:pt x="4108" y="10919"/>
                </a:moveTo>
                <a:lnTo>
                  <a:pt x="5213" y="10919"/>
                </a:lnTo>
                <a:lnTo>
                  <a:pt x="5213" y="12023"/>
                </a:lnTo>
                <a:lnTo>
                  <a:pt x="4108" y="12023"/>
                </a:lnTo>
                <a:lnTo>
                  <a:pt x="4108" y="10919"/>
                </a:lnTo>
                <a:close/>
                <a:moveTo>
                  <a:pt x="2692" y="10919"/>
                </a:moveTo>
                <a:lnTo>
                  <a:pt x="3798" y="10919"/>
                </a:lnTo>
                <a:lnTo>
                  <a:pt x="3798" y="12023"/>
                </a:lnTo>
                <a:lnTo>
                  <a:pt x="2692" y="12023"/>
                </a:lnTo>
                <a:lnTo>
                  <a:pt x="2692" y="10919"/>
                </a:lnTo>
                <a:close/>
                <a:moveTo>
                  <a:pt x="1277" y="10919"/>
                </a:moveTo>
                <a:lnTo>
                  <a:pt x="2383" y="10919"/>
                </a:lnTo>
                <a:lnTo>
                  <a:pt x="2383" y="12023"/>
                </a:lnTo>
                <a:lnTo>
                  <a:pt x="1277" y="12023"/>
                </a:lnTo>
                <a:lnTo>
                  <a:pt x="1277" y="10919"/>
                </a:lnTo>
                <a:close/>
                <a:moveTo>
                  <a:pt x="5523" y="12419"/>
                </a:moveTo>
                <a:lnTo>
                  <a:pt x="6628" y="12419"/>
                </a:lnTo>
                <a:lnTo>
                  <a:pt x="6628" y="13523"/>
                </a:lnTo>
                <a:lnTo>
                  <a:pt x="5523" y="13523"/>
                </a:lnTo>
                <a:lnTo>
                  <a:pt x="5523" y="12419"/>
                </a:lnTo>
                <a:close/>
                <a:moveTo>
                  <a:pt x="4108" y="12419"/>
                </a:moveTo>
                <a:lnTo>
                  <a:pt x="5213" y="12419"/>
                </a:lnTo>
                <a:lnTo>
                  <a:pt x="5213" y="13523"/>
                </a:lnTo>
                <a:lnTo>
                  <a:pt x="4108" y="13523"/>
                </a:lnTo>
                <a:lnTo>
                  <a:pt x="4108" y="12419"/>
                </a:lnTo>
                <a:close/>
                <a:moveTo>
                  <a:pt x="2692" y="12419"/>
                </a:moveTo>
                <a:lnTo>
                  <a:pt x="3798" y="12419"/>
                </a:lnTo>
                <a:lnTo>
                  <a:pt x="3798" y="13523"/>
                </a:lnTo>
                <a:lnTo>
                  <a:pt x="2692" y="13523"/>
                </a:lnTo>
                <a:lnTo>
                  <a:pt x="2692" y="12419"/>
                </a:lnTo>
                <a:close/>
                <a:moveTo>
                  <a:pt x="8086" y="1911"/>
                </a:moveTo>
                <a:lnTo>
                  <a:pt x="9191" y="1911"/>
                </a:lnTo>
                <a:lnTo>
                  <a:pt x="9191" y="3015"/>
                </a:lnTo>
                <a:lnTo>
                  <a:pt x="8086" y="3015"/>
                </a:lnTo>
                <a:lnTo>
                  <a:pt x="8086" y="1911"/>
                </a:lnTo>
                <a:close/>
                <a:moveTo>
                  <a:pt x="8086" y="12419"/>
                </a:moveTo>
                <a:lnTo>
                  <a:pt x="9191" y="12419"/>
                </a:lnTo>
                <a:lnTo>
                  <a:pt x="9191" y="13523"/>
                </a:lnTo>
                <a:lnTo>
                  <a:pt x="8086" y="13523"/>
                </a:lnTo>
                <a:lnTo>
                  <a:pt x="8086" y="12419"/>
                </a:lnTo>
                <a:close/>
                <a:moveTo>
                  <a:pt x="9500" y="12419"/>
                </a:moveTo>
                <a:lnTo>
                  <a:pt x="10606" y="12419"/>
                </a:lnTo>
                <a:lnTo>
                  <a:pt x="10606" y="13523"/>
                </a:lnTo>
                <a:lnTo>
                  <a:pt x="9500" y="13523"/>
                </a:lnTo>
                <a:lnTo>
                  <a:pt x="9500" y="12419"/>
                </a:lnTo>
                <a:close/>
                <a:moveTo>
                  <a:pt x="10915" y="12419"/>
                </a:moveTo>
                <a:lnTo>
                  <a:pt x="12021" y="12419"/>
                </a:lnTo>
                <a:lnTo>
                  <a:pt x="12021" y="13523"/>
                </a:lnTo>
                <a:lnTo>
                  <a:pt x="10915" y="13523"/>
                </a:lnTo>
                <a:lnTo>
                  <a:pt x="10915" y="12419"/>
                </a:lnTo>
                <a:close/>
                <a:moveTo>
                  <a:pt x="12331" y="12419"/>
                </a:moveTo>
                <a:lnTo>
                  <a:pt x="13436" y="12419"/>
                </a:lnTo>
                <a:lnTo>
                  <a:pt x="13436" y="13523"/>
                </a:lnTo>
                <a:lnTo>
                  <a:pt x="12331" y="13523"/>
                </a:lnTo>
                <a:lnTo>
                  <a:pt x="12331" y="12419"/>
                </a:lnTo>
                <a:close/>
                <a:moveTo>
                  <a:pt x="8086" y="10919"/>
                </a:moveTo>
                <a:lnTo>
                  <a:pt x="9191" y="10919"/>
                </a:lnTo>
                <a:lnTo>
                  <a:pt x="9191" y="12023"/>
                </a:lnTo>
                <a:lnTo>
                  <a:pt x="8086" y="12023"/>
                </a:lnTo>
                <a:lnTo>
                  <a:pt x="8086" y="10919"/>
                </a:lnTo>
                <a:close/>
                <a:moveTo>
                  <a:pt x="9500" y="10919"/>
                </a:moveTo>
                <a:lnTo>
                  <a:pt x="10606" y="10919"/>
                </a:lnTo>
                <a:lnTo>
                  <a:pt x="10606" y="12023"/>
                </a:lnTo>
                <a:lnTo>
                  <a:pt x="9500" y="12023"/>
                </a:lnTo>
                <a:lnTo>
                  <a:pt x="9500" y="10919"/>
                </a:lnTo>
                <a:close/>
                <a:moveTo>
                  <a:pt x="10915" y="10919"/>
                </a:moveTo>
                <a:lnTo>
                  <a:pt x="12021" y="10919"/>
                </a:lnTo>
                <a:lnTo>
                  <a:pt x="12021" y="12023"/>
                </a:lnTo>
                <a:lnTo>
                  <a:pt x="10915" y="12023"/>
                </a:lnTo>
                <a:lnTo>
                  <a:pt x="10915" y="10919"/>
                </a:lnTo>
                <a:close/>
                <a:moveTo>
                  <a:pt x="12331" y="10919"/>
                </a:moveTo>
                <a:lnTo>
                  <a:pt x="13436" y="10919"/>
                </a:lnTo>
                <a:lnTo>
                  <a:pt x="13436" y="12023"/>
                </a:lnTo>
                <a:lnTo>
                  <a:pt x="12331" y="12023"/>
                </a:lnTo>
                <a:lnTo>
                  <a:pt x="12331" y="10919"/>
                </a:lnTo>
                <a:close/>
                <a:moveTo>
                  <a:pt x="8086" y="9417"/>
                </a:moveTo>
                <a:lnTo>
                  <a:pt x="9191" y="9417"/>
                </a:lnTo>
                <a:lnTo>
                  <a:pt x="9191" y="10521"/>
                </a:lnTo>
                <a:lnTo>
                  <a:pt x="8086" y="10521"/>
                </a:lnTo>
                <a:lnTo>
                  <a:pt x="8086" y="9417"/>
                </a:lnTo>
                <a:close/>
                <a:moveTo>
                  <a:pt x="9500" y="9417"/>
                </a:moveTo>
                <a:lnTo>
                  <a:pt x="10606" y="9417"/>
                </a:lnTo>
                <a:lnTo>
                  <a:pt x="10606" y="10521"/>
                </a:lnTo>
                <a:lnTo>
                  <a:pt x="9500" y="10521"/>
                </a:lnTo>
                <a:lnTo>
                  <a:pt x="9500" y="9417"/>
                </a:lnTo>
                <a:close/>
                <a:moveTo>
                  <a:pt x="10915" y="9417"/>
                </a:moveTo>
                <a:lnTo>
                  <a:pt x="12021" y="9417"/>
                </a:lnTo>
                <a:lnTo>
                  <a:pt x="12021" y="10521"/>
                </a:lnTo>
                <a:lnTo>
                  <a:pt x="10915" y="10521"/>
                </a:lnTo>
                <a:lnTo>
                  <a:pt x="10915" y="9417"/>
                </a:lnTo>
                <a:close/>
                <a:moveTo>
                  <a:pt x="12331" y="9417"/>
                </a:moveTo>
                <a:lnTo>
                  <a:pt x="13436" y="9417"/>
                </a:lnTo>
                <a:lnTo>
                  <a:pt x="13436" y="10521"/>
                </a:lnTo>
                <a:lnTo>
                  <a:pt x="12331" y="10521"/>
                </a:lnTo>
                <a:lnTo>
                  <a:pt x="12331" y="9417"/>
                </a:lnTo>
                <a:close/>
                <a:moveTo>
                  <a:pt x="8086" y="7916"/>
                </a:moveTo>
                <a:lnTo>
                  <a:pt x="9191" y="7916"/>
                </a:lnTo>
                <a:lnTo>
                  <a:pt x="9191" y="9020"/>
                </a:lnTo>
                <a:lnTo>
                  <a:pt x="8086" y="9020"/>
                </a:lnTo>
                <a:lnTo>
                  <a:pt x="8086" y="7916"/>
                </a:lnTo>
                <a:close/>
                <a:moveTo>
                  <a:pt x="9500" y="7916"/>
                </a:moveTo>
                <a:lnTo>
                  <a:pt x="10606" y="7916"/>
                </a:lnTo>
                <a:lnTo>
                  <a:pt x="10606" y="9020"/>
                </a:lnTo>
                <a:lnTo>
                  <a:pt x="9500" y="9020"/>
                </a:lnTo>
                <a:lnTo>
                  <a:pt x="9500" y="7916"/>
                </a:lnTo>
                <a:close/>
                <a:moveTo>
                  <a:pt x="10915" y="7916"/>
                </a:moveTo>
                <a:lnTo>
                  <a:pt x="12021" y="7916"/>
                </a:lnTo>
                <a:lnTo>
                  <a:pt x="12021" y="9020"/>
                </a:lnTo>
                <a:lnTo>
                  <a:pt x="10915" y="9020"/>
                </a:lnTo>
                <a:lnTo>
                  <a:pt x="10915" y="7916"/>
                </a:lnTo>
                <a:close/>
                <a:moveTo>
                  <a:pt x="12331" y="7916"/>
                </a:moveTo>
                <a:lnTo>
                  <a:pt x="13436" y="7916"/>
                </a:lnTo>
                <a:lnTo>
                  <a:pt x="13436" y="9020"/>
                </a:lnTo>
                <a:lnTo>
                  <a:pt x="12331" y="9020"/>
                </a:lnTo>
                <a:lnTo>
                  <a:pt x="12331" y="7916"/>
                </a:lnTo>
                <a:close/>
                <a:moveTo>
                  <a:pt x="8086" y="6414"/>
                </a:moveTo>
                <a:lnTo>
                  <a:pt x="9191" y="6414"/>
                </a:lnTo>
                <a:lnTo>
                  <a:pt x="9191" y="7518"/>
                </a:lnTo>
                <a:lnTo>
                  <a:pt x="8086" y="7518"/>
                </a:lnTo>
                <a:lnTo>
                  <a:pt x="8086" y="6414"/>
                </a:lnTo>
                <a:close/>
                <a:moveTo>
                  <a:pt x="9500" y="6414"/>
                </a:moveTo>
                <a:lnTo>
                  <a:pt x="10606" y="6414"/>
                </a:lnTo>
                <a:lnTo>
                  <a:pt x="10606" y="7518"/>
                </a:lnTo>
                <a:lnTo>
                  <a:pt x="9500" y="7518"/>
                </a:lnTo>
                <a:lnTo>
                  <a:pt x="9500" y="6414"/>
                </a:lnTo>
                <a:close/>
                <a:moveTo>
                  <a:pt x="10915" y="6414"/>
                </a:moveTo>
                <a:lnTo>
                  <a:pt x="12021" y="6414"/>
                </a:lnTo>
                <a:lnTo>
                  <a:pt x="12021" y="7518"/>
                </a:lnTo>
                <a:lnTo>
                  <a:pt x="10915" y="7518"/>
                </a:lnTo>
                <a:lnTo>
                  <a:pt x="10915" y="6414"/>
                </a:lnTo>
                <a:close/>
                <a:moveTo>
                  <a:pt x="12331" y="6414"/>
                </a:moveTo>
                <a:lnTo>
                  <a:pt x="13436" y="6414"/>
                </a:lnTo>
                <a:lnTo>
                  <a:pt x="13436" y="7518"/>
                </a:lnTo>
                <a:lnTo>
                  <a:pt x="12331" y="7518"/>
                </a:lnTo>
                <a:lnTo>
                  <a:pt x="12331" y="6414"/>
                </a:lnTo>
                <a:close/>
                <a:moveTo>
                  <a:pt x="8086" y="4914"/>
                </a:moveTo>
                <a:lnTo>
                  <a:pt x="9191" y="4914"/>
                </a:lnTo>
                <a:lnTo>
                  <a:pt x="9191" y="6018"/>
                </a:lnTo>
                <a:lnTo>
                  <a:pt x="8086" y="6018"/>
                </a:lnTo>
                <a:lnTo>
                  <a:pt x="8086" y="4914"/>
                </a:lnTo>
                <a:close/>
                <a:moveTo>
                  <a:pt x="9500" y="4914"/>
                </a:moveTo>
                <a:lnTo>
                  <a:pt x="10606" y="4914"/>
                </a:lnTo>
                <a:lnTo>
                  <a:pt x="10606" y="6018"/>
                </a:lnTo>
                <a:lnTo>
                  <a:pt x="9500" y="6018"/>
                </a:lnTo>
                <a:lnTo>
                  <a:pt x="9500" y="4914"/>
                </a:lnTo>
                <a:close/>
                <a:moveTo>
                  <a:pt x="10915" y="4914"/>
                </a:moveTo>
                <a:lnTo>
                  <a:pt x="12021" y="4914"/>
                </a:lnTo>
                <a:lnTo>
                  <a:pt x="12021" y="6018"/>
                </a:lnTo>
                <a:lnTo>
                  <a:pt x="10915" y="6018"/>
                </a:lnTo>
                <a:lnTo>
                  <a:pt x="10915" y="4914"/>
                </a:lnTo>
                <a:close/>
                <a:moveTo>
                  <a:pt x="12331" y="4914"/>
                </a:moveTo>
                <a:lnTo>
                  <a:pt x="13436" y="4914"/>
                </a:lnTo>
                <a:lnTo>
                  <a:pt x="13436" y="6018"/>
                </a:lnTo>
                <a:lnTo>
                  <a:pt x="12331" y="6018"/>
                </a:lnTo>
                <a:lnTo>
                  <a:pt x="12331" y="4914"/>
                </a:lnTo>
                <a:close/>
                <a:moveTo>
                  <a:pt x="8086" y="3413"/>
                </a:moveTo>
                <a:lnTo>
                  <a:pt x="9191" y="3413"/>
                </a:lnTo>
                <a:lnTo>
                  <a:pt x="9191" y="4516"/>
                </a:lnTo>
                <a:lnTo>
                  <a:pt x="8086" y="4516"/>
                </a:lnTo>
                <a:lnTo>
                  <a:pt x="8086" y="3413"/>
                </a:lnTo>
                <a:close/>
                <a:moveTo>
                  <a:pt x="9500" y="3413"/>
                </a:moveTo>
                <a:lnTo>
                  <a:pt x="10606" y="3413"/>
                </a:lnTo>
                <a:lnTo>
                  <a:pt x="10606" y="4516"/>
                </a:lnTo>
                <a:lnTo>
                  <a:pt x="9500" y="4516"/>
                </a:lnTo>
                <a:lnTo>
                  <a:pt x="9500" y="3413"/>
                </a:lnTo>
                <a:close/>
                <a:moveTo>
                  <a:pt x="10915" y="3413"/>
                </a:moveTo>
                <a:lnTo>
                  <a:pt x="12021" y="3413"/>
                </a:lnTo>
                <a:lnTo>
                  <a:pt x="12021" y="4516"/>
                </a:lnTo>
                <a:lnTo>
                  <a:pt x="10915" y="4516"/>
                </a:lnTo>
                <a:lnTo>
                  <a:pt x="10915" y="3413"/>
                </a:lnTo>
                <a:close/>
                <a:moveTo>
                  <a:pt x="9500" y="1911"/>
                </a:moveTo>
                <a:lnTo>
                  <a:pt x="10606" y="1911"/>
                </a:lnTo>
                <a:lnTo>
                  <a:pt x="10606" y="3015"/>
                </a:lnTo>
                <a:lnTo>
                  <a:pt x="9500" y="3015"/>
                </a:lnTo>
                <a:lnTo>
                  <a:pt x="9500" y="1911"/>
                </a:lnTo>
                <a:close/>
                <a:moveTo>
                  <a:pt x="10915" y="1911"/>
                </a:moveTo>
                <a:lnTo>
                  <a:pt x="12021" y="1911"/>
                </a:lnTo>
                <a:lnTo>
                  <a:pt x="12021" y="3015"/>
                </a:lnTo>
                <a:lnTo>
                  <a:pt x="10915" y="3015"/>
                </a:lnTo>
                <a:lnTo>
                  <a:pt x="10915" y="1911"/>
                </a:lnTo>
                <a:close/>
                <a:moveTo>
                  <a:pt x="12331" y="1911"/>
                </a:moveTo>
                <a:lnTo>
                  <a:pt x="13436" y="1911"/>
                </a:lnTo>
                <a:lnTo>
                  <a:pt x="13436" y="3015"/>
                </a:lnTo>
                <a:lnTo>
                  <a:pt x="12331" y="3015"/>
                </a:lnTo>
                <a:lnTo>
                  <a:pt x="12331" y="1911"/>
                </a:lnTo>
                <a:close/>
                <a:moveTo>
                  <a:pt x="12331" y="3413"/>
                </a:moveTo>
                <a:lnTo>
                  <a:pt x="13436" y="3413"/>
                </a:lnTo>
                <a:lnTo>
                  <a:pt x="13436" y="4516"/>
                </a:lnTo>
                <a:lnTo>
                  <a:pt x="12331" y="4516"/>
                </a:lnTo>
                <a:lnTo>
                  <a:pt x="12331" y="3413"/>
                </a:lnTo>
                <a:close/>
              </a:path>
            </a:pathLst>
          </a:custGeom>
          <a:solidFill>
            <a:srgbClr val="8B8B8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kkurat Pro" panose="020B0504020101020102" pitchFamily="34" charset="0"/>
            </a:endParaRPr>
          </a:p>
        </p:txBody>
      </p:sp>
      <p:sp>
        <p:nvSpPr>
          <p:cNvPr id="78" name="矩形 97">
            <a:extLst>
              <a:ext uri="{FF2B5EF4-FFF2-40B4-BE49-F238E27FC236}">
                <a16:creationId xmlns:a16="http://schemas.microsoft.com/office/drawing/2014/main" id="{448DA4A0-4748-B247-B081-7FF6DB28D737}"/>
              </a:ext>
            </a:extLst>
          </p:cNvPr>
          <p:cNvSpPr/>
          <p:nvPr/>
        </p:nvSpPr>
        <p:spPr>
          <a:xfrm>
            <a:off x="5289763" y="4891342"/>
            <a:ext cx="11815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buSzPct val="100000"/>
            </a:pPr>
            <a:r>
              <a:rPr lang="en-US" altLang="zh-CN" sz="900" kern="0" dirty="0">
                <a:ea typeface="微软雅黑"/>
                <a:cs typeface="Arial" panose="020B0604020202020204" pitchFamily="34" charset="0"/>
              </a:rPr>
              <a:t>Energy &amp; Utilities</a:t>
            </a:r>
            <a:endParaRPr lang="zh-CN" altLang="zh-CN" sz="900" kern="0" dirty="0"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Freeform 49">
            <a:extLst>
              <a:ext uri="{FF2B5EF4-FFF2-40B4-BE49-F238E27FC236}">
                <a16:creationId xmlns:a16="http://schemas.microsoft.com/office/drawing/2014/main" id="{2645295A-B75F-B144-A152-3EE8420918FB}"/>
              </a:ext>
            </a:extLst>
          </p:cNvPr>
          <p:cNvSpPr>
            <a:spLocks noEditPoints="1"/>
          </p:cNvSpPr>
          <p:nvPr/>
        </p:nvSpPr>
        <p:spPr bwMode="auto">
          <a:xfrm>
            <a:off x="8228865" y="4571324"/>
            <a:ext cx="376267" cy="302790"/>
          </a:xfrm>
          <a:custGeom>
            <a:avLst/>
            <a:gdLst/>
            <a:ahLst/>
            <a:cxnLst>
              <a:cxn ang="0">
                <a:pos x="578" y="412"/>
              </a:cxn>
              <a:cxn ang="0">
                <a:pos x="52" y="274"/>
              </a:cxn>
              <a:cxn ang="0">
                <a:pos x="100" y="310"/>
              </a:cxn>
              <a:cxn ang="0">
                <a:pos x="130" y="320"/>
              </a:cxn>
              <a:cxn ang="0">
                <a:pos x="138" y="312"/>
              </a:cxn>
              <a:cxn ang="0">
                <a:pos x="112" y="278"/>
              </a:cxn>
              <a:cxn ang="0">
                <a:pos x="96" y="238"/>
              </a:cxn>
              <a:cxn ang="0">
                <a:pos x="230" y="198"/>
              </a:cxn>
              <a:cxn ang="0">
                <a:pos x="260" y="242"/>
              </a:cxn>
              <a:cxn ang="0">
                <a:pos x="278" y="198"/>
              </a:cxn>
              <a:cxn ang="0">
                <a:pos x="414" y="72"/>
              </a:cxn>
              <a:cxn ang="0">
                <a:pos x="484" y="258"/>
              </a:cxn>
              <a:cxn ang="0">
                <a:pos x="448" y="250"/>
              </a:cxn>
              <a:cxn ang="0">
                <a:pos x="416" y="240"/>
              </a:cxn>
              <a:cxn ang="0">
                <a:pos x="384" y="250"/>
              </a:cxn>
              <a:cxn ang="0">
                <a:pos x="360" y="284"/>
              </a:cxn>
              <a:cxn ang="0">
                <a:pos x="470" y="404"/>
              </a:cxn>
              <a:cxn ang="0">
                <a:pos x="516" y="386"/>
              </a:cxn>
              <a:cxn ang="0">
                <a:pos x="548" y="332"/>
              </a:cxn>
              <a:cxn ang="0">
                <a:pos x="546" y="284"/>
              </a:cxn>
              <a:cxn ang="0">
                <a:pos x="510" y="232"/>
              </a:cxn>
              <a:cxn ang="0">
                <a:pos x="450" y="62"/>
              </a:cxn>
              <a:cxn ang="0">
                <a:pos x="460" y="38"/>
              </a:cxn>
              <a:cxn ang="0">
                <a:pos x="450" y="12"/>
              </a:cxn>
              <a:cxn ang="0">
                <a:pos x="424" y="0"/>
              </a:cxn>
              <a:cxn ang="0">
                <a:pos x="394" y="16"/>
              </a:cxn>
              <a:cxn ang="0">
                <a:pos x="102" y="158"/>
              </a:cxn>
              <a:cxn ang="0">
                <a:pos x="92" y="138"/>
              </a:cxn>
              <a:cxn ang="0">
                <a:pos x="60" y="124"/>
              </a:cxn>
              <a:cxn ang="0">
                <a:pos x="26" y="136"/>
              </a:cxn>
              <a:cxn ang="0">
                <a:pos x="16" y="150"/>
              </a:cxn>
              <a:cxn ang="0">
                <a:pos x="12" y="184"/>
              </a:cxn>
              <a:cxn ang="0">
                <a:pos x="28" y="236"/>
              </a:cxn>
              <a:cxn ang="0">
                <a:pos x="454" y="332"/>
              </a:cxn>
              <a:cxn ang="0">
                <a:pos x="438" y="316"/>
              </a:cxn>
              <a:cxn ang="0">
                <a:pos x="446" y="302"/>
              </a:cxn>
              <a:cxn ang="0">
                <a:pos x="464" y="304"/>
              </a:cxn>
              <a:cxn ang="0">
                <a:pos x="468" y="322"/>
              </a:cxn>
              <a:cxn ang="0">
                <a:pos x="454" y="332"/>
              </a:cxn>
              <a:cxn ang="0">
                <a:pos x="438" y="22"/>
              </a:cxn>
              <a:cxn ang="0">
                <a:pos x="444" y="44"/>
              </a:cxn>
              <a:cxn ang="0">
                <a:pos x="426" y="56"/>
              </a:cxn>
              <a:cxn ang="0">
                <a:pos x="406" y="36"/>
              </a:cxn>
              <a:cxn ang="0">
                <a:pos x="418" y="18"/>
              </a:cxn>
              <a:cxn ang="0">
                <a:pos x="246" y="124"/>
              </a:cxn>
              <a:cxn ang="0">
                <a:pos x="262" y="142"/>
              </a:cxn>
              <a:cxn ang="0">
                <a:pos x="252" y="156"/>
              </a:cxn>
              <a:cxn ang="0">
                <a:pos x="234" y="154"/>
              </a:cxn>
              <a:cxn ang="0">
                <a:pos x="230" y="134"/>
              </a:cxn>
              <a:cxn ang="0">
                <a:pos x="246" y="124"/>
              </a:cxn>
              <a:cxn ang="0">
                <a:pos x="74" y="152"/>
              </a:cxn>
              <a:cxn ang="0">
                <a:pos x="80" y="180"/>
              </a:cxn>
              <a:cxn ang="0">
                <a:pos x="56" y="196"/>
              </a:cxn>
              <a:cxn ang="0">
                <a:pos x="28" y="170"/>
              </a:cxn>
              <a:cxn ang="0">
                <a:pos x="46" y="146"/>
              </a:cxn>
            </a:cxnLst>
            <a:rect l="0" t="0" r="r" b="b"/>
            <a:pathLst>
              <a:path w="578" h="452">
                <a:moveTo>
                  <a:pt x="0" y="412"/>
                </a:moveTo>
                <a:lnTo>
                  <a:pt x="0" y="452"/>
                </a:lnTo>
                <a:lnTo>
                  <a:pt x="578" y="452"/>
                </a:lnTo>
                <a:lnTo>
                  <a:pt x="578" y="412"/>
                </a:lnTo>
                <a:lnTo>
                  <a:pt x="36" y="412"/>
                </a:lnTo>
                <a:lnTo>
                  <a:pt x="38" y="254"/>
                </a:lnTo>
                <a:lnTo>
                  <a:pt x="38" y="254"/>
                </a:lnTo>
                <a:lnTo>
                  <a:pt x="52" y="274"/>
                </a:lnTo>
                <a:lnTo>
                  <a:pt x="74" y="292"/>
                </a:lnTo>
                <a:lnTo>
                  <a:pt x="74" y="292"/>
                </a:lnTo>
                <a:lnTo>
                  <a:pt x="88" y="302"/>
                </a:lnTo>
                <a:lnTo>
                  <a:pt x="100" y="310"/>
                </a:lnTo>
                <a:lnTo>
                  <a:pt x="112" y="316"/>
                </a:lnTo>
                <a:lnTo>
                  <a:pt x="112" y="316"/>
                </a:lnTo>
                <a:lnTo>
                  <a:pt x="122" y="320"/>
                </a:lnTo>
                <a:lnTo>
                  <a:pt x="130" y="320"/>
                </a:lnTo>
                <a:lnTo>
                  <a:pt x="132" y="320"/>
                </a:lnTo>
                <a:lnTo>
                  <a:pt x="136" y="316"/>
                </a:lnTo>
                <a:lnTo>
                  <a:pt x="136" y="316"/>
                </a:lnTo>
                <a:lnTo>
                  <a:pt x="138" y="312"/>
                </a:lnTo>
                <a:lnTo>
                  <a:pt x="136" y="306"/>
                </a:lnTo>
                <a:lnTo>
                  <a:pt x="134" y="302"/>
                </a:lnTo>
                <a:lnTo>
                  <a:pt x="130" y="296"/>
                </a:lnTo>
                <a:lnTo>
                  <a:pt x="112" y="278"/>
                </a:lnTo>
                <a:lnTo>
                  <a:pt x="112" y="278"/>
                </a:lnTo>
                <a:lnTo>
                  <a:pt x="104" y="264"/>
                </a:lnTo>
                <a:lnTo>
                  <a:pt x="98" y="252"/>
                </a:lnTo>
                <a:lnTo>
                  <a:pt x="96" y="238"/>
                </a:lnTo>
                <a:lnTo>
                  <a:pt x="96" y="222"/>
                </a:lnTo>
                <a:lnTo>
                  <a:pt x="218" y="162"/>
                </a:lnTo>
                <a:lnTo>
                  <a:pt x="218" y="198"/>
                </a:lnTo>
                <a:lnTo>
                  <a:pt x="230" y="198"/>
                </a:lnTo>
                <a:lnTo>
                  <a:pt x="176" y="402"/>
                </a:lnTo>
                <a:lnTo>
                  <a:pt x="202" y="402"/>
                </a:lnTo>
                <a:lnTo>
                  <a:pt x="236" y="242"/>
                </a:lnTo>
                <a:lnTo>
                  <a:pt x="260" y="242"/>
                </a:lnTo>
                <a:lnTo>
                  <a:pt x="296" y="402"/>
                </a:lnTo>
                <a:lnTo>
                  <a:pt x="320" y="402"/>
                </a:lnTo>
                <a:lnTo>
                  <a:pt x="266" y="198"/>
                </a:lnTo>
                <a:lnTo>
                  <a:pt x="278" y="198"/>
                </a:lnTo>
                <a:lnTo>
                  <a:pt x="278" y="132"/>
                </a:lnTo>
                <a:lnTo>
                  <a:pt x="406" y="70"/>
                </a:lnTo>
                <a:lnTo>
                  <a:pt x="406" y="70"/>
                </a:lnTo>
                <a:lnTo>
                  <a:pt x="414" y="72"/>
                </a:lnTo>
                <a:lnTo>
                  <a:pt x="424" y="74"/>
                </a:lnTo>
                <a:lnTo>
                  <a:pt x="424" y="74"/>
                </a:lnTo>
                <a:lnTo>
                  <a:pt x="434" y="72"/>
                </a:lnTo>
                <a:lnTo>
                  <a:pt x="484" y="258"/>
                </a:lnTo>
                <a:lnTo>
                  <a:pt x="468" y="274"/>
                </a:lnTo>
                <a:lnTo>
                  <a:pt x="468" y="274"/>
                </a:lnTo>
                <a:lnTo>
                  <a:pt x="460" y="260"/>
                </a:lnTo>
                <a:lnTo>
                  <a:pt x="448" y="250"/>
                </a:lnTo>
                <a:lnTo>
                  <a:pt x="440" y="246"/>
                </a:lnTo>
                <a:lnTo>
                  <a:pt x="432" y="242"/>
                </a:lnTo>
                <a:lnTo>
                  <a:pt x="424" y="240"/>
                </a:lnTo>
                <a:lnTo>
                  <a:pt x="416" y="240"/>
                </a:lnTo>
                <a:lnTo>
                  <a:pt x="416" y="240"/>
                </a:lnTo>
                <a:lnTo>
                  <a:pt x="404" y="242"/>
                </a:lnTo>
                <a:lnTo>
                  <a:pt x="394" y="244"/>
                </a:lnTo>
                <a:lnTo>
                  <a:pt x="384" y="250"/>
                </a:lnTo>
                <a:lnTo>
                  <a:pt x="376" y="256"/>
                </a:lnTo>
                <a:lnTo>
                  <a:pt x="368" y="264"/>
                </a:lnTo>
                <a:lnTo>
                  <a:pt x="362" y="274"/>
                </a:lnTo>
                <a:lnTo>
                  <a:pt x="360" y="284"/>
                </a:lnTo>
                <a:lnTo>
                  <a:pt x="358" y="296"/>
                </a:lnTo>
                <a:lnTo>
                  <a:pt x="358" y="296"/>
                </a:lnTo>
                <a:lnTo>
                  <a:pt x="358" y="404"/>
                </a:lnTo>
                <a:lnTo>
                  <a:pt x="470" y="404"/>
                </a:lnTo>
                <a:lnTo>
                  <a:pt x="470" y="358"/>
                </a:lnTo>
                <a:lnTo>
                  <a:pt x="504" y="396"/>
                </a:lnTo>
                <a:lnTo>
                  <a:pt x="504" y="396"/>
                </a:lnTo>
                <a:lnTo>
                  <a:pt x="516" y="386"/>
                </a:lnTo>
                <a:lnTo>
                  <a:pt x="528" y="374"/>
                </a:lnTo>
                <a:lnTo>
                  <a:pt x="536" y="362"/>
                </a:lnTo>
                <a:lnTo>
                  <a:pt x="544" y="348"/>
                </a:lnTo>
                <a:lnTo>
                  <a:pt x="548" y="332"/>
                </a:lnTo>
                <a:lnTo>
                  <a:pt x="550" y="318"/>
                </a:lnTo>
                <a:lnTo>
                  <a:pt x="550" y="300"/>
                </a:lnTo>
                <a:lnTo>
                  <a:pt x="546" y="284"/>
                </a:lnTo>
                <a:lnTo>
                  <a:pt x="546" y="284"/>
                </a:lnTo>
                <a:lnTo>
                  <a:pt x="540" y="268"/>
                </a:lnTo>
                <a:lnTo>
                  <a:pt x="532" y="254"/>
                </a:lnTo>
                <a:lnTo>
                  <a:pt x="522" y="242"/>
                </a:lnTo>
                <a:lnTo>
                  <a:pt x="510" y="232"/>
                </a:lnTo>
                <a:lnTo>
                  <a:pt x="492" y="250"/>
                </a:lnTo>
                <a:lnTo>
                  <a:pt x="442" y="68"/>
                </a:lnTo>
                <a:lnTo>
                  <a:pt x="442" y="68"/>
                </a:lnTo>
                <a:lnTo>
                  <a:pt x="450" y="62"/>
                </a:lnTo>
                <a:lnTo>
                  <a:pt x="456" y="54"/>
                </a:lnTo>
                <a:lnTo>
                  <a:pt x="458" y="46"/>
                </a:lnTo>
                <a:lnTo>
                  <a:pt x="460" y="38"/>
                </a:lnTo>
                <a:lnTo>
                  <a:pt x="460" y="38"/>
                </a:lnTo>
                <a:lnTo>
                  <a:pt x="460" y="30"/>
                </a:lnTo>
                <a:lnTo>
                  <a:pt x="458" y="24"/>
                </a:lnTo>
                <a:lnTo>
                  <a:pt x="454" y="18"/>
                </a:lnTo>
                <a:lnTo>
                  <a:pt x="450" y="12"/>
                </a:lnTo>
                <a:lnTo>
                  <a:pt x="444" y="8"/>
                </a:lnTo>
                <a:lnTo>
                  <a:pt x="438" y="4"/>
                </a:lnTo>
                <a:lnTo>
                  <a:pt x="430" y="2"/>
                </a:lnTo>
                <a:lnTo>
                  <a:pt x="424" y="0"/>
                </a:lnTo>
                <a:lnTo>
                  <a:pt x="424" y="0"/>
                </a:lnTo>
                <a:lnTo>
                  <a:pt x="412" y="2"/>
                </a:lnTo>
                <a:lnTo>
                  <a:pt x="402" y="8"/>
                </a:lnTo>
                <a:lnTo>
                  <a:pt x="394" y="16"/>
                </a:lnTo>
                <a:lnTo>
                  <a:pt x="390" y="26"/>
                </a:lnTo>
                <a:lnTo>
                  <a:pt x="102" y="168"/>
                </a:lnTo>
                <a:lnTo>
                  <a:pt x="102" y="168"/>
                </a:lnTo>
                <a:lnTo>
                  <a:pt x="102" y="158"/>
                </a:lnTo>
                <a:lnTo>
                  <a:pt x="102" y="158"/>
                </a:lnTo>
                <a:lnTo>
                  <a:pt x="98" y="148"/>
                </a:lnTo>
                <a:lnTo>
                  <a:pt x="92" y="138"/>
                </a:lnTo>
                <a:lnTo>
                  <a:pt x="92" y="138"/>
                </a:lnTo>
                <a:lnTo>
                  <a:pt x="84" y="132"/>
                </a:lnTo>
                <a:lnTo>
                  <a:pt x="76" y="128"/>
                </a:lnTo>
                <a:lnTo>
                  <a:pt x="68" y="126"/>
                </a:lnTo>
                <a:lnTo>
                  <a:pt x="60" y="124"/>
                </a:lnTo>
                <a:lnTo>
                  <a:pt x="50" y="124"/>
                </a:lnTo>
                <a:lnTo>
                  <a:pt x="42" y="126"/>
                </a:lnTo>
                <a:lnTo>
                  <a:pt x="34" y="130"/>
                </a:lnTo>
                <a:lnTo>
                  <a:pt x="26" y="136"/>
                </a:lnTo>
                <a:lnTo>
                  <a:pt x="26" y="136"/>
                </a:lnTo>
                <a:lnTo>
                  <a:pt x="20" y="142"/>
                </a:lnTo>
                <a:lnTo>
                  <a:pt x="20" y="142"/>
                </a:lnTo>
                <a:lnTo>
                  <a:pt x="16" y="150"/>
                </a:lnTo>
                <a:lnTo>
                  <a:pt x="16" y="150"/>
                </a:lnTo>
                <a:lnTo>
                  <a:pt x="14" y="162"/>
                </a:lnTo>
                <a:lnTo>
                  <a:pt x="12" y="184"/>
                </a:lnTo>
                <a:lnTo>
                  <a:pt x="12" y="184"/>
                </a:lnTo>
                <a:lnTo>
                  <a:pt x="14" y="196"/>
                </a:lnTo>
                <a:lnTo>
                  <a:pt x="18" y="208"/>
                </a:lnTo>
                <a:lnTo>
                  <a:pt x="22" y="222"/>
                </a:lnTo>
                <a:lnTo>
                  <a:pt x="28" y="236"/>
                </a:lnTo>
                <a:lnTo>
                  <a:pt x="26" y="412"/>
                </a:lnTo>
                <a:lnTo>
                  <a:pt x="0" y="412"/>
                </a:lnTo>
                <a:close/>
                <a:moveTo>
                  <a:pt x="454" y="332"/>
                </a:moveTo>
                <a:lnTo>
                  <a:pt x="454" y="332"/>
                </a:lnTo>
                <a:lnTo>
                  <a:pt x="446" y="330"/>
                </a:lnTo>
                <a:lnTo>
                  <a:pt x="442" y="326"/>
                </a:lnTo>
                <a:lnTo>
                  <a:pt x="438" y="322"/>
                </a:lnTo>
                <a:lnTo>
                  <a:pt x="438" y="316"/>
                </a:lnTo>
                <a:lnTo>
                  <a:pt x="438" y="316"/>
                </a:lnTo>
                <a:lnTo>
                  <a:pt x="438" y="310"/>
                </a:lnTo>
                <a:lnTo>
                  <a:pt x="442" y="304"/>
                </a:lnTo>
                <a:lnTo>
                  <a:pt x="446" y="302"/>
                </a:lnTo>
                <a:lnTo>
                  <a:pt x="454" y="300"/>
                </a:lnTo>
                <a:lnTo>
                  <a:pt x="454" y="300"/>
                </a:lnTo>
                <a:lnTo>
                  <a:pt x="460" y="302"/>
                </a:lnTo>
                <a:lnTo>
                  <a:pt x="464" y="304"/>
                </a:lnTo>
                <a:lnTo>
                  <a:pt x="468" y="310"/>
                </a:lnTo>
                <a:lnTo>
                  <a:pt x="468" y="316"/>
                </a:lnTo>
                <a:lnTo>
                  <a:pt x="468" y="316"/>
                </a:lnTo>
                <a:lnTo>
                  <a:pt x="468" y="322"/>
                </a:lnTo>
                <a:lnTo>
                  <a:pt x="464" y="326"/>
                </a:lnTo>
                <a:lnTo>
                  <a:pt x="460" y="330"/>
                </a:lnTo>
                <a:lnTo>
                  <a:pt x="454" y="332"/>
                </a:lnTo>
                <a:lnTo>
                  <a:pt x="454" y="332"/>
                </a:lnTo>
                <a:close/>
                <a:moveTo>
                  <a:pt x="426" y="16"/>
                </a:moveTo>
                <a:lnTo>
                  <a:pt x="426" y="16"/>
                </a:lnTo>
                <a:lnTo>
                  <a:pt x="432" y="18"/>
                </a:lnTo>
                <a:lnTo>
                  <a:pt x="438" y="22"/>
                </a:lnTo>
                <a:lnTo>
                  <a:pt x="444" y="28"/>
                </a:lnTo>
                <a:lnTo>
                  <a:pt x="444" y="36"/>
                </a:lnTo>
                <a:lnTo>
                  <a:pt x="444" y="36"/>
                </a:lnTo>
                <a:lnTo>
                  <a:pt x="444" y="44"/>
                </a:lnTo>
                <a:lnTo>
                  <a:pt x="438" y="50"/>
                </a:lnTo>
                <a:lnTo>
                  <a:pt x="432" y="54"/>
                </a:lnTo>
                <a:lnTo>
                  <a:pt x="426" y="56"/>
                </a:lnTo>
                <a:lnTo>
                  <a:pt x="426" y="56"/>
                </a:lnTo>
                <a:lnTo>
                  <a:pt x="418" y="54"/>
                </a:lnTo>
                <a:lnTo>
                  <a:pt x="412" y="50"/>
                </a:lnTo>
                <a:lnTo>
                  <a:pt x="408" y="44"/>
                </a:lnTo>
                <a:lnTo>
                  <a:pt x="406" y="36"/>
                </a:lnTo>
                <a:lnTo>
                  <a:pt x="406" y="36"/>
                </a:lnTo>
                <a:lnTo>
                  <a:pt x="408" y="28"/>
                </a:lnTo>
                <a:lnTo>
                  <a:pt x="412" y="22"/>
                </a:lnTo>
                <a:lnTo>
                  <a:pt x="418" y="18"/>
                </a:lnTo>
                <a:lnTo>
                  <a:pt x="426" y="16"/>
                </a:lnTo>
                <a:lnTo>
                  <a:pt x="426" y="16"/>
                </a:lnTo>
                <a:close/>
                <a:moveTo>
                  <a:pt x="246" y="124"/>
                </a:moveTo>
                <a:lnTo>
                  <a:pt x="246" y="124"/>
                </a:lnTo>
                <a:lnTo>
                  <a:pt x="252" y="126"/>
                </a:lnTo>
                <a:lnTo>
                  <a:pt x="258" y="130"/>
                </a:lnTo>
                <a:lnTo>
                  <a:pt x="262" y="134"/>
                </a:lnTo>
                <a:lnTo>
                  <a:pt x="262" y="142"/>
                </a:lnTo>
                <a:lnTo>
                  <a:pt x="262" y="142"/>
                </a:lnTo>
                <a:lnTo>
                  <a:pt x="262" y="148"/>
                </a:lnTo>
                <a:lnTo>
                  <a:pt x="258" y="154"/>
                </a:lnTo>
                <a:lnTo>
                  <a:pt x="252" y="156"/>
                </a:lnTo>
                <a:lnTo>
                  <a:pt x="246" y="158"/>
                </a:lnTo>
                <a:lnTo>
                  <a:pt x="246" y="158"/>
                </a:lnTo>
                <a:lnTo>
                  <a:pt x="240" y="156"/>
                </a:lnTo>
                <a:lnTo>
                  <a:pt x="234" y="154"/>
                </a:lnTo>
                <a:lnTo>
                  <a:pt x="230" y="148"/>
                </a:lnTo>
                <a:lnTo>
                  <a:pt x="228" y="142"/>
                </a:lnTo>
                <a:lnTo>
                  <a:pt x="228" y="142"/>
                </a:lnTo>
                <a:lnTo>
                  <a:pt x="230" y="134"/>
                </a:lnTo>
                <a:lnTo>
                  <a:pt x="234" y="130"/>
                </a:lnTo>
                <a:lnTo>
                  <a:pt x="240" y="126"/>
                </a:lnTo>
                <a:lnTo>
                  <a:pt x="246" y="124"/>
                </a:lnTo>
                <a:lnTo>
                  <a:pt x="246" y="124"/>
                </a:lnTo>
                <a:close/>
                <a:moveTo>
                  <a:pt x="56" y="144"/>
                </a:moveTo>
                <a:lnTo>
                  <a:pt x="56" y="144"/>
                </a:lnTo>
                <a:lnTo>
                  <a:pt x="66" y="146"/>
                </a:lnTo>
                <a:lnTo>
                  <a:pt x="74" y="152"/>
                </a:lnTo>
                <a:lnTo>
                  <a:pt x="80" y="160"/>
                </a:lnTo>
                <a:lnTo>
                  <a:pt x="82" y="170"/>
                </a:lnTo>
                <a:lnTo>
                  <a:pt x="82" y="170"/>
                </a:lnTo>
                <a:lnTo>
                  <a:pt x="80" y="180"/>
                </a:lnTo>
                <a:lnTo>
                  <a:pt x="74" y="190"/>
                </a:lnTo>
                <a:lnTo>
                  <a:pt x="66" y="194"/>
                </a:lnTo>
                <a:lnTo>
                  <a:pt x="56" y="196"/>
                </a:lnTo>
                <a:lnTo>
                  <a:pt x="56" y="196"/>
                </a:lnTo>
                <a:lnTo>
                  <a:pt x="46" y="194"/>
                </a:lnTo>
                <a:lnTo>
                  <a:pt x="36" y="190"/>
                </a:lnTo>
                <a:lnTo>
                  <a:pt x="30" y="180"/>
                </a:lnTo>
                <a:lnTo>
                  <a:pt x="28" y="170"/>
                </a:lnTo>
                <a:lnTo>
                  <a:pt x="28" y="170"/>
                </a:lnTo>
                <a:lnTo>
                  <a:pt x="30" y="160"/>
                </a:lnTo>
                <a:lnTo>
                  <a:pt x="36" y="152"/>
                </a:lnTo>
                <a:lnTo>
                  <a:pt x="46" y="146"/>
                </a:lnTo>
                <a:lnTo>
                  <a:pt x="56" y="144"/>
                </a:lnTo>
                <a:lnTo>
                  <a:pt x="56" y="144"/>
                </a:lnTo>
                <a:close/>
              </a:path>
            </a:pathLst>
          </a:custGeom>
          <a:solidFill>
            <a:srgbClr val="8B8B8B"/>
          </a:solidFill>
          <a:ln w="9525">
            <a:noFill/>
            <a:round/>
            <a:headEnd/>
            <a:tailEnd/>
          </a:ln>
        </p:spPr>
        <p:txBody>
          <a:bodyPr vert="horz" wrap="square" lIns="68459" tIns="34229" rIns="68459" bIns="34229" numCol="1" anchor="t" anchorCtr="0" compatLnSpc="1">
            <a:prstTxWarp prst="textNoShape">
              <a:avLst/>
            </a:prstTxWarp>
          </a:bodyPr>
          <a:lstStyle/>
          <a:p>
            <a:pPr defTabSz="913083">
              <a:defRPr/>
            </a:pPr>
            <a:endParaRPr lang="zh-CN" altLang="en-US" sz="525" kern="0">
              <a:solidFill>
                <a:srgbClr val="FF0000"/>
              </a:solidFill>
              <a:ea typeface="Arial Unicode MS" panose="020B0604020202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矩形 100">
            <a:extLst>
              <a:ext uri="{FF2B5EF4-FFF2-40B4-BE49-F238E27FC236}">
                <a16:creationId xmlns:a16="http://schemas.microsoft.com/office/drawing/2014/main" id="{650BC368-4112-004A-BFDD-5DC4E542772A}"/>
              </a:ext>
            </a:extLst>
          </p:cNvPr>
          <p:cNvSpPr/>
          <p:nvPr/>
        </p:nvSpPr>
        <p:spPr>
          <a:xfrm>
            <a:off x="6345211" y="4854987"/>
            <a:ext cx="11273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zh-CN" altLang="zh-CN" sz="900" kern="0" dirty="0">
                <a:ea typeface="微软雅黑"/>
                <a:cs typeface="Arial" panose="020B0604020202020204" pitchFamily="34" charset="0"/>
              </a:rPr>
              <a:t>Smart </a:t>
            </a:r>
            <a:r>
              <a:rPr lang="en-US" altLang="zh-CN" sz="900" kern="0" dirty="0">
                <a:ea typeface="微软雅黑"/>
                <a:cs typeface="Arial" panose="020B0604020202020204" pitchFamily="34" charset="0"/>
              </a:rPr>
              <a:t>Agriculture</a:t>
            </a:r>
            <a:endParaRPr lang="zh-CN" altLang="zh-CN" sz="900" kern="0" dirty="0"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81" name="矩形 101">
            <a:extLst>
              <a:ext uri="{FF2B5EF4-FFF2-40B4-BE49-F238E27FC236}">
                <a16:creationId xmlns:a16="http://schemas.microsoft.com/office/drawing/2014/main" id="{66F1DD1F-3A24-E647-BE45-25D0C0B6A428}"/>
              </a:ext>
            </a:extLst>
          </p:cNvPr>
          <p:cNvSpPr/>
          <p:nvPr/>
        </p:nvSpPr>
        <p:spPr>
          <a:xfrm>
            <a:off x="7429975" y="4875679"/>
            <a:ext cx="7294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en-US" altLang="zh-CN" sz="900" kern="0" dirty="0">
                <a:ea typeface="微软雅黑"/>
                <a:cs typeface="Arial" panose="020B0604020202020204" pitchFamily="34" charset="0"/>
              </a:rPr>
              <a:t>Logistics</a:t>
            </a:r>
            <a:endParaRPr lang="zh-CN" altLang="zh-CN" sz="900" kern="0" dirty="0"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82" name="矩形 102">
            <a:extLst>
              <a:ext uri="{FF2B5EF4-FFF2-40B4-BE49-F238E27FC236}">
                <a16:creationId xmlns:a16="http://schemas.microsoft.com/office/drawing/2014/main" id="{192756DC-D601-4C4D-8728-1C8C77C7EA39}"/>
              </a:ext>
            </a:extLst>
          </p:cNvPr>
          <p:cNvSpPr/>
          <p:nvPr/>
        </p:nvSpPr>
        <p:spPr>
          <a:xfrm>
            <a:off x="8060365" y="4848198"/>
            <a:ext cx="7294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en-US" altLang="zh-CN" sz="900" kern="0" dirty="0">
                <a:ea typeface="微软雅黑"/>
                <a:cs typeface="Arial" panose="020B0604020202020204" pitchFamily="34" charset="0"/>
              </a:rPr>
              <a:t>Smart City</a:t>
            </a:r>
            <a:endParaRPr lang="zh-CN" altLang="zh-CN" sz="900" kern="0" dirty="0"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83" name="图片 117">
            <a:extLst>
              <a:ext uri="{FF2B5EF4-FFF2-40B4-BE49-F238E27FC236}">
                <a16:creationId xmlns:a16="http://schemas.microsoft.com/office/drawing/2014/main" id="{6A788E20-BEA1-F04C-98AA-AC7AD72B283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00" y="3544207"/>
            <a:ext cx="961454" cy="787236"/>
          </a:xfrm>
          <a:prstGeom prst="rect">
            <a:avLst/>
          </a:prstGeom>
        </p:spPr>
      </p:pic>
      <p:pic>
        <p:nvPicPr>
          <p:cNvPr id="84" name="图片 1">
            <a:extLst>
              <a:ext uri="{FF2B5EF4-FFF2-40B4-BE49-F238E27FC236}">
                <a16:creationId xmlns:a16="http://schemas.microsoft.com/office/drawing/2014/main" id="{D7D4177C-B1A0-824F-82B9-643BC33301F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30" t="9213" r="67687" b="62286"/>
          <a:stretch/>
        </p:blipFill>
        <p:spPr>
          <a:xfrm>
            <a:off x="5332836" y="3540003"/>
            <a:ext cx="561999" cy="345450"/>
          </a:xfrm>
          <a:prstGeom prst="rect">
            <a:avLst/>
          </a:prstGeom>
        </p:spPr>
      </p:pic>
      <p:pic>
        <p:nvPicPr>
          <p:cNvPr id="85" name="图片 5">
            <a:extLst>
              <a:ext uri="{FF2B5EF4-FFF2-40B4-BE49-F238E27FC236}">
                <a16:creationId xmlns:a16="http://schemas.microsoft.com/office/drawing/2014/main" id="{C978B6BD-7777-5740-AF76-EFA65D8B8FC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840" t="57169" r="63243" b="13645"/>
          <a:stretch/>
        </p:blipFill>
        <p:spPr>
          <a:xfrm>
            <a:off x="7476594" y="4557772"/>
            <a:ext cx="492370" cy="350946"/>
          </a:xfrm>
          <a:prstGeom prst="rect">
            <a:avLst/>
          </a:prstGeom>
        </p:spPr>
      </p:pic>
      <p:pic>
        <p:nvPicPr>
          <p:cNvPr id="86" name="图片 10">
            <a:extLst>
              <a:ext uri="{FF2B5EF4-FFF2-40B4-BE49-F238E27FC236}">
                <a16:creationId xmlns:a16="http://schemas.microsoft.com/office/drawing/2014/main" id="{D3D6CE98-3E44-3B4C-837B-B1C519AB412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6417" t="5630" r="41500" b="54370"/>
          <a:stretch/>
        </p:blipFill>
        <p:spPr>
          <a:xfrm>
            <a:off x="7848520" y="3407919"/>
            <a:ext cx="500815" cy="529858"/>
          </a:xfrm>
          <a:prstGeom prst="rect">
            <a:avLst/>
          </a:prstGeom>
        </p:spPr>
      </p:pic>
      <p:pic>
        <p:nvPicPr>
          <p:cNvPr id="87" name="图片 11">
            <a:extLst>
              <a:ext uri="{FF2B5EF4-FFF2-40B4-BE49-F238E27FC236}">
                <a16:creationId xmlns:a16="http://schemas.microsoft.com/office/drawing/2014/main" id="{BD416401-AA31-A047-A8E0-D56D8025883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4167" t="53185" r="25416" b="7407"/>
          <a:stretch/>
        </p:blipFill>
        <p:spPr>
          <a:xfrm>
            <a:off x="5436163" y="4467304"/>
            <a:ext cx="416187" cy="469212"/>
          </a:xfrm>
          <a:prstGeom prst="rect">
            <a:avLst/>
          </a:prstGeom>
        </p:spPr>
      </p:pic>
      <p:pic>
        <p:nvPicPr>
          <p:cNvPr id="88" name="图片 12">
            <a:extLst>
              <a:ext uri="{FF2B5EF4-FFF2-40B4-BE49-F238E27FC236}">
                <a16:creationId xmlns:a16="http://schemas.microsoft.com/office/drawing/2014/main" id="{CC77947A-F133-EB41-97C3-A3AFA9C3547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9250" t="5482" r="9083" b="58666"/>
          <a:stretch/>
        </p:blipFill>
        <p:spPr>
          <a:xfrm>
            <a:off x="6696996" y="4479440"/>
            <a:ext cx="446767" cy="431804"/>
          </a:xfrm>
          <a:prstGeom prst="rect">
            <a:avLst/>
          </a:prstGeom>
        </p:spPr>
      </p:pic>
      <p:sp>
        <p:nvSpPr>
          <p:cNvPr id="91" name="矩形 68">
            <a:extLst>
              <a:ext uri="{FF2B5EF4-FFF2-40B4-BE49-F238E27FC236}">
                <a16:creationId xmlns:a16="http://schemas.microsoft.com/office/drawing/2014/main" id="{4FD0A747-C428-6543-86DD-F714F108EEB7}"/>
              </a:ext>
            </a:extLst>
          </p:cNvPr>
          <p:cNvSpPr/>
          <p:nvPr/>
        </p:nvSpPr>
        <p:spPr>
          <a:xfrm>
            <a:off x="0" y="5327335"/>
            <a:ext cx="9144000" cy="405000"/>
          </a:xfrm>
          <a:prstGeom prst="rect">
            <a:avLst/>
          </a:prstGeom>
          <a:solidFill>
            <a:srgbClr val="268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文本框 69">
            <a:extLst>
              <a:ext uri="{FF2B5EF4-FFF2-40B4-BE49-F238E27FC236}">
                <a16:creationId xmlns:a16="http://schemas.microsoft.com/office/drawing/2014/main" id="{18BE5DA1-36D8-1243-B1A1-7F20E21D648E}"/>
              </a:ext>
            </a:extLst>
          </p:cNvPr>
          <p:cNvSpPr txBox="1"/>
          <p:nvPr/>
        </p:nvSpPr>
        <p:spPr>
          <a:xfrm>
            <a:off x="93880" y="5299670"/>
            <a:ext cx="873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5G connections will go beyond human beings’ communications, and will enable intelligent internet of things in the future. Next generation of telecommunication technologies will be adopted by a wider range of industries and </a:t>
            </a:r>
            <a:r>
              <a:rPr lang="en-US" altLang="zh-CN" sz="1200" dirty="0" err="1">
                <a:solidFill>
                  <a:schemeClr val="bg1"/>
                </a:solidFill>
                <a:cs typeface="Arial" panose="020B0604020202020204" pitchFamily="34" charset="0"/>
              </a:rPr>
              <a:t>sectors.C</a:t>
            </a:r>
            <a:endParaRPr lang="zh-CN" alt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9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2DD8-9217-3246-AAAD-39FFD97F0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5G Service Scenarios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4D358917-1225-784E-A495-B5B4477B55F3}"/>
              </a:ext>
            </a:extLst>
          </p:cNvPr>
          <p:cNvSpPr txBox="1">
            <a:spLocks/>
          </p:cNvSpPr>
          <p:nvPr/>
        </p:nvSpPr>
        <p:spPr>
          <a:xfrm>
            <a:off x="18268" y="1500830"/>
            <a:ext cx="8885465" cy="10994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ko-KR" sz="2000" dirty="0"/>
              <a:t>Key Scenarios to be Addressed throughout the Multiple Stages of 5G Development</a:t>
            </a:r>
            <a:endParaRPr lang="ko-KR" altLang="en-US" sz="2000" dirty="0"/>
          </a:p>
        </p:txBody>
      </p:sp>
      <p:grpSp>
        <p:nvGrpSpPr>
          <p:cNvPr id="5" name="그룹 67">
            <a:extLst>
              <a:ext uri="{FF2B5EF4-FFF2-40B4-BE49-F238E27FC236}">
                <a16:creationId xmlns:a16="http://schemas.microsoft.com/office/drawing/2014/main" id="{529FD07D-CC4D-E542-8D6F-FF7941015FE0}"/>
              </a:ext>
            </a:extLst>
          </p:cNvPr>
          <p:cNvGrpSpPr/>
          <p:nvPr/>
        </p:nvGrpSpPr>
        <p:grpSpPr>
          <a:xfrm>
            <a:off x="18268" y="2294874"/>
            <a:ext cx="7038008" cy="4374486"/>
            <a:chOff x="398496" y="569378"/>
            <a:chExt cx="11622302" cy="6912767"/>
          </a:xfrm>
        </p:grpSpPr>
        <p:pic>
          <p:nvPicPr>
            <p:cNvPr id="11" name="그림 68">
              <a:extLst>
                <a:ext uri="{FF2B5EF4-FFF2-40B4-BE49-F238E27FC236}">
                  <a16:creationId xmlns:a16="http://schemas.microsoft.com/office/drawing/2014/main" id="{1A1C8FD0-8B4B-1B42-B6B9-9067659D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96" y="569378"/>
              <a:ext cx="11622302" cy="6912767"/>
            </a:xfrm>
            <a:prstGeom prst="rect">
              <a:avLst/>
            </a:prstGeom>
          </p:spPr>
        </p:pic>
        <p:pic>
          <p:nvPicPr>
            <p:cNvPr id="12" name="그림 69">
              <a:extLst>
                <a:ext uri="{FF2B5EF4-FFF2-40B4-BE49-F238E27FC236}">
                  <a16:creationId xmlns:a16="http://schemas.microsoft.com/office/drawing/2014/main" id="{D03CA22F-03F6-8E44-90F6-57B452AA4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1110" y="2711790"/>
              <a:ext cx="843574" cy="843574"/>
            </a:xfrm>
            <a:prstGeom prst="ellipse">
              <a:avLst/>
            </a:prstGeom>
            <a:solidFill>
              <a:sysClr val="window" lastClr="FFFFFF"/>
            </a:solidFill>
            <a:ln w="28575">
              <a:solidFill>
                <a:sysClr val="window" lastClr="FFFFFF"/>
              </a:solidFill>
            </a:ln>
            <a:effectLst>
              <a:outerShdw sx="108000" sy="108000" algn="ctr" rotWithShape="0">
                <a:srgbClr val="2CBEC7">
                  <a:alpha val="80000"/>
                </a:srgbClr>
              </a:outerShdw>
            </a:effectLst>
          </p:spPr>
        </p:pic>
        <p:pic>
          <p:nvPicPr>
            <p:cNvPr id="13" name="그림 70">
              <a:extLst>
                <a:ext uri="{FF2B5EF4-FFF2-40B4-BE49-F238E27FC236}">
                  <a16:creationId xmlns:a16="http://schemas.microsoft.com/office/drawing/2014/main" id="{EE62EB3F-2590-8B4E-AA83-04533F85D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1879" y="2672763"/>
              <a:ext cx="846177" cy="846177"/>
            </a:xfrm>
            <a:prstGeom prst="ellipse">
              <a:avLst/>
            </a:prstGeom>
            <a:ln w="28575">
              <a:solidFill>
                <a:sysClr val="window" lastClr="FFFFFF"/>
              </a:solidFill>
            </a:ln>
            <a:effectLst>
              <a:outerShdw sx="108000" sy="108000" algn="ctr" rotWithShape="0">
                <a:srgbClr val="2FABFF">
                  <a:alpha val="80000"/>
                </a:srgbClr>
              </a:outerShdw>
            </a:effectLst>
          </p:spPr>
        </p:pic>
        <p:pic>
          <p:nvPicPr>
            <p:cNvPr id="14" name="그림 71">
              <a:extLst>
                <a:ext uri="{FF2B5EF4-FFF2-40B4-BE49-F238E27FC236}">
                  <a16:creationId xmlns:a16="http://schemas.microsoft.com/office/drawing/2014/main" id="{52667580-E681-0C49-AECA-F764BAA11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710" y="6413819"/>
              <a:ext cx="501890" cy="501890"/>
            </a:xfrm>
            <a:prstGeom prst="ellipse">
              <a:avLst/>
            </a:prstGeom>
            <a:ln w="28575">
              <a:solidFill>
                <a:sysClr val="window" lastClr="FFFFFF"/>
              </a:solidFill>
            </a:ln>
            <a:effectLst>
              <a:outerShdw sx="108000" sy="108000" algn="ctr" rotWithShape="0">
                <a:srgbClr val="2FABFF">
                  <a:alpha val="80000"/>
                </a:srgbClr>
              </a:outerShdw>
            </a:effectLst>
          </p:spPr>
        </p:pic>
        <p:pic>
          <p:nvPicPr>
            <p:cNvPr id="15" name="그림 73">
              <a:extLst>
                <a:ext uri="{FF2B5EF4-FFF2-40B4-BE49-F238E27FC236}">
                  <a16:creationId xmlns:a16="http://schemas.microsoft.com/office/drawing/2014/main" id="{6AC708AC-37AE-3049-9596-7D57CE530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5700" y="2980210"/>
              <a:ext cx="501890" cy="501890"/>
            </a:xfrm>
            <a:prstGeom prst="ellipse">
              <a:avLst/>
            </a:prstGeom>
            <a:solidFill>
              <a:sysClr val="window" lastClr="FFFFFF"/>
            </a:solidFill>
            <a:ln w="28575">
              <a:solidFill>
                <a:sysClr val="window" lastClr="FFFFFF"/>
              </a:solidFill>
            </a:ln>
            <a:effectLst>
              <a:outerShdw sx="108000" sy="108000" algn="ctr" rotWithShape="0">
                <a:srgbClr val="2CBEC7">
                  <a:alpha val="80000"/>
                </a:srgbClr>
              </a:outerShdw>
            </a:effectLst>
          </p:spPr>
        </p:pic>
        <p:pic>
          <p:nvPicPr>
            <p:cNvPr id="16" name="그림 74">
              <a:extLst>
                <a:ext uri="{FF2B5EF4-FFF2-40B4-BE49-F238E27FC236}">
                  <a16:creationId xmlns:a16="http://schemas.microsoft.com/office/drawing/2014/main" id="{498B7BD5-E141-494B-B7CA-58DC3F2F3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8094" y="3651971"/>
              <a:ext cx="501890" cy="501890"/>
            </a:xfrm>
            <a:prstGeom prst="ellipse">
              <a:avLst/>
            </a:prstGeom>
            <a:solidFill>
              <a:sysClr val="window" lastClr="FFFFFF"/>
            </a:solidFill>
            <a:ln w="28575">
              <a:solidFill>
                <a:sysClr val="window" lastClr="FFFFFF"/>
              </a:solidFill>
            </a:ln>
            <a:effectLst>
              <a:outerShdw sx="108000" sy="108000" algn="ctr" rotWithShape="0">
                <a:srgbClr val="2CBEC7">
                  <a:alpha val="80000"/>
                </a:srgbClr>
              </a:outerShdw>
            </a:effectLst>
          </p:spPr>
        </p:pic>
        <p:grpSp>
          <p:nvGrpSpPr>
            <p:cNvPr id="17" name="그룹 75">
              <a:extLst>
                <a:ext uri="{FF2B5EF4-FFF2-40B4-BE49-F238E27FC236}">
                  <a16:creationId xmlns:a16="http://schemas.microsoft.com/office/drawing/2014/main" id="{664F04A4-D3D2-1A48-B078-7BA2A0A619C1}"/>
                </a:ext>
              </a:extLst>
            </p:cNvPr>
            <p:cNvGrpSpPr/>
            <p:nvPr/>
          </p:nvGrpSpPr>
          <p:grpSpPr>
            <a:xfrm>
              <a:off x="414053" y="887728"/>
              <a:ext cx="2846095" cy="1666512"/>
              <a:chOff x="971515" y="1038298"/>
              <a:chExt cx="2846095" cy="1666512"/>
            </a:xfrm>
          </p:grpSpPr>
          <p:sp>
            <p:nvSpPr>
              <p:cNvPr id="66" name="대각선 방향의 모서리가 둥근 사각형 159">
                <a:extLst>
                  <a:ext uri="{FF2B5EF4-FFF2-40B4-BE49-F238E27FC236}">
                    <a16:creationId xmlns:a16="http://schemas.microsoft.com/office/drawing/2014/main" id="{D6890CA4-5AA4-784B-9441-D158F3585130}"/>
                  </a:ext>
                </a:extLst>
              </p:cNvPr>
              <p:cNvSpPr/>
              <p:nvPr/>
            </p:nvSpPr>
            <p:spPr>
              <a:xfrm>
                <a:off x="1098688" y="1163474"/>
                <a:ext cx="2504026" cy="1541336"/>
              </a:xfrm>
              <a:prstGeom prst="round2DiagRect">
                <a:avLst>
                  <a:gd name="adj1" fmla="val 10824"/>
                  <a:gd name="adj2" fmla="val 0"/>
                </a:avLst>
              </a:prstGeom>
              <a:solidFill>
                <a:sysClr val="window" lastClr="FFFFFF">
                  <a:alpha val="70000"/>
                </a:sysClr>
              </a:solidFill>
              <a:ln w="3175">
                <a:solidFill>
                  <a:sysClr val="windowText" lastClr="000000">
                    <a:lumMod val="20000"/>
                    <a:lumOff val="80000"/>
                  </a:sysClr>
                </a:solidFill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atinLnBrk="0">
                  <a:defRPr/>
                </a:pPr>
                <a:endParaRPr lang="ko-KR" alt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TextBox 59">
                <a:extLst>
                  <a:ext uri="{FF2B5EF4-FFF2-40B4-BE49-F238E27FC236}">
                    <a16:creationId xmlns:a16="http://schemas.microsoft.com/office/drawing/2014/main" id="{4210621D-9B02-6044-A536-567AC9999F97}"/>
                  </a:ext>
                </a:extLst>
              </p:cNvPr>
              <p:cNvSpPr txBox="1"/>
              <p:nvPr/>
            </p:nvSpPr>
            <p:spPr>
              <a:xfrm>
                <a:off x="1155081" y="1601089"/>
                <a:ext cx="2662529" cy="108466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latinLnBrk="0">
                  <a:lnSpc>
                    <a:spcPct val="110000"/>
                  </a:lnSpc>
                  <a:defRPr/>
                </a:pPr>
                <a:r>
                  <a:rPr lang="en-US" altLang="ko-KR" sz="700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</a:rPr>
                  <a:t>· Full reliability &amp; high availability</a:t>
                </a:r>
              </a:p>
              <a:p>
                <a:pPr latinLnBrk="0">
                  <a:lnSpc>
                    <a:spcPct val="110000"/>
                  </a:lnSpc>
                  <a:defRPr/>
                </a:pPr>
                <a:r>
                  <a:rPr lang="en-US" altLang="ko-KR" sz="700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</a:rPr>
                  <a:t>· Real-time responsiveness</a:t>
                </a:r>
              </a:p>
              <a:p>
                <a:pPr latinLnBrk="0">
                  <a:lnSpc>
                    <a:spcPct val="110000"/>
                  </a:lnSpc>
                  <a:defRPr/>
                </a:pPr>
                <a:r>
                  <a:rPr lang="en-US" altLang="ko-KR" sz="700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</a:rPr>
                  <a:t>· On-the-fly coverage scalability</a:t>
                </a:r>
              </a:p>
              <a:p>
                <a:pPr latinLnBrk="0">
                  <a:lnSpc>
                    <a:spcPct val="110000"/>
                  </a:lnSpc>
                  <a:defRPr/>
                </a:pPr>
                <a:r>
                  <a:rPr lang="en-US" altLang="ko-KR" sz="700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</a:rPr>
                  <a:t>  for disaster situations</a:t>
                </a:r>
                <a:endParaRPr lang="ko-KR" altLang="en-US" sz="700" kern="0" dirty="0">
                  <a:ln>
                    <a:solidFill>
                      <a:srgbClr val="53565A">
                        <a:lumMod val="40000"/>
                        <a:lumOff val="60000"/>
                        <a:alpha val="0"/>
                      </a:srgbClr>
                    </a:solidFill>
                  </a:ln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대각선 방향의 모서리가 둥근 사각형 161">
                <a:extLst>
                  <a:ext uri="{FF2B5EF4-FFF2-40B4-BE49-F238E27FC236}">
                    <a16:creationId xmlns:a16="http://schemas.microsoft.com/office/drawing/2014/main" id="{8B03DC1E-D2DE-A345-8DC4-36F2E33AFC5B}"/>
                  </a:ext>
                </a:extLst>
              </p:cNvPr>
              <p:cNvSpPr/>
              <p:nvPr/>
            </p:nvSpPr>
            <p:spPr>
              <a:xfrm>
                <a:off x="1153861" y="1220365"/>
                <a:ext cx="2393680" cy="334800"/>
              </a:xfrm>
              <a:prstGeom prst="round2DiagRect">
                <a:avLst>
                  <a:gd name="adj1" fmla="val 37470"/>
                  <a:gd name="adj2" fmla="val 0"/>
                </a:avLst>
              </a:prstGeom>
              <a:solidFill>
                <a:srgbClr val="F49020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sz="150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69" name="자유형 162">
                <a:extLst>
                  <a:ext uri="{FF2B5EF4-FFF2-40B4-BE49-F238E27FC236}">
                    <a16:creationId xmlns:a16="http://schemas.microsoft.com/office/drawing/2014/main" id="{51543A03-8814-1643-AFC3-9A982D0AC41D}"/>
                  </a:ext>
                </a:extLst>
              </p:cNvPr>
              <p:cNvSpPr/>
              <p:nvPr/>
            </p:nvSpPr>
            <p:spPr>
              <a:xfrm>
                <a:off x="1153861" y="1220365"/>
                <a:ext cx="2393680" cy="334800"/>
              </a:xfrm>
              <a:custGeom>
                <a:avLst/>
                <a:gdLst>
                  <a:gd name="connsiteX0" fmla="*/ 0 w 2393680"/>
                  <a:gd name="connsiteY0" fmla="*/ 0 h 333873"/>
                  <a:gd name="connsiteX1" fmla="*/ 2393680 w 2393680"/>
                  <a:gd name="connsiteY1" fmla="*/ 0 h 333873"/>
                  <a:gd name="connsiteX2" fmla="*/ 0 w 2393680"/>
                  <a:gd name="connsiteY2" fmla="*/ 333873 h 33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93680" h="333873">
                    <a:moveTo>
                      <a:pt x="0" y="0"/>
                    </a:moveTo>
                    <a:lnTo>
                      <a:pt x="2393680" y="0"/>
                    </a:lnTo>
                    <a:lnTo>
                      <a:pt x="0" y="333873"/>
                    </a:lnTo>
                    <a:close/>
                  </a:path>
                </a:pathLst>
              </a:custGeom>
              <a:solidFill>
                <a:srgbClr val="F8A41C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sz="150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70" name="TextBox 62">
                <a:extLst>
                  <a:ext uri="{FF2B5EF4-FFF2-40B4-BE49-F238E27FC236}">
                    <a16:creationId xmlns:a16="http://schemas.microsoft.com/office/drawing/2014/main" id="{20B378BD-4EC5-2345-8781-4B7CA9CC2281}"/>
                  </a:ext>
                </a:extLst>
              </p:cNvPr>
              <p:cNvSpPr txBox="1"/>
              <p:nvPr/>
            </p:nvSpPr>
            <p:spPr>
              <a:xfrm>
                <a:off x="1114614" y="1166069"/>
                <a:ext cx="2472173" cy="44211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900" b="1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Mission Critical Service</a:t>
                </a:r>
                <a:endParaRPr lang="ko-KR" altLang="en-US" sz="900" b="1" kern="0" dirty="0">
                  <a:ln>
                    <a:solidFill>
                      <a:srgbClr val="53565A">
                        <a:lumMod val="40000"/>
                        <a:lumOff val="60000"/>
                        <a:alpha val="0"/>
                      </a:srgb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타원 164">
                <a:extLst>
                  <a:ext uri="{FF2B5EF4-FFF2-40B4-BE49-F238E27FC236}">
                    <a16:creationId xmlns:a16="http://schemas.microsoft.com/office/drawing/2014/main" id="{55C3CEB8-0F42-0C47-B69C-18936BBAC174}"/>
                  </a:ext>
                </a:extLst>
              </p:cNvPr>
              <p:cNvSpPr/>
              <p:nvPr/>
            </p:nvSpPr>
            <p:spPr>
              <a:xfrm>
                <a:off x="971515" y="1038298"/>
                <a:ext cx="268142" cy="268142"/>
              </a:xfrm>
              <a:prstGeom prst="ellipse">
                <a:avLst/>
              </a:prstGeom>
              <a:solidFill>
                <a:sysClr val="windowText" lastClr="000000">
                  <a:lumMod val="50000"/>
                </a:sys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r>
                  <a:rPr lang="en-US" altLang="ko-KR" sz="800" b="1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ysClr val="window" lastClr="FFFFFF"/>
                    </a:solidFill>
                    <a:latin typeface="Calibri"/>
                    <a:ea typeface="맑은 고딕"/>
                  </a:rPr>
                  <a:t>1</a:t>
                </a:r>
                <a:endParaRPr lang="ko-KR" altLang="en-US" sz="800" b="1" kern="0" dirty="0">
                  <a:ln>
                    <a:solidFill>
                      <a:srgbClr val="53565A">
                        <a:lumMod val="40000"/>
                        <a:lumOff val="60000"/>
                        <a:alpha val="0"/>
                      </a:srgbClr>
                    </a:solidFill>
                  </a:ln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</p:grpSp>
        <p:grpSp>
          <p:nvGrpSpPr>
            <p:cNvPr id="18" name="그룹 76">
              <a:extLst>
                <a:ext uri="{FF2B5EF4-FFF2-40B4-BE49-F238E27FC236}">
                  <a16:creationId xmlns:a16="http://schemas.microsoft.com/office/drawing/2014/main" id="{4F4710DE-DD29-BD4B-9369-869F5E2FA104}"/>
                </a:ext>
              </a:extLst>
            </p:cNvPr>
            <p:cNvGrpSpPr/>
            <p:nvPr/>
          </p:nvGrpSpPr>
          <p:grpSpPr>
            <a:xfrm>
              <a:off x="8962655" y="887728"/>
              <a:ext cx="2696655" cy="1760929"/>
              <a:chOff x="8105509" y="1038298"/>
              <a:chExt cx="2696655" cy="1760929"/>
            </a:xfrm>
          </p:grpSpPr>
          <p:sp>
            <p:nvSpPr>
              <p:cNvPr id="59" name="대각선 방향의 모서리가 둥근 사각형 152">
                <a:extLst>
                  <a:ext uri="{FF2B5EF4-FFF2-40B4-BE49-F238E27FC236}">
                    <a16:creationId xmlns:a16="http://schemas.microsoft.com/office/drawing/2014/main" id="{465FD1E6-3DD4-684E-B113-2FC9FB82C7EC}"/>
                  </a:ext>
                </a:extLst>
              </p:cNvPr>
              <p:cNvSpPr/>
              <p:nvPr/>
            </p:nvSpPr>
            <p:spPr>
              <a:xfrm>
                <a:off x="8232682" y="1163474"/>
                <a:ext cx="2504026" cy="1541336"/>
              </a:xfrm>
              <a:prstGeom prst="round2DiagRect">
                <a:avLst>
                  <a:gd name="adj1" fmla="val 10824"/>
                  <a:gd name="adj2" fmla="val 0"/>
                </a:avLst>
              </a:prstGeom>
              <a:solidFill>
                <a:sysClr val="window" lastClr="FFFFFF">
                  <a:alpha val="70000"/>
                </a:sysClr>
              </a:solidFill>
              <a:ln w="3175">
                <a:solidFill>
                  <a:sysClr val="windowText" lastClr="000000">
                    <a:lumMod val="20000"/>
                    <a:lumOff val="80000"/>
                  </a:sysClr>
                </a:solidFill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atinLnBrk="0">
                  <a:defRPr/>
                </a:pPr>
                <a:endParaRPr lang="ko-KR" alt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TextBox 52">
                <a:extLst>
                  <a:ext uri="{FF2B5EF4-FFF2-40B4-BE49-F238E27FC236}">
                    <a16:creationId xmlns:a16="http://schemas.microsoft.com/office/drawing/2014/main" id="{A387E9B2-E1F1-154A-98A3-D6A0D79DA7CA}"/>
                  </a:ext>
                </a:extLst>
              </p:cNvPr>
              <p:cNvSpPr txBox="1"/>
              <p:nvPr/>
            </p:nvSpPr>
            <p:spPr>
              <a:xfrm>
                <a:off x="8308498" y="1487612"/>
                <a:ext cx="2493666" cy="131161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latinLnBrk="0">
                  <a:lnSpc>
                    <a:spcPct val="110000"/>
                  </a:lnSpc>
                  <a:defRPr/>
                </a:pPr>
                <a:r>
                  <a:rPr lang="en-US" altLang="ko-KR" sz="700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</a:rPr>
                  <a:t>· Next-generation broadband</a:t>
                </a:r>
              </a:p>
              <a:p>
                <a:pPr latinLnBrk="0">
                  <a:lnSpc>
                    <a:spcPct val="110000"/>
                  </a:lnSpc>
                  <a:defRPr/>
                </a:pPr>
                <a:r>
                  <a:rPr lang="en-US" altLang="ko-KR" sz="700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</a:rPr>
                  <a:t>· Multi-Gbps peak throughputs</a:t>
                </a:r>
              </a:p>
              <a:p>
                <a:pPr latinLnBrk="0">
                  <a:lnSpc>
                    <a:spcPct val="110000"/>
                  </a:lnSpc>
                  <a:defRPr/>
                </a:pPr>
                <a:r>
                  <a:rPr lang="en-US" altLang="ko-KR" sz="700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</a:rPr>
                  <a:t>· Alternative to costly fibre</a:t>
                </a:r>
              </a:p>
              <a:p>
                <a:pPr latinLnBrk="0">
                  <a:lnSpc>
                    <a:spcPct val="110000"/>
                  </a:lnSpc>
                  <a:defRPr/>
                </a:pPr>
                <a:r>
                  <a:rPr lang="en-US" altLang="ko-KR" sz="700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</a:rPr>
                  <a:t>· New VAS possibilities for</a:t>
                </a:r>
              </a:p>
              <a:p>
                <a:pPr latinLnBrk="0">
                  <a:lnSpc>
                    <a:spcPct val="110000"/>
                  </a:lnSpc>
                  <a:defRPr/>
                </a:pPr>
                <a:r>
                  <a:rPr lang="en-US" altLang="ko-KR" sz="700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</a:rPr>
                  <a:t>  fresh revenue generation</a:t>
                </a:r>
              </a:p>
            </p:txBody>
          </p:sp>
          <p:grpSp>
            <p:nvGrpSpPr>
              <p:cNvPr id="61" name="그룹 154">
                <a:extLst>
                  <a:ext uri="{FF2B5EF4-FFF2-40B4-BE49-F238E27FC236}">
                    <a16:creationId xmlns:a16="http://schemas.microsoft.com/office/drawing/2014/main" id="{0791A673-66E6-824C-B58C-AC0B6E243677}"/>
                  </a:ext>
                </a:extLst>
              </p:cNvPr>
              <p:cNvGrpSpPr/>
              <p:nvPr/>
            </p:nvGrpSpPr>
            <p:grpSpPr>
              <a:xfrm>
                <a:off x="8287855" y="1220365"/>
                <a:ext cx="2393680" cy="334800"/>
                <a:chOff x="8287855" y="1220365"/>
                <a:chExt cx="2393680" cy="334800"/>
              </a:xfrm>
            </p:grpSpPr>
            <p:sp>
              <p:nvSpPr>
                <p:cNvPr id="64" name="대각선 방향의 모서리가 둥근 사각형 157">
                  <a:extLst>
                    <a:ext uri="{FF2B5EF4-FFF2-40B4-BE49-F238E27FC236}">
                      <a16:creationId xmlns:a16="http://schemas.microsoft.com/office/drawing/2014/main" id="{C5290EE0-0D64-C347-B5A0-6CD3248CD1C4}"/>
                    </a:ext>
                  </a:extLst>
                </p:cNvPr>
                <p:cNvSpPr/>
                <p:nvPr/>
              </p:nvSpPr>
              <p:spPr>
                <a:xfrm>
                  <a:off x="8287855" y="1220365"/>
                  <a:ext cx="2393680" cy="334800"/>
                </a:xfrm>
                <a:prstGeom prst="round2DiagRect">
                  <a:avLst>
                    <a:gd name="adj1" fmla="val 37470"/>
                    <a:gd name="adj2" fmla="val 0"/>
                  </a:avLst>
                </a:prstGeom>
                <a:solidFill>
                  <a:srgbClr val="27ACB3"/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latinLnBrk="0">
                    <a:defRPr/>
                  </a:pPr>
                  <a:endParaRPr lang="ko-KR" altLang="en-US" sz="1500" kern="0">
                    <a:solidFill>
                      <a:sysClr val="window" lastClr="FFFFFF"/>
                    </a:solidFill>
                    <a:latin typeface="Calibri"/>
                    <a:ea typeface="맑은 고딕"/>
                  </a:endParaRPr>
                </a:p>
              </p:txBody>
            </p:sp>
            <p:sp>
              <p:nvSpPr>
                <p:cNvPr id="65" name="자유형 158">
                  <a:extLst>
                    <a:ext uri="{FF2B5EF4-FFF2-40B4-BE49-F238E27FC236}">
                      <a16:creationId xmlns:a16="http://schemas.microsoft.com/office/drawing/2014/main" id="{50D37592-97D1-C844-9ABB-11EF4BB92EA6}"/>
                    </a:ext>
                  </a:extLst>
                </p:cNvPr>
                <p:cNvSpPr/>
                <p:nvPr/>
              </p:nvSpPr>
              <p:spPr>
                <a:xfrm>
                  <a:off x="8287855" y="1220365"/>
                  <a:ext cx="2393680" cy="334800"/>
                </a:xfrm>
                <a:custGeom>
                  <a:avLst/>
                  <a:gdLst>
                    <a:gd name="connsiteX0" fmla="*/ 0 w 2393680"/>
                    <a:gd name="connsiteY0" fmla="*/ 0 h 333873"/>
                    <a:gd name="connsiteX1" fmla="*/ 2393680 w 2393680"/>
                    <a:gd name="connsiteY1" fmla="*/ 0 h 333873"/>
                    <a:gd name="connsiteX2" fmla="*/ 0 w 2393680"/>
                    <a:gd name="connsiteY2" fmla="*/ 333873 h 333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93680" h="333873">
                      <a:moveTo>
                        <a:pt x="0" y="0"/>
                      </a:moveTo>
                      <a:lnTo>
                        <a:pt x="2393680" y="0"/>
                      </a:lnTo>
                      <a:lnTo>
                        <a:pt x="0" y="333873"/>
                      </a:lnTo>
                      <a:close/>
                    </a:path>
                  </a:pathLst>
                </a:custGeom>
                <a:solidFill>
                  <a:srgbClr val="2CBEC7"/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latinLnBrk="0">
                    <a:defRPr/>
                  </a:pPr>
                  <a:endParaRPr lang="ko-KR" altLang="en-US" sz="1500" kern="0">
                    <a:solidFill>
                      <a:sysClr val="window" lastClr="FFFFFF"/>
                    </a:solidFill>
                    <a:latin typeface="Calibri"/>
                    <a:ea typeface="맑은 고딕"/>
                  </a:endParaRPr>
                </a:p>
              </p:txBody>
            </p:sp>
          </p:grpSp>
          <p:sp>
            <p:nvSpPr>
              <p:cNvPr id="62" name="TextBox 54">
                <a:extLst>
                  <a:ext uri="{FF2B5EF4-FFF2-40B4-BE49-F238E27FC236}">
                    <a16:creationId xmlns:a16="http://schemas.microsoft.com/office/drawing/2014/main" id="{4D1D1FFD-7C67-7642-A8F0-B4B4B892C10A}"/>
                  </a:ext>
                </a:extLst>
              </p:cNvPr>
              <p:cNvSpPr txBox="1"/>
              <p:nvPr/>
            </p:nvSpPr>
            <p:spPr>
              <a:xfrm>
                <a:off x="8528005" y="1166069"/>
                <a:ext cx="1913386" cy="44211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latinLnBrk="0">
                  <a:defRPr/>
                </a:pPr>
                <a:r>
                  <a:rPr lang="en-US" altLang="ko-KR" sz="900" kern="0" dirty="0">
                    <a:solidFill>
                      <a:sysClr val="window" lastClr="FFFFFF"/>
                    </a:solidFill>
                  </a:rPr>
                  <a:t>Fixed Broadband</a:t>
                </a:r>
              </a:p>
            </p:txBody>
          </p:sp>
          <p:sp>
            <p:nvSpPr>
              <p:cNvPr id="63" name="타원 156">
                <a:extLst>
                  <a:ext uri="{FF2B5EF4-FFF2-40B4-BE49-F238E27FC236}">
                    <a16:creationId xmlns:a16="http://schemas.microsoft.com/office/drawing/2014/main" id="{6E9A04AC-D60F-B64F-A2F5-0878E826C5D8}"/>
                  </a:ext>
                </a:extLst>
              </p:cNvPr>
              <p:cNvSpPr/>
              <p:nvPr/>
            </p:nvSpPr>
            <p:spPr>
              <a:xfrm>
                <a:off x="8105509" y="1038298"/>
                <a:ext cx="268142" cy="268142"/>
              </a:xfrm>
              <a:prstGeom prst="ellipse">
                <a:avLst/>
              </a:prstGeom>
              <a:solidFill>
                <a:sysClr val="windowText" lastClr="000000">
                  <a:lumMod val="50000"/>
                </a:sys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r>
                  <a:rPr lang="en-US" altLang="ko-KR" sz="800" b="1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ysClr val="window" lastClr="FFFFFF"/>
                    </a:solidFill>
                    <a:latin typeface="Calibri"/>
                    <a:ea typeface="맑은 고딕"/>
                  </a:rPr>
                  <a:t>4</a:t>
                </a:r>
                <a:endParaRPr lang="ko-KR" altLang="en-US" sz="800" b="1" kern="0" dirty="0">
                  <a:ln>
                    <a:solidFill>
                      <a:srgbClr val="53565A">
                        <a:lumMod val="40000"/>
                        <a:lumOff val="60000"/>
                        <a:alpha val="0"/>
                      </a:srgbClr>
                    </a:solidFill>
                  </a:ln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</p:grpSp>
        <p:grpSp>
          <p:nvGrpSpPr>
            <p:cNvPr id="19" name="그룹 77">
              <a:extLst>
                <a:ext uri="{FF2B5EF4-FFF2-40B4-BE49-F238E27FC236}">
                  <a16:creationId xmlns:a16="http://schemas.microsoft.com/office/drawing/2014/main" id="{2B5F6B34-5FFF-794C-AE82-007094BDFA9A}"/>
                </a:ext>
              </a:extLst>
            </p:cNvPr>
            <p:cNvGrpSpPr/>
            <p:nvPr/>
          </p:nvGrpSpPr>
          <p:grpSpPr>
            <a:xfrm>
              <a:off x="8751145" y="4989069"/>
              <a:ext cx="3157225" cy="1745341"/>
              <a:chOff x="8223594" y="4735460"/>
              <a:chExt cx="3157225" cy="1745341"/>
            </a:xfrm>
          </p:grpSpPr>
          <p:sp>
            <p:nvSpPr>
              <p:cNvPr id="53" name="대각선 방향의 모서리가 둥근 사각형 146">
                <a:extLst>
                  <a:ext uri="{FF2B5EF4-FFF2-40B4-BE49-F238E27FC236}">
                    <a16:creationId xmlns:a16="http://schemas.microsoft.com/office/drawing/2014/main" id="{6A029C69-AC6A-0647-AABC-BBBF4DD8C487}"/>
                  </a:ext>
                </a:extLst>
              </p:cNvPr>
              <p:cNvSpPr/>
              <p:nvPr/>
            </p:nvSpPr>
            <p:spPr>
              <a:xfrm>
                <a:off x="8350767" y="4860636"/>
                <a:ext cx="2715536" cy="1541336"/>
              </a:xfrm>
              <a:prstGeom prst="round2DiagRect">
                <a:avLst>
                  <a:gd name="adj1" fmla="val 10824"/>
                  <a:gd name="adj2" fmla="val 0"/>
                </a:avLst>
              </a:prstGeom>
              <a:solidFill>
                <a:sysClr val="window" lastClr="FFFFFF">
                  <a:alpha val="70000"/>
                </a:sysClr>
              </a:solidFill>
              <a:ln w="3175">
                <a:solidFill>
                  <a:sysClr val="windowText" lastClr="000000">
                    <a:lumMod val="20000"/>
                    <a:lumOff val="80000"/>
                  </a:sysClr>
                </a:solidFill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atinLnBrk="0">
                  <a:defRPr/>
                </a:pPr>
                <a:endParaRPr lang="ko-KR" alt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TextBox 46">
                <a:extLst>
                  <a:ext uri="{FF2B5EF4-FFF2-40B4-BE49-F238E27FC236}">
                    <a16:creationId xmlns:a16="http://schemas.microsoft.com/office/drawing/2014/main" id="{2CB98BDF-96B0-4044-BD82-844B0AECE05C}"/>
                  </a:ext>
                </a:extLst>
              </p:cNvPr>
              <p:cNvSpPr txBox="1"/>
              <p:nvPr/>
            </p:nvSpPr>
            <p:spPr>
              <a:xfrm>
                <a:off x="8285382" y="5169186"/>
                <a:ext cx="3095437" cy="131161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latinLnBrk="0">
                  <a:lnSpc>
                    <a:spcPct val="110000"/>
                  </a:lnSpc>
                  <a:defRPr/>
                </a:pPr>
                <a:r>
                  <a:rPr lang="en-US" altLang="ko-KR" sz="700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</a:rPr>
                  <a:t>· Multi-Gbps peak throughputs</a:t>
                </a:r>
              </a:p>
              <a:p>
                <a:pPr latinLnBrk="0">
                  <a:lnSpc>
                    <a:spcPct val="110000"/>
                  </a:lnSpc>
                  <a:defRPr/>
                </a:pPr>
                <a:r>
                  <a:rPr lang="en-US" altLang="ko-KR" sz="700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</a:rPr>
                  <a:t>· Universal gigabit connectivity</a:t>
                </a:r>
              </a:p>
              <a:p>
                <a:pPr latinLnBrk="0">
                  <a:lnSpc>
                    <a:spcPct val="110000"/>
                  </a:lnSpc>
                  <a:defRPr/>
                </a:pPr>
                <a:r>
                  <a:rPr lang="en-US" altLang="ko-KR" sz="700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</a:rPr>
                  <a:t>· Unparalleled mobility support</a:t>
                </a:r>
              </a:p>
              <a:p>
                <a:pPr latinLnBrk="0">
                  <a:lnSpc>
                    <a:spcPct val="110000"/>
                  </a:lnSpc>
                  <a:defRPr/>
                </a:pPr>
                <a:r>
                  <a:rPr lang="en-US" altLang="ko-KR" sz="700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</a:rPr>
                  <a:t>· New service / application enablement</a:t>
                </a:r>
              </a:p>
              <a:p>
                <a:pPr latinLnBrk="0">
                  <a:lnSpc>
                    <a:spcPct val="110000"/>
                  </a:lnSpc>
                  <a:defRPr/>
                </a:pPr>
                <a:r>
                  <a:rPr lang="en-US" altLang="ko-KR" sz="700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</a:rPr>
                  <a:t>· Advanced big data analytics</a:t>
                </a:r>
              </a:p>
            </p:txBody>
          </p:sp>
          <p:sp>
            <p:nvSpPr>
              <p:cNvPr id="55" name="대각선 방향의 모서리가 둥근 사각형 148">
                <a:extLst>
                  <a:ext uri="{FF2B5EF4-FFF2-40B4-BE49-F238E27FC236}">
                    <a16:creationId xmlns:a16="http://schemas.microsoft.com/office/drawing/2014/main" id="{BD781FEE-EA5E-034D-A111-05FE05C127F0}"/>
                  </a:ext>
                </a:extLst>
              </p:cNvPr>
              <p:cNvSpPr/>
              <p:nvPr/>
            </p:nvSpPr>
            <p:spPr>
              <a:xfrm>
                <a:off x="8422054" y="4915009"/>
                <a:ext cx="2592012" cy="334800"/>
              </a:xfrm>
              <a:prstGeom prst="round2DiagRect">
                <a:avLst>
                  <a:gd name="adj1" fmla="val 37470"/>
                  <a:gd name="adj2" fmla="val 0"/>
                </a:avLst>
              </a:prstGeom>
              <a:solidFill>
                <a:srgbClr val="0099FF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sz="150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56" name="자유형 149">
                <a:extLst>
                  <a:ext uri="{FF2B5EF4-FFF2-40B4-BE49-F238E27FC236}">
                    <a16:creationId xmlns:a16="http://schemas.microsoft.com/office/drawing/2014/main" id="{A7275F23-2557-504D-9121-0DF966377CAB}"/>
                  </a:ext>
                </a:extLst>
              </p:cNvPr>
              <p:cNvSpPr/>
              <p:nvPr/>
            </p:nvSpPr>
            <p:spPr>
              <a:xfrm>
                <a:off x="8422054" y="4915009"/>
                <a:ext cx="2592012" cy="334800"/>
              </a:xfrm>
              <a:custGeom>
                <a:avLst/>
                <a:gdLst>
                  <a:gd name="connsiteX0" fmla="*/ 0 w 2393680"/>
                  <a:gd name="connsiteY0" fmla="*/ 0 h 333873"/>
                  <a:gd name="connsiteX1" fmla="*/ 2393680 w 2393680"/>
                  <a:gd name="connsiteY1" fmla="*/ 0 h 333873"/>
                  <a:gd name="connsiteX2" fmla="*/ 0 w 2393680"/>
                  <a:gd name="connsiteY2" fmla="*/ 333873 h 33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93680" h="333873">
                    <a:moveTo>
                      <a:pt x="0" y="0"/>
                    </a:moveTo>
                    <a:lnTo>
                      <a:pt x="2393680" y="0"/>
                    </a:lnTo>
                    <a:lnTo>
                      <a:pt x="0" y="333873"/>
                    </a:lnTo>
                    <a:close/>
                  </a:path>
                </a:pathLst>
              </a:custGeom>
              <a:solidFill>
                <a:srgbClr val="2FABFF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sz="150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57" name="TextBox 49">
                <a:extLst>
                  <a:ext uri="{FF2B5EF4-FFF2-40B4-BE49-F238E27FC236}">
                    <a16:creationId xmlns:a16="http://schemas.microsoft.com/office/drawing/2014/main" id="{2185AB68-6FED-8749-967C-012D19119B1A}"/>
                  </a:ext>
                </a:extLst>
              </p:cNvPr>
              <p:cNvSpPr txBox="1"/>
              <p:nvPr/>
            </p:nvSpPr>
            <p:spPr>
              <a:xfrm>
                <a:off x="8668946" y="4863231"/>
                <a:ext cx="2079181" cy="44211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latinLnBrk="0">
                  <a:defRPr/>
                </a:pPr>
                <a:r>
                  <a:rPr lang="en-US" altLang="ko-KR" sz="900" kern="0" dirty="0">
                    <a:solidFill>
                      <a:sysClr val="window" lastClr="FFFFFF"/>
                    </a:solidFill>
                  </a:rPr>
                  <a:t>Mobile Broadband</a:t>
                </a:r>
              </a:p>
            </p:txBody>
          </p:sp>
          <p:sp>
            <p:nvSpPr>
              <p:cNvPr id="58" name="타원 151">
                <a:extLst>
                  <a:ext uri="{FF2B5EF4-FFF2-40B4-BE49-F238E27FC236}">
                    <a16:creationId xmlns:a16="http://schemas.microsoft.com/office/drawing/2014/main" id="{CB9AE42E-245E-8E46-8795-1BED2352442E}"/>
                  </a:ext>
                </a:extLst>
              </p:cNvPr>
              <p:cNvSpPr/>
              <p:nvPr/>
            </p:nvSpPr>
            <p:spPr>
              <a:xfrm>
                <a:off x="8223594" y="4735460"/>
                <a:ext cx="268142" cy="268142"/>
              </a:xfrm>
              <a:prstGeom prst="ellipse">
                <a:avLst/>
              </a:prstGeom>
              <a:solidFill>
                <a:sysClr val="windowText" lastClr="000000">
                  <a:lumMod val="50000"/>
                </a:sys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r>
                  <a:rPr lang="en-US" altLang="ko-KR" sz="800" b="1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ysClr val="window" lastClr="FFFFFF"/>
                    </a:solidFill>
                    <a:latin typeface="Calibri"/>
                    <a:ea typeface="맑은 고딕"/>
                  </a:rPr>
                  <a:t>3</a:t>
                </a:r>
                <a:endParaRPr lang="ko-KR" altLang="en-US" sz="800" b="1" kern="0" dirty="0">
                  <a:ln>
                    <a:solidFill>
                      <a:srgbClr val="53565A">
                        <a:lumMod val="40000"/>
                        <a:lumOff val="60000"/>
                        <a:alpha val="0"/>
                      </a:srgbClr>
                    </a:solidFill>
                  </a:ln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</p:grpSp>
        <p:grpSp>
          <p:nvGrpSpPr>
            <p:cNvPr id="20" name="그룹 78">
              <a:extLst>
                <a:ext uri="{FF2B5EF4-FFF2-40B4-BE49-F238E27FC236}">
                  <a16:creationId xmlns:a16="http://schemas.microsoft.com/office/drawing/2014/main" id="{8CAFA41F-D577-F646-9919-8E02CD147076}"/>
                </a:ext>
              </a:extLst>
            </p:cNvPr>
            <p:cNvGrpSpPr/>
            <p:nvPr/>
          </p:nvGrpSpPr>
          <p:grpSpPr>
            <a:xfrm>
              <a:off x="414053" y="4716410"/>
              <a:ext cx="3557756" cy="1999182"/>
              <a:chOff x="518919" y="4687835"/>
              <a:chExt cx="3557756" cy="1999182"/>
            </a:xfrm>
          </p:grpSpPr>
          <p:sp>
            <p:nvSpPr>
              <p:cNvPr id="47" name="대각선 방향의 모서리가 둥근 사각형 140">
                <a:extLst>
                  <a:ext uri="{FF2B5EF4-FFF2-40B4-BE49-F238E27FC236}">
                    <a16:creationId xmlns:a16="http://schemas.microsoft.com/office/drawing/2014/main" id="{46BC22A6-CA3E-6244-B1B9-D9472D8D87A4}"/>
                  </a:ext>
                </a:extLst>
              </p:cNvPr>
              <p:cNvSpPr/>
              <p:nvPr/>
            </p:nvSpPr>
            <p:spPr>
              <a:xfrm>
                <a:off x="639590" y="4813012"/>
                <a:ext cx="3056401" cy="1813995"/>
              </a:xfrm>
              <a:prstGeom prst="round2DiagRect">
                <a:avLst>
                  <a:gd name="adj1" fmla="val 10824"/>
                  <a:gd name="adj2" fmla="val 0"/>
                </a:avLst>
              </a:prstGeom>
              <a:solidFill>
                <a:sysClr val="window" lastClr="FFFFFF">
                  <a:alpha val="70000"/>
                </a:sysClr>
              </a:solidFill>
              <a:ln w="3175">
                <a:solidFill>
                  <a:sysClr val="windowText" lastClr="000000">
                    <a:lumMod val="20000"/>
                    <a:lumOff val="80000"/>
                  </a:sysClr>
                </a:solidFill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atinLnBrk="0">
                  <a:defRPr/>
                </a:pPr>
                <a:endParaRPr lang="ko-KR" alt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TextBox 40">
                <a:extLst>
                  <a:ext uri="{FF2B5EF4-FFF2-40B4-BE49-F238E27FC236}">
                    <a16:creationId xmlns:a16="http://schemas.microsoft.com/office/drawing/2014/main" id="{DE867B50-18FE-CC4C-9C04-3F289CF2694B}"/>
                  </a:ext>
                </a:extLst>
              </p:cNvPr>
              <p:cNvSpPr txBox="1"/>
              <p:nvPr/>
            </p:nvSpPr>
            <p:spPr>
              <a:xfrm>
                <a:off x="560614" y="5148449"/>
                <a:ext cx="3516061" cy="153856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latinLnBrk="0">
                  <a:lnSpc>
                    <a:spcPct val="110000"/>
                  </a:lnSpc>
                  <a:defRPr/>
                </a:pPr>
                <a:r>
                  <a:rPr lang="en-US" altLang="ko-KR" sz="700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</a:rPr>
                  <a:t>· Connectivity for a new wave of device types</a:t>
                </a:r>
              </a:p>
              <a:p>
                <a:pPr latinLnBrk="0">
                  <a:lnSpc>
                    <a:spcPct val="110000"/>
                  </a:lnSpc>
                  <a:defRPr/>
                </a:pPr>
                <a:r>
                  <a:rPr lang="en-US" altLang="ko-KR" sz="700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</a:rPr>
                  <a:t>· High density deployments</a:t>
                </a:r>
              </a:p>
              <a:p>
                <a:pPr latinLnBrk="0">
                  <a:lnSpc>
                    <a:spcPct val="110000"/>
                  </a:lnSpc>
                  <a:defRPr/>
                </a:pPr>
                <a:r>
                  <a:rPr lang="en-US" altLang="ko-KR" sz="700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</a:rPr>
                  <a:t>· Networks-as-a-Service to meet</a:t>
                </a:r>
              </a:p>
              <a:p>
                <a:pPr latinLnBrk="0">
                  <a:lnSpc>
                    <a:spcPct val="110000"/>
                  </a:lnSpc>
                  <a:defRPr/>
                </a:pPr>
                <a:r>
                  <a:rPr lang="en-US" altLang="ko-KR" sz="700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</a:rPr>
                  <a:t>  each service provider’s needs</a:t>
                </a:r>
              </a:p>
              <a:p>
                <a:pPr latinLnBrk="0">
                  <a:lnSpc>
                    <a:spcPct val="110000"/>
                  </a:lnSpc>
                  <a:defRPr/>
                </a:pPr>
                <a:r>
                  <a:rPr lang="en-US" altLang="ko-KR" sz="700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</a:rPr>
                  <a:t>· Robust QoE / QoS management</a:t>
                </a:r>
              </a:p>
              <a:p>
                <a:pPr latinLnBrk="0">
                  <a:lnSpc>
                    <a:spcPct val="110000"/>
                  </a:lnSpc>
                  <a:defRPr/>
                </a:pPr>
                <a:r>
                  <a:rPr lang="en-US" altLang="ko-KR" sz="700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</a:rPr>
                  <a:t>· New revenue opportunities</a:t>
                </a:r>
              </a:p>
            </p:txBody>
          </p:sp>
          <p:sp>
            <p:nvSpPr>
              <p:cNvPr id="49" name="대각선 방향의 모서리가 둥근 사각형 142">
                <a:extLst>
                  <a:ext uri="{FF2B5EF4-FFF2-40B4-BE49-F238E27FC236}">
                    <a16:creationId xmlns:a16="http://schemas.microsoft.com/office/drawing/2014/main" id="{42A77F2D-EE13-AF42-A2B7-FFBD48D5466D}"/>
                  </a:ext>
                </a:extLst>
              </p:cNvPr>
              <p:cNvSpPr/>
              <p:nvPr/>
            </p:nvSpPr>
            <p:spPr>
              <a:xfrm>
                <a:off x="705227" y="4880945"/>
                <a:ext cx="2920744" cy="334800"/>
              </a:xfrm>
              <a:prstGeom prst="round2DiagRect">
                <a:avLst>
                  <a:gd name="adj1" fmla="val 37470"/>
                  <a:gd name="adj2" fmla="val 0"/>
                </a:avLst>
              </a:prstGeom>
              <a:solidFill>
                <a:srgbClr val="DE2A2E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sz="150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50" name="자유형 143">
                <a:extLst>
                  <a:ext uri="{FF2B5EF4-FFF2-40B4-BE49-F238E27FC236}">
                    <a16:creationId xmlns:a16="http://schemas.microsoft.com/office/drawing/2014/main" id="{526C4324-0996-6F45-93A8-D37B67E88557}"/>
                  </a:ext>
                </a:extLst>
              </p:cNvPr>
              <p:cNvSpPr/>
              <p:nvPr/>
            </p:nvSpPr>
            <p:spPr>
              <a:xfrm>
                <a:off x="705227" y="4880945"/>
                <a:ext cx="2920744" cy="334800"/>
              </a:xfrm>
              <a:custGeom>
                <a:avLst/>
                <a:gdLst>
                  <a:gd name="connsiteX0" fmla="*/ 0 w 2393680"/>
                  <a:gd name="connsiteY0" fmla="*/ 0 h 333873"/>
                  <a:gd name="connsiteX1" fmla="*/ 2393680 w 2393680"/>
                  <a:gd name="connsiteY1" fmla="*/ 0 h 333873"/>
                  <a:gd name="connsiteX2" fmla="*/ 0 w 2393680"/>
                  <a:gd name="connsiteY2" fmla="*/ 333873 h 33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93680" h="333873">
                    <a:moveTo>
                      <a:pt x="0" y="0"/>
                    </a:moveTo>
                    <a:lnTo>
                      <a:pt x="2393680" y="0"/>
                    </a:lnTo>
                    <a:lnTo>
                      <a:pt x="0" y="333873"/>
                    </a:lnTo>
                    <a:close/>
                  </a:path>
                </a:pathLst>
              </a:custGeom>
              <a:solidFill>
                <a:srgbClr val="E13B3F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sz="1500" kern="0"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51" name="TextBox 43">
                <a:extLst>
                  <a:ext uri="{FF2B5EF4-FFF2-40B4-BE49-F238E27FC236}">
                    <a16:creationId xmlns:a16="http://schemas.microsoft.com/office/drawing/2014/main" id="{E7ED42EC-EF8E-8443-9910-C97498852AF6}"/>
                  </a:ext>
                </a:extLst>
              </p:cNvPr>
              <p:cNvSpPr txBox="1"/>
              <p:nvPr/>
            </p:nvSpPr>
            <p:spPr>
              <a:xfrm>
                <a:off x="1445971" y="4815606"/>
                <a:ext cx="1443636" cy="44211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latinLnBrk="0">
                  <a:defRPr/>
                </a:pPr>
                <a:r>
                  <a:rPr lang="en-US" altLang="ko-KR" sz="900" kern="0" dirty="0">
                    <a:solidFill>
                      <a:sysClr val="window" lastClr="FFFFFF"/>
                    </a:solidFill>
                  </a:rPr>
                  <a:t>Massive IoT</a:t>
                </a:r>
              </a:p>
            </p:txBody>
          </p:sp>
          <p:sp>
            <p:nvSpPr>
              <p:cNvPr id="52" name="타원 145">
                <a:extLst>
                  <a:ext uri="{FF2B5EF4-FFF2-40B4-BE49-F238E27FC236}">
                    <a16:creationId xmlns:a16="http://schemas.microsoft.com/office/drawing/2014/main" id="{0E0B677F-F3D7-6643-9DEE-6158AE540B8C}"/>
                  </a:ext>
                </a:extLst>
              </p:cNvPr>
              <p:cNvSpPr/>
              <p:nvPr/>
            </p:nvSpPr>
            <p:spPr>
              <a:xfrm>
                <a:off x="518919" y="4687835"/>
                <a:ext cx="268142" cy="268142"/>
              </a:xfrm>
              <a:prstGeom prst="ellipse">
                <a:avLst/>
              </a:prstGeom>
              <a:solidFill>
                <a:sysClr val="windowText" lastClr="000000">
                  <a:lumMod val="50000"/>
                </a:sys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r>
                  <a:rPr lang="en-US" altLang="ko-KR" sz="800" b="1" kern="0" dirty="0">
                    <a:ln>
                      <a:solidFill>
                        <a:srgbClr val="53565A">
                          <a:lumMod val="40000"/>
                          <a:lumOff val="60000"/>
                          <a:alpha val="0"/>
                        </a:srgbClr>
                      </a:solidFill>
                    </a:ln>
                    <a:solidFill>
                      <a:sysClr val="window" lastClr="FFFFFF"/>
                    </a:solidFill>
                    <a:latin typeface="Calibri"/>
                    <a:ea typeface="맑은 고딕"/>
                  </a:rPr>
                  <a:t>2</a:t>
                </a:r>
                <a:endParaRPr lang="ko-KR" altLang="en-US" sz="800" b="1" kern="0" dirty="0">
                  <a:ln>
                    <a:solidFill>
                      <a:srgbClr val="53565A">
                        <a:lumMod val="40000"/>
                        <a:lumOff val="60000"/>
                        <a:alpha val="0"/>
                      </a:srgbClr>
                    </a:solidFill>
                  </a:ln>
                  <a:solidFill>
                    <a:sysClr val="window" lastClr="FFFFFF"/>
                  </a:solidFill>
                  <a:latin typeface="Calibri"/>
                  <a:ea typeface="맑은 고딕"/>
                </a:endParaRPr>
              </a:p>
            </p:txBody>
          </p:sp>
        </p:grpSp>
        <p:sp>
          <p:nvSpPr>
            <p:cNvPr id="21" name="자유형 79">
              <a:extLst>
                <a:ext uri="{FF2B5EF4-FFF2-40B4-BE49-F238E27FC236}">
                  <a16:creationId xmlns:a16="http://schemas.microsoft.com/office/drawing/2014/main" id="{A361A2C3-DD49-F448-885B-456024D3AF91}"/>
                </a:ext>
              </a:extLst>
            </p:cNvPr>
            <p:cNvSpPr/>
            <p:nvPr/>
          </p:nvSpPr>
          <p:spPr>
            <a:xfrm>
              <a:off x="5343526" y="3552825"/>
              <a:ext cx="3534792" cy="2105612"/>
            </a:xfrm>
            <a:custGeom>
              <a:avLst/>
              <a:gdLst>
                <a:gd name="connsiteX0" fmla="*/ 0 w 3552825"/>
                <a:gd name="connsiteY0" fmla="*/ 0 h 1362075"/>
                <a:gd name="connsiteX1" fmla="*/ 0 w 3552825"/>
                <a:gd name="connsiteY1" fmla="*/ 1362075 h 1362075"/>
                <a:gd name="connsiteX2" fmla="*/ 3552825 w 3552825"/>
                <a:gd name="connsiteY2" fmla="*/ 1362075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2825" h="1362075">
                  <a:moveTo>
                    <a:pt x="0" y="0"/>
                  </a:moveTo>
                  <a:lnTo>
                    <a:pt x="0" y="1362075"/>
                  </a:lnTo>
                  <a:lnTo>
                    <a:pt x="3552825" y="1362075"/>
                  </a:lnTo>
                </a:path>
              </a:pathLst>
            </a:custGeom>
            <a:noFill/>
            <a:ln w="19050" cap="rnd" cmpd="sng" algn="ctr">
              <a:solidFill>
                <a:srgbClr val="00FFFF"/>
              </a:solidFill>
              <a:prstDash val="sysDot"/>
              <a:headEnd type="oval"/>
              <a:tailEnd type="none"/>
            </a:ln>
            <a:effectLst>
              <a:glow rad="25400">
                <a:sysClr val="window" lastClr="FFFFFF">
                  <a:alpha val="20000"/>
                </a:sysClr>
              </a:glo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10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sp>
          <p:nvSpPr>
            <p:cNvPr id="22" name="자유형 81">
              <a:extLst>
                <a:ext uri="{FF2B5EF4-FFF2-40B4-BE49-F238E27FC236}">
                  <a16:creationId xmlns:a16="http://schemas.microsoft.com/office/drawing/2014/main" id="{920570F7-0359-9648-8F74-737322705A74}"/>
                </a:ext>
              </a:extLst>
            </p:cNvPr>
            <p:cNvSpPr/>
            <p:nvPr/>
          </p:nvSpPr>
          <p:spPr>
            <a:xfrm>
              <a:off x="7877174" y="1736724"/>
              <a:ext cx="1209675" cy="917575"/>
            </a:xfrm>
            <a:custGeom>
              <a:avLst/>
              <a:gdLst>
                <a:gd name="connsiteX0" fmla="*/ 0 w 1238250"/>
                <a:gd name="connsiteY0" fmla="*/ 1028700 h 1028700"/>
                <a:gd name="connsiteX1" fmla="*/ 0 w 1238250"/>
                <a:gd name="connsiteY1" fmla="*/ 0 h 1028700"/>
                <a:gd name="connsiteX2" fmla="*/ 1238250 w 1238250"/>
                <a:gd name="connsiteY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0" h="1028700">
                  <a:moveTo>
                    <a:pt x="0" y="1028700"/>
                  </a:moveTo>
                  <a:lnTo>
                    <a:pt x="0" y="0"/>
                  </a:lnTo>
                  <a:lnTo>
                    <a:pt x="1238250" y="0"/>
                  </a:lnTo>
                </a:path>
              </a:pathLst>
            </a:custGeom>
            <a:noFill/>
            <a:ln w="19050" cap="rnd" cmpd="sng" algn="ctr">
              <a:solidFill>
                <a:srgbClr val="03A39B"/>
              </a:solidFill>
              <a:prstDash val="sysDot"/>
              <a:headEnd type="oval"/>
              <a:tailEnd type="none"/>
            </a:ln>
            <a:effectLst>
              <a:glow rad="25400">
                <a:sysClr val="window" lastClr="FFFFFF">
                  <a:alpha val="20000"/>
                </a:sysClr>
              </a:glo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10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sp>
          <p:nvSpPr>
            <p:cNvPr id="23" name="자유형 83">
              <a:extLst>
                <a:ext uri="{FF2B5EF4-FFF2-40B4-BE49-F238E27FC236}">
                  <a16:creationId xmlns:a16="http://schemas.microsoft.com/office/drawing/2014/main" id="{1025E4EF-3049-8949-8833-0F0E08E35651}"/>
                </a:ext>
              </a:extLst>
            </p:cNvPr>
            <p:cNvSpPr/>
            <p:nvPr/>
          </p:nvSpPr>
          <p:spPr>
            <a:xfrm flipH="1">
              <a:off x="10258423" y="2552701"/>
              <a:ext cx="83418" cy="1086941"/>
            </a:xfrm>
            <a:custGeom>
              <a:avLst/>
              <a:gdLst>
                <a:gd name="connsiteX0" fmla="*/ 0 w 0"/>
                <a:gd name="connsiteY0" fmla="*/ 1171575 h 1171575"/>
                <a:gd name="connsiteX1" fmla="*/ 0 w 0"/>
                <a:gd name="connsiteY1" fmla="*/ 0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71575">
                  <a:moveTo>
                    <a:pt x="0" y="117157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 algn="ctr">
              <a:solidFill>
                <a:srgbClr val="03A39B"/>
              </a:solidFill>
              <a:prstDash val="sysDot"/>
              <a:headEnd type="oval"/>
              <a:tailEnd type="none"/>
            </a:ln>
            <a:effectLst>
              <a:glow rad="25400">
                <a:sysClr val="window" lastClr="FFFFFF">
                  <a:alpha val="20000"/>
                </a:sysClr>
              </a:glo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10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sp>
          <p:nvSpPr>
            <p:cNvPr id="24" name="자유형 84">
              <a:extLst>
                <a:ext uri="{FF2B5EF4-FFF2-40B4-BE49-F238E27FC236}">
                  <a16:creationId xmlns:a16="http://schemas.microsoft.com/office/drawing/2014/main" id="{0D49863C-C62A-1E40-BE9E-C68F77CC85A0}"/>
                </a:ext>
              </a:extLst>
            </p:cNvPr>
            <p:cNvSpPr/>
            <p:nvPr/>
          </p:nvSpPr>
          <p:spPr>
            <a:xfrm>
              <a:off x="3045252" y="1859281"/>
              <a:ext cx="686158" cy="56270"/>
            </a:xfrm>
            <a:custGeom>
              <a:avLst/>
              <a:gdLst>
                <a:gd name="connsiteX0" fmla="*/ 819150 w 819150"/>
                <a:gd name="connsiteY0" fmla="*/ 0 h 0"/>
                <a:gd name="connsiteX1" fmla="*/ 0 w 8191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9150">
                  <a:moveTo>
                    <a:pt x="81915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 algn="ctr">
              <a:solidFill>
                <a:srgbClr val="F79646"/>
              </a:solidFill>
              <a:prstDash val="sysDot"/>
              <a:headEnd type="oval"/>
              <a:tailEnd type="none"/>
            </a:ln>
            <a:effectLst>
              <a:glow rad="25400">
                <a:sysClr val="window" lastClr="FFFFFF">
                  <a:alpha val="20000"/>
                </a:sysClr>
              </a:glo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10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pic>
          <p:nvPicPr>
            <p:cNvPr id="25" name="그림 85">
              <a:extLst>
                <a:ext uri="{FF2B5EF4-FFF2-40B4-BE49-F238E27FC236}">
                  <a16:creationId xmlns:a16="http://schemas.microsoft.com/office/drawing/2014/main" id="{9BC0B671-3DE8-0245-AA80-D2C3B18C3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012" y="3555672"/>
              <a:ext cx="414000" cy="414000"/>
            </a:xfrm>
            <a:prstGeom prst="ellipse">
              <a:avLst/>
            </a:prstGeom>
            <a:ln w="28575">
              <a:solidFill>
                <a:sysClr val="window" lastClr="FFFFFF"/>
              </a:solidFill>
            </a:ln>
            <a:effectLst>
              <a:outerShdw sx="108000" sy="108000" algn="ctr" rotWithShape="0">
                <a:srgbClr val="E0444F">
                  <a:alpha val="80000"/>
                </a:srgbClr>
              </a:outerShdw>
            </a:effectLst>
          </p:spPr>
        </p:pic>
        <p:sp>
          <p:nvSpPr>
            <p:cNvPr id="26" name="자유형 87">
              <a:extLst>
                <a:ext uri="{FF2B5EF4-FFF2-40B4-BE49-F238E27FC236}">
                  <a16:creationId xmlns:a16="http://schemas.microsoft.com/office/drawing/2014/main" id="{791C747D-8FE3-6E48-AB38-1D0F6CC16D33}"/>
                </a:ext>
              </a:extLst>
            </p:cNvPr>
            <p:cNvSpPr/>
            <p:nvPr/>
          </p:nvSpPr>
          <p:spPr>
            <a:xfrm>
              <a:off x="2373739" y="3800475"/>
              <a:ext cx="299906" cy="1050269"/>
            </a:xfrm>
            <a:custGeom>
              <a:avLst/>
              <a:gdLst>
                <a:gd name="connsiteX0" fmla="*/ 257175 w 257175"/>
                <a:gd name="connsiteY0" fmla="*/ 0 h 1514475"/>
                <a:gd name="connsiteX1" fmla="*/ 0 w 257175"/>
                <a:gd name="connsiteY1" fmla="*/ 0 h 1514475"/>
                <a:gd name="connsiteX2" fmla="*/ 0 w 257175"/>
                <a:gd name="connsiteY2" fmla="*/ 1514475 h 15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175" h="1514475">
                  <a:moveTo>
                    <a:pt x="257175" y="0"/>
                  </a:moveTo>
                  <a:lnTo>
                    <a:pt x="0" y="0"/>
                  </a:lnTo>
                  <a:lnTo>
                    <a:pt x="0" y="1514475"/>
                  </a:lnTo>
                </a:path>
              </a:pathLst>
            </a:custGeom>
            <a:noFill/>
            <a:ln w="19050" cap="rnd" cmpd="sng" algn="ctr">
              <a:solidFill>
                <a:srgbClr val="DC2C38"/>
              </a:solidFill>
              <a:prstDash val="sysDot"/>
              <a:headEnd type="oval"/>
              <a:tailEnd type="none"/>
            </a:ln>
            <a:effectLst>
              <a:glow rad="25400">
                <a:sysClr val="window" lastClr="FFFFFF">
                  <a:alpha val="20000"/>
                </a:sysClr>
              </a:glo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10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pic>
          <p:nvPicPr>
            <p:cNvPr id="27" name="그림 88">
              <a:extLst>
                <a:ext uri="{FF2B5EF4-FFF2-40B4-BE49-F238E27FC236}">
                  <a16:creationId xmlns:a16="http://schemas.microsoft.com/office/drawing/2014/main" id="{17A1B975-C604-1144-AC60-AF03EC6C9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976" y="3933611"/>
              <a:ext cx="500400" cy="500400"/>
            </a:xfrm>
            <a:prstGeom prst="ellipse">
              <a:avLst/>
            </a:prstGeom>
            <a:ln w="28575">
              <a:solidFill>
                <a:sysClr val="window" lastClr="FFFFFF"/>
              </a:solidFill>
            </a:ln>
            <a:effectLst>
              <a:outerShdw sx="108000" sy="108000" algn="ctr" rotWithShape="0">
                <a:srgbClr val="E0444F">
                  <a:alpha val="80000"/>
                </a:srgbClr>
              </a:outerShdw>
            </a:effectLst>
          </p:spPr>
        </p:pic>
        <p:sp>
          <p:nvSpPr>
            <p:cNvPr id="28" name="자유형 89">
              <a:extLst>
                <a:ext uri="{FF2B5EF4-FFF2-40B4-BE49-F238E27FC236}">
                  <a16:creationId xmlns:a16="http://schemas.microsoft.com/office/drawing/2014/main" id="{26056D99-B6C0-744B-A3D1-66AF762CCE6B}"/>
                </a:ext>
              </a:extLst>
            </p:cNvPr>
            <p:cNvSpPr/>
            <p:nvPr/>
          </p:nvSpPr>
          <p:spPr>
            <a:xfrm>
              <a:off x="3414319" y="4211273"/>
              <a:ext cx="3019819" cy="637564"/>
            </a:xfrm>
            <a:custGeom>
              <a:avLst/>
              <a:gdLst>
                <a:gd name="connsiteX0" fmla="*/ 3313652 w 3313652"/>
                <a:gd name="connsiteY0" fmla="*/ 0 h 637564"/>
                <a:gd name="connsiteX1" fmla="*/ 0 w 3313652"/>
                <a:gd name="connsiteY1" fmla="*/ 0 h 637564"/>
                <a:gd name="connsiteX2" fmla="*/ 0 w 3313652"/>
                <a:gd name="connsiteY2" fmla="*/ 637564 h 63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3652" h="637564">
                  <a:moveTo>
                    <a:pt x="3313652" y="0"/>
                  </a:moveTo>
                  <a:lnTo>
                    <a:pt x="0" y="0"/>
                  </a:lnTo>
                  <a:lnTo>
                    <a:pt x="0" y="637564"/>
                  </a:lnTo>
                </a:path>
              </a:pathLst>
            </a:custGeom>
            <a:noFill/>
            <a:ln w="19050" cap="rnd" cmpd="sng" algn="ctr">
              <a:solidFill>
                <a:srgbClr val="DC2C38"/>
              </a:solidFill>
              <a:prstDash val="sysDot"/>
              <a:headEnd type="oval"/>
              <a:tailEnd type="none"/>
            </a:ln>
            <a:effectLst>
              <a:glow rad="25400">
                <a:sysClr val="window" lastClr="FFFFFF">
                  <a:alpha val="20000"/>
                </a:sysClr>
              </a:glo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10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pic>
          <p:nvPicPr>
            <p:cNvPr id="29" name="그림 90">
              <a:extLst>
                <a:ext uri="{FF2B5EF4-FFF2-40B4-BE49-F238E27FC236}">
                  <a16:creationId xmlns:a16="http://schemas.microsoft.com/office/drawing/2014/main" id="{C7D7979F-B1DE-8C40-9F76-366BA1F04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4640" y="3295838"/>
              <a:ext cx="549596" cy="549596"/>
            </a:xfrm>
            <a:prstGeom prst="ellipse">
              <a:avLst/>
            </a:prstGeom>
            <a:ln w="28575">
              <a:solidFill>
                <a:sysClr val="window" lastClr="FFFFFF"/>
              </a:solidFill>
            </a:ln>
            <a:effectLst>
              <a:outerShdw sx="108000" sy="108000" algn="ctr" rotWithShape="0">
                <a:srgbClr val="E0444F">
                  <a:alpha val="80000"/>
                </a:srgbClr>
              </a:outerShdw>
            </a:effectLst>
          </p:spPr>
        </p:pic>
        <p:sp>
          <p:nvSpPr>
            <p:cNvPr id="30" name="자유형 91">
              <a:extLst>
                <a:ext uri="{FF2B5EF4-FFF2-40B4-BE49-F238E27FC236}">
                  <a16:creationId xmlns:a16="http://schemas.microsoft.com/office/drawing/2014/main" id="{4600815F-E962-6F4B-8AB3-9D9C1E21D403}"/>
                </a:ext>
              </a:extLst>
            </p:cNvPr>
            <p:cNvSpPr/>
            <p:nvPr/>
          </p:nvSpPr>
          <p:spPr>
            <a:xfrm flipV="1">
              <a:off x="1712965" y="3889154"/>
              <a:ext cx="129023" cy="959069"/>
            </a:xfrm>
            <a:custGeom>
              <a:avLst/>
              <a:gdLst>
                <a:gd name="connsiteX0" fmla="*/ 0 w 0"/>
                <a:gd name="connsiteY0" fmla="*/ 1328737 h 1328737"/>
                <a:gd name="connsiteX1" fmla="*/ 0 w 0"/>
                <a:gd name="connsiteY1" fmla="*/ 0 h 132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28737">
                  <a:moveTo>
                    <a:pt x="0" y="1328737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 algn="ctr">
              <a:solidFill>
                <a:srgbClr val="DC2C38"/>
              </a:solidFill>
              <a:prstDash val="sysDot"/>
              <a:headEnd type="oval"/>
              <a:tailEnd type="none"/>
            </a:ln>
            <a:effectLst>
              <a:glow rad="25400">
                <a:sysClr val="window" lastClr="FFFFFF">
                  <a:alpha val="20000"/>
                </a:sysClr>
              </a:glo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10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pic>
          <p:nvPicPr>
            <p:cNvPr id="31" name="그림 93">
              <a:extLst>
                <a:ext uri="{FF2B5EF4-FFF2-40B4-BE49-F238E27FC236}">
                  <a16:creationId xmlns:a16="http://schemas.microsoft.com/office/drawing/2014/main" id="{3C4375A1-6C55-5D45-8F90-76EEE68AC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7" t="10704" r="54125" b="24563"/>
            <a:stretch/>
          </p:blipFill>
          <p:spPr>
            <a:xfrm>
              <a:off x="6285403" y="1900570"/>
              <a:ext cx="846379" cy="846379"/>
            </a:xfrm>
            <a:prstGeom prst="ellipse">
              <a:avLst/>
            </a:prstGeom>
            <a:solidFill>
              <a:sysClr val="window" lastClr="FFFFFF"/>
            </a:solidFill>
            <a:ln w="28575">
              <a:solidFill>
                <a:sysClr val="window" lastClr="FFFFFF"/>
              </a:solidFill>
            </a:ln>
            <a:effectLst>
              <a:outerShdw sx="108000" sy="108000" algn="ctr" rotWithShape="0">
                <a:srgbClr val="F79646">
                  <a:alpha val="80000"/>
                </a:srgbClr>
              </a:outerShdw>
            </a:effectLst>
          </p:spPr>
        </p:pic>
        <p:sp>
          <p:nvSpPr>
            <p:cNvPr id="32" name="자유형 94">
              <a:extLst>
                <a:ext uri="{FF2B5EF4-FFF2-40B4-BE49-F238E27FC236}">
                  <a16:creationId xmlns:a16="http://schemas.microsoft.com/office/drawing/2014/main" id="{2C4F5C1A-0E5E-5344-BE82-E5C231B61D36}"/>
                </a:ext>
              </a:extLst>
            </p:cNvPr>
            <p:cNvSpPr/>
            <p:nvPr/>
          </p:nvSpPr>
          <p:spPr>
            <a:xfrm>
              <a:off x="3045253" y="1514475"/>
              <a:ext cx="3660348" cy="331103"/>
            </a:xfrm>
            <a:custGeom>
              <a:avLst/>
              <a:gdLst>
                <a:gd name="connsiteX0" fmla="*/ 3819525 w 3819525"/>
                <a:gd name="connsiteY0" fmla="*/ 200025 h 200025"/>
                <a:gd name="connsiteX1" fmla="*/ 3819525 w 3819525"/>
                <a:gd name="connsiteY1" fmla="*/ 0 h 200025"/>
                <a:gd name="connsiteX2" fmla="*/ 0 w 3819525"/>
                <a:gd name="connsiteY2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9525" h="200025">
                  <a:moveTo>
                    <a:pt x="3819525" y="200025"/>
                  </a:moveTo>
                  <a:lnTo>
                    <a:pt x="3819525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 algn="ctr">
              <a:solidFill>
                <a:srgbClr val="F79646"/>
              </a:solidFill>
              <a:prstDash val="sysDot"/>
              <a:headEnd type="oval"/>
              <a:tailEnd type="none"/>
            </a:ln>
            <a:effectLst>
              <a:glow rad="25400">
                <a:sysClr val="window" lastClr="FFFFFF">
                  <a:alpha val="20000"/>
                </a:sysClr>
              </a:glo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10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pic>
          <p:nvPicPr>
            <p:cNvPr id="33" name="그림 96">
              <a:extLst>
                <a:ext uri="{FF2B5EF4-FFF2-40B4-BE49-F238E27FC236}">
                  <a16:creationId xmlns:a16="http://schemas.microsoft.com/office/drawing/2014/main" id="{0B6106BA-5B18-8E47-B6E0-F69660BD7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">
              <a:off x="6380674" y="2149965"/>
              <a:ext cx="179589" cy="111356"/>
            </a:xfrm>
            <a:prstGeom prst="rect">
              <a:avLst/>
            </a:prstGeom>
          </p:spPr>
        </p:pic>
        <p:pic>
          <p:nvPicPr>
            <p:cNvPr id="34" name="그림 97">
              <a:extLst>
                <a:ext uri="{FF2B5EF4-FFF2-40B4-BE49-F238E27FC236}">
                  <a16:creationId xmlns:a16="http://schemas.microsoft.com/office/drawing/2014/main" id="{7D998398-4A36-944C-A29B-A3ECE85FA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0000">
              <a:off x="5374785" y="5730349"/>
              <a:ext cx="163263" cy="101233"/>
            </a:xfrm>
            <a:prstGeom prst="rect">
              <a:avLst/>
            </a:prstGeom>
          </p:spPr>
        </p:pic>
        <p:pic>
          <p:nvPicPr>
            <p:cNvPr id="35" name="그림 111">
              <a:extLst>
                <a:ext uri="{FF2B5EF4-FFF2-40B4-BE49-F238E27FC236}">
                  <a16:creationId xmlns:a16="http://schemas.microsoft.com/office/drawing/2014/main" id="{BDF730A7-F5E8-8244-A286-B9BA379D1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961" y="5671408"/>
              <a:ext cx="549014" cy="549796"/>
            </a:xfrm>
            <a:prstGeom prst="ellipse">
              <a:avLst/>
            </a:prstGeom>
            <a:ln w="28575">
              <a:solidFill>
                <a:sysClr val="window" lastClr="FFFFFF"/>
              </a:solidFill>
            </a:ln>
            <a:effectLst>
              <a:outerShdw sx="108000" sy="108000" algn="ctr" rotWithShape="0">
                <a:srgbClr val="E0444F">
                  <a:alpha val="80000"/>
                </a:srgbClr>
              </a:outerShdw>
            </a:effectLst>
          </p:spPr>
        </p:pic>
        <p:sp>
          <p:nvSpPr>
            <p:cNvPr id="36" name="자유형 128">
              <a:extLst>
                <a:ext uri="{FF2B5EF4-FFF2-40B4-BE49-F238E27FC236}">
                  <a16:creationId xmlns:a16="http://schemas.microsoft.com/office/drawing/2014/main" id="{1AB3930E-CC06-7645-9985-128D5039A42D}"/>
                </a:ext>
              </a:extLst>
            </p:cNvPr>
            <p:cNvSpPr/>
            <p:nvPr/>
          </p:nvSpPr>
          <p:spPr>
            <a:xfrm flipV="1">
              <a:off x="3595688" y="5504654"/>
              <a:ext cx="590549" cy="228601"/>
            </a:xfrm>
            <a:custGeom>
              <a:avLst/>
              <a:gdLst>
                <a:gd name="connsiteX0" fmla="*/ 533400 w 533400"/>
                <a:gd name="connsiteY0" fmla="*/ 0 h 771525"/>
                <a:gd name="connsiteX1" fmla="*/ 533400 w 533400"/>
                <a:gd name="connsiteY1" fmla="*/ 771525 h 771525"/>
                <a:gd name="connsiteX2" fmla="*/ 0 w 533400"/>
                <a:gd name="connsiteY2" fmla="*/ 771525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771525">
                  <a:moveTo>
                    <a:pt x="533400" y="0"/>
                  </a:moveTo>
                  <a:lnTo>
                    <a:pt x="533400" y="771525"/>
                  </a:lnTo>
                  <a:lnTo>
                    <a:pt x="0" y="771525"/>
                  </a:lnTo>
                </a:path>
              </a:pathLst>
            </a:custGeom>
            <a:noFill/>
            <a:ln w="19050" cap="rnd" cmpd="sng" algn="ctr">
              <a:solidFill>
                <a:srgbClr val="DC2C38"/>
              </a:solidFill>
              <a:prstDash val="sysDot"/>
              <a:headEnd type="oval"/>
              <a:tailEnd type="none"/>
            </a:ln>
            <a:effectLst>
              <a:glow rad="25400">
                <a:sysClr val="window" lastClr="FFFFFF">
                  <a:alpha val="20000"/>
                </a:sysClr>
              </a:glo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10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pic>
          <p:nvPicPr>
            <p:cNvPr id="37" name="그림 129">
              <a:extLst>
                <a:ext uri="{FF2B5EF4-FFF2-40B4-BE49-F238E27FC236}">
                  <a16:creationId xmlns:a16="http://schemas.microsoft.com/office/drawing/2014/main" id="{FE6AC728-C6C1-A849-BB9E-967C3B1BD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014" y="2774977"/>
              <a:ext cx="414786" cy="414786"/>
            </a:xfrm>
            <a:prstGeom prst="ellipse">
              <a:avLst/>
            </a:prstGeom>
            <a:solidFill>
              <a:sysClr val="window" lastClr="FFFFFF"/>
            </a:solidFill>
            <a:ln w="28575">
              <a:solidFill>
                <a:sysClr val="window" lastClr="FFFFFF"/>
              </a:solidFill>
            </a:ln>
            <a:effectLst>
              <a:outerShdw sx="108000" sy="108000" algn="ctr" rotWithShape="0">
                <a:srgbClr val="F79646">
                  <a:alpha val="80000"/>
                </a:srgbClr>
              </a:outerShdw>
            </a:effectLst>
          </p:spPr>
        </p:pic>
        <p:sp>
          <p:nvSpPr>
            <p:cNvPr id="38" name="TextBox 30">
              <a:extLst>
                <a:ext uri="{FF2B5EF4-FFF2-40B4-BE49-F238E27FC236}">
                  <a16:creationId xmlns:a16="http://schemas.microsoft.com/office/drawing/2014/main" id="{BABBFB69-2D7B-C148-AE4E-2F23BA7F226A}"/>
                </a:ext>
              </a:extLst>
            </p:cNvPr>
            <p:cNvSpPr txBox="1"/>
            <p:nvPr/>
          </p:nvSpPr>
          <p:spPr>
            <a:xfrm>
              <a:off x="825351" y="3095852"/>
              <a:ext cx="1775226" cy="352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79490">
                <a:defRPr/>
              </a:pPr>
              <a:r>
                <a:rPr lang="en-US" altLang="ko-KR" sz="700" kern="0" dirty="0">
                  <a:latin typeface="+mj-lt"/>
                </a:rPr>
                <a:t>Vending machine</a:t>
              </a:r>
              <a:endParaRPr lang="ko-KR" altLang="en-US" sz="700" kern="0" dirty="0">
                <a:latin typeface="+mj-lt"/>
              </a:endParaRPr>
            </a:p>
          </p:txBody>
        </p:sp>
        <p:sp>
          <p:nvSpPr>
            <p:cNvPr id="39" name="TextBox 31">
              <a:extLst>
                <a:ext uri="{FF2B5EF4-FFF2-40B4-BE49-F238E27FC236}">
                  <a16:creationId xmlns:a16="http://schemas.microsoft.com/office/drawing/2014/main" id="{C6EA9056-61F1-7F46-9AB1-265E584467B7}"/>
                </a:ext>
              </a:extLst>
            </p:cNvPr>
            <p:cNvSpPr txBox="1"/>
            <p:nvPr/>
          </p:nvSpPr>
          <p:spPr>
            <a:xfrm>
              <a:off x="6077410" y="1809443"/>
              <a:ext cx="1277843" cy="38316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defTabSz="679490">
                <a:defRPr/>
              </a:pPr>
              <a:r>
                <a:rPr lang="en-US" altLang="ko-KR" sz="700" kern="0" dirty="0">
                  <a:solidFill>
                    <a:srgbClr val="E84402"/>
                  </a:solidFill>
                  <a:latin typeface="+mj-lt"/>
                </a:rPr>
                <a:t>Ambulance</a:t>
              </a:r>
            </a:p>
          </p:txBody>
        </p:sp>
        <p:sp>
          <p:nvSpPr>
            <p:cNvPr id="40" name="TextBox 32">
              <a:extLst>
                <a:ext uri="{FF2B5EF4-FFF2-40B4-BE49-F238E27FC236}">
                  <a16:creationId xmlns:a16="http://schemas.microsoft.com/office/drawing/2014/main" id="{B9B58514-CF76-7546-BC26-BD97D191EF32}"/>
                </a:ext>
              </a:extLst>
            </p:cNvPr>
            <p:cNvSpPr txBox="1"/>
            <p:nvPr/>
          </p:nvSpPr>
          <p:spPr>
            <a:xfrm>
              <a:off x="2508353" y="3385448"/>
              <a:ext cx="817304" cy="352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79490">
                <a:defRPr/>
              </a:pPr>
              <a:r>
                <a:rPr lang="en-US" altLang="ko-KR" sz="700" kern="0" dirty="0">
                  <a:latin typeface="+mj-lt"/>
                </a:rPr>
                <a:t>CCTV</a:t>
              </a:r>
              <a:endParaRPr lang="ko-KR" altLang="en-US" sz="700" kern="0" dirty="0">
                <a:latin typeface="+mj-lt"/>
              </a:endParaRPr>
            </a:p>
          </p:txBody>
        </p:sp>
        <p:sp>
          <p:nvSpPr>
            <p:cNvPr id="41" name="TextBox 33">
              <a:extLst>
                <a:ext uri="{FF2B5EF4-FFF2-40B4-BE49-F238E27FC236}">
                  <a16:creationId xmlns:a16="http://schemas.microsoft.com/office/drawing/2014/main" id="{E6D47F47-1852-9C4D-89E8-AB3A496325A8}"/>
                </a:ext>
              </a:extLst>
            </p:cNvPr>
            <p:cNvSpPr txBox="1"/>
            <p:nvPr/>
          </p:nvSpPr>
          <p:spPr>
            <a:xfrm>
              <a:off x="3766010" y="5520157"/>
              <a:ext cx="817304" cy="352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79490">
                <a:defRPr/>
              </a:pPr>
              <a:r>
                <a:rPr lang="en-US" altLang="ko-KR" sz="700" kern="0" dirty="0">
                  <a:latin typeface="+mj-lt"/>
                </a:rPr>
                <a:t>CCTV</a:t>
              </a:r>
              <a:endParaRPr lang="ko-KR" altLang="en-US" sz="700" kern="0" dirty="0">
                <a:latin typeface="+mj-lt"/>
              </a:endParaRPr>
            </a:p>
          </p:txBody>
        </p:sp>
        <p:sp>
          <p:nvSpPr>
            <p:cNvPr id="42" name="TextBox 34">
              <a:extLst>
                <a:ext uri="{FF2B5EF4-FFF2-40B4-BE49-F238E27FC236}">
                  <a16:creationId xmlns:a16="http://schemas.microsoft.com/office/drawing/2014/main" id="{665D0E3C-C2CC-FF4A-A064-5C81F06DAC60}"/>
                </a:ext>
              </a:extLst>
            </p:cNvPr>
            <p:cNvSpPr txBox="1"/>
            <p:nvPr/>
          </p:nvSpPr>
          <p:spPr>
            <a:xfrm>
              <a:off x="6316526" y="3755156"/>
              <a:ext cx="817304" cy="352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79490">
                <a:defRPr/>
              </a:pPr>
              <a:r>
                <a:rPr lang="en-US" altLang="ko-KR" sz="700" kern="0" dirty="0">
                  <a:latin typeface="+mj-lt"/>
                </a:rPr>
                <a:t>CCTV</a:t>
              </a:r>
              <a:endParaRPr lang="ko-KR" altLang="en-US" sz="700" kern="0" dirty="0">
                <a:latin typeface="+mj-lt"/>
              </a:endParaRPr>
            </a:p>
          </p:txBody>
        </p:sp>
        <p:sp>
          <p:nvSpPr>
            <p:cNvPr id="43" name="TextBox 35">
              <a:extLst>
                <a:ext uri="{FF2B5EF4-FFF2-40B4-BE49-F238E27FC236}">
                  <a16:creationId xmlns:a16="http://schemas.microsoft.com/office/drawing/2014/main" id="{F9DC4BCB-68CC-834B-AC95-40E4D80056AD}"/>
                </a:ext>
              </a:extLst>
            </p:cNvPr>
            <p:cNvSpPr txBox="1"/>
            <p:nvPr/>
          </p:nvSpPr>
          <p:spPr>
            <a:xfrm>
              <a:off x="3434579" y="2526863"/>
              <a:ext cx="1824681" cy="50696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679490">
                <a:lnSpc>
                  <a:spcPct val="80000"/>
                </a:lnSpc>
                <a:defRPr/>
              </a:pPr>
              <a:r>
                <a:rPr lang="en-US" altLang="ko-KR" sz="700" kern="0" dirty="0">
                  <a:solidFill>
                    <a:srgbClr val="E84402"/>
                  </a:solidFill>
                  <a:latin typeface="+mj-lt"/>
                </a:rPr>
                <a:t>Autonomous driving</a:t>
              </a:r>
              <a:endParaRPr lang="ko-KR" altLang="en-US" sz="700" kern="0" dirty="0">
                <a:solidFill>
                  <a:srgbClr val="E84402"/>
                </a:solidFill>
                <a:latin typeface="+mj-lt"/>
              </a:endParaRPr>
            </a:p>
          </p:txBody>
        </p:sp>
        <p:pic>
          <p:nvPicPr>
            <p:cNvPr id="44" name="그림 138">
              <a:extLst>
                <a:ext uri="{FF2B5EF4-FFF2-40B4-BE49-F238E27FC236}">
                  <a16:creationId xmlns:a16="http://schemas.microsoft.com/office/drawing/2014/main" id="{01611750-A589-1C4E-82F0-1464BD77F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187" y="1585236"/>
              <a:ext cx="843574" cy="843574"/>
            </a:xfrm>
            <a:prstGeom prst="ellipse">
              <a:avLst/>
            </a:prstGeom>
            <a:solidFill>
              <a:sysClr val="window" lastClr="FFFFFF"/>
            </a:solidFill>
            <a:ln w="28575">
              <a:solidFill>
                <a:sysClr val="window" lastClr="FFFFFF"/>
              </a:solidFill>
            </a:ln>
            <a:effectLst>
              <a:outerShdw sx="108000" sy="108000" algn="ctr" rotWithShape="0">
                <a:srgbClr val="F79646">
                  <a:alpha val="80000"/>
                </a:srgbClr>
              </a:outerShdw>
            </a:effectLst>
          </p:spPr>
        </p:pic>
        <p:sp>
          <p:nvSpPr>
            <p:cNvPr id="45" name="자유형 139">
              <a:extLst>
                <a:ext uri="{FF2B5EF4-FFF2-40B4-BE49-F238E27FC236}">
                  <a16:creationId xmlns:a16="http://schemas.microsoft.com/office/drawing/2014/main" id="{4D60D802-7F2E-634F-93EA-7096BE90459D}"/>
                </a:ext>
              </a:extLst>
            </p:cNvPr>
            <p:cNvSpPr/>
            <p:nvPr/>
          </p:nvSpPr>
          <p:spPr>
            <a:xfrm>
              <a:off x="3057525" y="2152650"/>
              <a:ext cx="1110615" cy="838200"/>
            </a:xfrm>
            <a:custGeom>
              <a:avLst/>
              <a:gdLst>
                <a:gd name="connsiteX0" fmla="*/ 1171575 w 1171575"/>
                <a:gd name="connsiteY0" fmla="*/ 838200 h 838200"/>
                <a:gd name="connsiteX1" fmla="*/ 666750 w 1171575"/>
                <a:gd name="connsiteY1" fmla="*/ 838200 h 838200"/>
                <a:gd name="connsiteX2" fmla="*/ 666750 w 1171575"/>
                <a:gd name="connsiteY2" fmla="*/ 0 h 838200"/>
                <a:gd name="connsiteX3" fmla="*/ 0 w 1171575"/>
                <a:gd name="connsiteY3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575" h="838200">
                  <a:moveTo>
                    <a:pt x="1171575" y="838200"/>
                  </a:moveTo>
                  <a:lnTo>
                    <a:pt x="666750" y="838200"/>
                  </a:lnTo>
                  <a:lnTo>
                    <a:pt x="666750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 algn="ctr">
              <a:solidFill>
                <a:srgbClr val="F79646"/>
              </a:solidFill>
              <a:prstDash val="sysDot"/>
              <a:headEnd type="oval"/>
              <a:tailEnd type="none"/>
            </a:ln>
            <a:effectLst>
              <a:glow rad="25400">
                <a:sysClr val="window" lastClr="FFFFFF">
                  <a:alpha val="20000"/>
                </a:sysClr>
              </a:glo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10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  <p:sp>
          <p:nvSpPr>
            <p:cNvPr id="46" name="자유형 66">
              <a:extLst>
                <a:ext uri="{FF2B5EF4-FFF2-40B4-BE49-F238E27FC236}">
                  <a16:creationId xmlns:a16="http://schemas.microsoft.com/office/drawing/2014/main" id="{6243A59F-2B34-5A45-9A3C-2E498AC448F1}"/>
                </a:ext>
              </a:extLst>
            </p:cNvPr>
            <p:cNvSpPr/>
            <p:nvPr/>
          </p:nvSpPr>
          <p:spPr>
            <a:xfrm flipH="1">
              <a:off x="9286506" y="2552702"/>
              <a:ext cx="56270" cy="401242"/>
            </a:xfrm>
            <a:custGeom>
              <a:avLst/>
              <a:gdLst>
                <a:gd name="connsiteX0" fmla="*/ 0 w 0"/>
                <a:gd name="connsiteY0" fmla="*/ 1171575 h 1171575"/>
                <a:gd name="connsiteX1" fmla="*/ 0 w 0"/>
                <a:gd name="connsiteY1" fmla="*/ 0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71575">
                  <a:moveTo>
                    <a:pt x="0" y="117157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 algn="ctr">
              <a:solidFill>
                <a:srgbClr val="03A39B"/>
              </a:solidFill>
              <a:prstDash val="sysDot"/>
              <a:headEnd type="oval"/>
              <a:tailEnd type="none"/>
            </a:ln>
            <a:effectLst>
              <a:glow rad="25400">
                <a:sysClr val="window" lastClr="FFFFFF">
                  <a:alpha val="20000"/>
                </a:sysClr>
              </a:glo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100" kern="0">
                <a:solidFill>
                  <a:sysClr val="window" lastClr="FFFFFF"/>
                </a:solidFill>
                <a:latin typeface="Calibri"/>
                <a:ea typeface="맑은 고딕"/>
              </a:endParaRPr>
            </a:p>
          </p:txBody>
        </p:sp>
      </p:grpSp>
      <p:grpSp>
        <p:nvGrpSpPr>
          <p:cNvPr id="6" name="그룹 52">
            <a:extLst>
              <a:ext uri="{FF2B5EF4-FFF2-40B4-BE49-F238E27FC236}">
                <a16:creationId xmlns:a16="http://schemas.microsoft.com/office/drawing/2014/main" id="{B6602D30-B3F6-0E4B-AE13-C6670FEDD607}"/>
              </a:ext>
            </a:extLst>
          </p:cNvPr>
          <p:cNvGrpSpPr/>
          <p:nvPr/>
        </p:nvGrpSpPr>
        <p:grpSpPr>
          <a:xfrm>
            <a:off x="6885146" y="2745493"/>
            <a:ext cx="1987849" cy="2824162"/>
            <a:chOff x="458925" y="942953"/>
            <a:chExt cx="2536875" cy="2824162"/>
          </a:xfrm>
        </p:grpSpPr>
        <p:sp>
          <p:nvSpPr>
            <p:cNvPr id="7" name="직사각형 69">
              <a:extLst>
                <a:ext uri="{FF2B5EF4-FFF2-40B4-BE49-F238E27FC236}">
                  <a16:creationId xmlns:a16="http://schemas.microsoft.com/office/drawing/2014/main" id="{F93D15EE-6785-884C-98AD-56D922BA9B6B}"/>
                </a:ext>
              </a:extLst>
            </p:cNvPr>
            <p:cNvSpPr/>
            <p:nvPr/>
          </p:nvSpPr>
          <p:spPr>
            <a:xfrm flipH="1">
              <a:off x="459755" y="942953"/>
              <a:ext cx="2536045" cy="2824162"/>
            </a:xfrm>
            <a:prstGeom prst="rect">
              <a:avLst/>
            </a:prstGeom>
            <a:noFill/>
            <a:ln w="6350">
              <a:gradFill>
                <a:gsLst>
                  <a:gs pos="98000">
                    <a:schemeClr val="bg1">
                      <a:alpha val="0"/>
                    </a:schemeClr>
                  </a:gs>
                  <a:gs pos="0">
                    <a:schemeClr val="bg1">
                      <a:lumMod val="7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0" rIns="0" bIns="0" numCol="1" rtlCol="0" anchor="t" anchorCtr="0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0000" indent="-90000" latinLnBrk="0"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</a:pPr>
              <a:endParaRPr lang="en-US" altLang="ko-KR" sz="900" dirty="0">
                <a:gradFill>
                  <a:gsLst>
                    <a:gs pos="100000">
                      <a:prstClr val="black"/>
                    </a:gs>
                    <a:gs pos="0">
                      <a:prstClr val="black"/>
                    </a:gs>
                  </a:gsLst>
                  <a:lin ang="5400000" scaled="0"/>
                </a:gradFill>
                <a:latin typeface="Rix모던고딕 L" panose="02020603020101020101" pitchFamily="18" charset="-127"/>
                <a:ea typeface="Rix모던고딕 L" panose="02020603020101020101" pitchFamily="18" charset="-127"/>
              </a:endParaRPr>
            </a:p>
          </p:txBody>
        </p:sp>
        <p:grpSp>
          <p:nvGrpSpPr>
            <p:cNvPr id="8" name="그룹 70">
              <a:extLst>
                <a:ext uri="{FF2B5EF4-FFF2-40B4-BE49-F238E27FC236}">
                  <a16:creationId xmlns:a16="http://schemas.microsoft.com/office/drawing/2014/main" id="{FE50E220-0DE5-924B-88B2-C3A41A9A1694}"/>
                </a:ext>
              </a:extLst>
            </p:cNvPr>
            <p:cNvGrpSpPr/>
            <p:nvPr/>
          </p:nvGrpSpPr>
          <p:grpSpPr>
            <a:xfrm>
              <a:off x="458925" y="947306"/>
              <a:ext cx="2534904" cy="1398383"/>
              <a:chOff x="458925" y="947306"/>
              <a:chExt cx="2534904" cy="1398383"/>
            </a:xfrm>
          </p:grpSpPr>
          <p:sp>
            <p:nvSpPr>
              <p:cNvPr id="9" name="직사각형 71">
                <a:extLst>
                  <a:ext uri="{FF2B5EF4-FFF2-40B4-BE49-F238E27FC236}">
                    <a16:creationId xmlns:a16="http://schemas.microsoft.com/office/drawing/2014/main" id="{CB4BD760-E654-1342-9BF5-1FB118A40D5F}"/>
                  </a:ext>
                </a:extLst>
              </p:cNvPr>
              <p:cNvSpPr/>
              <p:nvPr/>
            </p:nvSpPr>
            <p:spPr>
              <a:xfrm flipH="1">
                <a:off x="459755" y="947306"/>
                <a:ext cx="2534071" cy="317614"/>
              </a:xfrm>
              <a:prstGeom prst="rect">
                <a:avLst/>
              </a:prstGeom>
              <a:gradFill flip="none" rotWithShape="1">
                <a:gsLst>
                  <a:gs pos="50000">
                    <a:srgbClr val="1B9EB0"/>
                  </a:gs>
                  <a:gs pos="49000">
                    <a:srgbClr val="1EB3C7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18000"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>
                    <a:solidFill>
                      <a:schemeClr val="bg1"/>
                    </a:solidFill>
                    <a:latin typeface="+mj-ea"/>
                    <a:cs typeface="Arial" panose="020B0604020202020204" pitchFamily="34" charset="0"/>
                  </a:rPr>
                  <a:t>Requirements</a:t>
                </a:r>
              </a:p>
            </p:txBody>
          </p:sp>
          <p:sp>
            <p:nvSpPr>
              <p:cNvPr id="10" name="TextBox 68">
                <a:extLst>
                  <a:ext uri="{FF2B5EF4-FFF2-40B4-BE49-F238E27FC236}">
                    <a16:creationId xmlns:a16="http://schemas.microsoft.com/office/drawing/2014/main" id="{EA8CF4CC-E2DA-F64C-AB20-3E887A9858F4}"/>
                  </a:ext>
                </a:extLst>
              </p:cNvPr>
              <p:cNvSpPr txBox="1"/>
              <p:nvPr/>
            </p:nvSpPr>
            <p:spPr>
              <a:xfrm>
                <a:off x="458925" y="1300330"/>
                <a:ext cx="2534904" cy="1045359"/>
              </a:xfrm>
              <a:prstGeom prst="rect">
                <a:avLst/>
              </a:prstGeom>
              <a:noFill/>
            </p:spPr>
            <p:txBody>
              <a:bodyPr wrap="square" lIns="72000" rtlCol="0" anchor="t">
                <a:noAutofit/>
              </a:bodyPr>
              <a:lstStyle/>
              <a:p>
                <a:pPr marL="108000" indent="-108000" latinLnBrk="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10x bandwidth per connection</a:t>
                </a:r>
              </a:p>
              <a:p>
                <a:pPr marL="108000" indent="-108000" latinLnBrk="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Low-</a:t>
                </a:r>
                <a:r>
                  <a:rPr lang="en-US" altLang="ko-KR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latency</a:t>
                </a:r>
              </a:p>
              <a:p>
                <a:pPr marL="108000" indent="-108000" latinLnBrk="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Five 9’s reliability</a:t>
                </a:r>
              </a:p>
              <a:p>
                <a:pPr marL="108000" indent="-108000" latinLnBrk="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100% coverage</a:t>
                </a:r>
              </a:p>
              <a:p>
                <a:pPr marL="108000" indent="-108000" latinLnBrk="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&gt;10x connections</a:t>
                </a:r>
              </a:p>
              <a:p>
                <a:pPr marL="108000" indent="-108000" latinLnBrk="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50Mbps per connection everywhere</a:t>
                </a:r>
              </a:p>
              <a:p>
                <a:pPr marL="108000" indent="-108000" latinLnBrk="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1000x bandwidth/area</a:t>
                </a:r>
              </a:p>
              <a:p>
                <a:pPr marL="108000" indent="-108000" latinLnBrk="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10 year battery life</a:t>
                </a:r>
              </a:p>
              <a:p>
                <a:pPr marL="108000" indent="-108000" latinLnBrk="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Reduction in TCO</a:t>
                </a:r>
                <a:endParaRPr lang="ko-KR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55E6F65D-3C89-2D4E-9834-F3AE0302A752}"/>
              </a:ext>
            </a:extLst>
          </p:cNvPr>
          <p:cNvSpPr/>
          <p:nvPr/>
        </p:nvSpPr>
        <p:spPr>
          <a:xfrm>
            <a:off x="283631" y="6481007"/>
            <a:ext cx="2952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Courtesy of Dan Warren, Samsung 2018</a:t>
            </a:r>
          </a:p>
        </p:txBody>
      </p:sp>
    </p:spTree>
    <p:extLst>
      <p:ext uri="{BB962C8B-B14F-4D97-AF65-F5344CB8AC3E}">
        <p14:creationId xmlns:p14="http://schemas.microsoft.com/office/powerpoint/2010/main" val="1424989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8DC1-FA97-9843-B78B-AB4DC6DF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29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Different contexts of the same environment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59AF38-E382-1B44-82FC-4C85F4DA42A8}"/>
              </a:ext>
            </a:extLst>
          </p:cNvPr>
          <p:cNvGrpSpPr/>
          <p:nvPr/>
        </p:nvGrpSpPr>
        <p:grpSpPr>
          <a:xfrm>
            <a:off x="225749" y="1754814"/>
            <a:ext cx="8692502" cy="579428"/>
            <a:chOff x="-6351" y="890825"/>
            <a:chExt cx="8692502" cy="385907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9D2E90A-A855-2745-8E35-F970631AB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51" y="890825"/>
              <a:ext cx="8692502" cy="385907"/>
            </a:xfrm>
            <a:custGeom>
              <a:avLst/>
              <a:gdLst>
                <a:gd name="T0" fmla="*/ 0 w 3726"/>
                <a:gd name="T1" fmla="*/ 110 h 160"/>
                <a:gd name="T2" fmla="*/ 3646 w 3726"/>
                <a:gd name="T3" fmla="*/ 110 h 160"/>
                <a:gd name="T4" fmla="*/ 3633 w 3726"/>
                <a:gd name="T5" fmla="*/ 123 h 160"/>
                <a:gd name="T6" fmla="*/ 3633 w 3726"/>
                <a:gd name="T7" fmla="*/ 152 h 160"/>
                <a:gd name="T8" fmla="*/ 3662 w 3726"/>
                <a:gd name="T9" fmla="*/ 152 h 160"/>
                <a:gd name="T10" fmla="*/ 3720 w 3726"/>
                <a:gd name="T11" fmla="*/ 94 h 160"/>
                <a:gd name="T12" fmla="*/ 3726 w 3726"/>
                <a:gd name="T13" fmla="*/ 80 h 160"/>
                <a:gd name="T14" fmla="*/ 3720 w 3726"/>
                <a:gd name="T15" fmla="*/ 65 h 160"/>
                <a:gd name="T16" fmla="*/ 3662 w 3726"/>
                <a:gd name="T17" fmla="*/ 8 h 160"/>
                <a:gd name="T18" fmla="*/ 3633 w 3726"/>
                <a:gd name="T19" fmla="*/ 8 h 160"/>
                <a:gd name="T20" fmla="*/ 3633 w 3726"/>
                <a:gd name="T21" fmla="*/ 37 h 160"/>
                <a:gd name="T22" fmla="*/ 3646 w 3726"/>
                <a:gd name="T23" fmla="*/ 50 h 160"/>
                <a:gd name="T24" fmla="*/ 0 w 3726"/>
                <a:gd name="T25" fmla="*/ 5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26" h="160">
                  <a:moveTo>
                    <a:pt x="0" y="110"/>
                  </a:moveTo>
                  <a:cubicBezTo>
                    <a:pt x="3646" y="110"/>
                    <a:pt x="3646" y="110"/>
                    <a:pt x="3646" y="110"/>
                  </a:cubicBezTo>
                  <a:cubicBezTo>
                    <a:pt x="3633" y="123"/>
                    <a:pt x="3633" y="123"/>
                    <a:pt x="3633" y="123"/>
                  </a:cubicBezTo>
                  <a:cubicBezTo>
                    <a:pt x="3625" y="131"/>
                    <a:pt x="3625" y="144"/>
                    <a:pt x="3633" y="152"/>
                  </a:cubicBezTo>
                  <a:cubicBezTo>
                    <a:pt x="3641" y="160"/>
                    <a:pt x="3654" y="160"/>
                    <a:pt x="3662" y="152"/>
                  </a:cubicBezTo>
                  <a:cubicBezTo>
                    <a:pt x="3720" y="94"/>
                    <a:pt x="3720" y="94"/>
                    <a:pt x="3720" y="94"/>
                  </a:cubicBezTo>
                  <a:cubicBezTo>
                    <a:pt x="3724" y="90"/>
                    <a:pt x="3726" y="85"/>
                    <a:pt x="3726" y="80"/>
                  </a:cubicBezTo>
                  <a:cubicBezTo>
                    <a:pt x="3726" y="74"/>
                    <a:pt x="3724" y="69"/>
                    <a:pt x="3720" y="65"/>
                  </a:cubicBezTo>
                  <a:cubicBezTo>
                    <a:pt x="3662" y="8"/>
                    <a:pt x="3662" y="8"/>
                    <a:pt x="3662" y="8"/>
                  </a:cubicBezTo>
                  <a:cubicBezTo>
                    <a:pt x="3654" y="0"/>
                    <a:pt x="3641" y="0"/>
                    <a:pt x="3633" y="8"/>
                  </a:cubicBezTo>
                  <a:cubicBezTo>
                    <a:pt x="3625" y="16"/>
                    <a:pt x="3625" y="29"/>
                    <a:pt x="3633" y="37"/>
                  </a:cubicBezTo>
                  <a:cubicBezTo>
                    <a:pt x="3646" y="50"/>
                    <a:pt x="3646" y="50"/>
                    <a:pt x="3646" y="50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889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26" name="그룹 73">
              <a:extLst>
                <a:ext uri="{FF2B5EF4-FFF2-40B4-BE49-F238E27FC236}">
                  <a16:creationId xmlns:a16="http://schemas.microsoft.com/office/drawing/2014/main" id="{3A2E0F8E-C47E-504B-9C94-1895058D7F2C}"/>
                </a:ext>
              </a:extLst>
            </p:cNvPr>
            <p:cNvGrpSpPr/>
            <p:nvPr/>
          </p:nvGrpSpPr>
          <p:grpSpPr>
            <a:xfrm>
              <a:off x="1300743" y="927041"/>
              <a:ext cx="313424" cy="313424"/>
              <a:chOff x="1205158" y="1346141"/>
              <a:chExt cx="313424" cy="313424"/>
            </a:xfrm>
          </p:grpSpPr>
          <p:sp>
            <p:nvSpPr>
              <p:cNvPr id="36" name="타원 74">
                <a:extLst>
                  <a:ext uri="{FF2B5EF4-FFF2-40B4-BE49-F238E27FC236}">
                    <a16:creationId xmlns:a16="http://schemas.microsoft.com/office/drawing/2014/main" id="{179C9BF0-9540-804E-B0E4-06CC770D7746}"/>
                  </a:ext>
                </a:extLst>
              </p:cNvPr>
              <p:cNvSpPr/>
              <p:nvPr/>
            </p:nvSpPr>
            <p:spPr>
              <a:xfrm>
                <a:off x="1205158" y="1346141"/>
                <a:ext cx="313424" cy="3134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889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타원 75">
                <a:extLst>
                  <a:ext uri="{FF2B5EF4-FFF2-40B4-BE49-F238E27FC236}">
                    <a16:creationId xmlns:a16="http://schemas.microsoft.com/office/drawing/2014/main" id="{D570C6F1-C715-1E47-81D6-2E237C665315}"/>
                  </a:ext>
                </a:extLst>
              </p:cNvPr>
              <p:cNvSpPr/>
              <p:nvPr/>
            </p:nvSpPr>
            <p:spPr>
              <a:xfrm>
                <a:off x="1268692" y="1409675"/>
                <a:ext cx="186356" cy="186356"/>
              </a:xfrm>
              <a:prstGeom prst="ellipse">
                <a:avLst/>
              </a:prstGeom>
              <a:solidFill>
                <a:srgbClr val="1EB3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27" name="그룹 76">
              <a:extLst>
                <a:ext uri="{FF2B5EF4-FFF2-40B4-BE49-F238E27FC236}">
                  <a16:creationId xmlns:a16="http://schemas.microsoft.com/office/drawing/2014/main" id="{0620D053-CAA2-C945-8741-9B923F859492}"/>
                </a:ext>
              </a:extLst>
            </p:cNvPr>
            <p:cNvGrpSpPr/>
            <p:nvPr/>
          </p:nvGrpSpPr>
          <p:grpSpPr>
            <a:xfrm>
              <a:off x="3372216" y="927041"/>
              <a:ext cx="313424" cy="313424"/>
              <a:chOff x="1205158" y="1346141"/>
              <a:chExt cx="313424" cy="313424"/>
            </a:xfrm>
          </p:grpSpPr>
          <p:sp>
            <p:nvSpPr>
              <p:cNvPr id="34" name="타원 77">
                <a:extLst>
                  <a:ext uri="{FF2B5EF4-FFF2-40B4-BE49-F238E27FC236}">
                    <a16:creationId xmlns:a16="http://schemas.microsoft.com/office/drawing/2014/main" id="{ED42A57B-A886-B74F-95B1-2DDDEADEDD70}"/>
                  </a:ext>
                </a:extLst>
              </p:cNvPr>
              <p:cNvSpPr/>
              <p:nvPr/>
            </p:nvSpPr>
            <p:spPr>
              <a:xfrm>
                <a:off x="1205158" y="1346141"/>
                <a:ext cx="313424" cy="3134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889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타원 78">
                <a:extLst>
                  <a:ext uri="{FF2B5EF4-FFF2-40B4-BE49-F238E27FC236}">
                    <a16:creationId xmlns:a16="http://schemas.microsoft.com/office/drawing/2014/main" id="{67C44844-782A-0446-86C7-58B446CC1805}"/>
                  </a:ext>
                </a:extLst>
              </p:cNvPr>
              <p:cNvSpPr/>
              <p:nvPr/>
            </p:nvSpPr>
            <p:spPr>
              <a:xfrm>
                <a:off x="1268692" y="1409675"/>
                <a:ext cx="186356" cy="186356"/>
              </a:xfrm>
              <a:prstGeom prst="ellipse">
                <a:avLst/>
              </a:prstGeom>
              <a:solidFill>
                <a:srgbClr val="0197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28" name="그룹 79">
              <a:extLst>
                <a:ext uri="{FF2B5EF4-FFF2-40B4-BE49-F238E27FC236}">
                  <a16:creationId xmlns:a16="http://schemas.microsoft.com/office/drawing/2014/main" id="{2ADF93DD-C32F-454B-9927-036C3F078C93}"/>
                </a:ext>
              </a:extLst>
            </p:cNvPr>
            <p:cNvGrpSpPr/>
            <p:nvPr/>
          </p:nvGrpSpPr>
          <p:grpSpPr>
            <a:xfrm>
              <a:off x="5450937" y="927041"/>
              <a:ext cx="313424" cy="313424"/>
              <a:chOff x="1205158" y="1346141"/>
              <a:chExt cx="313424" cy="313424"/>
            </a:xfrm>
          </p:grpSpPr>
          <p:sp>
            <p:nvSpPr>
              <p:cNvPr id="32" name="타원 80">
                <a:extLst>
                  <a:ext uri="{FF2B5EF4-FFF2-40B4-BE49-F238E27FC236}">
                    <a16:creationId xmlns:a16="http://schemas.microsoft.com/office/drawing/2014/main" id="{A82818E2-83C4-AF48-8AF1-E95822CE1B93}"/>
                  </a:ext>
                </a:extLst>
              </p:cNvPr>
              <p:cNvSpPr/>
              <p:nvPr/>
            </p:nvSpPr>
            <p:spPr>
              <a:xfrm>
                <a:off x="1205158" y="1346141"/>
                <a:ext cx="313424" cy="3134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889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타원 81">
                <a:extLst>
                  <a:ext uri="{FF2B5EF4-FFF2-40B4-BE49-F238E27FC236}">
                    <a16:creationId xmlns:a16="http://schemas.microsoft.com/office/drawing/2014/main" id="{0C2AD1B0-F5E3-B94B-B4E4-DC94049D6D06}"/>
                  </a:ext>
                </a:extLst>
              </p:cNvPr>
              <p:cNvSpPr/>
              <p:nvPr/>
            </p:nvSpPr>
            <p:spPr>
              <a:xfrm>
                <a:off x="1268692" y="1409675"/>
                <a:ext cx="186356" cy="186356"/>
              </a:xfrm>
              <a:prstGeom prst="ellipse">
                <a:avLst/>
              </a:prstGeom>
              <a:solidFill>
                <a:srgbClr val="2F7C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29" name="그룹 82">
              <a:extLst>
                <a:ext uri="{FF2B5EF4-FFF2-40B4-BE49-F238E27FC236}">
                  <a16:creationId xmlns:a16="http://schemas.microsoft.com/office/drawing/2014/main" id="{2B79D64B-2C01-224E-B0EF-73BDA24632C7}"/>
                </a:ext>
              </a:extLst>
            </p:cNvPr>
            <p:cNvGrpSpPr/>
            <p:nvPr/>
          </p:nvGrpSpPr>
          <p:grpSpPr>
            <a:xfrm>
              <a:off x="7509494" y="927041"/>
              <a:ext cx="313424" cy="313424"/>
              <a:chOff x="1205158" y="1346141"/>
              <a:chExt cx="313424" cy="313424"/>
            </a:xfrm>
          </p:grpSpPr>
          <p:sp>
            <p:nvSpPr>
              <p:cNvPr id="30" name="타원 83">
                <a:extLst>
                  <a:ext uri="{FF2B5EF4-FFF2-40B4-BE49-F238E27FC236}">
                    <a16:creationId xmlns:a16="http://schemas.microsoft.com/office/drawing/2014/main" id="{5FB5242E-1368-AF4E-A5A1-9302DAD3B2BD}"/>
                  </a:ext>
                </a:extLst>
              </p:cNvPr>
              <p:cNvSpPr/>
              <p:nvPr/>
            </p:nvSpPr>
            <p:spPr>
              <a:xfrm>
                <a:off x="1205158" y="1346141"/>
                <a:ext cx="313424" cy="3134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889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타원 84">
                <a:extLst>
                  <a:ext uri="{FF2B5EF4-FFF2-40B4-BE49-F238E27FC236}">
                    <a16:creationId xmlns:a16="http://schemas.microsoft.com/office/drawing/2014/main" id="{2A78DCB7-72A9-4547-9131-CD3D49729781}"/>
                  </a:ext>
                </a:extLst>
              </p:cNvPr>
              <p:cNvSpPr/>
              <p:nvPr/>
            </p:nvSpPr>
            <p:spPr>
              <a:xfrm>
                <a:off x="1268692" y="1409675"/>
                <a:ext cx="186356" cy="186356"/>
              </a:xfrm>
              <a:prstGeom prst="ellipse">
                <a:avLst/>
              </a:prstGeom>
              <a:solidFill>
                <a:srgbClr val="726F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" name="그룹 2">
            <a:extLst>
              <a:ext uri="{FF2B5EF4-FFF2-40B4-BE49-F238E27FC236}">
                <a16:creationId xmlns:a16="http://schemas.microsoft.com/office/drawing/2014/main" id="{B98CC4E3-8D13-7948-B381-F69873E2A3E2}"/>
              </a:ext>
            </a:extLst>
          </p:cNvPr>
          <p:cNvGrpSpPr/>
          <p:nvPr/>
        </p:nvGrpSpPr>
        <p:grpSpPr>
          <a:xfrm>
            <a:off x="2768306" y="2299632"/>
            <a:ext cx="1986306" cy="3073584"/>
            <a:chOff x="2535449" y="1885542"/>
            <a:chExt cx="1986306" cy="2826000"/>
          </a:xfrm>
        </p:grpSpPr>
        <p:sp>
          <p:nvSpPr>
            <p:cNvPr id="21" name="직사각형 65">
              <a:extLst>
                <a:ext uri="{FF2B5EF4-FFF2-40B4-BE49-F238E27FC236}">
                  <a16:creationId xmlns:a16="http://schemas.microsoft.com/office/drawing/2014/main" id="{46FF6C6C-C44B-9D4C-8C87-2F53695EB422}"/>
                </a:ext>
              </a:extLst>
            </p:cNvPr>
            <p:cNvSpPr/>
            <p:nvPr/>
          </p:nvSpPr>
          <p:spPr>
            <a:xfrm flipH="1">
              <a:off x="2535449" y="1885542"/>
              <a:ext cx="1986306" cy="2826000"/>
            </a:xfrm>
            <a:prstGeom prst="rect">
              <a:avLst/>
            </a:prstGeom>
            <a:noFill/>
            <a:ln w="6350">
              <a:gradFill>
                <a:gsLst>
                  <a:gs pos="98000">
                    <a:schemeClr val="bg1">
                      <a:alpha val="0"/>
                    </a:schemeClr>
                  </a:gs>
                  <a:gs pos="0">
                    <a:schemeClr val="bg1">
                      <a:lumMod val="7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24000" rIns="0" bIns="0" numCol="1" rtlCol="0" anchor="t" anchorCtr="0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0000" indent="-90000" latinLnBrk="0"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</a:pPr>
              <a:endParaRPr lang="en-US" altLang="ko-KR" sz="900" dirty="0">
                <a:gradFill>
                  <a:gsLst>
                    <a:gs pos="100000">
                      <a:prstClr val="black"/>
                    </a:gs>
                    <a:gs pos="0">
                      <a:prstClr val="black"/>
                    </a:gs>
                  </a:gsLst>
                  <a:lin ang="5400000" scaled="0"/>
                </a:gradFill>
                <a:latin typeface="Rix모던고딕 L" panose="02020603020101020101" pitchFamily="18" charset="-127"/>
                <a:ea typeface="Rix모던고딕 L" panose="02020603020101020101" pitchFamily="18" charset="-127"/>
              </a:endParaRPr>
            </a:p>
          </p:txBody>
        </p:sp>
        <p:grpSp>
          <p:nvGrpSpPr>
            <p:cNvPr id="22" name="그룹 66">
              <a:extLst>
                <a:ext uri="{FF2B5EF4-FFF2-40B4-BE49-F238E27FC236}">
                  <a16:creationId xmlns:a16="http://schemas.microsoft.com/office/drawing/2014/main" id="{8A3E6BBA-8546-7B4D-B9EB-72CE66694C77}"/>
                </a:ext>
              </a:extLst>
            </p:cNvPr>
            <p:cNvGrpSpPr/>
            <p:nvPr/>
          </p:nvGrpSpPr>
          <p:grpSpPr>
            <a:xfrm>
              <a:off x="2535449" y="1885542"/>
              <a:ext cx="1986306" cy="1398383"/>
              <a:chOff x="458925" y="947306"/>
              <a:chExt cx="2534904" cy="1398383"/>
            </a:xfrm>
          </p:grpSpPr>
          <p:sp>
            <p:nvSpPr>
              <p:cNvPr id="23" name="직사각형 67">
                <a:extLst>
                  <a:ext uri="{FF2B5EF4-FFF2-40B4-BE49-F238E27FC236}">
                    <a16:creationId xmlns:a16="http://schemas.microsoft.com/office/drawing/2014/main" id="{CB96471D-B6E8-E342-AF38-C7C35C85416B}"/>
                  </a:ext>
                </a:extLst>
              </p:cNvPr>
              <p:cNvSpPr/>
              <p:nvPr/>
            </p:nvSpPr>
            <p:spPr>
              <a:xfrm flipH="1">
                <a:off x="459758" y="947306"/>
                <a:ext cx="2534071" cy="317614"/>
              </a:xfrm>
              <a:prstGeom prst="rect">
                <a:avLst/>
              </a:prstGeom>
              <a:gradFill flip="none" rotWithShape="1">
                <a:gsLst>
                  <a:gs pos="50000">
                    <a:srgbClr val="0084BD"/>
                  </a:gs>
                  <a:gs pos="49000">
                    <a:srgbClr val="0096D6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8000"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>
                    <a:solidFill>
                      <a:schemeClr val="bg1"/>
                    </a:solidFill>
                    <a:latin typeface="+mj-ea"/>
                    <a:cs typeface="Arial" panose="020B0604020202020204" pitchFamily="34" charset="0"/>
                  </a:rPr>
                  <a:t>Applications</a:t>
                </a:r>
              </a:p>
            </p:txBody>
          </p:sp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1FB55ECF-82C0-A646-BD9C-C70E057C28F7}"/>
                  </a:ext>
                </a:extLst>
              </p:cNvPr>
              <p:cNvSpPr txBox="1"/>
              <p:nvPr/>
            </p:nvSpPr>
            <p:spPr>
              <a:xfrm>
                <a:off x="458925" y="1300330"/>
                <a:ext cx="2534904" cy="1045359"/>
              </a:xfrm>
              <a:prstGeom prst="rect">
                <a:avLst/>
              </a:prstGeom>
              <a:noFill/>
            </p:spPr>
            <p:txBody>
              <a:bodyPr wrap="none" lIns="72000" rtlCol="0" anchor="t">
                <a:noAutofit/>
              </a:bodyPr>
              <a:lstStyle/>
              <a:p>
                <a:pPr>
                  <a:spcAft>
                    <a:spcPts val="400"/>
                  </a:spcAft>
                </a:pPr>
                <a:r>
                  <a:rPr lang="en-US" altLang="ko-KR" sz="1200" dirty="0"/>
                  <a:t>Enhanced Mobile BB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altLang="ko-KR" sz="1200" dirty="0"/>
                  <a:t>Connected vehicles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altLang="ko-KR" sz="1200" dirty="0"/>
                  <a:t>AR/VR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altLang="ko-KR" sz="1200" dirty="0"/>
                  <a:t>S-UHD/3D Video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altLang="ko-KR" sz="1200" dirty="0" err="1"/>
                  <a:t>Haptics</a:t>
                </a:r>
                <a:r>
                  <a:rPr lang="en-US" altLang="ko-KR" sz="1200" dirty="0"/>
                  <a:t>/Sensing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altLang="ko-KR" sz="1200" dirty="0"/>
                  <a:t>Massive </a:t>
                </a:r>
                <a:r>
                  <a:rPr lang="en-US" altLang="ko-KR" sz="1200" dirty="0" err="1"/>
                  <a:t>IoT</a:t>
                </a:r>
                <a:endParaRPr lang="en-US" altLang="ko-KR" sz="1200" dirty="0"/>
              </a:p>
              <a:p>
                <a:pPr>
                  <a:spcAft>
                    <a:spcPts val="400"/>
                  </a:spcAft>
                </a:pPr>
                <a:r>
                  <a:rPr lang="en-US" altLang="ko-KR" sz="1200" dirty="0"/>
                  <a:t>Remote machine control</a:t>
                </a:r>
              </a:p>
              <a:p>
                <a:pPr>
                  <a:spcAft>
                    <a:spcPts val="400"/>
                  </a:spcAft>
                </a:pPr>
                <a:r>
                  <a:rPr lang="en-GB" altLang="ko-KR" sz="1200" dirty="0"/>
                  <a:t>Mission critical services</a:t>
                </a:r>
              </a:p>
              <a:p>
                <a:pPr>
                  <a:spcAft>
                    <a:spcPts val="400"/>
                  </a:spcAft>
                </a:pPr>
                <a:r>
                  <a:rPr lang="en-GB" altLang="ko-KR" sz="1200" dirty="0"/>
                  <a:t>Fixed-wireless access</a:t>
                </a:r>
              </a:p>
              <a:p>
                <a:pPr>
                  <a:spcAft>
                    <a:spcPts val="400"/>
                  </a:spcAft>
                </a:pPr>
                <a:r>
                  <a:rPr lang="en-GB" altLang="ko-KR" sz="1200" dirty="0"/>
                  <a:t>…</a:t>
                </a:r>
              </a:p>
              <a:p>
                <a:pPr>
                  <a:spcAft>
                    <a:spcPts val="400"/>
                  </a:spcAft>
                </a:pPr>
                <a:endParaRPr lang="ko-KR" altLang="en-US" dirty="0"/>
              </a:p>
            </p:txBody>
          </p:sp>
        </p:grpSp>
      </p:grpSp>
      <p:grpSp>
        <p:nvGrpSpPr>
          <p:cNvPr id="6" name="그룹 52">
            <a:extLst>
              <a:ext uri="{FF2B5EF4-FFF2-40B4-BE49-F238E27FC236}">
                <a16:creationId xmlns:a16="http://schemas.microsoft.com/office/drawing/2014/main" id="{C857F6DA-EEC4-184D-BD45-7655B5D264B9}"/>
              </a:ext>
            </a:extLst>
          </p:cNvPr>
          <p:cNvGrpSpPr/>
          <p:nvPr/>
        </p:nvGrpSpPr>
        <p:grpSpPr>
          <a:xfrm>
            <a:off x="694411" y="2295279"/>
            <a:ext cx="1987849" cy="3071585"/>
            <a:chOff x="458925" y="942953"/>
            <a:chExt cx="2536875" cy="2824162"/>
          </a:xfrm>
        </p:grpSpPr>
        <p:sp>
          <p:nvSpPr>
            <p:cNvPr id="17" name="직사각형 69">
              <a:extLst>
                <a:ext uri="{FF2B5EF4-FFF2-40B4-BE49-F238E27FC236}">
                  <a16:creationId xmlns:a16="http://schemas.microsoft.com/office/drawing/2014/main" id="{367CC327-43C3-2741-9CEA-AFB42BCE781E}"/>
                </a:ext>
              </a:extLst>
            </p:cNvPr>
            <p:cNvSpPr/>
            <p:nvPr/>
          </p:nvSpPr>
          <p:spPr>
            <a:xfrm flipH="1">
              <a:off x="459755" y="942953"/>
              <a:ext cx="2536045" cy="2824162"/>
            </a:xfrm>
            <a:prstGeom prst="rect">
              <a:avLst/>
            </a:prstGeom>
            <a:noFill/>
            <a:ln w="6350">
              <a:gradFill>
                <a:gsLst>
                  <a:gs pos="98000">
                    <a:schemeClr val="bg1">
                      <a:alpha val="0"/>
                    </a:schemeClr>
                  </a:gs>
                  <a:gs pos="0">
                    <a:schemeClr val="bg1">
                      <a:lumMod val="7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0" rIns="0" bIns="0" numCol="1" rtlCol="0" anchor="t" anchorCtr="0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0000" indent="-90000" latinLnBrk="0"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</a:pPr>
              <a:endParaRPr lang="en-US" altLang="ko-KR" sz="900" dirty="0">
                <a:gradFill>
                  <a:gsLst>
                    <a:gs pos="100000">
                      <a:prstClr val="black"/>
                    </a:gs>
                    <a:gs pos="0">
                      <a:prstClr val="black"/>
                    </a:gs>
                  </a:gsLst>
                  <a:lin ang="5400000" scaled="0"/>
                </a:gradFill>
                <a:latin typeface="Rix모던고딕 L" panose="02020603020101020101" pitchFamily="18" charset="-127"/>
                <a:ea typeface="Rix모던고딕 L" panose="02020603020101020101" pitchFamily="18" charset="-127"/>
              </a:endParaRPr>
            </a:p>
          </p:txBody>
        </p:sp>
        <p:grpSp>
          <p:nvGrpSpPr>
            <p:cNvPr id="18" name="그룹 70">
              <a:extLst>
                <a:ext uri="{FF2B5EF4-FFF2-40B4-BE49-F238E27FC236}">
                  <a16:creationId xmlns:a16="http://schemas.microsoft.com/office/drawing/2014/main" id="{4AB9A4DB-01CD-8847-8FDA-6875EA64B1AF}"/>
                </a:ext>
              </a:extLst>
            </p:cNvPr>
            <p:cNvGrpSpPr/>
            <p:nvPr/>
          </p:nvGrpSpPr>
          <p:grpSpPr>
            <a:xfrm>
              <a:off x="458925" y="947306"/>
              <a:ext cx="2534904" cy="1398383"/>
              <a:chOff x="458925" y="947306"/>
              <a:chExt cx="2534904" cy="1398383"/>
            </a:xfrm>
          </p:grpSpPr>
          <p:sp>
            <p:nvSpPr>
              <p:cNvPr id="19" name="직사각형 71">
                <a:extLst>
                  <a:ext uri="{FF2B5EF4-FFF2-40B4-BE49-F238E27FC236}">
                    <a16:creationId xmlns:a16="http://schemas.microsoft.com/office/drawing/2014/main" id="{97C4EC9F-24F4-BD41-84AA-E9B22C69F1A2}"/>
                  </a:ext>
                </a:extLst>
              </p:cNvPr>
              <p:cNvSpPr/>
              <p:nvPr/>
            </p:nvSpPr>
            <p:spPr>
              <a:xfrm flipH="1">
                <a:off x="459755" y="947306"/>
                <a:ext cx="2534071" cy="317614"/>
              </a:xfrm>
              <a:prstGeom prst="rect">
                <a:avLst/>
              </a:prstGeom>
              <a:gradFill flip="none" rotWithShape="1">
                <a:gsLst>
                  <a:gs pos="50000">
                    <a:srgbClr val="1B9EB0"/>
                  </a:gs>
                  <a:gs pos="49000">
                    <a:srgbClr val="1EB3C7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18000"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>
                    <a:solidFill>
                      <a:schemeClr val="bg1"/>
                    </a:solidFill>
                    <a:latin typeface="+mj-ea"/>
                    <a:cs typeface="Arial" panose="020B0604020202020204" pitchFamily="34" charset="0"/>
                  </a:rPr>
                  <a:t>Requirements</a:t>
                </a:r>
              </a:p>
            </p:txBody>
          </p:sp>
          <p:sp>
            <p:nvSpPr>
              <p:cNvPr id="20" name="TextBox 24">
                <a:extLst>
                  <a:ext uri="{FF2B5EF4-FFF2-40B4-BE49-F238E27FC236}">
                    <a16:creationId xmlns:a16="http://schemas.microsoft.com/office/drawing/2014/main" id="{20EE7014-8584-284E-9576-6198797CAD78}"/>
                  </a:ext>
                </a:extLst>
              </p:cNvPr>
              <p:cNvSpPr txBox="1"/>
              <p:nvPr/>
            </p:nvSpPr>
            <p:spPr>
              <a:xfrm>
                <a:off x="458925" y="1300330"/>
                <a:ext cx="2534904" cy="1045359"/>
              </a:xfrm>
              <a:prstGeom prst="rect">
                <a:avLst/>
              </a:prstGeom>
              <a:noFill/>
            </p:spPr>
            <p:txBody>
              <a:bodyPr wrap="square" lIns="72000" rtlCol="0" anchor="t">
                <a:noAutofit/>
              </a:bodyPr>
              <a:lstStyle/>
              <a:p>
                <a:pPr marL="108000" indent="-108000" latinLnBrk="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10x bandwidth per connection</a:t>
                </a:r>
              </a:p>
              <a:p>
                <a:pPr marL="108000" indent="-108000" latinLnBrk="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Low-</a:t>
                </a:r>
                <a:r>
                  <a:rPr lang="en-US" altLang="ko-KR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latency</a:t>
                </a:r>
              </a:p>
              <a:p>
                <a:pPr marL="108000" indent="-108000" latinLnBrk="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Five 9’s reliability</a:t>
                </a:r>
              </a:p>
              <a:p>
                <a:pPr marL="108000" indent="-108000" latinLnBrk="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100% coverage</a:t>
                </a:r>
              </a:p>
              <a:p>
                <a:pPr marL="108000" indent="-108000" latinLnBrk="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&gt;10x connections</a:t>
                </a:r>
              </a:p>
              <a:p>
                <a:pPr marL="108000" indent="-108000" latinLnBrk="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50Mbps per connection everywhere</a:t>
                </a:r>
              </a:p>
              <a:p>
                <a:pPr marL="108000" indent="-108000" latinLnBrk="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1000x bandwidth/area</a:t>
                </a:r>
              </a:p>
              <a:p>
                <a:pPr marL="108000" indent="-108000" latinLnBrk="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10 year battery life</a:t>
                </a:r>
              </a:p>
              <a:p>
                <a:pPr marL="108000" indent="-108000" latinLnBrk="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Reduction in TCO</a:t>
                </a:r>
                <a:endParaRPr lang="ko-KR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그룹 3">
            <a:extLst>
              <a:ext uri="{FF2B5EF4-FFF2-40B4-BE49-F238E27FC236}">
                <a16:creationId xmlns:a16="http://schemas.microsoft.com/office/drawing/2014/main" id="{9F5595AF-E854-6241-BEC2-23B1C7CEF822}"/>
              </a:ext>
            </a:extLst>
          </p:cNvPr>
          <p:cNvGrpSpPr/>
          <p:nvPr/>
        </p:nvGrpSpPr>
        <p:grpSpPr>
          <a:xfrm>
            <a:off x="4840658" y="2299632"/>
            <a:ext cx="1998889" cy="3073584"/>
            <a:chOff x="4601586" y="1885542"/>
            <a:chExt cx="1998889" cy="2826000"/>
          </a:xfrm>
        </p:grpSpPr>
        <p:sp>
          <p:nvSpPr>
            <p:cNvPr id="13" name="직사각형 61">
              <a:extLst>
                <a:ext uri="{FF2B5EF4-FFF2-40B4-BE49-F238E27FC236}">
                  <a16:creationId xmlns:a16="http://schemas.microsoft.com/office/drawing/2014/main" id="{0E5C4EAD-8B7D-0040-B0A6-99ECCE95E242}"/>
                </a:ext>
              </a:extLst>
            </p:cNvPr>
            <p:cNvSpPr/>
            <p:nvPr/>
          </p:nvSpPr>
          <p:spPr>
            <a:xfrm flipH="1">
              <a:off x="4614170" y="1885542"/>
              <a:ext cx="1986305" cy="2826000"/>
            </a:xfrm>
            <a:prstGeom prst="rect">
              <a:avLst/>
            </a:prstGeom>
            <a:noFill/>
            <a:ln w="6350">
              <a:gradFill>
                <a:gsLst>
                  <a:gs pos="98000">
                    <a:schemeClr val="bg1">
                      <a:alpha val="0"/>
                    </a:schemeClr>
                  </a:gs>
                  <a:gs pos="0">
                    <a:schemeClr val="bg1">
                      <a:lumMod val="7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24000" rIns="0" bIns="0" numCol="1" rtlCol="0" anchor="t" anchorCtr="0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0000" indent="-90000" latinLnBrk="0"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</a:pPr>
              <a:endParaRPr lang="en-US" altLang="ko-KR" sz="900" dirty="0">
                <a:gradFill>
                  <a:gsLst>
                    <a:gs pos="100000">
                      <a:prstClr val="black"/>
                    </a:gs>
                    <a:gs pos="0">
                      <a:prstClr val="black"/>
                    </a:gs>
                  </a:gsLst>
                  <a:lin ang="5400000" scaled="0"/>
                </a:gradFill>
                <a:latin typeface="Rix모던고딕 L" panose="02020603020101020101" pitchFamily="18" charset="-127"/>
                <a:ea typeface="Rix모던고딕 L" panose="02020603020101020101" pitchFamily="18" charset="-127"/>
              </a:endParaRPr>
            </a:p>
          </p:txBody>
        </p:sp>
        <p:grpSp>
          <p:nvGrpSpPr>
            <p:cNvPr id="14" name="그룹 62">
              <a:extLst>
                <a:ext uri="{FF2B5EF4-FFF2-40B4-BE49-F238E27FC236}">
                  <a16:creationId xmlns:a16="http://schemas.microsoft.com/office/drawing/2014/main" id="{FE82D88D-A0D9-4140-85EA-C9DEB29A4FEB}"/>
                </a:ext>
              </a:extLst>
            </p:cNvPr>
            <p:cNvGrpSpPr/>
            <p:nvPr/>
          </p:nvGrpSpPr>
          <p:grpSpPr>
            <a:xfrm>
              <a:off x="4601586" y="1885542"/>
              <a:ext cx="1998889" cy="1398383"/>
              <a:chOff x="442866" y="947306"/>
              <a:chExt cx="2550963" cy="1398383"/>
            </a:xfrm>
          </p:grpSpPr>
          <p:sp>
            <p:nvSpPr>
              <p:cNvPr id="15" name="직사각형 63">
                <a:extLst>
                  <a:ext uri="{FF2B5EF4-FFF2-40B4-BE49-F238E27FC236}">
                    <a16:creationId xmlns:a16="http://schemas.microsoft.com/office/drawing/2014/main" id="{3C873807-675B-BA4F-A1C7-C617D954C800}"/>
                  </a:ext>
                </a:extLst>
              </p:cNvPr>
              <p:cNvSpPr/>
              <p:nvPr/>
            </p:nvSpPr>
            <p:spPr>
              <a:xfrm flipH="1">
                <a:off x="459758" y="947306"/>
                <a:ext cx="2534071" cy="317614"/>
              </a:xfrm>
              <a:prstGeom prst="rect">
                <a:avLst/>
              </a:prstGeom>
              <a:gradFill flip="none" rotWithShape="1">
                <a:gsLst>
                  <a:gs pos="50000">
                    <a:srgbClr val="296AB5"/>
                  </a:gs>
                  <a:gs pos="49000">
                    <a:srgbClr val="2F7CD4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8000"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>
                    <a:solidFill>
                      <a:schemeClr val="bg1"/>
                    </a:solidFill>
                    <a:latin typeface="+mj-ea"/>
                    <a:cs typeface="Arial" panose="020B0604020202020204" pitchFamily="34" charset="0"/>
                  </a:rPr>
                  <a:t>Customer segments</a:t>
                </a:r>
              </a:p>
            </p:txBody>
          </p:sp>
          <p:sp>
            <p:nvSpPr>
              <p:cNvPr id="16" name="TextBox 29">
                <a:extLst>
                  <a:ext uri="{FF2B5EF4-FFF2-40B4-BE49-F238E27FC236}">
                    <a16:creationId xmlns:a16="http://schemas.microsoft.com/office/drawing/2014/main" id="{5F0664D8-451F-0746-A604-C9A1B05FA2CA}"/>
                  </a:ext>
                </a:extLst>
              </p:cNvPr>
              <p:cNvSpPr txBox="1"/>
              <p:nvPr/>
            </p:nvSpPr>
            <p:spPr>
              <a:xfrm>
                <a:off x="442866" y="1300330"/>
                <a:ext cx="2550963" cy="1045359"/>
              </a:xfrm>
              <a:prstGeom prst="rect">
                <a:avLst/>
              </a:prstGeom>
              <a:noFill/>
            </p:spPr>
            <p:txBody>
              <a:bodyPr wrap="none" lIns="72000" rtlCol="0" anchor="t">
                <a:noAutofit/>
              </a:bodyPr>
              <a:lstStyle/>
              <a:p>
                <a:pPr>
                  <a:spcAft>
                    <a:spcPts val="400"/>
                  </a:spcAft>
                </a:pPr>
                <a:r>
                  <a:rPr lang="en-US" altLang="ko-KR" sz="1200" dirty="0"/>
                  <a:t>Consumer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altLang="ko-KR" sz="1200" dirty="0"/>
                  <a:t>Auto industry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altLang="ko-KR" sz="1200" dirty="0"/>
                  <a:t>Health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altLang="ko-KR" sz="1200" dirty="0"/>
                  <a:t>Industry 4.0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altLang="ko-KR" sz="1200" dirty="0"/>
                  <a:t>Agriculture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altLang="ko-KR" sz="1200" dirty="0"/>
                  <a:t>Smart City/Public sector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altLang="ko-KR" sz="1200" dirty="0"/>
                  <a:t>Smart building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altLang="ko-KR" sz="1200" dirty="0"/>
                  <a:t>Utilities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altLang="ko-KR" sz="1200" dirty="0"/>
                  <a:t>Education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altLang="ko-KR" sz="1200" dirty="0"/>
                  <a:t>Transport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altLang="ko-KR" sz="1200" dirty="0"/>
                  <a:t>…</a:t>
                </a:r>
              </a:p>
            </p:txBody>
          </p:sp>
        </p:grpSp>
      </p:grpSp>
      <p:grpSp>
        <p:nvGrpSpPr>
          <p:cNvPr id="8" name="그룹 4">
            <a:extLst>
              <a:ext uri="{FF2B5EF4-FFF2-40B4-BE49-F238E27FC236}">
                <a16:creationId xmlns:a16="http://schemas.microsoft.com/office/drawing/2014/main" id="{16513BC7-CC6C-0148-8339-6604D8AF8407}"/>
              </a:ext>
            </a:extLst>
          </p:cNvPr>
          <p:cNvGrpSpPr/>
          <p:nvPr/>
        </p:nvGrpSpPr>
        <p:grpSpPr>
          <a:xfrm>
            <a:off x="6925594" y="2299632"/>
            <a:ext cx="1986306" cy="3073584"/>
            <a:chOff x="6699845" y="1885542"/>
            <a:chExt cx="1986306" cy="2826000"/>
          </a:xfrm>
        </p:grpSpPr>
        <p:sp>
          <p:nvSpPr>
            <p:cNvPr id="9" name="직사각형 57">
              <a:extLst>
                <a:ext uri="{FF2B5EF4-FFF2-40B4-BE49-F238E27FC236}">
                  <a16:creationId xmlns:a16="http://schemas.microsoft.com/office/drawing/2014/main" id="{52A09339-7204-AD40-8748-5C37FB9DF6D2}"/>
                </a:ext>
              </a:extLst>
            </p:cNvPr>
            <p:cNvSpPr/>
            <p:nvPr/>
          </p:nvSpPr>
          <p:spPr>
            <a:xfrm flipH="1">
              <a:off x="6699845" y="1885542"/>
              <a:ext cx="1986306" cy="2826000"/>
            </a:xfrm>
            <a:prstGeom prst="rect">
              <a:avLst/>
            </a:prstGeom>
            <a:noFill/>
            <a:ln w="6350">
              <a:gradFill>
                <a:gsLst>
                  <a:gs pos="98000">
                    <a:schemeClr val="bg1">
                      <a:alpha val="0"/>
                    </a:schemeClr>
                  </a:gs>
                  <a:gs pos="0">
                    <a:schemeClr val="bg1">
                      <a:lumMod val="7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24000" rIns="0" bIns="0" numCol="1" rtlCol="0" anchor="t" anchorCtr="0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0000" indent="-90000" latinLnBrk="0"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</a:pPr>
              <a:endParaRPr lang="en-US" altLang="ko-KR" sz="900" dirty="0">
                <a:gradFill>
                  <a:gsLst>
                    <a:gs pos="100000">
                      <a:prstClr val="black"/>
                    </a:gs>
                    <a:gs pos="0">
                      <a:prstClr val="black"/>
                    </a:gs>
                  </a:gsLst>
                  <a:lin ang="5400000" scaled="0"/>
                </a:gradFill>
                <a:latin typeface="Rix모던고딕 L" panose="02020603020101020101" pitchFamily="18" charset="-127"/>
                <a:ea typeface="Rix모던고딕 L" panose="02020603020101020101" pitchFamily="18" charset="-127"/>
              </a:endParaRPr>
            </a:p>
          </p:txBody>
        </p:sp>
        <p:grpSp>
          <p:nvGrpSpPr>
            <p:cNvPr id="10" name="그룹 58">
              <a:extLst>
                <a:ext uri="{FF2B5EF4-FFF2-40B4-BE49-F238E27FC236}">
                  <a16:creationId xmlns:a16="http://schemas.microsoft.com/office/drawing/2014/main" id="{369000D5-1426-814E-BFA6-976C41C127C7}"/>
                </a:ext>
              </a:extLst>
            </p:cNvPr>
            <p:cNvGrpSpPr/>
            <p:nvPr/>
          </p:nvGrpSpPr>
          <p:grpSpPr>
            <a:xfrm>
              <a:off x="6699845" y="1885542"/>
              <a:ext cx="1986306" cy="1398383"/>
              <a:chOff x="458925" y="947306"/>
              <a:chExt cx="2534904" cy="1398383"/>
            </a:xfrm>
          </p:grpSpPr>
          <p:sp>
            <p:nvSpPr>
              <p:cNvPr id="11" name="직사각형 59">
                <a:extLst>
                  <a:ext uri="{FF2B5EF4-FFF2-40B4-BE49-F238E27FC236}">
                    <a16:creationId xmlns:a16="http://schemas.microsoft.com/office/drawing/2014/main" id="{FF1F199F-4467-FA4F-9807-CB1B6F04698D}"/>
                  </a:ext>
                </a:extLst>
              </p:cNvPr>
              <p:cNvSpPr/>
              <p:nvPr/>
            </p:nvSpPr>
            <p:spPr>
              <a:xfrm flipH="1">
                <a:off x="459758" y="947306"/>
                <a:ext cx="2534071" cy="317614"/>
              </a:xfrm>
              <a:prstGeom prst="rect">
                <a:avLst/>
              </a:prstGeom>
              <a:gradFill>
                <a:gsLst>
                  <a:gs pos="55000">
                    <a:srgbClr val="6764B5"/>
                  </a:gs>
                  <a:gs pos="49000">
                    <a:srgbClr val="726FC9"/>
                  </a:gs>
                </a:gsLst>
                <a:lin ang="5400000" scaled="1"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7524" tIns="0" rIns="97524" bIns="18000"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b="1" dirty="0">
                    <a:solidFill>
                      <a:schemeClr val="bg1"/>
                    </a:solidFill>
                    <a:latin typeface="+mj-ea"/>
                    <a:cs typeface="Arial" panose="020B0604020202020204" pitchFamily="34" charset="0"/>
                  </a:rPr>
                  <a:t>MNO biz model</a:t>
                </a:r>
              </a:p>
            </p:txBody>
          </p:sp>
          <p:sp>
            <p:nvSpPr>
              <p:cNvPr id="12" name="TextBox 34">
                <a:extLst>
                  <a:ext uri="{FF2B5EF4-FFF2-40B4-BE49-F238E27FC236}">
                    <a16:creationId xmlns:a16="http://schemas.microsoft.com/office/drawing/2014/main" id="{05264C11-0C62-8248-90F6-637C545648A8}"/>
                  </a:ext>
                </a:extLst>
              </p:cNvPr>
              <p:cNvSpPr txBox="1"/>
              <p:nvPr/>
            </p:nvSpPr>
            <p:spPr>
              <a:xfrm>
                <a:off x="458925" y="1300330"/>
                <a:ext cx="2534904" cy="1045359"/>
              </a:xfrm>
              <a:prstGeom prst="rect">
                <a:avLst/>
              </a:prstGeom>
              <a:noFill/>
            </p:spPr>
            <p:txBody>
              <a:bodyPr wrap="none" lIns="72000" rtlCol="0" anchor="t">
                <a:noAutofit/>
              </a:bodyPr>
              <a:lstStyle/>
              <a:p>
                <a:pPr>
                  <a:spcAft>
                    <a:spcPts val="400"/>
                  </a:spcAft>
                </a:pPr>
                <a:r>
                  <a:rPr lang="en-US" altLang="ko-KR" sz="1400" dirty="0"/>
                  <a:t>B2C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altLang="ko-KR" sz="1400" dirty="0"/>
                  <a:t>B2B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altLang="ko-KR" sz="1400" dirty="0"/>
                  <a:t>B2B2C</a:t>
                </a:r>
                <a:endParaRPr lang="ko-KR" altLang="en-US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932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D3A4-B536-D848-82EF-80E5E04EA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2104"/>
          </a:xfrm>
        </p:spPr>
        <p:txBody>
          <a:bodyPr>
            <a:normAutofit/>
          </a:bodyPr>
          <a:lstStyle/>
          <a:p>
            <a:r>
              <a:rPr lang="en-US" sz="4000" dirty="0"/>
              <a:t>5G Networking Slice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C91338-5B0D-9E4A-A017-179DF96C2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" y="1646802"/>
            <a:ext cx="9065573" cy="4644516"/>
          </a:xfrm>
        </p:spPr>
      </p:pic>
    </p:spTree>
    <p:extLst>
      <p:ext uri="{BB962C8B-B14F-4D97-AF65-F5344CB8AC3E}">
        <p14:creationId xmlns:p14="http://schemas.microsoft.com/office/powerpoint/2010/main" val="1440775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B3D-897E-B34C-9124-C74BE8DC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89286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5G Service Enablers – meeting requirements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9C65B7FE-D03B-9841-8E02-4D33850DE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02" y="3537012"/>
            <a:ext cx="809181" cy="4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" name="그룹 4">
            <a:extLst>
              <a:ext uri="{FF2B5EF4-FFF2-40B4-BE49-F238E27FC236}">
                <a16:creationId xmlns:a16="http://schemas.microsoft.com/office/drawing/2014/main" id="{5E42D587-A364-0945-AA53-D30CBBA57461}"/>
              </a:ext>
            </a:extLst>
          </p:cNvPr>
          <p:cNvGrpSpPr/>
          <p:nvPr/>
        </p:nvGrpSpPr>
        <p:grpSpPr>
          <a:xfrm>
            <a:off x="779350" y="2720712"/>
            <a:ext cx="2511983" cy="757487"/>
            <a:chOff x="-4763232" y="10066665"/>
            <a:chExt cx="2686593" cy="833044"/>
          </a:xfrm>
        </p:grpSpPr>
        <p:sp>
          <p:nvSpPr>
            <p:cNvPr id="186" name="TextBox 3">
              <a:extLst>
                <a:ext uri="{FF2B5EF4-FFF2-40B4-BE49-F238E27FC236}">
                  <a16:creationId xmlns:a16="http://schemas.microsoft.com/office/drawing/2014/main" id="{08C0DDC5-3610-D44D-AF7B-C14F0A209423}"/>
                </a:ext>
              </a:extLst>
            </p:cNvPr>
            <p:cNvSpPr txBox="1">
              <a:spLocks noChangeArrowheads="1"/>
            </p:cNvSpPr>
            <p:nvPr/>
          </p:nvSpPr>
          <p:spPr bwMode="blackGray">
            <a:xfrm>
              <a:off x="-4613171" y="10662776"/>
              <a:ext cx="939302" cy="236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3193" latinLnBrk="0">
                <a:defRPr/>
              </a:pPr>
              <a:r>
                <a:rPr lang="en-US" altLang="ko-KR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Legacy Bands</a:t>
              </a:r>
            </a:p>
          </p:txBody>
        </p:sp>
        <p:sp>
          <p:nvSpPr>
            <p:cNvPr id="187" name="TextBox 39">
              <a:extLst>
                <a:ext uri="{FF2B5EF4-FFF2-40B4-BE49-F238E27FC236}">
                  <a16:creationId xmlns:a16="http://schemas.microsoft.com/office/drawing/2014/main" id="{87C8EE27-1C91-9C4B-B99E-DFC3B57D9CC0}"/>
                </a:ext>
              </a:extLst>
            </p:cNvPr>
            <p:cNvSpPr txBox="1">
              <a:spLocks noChangeArrowheads="1"/>
            </p:cNvSpPr>
            <p:nvPr/>
          </p:nvSpPr>
          <p:spPr bwMode="blackGray">
            <a:xfrm>
              <a:off x="-4160314" y="10276699"/>
              <a:ext cx="506460" cy="236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77517" latinLnBrk="0"/>
              <a:r>
                <a:rPr lang="en-US" altLang="ko-KR" sz="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3 GHz</a:t>
              </a:r>
              <a:endParaRPr lang="ko-KR" altLang="en-US" sz="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TextBox 39">
              <a:extLst>
                <a:ext uri="{FF2B5EF4-FFF2-40B4-BE49-F238E27FC236}">
                  <a16:creationId xmlns:a16="http://schemas.microsoft.com/office/drawing/2014/main" id="{8C0DCCEF-493B-EC40-A476-D86C295721FB}"/>
                </a:ext>
              </a:extLst>
            </p:cNvPr>
            <p:cNvSpPr txBox="1">
              <a:spLocks noChangeArrowheads="1"/>
            </p:cNvSpPr>
            <p:nvPr/>
          </p:nvSpPr>
          <p:spPr bwMode="blackGray">
            <a:xfrm>
              <a:off x="-2644447" y="10276699"/>
              <a:ext cx="567808" cy="236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77517" latinLnBrk="0"/>
              <a:r>
                <a:rPr lang="en-US" altLang="ko-KR" sz="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30 GHz</a:t>
              </a:r>
              <a:endParaRPr lang="ko-KR" altLang="en-US" sz="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TextBox 39">
              <a:extLst>
                <a:ext uri="{FF2B5EF4-FFF2-40B4-BE49-F238E27FC236}">
                  <a16:creationId xmlns:a16="http://schemas.microsoft.com/office/drawing/2014/main" id="{90FA6DD8-4799-EB4E-8218-F965A2F2697C}"/>
                </a:ext>
              </a:extLst>
            </p:cNvPr>
            <p:cNvSpPr txBox="1">
              <a:spLocks noChangeArrowheads="1"/>
            </p:cNvSpPr>
            <p:nvPr/>
          </p:nvSpPr>
          <p:spPr bwMode="blackGray">
            <a:xfrm>
              <a:off x="-4763232" y="10276699"/>
              <a:ext cx="634268" cy="236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77517" latinLnBrk="0"/>
              <a:r>
                <a:rPr lang="en-US" altLang="ko-KR" sz="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700 MHz</a:t>
              </a:r>
              <a:endParaRPr lang="ko-KR" altLang="en-US" sz="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모서리가 둥근 직사각형 9">
              <a:extLst>
                <a:ext uri="{FF2B5EF4-FFF2-40B4-BE49-F238E27FC236}">
                  <a16:creationId xmlns:a16="http://schemas.microsoft.com/office/drawing/2014/main" id="{B7C318BD-0B4B-C142-BF77-1DDA05E3996D}"/>
                </a:ext>
              </a:extLst>
            </p:cNvPr>
            <p:cNvSpPr/>
            <p:nvPr/>
          </p:nvSpPr>
          <p:spPr bwMode="blackGray">
            <a:xfrm>
              <a:off x="-4583079" y="10452114"/>
              <a:ext cx="2213000" cy="233753"/>
            </a:xfrm>
            <a:prstGeom prst="roundRect">
              <a:avLst/>
            </a:prstGeom>
            <a:gradFill flip="none" rotWithShape="1">
              <a:gsLst>
                <a:gs pos="0">
                  <a:srgbClr val="3F5A87"/>
                </a:gs>
                <a:gs pos="50000">
                  <a:srgbClr val="9BBCFF"/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193" latinLnBrk="0">
                <a:defRPr/>
              </a:pPr>
              <a:endParaRPr lang="ko-KR" altLang="en-US" sz="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직사각형 10">
              <a:extLst>
                <a:ext uri="{FF2B5EF4-FFF2-40B4-BE49-F238E27FC236}">
                  <a16:creationId xmlns:a16="http://schemas.microsoft.com/office/drawing/2014/main" id="{477CBA40-FD17-A749-90B1-803FCECA872B}"/>
                </a:ext>
              </a:extLst>
            </p:cNvPr>
            <p:cNvSpPr/>
            <p:nvPr/>
          </p:nvSpPr>
          <p:spPr bwMode="blackGray">
            <a:xfrm>
              <a:off x="-2888863" y="10456130"/>
              <a:ext cx="19256" cy="225720"/>
            </a:xfrm>
            <a:prstGeom prst="rect">
              <a:avLst/>
            </a:prstGeom>
            <a:solidFill>
              <a:srgbClr val="C00000">
                <a:alpha val="61176"/>
              </a:srgb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3193" latinLnBrk="0">
                <a:defRPr/>
              </a:pPr>
              <a:endParaRPr lang="ko-KR" altLang="en-US" sz="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직사각형 11">
              <a:extLst>
                <a:ext uri="{FF2B5EF4-FFF2-40B4-BE49-F238E27FC236}">
                  <a16:creationId xmlns:a16="http://schemas.microsoft.com/office/drawing/2014/main" id="{5E2E74CC-9076-AF48-9AEA-DAB9FD20BDA7}"/>
                </a:ext>
              </a:extLst>
            </p:cNvPr>
            <p:cNvSpPr/>
            <p:nvPr/>
          </p:nvSpPr>
          <p:spPr bwMode="blackGray">
            <a:xfrm>
              <a:off x="-4129136" y="10456130"/>
              <a:ext cx="8823" cy="225720"/>
            </a:xfrm>
            <a:prstGeom prst="rect">
              <a:avLst/>
            </a:prstGeom>
            <a:solidFill>
              <a:srgbClr val="C00000">
                <a:alpha val="61176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913193" latinLnBrk="0">
                <a:defRPr/>
              </a:pPr>
              <a:endParaRPr lang="ko-KR" altLang="en-US" sz="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직사각형 12">
              <a:extLst>
                <a:ext uri="{FF2B5EF4-FFF2-40B4-BE49-F238E27FC236}">
                  <a16:creationId xmlns:a16="http://schemas.microsoft.com/office/drawing/2014/main" id="{5969DACD-6998-1947-8131-D39F2A173D67}"/>
                </a:ext>
              </a:extLst>
            </p:cNvPr>
            <p:cNvSpPr/>
            <p:nvPr/>
          </p:nvSpPr>
          <p:spPr bwMode="blackGray">
            <a:xfrm>
              <a:off x="-4160632" y="10456130"/>
              <a:ext cx="8823" cy="225720"/>
            </a:xfrm>
            <a:prstGeom prst="rect">
              <a:avLst/>
            </a:prstGeom>
            <a:solidFill>
              <a:srgbClr val="C00000">
                <a:alpha val="61176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913193" latinLnBrk="0">
                <a:defRPr/>
              </a:pPr>
              <a:endParaRPr lang="ko-KR" altLang="en-US" sz="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직사각형 13">
              <a:extLst>
                <a:ext uri="{FF2B5EF4-FFF2-40B4-BE49-F238E27FC236}">
                  <a16:creationId xmlns:a16="http://schemas.microsoft.com/office/drawing/2014/main" id="{638346D7-5150-DA4A-8A1E-879E556CE87F}"/>
                </a:ext>
              </a:extLst>
            </p:cNvPr>
            <p:cNvSpPr/>
            <p:nvPr/>
          </p:nvSpPr>
          <p:spPr bwMode="blackGray">
            <a:xfrm>
              <a:off x="-4218363" y="10456130"/>
              <a:ext cx="8823" cy="225720"/>
            </a:xfrm>
            <a:prstGeom prst="rect">
              <a:avLst/>
            </a:prstGeom>
            <a:solidFill>
              <a:srgbClr val="C00000">
                <a:alpha val="61176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913193" latinLnBrk="0">
                <a:defRPr/>
              </a:pPr>
              <a:endParaRPr lang="ko-KR" altLang="en-US" sz="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직사각형 14">
              <a:extLst>
                <a:ext uri="{FF2B5EF4-FFF2-40B4-BE49-F238E27FC236}">
                  <a16:creationId xmlns:a16="http://schemas.microsoft.com/office/drawing/2014/main" id="{59E0F8E1-314F-C746-949E-D89D3852B58D}"/>
                </a:ext>
              </a:extLst>
            </p:cNvPr>
            <p:cNvSpPr/>
            <p:nvPr/>
          </p:nvSpPr>
          <p:spPr bwMode="blackGray">
            <a:xfrm>
              <a:off x="-4259224" y="10456130"/>
              <a:ext cx="8823" cy="225720"/>
            </a:xfrm>
            <a:prstGeom prst="rect">
              <a:avLst/>
            </a:prstGeom>
            <a:solidFill>
              <a:srgbClr val="C00000">
                <a:alpha val="61176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913193" latinLnBrk="0">
                <a:defRPr/>
              </a:pPr>
              <a:endParaRPr lang="ko-KR" altLang="en-US" sz="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TextBox 13">
              <a:extLst>
                <a:ext uri="{FF2B5EF4-FFF2-40B4-BE49-F238E27FC236}">
                  <a16:creationId xmlns:a16="http://schemas.microsoft.com/office/drawing/2014/main" id="{334CEB15-4315-D14C-BD1F-C381B2B2A18F}"/>
                </a:ext>
              </a:extLst>
            </p:cNvPr>
            <p:cNvSpPr txBox="1">
              <a:spLocks noChangeArrowheads="1"/>
            </p:cNvSpPr>
            <p:nvPr/>
          </p:nvSpPr>
          <p:spPr bwMode="blackGray">
            <a:xfrm>
              <a:off x="-3036648" y="10661082"/>
              <a:ext cx="785934" cy="236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3193" latinLnBrk="0">
                <a:defRPr/>
              </a:pPr>
              <a:r>
                <a:rPr lang="en-US" altLang="ko-KR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New Bands</a:t>
              </a:r>
            </a:p>
          </p:txBody>
        </p:sp>
        <p:sp>
          <p:nvSpPr>
            <p:cNvPr id="197" name=" 3">
              <a:extLst>
                <a:ext uri="{FF2B5EF4-FFF2-40B4-BE49-F238E27FC236}">
                  <a16:creationId xmlns:a16="http://schemas.microsoft.com/office/drawing/2014/main" id="{06F50668-2FCD-9E4C-B97B-BE2D1BA2E7AF}"/>
                </a:ext>
              </a:extLst>
            </p:cNvPr>
            <p:cNvSpPr/>
            <p:nvPr/>
          </p:nvSpPr>
          <p:spPr bwMode="blackGray">
            <a:xfrm rot="2464978">
              <a:off x="-3534446" y="10066665"/>
              <a:ext cx="488709" cy="532044"/>
            </a:xfrm>
            <a:prstGeom prst="swooshArrow">
              <a:avLst>
                <a:gd name="adj1" fmla="val 14703"/>
                <a:gd name="adj2" fmla="val 20417"/>
              </a:avLst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  <a:tileRect/>
            </a:gradFill>
            <a:ln>
              <a:noFill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직사각형 17">
              <a:extLst>
                <a:ext uri="{FF2B5EF4-FFF2-40B4-BE49-F238E27FC236}">
                  <a16:creationId xmlns:a16="http://schemas.microsoft.com/office/drawing/2014/main" id="{E79F20E1-1436-9342-9E7C-78547CE25DD3}"/>
                </a:ext>
              </a:extLst>
            </p:cNvPr>
            <p:cNvSpPr/>
            <p:nvPr/>
          </p:nvSpPr>
          <p:spPr bwMode="blackGray">
            <a:xfrm>
              <a:off x="-2579835" y="10456130"/>
              <a:ext cx="59132" cy="225720"/>
            </a:xfrm>
            <a:prstGeom prst="rect">
              <a:avLst/>
            </a:prstGeom>
            <a:solidFill>
              <a:srgbClr val="C00000">
                <a:alpha val="61176"/>
              </a:srgb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3193" latinLnBrk="0">
                <a:defRPr/>
              </a:pPr>
              <a:endParaRPr lang="ko-KR" altLang="en-US" sz="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TextBox 39">
              <a:extLst>
                <a:ext uri="{FF2B5EF4-FFF2-40B4-BE49-F238E27FC236}">
                  <a16:creationId xmlns:a16="http://schemas.microsoft.com/office/drawing/2014/main" id="{ED778454-4134-2342-9E12-2F07A3B6CA36}"/>
                </a:ext>
              </a:extLst>
            </p:cNvPr>
            <p:cNvSpPr txBox="1">
              <a:spLocks noChangeArrowheads="1"/>
            </p:cNvSpPr>
            <p:nvPr/>
          </p:nvSpPr>
          <p:spPr bwMode="blackGray">
            <a:xfrm>
              <a:off x="-3036996" y="10276694"/>
              <a:ext cx="319008" cy="236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77517" latinLnBrk="0"/>
              <a:r>
                <a:rPr lang="en-US" altLang="ko-KR" sz="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ko-KR" altLang="en-US" sz="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직사각형 19">
              <a:extLst>
                <a:ext uri="{FF2B5EF4-FFF2-40B4-BE49-F238E27FC236}">
                  <a16:creationId xmlns:a16="http://schemas.microsoft.com/office/drawing/2014/main" id="{94E3DE15-9809-9449-8ABF-90FAD773DF95}"/>
                </a:ext>
              </a:extLst>
            </p:cNvPr>
            <p:cNvSpPr/>
            <p:nvPr/>
          </p:nvSpPr>
          <p:spPr bwMode="blackGray">
            <a:xfrm>
              <a:off x="-2741002" y="10456130"/>
              <a:ext cx="98553" cy="225720"/>
            </a:xfrm>
            <a:prstGeom prst="rect">
              <a:avLst/>
            </a:prstGeom>
            <a:solidFill>
              <a:srgbClr val="C00000">
                <a:alpha val="61176"/>
              </a:srgb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3193" latinLnBrk="0">
                <a:defRPr/>
              </a:pPr>
              <a:endParaRPr lang="ko-KR" altLang="en-US" sz="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TextBox 39">
              <a:extLst>
                <a:ext uri="{FF2B5EF4-FFF2-40B4-BE49-F238E27FC236}">
                  <a16:creationId xmlns:a16="http://schemas.microsoft.com/office/drawing/2014/main" id="{A6754C39-9EE2-6A45-A1DD-CCE62A0E8F8D}"/>
                </a:ext>
              </a:extLst>
            </p:cNvPr>
            <p:cNvSpPr txBox="1">
              <a:spLocks noChangeArrowheads="1"/>
            </p:cNvSpPr>
            <p:nvPr/>
          </p:nvSpPr>
          <p:spPr bwMode="blackGray">
            <a:xfrm>
              <a:off x="-2842004" y="10276694"/>
              <a:ext cx="319008" cy="236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77517" latinLnBrk="0"/>
              <a:r>
                <a:rPr lang="en-US" altLang="ko-KR" sz="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27</a:t>
              </a:r>
              <a:endParaRPr lang="ko-KR" altLang="en-US" sz="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D886C3A6-0EA2-D542-870A-66E0A5AE2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542" y="3550778"/>
            <a:ext cx="489010" cy="3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TextBox 20">
            <a:extLst>
              <a:ext uri="{FF2B5EF4-FFF2-40B4-BE49-F238E27FC236}">
                <a16:creationId xmlns:a16="http://schemas.microsoft.com/office/drawing/2014/main" id="{6C71F58A-32D3-D74A-AF33-D3B3229A5263}"/>
              </a:ext>
            </a:extLst>
          </p:cNvPr>
          <p:cNvSpPr txBox="1"/>
          <p:nvPr/>
        </p:nvSpPr>
        <p:spPr>
          <a:xfrm>
            <a:off x="614999" y="3585279"/>
            <a:ext cx="883681" cy="34612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319" tIns="45659" rIns="91319" bIns="45659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913193" latinLnBrk="0">
              <a:defRPr/>
            </a:pPr>
            <a:r>
              <a:rPr lang="en-US" altLang="ko-KR" sz="8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mmWave</a:t>
            </a:r>
            <a:endParaRPr lang="en-US" altLang="ko-KR" sz="800" b="1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defTabSz="913193" latinLnBrk="0">
              <a:defRPr/>
            </a:pPr>
            <a:r>
              <a:rPr lang="en-US" altLang="ko-KR" sz="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RFIC</a:t>
            </a:r>
            <a:endParaRPr lang="ko-KR" altLang="en-US" sz="800" b="1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21">
            <a:extLst>
              <a:ext uri="{FF2B5EF4-FFF2-40B4-BE49-F238E27FC236}">
                <a16:creationId xmlns:a16="http://schemas.microsoft.com/office/drawing/2014/main" id="{CCEC388E-55BB-494A-8FB9-7DDF1D6DF2B4}"/>
              </a:ext>
            </a:extLst>
          </p:cNvPr>
          <p:cNvSpPr txBox="1"/>
          <p:nvPr/>
        </p:nvSpPr>
        <p:spPr>
          <a:xfrm>
            <a:off x="2357117" y="3498090"/>
            <a:ext cx="1240168" cy="47308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319" tIns="45659" rIns="91319" bIns="45659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913193" latinLnBrk="0">
              <a:defRPr/>
            </a:pPr>
            <a:r>
              <a:rPr lang="en-US" altLang="ko-KR" sz="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Wide</a:t>
            </a:r>
          </a:p>
          <a:p>
            <a:pPr algn="ctr" defTabSz="913193" latinLnBrk="0">
              <a:defRPr/>
            </a:pPr>
            <a:r>
              <a:rPr lang="en-US" altLang="ko-KR" sz="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Coverage </a:t>
            </a:r>
          </a:p>
          <a:p>
            <a:pPr algn="ctr" defTabSz="913193" latinLnBrk="0">
              <a:defRPr/>
            </a:pPr>
            <a:r>
              <a:rPr lang="en-US" altLang="ko-KR" sz="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Antenna</a:t>
            </a:r>
            <a:endParaRPr lang="ko-KR" altLang="en-US" sz="800" b="1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8" name="그룹 24">
            <a:extLst>
              <a:ext uri="{FF2B5EF4-FFF2-40B4-BE49-F238E27FC236}">
                <a16:creationId xmlns:a16="http://schemas.microsoft.com/office/drawing/2014/main" id="{04AE562E-0CEC-1F4E-85CB-B5C5627A4FCD}"/>
              </a:ext>
            </a:extLst>
          </p:cNvPr>
          <p:cNvGrpSpPr/>
          <p:nvPr/>
        </p:nvGrpSpPr>
        <p:grpSpPr>
          <a:xfrm>
            <a:off x="737574" y="2414936"/>
            <a:ext cx="8081084" cy="3251041"/>
            <a:chOff x="2054149" y="1873079"/>
            <a:chExt cx="6619595" cy="2834283"/>
          </a:xfrm>
        </p:grpSpPr>
        <p:sp>
          <p:nvSpPr>
            <p:cNvPr id="180" name="모서리가 둥근 직사각형 25">
              <a:extLst>
                <a:ext uri="{FF2B5EF4-FFF2-40B4-BE49-F238E27FC236}">
                  <a16:creationId xmlns:a16="http://schemas.microsoft.com/office/drawing/2014/main" id="{E5BAA06F-4542-6643-B3EB-5EC6D7C86799}"/>
                </a:ext>
              </a:extLst>
            </p:cNvPr>
            <p:cNvSpPr/>
            <p:nvPr/>
          </p:nvSpPr>
          <p:spPr>
            <a:xfrm>
              <a:off x="2054149" y="1873079"/>
              <a:ext cx="2186430" cy="1401723"/>
            </a:xfrm>
            <a:prstGeom prst="roundRect">
              <a:avLst/>
            </a:prstGeom>
            <a:noFill/>
            <a:ln w="6350">
              <a:solidFill>
                <a:srgbClr val="2EA7E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77517"/>
              <a:endParaRPr lang="ko-KR" altLang="en-US" sz="15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모서리가 둥근 직사각형 26">
              <a:extLst>
                <a:ext uri="{FF2B5EF4-FFF2-40B4-BE49-F238E27FC236}">
                  <a16:creationId xmlns:a16="http://schemas.microsoft.com/office/drawing/2014/main" id="{7D117B8D-1555-8C46-802E-B516D0BF7A8C}"/>
                </a:ext>
              </a:extLst>
            </p:cNvPr>
            <p:cNvSpPr/>
            <p:nvPr/>
          </p:nvSpPr>
          <p:spPr>
            <a:xfrm>
              <a:off x="4269894" y="1873079"/>
              <a:ext cx="2186430" cy="1401723"/>
            </a:xfrm>
            <a:prstGeom prst="roundRect">
              <a:avLst/>
            </a:prstGeom>
            <a:noFill/>
            <a:ln w="6350">
              <a:solidFill>
                <a:srgbClr val="2EA7E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77517"/>
              <a:endParaRPr lang="ko-KR" altLang="en-US" sz="15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모서리가 둥근 직사각형 27">
              <a:extLst>
                <a:ext uri="{FF2B5EF4-FFF2-40B4-BE49-F238E27FC236}">
                  <a16:creationId xmlns:a16="http://schemas.microsoft.com/office/drawing/2014/main" id="{9D69763D-BA16-A34D-8D99-8121321A1EFB}"/>
                </a:ext>
              </a:extLst>
            </p:cNvPr>
            <p:cNvSpPr/>
            <p:nvPr/>
          </p:nvSpPr>
          <p:spPr>
            <a:xfrm>
              <a:off x="2054149" y="3305639"/>
              <a:ext cx="2186430" cy="1401723"/>
            </a:xfrm>
            <a:prstGeom prst="roundRect">
              <a:avLst/>
            </a:prstGeom>
            <a:noFill/>
            <a:ln w="6350">
              <a:solidFill>
                <a:srgbClr val="2EA7E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77517"/>
              <a:endParaRPr lang="ko-KR" altLang="en-US" sz="15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모서리가 둥근 직사각형 28">
              <a:extLst>
                <a:ext uri="{FF2B5EF4-FFF2-40B4-BE49-F238E27FC236}">
                  <a16:creationId xmlns:a16="http://schemas.microsoft.com/office/drawing/2014/main" id="{9BB35F6E-BB43-7C41-BB3D-028A8BA22F9A}"/>
                </a:ext>
              </a:extLst>
            </p:cNvPr>
            <p:cNvSpPr/>
            <p:nvPr/>
          </p:nvSpPr>
          <p:spPr>
            <a:xfrm>
              <a:off x="4269894" y="3305639"/>
              <a:ext cx="2186430" cy="1401723"/>
            </a:xfrm>
            <a:prstGeom prst="roundRect">
              <a:avLst/>
            </a:prstGeom>
            <a:noFill/>
            <a:ln w="6350">
              <a:solidFill>
                <a:srgbClr val="2EA7E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77517"/>
              <a:endParaRPr lang="ko-KR" altLang="en-US" sz="15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모서리가 둥근 직사각형 29">
              <a:extLst>
                <a:ext uri="{FF2B5EF4-FFF2-40B4-BE49-F238E27FC236}">
                  <a16:creationId xmlns:a16="http://schemas.microsoft.com/office/drawing/2014/main" id="{CA4C0BF0-D5B8-6249-A45A-BB6FE61CFA5B}"/>
                </a:ext>
              </a:extLst>
            </p:cNvPr>
            <p:cNvSpPr/>
            <p:nvPr/>
          </p:nvSpPr>
          <p:spPr>
            <a:xfrm>
              <a:off x="6487314" y="1873079"/>
              <a:ext cx="2186430" cy="1401723"/>
            </a:xfrm>
            <a:prstGeom prst="roundRect">
              <a:avLst/>
            </a:prstGeom>
            <a:noFill/>
            <a:ln w="6350">
              <a:solidFill>
                <a:srgbClr val="2EA7E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77517"/>
              <a:endParaRPr lang="ko-KR" altLang="en-US" sz="15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모서리가 둥근 직사각형 30">
              <a:extLst>
                <a:ext uri="{FF2B5EF4-FFF2-40B4-BE49-F238E27FC236}">
                  <a16:creationId xmlns:a16="http://schemas.microsoft.com/office/drawing/2014/main" id="{49FC0D57-5FE2-314D-A042-8EBC44237161}"/>
                </a:ext>
              </a:extLst>
            </p:cNvPr>
            <p:cNvSpPr/>
            <p:nvPr/>
          </p:nvSpPr>
          <p:spPr>
            <a:xfrm>
              <a:off x="6487314" y="3305639"/>
              <a:ext cx="2186430" cy="1401723"/>
            </a:xfrm>
            <a:prstGeom prst="roundRect">
              <a:avLst/>
            </a:prstGeom>
            <a:noFill/>
            <a:ln w="6350">
              <a:solidFill>
                <a:srgbClr val="2EA7E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77517"/>
              <a:endParaRPr lang="ko-KR" altLang="en-US" sz="15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9" name="직사각형 31">
            <a:extLst>
              <a:ext uri="{FF2B5EF4-FFF2-40B4-BE49-F238E27FC236}">
                <a16:creationId xmlns:a16="http://schemas.microsoft.com/office/drawing/2014/main" id="{4A0A613B-6777-A24A-B4B9-2C4F34B66F54}"/>
              </a:ext>
            </a:extLst>
          </p:cNvPr>
          <p:cNvSpPr/>
          <p:nvPr/>
        </p:nvSpPr>
        <p:spPr>
          <a:xfrm>
            <a:off x="661195" y="2443595"/>
            <a:ext cx="2810566" cy="3384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319" tIns="45659" rIns="91319" bIns="45659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777517"/>
            <a:r>
              <a:rPr lang="en-US" altLang="ko-KR" sz="1600" b="1" dirty="0" err="1">
                <a:solidFill>
                  <a:srgbClr val="2EA7E0"/>
                </a:solidFill>
                <a:latin typeface="Arial" pitchFamily="34" charset="0"/>
                <a:cs typeface="Arial" pitchFamily="34" charset="0"/>
              </a:rPr>
              <a:t>mmWave</a:t>
            </a:r>
            <a:r>
              <a:rPr lang="en-US" altLang="ko-KR" sz="1600" b="1" dirty="0">
                <a:solidFill>
                  <a:srgbClr val="2EA7E0"/>
                </a:solidFill>
                <a:latin typeface="Arial" pitchFamily="34" charset="0"/>
                <a:cs typeface="Arial" pitchFamily="34" charset="0"/>
              </a:rPr>
              <a:t> System/RFIC/Ant.</a:t>
            </a:r>
            <a:endParaRPr lang="ko-KR" altLang="en-US" sz="1600" b="1" dirty="0">
              <a:solidFill>
                <a:srgbClr val="2EA7E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직사각형 32">
            <a:extLst>
              <a:ext uri="{FF2B5EF4-FFF2-40B4-BE49-F238E27FC236}">
                <a16:creationId xmlns:a16="http://schemas.microsoft.com/office/drawing/2014/main" id="{10AA7627-F332-9045-89A5-A88924266A1A}"/>
              </a:ext>
            </a:extLst>
          </p:cNvPr>
          <p:cNvSpPr/>
          <p:nvPr/>
        </p:nvSpPr>
        <p:spPr>
          <a:xfrm>
            <a:off x="3343905" y="2443595"/>
            <a:ext cx="2704942" cy="3386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319" tIns="45659" rIns="91319" bIns="45659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777517"/>
            <a:r>
              <a:rPr lang="en-US" altLang="ko-KR" sz="1600" b="1" dirty="0">
                <a:solidFill>
                  <a:srgbClr val="2EA7E0"/>
                </a:solidFill>
                <a:latin typeface="Arial" pitchFamily="34" charset="0"/>
                <a:cs typeface="Arial" pitchFamily="34" charset="0"/>
              </a:rPr>
              <a:t>New Channel Coding</a:t>
            </a:r>
          </a:p>
        </p:txBody>
      </p:sp>
      <p:sp>
        <p:nvSpPr>
          <p:cNvPr id="111" name="직사각형 33">
            <a:extLst>
              <a:ext uri="{FF2B5EF4-FFF2-40B4-BE49-F238E27FC236}">
                <a16:creationId xmlns:a16="http://schemas.microsoft.com/office/drawing/2014/main" id="{97B72CA6-23B6-AE47-B438-D80E68702F6A}"/>
              </a:ext>
            </a:extLst>
          </p:cNvPr>
          <p:cNvSpPr/>
          <p:nvPr/>
        </p:nvSpPr>
        <p:spPr>
          <a:xfrm>
            <a:off x="6085292" y="2443595"/>
            <a:ext cx="2704942" cy="3386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319" tIns="45659" rIns="91319" bIns="45659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777517"/>
            <a:r>
              <a:rPr lang="en-US" altLang="ko-KR" sz="1600" b="1" dirty="0">
                <a:solidFill>
                  <a:srgbClr val="2EA7E0"/>
                </a:solidFill>
                <a:latin typeface="Arial" pitchFamily="34" charset="0"/>
                <a:cs typeface="Arial" pitchFamily="34" charset="0"/>
              </a:rPr>
              <a:t>Network Slicing</a:t>
            </a:r>
            <a:endParaRPr lang="ko-KR" altLang="en-US" sz="1600" b="1" dirty="0">
              <a:solidFill>
                <a:srgbClr val="2EA7E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직사각형 34">
            <a:extLst>
              <a:ext uri="{FF2B5EF4-FFF2-40B4-BE49-F238E27FC236}">
                <a16:creationId xmlns:a16="http://schemas.microsoft.com/office/drawing/2014/main" id="{8EE0F863-1F8F-6C40-8ADE-D8F29CEB1319}"/>
              </a:ext>
            </a:extLst>
          </p:cNvPr>
          <p:cNvSpPr/>
          <p:nvPr/>
        </p:nvSpPr>
        <p:spPr>
          <a:xfrm>
            <a:off x="658578" y="4088515"/>
            <a:ext cx="2704942" cy="3386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319" tIns="45659" rIns="91319" bIns="45659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777517"/>
            <a:r>
              <a:rPr lang="en-US" altLang="ko-KR" sz="1600" b="1" dirty="0">
                <a:solidFill>
                  <a:srgbClr val="2EA7E0"/>
                </a:solidFill>
                <a:latin typeface="Arial" pitchFamily="34" charset="0"/>
                <a:cs typeface="Arial" pitchFamily="34" charset="0"/>
              </a:rPr>
              <a:t>&lt; 6 GHz Massive MIMO</a:t>
            </a:r>
            <a:endParaRPr lang="ko-KR" altLang="en-US" sz="1600" b="1" dirty="0">
              <a:solidFill>
                <a:srgbClr val="2EA7E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직사각형 35">
            <a:extLst>
              <a:ext uri="{FF2B5EF4-FFF2-40B4-BE49-F238E27FC236}">
                <a16:creationId xmlns:a16="http://schemas.microsoft.com/office/drawing/2014/main" id="{993B479D-9247-C841-BE4D-6ED83BADCDF8}"/>
              </a:ext>
            </a:extLst>
          </p:cNvPr>
          <p:cNvSpPr/>
          <p:nvPr/>
        </p:nvSpPr>
        <p:spPr>
          <a:xfrm>
            <a:off x="3420105" y="4088515"/>
            <a:ext cx="2704942" cy="3386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319" tIns="45659" rIns="91319" bIns="45659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777517"/>
            <a:r>
              <a:rPr lang="en-US" altLang="ko-KR" sz="1600" b="1" dirty="0">
                <a:solidFill>
                  <a:srgbClr val="2EA7E0"/>
                </a:solidFill>
                <a:latin typeface="Arial" pitchFamily="34" charset="0"/>
                <a:cs typeface="Arial" pitchFamily="34" charset="0"/>
              </a:rPr>
              <a:t>Massive Connectivity (IoT)</a:t>
            </a:r>
            <a:endParaRPr lang="ko-KR" altLang="en-US" sz="1600" b="1" dirty="0">
              <a:solidFill>
                <a:srgbClr val="2EA7E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직사각형 36">
            <a:extLst>
              <a:ext uri="{FF2B5EF4-FFF2-40B4-BE49-F238E27FC236}">
                <a16:creationId xmlns:a16="http://schemas.microsoft.com/office/drawing/2014/main" id="{AD118CAF-C082-2C4A-9D4E-106621AEF927}"/>
              </a:ext>
            </a:extLst>
          </p:cNvPr>
          <p:cNvSpPr/>
          <p:nvPr/>
        </p:nvSpPr>
        <p:spPr>
          <a:xfrm>
            <a:off x="6085292" y="4088515"/>
            <a:ext cx="2704942" cy="3386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319" tIns="45659" rIns="91319" bIns="45659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777517"/>
            <a:r>
              <a:rPr lang="en-US" altLang="ko-KR" sz="1600" b="1" dirty="0">
                <a:solidFill>
                  <a:srgbClr val="2EA7E0"/>
                </a:solidFill>
                <a:latin typeface="Arial" pitchFamily="34" charset="0"/>
                <a:cs typeface="Arial" pitchFamily="34" charset="0"/>
              </a:rPr>
              <a:t>Low Latency NW</a:t>
            </a:r>
            <a:endParaRPr lang="ko-KR" altLang="en-US" sz="1600" b="1" dirty="0">
              <a:solidFill>
                <a:srgbClr val="2EA7E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5" name="그룹 37">
            <a:extLst>
              <a:ext uri="{FF2B5EF4-FFF2-40B4-BE49-F238E27FC236}">
                <a16:creationId xmlns:a16="http://schemas.microsoft.com/office/drawing/2014/main" id="{936B908A-482C-0D45-8191-5859DCEC3654}"/>
              </a:ext>
            </a:extLst>
          </p:cNvPr>
          <p:cNvGrpSpPr/>
          <p:nvPr/>
        </p:nvGrpSpPr>
        <p:grpSpPr>
          <a:xfrm>
            <a:off x="717192" y="4379671"/>
            <a:ext cx="2843319" cy="1218483"/>
            <a:chOff x="582336" y="3285034"/>
            <a:chExt cx="2555970" cy="1218201"/>
          </a:xfrm>
        </p:grpSpPr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7848F32F-319B-B443-9149-0BBB3D4745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36" y="3422274"/>
              <a:ext cx="2555970" cy="108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9" name="TextBox 37">
              <a:extLst>
                <a:ext uri="{FF2B5EF4-FFF2-40B4-BE49-F238E27FC236}">
                  <a16:creationId xmlns:a16="http://schemas.microsoft.com/office/drawing/2014/main" id="{CB2A62BF-DA1A-4B40-8176-67E8367840EA}"/>
                </a:ext>
              </a:extLst>
            </p:cNvPr>
            <p:cNvSpPr txBox="1"/>
            <p:nvPr/>
          </p:nvSpPr>
          <p:spPr>
            <a:xfrm>
              <a:off x="2187002" y="3285034"/>
              <a:ext cx="752383" cy="300150"/>
            </a:xfrm>
            <a:prstGeom prst="rect">
              <a:avLst/>
            </a:prstGeom>
            <a:noFill/>
          </p:spPr>
          <p:txBody>
            <a:bodyPr wrap="square" lIns="77862" tIns="38930" rIns="77862" bIns="38930" rtlCol="0">
              <a:spAutoFit/>
            </a:bodyPr>
            <a:lstStyle/>
            <a:p>
              <a:pPr defTabSz="777605">
                <a:lnSpc>
                  <a:spcPct val="80000"/>
                </a:lnSpc>
              </a:pPr>
              <a:r>
                <a:rPr lang="en-US" altLang="ko-KR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Half</a:t>
              </a:r>
            </a:p>
            <a:p>
              <a:pPr defTabSz="777605">
                <a:lnSpc>
                  <a:spcPct val="80000"/>
                </a:lnSpc>
              </a:pPr>
              <a:r>
                <a:rPr lang="en-US" altLang="ko-KR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-Wavelength</a:t>
              </a:r>
              <a:endParaRPr lang="ko-KR" alt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6" name="그룹 58">
            <a:extLst>
              <a:ext uri="{FF2B5EF4-FFF2-40B4-BE49-F238E27FC236}">
                <a16:creationId xmlns:a16="http://schemas.microsoft.com/office/drawing/2014/main" id="{8501C223-FDA2-E743-B363-212354C78DFE}"/>
              </a:ext>
            </a:extLst>
          </p:cNvPr>
          <p:cNvGrpSpPr/>
          <p:nvPr/>
        </p:nvGrpSpPr>
        <p:grpSpPr>
          <a:xfrm>
            <a:off x="3284009" y="4521208"/>
            <a:ext cx="2705771" cy="895061"/>
            <a:chOff x="5037110" y="9766309"/>
            <a:chExt cx="3629548" cy="1193415"/>
          </a:xfrm>
        </p:grpSpPr>
        <p:sp>
          <p:nvSpPr>
            <p:cNvPr id="137" name="TextBox 39">
              <a:extLst>
                <a:ext uri="{FF2B5EF4-FFF2-40B4-BE49-F238E27FC236}">
                  <a16:creationId xmlns:a16="http://schemas.microsoft.com/office/drawing/2014/main" id="{ECC1E529-DEB3-2844-A7E1-190AC2384FAA}"/>
                </a:ext>
              </a:extLst>
            </p:cNvPr>
            <p:cNvSpPr txBox="1"/>
            <p:nvPr/>
          </p:nvSpPr>
          <p:spPr>
            <a:xfrm>
              <a:off x="7392323" y="9766309"/>
              <a:ext cx="1162178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742" latinLnBrk="0">
                <a:defRPr/>
              </a:pPr>
              <a:r>
                <a:rPr lang="en-US" altLang="ko-KR" sz="900" b="1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Grant-Free </a:t>
              </a:r>
            </a:p>
            <a:p>
              <a:pPr algn="ctr" defTabSz="685742" latinLnBrk="0">
                <a:defRPr/>
              </a:pPr>
              <a:r>
                <a:rPr lang="en-US" altLang="ko-KR" sz="900" b="1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Multiple Access</a:t>
              </a:r>
              <a:endParaRPr lang="ko-KR" altLang="en-US" sz="9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TextBox 40">
              <a:extLst>
                <a:ext uri="{FF2B5EF4-FFF2-40B4-BE49-F238E27FC236}">
                  <a16:creationId xmlns:a16="http://schemas.microsoft.com/office/drawing/2014/main" id="{D493BD1C-BFB1-B241-BA30-5C687AB9818F}"/>
                </a:ext>
              </a:extLst>
            </p:cNvPr>
            <p:cNvSpPr txBox="1"/>
            <p:nvPr/>
          </p:nvSpPr>
          <p:spPr>
            <a:xfrm>
              <a:off x="5037110" y="9766309"/>
              <a:ext cx="201960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742" latinLnBrk="0">
                <a:defRPr/>
              </a:pPr>
              <a:r>
                <a:rPr lang="en-US" altLang="ko-KR" sz="900" b="1" kern="0" dirty="0">
                  <a:latin typeface="Arial" pitchFamily="34" charset="0"/>
                  <a:cs typeface="Arial" pitchFamily="34" charset="0"/>
                </a:rPr>
                <a:t>Grant-based </a:t>
              </a:r>
            </a:p>
            <a:p>
              <a:pPr algn="ctr" defTabSz="685742" latinLnBrk="0">
                <a:defRPr/>
              </a:pPr>
              <a:r>
                <a:rPr lang="en-US" altLang="ko-KR" sz="900" b="1" kern="0" dirty="0">
                  <a:latin typeface="Arial" pitchFamily="34" charset="0"/>
                  <a:cs typeface="Arial" pitchFamily="34" charset="0"/>
                </a:rPr>
                <a:t>Multiple Access</a:t>
              </a:r>
              <a:endParaRPr lang="ko-KR" altLang="en-US" sz="900" b="1" kern="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9" name="직선 연결선 61">
              <a:extLst>
                <a:ext uri="{FF2B5EF4-FFF2-40B4-BE49-F238E27FC236}">
                  <a16:creationId xmlns:a16="http://schemas.microsoft.com/office/drawing/2014/main" id="{173E777D-87F2-4447-A6C6-ACAD8995810C}"/>
                </a:ext>
              </a:extLst>
            </p:cNvPr>
            <p:cNvCxnSpPr/>
            <p:nvPr/>
          </p:nvCxnSpPr>
          <p:spPr>
            <a:xfrm>
              <a:off x="6013868" y="10343920"/>
              <a:ext cx="6890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직선 연결선 62">
              <a:extLst>
                <a:ext uri="{FF2B5EF4-FFF2-40B4-BE49-F238E27FC236}">
                  <a16:creationId xmlns:a16="http://schemas.microsoft.com/office/drawing/2014/main" id="{19B8FFC0-95EA-8543-AEF7-5723CD51F55C}"/>
                </a:ext>
              </a:extLst>
            </p:cNvPr>
            <p:cNvCxnSpPr/>
            <p:nvPr/>
          </p:nvCxnSpPr>
          <p:spPr>
            <a:xfrm>
              <a:off x="6013868" y="10788700"/>
              <a:ext cx="6890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직선 화살표 연결선 63">
              <a:extLst>
                <a:ext uri="{FF2B5EF4-FFF2-40B4-BE49-F238E27FC236}">
                  <a16:creationId xmlns:a16="http://schemas.microsoft.com/office/drawing/2014/main" id="{0E2EAD16-AC04-1A4C-A0D7-AD6976D23E33}"/>
                </a:ext>
              </a:extLst>
            </p:cNvPr>
            <p:cNvCxnSpPr/>
            <p:nvPr/>
          </p:nvCxnSpPr>
          <p:spPr>
            <a:xfrm flipV="1">
              <a:off x="6118214" y="10377940"/>
              <a:ext cx="0" cy="3628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44">
              <a:extLst>
                <a:ext uri="{FF2B5EF4-FFF2-40B4-BE49-F238E27FC236}">
                  <a16:creationId xmlns:a16="http://schemas.microsoft.com/office/drawing/2014/main" id="{588D4F45-9134-4C4D-A25B-CD886108E23F}"/>
                </a:ext>
              </a:extLst>
            </p:cNvPr>
            <p:cNvSpPr txBox="1"/>
            <p:nvPr/>
          </p:nvSpPr>
          <p:spPr>
            <a:xfrm>
              <a:off x="5693891" y="10261762"/>
              <a:ext cx="3575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latin typeface="Arial" pitchFamily="34" charset="0"/>
                  <a:cs typeface="Arial" pitchFamily="34" charset="0"/>
                </a:rPr>
                <a:t>eNB</a:t>
              </a:r>
              <a:endParaRPr lang="ko-KR" alt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TextBox 45">
              <a:extLst>
                <a:ext uri="{FF2B5EF4-FFF2-40B4-BE49-F238E27FC236}">
                  <a16:creationId xmlns:a16="http://schemas.microsoft.com/office/drawing/2014/main" id="{4BBA63F4-6089-9147-A5DB-6ED8A47A4634}"/>
                </a:ext>
              </a:extLst>
            </p:cNvPr>
            <p:cNvSpPr txBox="1"/>
            <p:nvPr/>
          </p:nvSpPr>
          <p:spPr>
            <a:xfrm>
              <a:off x="5772997" y="10701850"/>
              <a:ext cx="22407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latin typeface="Arial" pitchFamily="34" charset="0"/>
                  <a:cs typeface="Arial" pitchFamily="34" charset="0"/>
                </a:rPr>
                <a:t>UE</a:t>
              </a:r>
              <a:endParaRPr lang="ko-KR" alt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4" name="직선 화살표 연결선 66">
              <a:extLst>
                <a:ext uri="{FF2B5EF4-FFF2-40B4-BE49-F238E27FC236}">
                  <a16:creationId xmlns:a16="http://schemas.microsoft.com/office/drawing/2014/main" id="{0746B970-438C-ED4B-B3BE-C68BABC27858}"/>
                </a:ext>
              </a:extLst>
            </p:cNvPr>
            <p:cNvCxnSpPr/>
            <p:nvPr/>
          </p:nvCxnSpPr>
          <p:spPr>
            <a:xfrm>
              <a:off x="6165795" y="10394488"/>
              <a:ext cx="0" cy="3628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직선 화살표 연결선 67">
              <a:extLst>
                <a:ext uri="{FF2B5EF4-FFF2-40B4-BE49-F238E27FC236}">
                  <a16:creationId xmlns:a16="http://schemas.microsoft.com/office/drawing/2014/main" id="{C8E7AA3E-660A-D84C-9476-74FF6237C3A3}"/>
                </a:ext>
              </a:extLst>
            </p:cNvPr>
            <p:cNvCxnSpPr/>
            <p:nvPr/>
          </p:nvCxnSpPr>
          <p:spPr>
            <a:xfrm flipV="1">
              <a:off x="6327164" y="10377940"/>
              <a:ext cx="0" cy="3628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직선 화살표 연결선 68">
              <a:extLst>
                <a:ext uri="{FF2B5EF4-FFF2-40B4-BE49-F238E27FC236}">
                  <a16:creationId xmlns:a16="http://schemas.microsoft.com/office/drawing/2014/main" id="{8DF44FCD-043A-D446-9CC1-929FB30E6F98}"/>
                </a:ext>
              </a:extLst>
            </p:cNvPr>
            <p:cNvCxnSpPr/>
            <p:nvPr/>
          </p:nvCxnSpPr>
          <p:spPr>
            <a:xfrm>
              <a:off x="6374744" y="10394488"/>
              <a:ext cx="0" cy="3628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직선 화살표 연결선 69">
              <a:extLst>
                <a:ext uri="{FF2B5EF4-FFF2-40B4-BE49-F238E27FC236}">
                  <a16:creationId xmlns:a16="http://schemas.microsoft.com/office/drawing/2014/main" id="{9A5E3065-2A0C-2844-827C-194A3FAAFAFF}"/>
                </a:ext>
              </a:extLst>
            </p:cNvPr>
            <p:cNvCxnSpPr/>
            <p:nvPr/>
          </p:nvCxnSpPr>
          <p:spPr>
            <a:xfrm flipV="1">
              <a:off x="6544388" y="10389708"/>
              <a:ext cx="0" cy="3628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직선 화살표 연결선 70">
              <a:extLst>
                <a:ext uri="{FF2B5EF4-FFF2-40B4-BE49-F238E27FC236}">
                  <a16:creationId xmlns:a16="http://schemas.microsoft.com/office/drawing/2014/main" id="{6C0FCC1A-868B-2045-A4F4-3B5663A64B37}"/>
                </a:ext>
              </a:extLst>
            </p:cNvPr>
            <p:cNvCxnSpPr/>
            <p:nvPr/>
          </p:nvCxnSpPr>
          <p:spPr>
            <a:xfrm>
              <a:off x="6591969" y="10406256"/>
              <a:ext cx="0" cy="3628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타원 71">
              <a:extLst>
                <a:ext uri="{FF2B5EF4-FFF2-40B4-BE49-F238E27FC236}">
                  <a16:creationId xmlns:a16="http://schemas.microsoft.com/office/drawing/2014/main" id="{1AE9173E-E9B2-8441-8AFD-7275FE0D31E3}"/>
                </a:ext>
              </a:extLst>
            </p:cNvPr>
            <p:cNvSpPr/>
            <p:nvPr/>
          </p:nvSpPr>
          <p:spPr>
            <a:xfrm>
              <a:off x="6050821" y="10565569"/>
              <a:ext cx="165129" cy="2917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타원 72">
              <a:extLst>
                <a:ext uri="{FF2B5EF4-FFF2-40B4-BE49-F238E27FC236}">
                  <a16:creationId xmlns:a16="http://schemas.microsoft.com/office/drawing/2014/main" id="{A653C6DC-DF83-1D49-AAF8-DC6004CAEAE8}"/>
                </a:ext>
              </a:extLst>
            </p:cNvPr>
            <p:cNvSpPr/>
            <p:nvPr/>
          </p:nvSpPr>
          <p:spPr>
            <a:xfrm>
              <a:off x="6265981" y="10563497"/>
              <a:ext cx="165129" cy="2917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타원 73">
              <a:extLst>
                <a:ext uri="{FF2B5EF4-FFF2-40B4-BE49-F238E27FC236}">
                  <a16:creationId xmlns:a16="http://schemas.microsoft.com/office/drawing/2014/main" id="{3DDB0965-BB50-D747-BCEF-521D4104101C}"/>
                </a:ext>
              </a:extLst>
            </p:cNvPr>
            <p:cNvSpPr/>
            <p:nvPr/>
          </p:nvSpPr>
          <p:spPr>
            <a:xfrm>
              <a:off x="6489421" y="10563497"/>
              <a:ext cx="165129" cy="2917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모서리가 둥근 직사각형 74">
              <a:extLst>
                <a:ext uri="{FF2B5EF4-FFF2-40B4-BE49-F238E27FC236}">
                  <a16:creationId xmlns:a16="http://schemas.microsoft.com/office/drawing/2014/main" id="{41D34253-D0E9-8546-B783-9CC86C71EF2B}"/>
                </a:ext>
              </a:extLst>
            </p:cNvPr>
            <p:cNvSpPr/>
            <p:nvPr/>
          </p:nvSpPr>
          <p:spPr>
            <a:xfrm>
              <a:off x="5368575" y="10134270"/>
              <a:ext cx="1398611" cy="825454"/>
            </a:xfrm>
            <a:prstGeom prst="roundRect">
              <a:avLst>
                <a:gd name="adj" fmla="val 8974"/>
              </a:avLst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9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BBCB5744-3D5A-3C40-A23B-BCC1A69D99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091" y="10644205"/>
              <a:ext cx="67977" cy="13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6B55AFE5-AE36-DB47-837F-D24A07ACA2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195" y="10752651"/>
              <a:ext cx="67977" cy="13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154" descr="http://www.samsung.net/service/ml/AttachController/201411060839786_ZPZQ39MR.gif?cmd=downdirectly&amp;filepath=/LOCAL/ML/CACHE/h/20141105/L7O6AE6RHZO3@namo.co.kr20141105233934564@namjeong.leehyukmin.son&amp;contentType=IMAGE/GIF;charset=KSC5601&amp;msgno=175&amp;partno=1&amp;foldername=INBOX&amp;msguid=2793">
              <a:extLst>
                <a:ext uri="{FF2B5EF4-FFF2-40B4-BE49-F238E27FC236}">
                  <a16:creationId xmlns:a16="http://schemas.microsoft.com/office/drawing/2014/main" id="{83883953-F8D6-2144-A063-1366143F5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787" y="10158809"/>
              <a:ext cx="226815" cy="314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" name="직사각형 78">
              <a:extLst>
                <a:ext uri="{FF2B5EF4-FFF2-40B4-BE49-F238E27FC236}">
                  <a16:creationId xmlns:a16="http://schemas.microsoft.com/office/drawing/2014/main" id="{5E0967D8-0E10-D14C-A6DF-7966AC7B31EE}"/>
                </a:ext>
              </a:extLst>
            </p:cNvPr>
            <p:cNvSpPr/>
            <p:nvPr/>
          </p:nvSpPr>
          <p:spPr>
            <a:xfrm>
              <a:off x="6113723" y="10180392"/>
              <a:ext cx="583493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3~4 Step</a:t>
              </a:r>
              <a:endParaRPr lang="ko-KR" altLang="en-US" sz="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7" name="직선 연결선 79">
              <a:extLst>
                <a:ext uri="{FF2B5EF4-FFF2-40B4-BE49-F238E27FC236}">
                  <a16:creationId xmlns:a16="http://schemas.microsoft.com/office/drawing/2014/main" id="{1DC0CDE1-107C-D045-B606-A98A168D65D4}"/>
                </a:ext>
              </a:extLst>
            </p:cNvPr>
            <p:cNvCxnSpPr/>
            <p:nvPr/>
          </p:nvCxnSpPr>
          <p:spPr>
            <a:xfrm>
              <a:off x="7328176" y="10354019"/>
              <a:ext cx="3445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직선 연결선 80">
              <a:extLst>
                <a:ext uri="{FF2B5EF4-FFF2-40B4-BE49-F238E27FC236}">
                  <a16:creationId xmlns:a16="http://schemas.microsoft.com/office/drawing/2014/main" id="{347D2FD7-41A5-2648-9B8F-24EDF68419B1}"/>
                </a:ext>
              </a:extLst>
            </p:cNvPr>
            <p:cNvCxnSpPr/>
            <p:nvPr/>
          </p:nvCxnSpPr>
          <p:spPr>
            <a:xfrm>
              <a:off x="7328176" y="10798800"/>
              <a:ext cx="3445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직선 화살표 연결선 81">
              <a:extLst>
                <a:ext uri="{FF2B5EF4-FFF2-40B4-BE49-F238E27FC236}">
                  <a16:creationId xmlns:a16="http://schemas.microsoft.com/office/drawing/2014/main" id="{03F33FFD-3105-6547-81FE-D2681487BB75}"/>
                </a:ext>
              </a:extLst>
            </p:cNvPr>
            <p:cNvCxnSpPr/>
            <p:nvPr/>
          </p:nvCxnSpPr>
          <p:spPr>
            <a:xfrm flipV="1">
              <a:off x="7476255" y="10381834"/>
              <a:ext cx="0" cy="3628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62">
              <a:extLst>
                <a:ext uri="{FF2B5EF4-FFF2-40B4-BE49-F238E27FC236}">
                  <a16:creationId xmlns:a16="http://schemas.microsoft.com/office/drawing/2014/main" id="{A07E23AA-2ABA-6F4D-A549-F2454AFB17A7}"/>
                </a:ext>
              </a:extLst>
            </p:cNvPr>
            <p:cNvSpPr txBox="1"/>
            <p:nvPr/>
          </p:nvSpPr>
          <p:spPr>
            <a:xfrm>
              <a:off x="7712540" y="10271385"/>
              <a:ext cx="39695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latin typeface="Arial" pitchFamily="34" charset="0"/>
                  <a:cs typeface="Arial" pitchFamily="34" charset="0"/>
                </a:rPr>
                <a:t>eNB</a:t>
              </a:r>
              <a:endParaRPr lang="ko-KR" alt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TextBox 63">
              <a:extLst>
                <a:ext uri="{FF2B5EF4-FFF2-40B4-BE49-F238E27FC236}">
                  <a16:creationId xmlns:a16="http://schemas.microsoft.com/office/drawing/2014/main" id="{CB3DB650-A962-AA44-A405-D3FBFFB7B989}"/>
                </a:ext>
              </a:extLst>
            </p:cNvPr>
            <p:cNvSpPr txBox="1"/>
            <p:nvPr/>
          </p:nvSpPr>
          <p:spPr>
            <a:xfrm>
              <a:off x="7696274" y="10714550"/>
              <a:ext cx="36087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latin typeface="Arial" pitchFamily="34" charset="0"/>
                  <a:cs typeface="Arial" pitchFamily="34" charset="0"/>
                </a:rPr>
                <a:t>UE</a:t>
              </a:r>
              <a:endParaRPr lang="ko-KR" alt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2" name="직선 화살표 연결선 84">
              <a:extLst>
                <a:ext uri="{FF2B5EF4-FFF2-40B4-BE49-F238E27FC236}">
                  <a16:creationId xmlns:a16="http://schemas.microsoft.com/office/drawing/2014/main" id="{EEE5F161-0010-1E4D-BDD1-B3C6802A307B}"/>
                </a:ext>
              </a:extLst>
            </p:cNvPr>
            <p:cNvCxnSpPr/>
            <p:nvPr/>
          </p:nvCxnSpPr>
          <p:spPr>
            <a:xfrm>
              <a:off x="7523836" y="10398381"/>
              <a:ext cx="0" cy="3628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타원 85">
              <a:extLst>
                <a:ext uri="{FF2B5EF4-FFF2-40B4-BE49-F238E27FC236}">
                  <a16:creationId xmlns:a16="http://schemas.microsoft.com/office/drawing/2014/main" id="{B1942112-D0F8-E84D-9D0F-6590CF26FCBC}"/>
                </a:ext>
              </a:extLst>
            </p:cNvPr>
            <p:cNvSpPr/>
            <p:nvPr/>
          </p:nvSpPr>
          <p:spPr>
            <a:xfrm>
              <a:off x="7408863" y="10569463"/>
              <a:ext cx="165129" cy="2917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9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CFB8B7DC-72E7-CA49-A750-67F73942F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1619" y="10760852"/>
              <a:ext cx="67977" cy="13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F6A96484-D0E8-2E4B-ABD5-7257E78D1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544" y="10796724"/>
              <a:ext cx="67013" cy="130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AC3FB5AC-CB24-2942-8824-640459230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2020" y="10385814"/>
              <a:ext cx="67977" cy="13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A8AF05F4-3A03-B54B-89EC-AB8F3CF38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168" y="10614530"/>
              <a:ext cx="67977" cy="13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5B67FDB8-00CB-7742-8F89-370906CB99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6898" y="10647920"/>
              <a:ext cx="67977" cy="13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2964EB24-BAA8-804F-A398-22E7CC3FC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4244" y="10533955"/>
              <a:ext cx="67977" cy="13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Picture 169" descr="http://www.samsung.net/service/ml/AttachController/201411060839786_ZPZQ39MR.gif?cmd=downdirectly&amp;filepath=/LOCAL/ML/CACHE/h/20141105/L7O6AE6RHZO3@namo.co.kr20141105233934564@namjeong.leehyukmin.son&amp;contentType=IMAGE/GIF;charset=KSC5601&amp;msgno=175&amp;partno=1&amp;foldername=INBOX&amp;msguid=2793">
              <a:extLst>
                <a:ext uri="{FF2B5EF4-FFF2-40B4-BE49-F238E27FC236}">
                  <a16:creationId xmlns:a16="http://schemas.microsoft.com/office/drawing/2014/main" id="{01CCC421-7A3F-4C46-A7DE-69B350B6C6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547" y="10167196"/>
              <a:ext cx="226815" cy="314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9FFA3E7E-1CB6-3C4F-A26C-09D78B5824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033" y="10757758"/>
              <a:ext cx="67977" cy="13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2" name="직사각형 94">
              <a:extLst>
                <a:ext uri="{FF2B5EF4-FFF2-40B4-BE49-F238E27FC236}">
                  <a16:creationId xmlns:a16="http://schemas.microsoft.com/office/drawing/2014/main" id="{53F31CDC-18FE-7048-9F43-D0E004E528CB}"/>
                </a:ext>
              </a:extLst>
            </p:cNvPr>
            <p:cNvSpPr/>
            <p:nvPr/>
          </p:nvSpPr>
          <p:spPr>
            <a:xfrm>
              <a:off x="7326658" y="10180392"/>
              <a:ext cx="423193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ko-KR" sz="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 Step</a:t>
              </a:r>
              <a:endParaRPr lang="ko-KR" altLang="en-US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D0A60B04-89C5-DD4C-83BF-1477EC05F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885" y="10554844"/>
              <a:ext cx="67977" cy="13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CC528E20-A4FC-9241-A9EE-F55BCC038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5447" y="10607439"/>
              <a:ext cx="67013" cy="130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B5820140-BCF3-A04A-A141-0EF1478F7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9590" y="10336420"/>
              <a:ext cx="67977" cy="13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6" name="오른쪽 화살표 98">
              <a:extLst>
                <a:ext uri="{FF2B5EF4-FFF2-40B4-BE49-F238E27FC236}">
                  <a16:creationId xmlns:a16="http://schemas.microsoft.com/office/drawing/2014/main" id="{B3A9C8C4-B4BF-3141-A0CD-6DB18333BA3C}"/>
                </a:ext>
              </a:extLst>
            </p:cNvPr>
            <p:cNvSpPr/>
            <p:nvPr/>
          </p:nvSpPr>
          <p:spPr>
            <a:xfrm>
              <a:off x="6912694" y="10311652"/>
              <a:ext cx="248469" cy="436708"/>
            </a:xfrm>
            <a:prstGeom prst="rightArrow">
              <a:avLst>
                <a:gd name="adj1" fmla="val 54535"/>
                <a:gd name="adj2" fmla="val 4744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ko-KR" alt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모서리가 둥근 직사각형 99">
              <a:extLst>
                <a:ext uri="{FF2B5EF4-FFF2-40B4-BE49-F238E27FC236}">
                  <a16:creationId xmlns:a16="http://schemas.microsoft.com/office/drawing/2014/main" id="{BB84114F-22A4-134E-83C2-9F8DB91DC166}"/>
                </a:ext>
              </a:extLst>
            </p:cNvPr>
            <p:cNvSpPr/>
            <p:nvPr/>
          </p:nvSpPr>
          <p:spPr>
            <a:xfrm>
              <a:off x="7268047" y="10134270"/>
              <a:ext cx="1398611" cy="825454"/>
            </a:xfrm>
            <a:prstGeom prst="roundRect">
              <a:avLst>
                <a:gd name="adj" fmla="val 8974"/>
              </a:avLst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9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7" name="그룹 100">
            <a:extLst>
              <a:ext uri="{FF2B5EF4-FFF2-40B4-BE49-F238E27FC236}">
                <a16:creationId xmlns:a16="http://schemas.microsoft.com/office/drawing/2014/main" id="{8934466D-1F00-A64A-8B1D-C16DC6312F03}"/>
              </a:ext>
            </a:extLst>
          </p:cNvPr>
          <p:cNvGrpSpPr/>
          <p:nvPr/>
        </p:nvGrpSpPr>
        <p:grpSpPr>
          <a:xfrm>
            <a:off x="6226375" y="4532478"/>
            <a:ext cx="2470494" cy="1106684"/>
            <a:chOff x="6043128" y="3213335"/>
            <a:chExt cx="2589352" cy="1152945"/>
          </a:xfrm>
        </p:grpSpPr>
        <p:sp>
          <p:nvSpPr>
            <p:cNvPr id="121" name="TextBox 81">
              <a:extLst>
                <a:ext uri="{FF2B5EF4-FFF2-40B4-BE49-F238E27FC236}">
                  <a16:creationId xmlns:a16="http://schemas.microsoft.com/office/drawing/2014/main" id="{3A1A5E85-1DC2-934B-8E03-F0B32E55D5BC}"/>
                </a:ext>
              </a:extLst>
            </p:cNvPr>
            <p:cNvSpPr txBox="1"/>
            <p:nvPr/>
          </p:nvSpPr>
          <p:spPr>
            <a:xfrm>
              <a:off x="6642636" y="3219729"/>
              <a:ext cx="1164826" cy="25743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lnSpc>
                  <a:spcPct val="50000"/>
                </a:lnSpc>
                <a:spcBef>
                  <a:spcPts val="374"/>
                </a:spcBef>
              </a:pPr>
              <a:r>
                <a:rPr lang="en-US" altLang="ko-KR" sz="800" b="1" spc="-2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① Radio</a:t>
              </a:r>
            </a:p>
            <a:p>
              <a:pPr>
                <a:lnSpc>
                  <a:spcPct val="50000"/>
                </a:lnSpc>
                <a:spcBef>
                  <a:spcPts val="374"/>
                </a:spcBef>
              </a:pPr>
              <a:r>
                <a:rPr lang="en-US" altLang="ko-KR" sz="800" b="1" spc="-2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      Information</a:t>
              </a:r>
              <a:endParaRPr lang="ko-KR" altLang="en-US" sz="800" b="1" spc="-2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122" name="TextBox 82">
              <a:extLst>
                <a:ext uri="{FF2B5EF4-FFF2-40B4-BE49-F238E27FC236}">
                  <a16:creationId xmlns:a16="http://schemas.microsoft.com/office/drawing/2014/main" id="{B525FE23-B422-1D43-8953-AFDCB3F08916}"/>
                </a:ext>
              </a:extLst>
            </p:cNvPr>
            <p:cNvSpPr txBox="1"/>
            <p:nvPr/>
          </p:nvSpPr>
          <p:spPr>
            <a:xfrm>
              <a:off x="7406655" y="3213335"/>
              <a:ext cx="968933" cy="25743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lnSpc>
                  <a:spcPct val="50000"/>
                </a:lnSpc>
                <a:spcBef>
                  <a:spcPts val="374"/>
                </a:spcBef>
              </a:pPr>
              <a:r>
                <a:rPr lang="en-US" altLang="ko-KR" sz="800" b="1" spc="-2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② TCP Rate        </a:t>
              </a:r>
            </a:p>
            <a:p>
              <a:pPr>
                <a:lnSpc>
                  <a:spcPct val="50000"/>
                </a:lnSpc>
                <a:spcBef>
                  <a:spcPts val="374"/>
                </a:spcBef>
              </a:pPr>
              <a:r>
                <a:rPr lang="en-US" altLang="ko-KR" sz="800" b="1" spc="-2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      Control</a:t>
              </a:r>
              <a:endParaRPr lang="ko-KR" altLang="en-US" sz="800" b="1" spc="-2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5AC569D4-8E7F-E843-98F9-CF522F00C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58600" y="3569116"/>
              <a:ext cx="175820" cy="50225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C30460B1-14AF-DA4C-860F-8B62319F7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05488" y="3786118"/>
              <a:ext cx="282927" cy="35189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" name="왼쪽 화살표 105">
              <a:extLst>
                <a:ext uri="{FF2B5EF4-FFF2-40B4-BE49-F238E27FC236}">
                  <a16:creationId xmlns:a16="http://schemas.microsoft.com/office/drawing/2014/main" id="{A8C4BDE5-00FE-4046-9445-BBBA8CF00F94}"/>
                </a:ext>
              </a:extLst>
            </p:cNvPr>
            <p:cNvSpPr/>
            <p:nvPr/>
          </p:nvSpPr>
          <p:spPr bwMode="auto">
            <a:xfrm>
              <a:off x="7988937" y="3514767"/>
              <a:ext cx="216882" cy="105646"/>
            </a:xfrm>
            <a:prstGeom prst="left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sz="9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TextBox 86">
              <a:extLst>
                <a:ext uri="{FF2B5EF4-FFF2-40B4-BE49-F238E27FC236}">
                  <a16:creationId xmlns:a16="http://schemas.microsoft.com/office/drawing/2014/main" id="{9B2615E0-4714-624D-A207-5772026A60A3}"/>
                </a:ext>
              </a:extLst>
            </p:cNvPr>
            <p:cNvSpPr txBox="1"/>
            <p:nvPr/>
          </p:nvSpPr>
          <p:spPr>
            <a:xfrm>
              <a:off x="8005804" y="4125799"/>
              <a:ext cx="626676" cy="240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latin typeface="Arial" pitchFamily="34" charset="0"/>
                  <a:cs typeface="Arial" pitchFamily="34" charset="0"/>
                </a:rPr>
                <a:t>Server</a:t>
              </a:r>
            </a:p>
          </p:txBody>
        </p:sp>
        <p:sp>
          <p:nvSpPr>
            <p:cNvPr id="127" name="TextBox 87">
              <a:extLst>
                <a:ext uri="{FF2B5EF4-FFF2-40B4-BE49-F238E27FC236}">
                  <a16:creationId xmlns:a16="http://schemas.microsoft.com/office/drawing/2014/main" id="{29E230DB-DCA4-8745-94B8-D4858D75797A}"/>
                </a:ext>
              </a:extLst>
            </p:cNvPr>
            <p:cNvSpPr txBox="1"/>
            <p:nvPr/>
          </p:nvSpPr>
          <p:spPr>
            <a:xfrm>
              <a:off x="6093738" y="4125797"/>
              <a:ext cx="709909" cy="240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latin typeface="Arial" pitchFamily="34" charset="0"/>
                  <a:cs typeface="Arial" pitchFamily="34" charset="0"/>
                </a:rPr>
                <a:t>Mobile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TextBox 88">
              <a:extLst>
                <a:ext uri="{FF2B5EF4-FFF2-40B4-BE49-F238E27FC236}">
                  <a16:creationId xmlns:a16="http://schemas.microsoft.com/office/drawing/2014/main" id="{D49ECA6A-B775-FC49-9116-020EF9690BFD}"/>
                </a:ext>
              </a:extLst>
            </p:cNvPr>
            <p:cNvSpPr txBox="1"/>
            <p:nvPr/>
          </p:nvSpPr>
          <p:spPr>
            <a:xfrm>
              <a:off x="6738697" y="4125797"/>
              <a:ext cx="602659" cy="240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latin typeface="Arial" pitchFamily="34" charset="0"/>
                  <a:cs typeface="Arial" pitchFamily="34" charset="0"/>
                </a:rPr>
                <a:t>BS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" name="그룹 129">
              <a:extLst>
                <a:ext uri="{FF2B5EF4-FFF2-40B4-BE49-F238E27FC236}">
                  <a16:creationId xmlns:a16="http://schemas.microsoft.com/office/drawing/2014/main" id="{96A1B454-0D01-5B46-8475-E30BD0232B33}"/>
                </a:ext>
              </a:extLst>
            </p:cNvPr>
            <p:cNvGrpSpPr/>
            <p:nvPr/>
          </p:nvGrpSpPr>
          <p:grpSpPr>
            <a:xfrm>
              <a:off x="8188896" y="3446605"/>
              <a:ext cx="373221" cy="571138"/>
              <a:chOff x="8310382" y="3509883"/>
              <a:chExt cx="499093" cy="770009"/>
            </a:xfrm>
          </p:grpSpPr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2F5EDC99-CF7B-D240-B089-8CF2E0B9B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310382" y="3827240"/>
                <a:ext cx="363934" cy="45265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EA02A8D8-BB53-BE4C-B98C-8CDA841DB5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401271" y="3509883"/>
                <a:ext cx="408204" cy="412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133BE758-ECA9-1748-A80E-C7AD0C839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128" y="3424099"/>
              <a:ext cx="575082" cy="532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258BE34F-4FAB-B448-9831-2402B20C79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1510" y="3471301"/>
              <a:ext cx="519034" cy="149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2" name="직선 화살표 연결선 112">
              <a:extLst>
                <a:ext uri="{FF2B5EF4-FFF2-40B4-BE49-F238E27FC236}">
                  <a16:creationId xmlns:a16="http://schemas.microsoft.com/office/drawing/2014/main" id="{C6B7AA72-AD5D-F94A-B80F-67369D9BEFEE}"/>
                </a:ext>
              </a:extLst>
            </p:cNvPr>
            <p:cNvCxnSpPr/>
            <p:nvPr/>
          </p:nvCxnSpPr>
          <p:spPr>
            <a:xfrm>
              <a:off x="6700333" y="3532978"/>
              <a:ext cx="720000" cy="8336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93">
              <a:extLst>
                <a:ext uri="{FF2B5EF4-FFF2-40B4-BE49-F238E27FC236}">
                  <a16:creationId xmlns:a16="http://schemas.microsoft.com/office/drawing/2014/main" id="{363A0FCA-A78A-7F4D-8E04-C087A7DC266E}"/>
                </a:ext>
              </a:extLst>
            </p:cNvPr>
            <p:cNvSpPr txBox="1"/>
            <p:nvPr/>
          </p:nvSpPr>
          <p:spPr>
            <a:xfrm>
              <a:off x="6790086" y="4009283"/>
              <a:ext cx="823202" cy="20399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spcBef>
                  <a:spcPts val="374"/>
                </a:spcBef>
              </a:pPr>
              <a:r>
                <a:rPr lang="en-US" altLang="ko-KR" sz="800" b="1" spc="-2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Data </a:t>
              </a:r>
              <a:endParaRPr lang="ko-KR" altLang="en-US" sz="800" b="1" spc="-2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134" name="왼쪽 화살표 114">
              <a:extLst>
                <a:ext uri="{FF2B5EF4-FFF2-40B4-BE49-F238E27FC236}">
                  <a16:creationId xmlns:a16="http://schemas.microsoft.com/office/drawing/2014/main" id="{FD02FE04-F50F-E344-8A82-ADFA677FF805}"/>
                </a:ext>
              </a:extLst>
            </p:cNvPr>
            <p:cNvSpPr/>
            <p:nvPr/>
          </p:nvSpPr>
          <p:spPr bwMode="auto">
            <a:xfrm>
              <a:off x="6717523" y="3895578"/>
              <a:ext cx="720000" cy="111147"/>
            </a:xfrm>
            <a:prstGeom prst="left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lang="ko-KR" altLang="en-US" sz="9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830C49AE-0B89-8D42-B185-3A2261345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17" y="2714110"/>
            <a:ext cx="1722260" cy="103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직사각형 119">
            <a:extLst>
              <a:ext uri="{FF2B5EF4-FFF2-40B4-BE49-F238E27FC236}">
                <a16:creationId xmlns:a16="http://schemas.microsoft.com/office/drawing/2014/main" id="{E0E00FF8-3C1C-7E44-B6CF-F3E0E7796A6E}"/>
              </a:ext>
            </a:extLst>
          </p:cNvPr>
          <p:cNvSpPr/>
          <p:nvPr/>
        </p:nvSpPr>
        <p:spPr>
          <a:xfrm>
            <a:off x="3827310" y="3711552"/>
            <a:ext cx="2122980" cy="2385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68580" tIns="34290" rIns="68580" bIns="3429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685742" latinLnBrk="0">
              <a:defRPr/>
            </a:pPr>
            <a:r>
              <a:rPr lang="en-US" altLang="ko-KR" sz="1100" kern="0" dirty="0">
                <a:latin typeface="Arial" pitchFamily="34" charset="0"/>
                <a:cs typeface="Arial" pitchFamily="34" charset="0"/>
              </a:rPr>
              <a:t>LDPC (</a:t>
            </a:r>
            <a:r>
              <a:rPr lang="en-US" altLang="ko-KR" sz="1100" dirty="0"/>
              <a:t>Low-Density Parity-Check </a:t>
            </a:r>
            <a:r>
              <a:rPr lang="en-US" altLang="ko-KR" sz="1100" kern="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25FC8AC2-8846-014D-B57C-8A77C663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71" y="2782229"/>
            <a:ext cx="2439785" cy="104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" name="Rectangle 201">
            <a:extLst>
              <a:ext uri="{FF2B5EF4-FFF2-40B4-BE49-F238E27FC236}">
                <a16:creationId xmlns:a16="http://schemas.microsoft.com/office/drawing/2014/main" id="{D648CBEF-F641-A440-B88F-F157BCA04921}"/>
              </a:ext>
            </a:extLst>
          </p:cNvPr>
          <p:cNvSpPr/>
          <p:nvPr/>
        </p:nvSpPr>
        <p:spPr>
          <a:xfrm>
            <a:off x="283631" y="6481007"/>
            <a:ext cx="2952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Courtesy of Dan Warren, Samsung 2018</a:t>
            </a:r>
          </a:p>
        </p:txBody>
      </p:sp>
    </p:spTree>
    <p:extLst>
      <p:ext uri="{BB962C8B-B14F-4D97-AF65-F5344CB8AC3E}">
        <p14:creationId xmlns:p14="http://schemas.microsoft.com/office/powerpoint/2010/main" val="30201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824D-0E22-7846-B336-A215DA58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76B2-1446-724C-ACCE-D04550425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https://www.youtube.com/watch?v=DeTASrRYalE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38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C976-CB39-9344-8B84-72CFB36D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5G Driving Fourth Industrial Revolution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AADA14-93A5-2348-92F6-89F79F5C4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2" y="1417638"/>
            <a:ext cx="9054498" cy="476566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BC2101-2CAF-C943-B1AF-8F5A0BA09802}"/>
              </a:ext>
            </a:extLst>
          </p:cNvPr>
          <p:cNvSpPr/>
          <p:nvPr/>
        </p:nvSpPr>
        <p:spPr>
          <a:xfrm>
            <a:off x="737574" y="6444862"/>
            <a:ext cx="45905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https://www.edn.com/Home/PrintView?contentItemId=4458706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0348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85FF-94F7-064A-B06B-6B375F30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6110"/>
          </a:xfrm>
        </p:spPr>
        <p:txBody>
          <a:bodyPr/>
          <a:lstStyle/>
          <a:p>
            <a:r>
              <a:rPr lang="en-US" dirty="0"/>
              <a:t>Increasing Safety with AV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80AB5-AEF2-6B48-9055-0CBF4E6DB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748"/>
            <a:ext cx="9144000" cy="2834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4F7C6-7270-B246-93BB-F0ABE5601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34" y="3923273"/>
            <a:ext cx="5994666" cy="29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1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026BD-3E87-4940-8EC1-51AE15B7D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Flexible Network Slicing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B1753-0362-004B-B9EB-A1919235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182"/>
            <a:ext cx="9144000" cy="38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5G!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https://www.youtube.com/watch?v=w0pK7Nemznk</a:t>
            </a:r>
            <a:endParaRPr lang="en-US" dirty="0"/>
          </a:p>
          <a:p>
            <a:r>
              <a:rPr lang="en-US" dirty="0">
                <a:hlinkClick r:id="rId4"/>
              </a:rPr>
              <a:t>https://www.youtube.com/watch?v=bub2iCRkyLE</a:t>
            </a:r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https://www.youtube.com/watch?v=MC_Sfkh5-zQ&amp;t=306s</a:t>
            </a:r>
            <a:endParaRPr lang="en-US" dirty="0">
              <a:hlinkClick r:id="rId6"/>
            </a:endParaRPr>
          </a:p>
          <a:p>
            <a:r>
              <a:rPr lang="en-US" dirty="0">
                <a:hlinkClick r:id="rId6"/>
              </a:rPr>
              <a:t>https://spectrum.ieee.org/video/telecom/wireless/everything-you-need-to-know-about-5g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4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9B75-908C-7140-984B-5B0B053E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Technology/Trade War: 5G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3CBE3-424B-5D4D-BD6C-FEAC3C2B0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US vs China Trade Wars </a:t>
            </a:r>
            <a:r>
              <a:rPr lang="en-US" dirty="0">
                <a:hlinkClick r:id="rId2"/>
              </a:rPr>
              <a:t>https://www.afk.wiki/video/DxN12jzHrqI/valuetainment.html</a:t>
            </a:r>
            <a:endParaRPr lang="en-US" dirty="0"/>
          </a:p>
          <a:p>
            <a:r>
              <a:rPr lang="en-US" dirty="0"/>
              <a:t>5G  Technology War? </a:t>
            </a:r>
            <a:r>
              <a:rPr lang="en-US" dirty="0">
                <a:hlinkClick r:id="rId3"/>
              </a:rPr>
              <a:t>https://www.youtube.com/watch?v=CEQTo9usai4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https://www.youtube.com/watch?v=xnZt1Xd8Vpg</a:t>
            </a:r>
            <a:endParaRPr lang="en-US" dirty="0"/>
          </a:p>
          <a:p>
            <a:r>
              <a:rPr lang="en-US" dirty="0"/>
              <a:t>Battle of Nation or Idea!!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01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24" y="125760"/>
            <a:ext cx="8229600" cy="872970"/>
          </a:xfrm>
        </p:spPr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022890"/>
            <a:ext cx="8229600" cy="4525963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ym typeface="Wingdings" panose="05000000000000000000" pitchFamily="2" charset="2"/>
              </a:rPr>
              <a:t>Handout: http://</a:t>
            </a:r>
            <a:r>
              <a:rPr lang="en-US" altLang="zh-TW" sz="2400" dirty="0" err="1">
                <a:sym typeface="Wingdings" panose="05000000000000000000" pitchFamily="2" charset="2"/>
              </a:rPr>
              <a:t>danieleewww.yolasite.com</a:t>
            </a:r>
            <a:r>
              <a:rPr lang="en-US" altLang="zh-TW" sz="2400" dirty="0">
                <a:sym typeface="Wingdings" panose="05000000000000000000" pitchFamily="2" charset="2"/>
              </a:rPr>
              <a:t>/2019-mgb070.php</a:t>
            </a:r>
          </a:p>
          <a:p>
            <a:r>
              <a:rPr lang="en-US" altLang="zh-TW" sz="2400" dirty="0">
                <a:sym typeface="Wingdings" panose="05000000000000000000" pitchFamily="2" charset="2"/>
              </a:rPr>
              <a:t>Why US vs China Trade Wars https://</a:t>
            </a:r>
            <a:r>
              <a:rPr lang="en-US" altLang="zh-TW" sz="2400" dirty="0" err="1">
                <a:sym typeface="Wingdings" panose="05000000000000000000" pitchFamily="2" charset="2"/>
              </a:rPr>
              <a:t>www.afk.wiki</a:t>
            </a:r>
            <a:r>
              <a:rPr lang="en-US" altLang="zh-TW" sz="2400" dirty="0">
                <a:sym typeface="Wingdings" panose="05000000000000000000" pitchFamily="2" charset="2"/>
              </a:rPr>
              <a:t>/video/DxN12jzHrqI/</a:t>
            </a:r>
            <a:r>
              <a:rPr lang="en-US" altLang="zh-TW" sz="2400" dirty="0" err="1">
                <a:sym typeface="Wingdings" panose="05000000000000000000" pitchFamily="2" charset="2"/>
              </a:rPr>
              <a:t>valuetainment.html</a:t>
            </a:r>
            <a:endParaRPr lang="en-US" altLang="zh-TW" sz="2400" dirty="0">
              <a:sym typeface="Wingdings" panose="05000000000000000000" pitchFamily="2" charset="2"/>
            </a:endParaRPr>
          </a:p>
          <a:p>
            <a:r>
              <a:rPr lang="en-US" altLang="zh-TW" sz="2400" dirty="0">
                <a:sym typeface="Wingdings" panose="05000000000000000000" pitchFamily="2" charset="2"/>
              </a:rPr>
              <a:t>5G  Technology War? https://</a:t>
            </a:r>
            <a:r>
              <a:rPr lang="en-US" altLang="zh-TW" sz="2400" dirty="0" err="1">
                <a:sym typeface="Wingdings" panose="05000000000000000000" pitchFamily="2" charset="2"/>
              </a:rPr>
              <a:t>www.youtube.com</a:t>
            </a:r>
            <a:r>
              <a:rPr lang="en-US" altLang="zh-TW" sz="2400" dirty="0">
                <a:sym typeface="Wingdings" panose="05000000000000000000" pitchFamily="2" charset="2"/>
              </a:rPr>
              <a:t>/</a:t>
            </a:r>
            <a:r>
              <a:rPr lang="en-US" altLang="zh-TW" sz="2400" dirty="0" err="1">
                <a:sym typeface="Wingdings" panose="05000000000000000000" pitchFamily="2" charset="2"/>
              </a:rPr>
              <a:t>watch?v</a:t>
            </a:r>
            <a:r>
              <a:rPr lang="en-US" altLang="zh-TW" sz="2400" dirty="0">
                <a:sym typeface="Wingdings" panose="05000000000000000000" pitchFamily="2" charset="2"/>
              </a:rPr>
              <a:t>=CEQTo9usai4 https://</a:t>
            </a:r>
            <a:r>
              <a:rPr lang="en-US" altLang="zh-TW" sz="2400" dirty="0" err="1">
                <a:sym typeface="Wingdings" panose="05000000000000000000" pitchFamily="2" charset="2"/>
              </a:rPr>
              <a:t>www.youtube.com</a:t>
            </a:r>
            <a:r>
              <a:rPr lang="en-US" altLang="zh-TW" sz="2400" dirty="0">
                <a:sym typeface="Wingdings" panose="05000000000000000000" pitchFamily="2" charset="2"/>
              </a:rPr>
              <a:t>/</a:t>
            </a:r>
            <a:r>
              <a:rPr lang="en-US" altLang="zh-TW" sz="2400" dirty="0" err="1">
                <a:sym typeface="Wingdings" panose="05000000000000000000" pitchFamily="2" charset="2"/>
              </a:rPr>
              <a:t>watch?v</a:t>
            </a:r>
            <a:r>
              <a:rPr lang="en-US" altLang="zh-TW" sz="2400" dirty="0">
                <a:sym typeface="Wingdings" panose="05000000000000000000" pitchFamily="2" charset="2"/>
              </a:rPr>
              <a:t>=xnZt1Xd8Vpg</a:t>
            </a:r>
          </a:p>
          <a:p>
            <a:r>
              <a:rPr lang="en-US" altLang="zh-TW" sz="2400" dirty="0">
                <a:sym typeface="Wingdings" panose="05000000000000000000" pitchFamily="2" charset="2"/>
              </a:rPr>
              <a:t>Google and see …..</a:t>
            </a:r>
          </a:p>
          <a:p>
            <a:endParaRPr lang="en-US" altLang="zh-TW" sz="2400" dirty="0">
              <a:sym typeface="Wingdings" panose="05000000000000000000" pitchFamily="2" charset="2"/>
            </a:endParaRPr>
          </a:p>
          <a:p>
            <a:endParaRPr lang="en-US" altLang="zh-TW" sz="2400" dirty="0"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8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2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3622-6969-5E49-9528-0474DBB5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Intuitions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E56AD-4371-6545-86C8-049006549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Interact with surroundings in real-time – M2M, M2H, H2H </a:t>
            </a:r>
          </a:p>
          <a:p>
            <a:r>
              <a:rPr lang="en-US" dirty="0"/>
              <a:t>All realities (AR/VR/MR/XR) going mobile</a:t>
            </a:r>
          </a:p>
          <a:p>
            <a:pPr marL="0" indent="0">
              <a:buNone/>
            </a:pPr>
            <a:r>
              <a:rPr lang="en-US" sz="1900" dirty="0"/>
              <a:t>(VR is immersing people into a completely virtual environment ; AR is creating an overlay of virtual content, but can’t interact with the environment; MR is a mixed of virtual reality and the reality, it creates virtual objects that can interact with the actual environment. XR brings all three Reality (AR, VR, MR) together under one term.)</a:t>
            </a:r>
          </a:p>
          <a:p>
            <a:r>
              <a:rPr lang="en-US" dirty="0"/>
              <a:t>Speed of traditional local storage device (flash disk and  hard disk) &lt;&lt; 5G based storage system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28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20CB66-F038-AE4A-B32C-BE611E7FF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634"/>
            <a:ext cx="5233817" cy="2132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E7F639-5B82-8B4A-B70B-8E5A910E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7613"/>
            <a:ext cx="9144000" cy="1302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951E8C-ACE4-A148-8B3D-F88B0900D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9144000" cy="22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9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50" y="232170"/>
            <a:ext cx="3525438" cy="857250"/>
          </a:xfrm>
        </p:spPr>
        <p:txBody>
          <a:bodyPr>
            <a:normAutofit/>
          </a:bodyPr>
          <a:lstStyle/>
          <a:p>
            <a:pPr algn="l"/>
            <a:r>
              <a:rPr lang="en-AU" sz="3600" dirty="0">
                <a:solidFill>
                  <a:srgbClr val="0070C0"/>
                </a:solidFill>
              </a:rPr>
              <a:t>What is 5G?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779387"/>
            <a:ext cx="6172200" cy="8628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5G is the 5th generation of mobile networks 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6" y="2185988"/>
            <a:ext cx="6262170" cy="22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47400" y="4634268"/>
            <a:ext cx="8596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ctr">
              <a:spcBef>
                <a:spcPct val="50000"/>
              </a:spcBef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8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 fontAlgn="ctr">
              <a:spcBef>
                <a:spcPct val="50000"/>
              </a:spcBef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4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 fontAlgn="ctr">
              <a:spcBef>
                <a:spcPct val="50000"/>
              </a:spcBef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0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rgbClr val="5A5A5A"/>
              </a:buClr>
              <a:buSzPct val="75000"/>
              <a:buFont typeface="Wingdings" panose="05000000000000000000" pitchFamily="2" charset="2"/>
              <a:buChar char="§"/>
              <a:defRPr sz="15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 fontAlgn="base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050" dirty="0"/>
              <a:t>Analogue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047136" y="4634268"/>
            <a:ext cx="8596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ctr">
              <a:spcBef>
                <a:spcPct val="50000"/>
              </a:spcBef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8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 fontAlgn="ctr">
              <a:spcBef>
                <a:spcPct val="50000"/>
              </a:spcBef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4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 fontAlgn="ctr">
              <a:spcBef>
                <a:spcPct val="50000"/>
              </a:spcBef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0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rgbClr val="5A5A5A"/>
              </a:buClr>
              <a:buSzPct val="75000"/>
              <a:buFont typeface="Wingdings" panose="05000000000000000000" pitchFamily="2" charset="2"/>
              <a:buChar char="§"/>
              <a:defRPr sz="15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 fontAlgn="base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050" dirty="0"/>
              <a:t>Digital</a:t>
            </a:r>
          </a:p>
          <a:p>
            <a:pPr algn="ctr" fontAlgn="base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050" dirty="0"/>
              <a:t>SMS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037218" y="4651197"/>
            <a:ext cx="113402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fontAlgn="ctr">
              <a:spcBef>
                <a:spcPct val="50000"/>
              </a:spcBef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8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 fontAlgn="ctr">
              <a:spcBef>
                <a:spcPct val="50000"/>
              </a:spcBef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4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 fontAlgn="ctr">
              <a:spcBef>
                <a:spcPct val="50000"/>
              </a:spcBef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0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rgbClr val="5A5A5A"/>
              </a:buClr>
              <a:buSzPct val="75000"/>
              <a:buFont typeface="Wingdings" panose="05000000000000000000" pitchFamily="2" charset="2"/>
              <a:buChar char="§"/>
              <a:defRPr sz="15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 fontAlgn="base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050" dirty="0"/>
              <a:t>Multimedia</a:t>
            </a:r>
          </a:p>
          <a:p>
            <a:pPr algn="ctr" fontAlgn="base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050" dirty="0"/>
              <a:t>Video Calling</a:t>
            </a:r>
          </a:p>
          <a:p>
            <a:pPr algn="ctr" fontAlgn="base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050" dirty="0"/>
              <a:t>Mobile internet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4410549" y="4633568"/>
            <a:ext cx="13442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ctr">
              <a:spcBef>
                <a:spcPct val="50000"/>
              </a:spcBef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8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 fontAlgn="ctr">
              <a:spcBef>
                <a:spcPct val="50000"/>
              </a:spcBef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4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 fontAlgn="ctr">
              <a:spcBef>
                <a:spcPct val="50000"/>
              </a:spcBef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0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rgbClr val="5A5A5A"/>
              </a:buClr>
              <a:buSzPct val="75000"/>
              <a:buFont typeface="Wingdings" panose="05000000000000000000" pitchFamily="2" charset="2"/>
              <a:buChar char="§"/>
              <a:defRPr sz="15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 fontAlgn="base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050" dirty="0"/>
              <a:t>Mobile Broadband</a:t>
            </a:r>
          </a:p>
          <a:p>
            <a:pPr algn="ctr" fontAlgn="base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050" dirty="0"/>
              <a:t>Enhanced Video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773003" y="4651197"/>
            <a:ext cx="2827437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fontAlgn="ctr">
              <a:spcBef>
                <a:spcPct val="50000"/>
              </a:spcBef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8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 fontAlgn="ctr">
              <a:spcBef>
                <a:spcPct val="50000"/>
              </a:spcBef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4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 fontAlgn="ctr">
              <a:spcBef>
                <a:spcPct val="50000"/>
              </a:spcBef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0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rgbClr val="5A5A5A"/>
              </a:buClr>
              <a:buSzPct val="75000"/>
              <a:buFont typeface="Wingdings" panose="05000000000000000000" pitchFamily="2" charset="2"/>
              <a:buChar char="§"/>
              <a:defRPr sz="15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 fontAlgn="base">
              <a:spcBef>
                <a:spcPct val="0"/>
              </a:spcBef>
              <a:buClrTx/>
              <a:buSzTx/>
              <a:buNone/>
            </a:pPr>
            <a:r>
              <a:rPr lang="en-AU" altLang="en-US" sz="1050" dirty="0"/>
              <a:t>Mobile Connected World</a:t>
            </a:r>
          </a:p>
          <a:p>
            <a:pPr algn="ctr" fontAlgn="base">
              <a:spcBef>
                <a:spcPct val="0"/>
              </a:spcBef>
              <a:buClrTx/>
              <a:buSzTx/>
              <a:buNone/>
            </a:pPr>
            <a:r>
              <a:rPr lang="en-AU" altLang="en-US" sz="1050" dirty="0"/>
              <a:t>Enhanced Mobile Broadband</a:t>
            </a:r>
            <a:br>
              <a:rPr lang="en-AU" altLang="en-US" sz="1050" dirty="0"/>
            </a:br>
            <a:endParaRPr lang="en-AU" altLang="en-US" sz="1050" dirty="0"/>
          </a:p>
          <a:p>
            <a:pPr algn="ctr" fontAlgn="base">
              <a:spcBef>
                <a:spcPct val="0"/>
              </a:spcBef>
              <a:buClrTx/>
              <a:buSzTx/>
              <a:buNone/>
            </a:pPr>
            <a:r>
              <a:rPr lang="en-AU" altLang="en-US" sz="1050" dirty="0"/>
              <a:t>Low latency applications</a:t>
            </a:r>
          </a:p>
          <a:p>
            <a:pPr algn="ctr" fontAlgn="base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050" dirty="0"/>
              <a:t>Internet of Things</a:t>
            </a:r>
          </a:p>
          <a:p>
            <a:pPr algn="ctr" fontAlgn="base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050" dirty="0"/>
              <a:t>Augmented and Virtual Reality (AR &amp; VR)</a:t>
            </a:r>
          </a:p>
          <a:p>
            <a:pPr algn="ctr" fontAlgn="base">
              <a:spcBef>
                <a:spcPct val="0"/>
              </a:spcBef>
              <a:buClrTx/>
              <a:buSzTx/>
              <a:buFontTx/>
              <a:buNone/>
            </a:pPr>
            <a:endParaRPr lang="en-AU" altLang="en-US" sz="1050" dirty="0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519428" y="2844508"/>
            <a:ext cx="227734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fontAlgn="ctr">
              <a:spcBef>
                <a:spcPct val="50000"/>
              </a:spcBef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8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 fontAlgn="ctr">
              <a:spcBef>
                <a:spcPct val="50000"/>
              </a:spcBef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4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 fontAlgn="ctr">
              <a:spcBef>
                <a:spcPct val="50000"/>
              </a:spcBef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0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rgbClr val="5A5A5A"/>
              </a:buClr>
              <a:buSzPct val="75000"/>
              <a:buFont typeface="Wingdings" panose="05000000000000000000" pitchFamily="2" charset="2"/>
              <a:buChar char="§"/>
              <a:defRPr sz="15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fontAlgn="base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500" b="0" dirty="0">
                <a:solidFill>
                  <a:schemeClr val="tx1"/>
                </a:solidFill>
              </a:rPr>
              <a:t>Extreme speeds - Gbps</a:t>
            </a:r>
          </a:p>
          <a:p>
            <a:pPr fontAlgn="base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500" b="0" dirty="0">
                <a:solidFill>
                  <a:schemeClr val="tx1"/>
                </a:solidFill>
              </a:rPr>
              <a:t>High Capacity – 10x</a:t>
            </a:r>
          </a:p>
          <a:p>
            <a:pPr fontAlgn="base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500" b="0" dirty="0">
                <a:solidFill>
                  <a:schemeClr val="tx1"/>
                </a:solidFill>
              </a:rPr>
              <a:t>Low Latency – 1ms</a:t>
            </a:r>
          </a:p>
        </p:txBody>
      </p:sp>
      <p:sp>
        <p:nvSpPr>
          <p:cNvPr id="14" name="Left-Right Arrow 13"/>
          <p:cNvSpPr/>
          <p:nvPr/>
        </p:nvSpPr>
        <p:spPr>
          <a:xfrm>
            <a:off x="375047" y="4423173"/>
            <a:ext cx="5397956" cy="2110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Left-Right Arrow 14"/>
          <p:cNvSpPr/>
          <p:nvPr/>
        </p:nvSpPr>
        <p:spPr>
          <a:xfrm>
            <a:off x="6012308" y="4418483"/>
            <a:ext cx="2226291" cy="2110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B1B872-BCDD-D04A-9D5A-A902F2113A37}"/>
              </a:ext>
            </a:extLst>
          </p:cNvPr>
          <p:cNvSpPr/>
          <p:nvPr/>
        </p:nvSpPr>
        <p:spPr>
          <a:xfrm>
            <a:off x="283631" y="6481007"/>
            <a:ext cx="3528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Courtesy of Mike Wood, ACMA </a:t>
            </a:r>
            <a:r>
              <a:rPr lang="en-US" sz="1200" dirty="0" err="1"/>
              <a:t>RadComms</a:t>
            </a:r>
            <a:r>
              <a:rPr lang="en-US" sz="12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21703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4193958" cy="784787"/>
          </a:xfrm>
        </p:spPr>
        <p:txBody>
          <a:bodyPr>
            <a:normAutofit/>
          </a:bodyPr>
          <a:lstStyle/>
          <a:p>
            <a:r>
              <a:rPr lang="en-AU" sz="3600" dirty="0">
                <a:solidFill>
                  <a:srgbClr val="0070C0"/>
                </a:solidFill>
              </a:rPr>
              <a:t>How does 5G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746" y="1887592"/>
            <a:ext cx="3213248" cy="2536067"/>
          </a:xfrm>
        </p:spPr>
        <p:txBody>
          <a:bodyPr>
            <a:normAutofit/>
          </a:bodyPr>
          <a:lstStyle/>
          <a:p>
            <a:r>
              <a:rPr lang="en-AU" sz="1800" dirty="0"/>
              <a:t>5G works together with 4G </a:t>
            </a:r>
            <a:r>
              <a:rPr lang="en-AU" sz="1500" dirty="0"/>
              <a:t>(initially non standalone NSA)</a:t>
            </a:r>
          </a:p>
          <a:p>
            <a:r>
              <a:rPr lang="en-AU" sz="1800" dirty="0"/>
              <a:t>4G acts as control plane</a:t>
            </a:r>
          </a:p>
          <a:p>
            <a:r>
              <a:rPr lang="en-AU" sz="1800" dirty="0"/>
              <a:t>5G acts as data/user plane</a:t>
            </a:r>
          </a:p>
          <a:p>
            <a:r>
              <a:rPr lang="en-AU" sz="1800" dirty="0"/>
              <a:t>5G will operate stand alone in later releases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60" y="1819417"/>
            <a:ext cx="5552586" cy="4525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1004" y="3966741"/>
            <a:ext cx="1906754" cy="1430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4179" y="3731566"/>
            <a:ext cx="1349476" cy="20589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64758" y="3779702"/>
            <a:ext cx="417884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5G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1188" y="5191172"/>
            <a:ext cx="417884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4G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11754" y="3918201"/>
            <a:ext cx="417884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5G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2148" y="4882680"/>
            <a:ext cx="417884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4G</a:t>
            </a:r>
          </a:p>
        </p:txBody>
      </p:sp>
      <p:sp>
        <p:nvSpPr>
          <p:cNvPr id="4" name="Down Arrow 3"/>
          <p:cNvSpPr/>
          <p:nvPr/>
        </p:nvSpPr>
        <p:spPr>
          <a:xfrm>
            <a:off x="8217137" y="4168596"/>
            <a:ext cx="103559" cy="234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026387" y="5576800"/>
            <a:ext cx="1423026" cy="2308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900" dirty="0"/>
              <a:t> 5G - 3.5GHz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84549" y="5585203"/>
            <a:ext cx="135910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900" dirty="0"/>
              <a:t> 5G – mmWave 27GHz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948851-74FE-3742-B7AF-04DDD75DAE59}"/>
              </a:ext>
            </a:extLst>
          </p:cNvPr>
          <p:cNvSpPr/>
          <p:nvPr/>
        </p:nvSpPr>
        <p:spPr>
          <a:xfrm>
            <a:off x="283631" y="6481007"/>
            <a:ext cx="3528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Courtesy of Mike Wood, ACMA </a:t>
            </a:r>
            <a:r>
              <a:rPr lang="en-US" sz="1200" dirty="0" err="1"/>
              <a:t>RadComms</a:t>
            </a:r>
            <a:r>
              <a:rPr lang="en-US" sz="12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55041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20" y="293422"/>
            <a:ext cx="8977079" cy="857250"/>
          </a:xfrm>
        </p:spPr>
        <p:txBody>
          <a:bodyPr>
            <a:normAutofit/>
          </a:bodyPr>
          <a:lstStyle/>
          <a:p>
            <a:pPr algn="l"/>
            <a:r>
              <a:rPr lang="en-AU" sz="3600" dirty="0">
                <a:solidFill>
                  <a:srgbClr val="0070C0"/>
                </a:solidFill>
              </a:rPr>
              <a:t>How does 5G work – network architecture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233" y="5236669"/>
            <a:ext cx="564759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1"/>
                </a:solidFill>
              </a:rPr>
              <a:t>5G network architecture - </a:t>
            </a:r>
            <a:r>
              <a:rPr lang="en-AU" dirty="0">
                <a:solidFill>
                  <a:schemeClr val="accent1"/>
                </a:solidFill>
              </a:rPr>
              <a:t>illustrating 5G and 4G working together, with central and local servers providing faster content to users and low latency applications</a:t>
            </a:r>
          </a:p>
          <a:p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21" y="1780769"/>
            <a:ext cx="5033177" cy="346386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83722" y="1911873"/>
            <a:ext cx="3588828" cy="3201658"/>
          </a:xfrm>
        </p:spPr>
        <p:txBody>
          <a:bodyPr>
            <a:noAutofit/>
          </a:bodyPr>
          <a:lstStyle/>
          <a:p>
            <a:pPr marL="32147" indent="0">
              <a:lnSpc>
                <a:spcPct val="150000"/>
              </a:lnSpc>
              <a:buClr>
                <a:srgbClr val="0163D2"/>
              </a:buClr>
              <a:buNone/>
            </a:pPr>
            <a:r>
              <a:rPr lang="en-AU" sz="1350" b="1" u="sng" dirty="0"/>
              <a:t>Radio Access Network </a:t>
            </a:r>
            <a:r>
              <a:rPr lang="en-AU" sz="1200" b="1" dirty="0"/>
              <a:t>- </a:t>
            </a:r>
            <a:r>
              <a:rPr lang="en-AU" sz="1200" dirty="0"/>
              <a:t>small cells, towers, masts dedicated in-building and home systems that connect mobile users and wireless devices to the core network</a:t>
            </a:r>
            <a:br>
              <a:rPr lang="en-AU" sz="1200" dirty="0"/>
            </a:br>
            <a:endParaRPr lang="en-AU" sz="600" dirty="0"/>
          </a:p>
          <a:p>
            <a:pPr marL="32147" indent="0">
              <a:lnSpc>
                <a:spcPct val="150000"/>
              </a:lnSpc>
              <a:buClr>
                <a:srgbClr val="0163D2"/>
              </a:buClr>
              <a:buNone/>
            </a:pPr>
            <a:r>
              <a:rPr lang="en-AU" sz="1350" b="1" u="sng" dirty="0"/>
              <a:t>Core Network </a:t>
            </a:r>
            <a:r>
              <a:rPr lang="en-AU" sz="1200" dirty="0"/>
              <a:t>- mobile exchange and data network, manages mobile voice, data and internet connections.</a:t>
            </a:r>
            <a:br>
              <a:rPr lang="en-AU" sz="1200" dirty="0"/>
            </a:br>
            <a:r>
              <a:rPr lang="en-AU" sz="1200" dirty="0"/>
              <a:t>Redesigned to integrate with the internet and cloud based services, distributed servers across the network.</a:t>
            </a:r>
            <a:br>
              <a:rPr lang="en-AU" sz="1200" dirty="0"/>
            </a:br>
            <a:endParaRPr lang="en-AU" sz="600" dirty="0"/>
          </a:p>
          <a:p>
            <a:pPr marL="32147" indent="0">
              <a:lnSpc>
                <a:spcPct val="150000"/>
              </a:lnSpc>
              <a:buClr>
                <a:srgbClr val="0163D2"/>
              </a:buClr>
              <a:buNone/>
            </a:pPr>
            <a:r>
              <a:rPr lang="en-AU" sz="1350" b="1" u="sng" dirty="0"/>
              <a:t>Network Slicing </a:t>
            </a:r>
            <a:r>
              <a:rPr lang="en-AU" sz="1200" b="1" dirty="0"/>
              <a:t>– </a:t>
            </a:r>
            <a:r>
              <a:rPr lang="en-AU" sz="1200" dirty="0"/>
              <a:t>smart way to segment network </a:t>
            </a:r>
            <a:br>
              <a:rPr lang="en-AU" sz="1200" dirty="0"/>
            </a:br>
            <a:r>
              <a:rPr lang="en-AU" sz="1200" dirty="0"/>
              <a:t>for separate applications – e.g. emergency services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16FE82-585A-DE44-B0D4-2C333A994F5E}"/>
              </a:ext>
            </a:extLst>
          </p:cNvPr>
          <p:cNvSpPr/>
          <p:nvPr/>
        </p:nvSpPr>
        <p:spPr>
          <a:xfrm>
            <a:off x="283631" y="6481007"/>
            <a:ext cx="3528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Courtesy of Mike Wood, ACMA </a:t>
            </a:r>
            <a:r>
              <a:rPr lang="en-US" sz="1200" dirty="0" err="1"/>
              <a:t>RadComms</a:t>
            </a:r>
            <a:r>
              <a:rPr lang="en-US" sz="12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67694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92723" y="1866013"/>
            <a:ext cx="4074146" cy="3312368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Clr>
                <a:srgbClr val="0163D2"/>
              </a:buClr>
            </a:pPr>
            <a:r>
              <a:rPr lang="en-AU" sz="1500" dirty="0"/>
              <a:t>Dedicated radio signal towards the user</a:t>
            </a:r>
            <a:br>
              <a:rPr lang="en-AU" sz="1500" dirty="0"/>
            </a:br>
            <a:r>
              <a:rPr lang="en-AU" sz="1200" dirty="0"/>
              <a:t>A 4G signal is typically spread across a wide area</a:t>
            </a:r>
          </a:p>
          <a:p>
            <a:pPr lvl="1">
              <a:lnSpc>
                <a:spcPct val="150000"/>
              </a:lnSpc>
              <a:buClr>
                <a:srgbClr val="0163D2"/>
              </a:buClr>
            </a:pPr>
            <a:r>
              <a:rPr lang="en-AU" sz="1500" dirty="0"/>
              <a:t>Enabled by Massive MIMO technology</a:t>
            </a:r>
          </a:p>
          <a:p>
            <a:pPr lvl="1">
              <a:lnSpc>
                <a:spcPct val="150000"/>
              </a:lnSpc>
              <a:buClr>
                <a:srgbClr val="0163D2"/>
              </a:buClr>
            </a:pPr>
            <a:r>
              <a:rPr lang="en-AU" sz="1500" dirty="0"/>
              <a:t>Identifies most efficient signal path</a:t>
            </a:r>
          </a:p>
          <a:p>
            <a:pPr lvl="1">
              <a:lnSpc>
                <a:spcPct val="150000"/>
              </a:lnSpc>
              <a:buClr>
                <a:srgbClr val="0163D2"/>
              </a:buClr>
            </a:pPr>
            <a:r>
              <a:rPr lang="en-AU" sz="1500" dirty="0"/>
              <a:t>Improves connection reliability</a:t>
            </a:r>
          </a:p>
          <a:p>
            <a:pPr lvl="1">
              <a:lnSpc>
                <a:spcPct val="150000"/>
              </a:lnSpc>
              <a:buClr>
                <a:srgbClr val="0163D2"/>
              </a:buClr>
            </a:pPr>
            <a:r>
              <a:rPr lang="en-AU" sz="1500" dirty="0"/>
              <a:t>Reduces interference (unwanted signals)</a:t>
            </a:r>
          </a:p>
          <a:p>
            <a:pPr lvl="1">
              <a:lnSpc>
                <a:spcPct val="150000"/>
              </a:lnSpc>
              <a:buClr>
                <a:srgbClr val="0163D2"/>
              </a:buClr>
            </a:pPr>
            <a:r>
              <a:rPr lang="en-AU" sz="1500" dirty="0"/>
              <a:t>Efficient use of spectrum and power</a:t>
            </a:r>
          </a:p>
          <a:p>
            <a:pPr lvl="1">
              <a:lnSpc>
                <a:spcPct val="150000"/>
              </a:lnSpc>
              <a:buClr>
                <a:srgbClr val="0163D2"/>
              </a:buClr>
            </a:pPr>
            <a:r>
              <a:rPr lang="en-AU" sz="1500" dirty="0"/>
              <a:t>Allows more simultaneous data streams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132" y="402193"/>
            <a:ext cx="8141970" cy="857250"/>
          </a:xfrm>
        </p:spPr>
        <p:txBody>
          <a:bodyPr>
            <a:normAutofit/>
          </a:bodyPr>
          <a:lstStyle/>
          <a:p>
            <a:pPr algn="l"/>
            <a:r>
              <a:rPr lang="en-AU" sz="3600" dirty="0">
                <a:solidFill>
                  <a:srgbClr val="0070C0"/>
                </a:solidFill>
              </a:rPr>
              <a:t>5G Technology - Beamforming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32" y="1866012"/>
            <a:ext cx="4717505" cy="3248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7521" y="5130897"/>
            <a:ext cx="327927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/>
              <a:t>Key Point </a:t>
            </a:r>
            <a:r>
              <a:rPr lang="en-AU" dirty="0"/>
              <a:t>– Beamforming is more efficient and reduces average RF exposure levels</a:t>
            </a:r>
          </a:p>
        </p:txBody>
      </p:sp>
    </p:spTree>
    <p:extLst>
      <p:ext uri="{BB962C8B-B14F-4D97-AF65-F5344CB8AC3E}">
        <p14:creationId xmlns:p14="http://schemas.microsoft.com/office/powerpoint/2010/main" val="180623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248" y="306950"/>
            <a:ext cx="8482226" cy="857250"/>
          </a:xfrm>
        </p:spPr>
        <p:txBody>
          <a:bodyPr>
            <a:noAutofit/>
          </a:bodyPr>
          <a:lstStyle/>
          <a:p>
            <a:pPr algn="l"/>
            <a:r>
              <a:rPr lang="en-AU" sz="3600" dirty="0">
                <a:solidFill>
                  <a:srgbClr val="0070C0"/>
                </a:solidFill>
              </a:rPr>
              <a:t>5G Technology – Beamforming live 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49" y="1723059"/>
            <a:ext cx="2289843" cy="1577037"/>
          </a:xfrm>
          <a:prstGeom prst="rect">
            <a:avLst/>
          </a:prstGeom>
        </p:spPr>
      </p:pic>
      <p:pic>
        <p:nvPicPr>
          <p:cNvPr id="7" name="drivetest">
            <a:hlinkClick r:id="" action="ppaction://media"/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06181" y="2398160"/>
            <a:ext cx="5760640" cy="2400472"/>
          </a:xfrm>
        </p:spPr>
      </p:pic>
      <p:sp>
        <p:nvSpPr>
          <p:cNvPr id="9" name="TextBox 8"/>
          <p:cNvSpPr txBox="1"/>
          <p:nvPr/>
        </p:nvSpPr>
        <p:spPr>
          <a:xfrm>
            <a:off x="2906180" y="5335233"/>
            <a:ext cx="553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Beamforming - Example from Telstra’s 5G Trial in Melbourne 2016</a:t>
            </a:r>
            <a:br>
              <a:rPr lang="en-AU" b="1" dirty="0"/>
            </a:br>
            <a:r>
              <a:rPr lang="en-AU" dirty="0"/>
              <a:t>green dots show active beams connected to 5G Van driving in carpark</a:t>
            </a:r>
          </a:p>
        </p:txBody>
      </p:sp>
    </p:spTree>
    <p:extLst>
      <p:ext uri="{BB962C8B-B14F-4D97-AF65-F5344CB8AC3E}">
        <p14:creationId xmlns:p14="http://schemas.microsoft.com/office/powerpoint/2010/main" val="366427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自訂設計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26050</TotalTime>
  <Words>1173</Words>
  <Application>Microsoft Macintosh PowerPoint</Application>
  <PresentationFormat>On-screen Show (4:3)</PresentationFormat>
  <Paragraphs>245</Paragraphs>
  <Slides>21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1</vt:i4>
      </vt:variant>
    </vt:vector>
  </HeadingPairs>
  <TitlesOfParts>
    <vt:vector size="34" baseType="lpstr">
      <vt:lpstr>Akkurat Pro</vt:lpstr>
      <vt:lpstr>Arial Unicode MS</vt:lpstr>
      <vt:lpstr>맑은 고딕</vt:lpstr>
      <vt:lpstr>微软雅黑</vt:lpstr>
      <vt:lpstr>Osaka</vt:lpstr>
      <vt:lpstr>新細明體</vt:lpstr>
      <vt:lpstr>Rix모던고딕 L</vt:lpstr>
      <vt:lpstr>宋体</vt:lpstr>
      <vt:lpstr>Arial</vt:lpstr>
      <vt:lpstr>Calibri</vt:lpstr>
      <vt:lpstr>Wingdings</vt:lpstr>
      <vt:lpstr>自訂設計</vt:lpstr>
      <vt:lpstr>5G Technology and Application,  and Technology/Trade War</vt:lpstr>
      <vt:lpstr>What is 5G!</vt:lpstr>
      <vt:lpstr>5G Intuitions</vt:lpstr>
      <vt:lpstr>PowerPoint Presentation</vt:lpstr>
      <vt:lpstr>What is 5G?</vt:lpstr>
      <vt:lpstr>How does 5G work?</vt:lpstr>
      <vt:lpstr>How does 5G work – network architecture</vt:lpstr>
      <vt:lpstr>5G Technology - Beamforming</vt:lpstr>
      <vt:lpstr>5G Technology – Beamforming live example</vt:lpstr>
      <vt:lpstr>Starting point  - ‘5G is different’</vt:lpstr>
      <vt:lpstr>Key Usage Scenarios Drive for 5G</vt:lpstr>
      <vt:lpstr>5G Service Scenarios</vt:lpstr>
      <vt:lpstr>Different contexts of the same environment</vt:lpstr>
      <vt:lpstr>5G Networking Slice</vt:lpstr>
      <vt:lpstr>5G Service Enablers – meeting requirements</vt:lpstr>
      <vt:lpstr>Security Perspective</vt:lpstr>
      <vt:lpstr>5G Driving Fourth Industrial Revolution</vt:lpstr>
      <vt:lpstr>Increasing Safety with AV</vt:lpstr>
      <vt:lpstr>Flexible Network Slicing</vt:lpstr>
      <vt:lpstr>Technology/Trade War: 5G initiative</vt:lpstr>
      <vt:lpstr>References</vt:lpstr>
      <vt:lpstr>自訂放映1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Topics “International Business and Enterprise”</dc:title>
  <dc:subject/>
  <dc:creator>dlee</dc:creator>
  <cp:keywords/>
  <dc:description/>
  <cp:lastModifiedBy>Microsoft Office User</cp:lastModifiedBy>
  <cp:revision>1020</cp:revision>
  <dcterms:created xsi:type="dcterms:W3CDTF">2009-10-28T05:58:26Z</dcterms:created>
  <dcterms:modified xsi:type="dcterms:W3CDTF">2019-09-25T13:52:24Z</dcterms:modified>
  <cp:category/>
</cp:coreProperties>
</file>