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9"/>
  </p:notesMasterIdLst>
  <p:sldIdLst>
    <p:sldId id="520" r:id="rId2"/>
    <p:sldId id="558" r:id="rId3"/>
    <p:sldId id="559" r:id="rId4"/>
    <p:sldId id="522" r:id="rId5"/>
    <p:sldId id="526" r:id="rId6"/>
    <p:sldId id="523" r:id="rId7"/>
    <p:sldId id="527" r:id="rId8"/>
    <p:sldId id="528" r:id="rId9"/>
    <p:sldId id="525" r:id="rId10"/>
    <p:sldId id="533" r:id="rId11"/>
    <p:sldId id="534" r:id="rId12"/>
    <p:sldId id="540" r:id="rId13"/>
    <p:sldId id="546" r:id="rId14"/>
    <p:sldId id="547" r:id="rId15"/>
    <p:sldId id="548" r:id="rId16"/>
    <p:sldId id="550" r:id="rId17"/>
    <p:sldId id="551" r:id="rId18"/>
    <p:sldId id="555" r:id="rId19"/>
    <p:sldId id="539" r:id="rId20"/>
    <p:sldId id="541" r:id="rId21"/>
    <p:sldId id="552" r:id="rId22"/>
    <p:sldId id="557" r:id="rId23"/>
    <p:sldId id="524" r:id="rId24"/>
    <p:sldId id="538" r:id="rId25"/>
    <p:sldId id="554" r:id="rId26"/>
    <p:sldId id="535" r:id="rId27"/>
    <p:sldId id="553" r:id="rId28"/>
  </p:sldIdLst>
  <p:sldSz cx="9144000" cy="6858000" type="screen4x3"/>
  <p:notesSz cx="6858000" cy="9144000"/>
  <p:custShowLst>
    <p:custShow name="自訂放映1" id="0">
      <p:sldLst/>
    </p:custShow>
  </p:custShow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CD7"/>
    <a:srgbClr val="FF9900"/>
    <a:srgbClr val="F81D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348"/>
    <p:restoredTop sz="96272" autoAdjust="0"/>
  </p:normalViewPr>
  <p:slideViewPr>
    <p:cSldViewPr>
      <p:cViewPr varScale="1">
        <p:scale>
          <a:sx n="126" d="100"/>
          <a:sy n="126" d="100"/>
        </p:scale>
        <p:origin x="77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54006" cy="5400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F9B2C2C-32E8-476A-85CB-F9D50B0EFF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4771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9B2C2C-32E8-476A-85CB-F9D50B0EFFA5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322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9B2C2C-32E8-476A-85CB-F9D50B0EFFA5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1465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2019/9/12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2019/9/12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2019/9/12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960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2019/9/12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2019/9/12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2019/9/12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2019/9/12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2019/9/12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2019/9/12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2019/9/12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2019/9/12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48F2F-FBA4-488B-B57C-38DE3688855E}" type="datetimeFigureOut">
              <a:rPr lang="zh-TW" altLang="en-US" smtClean="0"/>
              <a:pPr/>
              <a:t>2019/9/12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bJ-IKPn2l8" TargetMode="External"/><Relationship Id="rId2" Type="http://schemas.openxmlformats.org/officeDocument/2006/relationships/hyperlink" Target="https://www.youtube.com/watch?v=jadjzRANYK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formationcatalyst.com/vision-experience/big-data-valu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tiapP8XYSg" TargetMode="External"/><Relationship Id="rId2" Type="http://schemas.openxmlformats.org/officeDocument/2006/relationships/hyperlink" Target="https://www.youtube.com/watch?v=9uRK8Delzv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rainco.tech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forum.org/communities/technology-pioneer" TargetMode="External"/><Relationship Id="rId2" Type="http://schemas.openxmlformats.org/officeDocument/2006/relationships/hyperlink" Target="http://widgets.weforum.org/techpioneers-2019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ezi.com/signup/public/" TargetMode="External"/><Relationship Id="rId4" Type="http://schemas.openxmlformats.org/officeDocument/2006/relationships/hyperlink" Target="http://danieleewww.yolasite.com/2019-mgb070.php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danieleewww.yolasite.com/2019-mgb070.php" TargetMode="External"/><Relationship Id="rId2" Type="http://schemas.openxmlformats.org/officeDocument/2006/relationships/hyperlink" Target="https://www.weforum.org/about/technology-pioneers-programme-fa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jGgd9Ld-W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dirty="0"/>
              <a:t>Technology and Industry/Business</a:t>
            </a:r>
            <a:endParaRPr lang="en-US" altLang="zh-TW" dirty="0">
              <a:solidFill>
                <a:srgbClr val="173CD7"/>
              </a:solidFill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776252" y="4941888"/>
            <a:ext cx="54041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dirty="0"/>
              <a:t>http://</a:t>
            </a:r>
            <a:r>
              <a:rPr lang="en-US" altLang="zh-TW" dirty="0" err="1"/>
              <a:t>danieleewww.yolasite.com</a:t>
            </a:r>
            <a:r>
              <a:rPr lang="en-US" altLang="zh-TW" dirty="0"/>
              <a:t>/2019-mgb070.php</a:t>
            </a:r>
          </a:p>
          <a:p>
            <a:pPr algn="ctr"/>
            <a:r>
              <a:rPr lang="en-US" altLang="zh-TW" dirty="0" err="1"/>
              <a:t>danieleewww@gmail.com</a:t>
            </a:r>
            <a:endParaRPr lang="en-US" altLang="zh-TW" dirty="0"/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059113" y="4365625"/>
            <a:ext cx="2967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dirty="0"/>
              <a:t>Daniel </a:t>
            </a:r>
            <a:r>
              <a:rPr lang="en-US" altLang="zh-TW" sz="2400" dirty="0" err="1"/>
              <a:t>Hao</a:t>
            </a:r>
            <a:r>
              <a:rPr lang="en-US" altLang="zh-TW" sz="2400" dirty="0"/>
              <a:t> Tien Lee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5526" y="274638"/>
            <a:ext cx="8694966" cy="1143000"/>
          </a:xfrm>
        </p:spPr>
        <p:txBody>
          <a:bodyPr>
            <a:noAutofit/>
          </a:bodyPr>
          <a:lstStyle/>
          <a:p>
            <a:r>
              <a:rPr lang="en-US" altLang="zh-TW" sz="3200" dirty="0"/>
              <a:t>Project example: “Egg Replacement” mission is making the egg without dependency on animals.</a:t>
            </a:r>
            <a:endParaRPr lang="zh-TW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32" y="1646802"/>
            <a:ext cx="8532948" cy="486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---cont.  “What’s your takes on this”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Romantic</a:t>
            </a:r>
          </a:p>
          <a:p>
            <a:r>
              <a:rPr lang="en-US" altLang="zh-TW" dirty="0"/>
              <a:t>Classical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4018" y="2132856"/>
            <a:ext cx="29146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4680012" y="1700808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i="1" u="sng" dirty="0"/>
              <a:t>Massive Opportunity</a:t>
            </a:r>
            <a:endParaRPr lang="zh-TW" altLang="en-US" sz="2400" b="1" i="1" u="sng" dirty="0"/>
          </a:p>
        </p:txBody>
      </p:sp>
      <p:sp>
        <p:nvSpPr>
          <p:cNvPr id="6" name="文字方塊 5"/>
          <p:cNvSpPr txBox="1"/>
          <p:nvPr/>
        </p:nvSpPr>
        <p:spPr>
          <a:xfrm>
            <a:off x="197514" y="6075294"/>
            <a:ext cx="5737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google “Just Mayo, Just Cookies, Just Cookie Dough” </a:t>
            </a:r>
          </a:p>
          <a:p>
            <a:r>
              <a:rPr lang="en-US" altLang="zh-TW" dirty="0"/>
              <a:t>of Hampton Creek Inc. for reference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Five Years Ago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kumimoji="1" lang="en-US" altLang="zh-CN" dirty="0"/>
              <a:t>Social media struggling to integrate with consumerism</a:t>
            </a:r>
          </a:p>
          <a:p>
            <a:r>
              <a:rPr kumimoji="1" lang="en-US" altLang="zh-CN" dirty="0"/>
              <a:t>Mobile phones primarily being used for “casual” pursuits by the general public rather than “business,” “work” or “commerce” applications</a:t>
            </a:r>
          </a:p>
          <a:p>
            <a:r>
              <a:rPr kumimoji="1" lang="en-US" altLang="zh-CN" dirty="0"/>
              <a:t>The relative non-existence of cloud-based solutions for small to mid-sized businesses</a:t>
            </a:r>
          </a:p>
          <a:p>
            <a:r>
              <a:rPr kumimoji="1" lang="en-US" altLang="zh-CN" dirty="0"/>
              <a:t>The birth of the App Generation (again, primarily concerned with games and trivialities like “poking”)</a:t>
            </a:r>
          </a:p>
          <a:p>
            <a:r>
              <a:rPr kumimoji="1" lang="en-US" altLang="zh-CN" dirty="0"/>
              <a:t>The bumbling incompetence of early attempts at </a:t>
            </a:r>
            <a:r>
              <a:rPr kumimoji="1" lang="en-US" altLang="zh-CN" dirty="0" err="1"/>
              <a:t>omni</a:t>
            </a:r>
            <a:r>
              <a:rPr kumimoji="1" lang="en-US" altLang="zh-CN" dirty="0"/>
              <a:t>-channel marketing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9468" y="541225"/>
            <a:ext cx="5489448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4592" y="1802130"/>
            <a:ext cx="8839200" cy="4089400"/>
          </a:xfrm>
          <a:custGeom>
            <a:avLst/>
            <a:gdLst/>
            <a:ahLst/>
            <a:cxnLst/>
            <a:rect l="l" t="t" r="r" b="b"/>
            <a:pathLst>
              <a:path w="8839200" h="4089400">
                <a:moveTo>
                  <a:pt x="0" y="4088891"/>
                </a:moveTo>
                <a:lnTo>
                  <a:pt x="8839200" y="4088891"/>
                </a:lnTo>
                <a:lnTo>
                  <a:pt x="8839200" y="0"/>
                </a:lnTo>
                <a:lnTo>
                  <a:pt x="0" y="0"/>
                </a:lnTo>
                <a:lnTo>
                  <a:pt x="0" y="40888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0167" y="1729944"/>
            <a:ext cx="5154930" cy="21518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indent="-257175">
              <a:spcBef>
                <a:spcPts val="100"/>
              </a:spcBef>
              <a:buFont typeface="Arial"/>
              <a:buChar char="•"/>
              <a:tabLst>
                <a:tab pos="270510" algn="l"/>
              </a:tabLst>
            </a:pPr>
            <a:r>
              <a:rPr sz="3000" spc="-15" dirty="0">
                <a:solidFill>
                  <a:srgbClr val="CC0000"/>
                </a:solidFill>
                <a:latin typeface="Tahoma"/>
                <a:cs typeface="Tahoma"/>
              </a:rPr>
              <a:t>Forecast</a:t>
            </a:r>
            <a:endParaRPr sz="3000" dirty="0">
              <a:latin typeface="Tahoma"/>
              <a:cs typeface="Tahoma"/>
            </a:endParaRPr>
          </a:p>
          <a:p>
            <a:pPr marL="355600">
              <a:spcBef>
                <a:spcPts val="10"/>
              </a:spcBef>
            </a:pPr>
            <a:r>
              <a:rPr sz="2600" dirty="0">
                <a:latin typeface="Arial"/>
                <a:cs typeface="Arial"/>
              </a:rPr>
              <a:t>– </a:t>
            </a:r>
            <a:r>
              <a:rPr sz="2600" dirty="0">
                <a:latin typeface="Tahoma"/>
                <a:cs typeface="Tahoma"/>
              </a:rPr>
              <a:t>How we </a:t>
            </a:r>
            <a:r>
              <a:rPr sz="2600" spc="-5" dirty="0">
                <a:solidFill>
                  <a:srgbClr val="CC0000"/>
                </a:solidFill>
                <a:latin typeface="Tahoma"/>
                <a:cs typeface="Tahoma"/>
              </a:rPr>
              <a:t>think </a:t>
            </a:r>
            <a:r>
              <a:rPr sz="2600" spc="-5" dirty="0">
                <a:latin typeface="Tahoma"/>
                <a:cs typeface="Tahoma"/>
              </a:rPr>
              <a:t>the </a:t>
            </a:r>
            <a:r>
              <a:rPr sz="2600" spc="-10" dirty="0">
                <a:latin typeface="Tahoma"/>
                <a:cs typeface="Tahoma"/>
              </a:rPr>
              <a:t>future </a:t>
            </a:r>
            <a:r>
              <a:rPr sz="2600" dirty="0">
                <a:latin typeface="Tahoma"/>
                <a:cs typeface="Tahoma"/>
              </a:rPr>
              <a:t>will</a:t>
            </a:r>
            <a:r>
              <a:rPr sz="2600" spc="-55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be</a:t>
            </a:r>
          </a:p>
          <a:p>
            <a:pPr>
              <a:spcBef>
                <a:spcPts val="10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269875" indent="-257175">
              <a:buFont typeface="Arial"/>
              <a:buChar char="•"/>
              <a:tabLst>
                <a:tab pos="270510" algn="l"/>
              </a:tabLst>
            </a:pPr>
            <a:r>
              <a:rPr sz="3000" spc="-5" dirty="0">
                <a:solidFill>
                  <a:srgbClr val="CC0000"/>
                </a:solidFill>
                <a:latin typeface="Tahoma"/>
                <a:cs typeface="Tahoma"/>
              </a:rPr>
              <a:t>Vision</a:t>
            </a:r>
            <a:endParaRPr sz="3000" dirty="0">
              <a:latin typeface="Tahoma"/>
              <a:cs typeface="Tahoma"/>
            </a:endParaRPr>
          </a:p>
          <a:p>
            <a:pPr marL="355600">
              <a:spcBef>
                <a:spcPts val="5"/>
              </a:spcBef>
            </a:pPr>
            <a:r>
              <a:rPr sz="2600" dirty="0">
                <a:latin typeface="Arial"/>
                <a:cs typeface="Arial"/>
              </a:rPr>
              <a:t>– </a:t>
            </a:r>
            <a:r>
              <a:rPr sz="2600" dirty="0">
                <a:latin typeface="Tahoma"/>
                <a:cs typeface="Tahoma"/>
              </a:rPr>
              <a:t>How we </a:t>
            </a:r>
            <a:r>
              <a:rPr sz="2600" spc="-5" dirty="0">
                <a:solidFill>
                  <a:srgbClr val="CC0000"/>
                </a:solidFill>
                <a:latin typeface="Tahoma"/>
                <a:cs typeface="Tahoma"/>
              </a:rPr>
              <a:t>want </a:t>
            </a:r>
            <a:r>
              <a:rPr sz="2600" spc="-5" dirty="0">
                <a:latin typeface="Tahoma"/>
                <a:cs typeface="Tahoma"/>
              </a:rPr>
              <a:t>the </a:t>
            </a:r>
            <a:r>
              <a:rPr sz="2600" spc="-10" dirty="0">
                <a:latin typeface="Tahoma"/>
                <a:cs typeface="Tahoma"/>
              </a:rPr>
              <a:t>future </a:t>
            </a:r>
            <a:r>
              <a:rPr sz="2600" spc="-5" dirty="0">
                <a:latin typeface="Tahoma"/>
                <a:cs typeface="Tahoma"/>
              </a:rPr>
              <a:t>to</a:t>
            </a:r>
            <a:r>
              <a:rPr sz="2600" spc="-57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be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0168" y="4230624"/>
            <a:ext cx="6246495" cy="1275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indent="-257175">
              <a:spcBef>
                <a:spcPts val="100"/>
              </a:spcBef>
              <a:buFont typeface="Arial"/>
              <a:buChar char="•"/>
              <a:tabLst>
                <a:tab pos="270510" algn="l"/>
              </a:tabLst>
            </a:pPr>
            <a:r>
              <a:rPr sz="3000" spc="-10" dirty="0">
                <a:solidFill>
                  <a:srgbClr val="CC0000"/>
                </a:solidFill>
                <a:latin typeface="Tahoma"/>
                <a:cs typeface="Tahoma"/>
              </a:rPr>
              <a:t>Scenarios</a:t>
            </a:r>
            <a:endParaRPr sz="3000" dirty="0">
              <a:latin typeface="Tahoma"/>
              <a:cs typeface="Tahoma"/>
            </a:endParaRPr>
          </a:p>
          <a:p>
            <a:pPr marL="355600"/>
            <a:r>
              <a:rPr sz="2600" dirty="0">
                <a:latin typeface="Arial"/>
                <a:cs typeface="Arial"/>
              </a:rPr>
              <a:t>– </a:t>
            </a:r>
            <a:r>
              <a:rPr sz="2600" dirty="0">
                <a:latin typeface="Tahoma"/>
                <a:cs typeface="Tahoma"/>
              </a:rPr>
              <a:t>What </a:t>
            </a:r>
            <a:r>
              <a:rPr sz="2600" spc="-5" dirty="0">
                <a:latin typeface="Tahoma"/>
                <a:cs typeface="Tahoma"/>
              </a:rPr>
              <a:t>the </a:t>
            </a:r>
            <a:r>
              <a:rPr sz="2600" spc="-10" dirty="0">
                <a:latin typeface="Tahoma"/>
                <a:cs typeface="Tahoma"/>
              </a:rPr>
              <a:t>future </a:t>
            </a:r>
            <a:r>
              <a:rPr sz="2600" spc="-5" dirty="0">
                <a:solidFill>
                  <a:srgbClr val="CC0000"/>
                </a:solidFill>
                <a:latin typeface="Tahoma"/>
                <a:cs typeface="Tahoma"/>
              </a:rPr>
              <a:t>can</a:t>
            </a:r>
            <a:r>
              <a:rPr sz="2600" spc="-515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be</a:t>
            </a:r>
          </a:p>
          <a:p>
            <a:pPr marL="355600"/>
            <a:r>
              <a:rPr sz="2600" spc="5" dirty="0">
                <a:latin typeface="Arial"/>
                <a:cs typeface="Arial"/>
              </a:rPr>
              <a:t>–</a:t>
            </a:r>
            <a:r>
              <a:rPr sz="2600" spc="5" dirty="0">
                <a:latin typeface="Tahoma"/>
                <a:cs typeface="Tahoma"/>
              </a:rPr>
              <a:t>“</a:t>
            </a:r>
            <a:r>
              <a:rPr sz="2600" spc="5" dirty="0">
                <a:solidFill>
                  <a:srgbClr val="CC0000"/>
                </a:solidFill>
                <a:latin typeface="Tahoma"/>
                <a:cs typeface="Tahoma"/>
              </a:rPr>
              <a:t>Alternative </a:t>
            </a:r>
            <a:r>
              <a:rPr sz="2600" dirty="0">
                <a:solidFill>
                  <a:srgbClr val="CC0000"/>
                </a:solidFill>
                <a:latin typeface="Tahoma"/>
                <a:cs typeface="Tahoma"/>
              </a:rPr>
              <a:t>memories</a:t>
            </a:r>
            <a:r>
              <a:rPr sz="2600" dirty="0">
                <a:latin typeface="Tahoma"/>
                <a:cs typeface="Tahoma"/>
              </a:rPr>
              <a:t>” </a:t>
            </a:r>
            <a:r>
              <a:rPr sz="2600" spc="-5" dirty="0">
                <a:latin typeface="Tahoma"/>
                <a:cs typeface="Tahoma"/>
              </a:rPr>
              <a:t>from </a:t>
            </a:r>
            <a:r>
              <a:rPr sz="2600" dirty="0">
                <a:latin typeface="Tahoma"/>
                <a:cs typeface="Tahoma"/>
              </a:rPr>
              <a:t>the</a:t>
            </a:r>
            <a:r>
              <a:rPr sz="2600" spc="-7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future</a:t>
            </a:r>
            <a:endParaRPr sz="2600" dirty="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87896" y="1916430"/>
            <a:ext cx="1740407" cy="9829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77228" y="3233166"/>
            <a:ext cx="1760220" cy="990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176007" y="4569816"/>
            <a:ext cx="948690" cy="114363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spcBef>
                <a:spcPts val="660"/>
              </a:spcBef>
              <a:tabLst>
                <a:tab pos="746760" algn="l"/>
              </a:tabLst>
            </a:pPr>
            <a:r>
              <a:rPr sz="3200" b="1" spc="80" dirty="0">
                <a:solidFill>
                  <a:srgbClr val="CC0000"/>
                </a:solidFill>
                <a:latin typeface="Trebuchet MS"/>
                <a:cs typeface="Trebuchet MS"/>
              </a:rPr>
              <a:t>?	?</a:t>
            </a:r>
            <a:endParaRPr sz="3200" dirty="0">
              <a:latin typeface="Trebuchet MS"/>
              <a:cs typeface="Trebuchet MS"/>
            </a:endParaRPr>
          </a:p>
          <a:p>
            <a:pPr marL="12700">
              <a:spcBef>
                <a:spcPts val="560"/>
              </a:spcBef>
              <a:tabLst>
                <a:tab pos="746760" algn="l"/>
              </a:tabLst>
            </a:pPr>
            <a:r>
              <a:rPr sz="3200" b="1" spc="80" dirty="0">
                <a:solidFill>
                  <a:srgbClr val="CC0000"/>
                </a:solidFill>
                <a:latin typeface="Trebuchet MS"/>
                <a:cs typeface="Trebuchet MS"/>
              </a:rPr>
              <a:t>?	?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01129" y="4498085"/>
            <a:ext cx="338327" cy="145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00823" y="4636009"/>
            <a:ext cx="139065" cy="1143635"/>
          </a:xfrm>
          <a:custGeom>
            <a:avLst/>
            <a:gdLst/>
            <a:ahLst/>
            <a:cxnLst/>
            <a:rect l="l" t="t" r="r" b="b"/>
            <a:pathLst>
              <a:path w="139065" h="1143635">
                <a:moveTo>
                  <a:pt x="32638" y="1025994"/>
                </a:moveTo>
                <a:lnTo>
                  <a:pt x="20447" y="1033449"/>
                </a:lnTo>
                <a:lnTo>
                  <a:pt x="18415" y="1041425"/>
                </a:lnTo>
                <a:lnTo>
                  <a:pt x="22225" y="1047521"/>
                </a:lnTo>
                <a:lnTo>
                  <a:pt x="80645" y="1143292"/>
                </a:lnTo>
                <a:lnTo>
                  <a:pt x="94821" y="1117853"/>
                </a:lnTo>
                <a:lnTo>
                  <a:pt x="67182" y="1117853"/>
                </a:lnTo>
                <a:lnTo>
                  <a:pt x="66235" y="1069949"/>
                </a:lnTo>
                <a:lnTo>
                  <a:pt x="44323" y="1034033"/>
                </a:lnTo>
                <a:lnTo>
                  <a:pt x="40512" y="1027925"/>
                </a:lnTo>
                <a:lnTo>
                  <a:pt x="32638" y="1025994"/>
                </a:lnTo>
                <a:close/>
              </a:path>
              <a:path w="139065" h="1143635">
                <a:moveTo>
                  <a:pt x="66235" y="1069949"/>
                </a:moveTo>
                <a:lnTo>
                  <a:pt x="67182" y="1117853"/>
                </a:lnTo>
                <a:lnTo>
                  <a:pt x="93091" y="1117333"/>
                </a:lnTo>
                <a:lnTo>
                  <a:pt x="92971" y="1111288"/>
                </a:lnTo>
                <a:lnTo>
                  <a:pt x="68833" y="1111288"/>
                </a:lnTo>
                <a:lnTo>
                  <a:pt x="79618" y="1091884"/>
                </a:lnTo>
                <a:lnTo>
                  <a:pt x="66235" y="1069949"/>
                </a:lnTo>
                <a:close/>
              </a:path>
              <a:path w="139065" h="1143635">
                <a:moveTo>
                  <a:pt x="123951" y="1024191"/>
                </a:moveTo>
                <a:lnTo>
                  <a:pt x="116077" y="1026439"/>
                </a:lnTo>
                <a:lnTo>
                  <a:pt x="112522" y="1032687"/>
                </a:lnTo>
                <a:lnTo>
                  <a:pt x="92142" y="1069353"/>
                </a:lnTo>
                <a:lnTo>
                  <a:pt x="93091" y="1117333"/>
                </a:lnTo>
                <a:lnTo>
                  <a:pt x="67182" y="1117853"/>
                </a:lnTo>
                <a:lnTo>
                  <a:pt x="94821" y="1117853"/>
                </a:lnTo>
                <a:lnTo>
                  <a:pt x="135254" y="1045298"/>
                </a:lnTo>
                <a:lnTo>
                  <a:pt x="138683" y="1039050"/>
                </a:lnTo>
                <a:lnTo>
                  <a:pt x="136398" y="1031151"/>
                </a:lnTo>
                <a:lnTo>
                  <a:pt x="123951" y="1024191"/>
                </a:lnTo>
                <a:close/>
              </a:path>
              <a:path w="139065" h="1143635">
                <a:moveTo>
                  <a:pt x="79618" y="1091884"/>
                </a:moveTo>
                <a:lnTo>
                  <a:pt x="68833" y="1111288"/>
                </a:lnTo>
                <a:lnTo>
                  <a:pt x="91185" y="1110843"/>
                </a:lnTo>
                <a:lnTo>
                  <a:pt x="79618" y="1091884"/>
                </a:lnTo>
                <a:close/>
              </a:path>
              <a:path w="139065" h="1143635">
                <a:moveTo>
                  <a:pt x="92142" y="1069353"/>
                </a:moveTo>
                <a:lnTo>
                  <a:pt x="79618" y="1091884"/>
                </a:lnTo>
                <a:lnTo>
                  <a:pt x="91185" y="1110843"/>
                </a:lnTo>
                <a:lnTo>
                  <a:pt x="68833" y="1111288"/>
                </a:lnTo>
                <a:lnTo>
                  <a:pt x="92971" y="1111288"/>
                </a:lnTo>
                <a:lnTo>
                  <a:pt x="92142" y="1069353"/>
                </a:lnTo>
                <a:close/>
              </a:path>
              <a:path w="139065" h="1143635">
                <a:moveTo>
                  <a:pt x="59062" y="51342"/>
                </a:moveTo>
                <a:lnTo>
                  <a:pt x="46539" y="73793"/>
                </a:lnTo>
                <a:lnTo>
                  <a:pt x="66235" y="1069949"/>
                </a:lnTo>
                <a:lnTo>
                  <a:pt x="79618" y="1091884"/>
                </a:lnTo>
                <a:lnTo>
                  <a:pt x="92142" y="1069353"/>
                </a:lnTo>
                <a:lnTo>
                  <a:pt x="72447" y="73285"/>
                </a:lnTo>
                <a:lnTo>
                  <a:pt x="59062" y="51342"/>
                </a:lnTo>
                <a:close/>
              </a:path>
              <a:path w="139065" h="1143635">
                <a:moveTo>
                  <a:pt x="58038" y="0"/>
                </a:moveTo>
                <a:lnTo>
                  <a:pt x="3428" y="97942"/>
                </a:lnTo>
                <a:lnTo>
                  <a:pt x="0" y="104190"/>
                </a:lnTo>
                <a:lnTo>
                  <a:pt x="2158" y="112077"/>
                </a:lnTo>
                <a:lnTo>
                  <a:pt x="14731" y="119049"/>
                </a:lnTo>
                <a:lnTo>
                  <a:pt x="22605" y="116801"/>
                </a:lnTo>
                <a:lnTo>
                  <a:pt x="26034" y="110553"/>
                </a:lnTo>
                <a:lnTo>
                  <a:pt x="46539" y="73793"/>
                </a:lnTo>
                <a:lnTo>
                  <a:pt x="45593" y="25907"/>
                </a:lnTo>
                <a:lnTo>
                  <a:pt x="71500" y="25399"/>
                </a:lnTo>
                <a:lnTo>
                  <a:pt x="73543" y="25399"/>
                </a:lnTo>
                <a:lnTo>
                  <a:pt x="58038" y="0"/>
                </a:lnTo>
                <a:close/>
              </a:path>
              <a:path w="139065" h="1143635">
                <a:moveTo>
                  <a:pt x="73543" y="25399"/>
                </a:moveTo>
                <a:lnTo>
                  <a:pt x="71500" y="25399"/>
                </a:lnTo>
                <a:lnTo>
                  <a:pt x="72447" y="73285"/>
                </a:lnTo>
                <a:lnTo>
                  <a:pt x="94360" y="109207"/>
                </a:lnTo>
                <a:lnTo>
                  <a:pt x="98044" y="115315"/>
                </a:lnTo>
                <a:lnTo>
                  <a:pt x="106045" y="117246"/>
                </a:lnTo>
                <a:lnTo>
                  <a:pt x="118236" y="109791"/>
                </a:lnTo>
                <a:lnTo>
                  <a:pt x="120142" y="101815"/>
                </a:lnTo>
                <a:lnTo>
                  <a:pt x="116458" y="95707"/>
                </a:lnTo>
                <a:lnTo>
                  <a:pt x="73543" y="25399"/>
                </a:lnTo>
                <a:close/>
              </a:path>
              <a:path w="139065" h="1143635">
                <a:moveTo>
                  <a:pt x="71500" y="25399"/>
                </a:moveTo>
                <a:lnTo>
                  <a:pt x="45593" y="25907"/>
                </a:lnTo>
                <a:lnTo>
                  <a:pt x="46539" y="73793"/>
                </a:lnTo>
                <a:lnTo>
                  <a:pt x="59062" y="51342"/>
                </a:lnTo>
                <a:lnTo>
                  <a:pt x="47498" y="32384"/>
                </a:lnTo>
                <a:lnTo>
                  <a:pt x="69850" y="32003"/>
                </a:lnTo>
                <a:lnTo>
                  <a:pt x="71631" y="32003"/>
                </a:lnTo>
                <a:lnTo>
                  <a:pt x="71500" y="25399"/>
                </a:lnTo>
                <a:close/>
              </a:path>
              <a:path w="139065" h="1143635">
                <a:moveTo>
                  <a:pt x="71631" y="32003"/>
                </a:moveTo>
                <a:lnTo>
                  <a:pt x="69850" y="32003"/>
                </a:lnTo>
                <a:lnTo>
                  <a:pt x="59062" y="51342"/>
                </a:lnTo>
                <a:lnTo>
                  <a:pt x="72447" y="73285"/>
                </a:lnTo>
                <a:lnTo>
                  <a:pt x="71631" y="32003"/>
                </a:lnTo>
                <a:close/>
              </a:path>
              <a:path w="139065" h="1143635">
                <a:moveTo>
                  <a:pt x="69850" y="32003"/>
                </a:moveTo>
                <a:lnTo>
                  <a:pt x="47498" y="32384"/>
                </a:lnTo>
                <a:lnTo>
                  <a:pt x="59062" y="51342"/>
                </a:lnTo>
                <a:lnTo>
                  <a:pt x="69850" y="3200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01612" y="5060442"/>
            <a:ext cx="1738883" cy="3337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59346" y="5139550"/>
            <a:ext cx="1423035" cy="135890"/>
          </a:xfrm>
          <a:custGeom>
            <a:avLst/>
            <a:gdLst/>
            <a:ahLst/>
            <a:cxnLst/>
            <a:rect l="l" t="t" r="r" b="b"/>
            <a:pathLst>
              <a:path w="1423034" h="135889">
                <a:moveTo>
                  <a:pt x="102234" y="15519"/>
                </a:moveTo>
                <a:lnTo>
                  <a:pt x="0" y="76962"/>
                </a:lnTo>
                <a:lnTo>
                  <a:pt x="103758" y="135775"/>
                </a:lnTo>
                <a:lnTo>
                  <a:pt x="111632" y="133591"/>
                </a:lnTo>
                <a:lnTo>
                  <a:pt x="118745" y="121132"/>
                </a:lnTo>
                <a:lnTo>
                  <a:pt x="116585" y="113233"/>
                </a:lnTo>
                <a:lnTo>
                  <a:pt x="74811" y="89585"/>
                </a:lnTo>
                <a:lnTo>
                  <a:pt x="25780" y="89585"/>
                </a:lnTo>
                <a:lnTo>
                  <a:pt x="25526" y="63677"/>
                </a:lnTo>
                <a:lnTo>
                  <a:pt x="73376" y="63067"/>
                </a:lnTo>
                <a:lnTo>
                  <a:pt x="115570" y="37731"/>
                </a:lnTo>
                <a:lnTo>
                  <a:pt x="117601" y="29768"/>
                </a:lnTo>
                <a:lnTo>
                  <a:pt x="110235" y="17500"/>
                </a:lnTo>
                <a:lnTo>
                  <a:pt x="102234" y="15519"/>
                </a:lnTo>
                <a:close/>
              </a:path>
              <a:path w="1423034" h="135889">
                <a:moveTo>
                  <a:pt x="1400225" y="46189"/>
                </a:moveTo>
                <a:lnTo>
                  <a:pt x="1396619" y="46189"/>
                </a:lnTo>
                <a:lnTo>
                  <a:pt x="1397000" y="72097"/>
                </a:lnTo>
                <a:lnTo>
                  <a:pt x="1349011" y="72709"/>
                </a:lnTo>
                <a:lnTo>
                  <a:pt x="1306829" y="98044"/>
                </a:lnTo>
                <a:lnTo>
                  <a:pt x="1304798" y="106006"/>
                </a:lnTo>
                <a:lnTo>
                  <a:pt x="1312163" y="118275"/>
                </a:lnTo>
                <a:lnTo>
                  <a:pt x="1320164" y="120256"/>
                </a:lnTo>
                <a:lnTo>
                  <a:pt x="1422527" y="58813"/>
                </a:lnTo>
                <a:lnTo>
                  <a:pt x="1400225" y="46189"/>
                </a:lnTo>
                <a:close/>
              </a:path>
              <a:path w="1423034" h="135889">
                <a:moveTo>
                  <a:pt x="73376" y="63067"/>
                </a:moveTo>
                <a:lnTo>
                  <a:pt x="25526" y="63677"/>
                </a:lnTo>
                <a:lnTo>
                  <a:pt x="25780" y="89585"/>
                </a:lnTo>
                <a:lnTo>
                  <a:pt x="73730" y="88974"/>
                </a:lnTo>
                <a:lnTo>
                  <a:pt x="71535" y="87731"/>
                </a:lnTo>
                <a:lnTo>
                  <a:pt x="32257" y="87731"/>
                </a:lnTo>
                <a:lnTo>
                  <a:pt x="32003" y="65354"/>
                </a:lnTo>
                <a:lnTo>
                  <a:pt x="69563" y="65354"/>
                </a:lnTo>
                <a:lnTo>
                  <a:pt x="73376" y="63067"/>
                </a:lnTo>
                <a:close/>
              </a:path>
              <a:path w="1423034" h="135889">
                <a:moveTo>
                  <a:pt x="73730" y="88974"/>
                </a:moveTo>
                <a:lnTo>
                  <a:pt x="25780" y="89585"/>
                </a:lnTo>
                <a:lnTo>
                  <a:pt x="74811" y="89585"/>
                </a:lnTo>
                <a:lnTo>
                  <a:pt x="73730" y="88974"/>
                </a:lnTo>
                <a:close/>
              </a:path>
              <a:path w="1423034" h="135889">
                <a:moveTo>
                  <a:pt x="1348680" y="46801"/>
                </a:moveTo>
                <a:lnTo>
                  <a:pt x="73376" y="63067"/>
                </a:lnTo>
                <a:lnTo>
                  <a:pt x="51327" y="76292"/>
                </a:lnTo>
                <a:lnTo>
                  <a:pt x="73730" y="88974"/>
                </a:lnTo>
                <a:lnTo>
                  <a:pt x="1349011" y="72709"/>
                </a:lnTo>
                <a:lnTo>
                  <a:pt x="1371072" y="59473"/>
                </a:lnTo>
                <a:lnTo>
                  <a:pt x="1348680" y="46801"/>
                </a:lnTo>
                <a:close/>
              </a:path>
              <a:path w="1423034" h="135889">
                <a:moveTo>
                  <a:pt x="32003" y="65354"/>
                </a:moveTo>
                <a:lnTo>
                  <a:pt x="32257" y="87731"/>
                </a:lnTo>
                <a:lnTo>
                  <a:pt x="51327" y="76292"/>
                </a:lnTo>
                <a:lnTo>
                  <a:pt x="32003" y="65354"/>
                </a:lnTo>
                <a:close/>
              </a:path>
              <a:path w="1423034" h="135889">
                <a:moveTo>
                  <a:pt x="51327" y="76292"/>
                </a:moveTo>
                <a:lnTo>
                  <a:pt x="32257" y="87731"/>
                </a:lnTo>
                <a:lnTo>
                  <a:pt x="71535" y="87731"/>
                </a:lnTo>
                <a:lnTo>
                  <a:pt x="51327" y="76292"/>
                </a:lnTo>
                <a:close/>
              </a:path>
              <a:path w="1423034" h="135889">
                <a:moveTo>
                  <a:pt x="69563" y="65354"/>
                </a:moveTo>
                <a:lnTo>
                  <a:pt x="32003" y="65354"/>
                </a:lnTo>
                <a:lnTo>
                  <a:pt x="51327" y="76292"/>
                </a:lnTo>
                <a:lnTo>
                  <a:pt x="69563" y="65354"/>
                </a:lnTo>
                <a:close/>
              </a:path>
              <a:path w="1423034" h="135889">
                <a:moveTo>
                  <a:pt x="1371072" y="59473"/>
                </a:moveTo>
                <a:lnTo>
                  <a:pt x="1349011" y="72709"/>
                </a:lnTo>
                <a:lnTo>
                  <a:pt x="1397000" y="72097"/>
                </a:lnTo>
                <a:lnTo>
                  <a:pt x="1396975" y="70408"/>
                </a:lnTo>
                <a:lnTo>
                  <a:pt x="1390396" y="70408"/>
                </a:lnTo>
                <a:lnTo>
                  <a:pt x="1371072" y="59473"/>
                </a:lnTo>
                <a:close/>
              </a:path>
              <a:path w="1423034" h="135889">
                <a:moveTo>
                  <a:pt x="1390142" y="48031"/>
                </a:moveTo>
                <a:lnTo>
                  <a:pt x="1371072" y="59473"/>
                </a:lnTo>
                <a:lnTo>
                  <a:pt x="1390396" y="70408"/>
                </a:lnTo>
                <a:lnTo>
                  <a:pt x="1390142" y="48031"/>
                </a:lnTo>
                <a:close/>
              </a:path>
              <a:path w="1423034" h="135889">
                <a:moveTo>
                  <a:pt x="1396646" y="48031"/>
                </a:moveTo>
                <a:lnTo>
                  <a:pt x="1390142" y="48031"/>
                </a:lnTo>
                <a:lnTo>
                  <a:pt x="1390396" y="70408"/>
                </a:lnTo>
                <a:lnTo>
                  <a:pt x="1396975" y="70408"/>
                </a:lnTo>
                <a:lnTo>
                  <a:pt x="1396646" y="48031"/>
                </a:lnTo>
                <a:close/>
              </a:path>
              <a:path w="1423034" h="135889">
                <a:moveTo>
                  <a:pt x="1396619" y="46189"/>
                </a:moveTo>
                <a:lnTo>
                  <a:pt x="1348680" y="46801"/>
                </a:lnTo>
                <a:lnTo>
                  <a:pt x="1371072" y="59473"/>
                </a:lnTo>
                <a:lnTo>
                  <a:pt x="1390142" y="48031"/>
                </a:lnTo>
                <a:lnTo>
                  <a:pt x="1396646" y="48031"/>
                </a:lnTo>
                <a:lnTo>
                  <a:pt x="1396619" y="46189"/>
                </a:lnTo>
                <a:close/>
              </a:path>
              <a:path w="1423034" h="135889">
                <a:moveTo>
                  <a:pt x="1318640" y="0"/>
                </a:moveTo>
                <a:lnTo>
                  <a:pt x="1310767" y="2184"/>
                </a:lnTo>
                <a:lnTo>
                  <a:pt x="1303654" y="14643"/>
                </a:lnTo>
                <a:lnTo>
                  <a:pt x="1305813" y="22542"/>
                </a:lnTo>
                <a:lnTo>
                  <a:pt x="1348680" y="46801"/>
                </a:lnTo>
                <a:lnTo>
                  <a:pt x="1396619" y="46189"/>
                </a:lnTo>
                <a:lnTo>
                  <a:pt x="1400225" y="46189"/>
                </a:lnTo>
                <a:lnTo>
                  <a:pt x="131864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953598" y="6182821"/>
            <a:ext cx="29574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/>
              <a:t>ref. </a:t>
            </a:r>
            <a:r>
              <a:rPr lang="en-US" sz="1200" dirty="0"/>
              <a:t>https://</a:t>
            </a:r>
            <a:r>
              <a:rPr lang="en-US" sz="1200" dirty="0" err="1"/>
              <a:t>www.slideshare.net</a:t>
            </a:r>
            <a:r>
              <a:rPr lang="en-US" sz="1200" dirty="0"/>
              <a:t>/</a:t>
            </a:r>
            <a:r>
              <a:rPr lang="en-US" sz="1200" dirty="0" err="1"/>
              <a:t>eteigland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349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037"/>
            <a:ext cx="9144000" cy="4928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876" y="1261109"/>
            <a:ext cx="8846820" cy="43403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953598" y="6182821"/>
            <a:ext cx="29574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ref. https://</a:t>
            </a:r>
            <a:r>
              <a:rPr lang="en-US" sz="1200" dirty="0" err="1"/>
              <a:t>www.slideshare.net</a:t>
            </a:r>
            <a:r>
              <a:rPr lang="en-US" sz="1200" dirty="0"/>
              <a:t>/</a:t>
            </a:r>
            <a:r>
              <a:rPr lang="en-US" sz="1200" dirty="0" err="1"/>
              <a:t>eteigland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82650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5749086"/>
            <a:ext cx="25120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95" dirty="0">
                <a:solidFill>
                  <a:srgbClr val="FFFFFF"/>
                </a:solidFill>
                <a:latin typeface="Arial"/>
                <a:cs typeface="Arial"/>
              </a:rPr>
              <a:t>Thx 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200" spc="-125" dirty="0">
                <a:solidFill>
                  <a:srgbClr val="FFFFFF"/>
                </a:solidFill>
                <a:latin typeface="Arial"/>
                <a:cs typeface="Arial"/>
              </a:rPr>
              <a:t>R.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Wieselfors,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Ericsson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200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photos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72133"/>
            <a:ext cx="9144000" cy="4911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020" y="1267206"/>
            <a:ext cx="8830056" cy="43168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953598" y="6182821"/>
            <a:ext cx="29574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/>
              <a:t>ref. </a:t>
            </a:r>
            <a:r>
              <a:rPr lang="en-US" sz="1200" dirty="0"/>
              <a:t>https://</a:t>
            </a:r>
            <a:r>
              <a:rPr lang="en-US" sz="1200" dirty="0" err="1"/>
              <a:t>www.slideshare.net</a:t>
            </a:r>
            <a:r>
              <a:rPr lang="en-US" sz="1200" dirty="0"/>
              <a:t>/</a:t>
            </a:r>
            <a:r>
              <a:rPr lang="en-US" sz="1200" dirty="0" err="1"/>
              <a:t>eteigland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54504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73468" y="3231642"/>
            <a:ext cx="1693164" cy="2705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20711" y="3626357"/>
            <a:ext cx="1598930" cy="2240280"/>
          </a:xfrm>
          <a:custGeom>
            <a:avLst/>
            <a:gdLst/>
            <a:ahLst/>
            <a:cxnLst/>
            <a:rect l="l" t="t" r="r" b="b"/>
            <a:pathLst>
              <a:path w="1598929" h="2240279">
                <a:moveTo>
                  <a:pt x="0" y="2240280"/>
                </a:moveTo>
                <a:lnTo>
                  <a:pt x="1598676" y="2240280"/>
                </a:lnTo>
                <a:lnTo>
                  <a:pt x="1598676" y="0"/>
                </a:lnTo>
                <a:lnTo>
                  <a:pt x="0" y="0"/>
                </a:lnTo>
                <a:lnTo>
                  <a:pt x="0" y="2240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20711" y="3256026"/>
            <a:ext cx="1598930" cy="2611120"/>
          </a:xfrm>
          <a:custGeom>
            <a:avLst/>
            <a:gdLst/>
            <a:ahLst/>
            <a:cxnLst/>
            <a:rect l="l" t="t" r="r" b="b"/>
            <a:pathLst>
              <a:path w="1598929" h="2611120">
                <a:moveTo>
                  <a:pt x="0" y="2610612"/>
                </a:moveTo>
                <a:lnTo>
                  <a:pt x="1598676" y="2610612"/>
                </a:lnTo>
                <a:lnTo>
                  <a:pt x="1598676" y="0"/>
                </a:lnTo>
                <a:lnTo>
                  <a:pt x="0" y="0"/>
                </a:lnTo>
                <a:lnTo>
                  <a:pt x="0" y="2610612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57251"/>
            <a:ext cx="7307580" cy="514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5929" y="983740"/>
            <a:ext cx="6728459" cy="4922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43018" y="4797806"/>
            <a:ext cx="172148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6000" b="1" dirty="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endParaRPr sz="6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36307" y="3425190"/>
            <a:ext cx="2107692" cy="25755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31380" y="3620261"/>
            <a:ext cx="1572768" cy="22219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29856" y="3256026"/>
            <a:ext cx="1576070" cy="370840"/>
          </a:xfrm>
          <a:custGeom>
            <a:avLst/>
            <a:gdLst/>
            <a:ahLst/>
            <a:cxnLst/>
            <a:rect l="l" t="t" r="r" b="b"/>
            <a:pathLst>
              <a:path w="1576070" h="370839">
                <a:moveTo>
                  <a:pt x="0" y="370331"/>
                </a:moveTo>
                <a:lnTo>
                  <a:pt x="1575816" y="370331"/>
                </a:lnTo>
                <a:lnTo>
                  <a:pt x="1575816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309866" y="3288107"/>
            <a:ext cx="13855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Tahoma"/>
                <a:cs typeface="Tahoma"/>
              </a:rPr>
              <a:t>Smart</a:t>
            </a:r>
            <a:r>
              <a:rPr spc="-50" dirty="0">
                <a:latin typeface="Tahoma"/>
                <a:cs typeface="Tahoma"/>
              </a:rPr>
              <a:t> </a:t>
            </a:r>
            <a:r>
              <a:rPr spc="-15" dirty="0">
                <a:latin typeface="Tahoma"/>
                <a:cs typeface="Tahoma"/>
              </a:rPr>
              <a:t>Robots</a:t>
            </a:r>
            <a:endParaRPr>
              <a:latin typeface="Tahoma"/>
              <a:cs typeface="Tahom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3598" y="6182821"/>
            <a:ext cx="29574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/>
              <a:t>ref. </a:t>
            </a:r>
            <a:r>
              <a:rPr lang="en-US" sz="1200" dirty="0"/>
              <a:t>https://</a:t>
            </a:r>
            <a:r>
              <a:rPr lang="en-US" sz="1200" dirty="0" err="1"/>
              <a:t>www.slideshare.net</a:t>
            </a:r>
            <a:r>
              <a:rPr lang="en-US" sz="1200" dirty="0"/>
              <a:t>/</a:t>
            </a:r>
            <a:r>
              <a:rPr lang="en-US" sz="1200" dirty="0" err="1"/>
              <a:t>eteigland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33251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43862"/>
            <a:ext cx="9144000" cy="4057015"/>
          </a:xfrm>
          <a:custGeom>
            <a:avLst/>
            <a:gdLst/>
            <a:ahLst/>
            <a:cxnLst/>
            <a:rect l="l" t="t" r="r" b="b"/>
            <a:pathLst>
              <a:path w="9144000" h="4057015">
                <a:moveTo>
                  <a:pt x="0" y="4056887"/>
                </a:moveTo>
                <a:lnTo>
                  <a:pt x="9144000" y="4056887"/>
                </a:lnTo>
                <a:lnTo>
                  <a:pt x="9144000" y="0"/>
                </a:lnTo>
                <a:lnTo>
                  <a:pt x="0" y="0"/>
                </a:lnTo>
                <a:lnTo>
                  <a:pt x="0" y="4056887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615945"/>
            <a:ext cx="5737860" cy="3384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57250"/>
            <a:ext cx="9144000" cy="1087120"/>
          </a:xfrm>
          <a:custGeom>
            <a:avLst/>
            <a:gdLst/>
            <a:ahLst/>
            <a:cxnLst/>
            <a:rect l="l" t="t" r="r" b="b"/>
            <a:pathLst>
              <a:path w="9144000" h="1087120">
                <a:moveTo>
                  <a:pt x="0" y="1086612"/>
                </a:moveTo>
                <a:lnTo>
                  <a:pt x="9144000" y="1086612"/>
                </a:lnTo>
                <a:lnTo>
                  <a:pt x="9144000" y="0"/>
                </a:lnTo>
                <a:lnTo>
                  <a:pt x="0" y="0"/>
                </a:lnTo>
                <a:lnTo>
                  <a:pt x="0" y="10866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57250"/>
            <a:ext cx="9144000" cy="1087120"/>
          </a:xfrm>
          <a:custGeom>
            <a:avLst/>
            <a:gdLst/>
            <a:ahLst/>
            <a:cxnLst/>
            <a:rect l="l" t="t" r="r" b="b"/>
            <a:pathLst>
              <a:path w="9144000" h="1087120">
                <a:moveTo>
                  <a:pt x="0" y="1086612"/>
                </a:moveTo>
                <a:lnTo>
                  <a:pt x="9144000" y="1086612"/>
                </a:lnTo>
                <a:lnTo>
                  <a:pt x="9144000" y="0"/>
                </a:lnTo>
                <a:lnTo>
                  <a:pt x="0" y="0"/>
                </a:lnTo>
                <a:lnTo>
                  <a:pt x="0" y="108661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56639" y="202942"/>
            <a:ext cx="6757099" cy="505908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dirty="0">
                <a:latin typeface="Liberation Sans Narrow"/>
                <a:cs typeface="Liberation Sans Narrow"/>
              </a:rPr>
              <a:t>H.I.S. Co. has Hotels</a:t>
            </a:r>
            <a:r>
              <a:rPr sz="3200" b="1" spc="-160" dirty="0">
                <a:latin typeface="Liberation Sans Narrow"/>
                <a:cs typeface="Liberation Sans Narrow"/>
              </a:rPr>
              <a:t> </a:t>
            </a:r>
            <a:r>
              <a:rPr sz="3200" b="1" dirty="0">
                <a:latin typeface="Liberation Sans Narrow"/>
                <a:cs typeface="Liberation Sans Narrow"/>
              </a:rPr>
              <a:t>run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19704" y="862167"/>
            <a:ext cx="791400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dirty="0">
                <a:latin typeface="Liberation Sans Narrow"/>
                <a:cs typeface="Liberation Sans Narrow"/>
              </a:rPr>
              <a:t>“entirely” by robots </a:t>
            </a:r>
            <a:r>
              <a:rPr sz="3200" b="1" spc="-5" dirty="0">
                <a:latin typeface="Liberation Sans Narrow"/>
                <a:cs typeface="Liberation Sans Narrow"/>
              </a:rPr>
              <a:t>and </a:t>
            </a:r>
            <a:r>
              <a:rPr sz="3200" b="1" dirty="0">
                <a:latin typeface="Liberation Sans Narrow"/>
                <a:cs typeface="Liberation Sans Narrow"/>
              </a:rPr>
              <a:t>plans to open </a:t>
            </a:r>
            <a:r>
              <a:rPr sz="3200" b="1" spc="-5" dirty="0">
                <a:latin typeface="Liberation Sans Narrow"/>
                <a:cs typeface="Liberation Sans Narrow"/>
              </a:rPr>
              <a:t>100</a:t>
            </a:r>
            <a:r>
              <a:rPr sz="3200" b="1" spc="-135" dirty="0">
                <a:latin typeface="Liberation Sans Narrow"/>
                <a:cs typeface="Liberation Sans Narrow"/>
              </a:rPr>
              <a:t> </a:t>
            </a:r>
            <a:r>
              <a:rPr sz="3200" b="1" dirty="0">
                <a:latin typeface="Liberation Sans Narrow"/>
                <a:cs typeface="Liberation Sans Narrow"/>
              </a:rPr>
              <a:t>hotels.</a:t>
            </a:r>
            <a:endParaRPr sz="3200" dirty="0">
              <a:latin typeface="Liberation Sans Narrow"/>
              <a:cs typeface="Liberation Sans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70197" y="1989404"/>
            <a:ext cx="107188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70485" algn="ctr">
              <a:spcBef>
                <a:spcPts val="105"/>
              </a:spcBef>
            </a:pP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Food</a:t>
            </a:r>
            <a:endParaRPr sz="2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del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eries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2241170"/>
            <a:ext cx="9779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ec</a:t>
            </a:r>
            <a:r>
              <a:rPr sz="2000" spc="-10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25590" y="3961715"/>
            <a:ext cx="2120900" cy="1976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Other </a:t>
            </a:r>
            <a:r>
              <a:rPr sz="16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Automated</a:t>
            </a:r>
            <a:r>
              <a:rPr sz="1600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1600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Tasks</a:t>
            </a:r>
            <a:endParaRPr sz="1600">
              <a:latin typeface="Tahoma"/>
              <a:cs typeface="Tahoma"/>
            </a:endParaRPr>
          </a:p>
          <a:p>
            <a:pPr marL="368935" marR="362585" algn="ctr">
              <a:spcBef>
                <a:spcPts val="5"/>
              </a:spcBef>
            </a:pP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Concierge  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Porters 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Cleaning 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Lawnmowing  Room Service  Robot</a:t>
            </a:r>
            <a:r>
              <a:rPr sz="16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Trashcan 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Robot fish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26736" y="1934717"/>
            <a:ext cx="4017263" cy="1994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8739" y="880821"/>
            <a:ext cx="8178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solidFill>
                  <a:srgbClr val="800000"/>
                </a:solidFill>
                <a:latin typeface="Arial"/>
                <a:cs typeface="Arial"/>
              </a:rPr>
              <a:t>2017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3598" y="6182821"/>
            <a:ext cx="29574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/>
              <a:t>ref. </a:t>
            </a:r>
            <a:r>
              <a:rPr lang="en-US" sz="1200" dirty="0"/>
              <a:t>https://</a:t>
            </a:r>
            <a:r>
              <a:rPr lang="en-US" sz="1200" dirty="0" err="1"/>
              <a:t>www.slideshare.net</a:t>
            </a:r>
            <a:r>
              <a:rPr lang="en-US" sz="1200" dirty="0"/>
              <a:t>/</a:t>
            </a:r>
            <a:r>
              <a:rPr lang="en-US" sz="1200" dirty="0" err="1"/>
              <a:t>eteigland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00300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705B65-4309-254D-96F0-2680CA9F6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95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Technology is Changing Business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1550" y="1348110"/>
            <a:ext cx="8229600" cy="4525963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Citizen AI (responsibility) </a:t>
            </a:r>
            <a:r>
              <a:rPr kumimoji="1" lang="en-US" altLang="zh-CN" dirty="0">
                <a:hlinkClick r:id="rId2"/>
              </a:rPr>
              <a:t>Sophia</a:t>
            </a:r>
            <a:endParaRPr kumimoji="1" lang="en-US" altLang="zh-CN" dirty="0"/>
          </a:p>
          <a:p>
            <a:r>
              <a:rPr kumimoji="1" lang="en-US" altLang="zh-CN" dirty="0"/>
              <a:t>Extended Reality (the end of distance) </a:t>
            </a:r>
            <a:r>
              <a:rPr kumimoji="1" lang="en-US" altLang="zh-CN" dirty="0">
                <a:hlinkClick r:id="rId3"/>
              </a:rPr>
              <a:t>XR</a:t>
            </a:r>
            <a:endParaRPr kumimoji="1" lang="en-US" altLang="zh-CN" dirty="0"/>
          </a:p>
          <a:p>
            <a:r>
              <a:rPr kumimoji="1" lang="en-US" altLang="zh-CN" dirty="0"/>
              <a:t>Data Veracity (the importance of trust (accuracy)) </a:t>
            </a:r>
            <a:r>
              <a:rPr kumimoji="1" lang="en-US" altLang="zh-CN" dirty="0">
                <a:hlinkClick r:id="rId4"/>
              </a:rPr>
              <a:t>5Vs</a:t>
            </a:r>
            <a:endParaRPr kumimoji="1" lang="en-US" altLang="zh-CN" dirty="0"/>
          </a:p>
          <a:p>
            <a:r>
              <a:rPr kumimoji="1" lang="en-US" altLang="zh-CN" dirty="0"/>
              <a:t>Frictionless Business (digital technology-based partnerships)</a:t>
            </a:r>
          </a:p>
          <a:p>
            <a:r>
              <a:rPr kumimoji="1" lang="en-US" altLang="zh-CN" dirty="0"/>
              <a:t>Internet of Thinking (intelligence everywhere)</a:t>
            </a:r>
          </a:p>
          <a:p>
            <a:r>
              <a:rPr kumimoji="1" lang="en-US" altLang="zh-CN" dirty="0"/>
              <a:t>FINTECH (technology centric financial service)</a:t>
            </a:r>
          </a:p>
          <a:p>
            <a:endParaRPr kumimoji="1" lang="zh-CN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521550" y="6126163"/>
            <a:ext cx="7182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www.forbes.com</a:t>
            </a:r>
            <a:r>
              <a:rPr lang="en-US" sz="1200" dirty="0"/>
              <a:t>/sites/</a:t>
            </a:r>
            <a:r>
              <a:rPr lang="en-US" sz="1200" dirty="0" err="1"/>
              <a:t>steveolenski</a:t>
            </a:r>
            <a:r>
              <a:rPr lang="en-US" sz="1200" dirty="0"/>
              <a:t>/2018/03/12/the-5-technology-trends-that-may-disrupt-business-over-the-next-3-years/#a2594c4b18cf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342C-3BBB-9947-9D79-70B281DFE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A99F5-76FD-7743-8CA9-410FB2188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BCI (Brain-Computer Interface) </a:t>
            </a:r>
            <a:r>
              <a:rPr lang="en-US" dirty="0">
                <a:hlinkClick r:id="rId2"/>
              </a:rPr>
              <a:t>https://www.youtube.com/watch?v=9uRK8Delzvk</a:t>
            </a:r>
            <a:endParaRPr lang="en-US" dirty="0">
              <a:hlinkClick r:id="rId3"/>
            </a:endParaRPr>
          </a:p>
          <a:p>
            <a:r>
              <a:rPr lang="en-US" dirty="0"/>
              <a:t>Non-Invasive Mind/Body/Machine Interface (MBMI) </a:t>
            </a:r>
            <a:r>
              <a:rPr lang="en-US" dirty="0">
                <a:hlinkClick r:id="rId3"/>
              </a:rPr>
              <a:t>https://www.youtube.com/watch?v=NtiapP8XYSg</a:t>
            </a:r>
            <a:endParaRPr lang="en-US" dirty="0"/>
          </a:p>
          <a:p>
            <a:r>
              <a:rPr lang="en-US" dirty="0"/>
              <a:t>Cognitive Training Technology </a:t>
            </a:r>
            <a:r>
              <a:rPr lang="en-US" dirty="0">
                <a:hlinkClick r:id="rId4"/>
              </a:rPr>
              <a:t>https://www.brainco.tech/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84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FINTECH Evolution</a:t>
            </a:r>
            <a:br>
              <a:rPr lang="en-US" dirty="0"/>
            </a:br>
            <a:r>
              <a:rPr lang="en-US" dirty="0"/>
              <a:t>(Financial Technology)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149" y="1592796"/>
            <a:ext cx="8229600" cy="435080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Cryptocurrency</a:t>
            </a:r>
          </a:p>
          <a:p>
            <a:r>
              <a:rPr lang="en-US" dirty="0"/>
              <a:t>Bitcoin</a:t>
            </a:r>
          </a:p>
          <a:p>
            <a:r>
              <a:rPr lang="en-US" dirty="0" err="1"/>
              <a:t>Blockchain</a:t>
            </a:r>
            <a:endParaRPr lang="en-US" dirty="0"/>
          </a:p>
          <a:p>
            <a:r>
              <a:rPr lang="en-US" dirty="0" err="1"/>
              <a:t>Ethereum</a:t>
            </a:r>
            <a:endParaRPr lang="en-US" dirty="0"/>
          </a:p>
          <a:p>
            <a:r>
              <a:rPr lang="en-US" dirty="0" err="1"/>
              <a:t>Regetech</a:t>
            </a:r>
            <a:endParaRPr lang="en-US" dirty="0"/>
          </a:p>
          <a:p>
            <a:r>
              <a:rPr lang="en-US" dirty="0" err="1"/>
              <a:t>Insurtech</a:t>
            </a:r>
            <a:endParaRPr lang="en-US" dirty="0"/>
          </a:p>
          <a:p>
            <a:r>
              <a:rPr lang="en-US" dirty="0"/>
              <a:t>Initial Coin Offering (ICO)</a:t>
            </a:r>
          </a:p>
          <a:p>
            <a:r>
              <a:rPr lang="en-US" dirty="0"/>
              <a:t>Initial Token Offering (ITO)</a:t>
            </a:r>
          </a:p>
          <a:p>
            <a:r>
              <a:rPr lang="en-US" dirty="0"/>
              <a:t>Open Banking</a:t>
            </a:r>
          </a:p>
          <a:p>
            <a:r>
              <a:rPr lang="en-US" dirty="0" err="1"/>
              <a:t>Robo</a:t>
            </a:r>
            <a:r>
              <a:rPr lang="en-US" dirty="0"/>
              <a:t>-advisor</a:t>
            </a:r>
          </a:p>
          <a:p>
            <a:r>
              <a:rPr lang="en-US" dirty="0"/>
              <a:t>Unbanked/Underbanked</a:t>
            </a:r>
          </a:p>
          <a:p>
            <a:r>
              <a:rPr lang="en-US" dirty="0"/>
              <a:t>Financial Inclusion</a:t>
            </a:r>
          </a:p>
          <a:p>
            <a:r>
              <a:rPr lang="en-US" dirty="0"/>
              <a:t>Smart Contracts</a:t>
            </a:r>
          </a:p>
          <a:p>
            <a:r>
              <a:rPr lang="en-US" dirty="0"/>
              <a:t>Accelerators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9562" y="5959571"/>
            <a:ext cx="7398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www.cnbc.com</a:t>
            </a:r>
            <a:r>
              <a:rPr lang="en-US" sz="1200" dirty="0"/>
              <a:t>/2017/10/02/fintech-everything-youve-always-wanted-to-know-about-financial-technology.html</a:t>
            </a:r>
          </a:p>
        </p:txBody>
      </p:sp>
    </p:spTree>
    <p:extLst>
      <p:ext uri="{BB962C8B-B14F-4D97-AF65-F5344CB8AC3E}">
        <p14:creationId xmlns:p14="http://schemas.microsoft.com/office/powerpoint/2010/main" val="605752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5947" y="129662"/>
            <a:ext cx="7520419" cy="1244571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marR="5080" indent="1158240">
              <a:spcBef>
                <a:spcPts val="105"/>
              </a:spcBef>
            </a:pPr>
            <a:r>
              <a:rPr sz="4000" spc="-5" dirty="0">
                <a:latin typeface="Calibri" charset="0"/>
                <a:ea typeface="Calibri" charset="0"/>
                <a:cs typeface="Calibri" charset="0"/>
              </a:rPr>
              <a:t>Convergence for </a:t>
            </a:r>
            <a:r>
              <a:rPr sz="4000" dirty="0">
                <a:latin typeface="Calibri" charset="0"/>
                <a:ea typeface="Calibri" charset="0"/>
                <a:cs typeface="Calibri" charset="0"/>
              </a:rPr>
              <a:t>a  </a:t>
            </a:r>
            <a:r>
              <a:rPr sz="4000" spc="-5" dirty="0">
                <a:latin typeface="Calibri" charset="0"/>
                <a:ea typeface="Calibri" charset="0"/>
                <a:cs typeface="Calibri" charset="0"/>
              </a:rPr>
              <a:t>“true” </a:t>
            </a:r>
            <a:r>
              <a:rPr sz="4000" dirty="0">
                <a:latin typeface="Calibri" charset="0"/>
                <a:ea typeface="Calibri" charset="0"/>
                <a:cs typeface="Calibri" charset="0"/>
              </a:rPr>
              <a:t>Collaborative</a:t>
            </a:r>
            <a:r>
              <a:rPr sz="4000" spc="-5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4000" spc="-5" dirty="0">
                <a:latin typeface="Calibri" charset="0"/>
                <a:ea typeface="Calibri" charset="0"/>
                <a:cs typeface="Calibri" charset="0"/>
              </a:rPr>
              <a:t>Economy?</a:t>
            </a:r>
            <a:endParaRPr sz="4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43600" y="3041142"/>
            <a:ext cx="2971800" cy="1560684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vert="horz" wrap="square" lIns="0" tIns="265430" rIns="0" bIns="0" rtlCol="0">
            <a:spAutoFit/>
          </a:bodyPr>
          <a:lstStyle/>
          <a:p>
            <a:pPr marL="479425" marR="469900" indent="-2540" algn="ctr">
              <a:spcBef>
                <a:spcPts val="2090"/>
              </a:spcBef>
            </a:pPr>
            <a:r>
              <a:rPr sz="2800" spc="-10" dirty="0">
                <a:solidFill>
                  <a:srgbClr val="000090"/>
                </a:solidFill>
                <a:latin typeface="Tahoma"/>
                <a:cs typeface="Tahoma"/>
              </a:rPr>
              <a:t>Sharing/  </a:t>
            </a:r>
            <a:r>
              <a:rPr sz="2800" spc="-5" dirty="0">
                <a:solidFill>
                  <a:srgbClr val="000090"/>
                </a:solidFill>
                <a:latin typeface="Tahoma"/>
                <a:cs typeface="Tahoma"/>
              </a:rPr>
              <a:t>Co</a:t>
            </a:r>
            <a:r>
              <a:rPr sz="2800" dirty="0">
                <a:solidFill>
                  <a:srgbClr val="000090"/>
                </a:solidFill>
                <a:latin typeface="Tahoma"/>
                <a:cs typeface="Tahoma"/>
              </a:rPr>
              <a:t>l</a:t>
            </a:r>
            <a:r>
              <a:rPr sz="2800" spc="-5" dirty="0">
                <a:solidFill>
                  <a:srgbClr val="000090"/>
                </a:solidFill>
                <a:latin typeface="Tahoma"/>
                <a:cs typeface="Tahoma"/>
              </a:rPr>
              <a:t>l</a:t>
            </a:r>
            <a:r>
              <a:rPr sz="2800" spc="-15" dirty="0">
                <a:solidFill>
                  <a:srgbClr val="000090"/>
                </a:solidFill>
                <a:latin typeface="Tahoma"/>
                <a:cs typeface="Tahoma"/>
              </a:rPr>
              <a:t>a</a:t>
            </a:r>
            <a:r>
              <a:rPr sz="2800" spc="-5" dirty="0">
                <a:solidFill>
                  <a:srgbClr val="000090"/>
                </a:solidFill>
                <a:latin typeface="Tahoma"/>
                <a:cs typeface="Tahoma"/>
              </a:rPr>
              <a:t>bo</a:t>
            </a:r>
            <a:r>
              <a:rPr sz="2800" spc="-50" dirty="0">
                <a:solidFill>
                  <a:srgbClr val="000090"/>
                </a:solidFill>
                <a:latin typeface="Tahoma"/>
                <a:cs typeface="Tahoma"/>
              </a:rPr>
              <a:t>r</a:t>
            </a:r>
            <a:r>
              <a:rPr sz="2800" spc="-5" dirty="0">
                <a:solidFill>
                  <a:srgbClr val="000090"/>
                </a:solidFill>
                <a:latin typeface="Tahoma"/>
                <a:cs typeface="Tahoma"/>
              </a:rPr>
              <a:t>at</a:t>
            </a:r>
            <a:r>
              <a:rPr sz="2800" spc="-15" dirty="0">
                <a:solidFill>
                  <a:srgbClr val="000090"/>
                </a:solidFill>
                <a:latin typeface="Tahoma"/>
                <a:cs typeface="Tahoma"/>
              </a:rPr>
              <a:t>i</a:t>
            </a:r>
            <a:r>
              <a:rPr sz="2800" spc="-35" dirty="0">
                <a:solidFill>
                  <a:srgbClr val="000090"/>
                </a:solidFill>
                <a:latin typeface="Tahoma"/>
                <a:cs typeface="Tahoma"/>
              </a:rPr>
              <a:t>v</a:t>
            </a:r>
            <a:r>
              <a:rPr sz="2800" dirty="0">
                <a:solidFill>
                  <a:srgbClr val="000090"/>
                </a:solidFill>
                <a:latin typeface="Tahoma"/>
                <a:cs typeface="Tahoma"/>
              </a:rPr>
              <a:t>e  </a:t>
            </a:r>
            <a:r>
              <a:rPr sz="2800" spc="-5" dirty="0">
                <a:solidFill>
                  <a:srgbClr val="000090"/>
                </a:solidFill>
                <a:latin typeface="Tahoma"/>
                <a:cs typeface="Tahoma"/>
              </a:rPr>
              <a:t>Economy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67200" y="3126485"/>
            <a:ext cx="1447800" cy="1656714"/>
          </a:xfrm>
          <a:custGeom>
            <a:avLst/>
            <a:gdLst/>
            <a:ahLst/>
            <a:cxnLst/>
            <a:rect l="l" t="t" r="r" b="b"/>
            <a:pathLst>
              <a:path w="1447800" h="1656714">
                <a:moveTo>
                  <a:pt x="723900" y="0"/>
                </a:moveTo>
                <a:lnTo>
                  <a:pt x="723900" y="414146"/>
                </a:lnTo>
                <a:lnTo>
                  <a:pt x="0" y="414146"/>
                </a:lnTo>
                <a:lnTo>
                  <a:pt x="0" y="1242440"/>
                </a:lnTo>
                <a:lnTo>
                  <a:pt x="723900" y="1242440"/>
                </a:lnTo>
                <a:lnTo>
                  <a:pt x="723900" y="1656588"/>
                </a:lnTo>
                <a:lnTo>
                  <a:pt x="1447800" y="828294"/>
                </a:lnTo>
                <a:lnTo>
                  <a:pt x="723900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67200" y="3126485"/>
            <a:ext cx="1447800" cy="1656714"/>
          </a:xfrm>
          <a:custGeom>
            <a:avLst/>
            <a:gdLst/>
            <a:ahLst/>
            <a:cxnLst/>
            <a:rect l="l" t="t" r="r" b="b"/>
            <a:pathLst>
              <a:path w="1447800" h="1656714">
                <a:moveTo>
                  <a:pt x="0" y="414146"/>
                </a:moveTo>
                <a:lnTo>
                  <a:pt x="723900" y="414146"/>
                </a:lnTo>
                <a:lnTo>
                  <a:pt x="723900" y="0"/>
                </a:lnTo>
                <a:lnTo>
                  <a:pt x="1447800" y="828294"/>
                </a:lnTo>
                <a:lnTo>
                  <a:pt x="723900" y="1656588"/>
                </a:lnTo>
                <a:lnTo>
                  <a:pt x="723900" y="1242440"/>
                </a:lnTo>
                <a:lnTo>
                  <a:pt x="0" y="1242440"/>
                </a:lnTo>
                <a:lnTo>
                  <a:pt x="0" y="41414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5946" y="2183131"/>
            <a:ext cx="3794005" cy="3334887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vert="horz" wrap="square" lIns="0" tIns="163195" rIns="0" bIns="0" rtlCol="0">
            <a:spAutoFit/>
          </a:bodyPr>
          <a:lstStyle/>
          <a:p>
            <a:pPr marL="1355090" indent="-124460">
              <a:spcBef>
                <a:spcPts val="1285"/>
              </a:spcBef>
              <a:buSzPct val="96428"/>
              <a:buFont typeface="Arial"/>
              <a:buChar char="•"/>
              <a:tabLst>
                <a:tab pos="1355725" algn="l"/>
              </a:tabLst>
            </a:pPr>
            <a:r>
              <a:rPr sz="2800" spc="-5" dirty="0">
                <a:solidFill>
                  <a:srgbClr val="000090"/>
                </a:solidFill>
                <a:latin typeface="Tahoma"/>
                <a:cs typeface="Tahoma"/>
              </a:rPr>
              <a:t>AI/ML</a:t>
            </a:r>
            <a:endParaRPr sz="2800" dirty="0">
              <a:latin typeface="Tahoma"/>
              <a:cs typeface="Tahoma"/>
            </a:endParaRPr>
          </a:p>
          <a:p>
            <a:pPr marL="878205" indent="-125095">
              <a:spcBef>
                <a:spcPts val="240"/>
              </a:spcBef>
              <a:buSzPct val="96428"/>
              <a:buFont typeface="Arial"/>
              <a:buChar char="•"/>
              <a:tabLst>
                <a:tab pos="878840" algn="l"/>
              </a:tabLst>
            </a:pPr>
            <a:r>
              <a:rPr sz="2800" spc="-10" dirty="0">
                <a:solidFill>
                  <a:srgbClr val="000090"/>
                </a:solidFill>
                <a:latin typeface="Tahoma"/>
                <a:cs typeface="Tahoma"/>
              </a:rPr>
              <a:t>IoT/Sensors</a:t>
            </a:r>
            <a:endParaRPr sz="2800" dirty="0">
              <a:latin typeface="Tahoma"/>
              <a:cs typeface="Tahoma"/>
            </a:endParaRPr>
          </a:p>
          <a:p>
            <a:pPr marL="306705" indent="-125095">
              <a:spcBef>
                <a:spcPts val="240"/>
              </a:spcBef>
              <a:buSzPct val="96428"/>
              <a:buFont typeface="Arial"/>
              <a:buChar char="•"/>
              <a:tabLst>
                <a:tab pos="307340" algn="l"/>
              </a:tabLst>
            </a:pPr>
            <a:r>
              <a:rPr sz="2800" spc="-25" dirty="0">
                <a:solidFill>
                  <a:srgbClr val="000090"/>
                </a:solidFill>
                <a:latin typeface="Tahoma"/>
                <a:cs typeface="Tahoma"/>
              </a:rPr>
              <a:t>Blockchains/Tokens</a:t>
            </a:r>
            <a:endParaRPr sz="2800" dirty="0">
              <a:latin typeface="Tahoma"/>
              <a:cs typeface="Tahoma"/>
            </a:endParaRPr>
          </a:p>
          <a:p>
            <a:pPr marL="276225" indent="-125095">
              <a:spcBef>
                <a:spcPts val="240"/>
              </a:spcBef>
              <a:buSzPct val="96428"/>
              <a:buFont typeface="Arial"/>
              <a:buChar char="•"/>
              <a:tabLst>
                <a:tab pos="276860" algn="l"/>
              </a:tabLst>
            </a:pPr>
            <a:r>
              <a:rPr sz="2800" spc="-10" dirty="0">
                <a:solidFill>
                  <a:srgbClr val="000090"/>
                </a:solidFill>
                <a:latin typeface="Tahoma"/>
                <a:cs typeface="Tahoma"/>
              </a:rPr>
              <a:t>P2P/M2M</a:t>
            </a:r>
            <a:r>
              <a:rPr sz="2800" spc="-15" dirty="0">
                <a:solidFill>
                  <a:srgbClr val="000090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000090"/>
                </a:solidFill>
                <a:latin typeface="Tahoma"/>
                <a:cs typeface="Tahoma"/>
              </a:rPr>
              <a:t>payments</a:t>
            </a:r>
            <a:endParaRPr sz="2800" dirty="0">
              <a:latin typeface="Tahoma"/>
              <a:cs typeface="Tahoma"/>
            </a:endParaRPr>
          </a:p>
          <a:p>
            <a:pPr marL="949960" lvl="1" indent="-125095">
              <a:spcBef>
                <a:spcPts val="240"/>
              </a:spcBef>
              <a:buSzPct val="96428"/>
              <a:buFont typeface="Arial"/>
              <a:buChar char="•"/>
              <a:tabLst>
                <a:tab pos="950594" algn="l"/>
              </a:tabLst>
            </a:pPr>
            <a:r>
              <a:rPr sz="2800" spc="-5" dirty="0">
                <a:solidFill>
                  <a:srgbClr val="000090"/>
                </a:solidFill>
                <a:latin typeface="Tahoma"/>
                <a:cs typeface="Tahoma"/>
              </a:rPr>
              <a:t>3D</a:t>
            </a:r>
            <a:r>
              <a:rPr sz="2800" spc="-15" dirty="0">
                <a:solidFill>
                  <a:srgbClr val="000090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000090"/>
                </a:solidFill>
                <a:latin typeface="Tahoma"/>
                <a:cs typeface="Tahoma"/>
              </a:rPr>
              <a:t>printing</a:t>
            </a:r>
            <a:endParaRPr sz="2800" dirty="0">
              <a:latin typeface="Tahoma"/>
              <a:cs typeface="Tahoma"/>
            </a:endParaRPr>
          </a:p>
          <a:p>
            <a:pPr marL="893444" indent="-125095">
              <a:spcBef>
                <a:spcPts val="244"/>
              </a:spcBef>
              <a:buSzPct val="96428"/>
              <a:buFont typeface="Arial"/>
              <a:buChar char="•"/>
              <a:tabLst>
                <a:tab pos="894080" algn="l"/>
              </a:tabLst>
            </a:pPr>
            <a:r>
              <a:rPr sz="2800" spc="-10" dirty="0">
                <a:solidFill>
                  <a:srgbClr val="000090"/>
                </a:solidFill>
                <a:latin typeface="Tahoma"/>
                <a:cs typeface="Tahoma"/>
              </a:rPr>
              <a:t>Renewables</a:t>
            </a:r>
            <a:endParaRPr sz="2800" dirty="0">
              <a:latin typeface="Tahoma"/>
              <a:cs typeface="Tahoma"/>
            </a:endParaRPr>
          </a:p>
          <a:p>
            <a:pPr marL="1320165" lvl="1" indent="-124460">
              <a:spcBef>
                <a:spcPts val="240"/>
              </a:spcBef>
              <a:buSzPct val="96428"/>
              <a:buFont typeface="Arial"/>
              <a:buChar char="•"/>
              <a:tabLst>
                <a:tab pos="1320800" algn="l"/>
              </a:tabLst>
            </a:pPr>
            <a:r>
              <a:rPr lang="en-US" sz="2800" spc="-5" dirty="0">
                <a:solidFill>
                  <a:srgbClr val="000090"/>
                </a:solidFill>
                <a:latin typeface="Tahoma"/>
                <a:cs typeface="Tahoma"/>
              </a:rPr>
              <a:t>MR=</a:t>
            </a:r>
            <a:r>
              <a:rPr sz="2800" spc="-5" dirty="0">
                <a:solidFill>
                  <a:srgbClr val="000090"/>
                </a:solidFill>
                <a:latin typeface="Tahoma"/>
                <a:cs typeface="Tahoma"/>
              </a:rPr>
              <a:t>VR/AR</a:t>
            </a:r>
            <a:r>
              <a:rPr lang="en-US" sz="2800" spc="-5" dirty="0">
                <a:solidFill>
                  <a:srgbClr val="000090"/>
                </a:solidFill>
                <a:latin typeface="Tahoma"/>
                <a:cs typeface="Tahoma"/>
              </a:rPr>
              <a:t>/MR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3598" y="6182821"/>
            <a:ext cx="29574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/>
              <a:t>ref. </a:t>
            </a:r>
            <a:r>
              <a:rPr lang="en-US" sz="1200" dirty="0"/>
              <a:t>https://</a:t>
            </a:r>
            <a:r>
              <a:rPr lang="en-US" sz="1200" dirty="0" err="1"/>
              <a:t>www.slideshare.net</a:t>
            </a:r>
            <a:r>
              <a:rPr lang="en-US" sz="1200" dirty="0"/>
              <a:t>/</a:t>
            </a:r>
            <a:r>
              <a:rPr lang="en-US" sz="1200" dirty="0" err="1"/>
              <a:t>eteigland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33224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F014D-F8EF-D745-85CA-CF0D44F65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education for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393B7-5E05-2042-9CA8-1B708ECD8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and Improve the Future!</a:t>
            </a:r>
          </a:p>
          <a:p>
            <a:r>
              <a:rPr lang="en-US" dirty="0"/>
              <a:t>Predict the Future or Close Loop of Future with Less Error!</a:t>
            </a:r>
          </a:p>
          <a:p>
            <a:r>
              <a:rPr lang="en-US" dirty="0"/>
              <a:t>Uplift the Purpose of Life!!!</a:t>
            </a:r>
          </a:p>
        </p:txBody>
      </p:sp>
    </p:spTree>
    <p:extLst>
      <p:ext uri="{BB962C8B-B14F-4D97-AF65-F5344CB8AC3E}">
        <p14:creationId xmlns:p14="http://schemas.microsoft.com/office/powerpoint/2010/main" val="130172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Class Activity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27268" cy="4907142"/>
          </a:xfrm>
        </p:spPr>
        <p:txBody>
          <a:bodyPr>
            <a:normAutofit fontScale="55000" lnSpcReduction="20000"/>
          </a:bodyPr>
          <a:lstStyle/>
          <a:p>
            <a:r>
              <a:rPr lang="en-US" altLang="zh-TW" dirty="0"/>
              <a:t>Weekly Special Topic Presentation by team: prepare 25 min. presentation and 5 min. Q&amp;A (team to organize questionnaires in advance for this)</a:t>
            </a:r>
          </a:p>
          <a:p>
            <a:r>
              <a:rPr lang="en-US" altLang="zh-TW" dirty="0"/>
              <a:t>Final Project Task: team effort or individual (optional)</a:t>
            </a:r>
          </a:p>
          <a:p>
            <a:pPr lvl="1"/>
            <a:r>
              <a:rPr lang="en-US" altLang="zh-TW" dirty="0"/>
              <a:t>Prepare 45min. Presentation and 15min. Q/A</a:t>
            </a:r>
          </a:p>
          <a:p>
            <a:pPr lvl="2"/>
            <a:r>
              <a:rPr lang="en-US" altLang="zh-TW" dirty="0"/>
              <a:t>Real-World Scenario</a:t>
            </a:r>
          </a:p>
          <a:p>
            <a:pPr lvl="2"/>
            <a:r>
              <a:rPr lang="en-US" altLang="zh-TW" dirty="0"/>
              <a:t>Supporting Data and Documents</a:t>
            </a:r>
          </a:p>
          <a:p>
            <a:pPr lvl="2"/>
            <a:r>
              <a:rPr lang="en-US" altLang="zh-TW" dirty="0"/>
              <a:t>Open-Ended Problem and Discussion</a:t>
            </a:r>
          </a:p>
          <a:p>
            <a:pPr lvl="1"/>
            <a:r>
              <a:rPr lang="en-US" altLang="zh-TW" dirty="0"/>
              <a:t>Write a Comprehensive Research Project Report or Business Plan</a:t>
            </a:r>
          </a:p>
          <a:p>
            <a:r>
              <a:rPr lang="en-US" altLang="zh-TW" dirty="0"/>
              <a:t>Topic for Final Project</a:t>
            </a:r>
          </a:p>
          <a:p>
            <a:pPr lvl="1"/>
            <a:r>
              <a:rPr lang="en-US" altLang="zh-TW" dirty="0"/>
              <a:t>New business plan: ideas for startup, product, technology, and business </a:t>
            </a:r>
            <a:r>
              <a:rPr lang="en-US" altLang="zh-TW" dirty="0" err="1"/>
              <a:t>etc</a:t>
            </a:r>
            <a:r>
              <a:rPr lang="en-US" altLang="zh-TW" dirty="0"/>
              <a:t>…</a:t>
            </a:r>
          </a:p>
          <a:p>
            <a:pPr lvl="1"/>
            <a:r>
              <a:rPr lang="en-US" altLang="zh-TW" dirty="0"/>
              <a:t>Research projects (TBD)</a:t>
            </a:r>
          </a:p>
          <a:p>
            <a:pPr lvl="2"/>
            <a:r>
              <a:rPr lang="en-US" altLang="zh-TW" dirty="0"/>
              <a:t>O</a:t>
            </a:r>
            <a:r>
              <a:rPr lang="en-US" altLang="zh-TW" sz="2000" dirty="0"/>
              <a:t>2</a:t>
            </a:r>
            <a:r>
              <a:rPr lang="en-US" altLang="zh-TW" dirty="0"/>
              <a:t>O (online-to-offline) and OMO (online-merge-offline) Businesses </a:t>
            </a:r>
          </a:p>
          <a:p>
            <a:pPr lvl="2"/>
            <a:r>
              <a:rPr lang="en-US" altLang="zh-TW" dirty="0"/>
              <a:t>Why cashless mobile payment is so popular in China</a:t>
            </a:r>
          </a:p>
          <a:p>
            <a:pPr lvl="2"/>
            <a:r>
              <a:rPr lang="en-US" altLang="zh-TW" dirty="0"/>
              <a:t>What is </a:t>
            </a:r>
            <a:r>
              <a:rPr lang="en-US" altLang="zh-TW" dirty="0" err="1"/>
              <a:t>Wechat</a:t>
            </a:r>
            <a:r>
              <a:rPr lang="en-US" altLang="zh-TW" dirty="0"/>
              <a:t>: the </a:t>
            </a:r>
            <a:r>
              <a:rPr lang="en-US" altLang="zh-TW" dirty="0" err="1"/>
              <a:t>SuperApp</a:t>
            </a:r>
            <a:endParaRPr lang="en-US" altLang="zh-TW" dirty="0"/>
          </a:p>
          <a:p>
            <a:pPr lvl="2"/>
            <a:r>
              <a:rPr lang="en-US" altLang="zh-TW" dirty="0"/>
              <a:t>The Four Waves of A.I.: Internet AI, Business AI, Perception AI, and Autonomous AI</a:t>
            </a:r>
          </a:p>
          <a:p>
            <a:pPr lvl="2"/>
            <a:r>
              <a:rPr lang="en-US" altLang="zh-TW" dirty="0"/>
              <a:t>A.I. Superpowers: the New World Order</a:t>
            </a:r>
          </a:p>
          <a:p>
            <a:pPr lvl="2"/>
            <a:r>
              <a:rPr lang="en-US" altLang="zh-TW" dirty="0"/>
              <a:t>Quantum Computing: What’s up to!</a:t>
            </a:r>
          </a:p>
          <a:p>
            <a:pPr lvl="2"/>
            <a:r>
              <a:rPr lang="en-US" altLang="zh-TW" dirty="0"/>
              <a:t>TBD…..</a:t>
            </a:r>
          </a:p>
          <a:p>
            <a:pPr lvl="1"/>
            <a:r>
              <a:rPr lang="en-US" altLang="zh-TW" dirty="0"/>
              <a:t>Hand-on real-life projects</a:t>
            </a:r>
          </a:p>
          <a:p>
            <a:pPr lvl="2"/>
            <a:r>
              <a:rPr lang="en-US" altLang="zh-TW" dirty="0"/>
              <a:t>Becoming citizen data scientist by using Kaggle platform </a:t>
            </a:r>
          </a:p>
          <a:p>
            <a:pPr lvl="2"/>
            <a:r>
              <a:rPr lang="en-US" altLang="zh-TW" dirty="0"/>
              <a:t>Develop your 1</a:t>
            </a:r>
            <a:r>
              <a:rPr lang="en-US" altLang="zh-TW" baseline="30000" dirty="0"/>
              <a:t>st</a:t>
            </a:r>
            <a:r>
              <a:rPr lang="en-US" altLang="zh-TW" dirty="0"/>
              <a:t> blockchain Apps (no programming experience needed)</a:t>
            </a:r>
          </a:p>
          <a:p>
            <a:pPr lvl="2"/>
            <a:r>
              <a:rPr lang="en-US" altLang="zh-TW" dirty="0"/>
              <a:t>Learn something about A.I. https://</a:t>
            </a:r>
            <a:r>
              <a:rPr lang="en-US" altLang="zh-TW" dirty="0" err="1"/>
              <a:t>www.elementsofai.com</a:t>
            </a:r>
            <a:r>
              <a:rPr lang="en-US" altLang="zh-TW" dirty="0"/>
              <a:t>/</a:t>
            </a:r>
          </a:p>
          <a:p>
            <a:pPr lvl="2"/>
            <a:endParaRPr lang="en-US" altLang="zh-TW" dirty="0"/>
          </a:p>
          <a:p>
            <a:pPr lvl="2"/>
            <a:endParaRPr lang="en-US" altLang="zh-TW" dirty="0"/>
          </a:p>
          <a:p>
            <a:pPr lvl="2"/>
            <a:endParaRPr lang="en-US" altLang="zh-TW" dirty="0"/>
          </a:p>
          <a:p>
            <a:pPr marL="914400" lvl="2" indent="0">
              <a:buNone/>
            </a:pPr>
            <a:endParaRPr lang="en-US" altLang="zh-TW" dirty="0"/>
          </a:p>
          <a:p>
            <a:pPr lvl="1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5363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Course Topics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en-US" altLang="zh-CN" dirty="0"/>
              <a:t>Course Introduction </a:t>
            </a:r>
          </a:p>
          <a:p>
            <a:r>
              <a:rPr kumimoji="1" lang="en-US" altLang="zh-CN" dirty="0"/>
              <a:t>Emerging Technology Trend </a:t>
            </a:r>
          </a:p>
          <a:p>
            <a:r>
              <a:rPr kumimoji="1" lang="en-US" altLang="zh-CN" dirty="0"/>
              <a:t>5G Technology, Application, and Technology War!</a:t>
            </a:r>
          </a:p>
          <a:p>
            <a:r>
              <a:rPr kumimoji="1" lang="en-US" altLang="zh-CN" dirty="0"/>
              <a:t>Blockchain Technology </a:t>
            </a:r>
            <a:r>
              <a:rPr kumimoji="1" lang="en-US" altLang="zh-CN"/>
              <a:t>and Application </a:t>
            </a:r>
            <a:endParaRPr kumimoji="1" lang="en-US" altLang="zh-CN" dirty="0"/>
          </a:p>
          <a:p>
            <a:r>
              <a:rPr kumimoji="1" lang="en-US" altLang="zh-CN" dirty="0"/>
              <a:t>Cryptocurrency</a:t>
            </a:r>
          </a:p>
          <a:p>
            <a:r>
              <a:rPr kumimoji="1" lang="en-US" altLang="zh-CN" dirty="0"/>
              <a:t>FINTECH (Financial Technology)</a:t>
            </a:r>
          </a:p>
          <a:p>
            <a:r>
              <a:rPr kumimoji="1" lang="en-US" altLang="zh-CN" dirty="0"/>
              <a:t>Digital Enterprise and Industry 4.0: Enterprise Virtualization </a:t>
            </a:r>
          </a:p>
          <a:p>
            <a:r>
              <a:rPr kumimoji="1" lang="en-US" altLang="zh-CN" dirty="0"/>
              <a:t>Culinary Technology and Reinvention of Food Recipes; Case Study and Discussion: "Digitized Your Favorite Recipe”</a:t>
            </a:r>
          </a:p>
          <a:p>
            <a:r>
              <a:rPr kumimoji="1" lang="en-US" altLang="zh-CN" dirty="0"/>
              <a:t>Hand-On Project: Machine Learning (ML) and Deep Learning (DL), or </a:t>
            </a:r>
            <a:r>
              <a:rPr kumimoji="1" lang="en-US" altLang="zh-CN" dirty="0" err="1"/>
              <a:t>Blockchain</a:t>
            </a:r>
            <a:r>
              <a:rPr kumimoji="1" lang="en-US" altLang="zh-CN" dirty="0"/>
              <a:t> Hand-On Project, or Research Project Report</a:t>
            </a:r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2050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497CC-E099-C44F-AB1C-F2A1553D2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92"/>
          </a:xfrm>
        </p:spPr>
        <p:txBody>
          <a:bodyPr>
            <a:normAutofit fontScale="90000"/>
          </a:bodyPr>
          <a:lstStyle/>
          <a:p>
            <a:r>
              <a:rPr lang="en-US" dirty="0"/>
              <a:t>Course Schedule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2ED09D8-FA11-3649-9CAF-42F15BA4E4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7865628"/>
              </p:ext>
            </p:extLst>
          </p:nvPr>
        </p:nvGraphicFramePr>
        <p:xfrm>
          <a:off x="251520" y="1160748"/>
          <a:ext cx="8778443" cy="5432946"/>
        </p:xfrm>
        <a:graphic>
          <a:graphicData uri="http://schemas.openxmlformats.org/drawingml/2006/table">
            <a:tbl>
              <a:tblPr/>
              <a:tblGrid>
                <a:gridCol w="518172">
                  <a:extLst>
                    <a:ext uri="{9D8B030D-6E8A-4147-A177-3AD203B41FA5}">
                      <a16:colId xmlns:a16="http://schemas.microsoft.com/office/drawing/2014/main" val="595660851"/>
                    </a:ext>
                  </a:extLst>
                </a:gridCol>
                <a:gridCol w="853460">
                  <a:extLst>
                    <a:ext uri="{9D8B030D-6E8A-4147-A177-3AD203B41FA5}">
                      <a16:colId xmlns:a16="http://schemas.microsoft.com/office/drawing/2014/main" val="732609705"/>
                    </a:ext>
                  </a:extLst>
                </a:gridCol>
                <a:gridCol w="6421268">
                  <a:extLst>
                    <a:ext uri="{9D8B030D-6E8A-4147-A177-3AD203B41FA5}">
                      <a16:colId xmlns:a16="http://schemas.microsoft.com/office/drawing/2014/main" val="19875486"/>
                    </a:ext>
                  </a:extLst>
                </a:gridCol>
                <a:gridCol w="985543">
                  <a:extLst>
                    <a:ext uri="{9D8B030D-6E8A-4147-A177-3AD203B41FA5}">
                      <a16:colId xmlns:a16="http://schemas.microsoft.com/office/drawing/2014/main" val="1833070999"/>
                    </a:ext>
                  </a:extLst>
                </a:gridCol>
              </a:tblGrid>
              <a:tr h="4203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>
                          <a:effectLst/>
                        </a:rPr>
                        <a:t>週次 </a:t>
                      </a:r>
                      <a:r>
                        <a:rPr lang="en-US" sz="1200">
                          <a:effectLst/>
                        </a:rPr>
                        <a:t>Wk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>
                          <a:effectLst/>
                        </a:rPr>
                        <a:t>日期 </a:t>
                      </a:r>
                      <a:r>
                        <a:rPr lang="en-US" sz="1200">
                          <a:effectLst/>
                        </a:rPr>
                        <a:t>Date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>
                          <a:effectLst/>
                        </a:rPr>
                        <a:t>課程內容 </a:t>
                      </a:r>
                      <a:r>
                        <a:rPr lang="en-US" sz="1200">
                          <a:effectLst/>
                        </a:rPr>
                        <a:t>Content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>
                          <a:effectLst/>
                        </a:rPr>
                        <a:t>備註 </a:t>
                      </a:r>
                      <a:r>
                        <a:rPr lang="en-US" sz="1200">
                          <a:effectLst/>
                        </a:rPr>
                        <a:t>Note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564914"/>
                  </a:ext>
                </a:extLst>
              </a:tr>
              <a:tr h="25869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9/12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Course Introduction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　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3301329"/>
                  </a:ext>
                </a:extLst>
              </a:tr>
              <a:tr h="25869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2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9/19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Emerging Technology Trend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　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8222532"/>
                  </a:ext>
                </a:extLst>
              </a:tr>
              <a:tr h="25869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3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9/26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5G Technology, Application, and Technology War!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　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295743"/>
                  </a:ext>
                </a:extLst>
              </a:tr>
              <a:tr h="25869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4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10/3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Blockchain Technology and Application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　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616368"/>
                  </a:ext>
                </a:extLst>
              </a:tr>
              <a:tr h="25869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5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10/10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Double Tenth National Holiday: no class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　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171299"/>
                  </a:ext>
                </a:extLst>
              </a:tr>
              <a:tr h="25869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6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10/17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Cryptocurrency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　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713801"/>
                  </a:ext>
                </a:extLst>
              </a:tr>
              <a:tr h="25869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7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10/24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FINTECH (Financial Technology): Part I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　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580865"/>
                  </a:ext>
                </a:extLst>
              </a:tr>
              <a:tr h="25869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8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10/31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FINTECH (Financial Technology): Part II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　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905552"/>
                  </a:ext>
                </a:extLst>
              </a:tr>
              <a:tr h="420382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9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11/7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No ClassworkToday: Class Re-scheduled to Nov.9 for Field-Trip to Hsinchu Science Park along with High-Tech barbecue/hotspring in the Central Mountain Range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　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244760"/>
                  </a:ext>
                </a:extLst>
              </a:tr>
              <a:tr h="25869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10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11/14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Project Consultation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　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9693209"/>
                  </a:ext>
                </a:extLst>
              </a:tr>
              <a:tr h="25869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11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11/21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Digital Enterprise and Industry 4.0: Enterprise Virtualization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　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576982"/>
                  </a:ext>
                </a:extLst>
              </a:tr>
              <a:tr h="25869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12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11/28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Culinary Technology and Reinvention of Food Recipes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　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639856"/>
                  </a:ext>
                </a:extLst>
              </a:tr>
              <a:tr h="25869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13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12/5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In-Class Demo of Favorite High Tech. Food/Dish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　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744906"/>
                  </a:ext>
                </a:extLst>
              </a:tr>
              <a:tr h="25869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14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12/12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Field trip to NeiHu Technology Park and Nankang Software Park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　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522160"/>
                  </a:ext>
                </a:extLst>
              </a:tr>
              <a:tr h="25869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15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12/19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Project Consultation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　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9883658"/>
                  </a:ext>
                </a:extLst>
              </a:tr>
              <a:tr h="25869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16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12/26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Project Presentation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　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417318"/>
                  </a:ext>
                </a:extLst>
              </a:tr>
              <a:tr h="25869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17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1/2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Project Presentation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　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625952"/>
                  </a:ext>
                </a:extLst>
              </a:tr>
              <a:tr h="25869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18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1/9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Wrap-Up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 　</a:t>
                      </a:r>
                    </a:p>
                  </a:txBody>
                  <a:tcPr marL="83814" marR="83814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0914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590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24" y="125760"/>
            <a:ext cx="8229600" cy="872970"/>
          </a:xfrm>
        </p:spPr>
        <p:txBody>
          <a:bodyPr/>
          <a:lstStyle/>
          <a:p>
            <a:r>
              <a:rPr lang="en-US" altLang="zh-TW" dirty="0"/>
              <a:t>Assignment for next week (9/19)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022890"/>
            <a:ext cx="8229600" cy="4525963"/>
          </a:xfrm>
        </p:spPr>
        <p:txBody>
          <a:bodyPr>
            <a:noAutofit/>
          </a:bodyPr>
          <a:lstStyle/>
          <a:p>
            <a:r>
              <a:rPr lang="en-US" altLang="zh-TW" sz="1800" dirty="0"/>
              <a:t>Case Study and Discussion: "Which Technology Pioneer Companies (chose one from each field) will be your Favorite and Why!“  </a:t>
            </a:r>
            <a:r>
              <a:rPr lang="en-US" altLang="zh-TW" sz="1800" dirty="0">
                <a:sym typeface="Wingdings" panose="05000000000000000000" pitchFamily="2" charset="2"/>
              </a:rPr>
              <a:t> prepare for 25min. presentation and 5min. Q&amp;A</a:t>
            </a:r>
          </a:p>
          <a:p>
            <a:r>
              <a:rPr lang="en-US" altLang="zh-TW" sz="1800" dirty="0">
                <a:sym typeface="Wingdings" panose="05000000000000000000" pitchFamily="2" charset="2"/>
              </a:rPr>
              <a:t>Company Review Assignment:</a:t>
            </a:r>
          </a:p>
          <a:p>
            <a:pPr lvl="1"/>
            <a:r>
              <a:rPr lang="en-US" altLang="zh-TW" sz="1800" dirty="0">
                <a:sym typeface="Wingdings" panose="05000000000000000000" pitchFamily="2" charset="2"/>
              </a:rPr>
              <a:t>Group 1: </a:t>
            </a:r>
            <a:r>
              <a:rPr lang="en-US" altLang="zh-TW" sz="1800" dirty="0">
                <a:sym typeface="Wingdings" panose="05000000000000000000" pitchFamily="2" charset="2"/>
                <a:hlinkClick r:id="rId2"/>
              </a:rPr>
              <a:t>http://widgets.weforum.org/techpioneers-2019/</a:t>
            </a:r>
            <a:r>
              <a:rPr lang="en-US" altLang="zh-TW" sz="1800" dirty="0">
                <a:sym typeface="Wingdings" panose="05000000000000000000" pitchFamily="2" charset="2"/>
              </a:rPr>
              <a:t> Health, Digital</a:t>
            </a:r>
          </a:p>
          <a:p>
            <a:pPr lvl="1"/>
            <a:r>
              <a:rPr lang="en-US" altLang="zh-TW" sz="1800" dirty="0">
                <a:sym typeface="Wingdings" panose="05000000000000000000" pitchFamily="2" charset="2"/>
              </a:rPr>
              <a:t>Group 2: </a:t>
            </a:r>
            <a:r>
              <a:rPr lang="en-US" altLang="zh-TW" sz="1800" dirty="0">
                <a:sym typeface="Wingdings" panose="05000000000000000000" pitchFamily="2" charset="2"/>
                <a:hlinkClick r:id="rId2"/>
              </a:rPr>
              <a:t>http://widgets.weforum.org/techpioneers-2019/</a:t>
            </a:r>
            <a:r>
              <a:rPr lang="en-US" altLang="zh-TW" sz="1800" dirty="0">
                <a:sym typeface="Wingdings" panose="05000000000000000000" pitchFamily="2" charset="2"/>
              </a:rPr>
              <a:t> Mobility &amp; Supply Chain, Cyber Security </a:t>
            </a:r>
          </a:p>
          <a:p>
            <a:pPr lvl="1"/>
            <a:r>
              <a:rPr lang="en-US" altLang="zh-TW" sz="1800" dirty="0">
                <a:sym typeface="Wingdings" panose="05000000000000000000" pitchFamily="2" charset="2"/>
              </a:rPr>
              <a:t>Group 3: </a:t>
            </a:r>
            <a:r>
              <a:rPr lang="en-US" altLang="zh-TW" sz="1800" dirty="0">
                <a:sym typeface="Wingdings" panose="05000000000000000000" pitchFamily="2" charset="2"/>
                <a:hlinkClick r:id="rId2"/>
              </a:rPr>
              <a:t>http://widgets.weforum.org/techpioneers-2019/</a:t>
            </a:r>
            <a:r>
              <a:rPr lang="en-US" altLang="zh-TW" sz="1800" dirty="0">
                <a:sym typeface="Wingdings" panose="05000000000000000000" pitchFamily="2" charset="2"/>
              </a:rPr>
              <a:t> Financial, Digital Identity</a:t>
            </a:r>
          </a:p>
          <a:p>
            <a:pPr lvl="1"/>
            <a:r>
              <a:rPr lang="en-US" altLang="zh-TW" sz="1800" dirty="0">
                <a:sym typeface="Wingdings" panose="05000000000000000000" pitchFamily="2" charset="2"/>
              </a:rPr>
              <a:t>Group 4: </a:t>
            </a:r>
            <a:r>
              <a:rPr lang="en-US" altLang="zh-TW" sz="1800" dirty="0">
                <a:sym typeface="Wingdings" panose="05000000000000000000" pitchFamily="2" charset="2"/>
                <a:hlinkClick r:id="rId2"/>
              </a:rPr>
              <a:t>http://widgets.weforum.org/techpioneers-2019/</a:t>
            </a:r>
            <a:r>
              <a:rPr lang="en-US" altLang="zh-TW" sz="1800" dirty="0">
                <a:sym typeface="Wingdings" panose="05000000000000000000" pitchFamily="2" charset="2"/>
              </a:rPr>
              <a:t> Production, Energy and Environment</a:t>
            </a:r>
          </a:p>
          <a:p>
            <a:r>
              <a:rPr lang="en-US" altLang="zh-TW" sz="1800" dirty="0">
                <a:sym typeface="Wingdings" panose="05000000000000000000" pitchFamily="2" charset="2"/>
              </a:rPr>
              <a:t>References:</a:t>
            </a:r>
          </a:p>
          <a:p>
            <a:pPr lvl="1"/>
            <a:r>
              <a:rPr lang="en-US" altLang="zh-TW" sz="1800" dirty="0">
                <a:sym typeface="Wingdings" panose="05000000000000000000" pitchFamily="2" charset="2"/>
              </a:rPr>
              <a:t>Technology Pioneer Company: </a:t>
            </a:r>
            <a:r>
              <a:rPr lang="en-US" altLang="zh-TW" sz="1800" dirty="0">
                <a:sym typeface="Wingdings" panose="05000000000000000000" pitchFamily="2" charset="2"/>
                <a:hlinkClick r:id="rId3"/>
              </a:rPr>
              <a:t>https://www.weforum.org/communities/technology-pioneer</a:t>
            </a:r>
            <a:r>
              <a:rPr lang="en-US" altLang="zh-TW" sz="1800" dirty="0">
                <a:sym typeface="Wingdings" panose="05000000000000000000" pitchFamily="2" charset="2"/>
              </a:rPr>
              <a:t>. </a:t>
            </a:r>
          </a:p>
          <a:p>
            <a:pPr lvl="1"/>
            <a:r>
              <a:rPr lang="en-US" altLang="zh-TW" sz="1800" dirty="0">
                <a:sym typeface="Wingdings" panose="05000000000000000000" pitchFamily="2" charset="2"/>
              </a:rPr>
              <a:t>Handout: Emerging Technology Trend </a:t>
            </a:r>
            <a:r>
              <a:rPr lang="en-US" altLang="zh-TW" sz="1800" dirty="0">
                <a:sym typeface="Wingdings" panose="05000000000000000000" pitchFamily="2" charset="2"/>
                <a:hlinkClick r:id="rId4"/>
              </a:rPr>
              <a:t>http://danieleewww.yolasite.com/2019-mgb070.php</a:t>
            </a:r>
            <a:endParaRPr lang="en-US" altLang="zh-TW" sz="1800" dirty="0">
              <a:sym typeface="Wingdings" panose="05000000000000000000" pitchFamily="2" charset="2"/>
            </a:endParaRPr>
          </a:p>
          <a:p>
            <a:r>
              <a:rPr lang="en-US" altLang="zh-TW" sz="1800" dirty="0">
                <a:sym typeface="Wingdings" panose="05000000000000000000" pitchFamily="2" charset="2"/>
              </a:rPr>
              <a:t>Recommend to use Prezi style of presentation </a:t>
            </a:r>
            <a:r>
              <a:rPr lang="en-US" altLang="zh-TW" sz="1800" dirty="0">
                <a:sym typeface="Wingdings" panose="05000000000000000000" pitchFamily="2" charset="2"/>
                <a:hlinkClick r:id="rId5"/>
              </a:rPr>
              <a:t>https://prezi.com/signup/public/</a:t>
            </a:r>
            <a:endParaRPr lang="zh-TW" alt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84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927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Presentation and Q&amp;A Guideline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271" y="1410234"/>
            <a:ext cx="8229600" cy="4525963"/>
          </a:xfrm>
        </p:spPr>
        <p:txBody>
          <a:bodyPr>
            <a:noAutofit/>
          </a:bodyPr>
          <a:lstStyle/>
          <a:p>
            <a:r>
              <a:rPr lang="en-US" altLang="zh-TW" sz="1800" dirty="0"/>
              <a:t>Review the selection criteria here </a:t>
            </a:r>
            <a:r>
              <a:rPr lang="en-US" altLang="zh-TW" sz="1800" dirty="0">
                <a:hlinkClick r:id="rId2"/>
              </a:rPr>
              <a:t>https://www.weforum.org/about/technology-pioneers-programme-faq</a:t>
            </a:r>
            <a:r>
              <a:rPr lang="en-US" altLang="zh-TW" sz="1800" dirty="0"/>
              <a:t> and identify the selection criteria and takeaways.</a:t>
            </a:r>
            <a:endParaRPr lang="en-US" altLang="zh-TW" sz="1800" dirty="0">
              <a:sym typeface="Wingdings" panose="05000000000000000000" pitchFamily="2" charset="2"/>
            </a:endParaRPr>
          </a:p>
          <a:p>
            <a:r>
              <a:rPr lang="en-US" altLang="zh-TW" sz="1800" dirty="0">
                <a:sym typeface="Wingdings" panose="05000000000000000000" pitchFamily="2" charset="2"/>
              </a:rPr>
              <a:t>Review the website of your favorite company including its technology advancing and business progress.</a:t>
            </a:r>
          </a:p>
          <a:p>
            <a:r>
              <a:rPr lang="en-US" altLang="zh-TW" sz="1800" dirty="0">
                <a:sym typeface="Wingdings" panose="05000000000000000000" pitchFamily="2" charset="2"/>
              </a:rPr>
              <a:t>Google the company information see any information on its technology/business competitor or positive/negative business reviews 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TW" sz="1800" dirty="0">
                <a:sym typeface="Wingdings" panose="05000000000000000000" pitchFamily="2" charset="2"/>
              </a:rPr>
              <a:t>Review the handout material : Emerging Technology Trend </a:t>
            </a:r>
            <a:r>
              <a:rPr lang="en-US" altLang="zh-TW" sz="1800" dirty="0">
                <a:sym typeface="Wingdings" panose="05000000000000000000" pitchFamily="2" charset="2"/>
                <a:hlinkClick r:id="rId3"/>
              </a:rPr>
              <a:t>http://danieleewww.yolasite.com</a:t>
            </a:r>
            <a:r>
              <a:rPr lang="en-US" altLang="zh-TW" sz="1800">
                <a:sym typeface="Wingdings" panose="05000000000000000000" pitchFamily="2" charset="2"/>
                <a:hlinkClick r:id="rId3"/>
              </a:rPr>
              <a:t>/2019-mgb070</a:t>
            </a:r>
            <a:r>
              <a:rPr lang="en-US" altLang="zh-TW" sz="1800" dirty="0">
                <a:sym typeface="Wingdings" panose="05000000000000000000" pitchFamily="2" charset="2"/>
                <a:hlinkClick r:id="rId3"/>
              </a:rPr>
              <a:t>.php</a:t>
            </a:r>
            <a:r>
              <a:rPr lang="en-US" altLang="zh-TW" sz="1800" dirty="0">
                <a:sym typeface="Wingdings" panose="05000000000000000000" pitchFamily="2" charset="2"/>
              </a:rPr>
              <a:t> to get familiar with the information about the tipping point and predict if your favorite company could squeeze into the “Chasm” stage.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TW" sz="1800" dirty="0">
                <a:sym typeface="Wingdings" panose="05000000000000000000" pitchFamily="2" charset="2"/>
              </a:rPr>
              <a:t>Prepare questionnaires in advance for Q&amp;A session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TW" sz="1800" dirty="0">
                <a:sym typeface="Wingdings" panose="05000000000000000000" pitchFamily="2" charset="2"/>
              </a:rPr>
              <a:t>Presentation Arrangement</a:t>
            </a:r>
            <a:r>
              <a:rPr lang="en-US" altLang="zh-TW" sz="1800" dirty="0">
                <a:sym typeface="Wingdings"/>
              </a:rPr>
              <a:t> (recommended): arrange a group leader to moderate the presentation and Q &amp; A session, and each team member should carry certain part of presentation, if possible. </a:t>
            </a:r>
            <a:endParaRPr lang="en-US" altLang="zh-TW" sz="1800" dirty="0">
              <a:sym typeface="Wingdings" panose="05000000000000000000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84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771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09684-03C1-504B-9E64-6A9CFEE18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and Humanity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F40E0-2A2C-064A-8258-C33B7A04B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https://www.youtube.com/watch?v=ajGgd9Ld-Wc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09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Technology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The Merriam-Webster Dictionary offers a definition of the term: "</a:t>
            </a:r>
            <a:r>
              <a:rPr lang="en-US" altLang="zh-TW" b="1" i="1" dirty="0"/>
              <a:t>the practical application of knowledge</a:t>
            </a:r>
            <a:r>
              <a:rPr lang="en-US" altLang="zh-TW" i="1" dirty="0"/>
              <a:t> </a:t>
            </a:r>
            <a:r>
              <a:rPr lang="en-US" altLang="zh-TW" dirty="0"/>
              <a:t>especially in a particular area" and "a </a:t>
            </a:r>
            <a:r>
              <a:rPr lang="en-US" altLang="zh-TW" i="1" dirty="0"/>
              <a:t>capability</a:t>
            </a:r>
            <a:r>
              <a:rPr lang="en-US" altLang="zh-TW" dirty="0"/>
              <a:t> given by the </a:t>
            </a:r>
            <a:r>
              <a:rPr lang="en-US" altLang="zh-TW" i="1" dirty="0"/>
              <a:t>practical application of knowledge</a:t>
            </a:r>
            <a:r>
              <a:rPr lang="en-US" altLang="zh-TW" dirty="0"/>
              <a:t>".</a:t>
            </a:r>
          </a:p>
          <a:p>
            <a:r>
              <a:rPr lang="en-US" altLang="zh-TW" dirty="0"/>
              <a:t>Technology can be most broadly defined as the entities, both material and immaterial, created by the application of mental and physical effort in order to achieve some </a:t>
            </a:r>
            <a:r>
              <a:rPr lang="en-US" altLang="zh-TW" b="1" i="1" dirty="0"/>
              <a:t>value</a:t>
            </a:r>
            <a:r>
              <a:rPr lang="en-US" altLang="zh-TW" dirty="0"/>
              <a:t>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204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711200"/>
            <a:ext cx="81280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925706" y="6146800"/>
            <a:ext cx="5724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 Wild Gorillas Handy with a Stick. </a:t>
            </a:r>
            <a:r>
              <a:rPr lang="en-US" altLang="zh-TW" dirty="0" err="1"/>
              <a:t>PLoS</a:t>
            </a:r>
            <a:r>
              <a:rPr lang="en-US" altLang="zh-TW" dirty="0"/>
              <a:t> Biology Vol. 3/11/2005, e385 doi:10.1371/journal.pbio.0030385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8379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Technology and Industry/Business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Why this!</a:t>
            </a:r>
          </a:p>
          <a:p>
            <a:r>
              <a:rPr lang="en-US" altLang="zh-TW" dirty="0"/>
              <a:t>Interests….</a:t>
            </a:r>
          </a:p>
          <a:p>
            <a:r>
              <a:rPr lang="en-US" altLang="zh-TW" dirty="0"/>
              <a:t>Philosophy </a:t>
            </a:r>
          </a:p>
          <a:p>
            <a:pPr lvl="1"/>
            <a:r>
              <a:rPr lang="en-US" altLang="zh-TW" dirty="0"/>
              <a:t>Romantic understanding</a:t>
            </a:r>
          </a:p>
          <a:p>
            <a:pPr lvl="1"/>
            <a:r>
              <a:rPr lang="en-US" altLang="zh-TW" dirty="0"/>
              <a:t>Classic understanding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842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2" y="890718"/>
            <a:ext cx="8911666" cy="556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31362" y="350658"/>
            <a:ext cx="4038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TW" sz="2400" dirty="0"/>
              <a:t>Romantic Understanding</a:t>
            </a:r>
          </a:p>
        </p:txBody>
      </p:sp>
    </p:spTree>
    <p:extLst>
      <p:ext uri="{BB962C8B-B14F-4D97-AF65-F5344CB8AC3E}">
        <p14:creationId xmlns:p14="http://schemas.microsoft.com/office/powerpoint/2010/main" val="1721336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1362" y="350658"/>
            <a:ext cx="3970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TW" sz="2400" dirty="0">
                <a:solidFill>
                  <a:prstClr val="black"/>
                </a:solidFill>
              </a:rPr>
              <a:t>Classical Understanding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2" y="1214754"/>
            <a:ext cx="7830870" cy="50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137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1362" y="350658"/>
            <a:ext cx="5775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TW" sz="2400" dirty="0"/>
              <a:t>Romantic + Classical Understandings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6" y="1160748"/>
            <a:ext cx="6750750" cy="50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736425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26650</TotalTime>
  <Words>1389</Words>
  <Application>Microsoft Macintosh PowerPoint</Application>
  <PresentationFormat>On-screen Show (4:3)</PresentationFormat>
  <Paragraphs>234</Paragraphs>
  <Slides>27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  <vt:variant>
        <vt:lpstr>Custom Shows</vt:lpstr>
      </vt:variant>
      <vt:variant>
        <vt:i4>1</vt:i4>
      </vt:variant>
    </vt:vector>
  </HeadingPairs>
  <TitlesOfParts>
    <vt:vector size="38" baseType="lpstr">
      <vt:lpstr>Liberation Sans Narrow</vt:lpstr>
      <vt:lpstr>新細明體</vt:lpstr>
      <vt:lpstr>宋体</vt:lpstr>
      <vt:lpstr>Arial</vt:lpstr>
      <vt:lpstr>Calibri</vt:lpstr>
      <vt:lpstr>Tahoma</vt:lpstr>
      <vt:lpstr>Times New Roman</vt:lpstr>
      <vt:lpstr>Trebuchet MS</vt:lpstr>
      <vt:lpstr>Wingdings</vt:lpstr>
      <vt:lpstr>自訂設計</vt:lpstr>
      <vt:lpstr>Technology and Industry/Business</vt:lpstr>
      <vt:lpstr>State of Mind</vt:lpstr>
      <vt:lpstr>AI and Humanity</vt:lpstr>
      <vt:lpstr>Technology</vt:lpstr>
      <vt:lpstr>PowerPoint Presentation</vt:lpstr>
      <vt:lpstr>Technology and Industry/Business</vt:lpstr>
      <vt:lpstr>PowerPoint Presentation</vt:lpstr>
      <vt:lpstr>PowerPoint Presentation</vt:lpstr>
      <vt:lpstr>PowerPoint Presentation</vt:lpstr>
      <vt:lpstr>Project example: “Egg Replacement” mission is making the egg without dependency on animals.</vt:lpstr>
      <vt:lpstr>---cont.  “What’s your takes on this”</vt:lpstr>
      <vt:lpstr>Five Years Ago</vt:lpstr>
      <vt:lpstr>PowerPoint Presentation</vt:lpstr>
      <vt:lpstr>PowerPoint Presentation</vt:lpstr>
      <vt:lpstr>PowerPoint Presentation</vt:lpstr>
      <vt:lpstr>PowerPoint Presentation</vt:lpstr>
      <vt:lpstr>H.I.S. Co. has Hotels run</vt:lpstr>
      <vt:lpstr>PowerPoint Presentation</vt:lpstr>
      <vt:lpstr>Technology is Changing Business</vt:lpstr>
      <vt:lpstr>FINTECH Evolution (Financial Technology)</vt:lpstr>
      <vt:lpstr>Convergence for a  “true” Collaborative Economy?</vt:lpstr>
      <vt:lpstr>What’s education for </vt:lpstr>
      <vt:lpstr>Class Activity</vt:lpstr>
      <vt:lpstr>Course Topics</vt:lpstr>
      <vt:lpstr>Course Schedule</vt:lpstr>
      <vt:lpstr>Assignment for next week (9/19)</vt:lpstr>
      <vt:lpstr>Presentation and Q&amp;A Guideline</vt:lpstr>
      <vt:lpstr>自訂放映1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Topics “International Business and Enterprise”</dc:title>
  <dc:creator>dlee</dc:creator>
  <cp:lastModifiedBy>Microsoft Office User</cp:lastModifiedBy>
  <cp:revision>1029</cp:revision>
  <dcterms:created xsi:type="dcterms:W3CDTF">2009-10-28T05:58:26Z</dcterms:created>
  <dcterms:modified xsi:type="dcterms:W3CDTF">2019-09-12T11:27:18Z</dcterms:modified>
</cp:coreProperties>
</file>