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sldIdLst>
    <p:sldId id="520" r:id="rId2"/>
    <p:sldId id="564" r:id="rId3"/>
    <p:sldId id="566" r:id="rId4"/>
    <p:sldId id="568" r:id="rId5"/>
    <p:sldId id="567" r:id="rId6"/>
    <p:sldId id="577" r:id="rId7"/>
    <p:sldId id="569" r:id="rId8"/>
    <p:sldId id="570" r:id="rId9"/>
    <p:sldId id="571" r:id="rId10"/>
    <p:sldId id="572" r:id="rId11"/>
    <p:sldId id="573" r:id="rId12"/>
    <p:sldId id="574" r:id="rId13"/>
    <p:sldId id="575" r:id="rId14"/>
    <p:sldId id="576" r:id="rId15"/>
    <p:sldId id="581" r:id="rId16"/>
    <p:sldId id="582" r:id="rId17"/>
    <p:sldId id="584" r:id="rId18"/>
    <p:sldId id="580" r:id="rId19"/>
    <p:sldId id="585" r:id="rId20"/>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9655"/>
    <p:restoredTop sz="99511" autoAdjust="0"/>
  </p:normalViewPr>
  <p:slideViewPr>
    <p:cSldViewPr>
      <p:cViewPr varScale="1">
        <p:scale>
          <a:sx n="131" d="100"/>
          <a:sy n="131" d="100"/>
        </p:scale>
        <p:origin x="72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54006" cy="54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F9B2C2C-32E8-476A-85CB-F9D50B0EFFA5}" type="slidenum">
              <a:rPr lang="en-US" altLang="zh-TW"/>
              <a:pPr>
                <a:defRPr/>
              </a:pPr>
              <a:t>‹#›</a:t>
            </a:fld>
            <a:endParaRPr lang="en-US" altLang="zh-TW"/>
          </a:p>
        </p:txBody>
      </p:sp>
    </p:spTree>
    <p:extLst>
      <p:ext uri="{BB962C8B-B14F-4D97-AF65-F5344CB8AC3E}">
        <p14:creationId xmlns:p14="http://schemas.microsoft.com/office/powerpoint/2010/main" val="3874771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1</a:t>
            </a:fld>
            <a:endParaRPr lang="en-US" altLang="zh-TW"/>
          </a:p>
        </p:txBody>
      </p:sp>
    </p:spTree>
    <p:extLst>
      <p:ext uri="{BB962C8B-B14F-4D97-AF65-F5344CB8AC3E}">
        <p14:creationId xmlns:p14="http://schemas.microsoft.com/office/powerpoint/2010/main" val="35032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2019/9/19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2019/9/19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2019/9/19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2019/9/19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2019/9/19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2019/9/19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48F2F-FBA4-488B-B57C-38DE3688855E}" type="datetimeFigureOut">
              <a:rPr lang="zh-TW" altLang="en-US" smtClean="0"/>
              <a:pPr/>
              <a:t>2019/9/19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679B-1706-4C2F-8442-C9A4E94B261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zL-oXxNGVM"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www.youtube.com/watch?v=QuR969uMICM" TargetMode="External"/><Relationship Id="rId4" Type="http://schemas.openxmlformats.org/officeDocument/2006/relationships/hyperlink" Target="https://www.youtube.com/watch?v=kEJBxotcxRw"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c.com/jessica-stillman/21-future-jobs-robots-are-actually-creating.html" TargetMode="External"/><Relationship Id="rId2" Type="http://schemas.openxmlformats.org/officeDocument/2006/relationships/hyperlink" Target="https://medium.com/@kaifulee/10-jobs-that-are-safe-in-an-ai-world-ec4c45523f4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3.weforum.org/docs/WEF_Top_10_Emerging_Technologies_2019_Report.pdf" TargetMode="External"/><Relationship Id="rId2" Type="http://schemas.openxmlformats.org/officeDocument/2006/relationships/hyperlink" Target="https://www.weforum.org/agenda/2019/07/these-are-the-top-10-emerging-technologies-of-2019/" TargetMode="External"/><Relationship Id="rId1" Type="http://schemas.openxmlformats.org/officeDocument/2006/relationships/slideLayout" Target="../slideLayouts/slideLayout2.xml"/><Relationship Id="rId5" Type="http://schemas.openxmlformats.org/officeDocument/2006/relationships/hyperlink" Target="http://www.tadviser.ru/images/6/6b/3891569-top-10-strategic-technology-trends-for-2019.pdf" TargetMode="External"/><Relationship Id="rId4" Type="http://schemas.openxmlformats.org/officeDocument/2006/relationships/hyperlink" Target="https://www.youtube.com/watch?v=nRTRyfIDp4k&amp;feature=youtu.b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blogs.gartner.com/carlie-idoine/files/2018/05/What-Does-a-CDS-Look-Like.jp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a:bodyPr>
          <a:lstStyle/>
          <a:p>
            <a:pPr eaLnBrk="1" hangingPunct="1"/>
            <a:r>
              <a:rPr lang="en-US" altLang="zh-TW" dirty="0"/>
              <a:t>Emerging Technology Trend</a:t>
            </a:r>
            <a:endParaRPr lang="en-US" altLang="zh-TW" dirty="0">
              <a:solidFill>
                <a:srgbClr val="173CD7"/>
              </a:solidFill>
            </a:endParaRPr>
          </a:p>
        </p:txBody>
      </p:sp>
      <p:sp>
        <p:nvSpPr>
          <p:cNvPr id="2051" name="Text Box 4"/>
          <p:cNvSpPr txBox="1">
            <a:spLocks noChangeArrowheads="1"/>
          </p:cNvSpPr>
          <p:nvPr/>
        </p:nvSpPr>
        <p:spPr bwMode="auto">
          <a:xfrm>
            <a:off x="1776252" y="4941888"/>
            <a:ext cx="5404172" cy="646331"/>
          </a:xfrm>
          <a:prstGeom prst="rect">
            <a:avLst/>
          </a:prstGeom>
          <a:noFill/>
          <a:ln w="9525">
            <a:noFill/>
            <a:miter lim="800000"/>
            <a:headEnd/>
            <a:tailEnd/>
          </a:ln>
        </p:spPr>
        <p:txBody>
          <a:bodyPr wrap="none">
            <a:spAutoFit/>
          </a:bodyPr>
          <a:lstStyle/>
          <a:p>
            <a:pPr algn="ctr"/>
            <a:r>
              <a:rPr lang="en-US" altLang="zh-TW" dirty="0"/>
              <a:t>http://</a:t>
            </a:r>
            <a:r>
              <a:rPr lang="en-US" altLang="zh-TW" dirty="0" err="1"/>
              <a:t>danieleewww.yolasite.com</a:t>
            </a:r>
            <a:r>
              <a:rPr lang="en-US" altLang="zh-TW" dirty="0"/>
              <a:t>/2019-mgb070.php</a:t>
            </a:r>
          </a:p>
          <a:p>
            <a:pPr algn="ctr"/>
            <a:r>
              <a:rPr lang="en-US" altLang="zh-TW" dirty="0" err="1"/>
              <a:t>danieleewww@gmail.com</a:t>
            </a:r>
            <a:endParaRPr lang="en-US" altLang="zh-TW" dirty="0"/>
          </a:p>
        </p:txBody>
      </p:sp>
      <p:sp>
        <p:nvSpPr>
          <p:cNvPr id="2052" name="Text Box 5"/>
          <p:cNvSpPr txBox="1">
            <a:spLocks noChangeArrowheads="1"/>
          </p:cNvSpPr>
          <p:nvPr/>
        </p:nvSpPr>
        <p:spPr bwMode="auto">
          <a:xfrm>
            <a:off x="3059113" y="4365625"/>
            <a:ext cx="2967037" cy="457200"/>
          </a:xfrm>
          <a:prstGeom prst="rect">
            <a:avLst/>
          </a:prstGeom>
          <a:noFill/>
          <a:ln w="9525">
            <a:noFill/>
            <a:miter lim="800000"/>
            <a:headEnd/>
            <a:tailEnd/>
          </a:ln>
        </p:spPr>
        <p:txBody>
          <a:bodyPr wrap="none">
            <a:spAutoFit/>
          </a:bodyPr>
          <a:lstStyle/>
          <a:p>
            <a:r>
              <a:rPr lang="en-US" altLang="zh-TW" sz="2400"/>
              <a:t>Daniel Hao Tien Lee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0B91B8-569C-4849-8924-1207B3B2D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4" name="Rectangle 3">
            <a:extLst>
              <a:ext uri="{FF2B5EF4-FFF2-40B4-BE49-F238E27FC236}">
                <a16:creationId xmlns:a16="http://schemas.microsoft.com/office/drawing/2014/main" id="{804EDF43-EC89-AE47-8615-26F3F53043CC}"/>
              </a:ext>
            </a:extLst>
          </p:cNvPr>
          <p:cNvSpPr/>
          <p:nvPr/>
        </p:nvSpPr>
        <p:spPr>
          <a:xfrm>
            <a:off x="305526" y="5913276"/>
            <a:ext cx="2409634" cy="369332"/>
          </a:xfrm>
          <a:prstGeom prst="rect">
            <a:avLst/>
          </a:prstGeom>
        </p:spPr>
        <p:txBody>
          <a:bodyPr wrap="none">
            <a:spAutoFit/>
          </a:bodyPr>
          <a:lstStyle/>
          <a:p>
            <a:r>
              <a:rPr lang="en-US" dirty="0">
                <a:solidFill>
                  <a:srgbClr val="333333"/>
                </a:solidFill>
                <a:latin typeface="Helvetica" pitchFamily="2" charset="0"/>
              </a:rPr>
              <a:t>UX = user experience</a:t>
            </a:r>
            <a:endParaRPr lang="en-US" dirty="0">
              <a:solidFill>
                <a:srgbClr val="333333"/>
              </a:solidFill>
              <a:effectLst/>
              <a:latin typeface="Helvetica" pitchFamily="2" charset="0"/>
            </a:endParaRPr>
          </a:p>
        </p:txBody>
      </p:sp>
    </p:spTree>
    <p:extLst>
      <p:ext uri="{BB962C8B-B14F-4D97-AF65-F5344CB8AC3E}">
        <p14:creationId xmlns:p14="http://schemas.microsoft.com/office/powerpoint/2010/main" val="277747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ADAE29-5347-9C47-B033-3E35BE722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3716"/>
            <a:ext cx="9144000" cy="3550568"/>
          </a:xfrm>
          <a:prstGeom prst="rect">
            <a:avLst/>
          </a:prstGeom>
        </p:spPr>
      </p:pic>
    </p:spTree>
    <p:extLst>
      <p:ext uri="{BB962C8B-B14F-4D97-AF65-F5344CB8AC3E}">
        <p14:creationId xmlns:p14="http://schemas.microsoft.com/office/powerpoint/2010/main" val="224052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1EE71-16DB-A141-B09A-0EBC224E4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2766"/>
            <a:ext cx="9144000" cy="4402286"/>
          </a:xfrm>
          <a:prstGeom prst="rect">
            <a:avLst/>
          </a:prstGeom>
        </p:spPr>
      </p:pic>
    </p:spTree>
    <p:extLst>
      <p:ext uri="{BB962C8B-B14F-4D97-AF65-F5344CB8AC3E}">
        <p14:creationId xmlns:p14="http://schemas.microsoft.com/office/powerpoint/2010/main" val="409007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FF5F5-2C83-7B4E-B88D-41E2AEBFB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4" y="1538790"/>
            <a:ext cx="9000492" cy="5290088"/>
          </a:xfrm>
          <a:prstGeom prst="rect">
            <a:avLst/>
          </a:prstGeom>
        </p:spPr>
      </p:pic>
      <p:sp>
        <p:nvSpPr>
          <p:cNvPr id="2" name="Rectangle 1">
            <a:extLst>
              <a:ext uri="{FF2B5EF4-FFF2-40B4-BE49-F238E27FC236}">
                <a16:creationId xmlns:a16="http://schemas.microsoft.com/office/drawing/2014/main" id="{AB69D656-D687-9045-9417-C466F05DC87D}"/>
              </a:ext>
            </a:extLst>
          </p:cNvPr>
          <p:cNvSpPr/>
          <p:nvPr/>
        </p:nvSpPr>
        <p:spPr>
          <a:xfrm>
            <a:off x="143508" y="242646"/>
            <a:ext cx="8154906" cy="1938992"/>
          </a:xfrm>
          <a:prstGeom prst="rect">
            <a:avLst/>
          </a:prstGeom>
        </p:spPr>
        <p:txBody>
          <a:bodyPr wrap="square">
            <a:spAutoFit/>
          </a:bodyPr>
          <a:lstStyle/>
          <a:p>
            <a:r>
              <a:rPr lang="en-US" sz="2400" i="1" dirty="0">
                <a:solidFill>
                  <a:srgbClr val="222222"/>
                </a:solidFill>
                <a:latin typeface="Verdana" panose="020B0604030504040204" pitchFamily="34" charset="0"/>
              </a:rPr>
              <a:t>“The move from compliance-driven organizations to ethics-driven organizations can be described as the hierarchy of intent.”</a:t>
            </a:r>
            <a:endParaRPr lang="en-US" sz="2400" dirty="0">
              <a:solidFill>
                <a:srgbClr val="222222"/>
              </a:solidFill>
              <a:latin typeface="Verdana" panose="020B0604030504040204" pitchFamily="34" charset="0"/>
            </a:endParaRPr>
          </a:p>
          <a:p>
            <a:br>
              <a:rPr lang="en-US" sz="2400" dirty="0"/>
            </a:br>
            <a:endParaRPr lang="en-US" sz="2400" dirty="0"/>
          </a:p>
        </p:txBody>
      </p:sp>
    </p:spTree>
    <p:extLst>
      <p:ext uri="{BB962C8B-B14F-4D97-AF65-F5344CB8AC3E}">
        <p14:creationId xmlns:p14="http://schemas.microsoft.com/office/powerpoint/2010/main" val="356373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06081-876F-CD42-B07D-CAE295C4F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5209"/>
            <a:ext cx="9144000" cy="5367580"/>
          </a:xfrm>
          <a:prstGeom prst="rect">
            <a:avLst/>
          </a:prstGeom>
        </p:spPr>
      </p:pic>
      <p:sp>
        <p:nvSpPr>
          <p:cNvPr id="2" name="Rectangle 1">
            <a:extLst>
              <a:ext uri="{FF2B5EF4-FFF2-40B4-BE49-F238E27FC236}">
                <a16:creationId xmlns:a16="http://schemas.microsoft.com/office/drawing/2014/main" id="{0B1EDD45-E425-7046-8660-767C3400AEF3}"/>
              </a:ext>
            </a:extLst>
          </p:cNvPr>
          <p:cNvSpPr/>
          <p:nvPr/>
        </p:nvSpPr>
        <p:spPr>
          <a:xfrm>
            <a:off x="2195736" y="5789624"/>
            <a:ext cx="4266474" cy="830997"/>
          </a:xfrm>
          <a:prstGeom prst="rect">
            <a:avLst/>
          </a:prstGeom>
        </p:spPr>
        <p:txBody>
          <a:bodyPr wrap="square">
            <a:spAutoFit/>
          </a:bodyPr>
          <a:lstStyle/>
          <a:p>
            <a:r>
              <a:rPr lang="en-US" sz="1200" dirty="0">
                <a:hlinkClick r:id="rId3"/>
              </a:rPr>
              <a:t>https://www.youtube.com/watch?v=PzL-oXxNGVM</a:t>
            </a:r>
            <a:endParaRPr lang="en-US" sz="1200" dirty="0"/>
          </a:p>
          <a:p>
            <a:r>
              <a:rPr lang="en-US" sz="1200" dirty="0">
                <a:hlinkClick r:id="rId4"/>
              </a:rPr>
              <a:t>https://www.youtube.com/watch?v=kEJBxotcxRw</a:t>
            </a:r>
            <a:endParaRPr lang="en-US" sz="1200" dirty="0"/>
          </a:p>
          <a:p>
            <a:r>
              <a:rPr lang="en-US" sz="1200" dirty="0">
                <a:hlinkClick r:id="rId5"/>
              </a:rPr>
              <a:t>https://www.youtube.com/watch?v=JhHMJCUmq28</a:t>
            </a:r>
          </a:p>
          <a:p>
            <a:r>
              <a:rPr lang="en-US" sz="1200" dirty="0">
                <a:hlinkClick r:id="rId5"/>
              </a:rPr>
              <a:t>https://www.youtube.com/watch?v=QuR969uMICM</a:t>
            </a:r>
            <a:endParaRPr lang="en-US" sz="1200" dirty="0"/>
          </a:p>
        </p:txBody>
      </p:sp>
    </p:spTree>
    <p:extLst>
      <p:ext uri="{BB962C8B-B14F-4D97-AF65-F5344CB8AC3E}">
        <p14:creationId xmlns:p14="http://schemas.microsoft.com/office/powerpoint/2010/main" val="152995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47D4-30C6-B14D-9C25-2E963C5CF5A2}"/>
              </a:ext>
            </a:extLst>
          </p:cNvPr>
          <p:cNvSpPr>
            <a:spLocks noGrp="1"/>
          </p:cNvSpPr>
          <p:nvPr>
            <p:ph type="title"/>
          </p:nvPr>
        </p:nvSpPr>
        <p:spPr>
          <a:xfrm>
            <a:off x="457200" y="274638"/>
            <a:ext cx="8229600" cy="670086"/>
          </a:xfrm>
        </p:spPr>
        <p:txBody>
          <a:bodyPr>
            <a:noAutofit/>
          </a:bodyPr>
          <a:lstStyle/>
          <a:p>
            <a:r>
              <a:rPr lang="en-US" sz="3600" dirty="0"/>
              <a:t>What AI Can and Can’t Do: </a:t>
            </a:r>
            <a:br>
              <a:rPr lang="en-US" sz="3600" dirty="0"/>
            </a:br>
            <a:r>
              <a:rPr lang="en-US" sz="3600" dirty="0"/>
              <a:t>Replacement of Cognitive Labor</a:t>
            </a:r>
          </a:p>
        </p:txBody>
      </p:sp>
      <p:pic>
        <p:nvPicPr>
          <p:cNvPr id="7" name="Picture 6">
            <a:extLst>
              <a:ext uri="{FF2B5EF4-FFF2-40B4-BE49-F238E27FC236}">
                <a16:creationId xmlns:a16="http://schemas.microsoft.com/office/drawing/2014/main" id="{92A9D283-276A-FF48-B530-78B853C9A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6019252"/>
          </a:xfrm>
          <a:prstGeom prst="rect">
            <a:avLst/>
          </a:prstGeom>
        </p:spPr>
      </p:pic>
      <p:sp>
        <p:nvSpPr>
          <p:cNvPr id="4" name="Rectangle 3">
            <a:extLst>
              <a:ext uri="{FF2B5EF4-FFF2-40B4-BE49-F238E27FC236}">
                <a16:creationId xmlns:a16="http://schemas.microsoft.com/office/drawing/2014/main" id="{75A1D577-BFD8-9E46-9B89-6E605DA2B32F}"/>
              </a:ext>
            </a:extLst>
          </p:cNvPr>
          <p:cNvSpPr/>
          <p:nvPr/>
        </p:nvSpPr>
        <p:spPr>
          <a:xfrm>
            <a:off x="4896036" y="6583362"/>
            <a:ext cx="3996444" cy="461665"/>
          </a:xfrm>
          <a:prstGeom prst="rect">
            <a:avLst/>
          </a:prstGeom>
        </p:spPr>
        <p:txBody>
          <a:bodyPr wrap="square">
            <a:spAutoFit/>
          </a:bodyPr>
          <a:lstStyle/>
          <a:p>
            <a:r>
              <a:rPr lang="en-US" sz="1200" dirty="0"/>
              <a:t>"AI Super-Powers, China, Silicon Valley, and The New World Order",  Kai-Fu Lee 2018</a:t>
            </a:r>
          </a:p>
        </p:txBody>
      </p:sp>
    </p:spTree>
    <p:extLst>
      <p:ext uri="{BB962C8B-B14F-4D97-AF65-F5344CB8AC3E}">
        <p14:creationId xmlns:p14="http://schemas.microsoft.com/office/powerpoint/2010/main" val="68154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47D4-30C6-B14D-9C25-2E963C5CF5A2}"/>
              </a:ext>
            </a:extLst>
          </p:cNvPr>
          <p:cNvSpPr>
            <a:spLocks noGrp="1"/>
          </p:cNvSpPr>
          <p:nvPr>
            <p:ph type="title"/>
          </p:nvPr>
        </p:nvSpPr>
        <p:spPr>
          <a:xfrm>
            <a:off x="457200" y="274638"/>
            <a:ext cx="8229600" cy="454062"/>
          </a:xfrm>
        </p:spPr>
        <p:txBody>
          <a:bodyPr>
            <a:noAutofit/>
          </a:bodyPr>
          <a:lstStyle/>
          <a:p>
            <a:r>
              <a:rPr lang="en-US" sz="3600" dirty="0"/>
              <a:t>What AI Can and Can’t Do: </a:t>
            </a:r>
            <a:br>
              <a:rPr lang="en-US" sz="3600" dirty="0"/>
            </a:br>
            <a:r>
              <a:rPr lang="en-US" sz="3600" dirty="0"/>
              <a:t>Replacement of Physical Labor</a:t>
            </a:r>
          </a:p>
        </p:txBody>
      </p:sp>
      <p:pic>
        <p:nvPicPr>
          <p:cNvPr id="4" name="Picture 3">
            <a:extLst>
              <a:ext uri="{FF2B5EF4-FFF2-40B4-BE49-F238E27FC236}">
                <a16:creationId xmlns:a16="http://schemas.microsoft.com/office/drawing/2014/main" id="{EF4570C4-3B23-4D46-8D40-78189A39F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6058233"/>
          </a:xfrm>
          <a:prstGeom prst="rect">
            <a:avLst/>
          </a:prstGeom>
        </p:spPr>
      </p:pic>
      <p:sp>
        <p:nvSpPr>
          <p:cNvPr id="3" name="Rectangle 2">
            <a:extLst>
              <a:ext uri="{FF2B5EF4-FFF2-40B4-BE49-F238E27FC236}">
                <a16:creationId xmlns:a16="http://schemas.microsoft.com/office/drawing/2014/main" id="{3098CDA7-0849-2B48-A51A-26C709CE4B6B}"/>
              </a:ext>
            </a:extLst>
          </p:cNvPr>
          <p:cNvSpPr/>
          <p:nvPr/>
        </p:nvSpPr>
        <p:spPr>
          <a:xfrm>
            <a:off x="4842030" y="6507342"/>
            <a:ext cx="4104456" cy="461665"/>
          </a:xfrm>
          <a:prstGeom prst="rect">
            <a:avLst/>
          </a:prstGeom>
        </p:spPr>
        <p:txBody>
          <a:bodyPr wrap="square">
            <a:spAutoFit/>
          </a:bodyPr>
          <a:lstStyle/>
          <a:p>
            <a:r>
              <a:rPr lang="en-US" sz="1200" dirty="0"/>
              <a:t>"AI Super-Powers, China, Silicon Valley, and The New World Order",  Kai-Fu Lee 2018</a:t>
            </a:r>
          </a:p>
        </p:txBody>
      </p:sp>
    </p:spTree>
    <p:extLst>
      <p:ext uri="{BB962C8B-B14F-4D97-AF65-F5344CB8AC3E}">
        <p14:creationId xmlns:p14="http://schemas.microsoft.com/office/powerpoint/2010/main" val="368051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958C8-6F71-BF4A-9148-24E4B5C14F97}"/>
              </a:ext>
            </a:extLst>
          </p:cNvPr>
          <p:cNvSpPr>
            <a:spLocks noGrp="1"/>
          </p:cNvSpPr>
          <p:nvPr>
            <p:ph type="title"/>
          </p:nvPr>
        </p:nvSpPr>
        <p:spPr/>
        <p:txBody>
          <a:bodyPr/>
          <a:lstStyle/>
          <a:p>
            <a:r>
              <a:rPr lang="en-US" dirty="0"/>
              <a:t>Post AI Era</a:t>
            </a:r>
          </a:p>
        </p:txBody>
      </p:sp>
      <p:sp>
        <p:nvSpPr>
          <p:cNvPr id="3" name="Content Placeholder 2">
            <a:extLst>
              <a:ext uri="{FF2B5EF4-FFF2-40B4-BE49-F238E27FC236}">
                <a16:creationId xmlns:a16="http://schemas.microsoft.com/office/drawing/2014/main" id="{6636B489-169A-B149-9612-B3F35EB8795B}"/>
              </a:ext>
            </a:extLst>
          </p:cNvPr>
          <p:cNvSpPr>
            <a:spLocks noGrp="1"/>
          </p:cNvSpPr>
          <p:nvPr>
            <p:ph idx="1"/>
          </p:nvPr>
        </p:nvSpPr>
        <p:spPr/>
        <p:txBody>
          <a:bodyPr/>
          <a:lstStyle/>
          <a:p>
            <a:r>
              <a:rPr lang="en-US" dirty="0"/>
              <a:t>Symbiosis between Human and AI-Machine!</a:t>
            </a:r>
          </a:p>
          <a:p>
            <a:pPr lvl="1"/>
            <a:r>
              <a:rPr lang="en-US" dirty="0"/>
              <a:t>How</a:t>
            </a:r>
          </a:p>
          <a:p>
            <a:pPr lvl="1"/>
            <a:r>
              <a:rPr lang="en-US" dirty="0">
                <a:hlinkClick r:id="rId2"/>
              </a:rPr>
              <a:t>https://medium.com/@kaifulee/10-jobs-that-are-safe-in-an-ai-world-ec4c45523f4f</a:t>
            </a:r>
            <a:endParaRPr lang="en-US" dirty="0"/>
          </a:p>
          <a:p>
            <a:pPr lvl="1"/>
            <a:r>
              <a:rPr lang="en-US" dirty="0">
                <a:hlinkClick r:id="rId3"/>
              </a:rPr>
              <a:t>https://www.inc.com/jessica-stillman</a:t>
            </a:r>
            <a:r>
              <a:rPr lang="en-US">
                <a:hlinkClick r:id="rId3"/>
              </a:rPr>
              <a:t>/21-future-jobs-robots-are-actually-creating.html</a:t>
            </a:r>
            <a:endParaRPr lang="en-US"/>
          </a:p>
          <a:p>
            <a:pPr lvl="1"/>
            <a:endParaRPr lang="en-US" dirty="0"/>
          </a:p>
          <a:p>
            <a:r>
              <a:rPr lang="en-US" dirty="0"/>
              <a:t>…..</a:t>
            </a:r>
          </a:p>
        </p:txBody>
      </p:sp>
    </p:spTree>
    <p:extLst>
      <p:ext uri="{BB962C8B-B14F-4D97-AF65-F5344CB8AC3E}">
        <p14:creationId xmlns:p14="http://schemas.microsoft.com/office/powerpoint/2010/main" val="179176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8EC9-0665-D24B-B35F-1CDAF2FA1C4C}"/>
              </a:ext>
            </a:extLst>
          </p:cNvPr>
          <p:cNvSpPr>
            <a:spLocks noGrp="1"/>
          </p:cNvSpPr>
          <p:nvPr>
            <p:ph type="title"/>
          </p:nvPr>
        </p:nvSpPr>
        <p:spPr>
          <a:xfrm>
            <a:off x="457200" y="274638"/>
            <a:ext cx="8229600" cy="832104"/>
          </a:xfrm>
        </p:spPr>
        <p:txBody>
          <a:bodyPr>
            <a:normAutofit/>
          </a:bodyPr>
          <a:lstStyle/>
          <a:p>
            <a:r>
              <a:rPr lang="en-US" altLang="zh-TW" sz="4000" dirty="0"/>
              <a:t>Assignment for next week (9/26)</a:t>
            </a:r>
            <a:endParaRPr lang="en-US" sz="4000" dirty="0"/>
          </a:p>
        </p:txBody>
      </p:sp>
      <p:sp>
        <p:nvSpPr>
          <p:cNvPr id="4" name="Content Placeholder 2">
            <a:extLst>
              <a:ext uri="{FF2B5EF4-FFF2-40B4-BE49-F238E27FC236}">
                <a16:creationId xmlns:a16="http://schemas.microsoft.com/office/drawing/2014/main" id="{70ACEEDE-9051-BD49-9F49-C49DEB3DA835}"/>
              </a:ext>
            </a:extLst>
          </p:cNvPr>
          <p:cNvSpPr>
            <a:spLocks noGrp="1"/>
          </p:cNvSpPr>
          <p:nvPr>
            <p:ph idx="1"/>
          </p:nvPr>
        </p:nvSpPr>
        <p:spPr>
          <a:xfrm>
            <a:off x="457200" y="1214754"/>
            <a:ext cx="8229600" cy="5125300"/>
          </a:xfrm>
        </p:spPr>
        <p:txBody>
          <a:bodyPr>
            <a:noAutofit/>
          </a:bodyPr>
          <a:lstStyle/>
          <a:p>
            <a:r>
              <a:rPr lang="en-US" altLang="zh-TW" sz="2400" dirty="0">
                <a:sym typeface="Wingdings" panose="05000000000000000000" pitchFamily="2" charset="2"/>
              </a:rPr>
              <a:t>Resolution of “The population is ready for Artificial Intelligence”</a:t>
            </a:r>
          </a:p>
          <a:p>
            <a:pPr lvl="1"/>
            <a:r>
              <a:rPr lang="en-US" altLang="zh-TW" sz="2000" dirty="0">
                <a:sym typeface="Wingdings" panose="05000000000000000000" pitchFamily="2" charset="2"/>
              </a:rPr>
              <a:t>Argument # 1: Taxing both A.I. Robot and A. I. Automation could ease social inequality issues</a:t>
            </a:r>
          </a:p>
          <a:p>
            <a:pPr lvl="1"/>
            <a:r>
              <a:rPr lang="en-US" altLang="zh-TW" sz="2000" dirty="0">
                <a:sym typeface="Wingdings" panose="05000000000000000000" pitchFamily="2" charset="2"/>
              </a:rPr>
              <a:t>Argument # 2: Universal Basic Income for digital economy can improve social unstable</a:t>
            </a:r>
          </a:p>
          <a:p>
            <a:pPr lvl="1"/>
            <a:r>
              <a:rPr lang="en-US" altLang="zh-TW" sz="2000" dirty="0">
                <a:sym typeface="Wingdings" panose="05000000000000000000" pitchFamily="2" charset="2"/>
              </a:rPr>
              <a:t>Argument # 3: AI/ML(machine learning) in education should close the gap on income inequality</a:t>
            </a:r>
          </a:p>
          <a:p>
            <a:pPr lvl="1"/>
            <a:r>
              <a:rPr lang="en-US" altLang="zh-TW" sz="2000" dirty="0">
                <a:sym typeface="Wingdings" panose="05000000000000000000" pitchFamily="2" charset="2"/>
              </a:rPr>
              <a:t>Argument # X: (to be determined by the team)</a:t>
            </a:r>
          </a:p>
          <a:p>
            <a:r>
              <a:rPr lang="en-US" altLang="zh-TW" sz="2400" dirty="0">
                <a:sym typeface="Wingdings" panose="05000000000000000000" pitchFamily="2" charset="2"/>
              </a:rPr>
              <a:t>Arrangement: For(group 1/3), Against(group 2/4), Judging(Daniel)</a:t>
            </a:r>
          </a:p>
          <a:p>
            <a:pPr marL="0" indent="0">
              <a:buNone/>
            </a:pPr>
            <a:endParaRPr lang="en-US" altLang="zh-TW" sz="1800" dirty="0">
              <a:sym typeface="Wingdings" panose="05000000000000000000" pitchFamily="2" charset="2"/>
            </a:endParaRPr>
          </a:p>
        </p:txBody>
      </p:sp>
    </p:spTree>
    <p:extLst>
      <p:ext uri="{BB962C8B-B14F-4D97-AF65-F5344CB8AC3E}">
        <p14:creationId xmlns:p14="http://schemas.microsoft.com/office/powerpoint/2010/main" val="201685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DA84-BB36-7344-AAE7-04DE9F5D85E3}"/>
              </a:ext>
            </a:extLst>
          </p:cNvPr>
          <p:cNvSpPr>
            <a:spLocks noGrp="1"/>
          </p:cNvSpPr>
          <p:nvPr>
            <p:ph type="title"/>
          </p:nvPr>
        </p:nvSpPr>
        <p:spPr/>
        <p:txBody>
          <a:bodyPr>
            <a:normAutofit/>
          </a:bodyPr>
          <a:lstStyle/>
          <a:p>
            <a:r>
              <a:rPr lang="en-US" dirty="0"/>
              <a:t>Informal Debate Guidelines</a:t>
            </a:r>
          </a:p>
        </p:txBody>
      </p:sp>
      <p:sp>
        <p:nvSpPr>
          <p:cNvPr id="3" name="Content Placeholder 2">
            <a:extLst>
              <a:ext uri="{FF2B5EF4-FFF2-40B4-BE49-F238E27FC236}">
                <a16:creationId xmlns:a16="http://schemas.microsoft.com/office/drawing/2014/main" id="{2E244E0C-A1F6-B04F-A3C1-6B61BA35A6FA}"/>
              </a:ext>
            </a:extLst>
          </p:cNvPr>
          <p:cNvSpPr>
            <a:spLocks noGrp="1"/>
          </p:cNvSpPr>
          <p:nvPr>
            <p:ph idx="1"/>
          </p:nvPr>
        </p:nvSpPr>
        <p:spPr/>
        <p:txBody>
          <a:bodyPr>
            <a:normAutofit fontScale="55000" lnSpcReduction="20000"/>
          </a:bodyPr>
          <a:lstStyle/>
          <a:p>
            <a:r>
              <a:rPr lang="en-US" dirty="0"/>
              <a:t>Conducting: </a:t>
            </a:r>
          </a:p>
          <a:p>
            <a:pPr lvl="1"/>
            <a:r>
              <a:rPr lang="en-US" dirty="0"/>
              <a:t>The first speaker on the For (affirmative) team presents arguments in support of the resolution. (5-10 minutes)</a:t>
            </a:r>
          </a:p>
          <a:p>
            <a:pPr lvl="1"/>
            <a:r>
              <a:rPr lang="en-US" dirty="0"/>
              <a:t>The first speaker on the Against (opposing) team presents arguments opposing the resolution. (5-10 minutes)</a:t>
            </a:r>
          </a:p>
          <a:p>
            <a:pPr lvl="1"/>
            <a:r>
              <a:rPr lang="en-US" dirty="0"/>
              <a:t>The second speaker on the For team presents further arguments in support of the resolution, identifies areas of conflict, and answers questions that may have been raised by the opposition speaker. (5-10 minutes)</a:t>
            </a:r>
          </a:p>
          <a:p>
            <a:pPr lvl="1"/>
            <a:r>
              <a:rPr lang="en-US" dirty="0"/>
              <a:t>The second speaker on the Against team presents further arguments against the resolution, identifies further areas of conflict, and answers questions that may have been raised by the previous affirmative speaker. (5 – 10 minutes)</a:t>
            </a:r>
          </a:p>
          <a:p>
            <a:pPr lvl="1"/>
            <a:r>
              <a:rPr lang="en-US" dirty="0"/>
              <a:t>The rules may include a short recess for teams to prepare their rebuttals. (5 minutes)</a:t>
            </a:r>
          </a:p>
          <a:p>
            <a:pPr lvl="1"/>
            <a:r>
              <a:rPr lang="en-US" dirty="0"/>
              <a:t>The Against team begins with the rebuttal, attempting to defend the opposing arguments and to defeat the supporting arguments without adding any new information. (3 – 5 minutes)</a:t>
            </a:r>
          </a:p>
          <a:p>
            <a:pPr lvl="1"/>
            <a:r>
              <a:rPr lang="en-US" dirty="0"/>
              <a:t>First rebuttal of the affirmative team (3 – 5 minutes)</a:t>
            </a:r>
          </a:p>
          <a:p>
            <a:pPr lvl="1"/>
            <a:r>
              <a:rPr lang="en-US" dirty="0"/>
              <a:t>Each team gets a second rebuttal for closing statements with the For team having the last opportunity to speak. (3 – 5 minutes each)</a:t>
            </a:r>
          </a:p>
          <a:p>
            <a:r>
              <a:rPr lang="en-US" dirty="0"/>
              <a:t>Each team must type up a </a:t>
            </a:r>
            <a:r>
              <a:rPr lang="en-US" u="sng" dirty="0"/>
              <a:t>general</a:t>
            </a:r>
            <a:r>
              <a:rPr lang="en-US" dirty="0"/>
              <a:t> script/outline of their arguments.</a:t>
            </a:r>
          </a:p>
          <a:p>
            <a:r>
              <a:rPr lang="en-US" dirty="0"/>
              <a:t>Each team must have prepared one page of hypothetical counterarguments.</a:t>
            </a:r>
          </a:p>
          <a:p>
            <a:r>
              <a:rPr lang="en-US" dirty="0"/>
              <a:t>Each person in the group must speak at least once.</a:t>
            </a:r>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1117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Top Technology Trend</a:t>
            </a:r>
          </a:p>
        </p:txBody>
      </p:sp>
      <p:sp>
        <p:nvSpPr>
          <p:cNvPr id="3" name="Content Placeholder 2"/>
          <p:cNvSpPr>
            <a:spLocks noGrp="1"/>
          </p:cNvSpPr>
          <p:nvPr>
            <p:ph idx="1"/>
          </p:nvPr>
        </p:nvSpPr>
        <p:spPr/>
        <p:txBody>
          <a:bodyPr>
            <a:normAutofit fontScale="92500"/>
          </a:bodyPr>
          <a:lstStyle/>
          <a:p>
            <a:r>
              <a:rPr lang="en-US" dirty="0">
                <a:hlinkClick r:id="rId2"/>
              </a:rPr>
              <a:t>https://www.weforum.org/agenda/2019/07/these-are-the-top-10-emerging-technologies-of-2019/</a:t>
            </a:r>
            <a:endParaRPr lang="en-US" dirty="0"/>
          </a:p>
          <a:p>
            <a:r>
              <a:rPr lang="en-US" dirty="0">
                <a:hlinkClick r:id="rId3"/>
              </a:rPr>
              <a:t>http://www3.weforum.org/docs/WEF_Top_10_Emerging_Technologies_2019_Report.pdf</a:t>
            </a:r>
            <a:endParaRPr lang="en-US" dirty="0">
              <a:hlinkClick r:id="rId4"/>
            </a:endParaRPr>
          </a:p>
          <a:p>
            <a:r>
              <a:rPr lang="en-US" dirty="0">
                <a:hlinkClick r:id="rId4"/>
              </a:rPr>
              <a:t>https://www.youtube.com/watch?v=nRTRyfIDp4k&amp;feature=youtu.be</a:t>
            </a:r>
            <a:endParaRPr lang="en-US" dirty="0"/>
          </a:p>
          <a:p>
            <a:r>
              <a:rPr lang="en-US" dirty="0">
                <a:hlinkClick r:id="rId5"/>
              </a:rPr>
              <a:t>http://www.tadviser.ru/images/6/6b/3891569-top-10-strategic-technology-trends-for-2019.pdf</a:t>
            </a:r>
            <a:endParaRPr lang="pt-BR" dirty="0"/>
          </a:p>
          <a:p>
            <a:endParaRPr lang="en-US" dirty="0"/>
          </a:p>
        </p:txBody>
      </p:sp>
    </p:spTree>
    <p:extLst>
      <p:ext uri="{BB962C8B-B14F-4D97-AF65-F5344CB8AC3E}">
        <p14:creationId xmlns:p14="http://schemas.microsoft.com/office/powerpoint/2010/main" val="39688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22B018-381A-0E42-8E4C-0394D6A87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7469"/>
            <a:ext cx="9144000" cy="5223061"/>
          </a:xfrm>
          <a:prstGeom prst="rect">
            <a:avLst/>
          </a:prstGeom>
        </p:spPr>
      </p:pic>
    </p:spTree>
    <p:extLst>
      <p:ext uri="{BB962C8B-B14F-4D97-AF65-F5344CB8AC3E}">
        <p14:creationId xmlns:p14="http://schemas.microsoft.com/office/powerpoint/2010/main" val="320491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1789B-7E3B-1D4D-B6D3-2BB062BCB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7092"/>
            <a:ext cx="9144000" cy="4763815"/>
          </a:xfrm>
          <a:prstGeom prst="rect">
            <a:avLst/>
          </a:prstGeom>
        </p:spPr>
      </p:pic>
    </p:spTree>
    <p:extLst>
      <p:ext uri="{BB962C8B-B14F-4D97-AF65-F5344CB8AC3E}">
        <p14:creationId xmlns:p14="http://schemas.microsoft.com/office/powerpoint/2010/main" val="342447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D1EDE-7434-8C4A-AE97-3658AA89B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10"/>
            <a:ext cx="9144000" cy="5514580"/>
          </a:xfrm>
          <a:prstGeom prst="rect">
            <a:avLst/>
          </a:prstGeom>
        </p:spPr>
      </p:pic>
      <p:sp>
        <p:nvSpPr>
          <p:cNvPr id="4" name="Rectangle 3">
            <a:extLst>
              <a:ext uri="{FF2B5EF4-FFF2-40B4-BE49-F238E27FC236}">
                <a16:creationId xmlns:a16="http://schemas.microsoft.com/office/drawing/2014/main" id="{5598F971-44EC-9541-AF5E-6C7E291C892D}"/>
              </a:ext>
            </a:extLst>
          </p:cNvPr>
          <p:cNvSpPr/>
          <p:nvPr/>
        </p:nvSpPr>
        <p:spPr>
          <a:xfrm>
            <a:off x="467544" y="6345324"/>
            <a:ext cx="2516586" cy="369332"/>
          </a:xfrm>
          <a:prstGeom prst="rect">
            <a:avLst/>
          </a:prstGeom>
        </p:spPr>
        <p:txBody>
          <a:bodyPr wrap="none">
            <a:spAutoFit/>
          </a:bodyPr>
          <a:lstStyle/>
          <a:p>
            <a:r>
              <a:rPr lang="en-US" dirty="0">
                <a:solidFill>
                  <a:srgbClr val="333333"/>
                </a:solidFill>
                <a:latin typeface="Helvetica" pitchFamily="2" charset="0"/>
              </a:rPr>
              <a:t>ML = machine learning</a:t>
            </a:r>
            <a:endParaRPr lang="en-US" dirty="0">
              <a:solidFill>
                <a:srgbClr val="333333"/>
              </a:solidFill>
              <a:effectLst/>
              <a:latin typeface="Helvetica" pitchFamily="2" charset="0"/>
            </a:endParaRPr>
          </a:p>
        </p:txBody>
      </p:sp>
    </p:spTree>
    <p:extLst>
      <p:ext uri="{BB962C8B-B14F-4D97-AF65-F5344CB8AC3E}">
        <p14:creationId xmlns:p14="http://schemas.microsoft.com/office/powerpoint/2010/main" val="252686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D7EF-265E-4343-A351-36279B3BC6AA}"/>
              </a:ext>
            </a:extLst>
          </p:cNvPr>
          <p:cNvSpPr>
            <a:spLocks noGrp="1"/>
          </p:cNvSpPr>
          <p:nvPr>
            <p:ph type="title"/>
          </p:nvPr>
        </p:nvSpPr>
        <p:spPr>
          <a:xfrm>
            <a:off x="457200" y="274638"/>
            <a:ext cx="8229600" cy="724092"/>
          </a:xfrm>
        </p:spPr>
        <p:txBody>
          <a:bodyPr>
            <a:normAutofit/>
          </a:bodyPr>
          <a:lstStyle/>
          <a:p>
            <a:r>
              <a:rPr lang="en-US" sz="4000" dirty="0"/>
              <a:t>Traits of a Citizen Data Scientist</a:t>
            </a:r>
          </a:p>
        </p:txBody>
      </p:sp>
      <p:pic>
        <p:nvPicPr>
          <p:cNvPr id="5" name="Content Placeholder 4">
            <a:extLst>
              <a:ext uri="{FF2B5EF4-FFF2-40B4-BE49-F238E27FC236}">
                <a16:creationId xmlns:a16="http://schemas.microsoft.com/office/drawing/2014/main" id="{A01F937D-E7CE-FD45-99A2-289B7101C3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461" y="1160748"/>
            <a:ext cx="8292013" cy="5114010"/>
          </a:xfrm>
        </p:spPr>
      </p:pic>
      <p:sp>
        <p:nvSpPr>
          <p:cNvPr id="6" name="Rectangle 5">
            <a:extLst>
              <a:ext uri="{FF2B5EF4-FFF2-40B4-BE49-F238E27FC236}">
                <a16:creationId xmlns:a16="http://schemas.microsoft.com/office/drawing/2014/main" id="{A7C12B81-CE2D-594C-9EE5-322DDED4C9FA}"/>
              </a:ext>
            </a:extLst>
          </p:cNvPr>
          <p:cNvSpPr/>
          <p:nvPr/>
        </p:nvSpPr>
        <p:spPr>
          <a:xfrm>
            <a:off x="546461" y="6433291"/>
            <a:ext cx="5959698" cy="276999"/>
          </a:xfrm>
          <a:prstGeom prst="rect">
            <a:avLst/>
          </a:prstGeom>
        </p:spPr>
        <p:txBody>
          <a:bodyPr wrap="square">
            <a:spAutoFit/>
          </a:bodyPr>
          <a:lstStyle/>
          <a:p>
            <a:r>
              <a:rPr lang="en-US" sz="1200" dirty="0">
                <a:hlinkClick r:id="rId3"/>
              </a:rPr>
              <a:t>https://blogs.gartner.com/carlie-idoine/files/2018/05/What-Does-a-CDS-Look-Like.jpg</a:t>
            </a:r>
            <a:endParaRPr lang="en-US" sz="1200" dirty="0"/>
          </a:p>
        </p:txBody>
      </p:sp>
    </p:spTree>
    <p:extLst>
      <p:ext uri="{BB962C8B-B14F-4D97-AF65-F5344CB8AC3E}">
        <p14:creationId xmlns:p14="http://schemas.microsoft.com/office/powerpoint/2010/main" val="272130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5FA12-15CD-794A-857B-65C9C03DE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4637"/>
            <a:ext cx="9144000" cy="5508726"/>
          </a:xfrm>
          <a:prstGeom prst="rect">
            <a:avLst/>
          </a:prstGeom>
        </p:spPr>
      </p:pic>
    </p:spTree>
    <p:extLst>
      <p:ext uri="{BB962C8B-B14F-4D97-AF65-F5344CB8AC3E}">
        <p14:creationId xmlns:p14="http://schemas.microsoft.com/office/powerpoint/2010/main" val="27000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0601AD-DC22-9848-BE49-2AE52C61C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3583"/>
            <a:ext cx="9144000" cy="4970834"/>
          </a:xfrm>
          <a:prstGeom prst="rect">
            <a:avLst/>
          </a:prstGeom>
        </p:spPr>
      </p:pic>
      <p:sp>
        <p:nvSpPr>
          <p:cNvPr id="4" name="Rectangle 3">
            <a:extLst>
              <a:ext uri="{FF2B5EF4-FFF2-40B4-BE49-F238E27FC236}">
                <a16:creationId xmlns:a16="http://schemas.microsoft.com/office/drawing/2014/main" id="{4C55F71C-18B8-B141-B3BE-A5B61ECC093F}"/>
              </a:ext>
            </a:extLst>
          </p:cNvPr>
          <p:cNvSpPr/>
          <p:nvPr/>
        </p:nvSpPr>
        <p:spPr>
          <a:xfrm>
            <a:off x="359532" y="6075294"/>
            <a:ext cx="6588732" cy="646331"/>
          </a:xfrm>
          <a:prstGeom prst="rect">
            <a:avLst/>
          </a:prstGeom>
        </p:spPr>
        <p:txBody>
          <a:bodyPr wrap="square">
            <a:spAutoFit/>
          </a:bodyPr>
          <a:lstStyle/>
          <a:p>
            <a:r>
              <a:rPr lang="en-US" dirty="0">
                <a:solidFill>
                  <a:srgbClr val="333333"/>
                </a:solidFill>
                <a:latin typeface="Helvetica" pitchFamily="2" charset="0"/>
              </a:rPr>
              <a:t>CAD = computer-aided design; FEA = finite element analysis; ML = machine learning</a:t>
            </a:r>
            <a:endParaRPr lang="en-US" dirty="0">
              <a:solidFill>
                <a:srgbClr val="333333"/>
              </a:solidFill>
              <a:effectLst/>
              <a:latin typeface="Helvetica" pitchFamily="2" charset="0"/>
            </a:endParaRPr>
          </a:p>
        </p:txBody>
      </p:sp>
    </p:spTree>
    <p:extLst>
      <p:ext uri="{BB962C8B-B14F-4D97-AF65-F5344CB8AC3E}">
        <p14:creationId xmlns:p14="http://schemas.microsoft.com/office/powerpoint/2010/main" val="1330852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D1426F-312C-4547-918B-72EE4B000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4441"/>
            <a:ext cx="9144000" cy="5509118"/>
          </a:xfrm>
          <a:prstGeom prst="rect">
            <a:avLst/>
          </a:prstGeom>
        </p:spPr>
      </p:pic>
    </p:spTree>
    <p:extLst>
      <p:ext uri="{BB962C8B-B14F-4D97-AF65-F5344CB8AC3E}">
        <p14:creationId xmlns:p14="http://schemas.microsoft.com/office/powerpoint/2010/main" val="3802463015"/>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30266</TotalTime>
  <Words>651</Words>
  <Application>Microsoft Macintosh PowerPoint</Application>
  <PresentationFormat>On-screen Show (4:3)</PresentationFormat>
  <Paragraphs>56</Paragraphs>
  <Slides>19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19</vt:i4>
      </vt:variant>
      <vt:variant>
        <vt:lpstr>Custom Shows</vt:lpstr>
      </vt:variant>
      <vt:variant>
        <vt:i4>1</vt:i4>
      </vt:variant>
    </vt:vector>
  </HeadingPairs>
  <TitlesOfParts>
    <vt:vector size="27" baseType="lpstr">
      <vt:lpstr>新細明體</vt:lpstr>
      <vt:lpstr>Arial</vt:lpstr>
      <vt:lpstr>Calibri</vt:lpstr>
      <vt:lpstr>Helvetica</vt:lpstr>
      <vt:lpstr>Verdana</vt:lpstr>
      <vt:lpstr>Wingdings</vt:lpstr>
      <vt:lpstr>自訂設計</vt:lpstr>
      <vt:lpstr>Emerging Technology Trend</vt:lpstr>
      <vt:lpstr>Top Technology Trend</vt:lpstr>
      <vt:lpstr>PowerPoint Presentation</vt:lpstr>
      <vt:lpstr>PowerPoint Presentation</vt:lpstr>
      <vt:lpstr>PowerPoint Presentation</vt:lpstr>
      <vt:lpstr>Traits of a Citizen Data Scientist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AI Can and Can’t Do:  Replacement of Cognitive Labor</vt:lpstr>
      <vt:lpstr>What AI Can and Can’t Do:  Replacement of Physical Labor</vt:lpstr>
      <vt:lpstr>Post AI Era</vt:lpstr>
      <vt:lpstr>Assignment for next week (9/26)</vt:lpstr>
      <vt:lpstr>Informal Debate Guidelines</vt:lpstr>
      <vt:lpstr>自訂放映1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Microsoft Office User</cp:lastModifiedBy>
  <cp:revision>1001</cp:revision>
  <dcterms:created xsi:type="dcterms:W3CDTF">2009-10-28T05:58:26Z</dcterms:created>
  <dcterms:modified xsi:type="dcterms:W3CDTF">2019-09-19T15:00:24Z</dcterms:modified>
</cp:coreProperties>
</file>