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0" r:id="rId3"/>
    <p:sldId id="257" r:id="rId4"/>
    <p:sldId id="258" r:id="rId5"/>
    <p:sldId id="259" r:id="rId6"/>
    <p:sldId id="261" r:id="rId7"/>
    <p:sldId id="262" r:id="rId8"/>
    <p:sldId id="264" r:id="rId9"/>
    <p:sldId id="263"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0508"/>
    <p:restoredTop sz="94674"/>
  </p:normalViewPr>
  <p:slideViewPr>
    <p:cSldViewPr snapToGrid="0" snapToObjects="1">
      <p:cViewPr>
        <p:scale>
          <a:sx n="89" d="100"/>
          <a:sy n="89" d="100"/>
        </p:scale>
        <p:origin x="720" y="10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A8E01-457D-124B-BAA2-9EB417920BE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3099DA1-0444-FB43-8023-460D1FFEE0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5A597DD-6615-ED43-8095-7E82A6FCFE99}"/>
              </a:ext>
            </a:extLst>
          </p:cNvPr>
          <p:cNvSpPr>
            <a:spLocks noGrp="1"/>
          </p:cNvSpPr>
          <p:nvPr>
            <p:ph type="dt" sz="half" idx="10"/>
          </p:nvPr>
        </p:nvSpPr>
        <p:spPr/>
        <p:txBody>
          <a:bodyPr/>
          <a:lstStyle/>
          <a:p>
            <a:fld id="{3E3D66CC-9730-184C-B55A-6F81EBEB8735}" type="datetimeFigureOut">
              <a:rPr lang="en-US" smtClean="0"/>
              <a:t>9/29/19</a:t>
            </a:fld>
            <a:endParaRPr lang="en-US"/>
          </a:p>
        </p:txBody>
      </p:sp>
      <p:sp>
        <p:nvSpPr>
          <p:cNvPr id="5" name="Footer Placeholder 4">
            <a:extLst>
              <a:ext uri="{FF2B5EF4-FFF2-40B4-BE49-F238E27FC236}">
                <a16:creationId xmlns:a16="http://schemas.microsoft.com/office/drawing/2014/main" id="{0470A9B6-0DA0-6544-A519-6D50E7B881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05888C-BF53-D44C-942A-BD1BF981887D}"/>
              </a:ext>
            </a:extLst>
          </p:cNvPr>
          <p:cNvSpPr>
            <a:spLocks noGrp="1"/>
          </p:cNvSpPr>
          <p:nvPr>
            <p:ph type="sldNum" sz="quarter" idx="12"/>
          </p:nvPr>
        </p:nvSpPr>
        <p:spPr/>
        <p:txBody>
          <a:bodyPr/>
          <a:lstStyle/>
          <a:p>
            <a:fld id="{A3D8FD8F-BE33-8D4A-BC34-0289445E5EA9}" type="slidenum">
              <a:rPr lang="en-US" smtClean="0"/>
              <a:t>‹#›</a:t>
            </a:fld>
            <a:endParaRPr lang="en-US"/>
          </a:p>
        </p:txBody>
      </p:sp>
    </p:spTree>
    <p:extLst>
      <p:ext uri="{BB962C8B-B14F-4D97-AF65-F5344CB8AC3E}">
        <p14:creationId xmlns:p14="http://schemas.microsoft.com/office/powerpoint/2010/main" val="1457358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0A7DA-19B8-8045-9C99-8DE4F56D8E7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D28C540-F5A5-1541-B8BE-A48751F1F38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61B8C3-A78C-F547-A26C-4386733C3A73}"/>
              </a:ext>
            </a:extLst>
          </p:cNvPr>
          <p:cNvSpPr>
            <a:spLocks noGrp="1"/>
          </p:cNvSpPr>
          <p:nvPr>
            <p:ph type="dt" sz="half" idx="10"/>
          </p:nvPr>
        </p:nvSpPr>
        <p:spPr/>
        <p:txBody>
          <a:bodyPr/>
          <a:lstStyle/>
          <a:p>
            <a:fld id="{3E3D66CC-9730-184C-B55A-6F81EBEB8735}" type="datetimeFigureOut">
              <a:rPr lang="en-US" smtClean="0"/>
              <a:t>9/29/19</a:t>
            </a:fld>
            <a:endParaRPr lang="en-US"/>
          </a:p>
        </p:txBody>
      </p:sp>
      <p:sp>
        <p:nvSpPr>
          <p:cNvPr id="5" name="Footer Placeholder 4">
            <a:extLst>
              <a:ext uri="{FF2B5EF4-FFF2-40B4-BE49-F238E27FC236}">
                <a16:creationId xmlns:a16="http://schemas.microsoft.com/office/drawing/2014/main" id="{862A0014-8E3B-3440-BF00-2DE0611484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BE6922-FB86-244F-97CB-C040FF75BD6D}"/>
              </a:ext>
            </a:extLst>
          </p:cNvPr>
          <p:cNvSpPr>
            <a:spLocks noGrp="1"/>
          </p:cNvSpPr>
          <p:nvPr>
            <p:ph type="sldNum" sz="quarter" idx="12"/>
          </p:nvPr>
        </p:nvSpPr>
        <p:spPr/>
        <p:txBody>
          <a:bodyPr/>
          <a:lstStyle/>
          <a:p>
            <a:fld id="{A3D8FD8F-BE33-8D4A-BC34-0289445E5EA9}" type="slidenum">
              <a:rPr lang="en-US" smtClean="0"/>
              <a:t>‹#›</a:t>
            </a:fld>
            <a:endParaRPr lang="en-US"/>
          </a:p>
        </p:txBody>
      </p:sp>
    </p:spTree>
    <p:extLst>
      <p:ext uri="{BB962C8B-B14F-4D97-AF65-F5344CB8AC3E}">
        <p14:creationId xmlns:p14="http://schemas.microsoft.com/office/powerpoint/2010/main" val="1366090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F337D4-C7DE-114C-A0DB-90642E1B6CA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8A68479-7797-BE47-909D-3A9A4C2E3E8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98ED0C-B4DE-8B4D-B3AF-2F0305A8458C}"/>
              </a:ext>
            </a:extLst>
          </p:cNvPr>
          <p:cNvSpPr>
            <a:spLocks noGrp="1"/>
          </p:cNvSpPr>
          <p:nvPr>
            <p:ph type="dt" sz="half" idx="10"/>
          </p:nvPr>
        </p:nvSpPr>
        <p:spPr/>
        <p:txBody>
          <a:bodyPr/>
          <a:lstStyle/>
          <a:p>
            <a:fld id="{3E3D66CC-9730-184C-B55A-6F81EBEB8735}" type="datetimeFigureOut">
              <a:rPr lang="en-US" smtClean="0"/>
              <a:t>9/29/19</a:t>
            </a:fld>
            <a:endParaRPr lang="en-US"/>
          </a:p>
        </p:txBody>
      </p:sp>
      <p:sp>
        <p:nvSpPr>
          <p:cNvPr id="5" name="Footer Placeholder 4">
            <a:extLst>
              <a:ext uri="{FF2B5EF4-FFF2-40B4-BE49-F238E27FC236}">
                <a16:creationId xmlns:a16="http://schemas.microsoft.com/office/drawing/2014/main" id="{9CE23640-B297-6B45-A5A5-BD2F80ECE7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F1DD78-7D5A-1642-A12D-0795BF7B2195}"/>
              </a:ext>
            </a:extLst>
          </p:cNvPr>
          <p:cNvSpPr>
            <a:spLocks noGrp="1"/>
          </p:cNvSpPr>
          <p:nvPr>
            <p:ph type="sldNum" sz="quarter" idx="12"/>
          </p:nvPr>
        </p:nvSpPr>
        <p:spPr/>
        <p:txBody>
          <a:bodyPr/>
          <a:lstStyle/>
          <a:p>
            <a:fld id="{A3D8FD8F-BE33-8D4A-BC34-0289445E5EA9}" type="slidenum">
              <a:rPr lang="en-US" smtClean="0"/>
              <a:t>‹#›</a:t>
            </a:fld>
            <a:endParaRPr lang="en-US"/>
          </a:p>
        </p:txBody>
      </p:sp>
    </p:spTree>
    <p:extLst>
      <p:ext uri="{BB962C8B-B14F-4D97-AF65-F5344CB8AC3E}">
        <p14:creationId xmlns:p14="http://schemas.microsoft.com/office/powerpoint/2010/main" val="2385939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A9FE4-4427-9449-BF04-885F1559FEC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D3684C-23D5-504D-A288-5BB55C2D318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0782AD-4186-FF4B-89E9-D28C0222DA91}"/>
              </a:ext>
            </a:extLst>
          </p:cNvPr>
          <p:cNvSpPr>
            <a:spLocks noGrp="1"/>
          </p:cNvSpPr>
          <p:nvPr>
            <p:ph type="dt" sz="half" idx="10"/>
          </p:nvPr>
        </p:nvSpPr>
        <p:spPr/>
        <p:txBody>
          <a:bodyPr/>
          <a:lstStyle/>
          <a:p>
            <a:fld id="{3E3D66CC-9730-184C-B55A-6F81EBEB8735}" type="datetimeFigureOut">
              <a:rPr lang="en-US" smtClean="0"/>
              <a:t>9/29/19</a:t>
            </a:fld>
            <a:endParaRPr lang="en-US"/>
          </a:p>
        </p:txBody>
      </p:sp>
      <p:sp>
        <p:nvSpPr>
          <p:cNvPr id="5" name="Footer Placeholder 4">
            <a:extLst>
              <a:ext uri="{FF2B5EF4-FFF2-40B4-BE49-F238E27FC236}">
                <a16:creationId xmlns:a16="http://schemas.microsoft.com/office/drawing/2014/main" id="{CDE1AAEE-7855-FE41-81FC-C9AA3995C5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D014A7-3C95-D74F-A5FA-6841488DE471}"/>
              </a:ext>
            </a:extLst>
          </p:cNvPr>
          <p:cNvSpPr>
            <a:spLocks noGrp="1"/>
          </p:cNvSpPr>
          <p:nvPr>
            <p:ph type="sldNum" sz="quarter" idx="12"/>
          </p:nvPr>
        </p:nvSpPr>
        <p:spPr/>
        <p:txBody>
          <a:bodyPr/>
          <a:lstStyle/>
          <a:p>
            <a:fld id="{A3D8FD8F-BE33-8D4A-BC34-0289445E5EA9}" type="slidenum">
              <a:rPr lang="en-US" smtClean="0"/>
              <a:t>‹#›</a:t>
            </a:fld>
            <a:endParaRPr lang="en-US"/>
          </a:p>
        </p:txBody>
      </p:sp>
    </p:spTree>
    <p:extLst>
      <p:ext uri="{BB962C8B-B14F-4D97-AF65-F5344CB8AC3E}">
        <p14:creationId xmlns:p14="http://schemas.microsoft.com/office/powerpoint/2010/main" val="1700977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05262-AB8A-F744-B95F-5A42F405E8E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B48DA38-5143-AA47-8032-289945CADB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3191DCA-8A40-C244-9D11-C5D4DBA02D7F}"/>
              </a:ext>
            </a:extLst>
          </p:cNvPr>
          <p:cNvSpPr>
            <a:spLocks noGrp="1"/>
          </p:cNvSpPr>
          <p:nvPr>
            <p:ph type="dt" sz="half" idx="10"/>
          </p:nvPr>
        </p:nvSpPr>
        <p:spPr/>
        <p:txBody>
          <a:bodyPr/>
          <a:lstStyle/>
          <a:p>
            <a:fld id="{3E3D66CC-9730-184C-B55A-6F81EBEB8735}" type="datetimeFigureOut">
              <a:rPr lang="en-US" smtClean="0"/>
              <a:t>9/29/19</a:t>
            </a:fld>
            <a:endParaRPr lang="en-US"/>
          </a:p>
        </p:txBody>
      </p:sp>
      <p:sp>
        <p:nvSpPr>
          <p:cNvPr id="5" name="Footer Placeholder 4">
            <a:extLst>
              <a:ext uri="{FF2B5EF4-FFF2-40B4-BE49-F238E27FC236}">
                <a16:creationId xmlns:a16="http://schemas.microsoft.com/office/drawing/2014/main" id="{683226A6-5A83-B14F-B0C0-BAB0D3A2CD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F2E91A-58C0-A04C-B426-66029CE6E717}"/>
              </a:ext>
            </a:extLst>
          </p:cNvPr>
          <p:cNvSpPr>
            <a:spLocks noGrp="1"/>
          </p:cNvSpPr>
          <p:nvPr>
            <p:ph type="sldNum" sz="quarter" idx="12"/>
          </p:nvPr>
        </p:nvSpPr>
        <p:spPr/>
        <p:txBody>
          <a:bodyPr/>
          <a:lstStyle/>
          <a:p>
            <a:fld id="{A3D8FD8F-BE33-8D4A-BC34-0289445E5EA9}" type="slidenum">
              <a:rPr lang="en-US" smtClean="0"/>
              <a:t>‹#›</a:t>
            </a:fld>
            <a:endParaRPr lang="en-US"/>
          </a:p>
        </p:txBody>
      </p:sp>
    </p:spTree>
    <p:extLst>
      <p:ext uri="{BB962C8B-B14F-4D97-AF65-F5344CB8AC3E}">
        <p14:creationId xmlns:p14="http://schemas.microsoft.com/office/powerpoint/2010/main" val="1966610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E28BF-6196-324A-849A-F118AAECE93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99BBC2-3112-0B41-A089-3A6D5FE4C06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AFF096B-698A-4140-9AF9-4670662401C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E59C8CB-0CC9-FE42-B84E-04F6C2267A3D}"/>
              </a:ext>
            </a:extLst>
          </p:cNvPr>
          <p:cNvSpPr>
            <a:spLocks noGrp="1"/>
          </p:cNvSpPr>
          <p:nvPr>
            <p:ph type="dt" sz="half" idx="10"/>
          </p:nvPr>
        </p:nvSpPr>
        <p:spPr/>
        <p:txBody>
          <a:bodyPr/>
          <a:lstStyle/>
          <a:p>
            <a:fld id="{3E3D66CC-9730-184C-B55A-6F81EBEB8735}" type="datetimeFigureOut">
              <a:rPr lang="en-US" smtClean="0"/>
              <a:t>9/29/19</a:t>
            </a:fld>
            <a:endParaRPr lang="en-US"/>
          </a:p>
        </p:txBody>
      </p:sp>
      <p:sp>
        <p:nvSpPr>
          <p:cNvPr id="6" name="Footer Placeholder 5">
            <a:extLst>
              <a:ext uri="{FF2B5EF4-FFF2-40B4-BE49-F238E27FC236}">
                <a16:creationId xmlns:a16="http://schemas.microsoft.com/office/drawing/2014/main" id="{790E375C-9897-934B-B653-42670E3D9B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369D79-0A16-564E-81E2-CE1F09A3B561}"/>
              </a:ext>
            </a:extLst>
          </p:cNvPr>
          <p:cNvSpPr>
            <a:spLocks noGrp="1"/>
          </p:cNvSpPr>
          <p:nvPr>
            <p:ph type="sldNum" sz="quarter" idx="12"/>
          </p:nvPr>
        </p:nvSpPr>
        <p:spPr/>
        <p:txBody>
          <a:bodyPr/>
          <a:lstStyle/>
          <a:p>
            <a:fld id="{A3D8FD8F-BE33-8D4A-BC34-0289445E5EA9}" type="slidenum">
              <a:rPr lang="en-US" smtClean="0"/>
              <a:t>‹#›</a:t>
            </a:fld>
            <a:endParaRPr lang="en-US"/>
          </a:p>
        </p:txBody>
      </p:sp>
    </p:spTree>
    <p:extLst>
      <p:ext uri="{BB962C8B-B14F-4D97-AF65-F5344CB8AC3E}">
        <p14:creationId xmlns:p14="http://schemas.microsoft.com/office/powerpoint/2010/main" val="2355822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78519-98F7-E647-9BD9-8D91E700EEB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F808D57-EE19-B94A-81EB-7E015A0509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2B3F5A3-9AB4-0C4F-B436-6D0CD738D01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615CED-C88B-094D-9D34-E93A9A5365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757E0F2-8516-EC4F-A301-E8E4F511700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31348BF-A78D-CB42-8D62-C4D4F19CDF9A}"/>
              </a:ext>
            </a:extLst>
          </p:cNvPr>
          <p:cNvSpPr>
            <a:spLocks noGrp="1"/>
          </p:cNvSpPr>
          <p:nvPr>
            <p:ph type="dt" sz="half" idx="10"/>
          </p:nvPr>
        </p:nvSpPr>
        <p:spPr/>
        <p:txBody>
          <a:bodyPr/>
          <a:lstStyle/>
          <a:p>
            <a:fld id="{3E3D66CC-9730-184C-B55A-6F81EBEB8735}" type="datetimeFigureOut">
              <a:rPr lang="en-US" smtClean="0"/>
              <a:t>9/29/19</a:t>
            </a:fld>
            <a:endParaRPr lang="en-US"/>
          </a:p>
        </p:txBody>
      </p:sp>
      <p:sp>
        <p:nvSpPr>
          <p:cNvPr id="8" name="Footer Placeholder 7">
            <a:extLst>
              <a:ext uri="{FF2B5EF4-FFF2-40B4-BE49-F238E27FC236}">
                <a16:creationId xmlns:a16="http://schemas.microsoft.com/office/drawing/2014/main" id="{D8D9AC0E-F1B7-E348-8B3D-62B46AD206D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9A2B278-1918-8640-B2F1-F301789AFA35}"/>
              </a:ext>
            </a:extLst>
          </p:cNvPr>
          <p:cNvSpPr>
            <a:spLocks noGrp="1"/>
          </p:cNvSpPr>
          <p:nvPr>
            <p:ph type="sldNum" sz="quarter" idx="12"/>
          </p:nvPr>
        </p:nvSpPr>
        <p:spPr/>
        <p:txBody>
          <a:bodyPr/>
          <a:lstStyle/>
          <a:p>
            <a:fld id="{A3D8FD8F-BE33-8D4A-BC34-0289445E5EA9}" type="slidenum">
              <a:rPr lang="en-US" smtClean="0"/>
              <a:t>‹#›</a:t>
            </a:fld>
            <a:endParaRPr lang="en-US"/>
          </a:p>
        </p:txBody>
      </p:sp>
    </p:spTree>
    <p:extLst>
      <p:ext uri="{BB962C8B-B14F-4D97-AF65-F5344CB8AC3E}">
        <p14:creationId xmlns:p14="http://schemas.microsoft.com/office/powerpoint/2010/main" val="3461254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1E96E-8987-CB4E-BA4F-EA7C36B08D2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CB38101-DD82-B043-A54D-154CF07D5168}"/>
              </a:ext>
            </a:extLst>
          </p:cNvPr>
          <p:cNvSpPr>
            <a:spLocks noGrp="1"/>
          </p:cNvSpPr>
          <p:nvPr>
            <p:ph type="dt" sz="half" idx="10"/>
          </p:nvPr>
        </p:nvSpPr>
        <p:spPr/>
        <p:txBody>
          <a:bodyPr/>
          <a:lstStyle/>
          <a:p>
            <a:fld id="{3E3D66CC-9730-184C-B55A-6F81EBEB8735}" type="datetimeFigureOut">
              <a:rPr lang="en-US" smtClean="0"/>
              <a:t>9/29/19</a:t>
            </a:fld>
            <a:endParaRPr lang="en-US"/>
          </a:p>
        </p:txBody>
      </p:sp>
      <p:sp>
        <p:nvSpPr>
          <p:cNvPr id="4" name="Footer Placeholder 3">
            <a:extLst>
              <a:ext uri="{FF2B5EF4-FFF2-40B4-BE49-F238E27FC236}">
                <a16:creationId xmlns:a16="http://schemas.microsoft.com/office/drawing/2014/main" id="{A4289811-2498-C04D-B4C5-960EBC75C1E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9B06CDF-D96D-0348-A9E2-01D424D40F79}"/>
              </a:ext>
            </a:extLst>
          </p:cNvPr>
          <p:cNvSpPr>
            <a:spLocks noGrp="1"/>
          </p:cNvSpPr>
          <p:nvPr>
            <p:ph type="sldNum" sz="quarter" idx="12"/>
          </p:nvPr>
        </p:nvSpPr>
        <p:spPr/>
        <p:txBody>
          <a:bodyPr/>
          <a:lstStyle/>
          <a:p>
            <a:fld id="{A3D8FD8F-BE33-8D4A-BC34-0289445E5EA9}" type="slidenum">
              <a:rPr lang="en-US" smtClean="0"/>
              <a:t>‹#›</a:t>
            </a:fld>
            <a:endParaRPr lang="en-US"/>
          </a:p>
        </p:txBody>
      </p:sp>
    </p:spTree>
    <p:extLst>
      <p:ext uri="{BB962C8B-B14F-4D97-AF65-F5344CB8AC3E}">
        <p14:creationId xmlns:p14="http://schemas.microsoft.com/office/powerpoint/2010/main" val="288122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4A357FD-D14D-B949-8658-B19D9877A9B7}"/>
              </a:ext>
            </a:extLst>
          </p:cNvPr>
          <p:cNvSpPr>
            <a:spLocks noGrp="1"/>
          </p:cNvSpPr>
          <p:nvPr>
            <p:ph type="dt" sz="half" idx="10"/>
          </p:nvPr>
        </p:nvSpPr>
        <p:spPr/>
        <p:txBody>
          <a:bodyPr/>
          <a:lstStyle/>
          <a:p>
            <a:fld id="{3E3D66CC-9730-184C-B55A-6F81EBEB8735}" type="datetimeFigureOut">
              <a:rPr lang="en-US" smtClean="0"/>
              <a:t>9/29/19</a:t>
            </a:fld>
            <a:endParaRPr lang="en-US"/>
          </a:p>
        </p:txBody>
      </p:sp>
      <p:sp>
        <p:nvSpPr>
          <p:cNvPr id="3" name="Footer Placeholder 2">
            <a:extLst>
              <a:ext uri="{FF2B5EF4-FFF2-40B4-BE49-F238E27FC236}">
                <a16:creationId xmlns:a16="http://schemas.microsoft.com/office/drawing/2014/main" id="{CE45A7A5-5878-424F-810D-45028844E77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983FB38-DA38-BB42-A86D-8BD6B6EAF3F0}"/>
              </a:ext>
            </a:extLst>
          </p:cNvPr>
          <p:cNvSpPr>
            <a:spLocks noGrp="1"/>
          </p:cNvSpPr>
          <p:nvPr>
            <p:ph type="sldNum" sz="quarter" idx="12"/>
          </p:nvPr>
        </p:nvSpPr>
        <p:spPr/>
        <p:txBody>
          <a:bodyPr/>
          <a:lstStyle/>
          <a:p>
            <a:fld id="{A3D8FD8F-BE33-8D4A-BC34-0289445E5EA9}" type="slidenum">
              <a:rPr lang="en-US" smtClean="0"/>
              <a:t>‹#›</a:t>
            </a:fld>
            <a:endParaRPr lang="en-US"/>
          </a:p>
        </p:txBody>
      </p:sp>
    </p:spTree>
    <p:extLst>
      <p:ext uri="{BB962C8B-B14F-4D97-AF65-F5344CB8AC3E}">
        <p14:creationId xmlns:p14="http://schemas.microsoft.com/office/powerpoint/2010/main" val="1892051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63AC4-E9F2-3E40-9080-8AB31ADB98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2F1513D-4FDC-A94C-AB36-7533A1BAC7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D57685B-0E0D-CB48-BD62-99501451D9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A94BEA9-6AAD-5341-96D4-08F8B5B69D24}"/>
              </a:ext>
            </a:extLst>
          </p:cNvPr>
          <p:cNvSpPr>
            <a:spLocks noGrp="1"/>
          </p:cNvSpPr>
          <p:nvPr>
            <p:ph type="dt" sz="half" idx="10"/>
          </p:nvPr>
        </p:nvSpPr>
        <p:spPr/>
        <p:txBody>
          <a:bodyPr/>
          <a:lstStyle/>
          <a:p>
            <a:fld id="{3E3D66CC-9730-184C-B55A-6F81EBEB8735}" type="datetimeFigureOut">
              <a:rPr lang="en-US" smtClean="0"/>
              <a:t>9/29/19</a:t>
            </a:fld>
            <a:endParaRPr lang="en-US"/>
          </a:p>
        </p:txBody>
      </p:sp>
      <p:sp>
        <p:nvSpPr>
          <p:cNvPr id="6" name="Footer Placeholder 5">
            <a:extLst>
              <a:ext uri="{FF2B5EF4-FFF2-40B4-BE49-F238E27FC236}">
                <a16:creationId xmlns:a16="http://schemas.microsoft.com/office/drawing/2014/main" id="{D0BF2460-83AA-C940-8303-8B2E90C750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DAF177-6CB3-AA4E-88BD-0AF587EF3F7C}"/>
              </a:ext>
            </a:extLst>
          </p:cNvPr>
          <p:cNvSpPr>
            <a:spLocks noGrp="1"/>
          </p:cNvSpPr>
          <p:nvPr>
            <p:ph type="sldNum" sz="quarter" idx="12"/>
          </p:nvPr>
        </p:nvSpPr>
        <p:spPr/>
        <p:txBody>
          <a:bodyPr/>
          <a:lstStyle/>
          <a:p>
            <a:fld id="{A3D8FD8F-BE33-8D4A-BC34-0289445E5EA9}" type="slidenum">
              <a:rPr lang="en-US" smtClean="0"/>
              <a:t>‹#›</a:t>
            </a:fld>
            <a:endParaRPr lang="en-US"/>
          </a:p>
        </p:txBody>
      </p:sp>
    </p:spTree>
    <p:extLst>
      <p:ext uri="{BB962C8B-B14F-4D97-AF65-F5344CB8AC3E}">
        <p14:creationId xmlns:p14="http://schemas.microsoft.com/office/powerpoint/2010/main" val="1894154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94CB2-8FCA-E541-9D77-5720BEE2132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13BCC2D-D2CF-4748-838B-8EEE76D16D2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B33E44C-AB00-AD4C-A40F-6618F55EC2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F21AB80-E439-1846-A7D5-FF6DFFEBAE78}"/>
              </a:ext>
            </a:extLst>
          </p:cNvPr>
          <p:cNvSpPr>
            <a:spLocks noGrp="1"/>
          </p:cNvSpPr>
          <p:nvPr>
            <p:ph type="dt" sz="half" idx="10"/>
          </p:nvPr>
        </p:nvSpPr>
        <p:spPr/>
        <p:txBody>
          <a:bodyPr/>
          <a:lstStyle/>
          <a:p>
            <a:fld id="{3E3D66CC-9730-184C-B55A-6F81EBEB8735}" type="datetimeFigureOut">
              <a:rPr lang="en-US" smtClean="0"/>
              <a:t>9/29/19</a:t>
            </a:fld>
            <a:endParaRPr lang="en-US"/>
          </a:p>
        </p:txBody>
      </p:sp>
      <p:sp>
        <p:nvSpPr>
          <p:cNvPr id="6" name="Footer Placeholder 5">
            <a:extLst>
              <a:ext uri="{FF2B5EF4-FFF2-40B4-BE49-F238E27FC236}">
                <a16:creationId xmlns:a16="http://schemas.microsoft.com/office/drawing/2014/main" id="{33FF77C6-578E-1546-8631-C22630C7EDF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719AB7-4DA1-A64B-825B-C864A12456D8}"/>
              </a:ext>
            </a:extLst>
          </p:cNvPr>
          <p:cNvSpPr>
            <a:spLocks noGrp="1"/>
          </p:cNvSpPr>
          <p:nvPr>
            <p:ph type="sldNum" sz="quarter" idx="12"/>
          </p:nvPr>
        </p:nvSpPr>
        <p:spPr/>
        <p:txBody>
          <a:bodyPr/>
          <a:lstStyle/>
          <a:p>
            <a:fld id="{A3D8FD8F-BE33-8D4A-BC34-0289445E5EA9}" type="slidenum">
              <a:rPr lang="en-US" smtClean="0"/>
              <a:t>‹#›</a:t>
            </a:fld>
            <a:endParaRPr lang="en-US"/>
          </a:p>
        </p:txBody>
      </p:sp>
    </p:spTree>
    <p:extLst>
      <p:ext uri="{BB962C8B-B14F-4D97-AF65-F5344CB8AC3E}">
        <p14:creationId xmlns:p14="http://schemas.microsoft.com/office/powerpoint/2010/main" val="568364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E9598C-67CC-214A-A2D8-49E20A1808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D6444D8-D17F-B547-94CF-30CB8AADB22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47532A-5556-0B42-B877-3D41F02EB25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3D66CC-9730-184C-B55A-6F81EBEB8735}" type="datetimeFigureOut">
              <a:rPr lang="en-US" smtClean="0"/>
              <a:t>9/29/19</a:t>
            </a:fld>
            <a:endParaRPr lang="en-US"/>
          </a:p>
        </p:txBody>
      </p:sp>
      <p:sp>
        <p:nvSpPr>
          <p:cNvPr id="5" name="Footer Placeholder 4">
            <a:extLst>
              <a:ext uri="{FF2B5EF4-FFF2-40B4-BE49-F238E27FC236}">
                <a16:creationId xmlns:a16="http://schemas.microsoft.com/office/drawing/2014/main" id="{CA580CCB-9203-804A-8DCA-908149E50BD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DF433B6-DB97-C34D-AAAB-66A515B733C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D8FD8F-BE33-8D4A-BC34-0289445E5EA9}" type="slidenum">
              <a:rPr lang="en-US" smtClean="0"/>
              <a:t>‹#›</a:t>
            </a:fld>
            <a:endParaRPr lang="en-US"/>
          </a:p>
        </p:txBody>
      </p:sp>
    </p:spTree>
    <p:extLst>
      <p:ext uri="{BB962C8B-B14F-4D97-AF65-F5344CB8AC3E}">
        <p14:creationId xmlns:p14="http://schemas.microsoft.com/office/powerpoint/2010/main" val="11589867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blockgeeks.com/guides/video-guide-what-are-smart-contracts/" TargetMode="External"/><Relationship Id="rId2" Type="http://schemas.openxmlformats.org/officeDocument/2006/relationships/hyperlink" Target="https://blockgeeks.com/guides/ethereum-constantinople-hard-fork/" TargetMode="External"/><Relationship Id="rId1" Type="http://schemas.openxmlformats.org/officeDocument/2006/relationships/slideLayout" Target="../slideLayouts/slideLayout2.xml"/><Relationship Id="rId4" Type="http://schemas.openxmlformats.org/officeDocument/2006/relationships/hyperlink" Target="https://blockgeeks.com/buy-ethereum-in-canada/"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blockgeeks.com/guides/what-is-tethe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blockgeeks.com/guides/what-is-facebook-libra-cryptocurrency-the-most-comprehensive-guide-part-2/" TargetMode="External"/><Relationship Id="rId3" Type="http://schemas.openxmlformats.org/officeDocument/2006/relationships/hyperlink" Target="https://fortune.com/2019/06/18/facebook-project-libra-crypto-coin-cryptocurrency-how-it-works/" TargetMode="External"/><Relationship Id="rId7" Type="http://schemas.openxmlformats.org/officeDocument/2006/relationships/hyperlink" Target="https://blockgeeks.com/guides/understanding-facebooks-cryptocurrency-libra/" TargetMode="External"/><Relationship Id="rId2" Type="http://schemas.openxmlformats.org/officeDocument/2006/relationships/hyperlink" Target="https://www.youtube.com/watch?v=Zmf7Kd64TBo" TargetMode="External"/><Relationship Id="rId1" Type="http://schemas.openxmlformats.org/officeDocument/2006/relationships/slideLayout" Target="../slideLayouts/slideLayout2.xml"/><Relationship Id="rId6" Type="http://schemas.openxmlformats.org/officeDocument/2006/relationships/hyperlink" Target="https://libra.org/en-US/wp-content/uploads/sites/23/2019/06/LibraWhitePaper_en_US.pdf" TargetMode="External"/><Relationship Id="rId5" Type="http://schemas.openxmlformats.org/officeDocument/2006/relationships/hyperlink" Target="https://www.youtube.com/watch?v=BYxH38H7AZQ" TargetMode="External"/><Relationship Id="rId4" Type="http://schemas.openxmlformats.org/officeDocument/2006/relationships/hyperlink" Target="https://www.youtube.com/watch?v=u8y3SLfP7TI"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theverge.com/2019/6/26/18716326/facebook-libra-cryptocurrency-blockchain-irs-starbucks" TargetMode="External"/><Relationship Id="rId2" Type="http://schemas.openxmlformats.org/officeDocument/2006/relationships/hyperlink" Target="https://www.bloomberg.com/opinion/articles/2019-06-18/facebook-will-make-the-money-now"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blockgeeks.com/guides/video-what-is-ethereum/" TargetMode="External"/><Relationship Id="rId2" Type="http://schemas.openxmlformats.org/officeDocument/2006/relationships/hyperlink" Target="https://blockgeeks.com/guides/de/was-ist-bitcoin" TargetMode="External"/><Relationship Id="rId1" Type="http://schemas.openxmlformats.org/officeDocument/2006/relationships/slideLayout" Target="../slideLayouts/slideLayout2.xml"/><Relationship Id="rId4" Type="http://schemas.openxmlformats.org/officeDocument/2006/relationships/hyperlink" Target="https://blockgeeks.com/guides/video-guide-proof-of-work-vs-proof-of-stake/"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s://blockgeeks.com/guides/video-guide-what-are-blockchain-fork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20851-12E4-6742-A6C4-2E7ADB3AE84D}"/>
              </a:ext>
            </a:extLst>
          </p:cNvPr>
          <p:cNvSpPr>
            <a:spLocks noGrp="1"/>
          </p:cNvSpPr>
          <p:nvPr>
            <p:ph type="ctrTitle"/>
          </p:nvPr>
        </p:nvSpPr>
        <p:spPr/>
        <p:txBody>
          <a:bodyPr/>
          <a:lstStyle/>
          <a:p>
            <a:r>
              <a:rPr lang="en-US" dirty="0"/>
              <a:t>What is Libra</a:t>
            </a:r>
          </a:p>
        </p:txBody>
      </p:sp>
      <p:sp>
        <p:nvSpPr>
          <p:cNvPr id="3" name="Subtitle 2">
            <a:extLst>
              <a:ext uri="{FF2B5EF4-FFF2-40B4-BE49-F238E27FC236}">
                <a16:creationId xmlns:a16="http://schemas.microsoft.com/office/drawing/2014/main" id="{122E0284-FFF6-994A-9F0E-AE3E352DFC8D}"/>
              </a:ext>
            </a:extLst>
          </p:cNvPr>
          <p:cNvSpPr>
            <a:spLocks noGrp="1"/>
          </p:cNvSpPr>
          <p:nvPr>
            <p:ph type="subTitle" idx="1"/>
          </p:nvPr>
        </p:nvSpPr>
        <p:spPr>
          <a:xfrm>
            <a:off x="1524000" y="4707924"/>
            <a:ext cx="9144000" cy="549876"/>
          </a:xfrm>
        </p:spPr>
        <p:txBody>
          <a:bodyPr/>
          <a:lstStyle/>
          <a:p>
            <a:r>
              <a:rPr lang="en-US" dirty="0"/>
              <a:t>Daniel Lee</a:t>
            </a:r>
          </a:p>
          <a:p>
            <a:endParaRPr lang="en-US" dirty="0"/>
          </a:p>
        </p:txBody>
      </p:sp>
    </p:spTree>
    <p:extLst>
      <p:ext uri="{BB962C8B-B14F-4D97-AF65-F5344CB8AC3E}">
        <p14:creationId xmlns:p14="http://schemas.microsoft.com/office/powerpoint/2010/main" val="21822467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888E5-3716-FB49-9DA0-10C8B83CBE37}"/>
              </a:ext>
            </a:extLst>
          </p:cNvPr>
          <p:cNvSpPr>
            <a:spLocks noGrp="1"/>
          </p:cNvSpPr>
          <p:nvPr>
            <p:ph type="title"/>
          </p:nvPr>
        </p:nvSpPr>
        <p:spPr/>
        <p:txBody>
          <a:bodyPr/>
          <a:lstStyle/>
          <a:p>
            <a:r>
              <a:rPr lang="en-US" dirty="0"/>
              <a:t>Transaction Structure and Fees</a:t>
            </a:r>
          </a:p>
        </p:txBody>
      </p:sp>
      <p:sp>
        <p:nvSpPr>
          <p:cNvPr id="3" name="Content Placeholder 2">
            <a:extLst>
              <a:ext uri="{FF2B5EF4-FFF2-40B4-BE49-F238E27FC236}">
                <a16:creationId xmlns:a16="http://schemas.microsoft.com/office/drawing/2014/main" id="{9FAAE0E2-CF19-1D41-967E-21D879599542}"/>
              </a:ext>
            </a:extLst>
          </p:cNvPr>
          <p:cNvSpPr>
            <a:spLocks noGrp="1"/>
          </p:cNvSpPr>
          <p:nvPr>
            <p:ph idx="1"/>
          </p:nvPr>
        </p:nvSpPr>
        <p:spPr/>
        <p:txBody>
          <a:bodyPr>
            <a:normAutofit fontScale="70000" lnSpcReduction="20000"/>
          </a:bodyPr>
          <a:lstStyle/>
          <a:p>
            <a:r>
              <a:rPr lang="en-US" dirty="0"/>
              <a:t>A typical Libra transaction has the following components:</a:t>
            </a:r>
          </a:p>
          <a:p>
            <a:pPr lvl="1"/>
            <a:r>
              <a:rPr lang="en-US" dirty="0"/>
              <a:t>The account address of the transaction sender.</a:t>
            </a:r>
          </a:p>
          <a:p>
            <a:pPr lvl="1"/>
            <a:r>
              <a:rPr lang="en-US" dirty="0"/>
              <a:t>The public key that corresponds to the private key used to sign the transaction. </a:t>
            </a:r>
          </a:p>
          <a:p>
            <a:pPr lvl="1"/>
            <a:r>
              <a:rPr lang="en-US" dirty="0"/>
              <a:t>A script coded in Move to execute the transaction along with the arguments (if needed).</a:t>
            </a:r>
          </a:p>
          <a:p>
            <a:pPr lvl="1"/>
            <a:r>
              <a:rPr lang="en-US" dirty="0"/>
              <a:t>The gas price or the fees associated with the transaction.</a:t>
            </a:r>
          </a:p>
          <a:p>
            <a:pPr lvl="1"/>
            <a:r>
              <a:rPr lang="en-US" dirty="0"/>
              <a:t>The gas limit of the transaction. This is the maximum amount of gas that the transaction can consume before it halts.</a:t>
            </a:r>
          </a:p>
          <a:p>
            <a:pPr lvl="1"/>
            <a:r>
              <a:rPr lang="en-US" dirty="0"/>
              <a:t>An unsigned integer that must be equal to the sequence number from the sender’s </a:t>
            </a:r>
            <a:r>
              <a:rPr lang="en-US" dirty="0" err="1"/>
              <a:t>LibraAccount.T</a:t>
            </a:r>
            <a:r>
              <a:rPr lang="en-US" dirty="0"/>
              <a:t> resource. After this transaction executes, the sequence number is incremented by one. </a:t>
            </a:r>
          </a:p>
          <a:p>
            <a:r>
              <a:rPr lang="en-US" dirty="0"/>
              <a:t>Libra, like </a:t>
            </a:r>
            <a:r>
              <a:rPr lang="en-US" dirty="0">
                <a:hlinkClick r:id="rId2"/>
              </a:rPr>
              <a:t>Ethereum</a:t>
            </a:r>
            <a:r>
              <a:rPr lang="en-US" dirty="0"/>
              <a:t>, works on a gas model. As has been explained above, every single transaction and </a:t>
            </a:r>
            <a:r>
              <a:rPr lang="en-US" dirty="0">
                <a:hlinkClick r:id="rId3"/>
              </a:rPr>
              <a:t>smart contract</a:t>
            </a:r>
            <a:r>
              <a:rPr lang="en-US" dirty="0"/>
              <a:t> operation costs gas. The more complicated the smart contract, the more gas it will consume. The amount of gas consumed will be converted into Libra, based on the gas price which will then have to be paid by the sender. Each smart contract has a gas limit related to it. The contract will run until all the gas associated has been consumed, after which it will halt and revert back to its previous phase.</a:t>
            </a:r>
          </a:p>
          <a:p>
            <a:r>
              <a:rPr lang="en-US" dirty="0"/>
              <a:t>The model has probably been made similar to </a:t>
            </a:r>
            <a:r>
              <a:rPr lang="en-US" dirty="0">
                <a:hlinkClick r:id="rId4"/>
              </a:rPr>
              <a:t>Ethereum</a:t>
            </a:r>
            <a:r>
              <a:rPr lang="en-US" dirty="0"/>
              <a:t> to boost adoption. Since Ethereum is the most popular smart contract in the world, the developers will be able to use Libra’s system with relative ease because of the similarity. Libra also promises “low fees.”</a:t>
            </a:r>
          </a:p>
          <a:p>
            <a:endParaRPr lang="en-US" dirty="0"/>
          </a:p>
        </p:txBody>
      </p:sp>
    </p:spTree>
    <p:extLst>
      <p:ext uri="{BB962C8B-B14F-4D97-AF65-F5344CB8AC3E}">
        <p14:creationId xmlns:p14="http://schemas.microsoft.com/office/powerpoint/2010/main" val="14955015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1B6794-A202-AC4F-BE16-DB4181E1EBD7}"/>
              </a:ext>
            </a:extLst>
          </p:cNvPr>
          <p:cNvSpPr>
            <a:spLocks noGrp="1"/>
          </p:cNvSpPr>
          <p:nvPr>
            <p:ph type="title"/>
          </p:nvPr>
        </p:nvSpPr>
        <p:spPr/>
        <p:txBody>
          <a:bodyPr/>
          <a:lstStyle/>
          <a:p>
            <a:r>
              <a:rPr lang="en-US" dirty="0" err="1"/>
              <a:t>Stablecoin</a:t>
            </a:r>
            <a:r>
              <a:rPr lang="en-US" dirty="0"/>
              <a:t> Properties</a:t>
            </a:r>
          </a:p>
        </p:txBody>
      </p:sp>
      <p:sp>
        <p:nvSpPr>
          <p:cNvPr id="3" name="Content Placeholder 2">
            <a:extLst>
              <a:ext uri="{FF2B5EF4-FFF2-40B4-BE49-F238E27FC236}">
                <a16:creationId xmlns:a16="http://schemas.microsoft.com/office/drawing/2014/main" id="{6142DFC0-86FA-1246-AB5B-353E5923C87D}"/>
              </a:ext>
            </a:extLst>
          </p:cNvPr>
          <p:cNvSpPr>
            <a:spLocks noGrp="1"/>
          </p:cNvSpPr>
          <p:nvPr>
            <p:ph idx="1"/>
          </p:nvPr>
        </p:nvSpPr>
        <p:spPr>
          <a:xfrm>
            <a:off x="838199" y="1400174"/>
            <a:ext cx="10963275" cy="5457826"/>
          </a:xfrm>
        </p:spPr>
        <p:txBody>
          <a:bodyPr>
            <a:normAutofit fontScale="47500" lnSpcReduction="20000"/>
          </a:bodyPr>
          <a:lstStyle/>
          <a:p>
            <a:r>
              <a:rPr lang="en-US" sz="3400" dirty="0"/>
              <a:t>Libra is going to be a </a:t>
            </a:r>
            <a:r>
              <a:rPr lang="en-US" sz="3400" dirty="0" err="1"/>
              <a:t>stablecoin</a:t>
            </a:r>
            <a:r>
              <a:rPr lang="en-US" sz="3400" dirty="0"/>
              <a:t> which is backed by the Libra Reserve, which is a reserve of real assets. The assets will be “a collection of low-volatility assets, such as bank deposits and short-term government securities in currencies from stable and reputable central banks.” So, let’s understand why Facebook chose a </a:t>
            </a:r>
            <a:r>
              <a:rPr lang="en-US" sz="3400" dirty="0" err="1"/>
              <a:t>stablecoin</a:t>
            </a:r>
            <a:r>
              <a:rPr lang="en-US" sz="3400" dirty="0"/>
              <a:t> structure and how it works.</a:t>
            </a:r>
          </a:p>
          <a:p>
            <a:r>
              <a:rPr lang="en-US" sz="3400" dirty="0"/>
              <a:t>A sound currency should fulfill the following three roles:</a:t>
            </a:r>
          </a:p>
          <a:p>
            <a:pPr lvl="1"/>
            <a:r>
              <a:rPr lang="en-US" sz="3400" dirty="0"/>
              <a:t>Medium of exchange.</a:t>
            </a:r>
          </a:p>
          <a:p>
            <a:pPr lvl="1"/>
            <a:r>
              <a:rPr lang="en-US" sz="3400" dirty="0"/>
              <a:t>Unit of account.</a:t>
            </a:r>
          </a:p>
          <a:p>
            <a:pPr lvl="1"/>
            <a:r>
              <a:rPr lang="en-US" sz="3400" dirty="0"/>
              <a:t>Store of value</a:t>
            </a:r>
            <a:r>
              <a:rPr lang="en-US" sz="3400" b="1" dirty="0"/>
              <a:t>.</a:t>
            </a:r>
            <a:endParaRPr lang="en-US" sz="3400" dirty="0"/>
          </a:p>
          <a:p>
            <a:r>
              <a:rPr lang="en-US" sz="3400" dirty="0"/>
              <a:t>While cryptos do a great job as a medium of exchange, it is as a unit of account and store of value where it falters miserably. The reason? It is just not stable enough. If you own something that is extremely volatile, will you trust it as a store of value?</a:t>
            </a:r>
          </a:p>
          <a:p>
            <a:r>
              <a:rPr lang="en-US" sz="3400" dirty="0"/>
              <a:t>Would you want to safely invest your hard-earned money in an asset which may be worth half of its present valuation in 24 hours?</a:t>
            </a:r>
          </a:p>
          <a:p>
            <a:r>
              <a:rPr lang="en-US" sz="3400" dirty="0"/>
              <a:t>In fact, let’s do some more research on this.</a:t>
            </a:r>
          </a:p>
          <a:p>
            <a:r>
              <a:rPr lang="en-US" sz="3400" dirty="0"/>
              <a:t>What are the problems that we face because of the volatility of cryptocurrencies and what are the main advantages of </a:t>
            </a:r>
            <a:r>
              <a:rPr lang="en-US" sz="3400" dirty="0" err="1"/>
              <a:t>stablecoins</a:t>
            </a:r>
            <a:r>
              <a:rPr lang="en-US" sz="3400" dirty="0"/>
              <a:t>?</a:t>
            </a:r>
          </a:p>
          <a:p>
            <a:pPr lvl="1"/>
            <a:r>
              <a:rPr lang="en-US" sz="3400" dirty="0"/>
              <a:t>While traders take advantage of this volatility to make their profits, the reality is that they could quickly lose all their money by taking their eyes off the screen. Most of these crypto-crypto exchanges don’t support fiat funds, which is why it is necessary to have a </a:t>
            </a:r>
            <a:r>
              <a:rPr lang="en-US" sz="3400" dirty="0" err="1"/>
              <a:t>stablecoin</a:t>
            </a:r>
            <a:r>
              <a:rPr lang="en-US" sz="3400" dirty="0"/>
              <a:t> where traders can keep their profits untouched.</a:t>
            </a:r>
          </a:p>
          <a:p>
            <a:pPr lvl="1"/>
            <a:r>
              <a:rPr lang="en-US" sz="3400" dirty="0"/>
              <a:t>Cryptocurrencies are not ideal for time-based contracts. If someone were to bet 1 BTC on an event occurring in a year, then they are exposing themselves to two major risks. Firstly, the event may not occur at all, and secondly, the value of BTC may drop down in that time. This volatility makes it extremely difficult to do a proper risk assessment.</a:t>
            </a:r>
          </a:p>
          <a:p>
            <a:pPr lvl="1"/>
            <a:r>
              <a:rPr lang="en-US" sz="3400" dirty="0"/>
              <a:t>Finally, to have widespread mainstream adoption, </a:t>
            </a:r>
            <a:r>
              <a:rPr lang="en-US" sz="3400" dirty="0" err="1"/>
              <a:t>stablecoins</a:t>
            </a:r>
            <a:r>
              <a:rPr lang="en-US" sz="3400" dirty="0"/>
              <a:t> maybe the best form of the currency to take up that role. This is arguably the most important reason why Facebook wanted Libra to be a </a:t>
            </a:r>
            <a:r>
              <a:rPr lang="en-US" sz="3400" dirty="0" err="1"/>
              <a:t>stablecoin</a:t>
            </a:r>
            <a:r>
              <a:rPr lang="en-US" sz="3400" dirty="0"/>
              <a:t>. To boost adoption and to become a “global currency,” Libra became a </a:t>
            </a:r>
            <a:r>
              <a:rPr lang="en-US" sz="3400" dirty="0" err="1"/>
              <a:t>stablecoin</a:t>
            </a:r>
            <a:r>
              <a:rPr lang="en-US" sz="3400" dirty="0"/>
              <a:t>.</a:t>
            </a:r>
          </a:p>
          <a:p>
            <a:r>
              <a:rPr lang="en-US" sz="3400" dirty="0"/>
              <a:t>So, where does the stability comes from? For that, we need to understand the idea of “pegs.”</a:t>
            </a:r>
          </a:p>
          <a:p>
            <a:endParaRPr lang="en-US" dirty="0"/>
          </a:p>
        </p:txBody>
      </p:sp>
    </p:spTree>
    <p:extLst>
      <p:ext uri="{BB962C8B-B14F-4D97-AF65-F5344CB8AC3E}">
        <p14:creationId xmlns:p14="http://schemas.microsoft.com/office/powerpoint/2010/main" val="40611249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58395-A593-5B43-9A0D-967410FA436D}"/>
              </a:ext>
            </a:extLst>
          </p:cNvPr>
          <p:cNvSpPr>
            <a:spLocks noGrp="1"/>
          </p:cNvSpPr>
          <p:nvPr>
            <p:ph type="title"/>
          </p:nvPr>
        </p:nvSpPr>
        <p:spPr/>
        <p:txBody>
          <a:bodyPr/>
          <a:lstStyle/>
          <a:p>
            <a:r>
              <a:rPr lang="en-US" dirty="0"/>
              <a:t>Understanding Pegs</a:t>
            </a:r>
          </a:p>
        </p:txBody>
      </p:sp>
      <p:sp>
        <p:nvSpPr>
          <p:cNvPr id="3" name="Content Placeholder 2">
            <a:extLst>
              <a:ext uri="{FF2B5EF4-FFF2-40B4-BE49-F238E27FC236}">
                <a16:creationId xmlns:a16="http://schemas.microsoft.com/office/drawing/2014/main" id="{9ACD9B29-0BD5-264A-90DB-054C830D5C6A}"/>
              </a:ext>
            </a:extLst>
          </p:cNvPr>
          <p:cNvSpPr>
            <a:spLocks noGrp="1"/>
          </p:cNvSpPr>
          <p:nvPr>
            <p:ph idx="1"/>
          </p:nvPr>
        </p:nvSpPr>
        <p:spPr/>
        <p:txBody>
          <a:bodyPr>
            <a:normAutofit lnSpcReduction="10000"/>
          </a:bodyPr>
          <a:lstStyle/>
          <a:p>
            <a:r>
              <a:rPr lang="en-US" dirty="0" err="1"/>
              <a:t>Stablecoins</a:t>
            </a:r>
            <a:r>
              <a:rPr lang="en-US" dirty="0"/>
              <a:t> get their stability from pegs. According to Wikipedia:</a:t>
            </a:r>
          </a:p>
          <a:p>
            <a:pPr lvl="1"/>
            <a:r>
              <a:rPr lang="en-US" b="1" i="1" dirty="0"/>
              <a:t>“A fixed exchange rate, sometimes called a pegged exchange rate, is a type of exchange rate regime where a currency’s value is fixed against either the value of another single currency, to a basket of other currencies, or another measure of value, such as gold.”</a:t>
            </a:r>
            <a:endParaRPr lang="en-US" i="1" dirty="0"/>
          </a:p>
          <a:p>
            <a:r>
              <a:rPr lang="en-US" dirty="0"/>
              <a:t> A peg is used to keep the value of a currency stable by directly fixing its value in a predetermined ratio to a different more stable or more internationally common currency (or currencies).</a:t>
            </a:r>
          </a:p>
          <a:p>
            <a:r>
              <a:rPr lang="en-US" dirty="0"/>
              <a:t>This method is beneficial for small economies, economies which borrow primarily in foreign currency, and in which external trade forms a large part of their GDP.</a:t>
            </a:r>
          </a:p>
          <a:p>
            <a:endParaRPr lang="en-US" dirty="0"/>
          </a:p>
        </p:txBody>
      </p:sp>
    </p:spTree>
    <p:extLst>
      <p:ext uri="{BB962C8B-B14F-4D97-AF65-F5344CB8AC3E}">
        <p14:creationId xmlns:p14="http://schemas.microsoft.com/office/powerpoint/2010/main" val="4486771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CBF52-0D82-FC4D-8152-412962F6786E}"/>
              </a:ext>
            </a:extLst>
          </p:cNvPr>
          <p:cNvSpPr>
            <a:spLocks noGrp="1"/>
          </p:cNvSpPr>
          <p:nvPr>
            <p:ph type="title"/>
          </p:nvPr>
        </p:nvSpPr>
        <p:spPr/>
        <p:txBody>
          <a:bodyPr/>
          <a:lstStyle/>
          <a:p>
            <a:r>
              <a:rPr lang="en-US" dirty="0"/>
              <a:t>The Three Kinds of </a:t>
            </a:r>
            <a:r>
              <a:rPr lang="en-US" dirty="0" err="1"/>
              <a:t>Stablecoins</a:t>
            </a:r>
            <a:endParaRPr lang="en-US" dirty="0"/>
          </a:p>
        </p:txBody>
      </p:sp>
      <p:sp>
        <p:nvSpPr>
          <p:cNvPr id="3" name="Content Placeholder 2">
            <a:extLst>
              <a:ext uri="{FF2B5EF4-FFF2-40B4-BE49-F238E27FC236}">
                <a16:creationId xmlns:a16="http://schemas.microsoft.com/office/drawing/2014/main" id="{172F04D0-9D68-2E4F-843C-6E7F461B1D08}"/>
              </a:ext>
            </a:extLst>
          </p:cNvPr>
          <p:cNvSpPr>
            <a:spLocks noGrp="1"/>
          </p:cNvSpPr>
          <p:nvPr>
            <p:ph idx="1"/>
          </p:nvPr>
        </p:nvSpPr>
        <p:spPr>
          <a:xfrm>
            <a:off x="838200" y="1690688"/>
            <a:ext cx="4048125" cy="4486275"/>
          </a:xfrm>
        </p:spPr>
        <p:txBody>
          <a:bodyPr/>
          <a:lstStyle/>
          <a:p>
            <a:r>
              <a:rPr lang="en-US" dirty="0"/>
              <a:t>There are three kinds of </a:t>
            </a:r>
            <a:r>
              <a:rPr lang="en-US" dirty="0" err="1"/>
              <a:t>stablecoins</a:t>
            </a:r>
            <a:r>
              <a:rPr lang="en-US" dirty="0"/>
              <a:t>:</a:t>
            </a:r>
          </a:p>
          <a:p>
            <a:pPr lvl="1"/>
            <a:r>
              <a:rPr lang="en-US" dirty="0"/>
              <a:t>Fiat Collateralized.</a:t>
            </a:r>
          </a:p>
          <a:p>
            <a:pPr lvl="1"/>
            <a:r>
              <a:rPr lang="en-US" dirty="0"/>
              <a:t>Crypto Collateralized.</a:t>
            </a:r>
          </a:p>
          <a:p>
            <a:pPr lvl="1"/>
            <a:r>
              <a:rPr lang="en-US" dirty="0"/>
              <a:t>Non-Collateralized.</a:t>
            </a:r>
          </a:p>
          <a:p>
            <a:endParaRPr lang="en-US" dirty="0"/>
          </a:p>
        </p:txBody>
      </p:sp>
      <p:pic>
        <p:nvPicPr>
          <p:cNvPr id="7" name="Picture 6">
            <a:extLst>
              <a:ext uri="{FF2B5EF4-FFF2-40B4-BE49-F238E27FC236}">
                <a16:creationId xmlns:a16="http://schemas.microsoft.com/office/drawing/2014/main" id="{60808A06-CFFD-1D4C-BA39-F104658545AC}"/>
              </a:ext>
            </a:extLst>
          </p:cNvPr>
          <p:cNvPicPr>
            <a:picLocks noChangeAspect="1"/>
          </p:cNvPicPr>
          <p:nvPr/>
        </p:nvPicPr>
        <p:blipFill>
          <a:blip r:embed="rId2"/>
          <a:stretch>
            <a:fillRect/>
          </a:stretch>
        </p:blipFill>
        <p:spPr>
          <a:xfrm>
            <a:off x="5994401" y="1625039"/>
            <a:ext cx="5178425" cy="4551924"/>
          </a:xfrm>
          <a:prstGeom prst="rect">
            <a:avLst/>
          </a:prstGeom>
        </p:spPr>
      </p:pic>
    </p:spTree>
    <p:extLst>
      <p:ext uri="{BB962C8B-B14F-4D97-AF65-F5344CB8AC3E}">
        <p14:creationId xmlns:p14="http://schemas.microsoft.com/office/powerpoint/2010/main" val="18048136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BE4D4-D1FD-4A45-BD1B-12388C9A7D88}"/>
              </a:ext>
            </a:extLst>
          </p:cNvPr>
          <p:cNvSpPr>
            <a:spLocks noGrp="1"/>
          </p:cNvSpPr>
          <p:nvPr>
            <p:ph type="title"/>
          </p:nvPr>
        </p:nvSpPr>
        <p:spPr>
          <a:xfrm>
            <a:off x="838200" y="107950"/>
            <a:ext cx="10515600" cy="892175"/>
          </a:xfrm>
        </p:spPr>
        <p:txBody>
          <a:bodyPr/>
          <a:lstStyle/>
          <a:p>
            <a:r>
              <a:rPr lang="en-US" dirty="0" err="1"/>
              <a:t>Stablecoins</a:t>
            </a:r>
            <a:endParaRPr lang="en-US" dirty="0"/>
          </a:p>
        </p:txBody>
      </p:sp>
      <p:sp>
        <p:nvSpPr>
          <p:cNvPr id="3" name="Content Placeholder 2">
            <a:extLst>
              <a:ext uri="{FF2B5EF4-FFF2-40B4-BE49-F238E27FC236}">
                <a16:creationId xmlns:a16="http://schemas.microsoft.com/office/drawing/2014/main" id="{8971D3F8-8607-2E4F-A13E-D3CBB2585175}"/>
              </a:ext>
            </a:extLst>
          </p:cNvPr>
          <p:cNvSpPr>
            <a:spLocks noGrp="1"/>
          </p:cNvSpPr>
          <p:nvPr>
            <p:ph idx="1"/>
          </p:nvPr>
        </p:nvSpPr>
        <p:spPr>
          <a:xfrm>
            <a:off x="671513" y="857251"/>
            <a:ext cx="11187111" cy="6000750"/>
          </a:xfrm>
        </p:spPr>
        <p:txBody>
          <a:bodyPr>
            <a:noAutofit/>
          </a:bodyPr>
          <a:lstStyle/>
          <a:p>
            <a:r>
              <a:rPr lang="en-US" sz="1400" dirty="0"/>
              <a:t>#1 Fiat Collateralized</a:t>
            </a:r>
          </a:p>
          <a:p>
            <a:pPr lvl="1"/>
            <a:r>
              <a:rPr lang="en-US" sz="1400" dirty="0"/>
              <a:t>Fiat-collateralization is probably the most simplistic and straightforward execution of </a:t>
            </a:r>
            <a:r>
              <a:rPr lang="en-US" sz="1400" dirty="0" err="1"/>
              <a:t>stablecoins</a:t>
            </a:r>
            <a:r>
              <a:rPr lang="en-US" sz="1400" dirty="0"/>
              <a:t>. The way it works is pretty simple. A certain amount of fiat is locked up as collateral and coins are issued 1:1 against it. Instead of fiat currency, gold, silver, oil etc. can also be kept as collateral.</a:t>
            </a:r>
          </a:p>
          <a:p>
            <a:pPr lvl="1"/>
            <a:r>
              <a:rPr lang="en-US" sz="1400" dirty="0">
                <a:hlinkClick r:id="rId2"/>
              </a:rPr>
              <a:t>Tether</a:t>
            </a:r>
            <a:r>
              <a:rPr lang="en-US" sz="1400" dirty="0"/>
              <a:t> is probably the best example of this and it also happens to be the most widely used stable coin. Libra is also a fiat collateralized </a:t>
            </a:r>
            <a:r>
              <a:rPr lang="en-US" sz="1400" dirty="0" err="1"/>
              <a:t>stablecoin</a:t>
            </a:r>
            <a:r>
              <a:rPr lang="en-US" sz="1400" dirty="0"/>
              <a:t>.</a:t>
            </a:r>
          </a:p>
          <a:p>
            <a:pPr lvl="1"/>
            <a:r>
              <a:rPr lang="en-US" sz="1400" dirty="0"/>
              <a:t>Unlike Tether, though, Libra’s value will fluctuate in the same manner that the U.S. dollar varies compared with the euro or yen on any given day. A system of exchanges will be established for users to convert fiat for Libra. </a:t>
            </a:r>
          </a:p>
          <a:p>
            <a:r>
              <a:rPr lang="en-US" sz="1400" dirty="0"/>
              <a:t>#2 Crypto Collateralized</a:t>
            </a:r>
          </a:p>
          <a:p>
            <a:pPr lvl="1"/>
            <a:r>
              <a:rPr lang="en-US" sz="1400" dirty="0"/>
              <a:t>Crypto-collateralized </a:t>
            </a:r>
            <a:r>
              <a:rPr lang="en-US" sz="1400" dirty="0" err="1"/>
              <a:t>stablecoins</a:t>
            </a:r>
            <a:r>
              <a:rPr lang="en-US" sz="1400" dirty="0"/>
              <a:t> are actually pretty similar to fiat-collateralized coins…with one major distinction. Instead of using fiat as a peg, they use another cryptocurrency.</a:t>
            </a:r>
          </a:p>
          <a:p>
            <a:pPr lvl="1"/>
            <a:r>
              <a:rPr lang="en-US" sz="1400" dirty="0"/>
              <a:t>However, we all know that cryptocurrencies are unstable, unlike fiat currency (comparatively), so how does this system work?</a:t>
            </a:r>
          </a:p>
          <a:p>
            <a:pPr lvl="1"/>
            <a:r>
              <a:rPr lang="en-US" sz="1400" dirty="0"/>
              <a:t>The answer to that question is “over-collateralization.” So, if you want $100 worth of </a:t>
            </a:r>
            <a:r>
              <a:rPr lang="en-US" sz="1400" dirty="0" err="1"/>
              <a:t>stablecoins</a:t>
            </a:r>
            <a:r>
              <a:rPr lang="en-US" sz="1400" dirty="0"/>
              <a:t> then you will need to deposit $200 worth of ether. It is not a straightforward 1:1 ratio.</a:t>
            </a:r>
          </a:p>
          <a:p>
            <a:pPr lvl="1"/>
            <a:r>
              <a:rPr lang="en-US" sz="1400" dirty="0"/>
              <a:t>Dai is an example of this kind of </a:t>
            </a:r>
            <a:r>
              <a:rPr lang="en-US" sz="1400" dirty="0" err="1"/>
              <a:t>stablecoin</a:t>
            </a:r>
            <a:r>
              <a:rPr lang="en-US" sz="1400" dirty="0"/>
              <a:t>.</a:t>
            </a:r>
          </a:p>
          <a:p>
            <a:r>
              <a:rPr lang="en-US" sz="1400" dirty="0"/>
              <a:t>#3 Non-Collateralized</a:t>
            </a:r>
          </a:p>
          <a:p>
            <a:pPr lvl="1"/>
            <a:r>
              <a:rPr lang="en-US" sz="1400" dirty="0"/>
              <a:t>Finally, we have the non-collateralized </a:t>
            </a:r>
            <a:r>
              <a:rPr lang="en-US" sz="1400" dirty="0" err="1"/>
              <a:t>stablecoins</a:t>
            </a:r>
            <a:r>
              <a:rPr lang="en-US" sz="1400" dirty="0"/>
              <a:t>. These are the coins who are not backed by anything. If you think about it, a privately issued, non-collateralized, and stable currency could pose a radical challenge to the dominance of fiat currencies.</a:t>
            </a:r>
          </a:p>
          <a:p>
            <a:pPr lvl="1"/>
            <a:r>
              <a:rPr lang="en-US" sz="1400" dirty="0"/>
              <a:t>But, how does one execute this?</a:t>
            </a:r>
          </a:p>
          <a:p>
            <a:pPr lvl="1"/>
            <a:r>
              <a:rPr lang="en-US" sz="1400" dirty="0"/>
              <a:t>Back in 2014, Robert </a:t>
            </a:r>
            <a:r>
              <a:rPr lang="en-US" sz="1400" dirty="0" err="1"/>
              <a:t>Sams</a:t>
            </a:r>
            <a:r>
              <a:rPr lang="en-US" sz="1400" dirty="0"/>
              <a:t> came up with the concept of </a:t>
            </a:r>
            <a:r>
              <a:rPr lang="en-US" sz="1400" dirty="0" err="1"/>
              <a:t>Seignorage</a:t>
            </a:r>
            <a:r>
              <a:rPr lang="en-US" sz="1400" dirty="0"/>
              <a:t> Shares and it is based on a straightforward idea. Create a smart contract which would act as a central bank with only one policy, issue a currency which will always trade at $1.</a:t>
            </a:r>
          </a:p>
          <a:p>
            <a:pPr lvl="1"/>
            <a:r>
              <a:rPr lang="en-US" sz="1400" dirty="0"/>
              <a:t>So what happens if the coin is trading at $2?</a:t>
            </a:r>
          </a:p>
          <a:p>
            <a:pPr lvl="1"/>
            <a:r>
              <a:rPr lang="en-US" sz="1400" dirty="0"/>
              <a:t>Since the price is high, the smart contract will automatically create more coins to increase the supply and dilute the price. The extra profit that would be left over in the smart contract, as a result, is called </a:t>
            </a:r>
            <a:r>
              <a:rPr lang="en-US" sz="1400" dirty="0" err="1"/>
              <a:t>seignorage</a:t>
            </a:r>
            <a:r>
              <a:rPr lang="en-US" sz="1400" dirty="0"/>
              <a:t>.</a:t>
            </a:r>
          </a:p>
          <a:p>
            <a:endParaRPr lang="en-US" sz="1400" dirty="0"/>
          </a:p>
        </p:txBody>
      </p:sp>
    </p:spTree>
    <p:extLst>
      <p:ext uri="{BB962C8B-B14F-4D97-AF65-F5344CB8AC3E}">
        <p14:creationId xmlns:p14="http://schemas.microsoft.com/office/powerpoint/2010/main" val="1357510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13291-C264-5B4D-BFDD-34AEBF7752D8}"/>
              </a:ext>
            </a:extLst>
          </p:cNvPr>
          <p:cNvSpPr>
            <a:spLocks noGrp="1"/>
          </p:cNvSpPr>
          <p:nvPr>
            <p:ph type="title"/>
          </p:nvPr>
        </p:nvSpPr>
        <p:spPr/>
        <p:txBody>
          <a:bodyPr/>
          <a:lstStyle/>
          <a:p>
            <a:r>
              <a:rPr lang="en-US" dirty="0"/>
              <a:t>What is Libra</a:t>
            </a:r>
          </a:p>
        </p:txBody>
      </p:sp>
      <p:sp>
        <p:nvSpPr>
          <p:cNvPr id="3" name="Content Placeholder 2">
            <a:extLst>
              <a:ext uri="{FF2B5EF4-FFF2-40B4-BE49-F238E27FC236}">
                <a16:creationId xmlns:a16="http://schemas.microsoft.com/office/drawing/2014/main" id="{B4339807-9548-9342-B469-7D36C5CB27AB}"/>
              </a:ext>
            </a:extLst>
          </p:cNvPr>
          <p:cNvSpPr>
            <a:spLocks noGrp="1"/>
          </p:cNvSpPr>
          <p:nvPr>
            <p:ph idx="1"/>
          </p:nvPr>
        </p:nvSpPr>
        <p:spPr/>
        <p:txBody>
          <a:bodyPr>
            <a:normAutofit fontScale="77500" lnSpcReduction="20000"/>
          </a:bodyPr>
          <a:lstStyle/>
          <a:p>
            <a:r>
              <a:rPr lang="en-US" dirty="0"/>
              <a:t> Libra, the new currency what's known as a </a:t>
            </a:r>
            <a:r>
              <a:rPr lang="en-US" dirty="0" err="1"/>
              <a:t>stablecoin</a:t>
            </a:r>
            <a:r>
              <a:rPr lang="en-US" dirty="0"/>
              <a:t> -- a digital currency that's supported by established government-backed currencies and securities. The goal is to avoid massive fluctuations in value so Libra can be used for everyday transactions in a way that more volatile </a:t>
            </a:r>
            <a:r>
              <a:rPr lang="en-US" dirty="0" err="1"/>
              <a:t>crypotcurrencies</a:t>
            </a:r>
            <a:r>
              <a:rPr lang="en-US" dirty="0"/>
              <a:t>, like Bitcoin, haven’t been.</a:t>
            </a:r>
          </a:p>
          <a:p>
            <a:r>
              <a:rPr lang="en-US" dirty="0">
                <a:hlinkClick r:id="rId2"/>
              </a:rPr>
              <a:t>https://www.youtube.com/watch?v=Zmf7Kd64TBo</a:t>
            </a:r>
            <a:endParaRPr lang="en-US" dirty="0"/>
          </a:p>
          <a:p>
            <a:r>
              <a:rPr lang="en-US" dirty="0">
                <a:hlinkClick r:id="rId3"/>
              </a:rPr>
              <a:t>https://fortune.com/2019/06/18/facebook-project-libra-crypto-coin-cryptocurrency-how-it-works/</a:t>
            </a:r>
            <a:endParaRPr lang="en-US" dirty="0"/>
          </a:p>
          <a:p>
            <a:r>
              <a:rPr lang="en-US" dirty="0">
                <a:hlinkClick r:id="rId4"/>
              </a:rPr>
              <a:t>https://www.youtube.com/watch?v=u8y3SLfP7TI</a:t>
            </a:r>
            <a:endParaRPr lang="en-US" dirty="0"/>
          </a:p>
          <a:p>
            <a:r>
              <a:rPr lang="en-US" dirty="0">
                <a:hlinkClick r:id="rId5"/>
              </a:rPr>
              <a:t>https://www.youtube.com/watch?v=BYxH38H7AZQ</a:t>
            </a:r>
            <a:endParaRPr lang="en-US" dirty="0"/>
          </a:p>
          <a:p>
            <a:r>
              <a:rPr lang="en-US" dirty="0">
                <a:hlinkClick r:id="rId6"/>
              </a:rPr>
              <a:t>https://libra.org/en-US/wp-content/uploads/sites/23/2019/06/LibraWhitePaper_en_US.pdf</a:t>
            </a:r>
            <a:endParaRPr lang="en-US" dirty="0"/>
          </a:p>
          <a:p>
            <a:r>
              <a:rPr lang="en-US" dirty="0">
                <a:hlinkClick r:id="rId7"/>
              </a:rPr>
              <a:t>https://blockgeeks.com/guides/understanding-facebooks-cryptocurrency-libra/</a:t>
            </a:r>
            <a:endParaRPr lang="en-US" dirty="0">
              <a:hlinkClick r:id="rId8"/>
            </a:endParaRPr>
          </a:p>
          <a:p>
            <a:r>
              <a:rPr lang="en-US" dirty="0">
                <a:hlinkClick r:id="rId8"/>
              </a:rPr>
              <a:t>https://blockgeeks.com/guides/what-is-facebook-libra-cryptocurrency-the-most-comprehensive-guide-part-2/</a:t>
            </a:r>
            <a:endParaRPr lang="en-US" dirty="0"/>
          </a:p>
        </p:txBody>
      </p:sp>
    </p:spTree>
    <p:extLst>
      <p:ext uri="{BB962C8B-B14F-4D97-AF65-F5344CB8AC3E}">
        <p14:creationId xmlns:p14="http://schemas.microsoft.com/office/powerpoint/2010/main" val="32071032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37CBC-686A-3F42-A6F9-9F62C35F64E2}"/>
              </a:ext>
            </a:extLst>
          </p:cNvPr>
          <p:cNvSpPr>
            <a:spLocks noGrp="1"/>
          </p:cNvSpPr>
          <p:nvPr>
            <p:ph type="title"/>
          </p:nvPr>
        </p:nvSpPr>
        <p:spPr/>
        <p:txBody>
          <a:bodyPr>
            <a:normAutofit/>
          </a:bodyPr>
          <a:lstStyle/>
          <a:p>
            <a:r>
              <a:rPr lang="en-US" dirty="0"/>
              <a:t>Libra</a:t>
            </a:r>
            <a:br>
              <a:rPr lang="en-US" dirty="0"/>
            </a:br>
            <a:r>
              <a:rPr lang="en-US" sz="1800" dirty="0">
                <a:hlinkClick r:id="rId2"/>
              </a:rPr>
              <a:t>https://www.bloomberg.com/opinion/articles/2019-06-18/facebook-will-make-the-money-now</a:t>
            </a:r>
            <a:br>
              <a:rPr lang="en-US" sz="1800" dirty="0"/>
            </a:br>
            <a:r>
              <a:rPr lang="en-US" sz="1800" dirty="0">
                <a:hlinkClick r:id="rId3"/>
              </a:rPr>
              <a:t>https://www.theverge.com/2019/6/26/18716326/facebook-libra-cryptocurrency-blockchain-irs-starbucks</a:t>
            </a:r>
            <a:endParaRPr lang="en-US" sz="1800" dirty="0"/>
          </a:p>
        </p:txBody>
      </p:sp>
      <p:sp>
        <p:nvSpPr>
          <p:cNvPr id="3" name="Content Placeholder 2">
            <a:extLst>
              <a:ext uri="{FF2B5EF4-FFF2-40B4-BE49-F238E27FC236}">
                <a16:creationId xmlns:a16="http://schemas.microsoft.com/office/drawing/2014/main" id="{076D202C-9003-B843-9C5C-83998E4F38EC}"/>
              </a:ext>
            </a:extLst>
          </p:cNvPr>
          <p:cNvSpPr>
            <a:spLocks noGrp="1"/>
          </p:cNvSpPr>
          <p:nvPr>
            <p:ph idx="1"/>
          </p:nvPr>
        </p:nvSpPr>
        <p:spPr/>
        <p:txBody>
          <a:bodyPr>
            <a:normAutofit lnSpcReduction="10000"/>
          </a:bodyPr>
          <a:lstStyle/>
          <a:p>
            <a:r>
              <a:rPr lang="en-US" dirty="0"/>
              <a:t>Libra will be a “</a:t>
            </a:r>
            <a:r>
              <a:rPr lang="en-US" dirty="0" err="1"/>
              <a:t>stablecoin</a:t>
            </a:r>
            <a:r>
              <a:rPr lang="en-US" dirty="0"/>
              <a:t>,” in the sense that its value will be pinned to conventional financial assets. Unlike most </a:t>
            </a:r>
            <a:r>
              <a:rPr lang="en-US" dirty="0" err="1"/>
              <a:t>stablecoins</a:t>
            </a:r>
            <a:r>
              <a:rPr lang="en-US" dirty="0"/>
              <a:t>, though, it will be pinned to a basket “of low-volatility assets, including bank deposits and government securities” in different currencies, so it won’t consistently be worth one dollar or one euro or anything else. “As the value of Libra will be effectively linked to a basket of fiat currencies, from the point of view of any specific currency, there will be fluctuations in the value of Libra.”</a:t>
            </a:r>
          </a:p>
          <a:p>
            <a:r>
              <a:rPr lang="en-US" dirty="0"/>
              <a:t>Libra is a permissioned blockchain; transactions on its system are maintained by servers run by members of the Libra Association, i.e. big tech and payments companies. This makes the Libra people nervous: </a:t>
            </a:r>
          </a:p>
        </p:txBody>
      </p:sp>
    </p:spTree>
    <p:extLst>
      <p:ext uri="{BB962C8B-B14F-4D97-AF65-F5344CB8AC3E}">
        <p14:creationId xmlns:p14="http://schemas.microsoft.com/office/powerpoint/2010/main" val="2450416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37CBC-686A-3F42-A6F9-9F62C35F64E2}"/>
              </a:ext>
            </a:extLst>
          </p:cNvPr>
          <p:cNvSpPr>
            <a:spLocks noGrp="1"/>
          </p:cNvSpPr>
          <p:nvPr>
            <p:ph type="title"/>
          </p:nvPr>
        </p:nvSpPr>
        <p:spPr/>
        <p:txBody>
          <a:bodyPr/>
          <a:lstStyle/>
          <a:p>
            <a:r>
              <a:rPr lang="en-US" dirty="0"/>
              <a:t>What is Libra (quoted from its white paper)</a:t>
            </a:r>
          </a:p>
        </p:txBody>
      </p:sp>
      <p:sp>
        <p:nvSpPr>
          <p:cNvPr id="3" name="Content Placeholder 2">
            <a:extLst>
              <a:ext uri="{FF2B5EF4-FFF2-40B4-BE49-F238E27FC236}">
                <a16:creationId xmlns:a16="http://schemas.microsoft.com/office/drawing/2014/main" id="{076D202C-9003-B843-9C5C-83998E4F38EC}"/>
              </a:ext>
            </a:extLst>
          </p:cNvPr>
          <p:cNvSpPr>
            <a:spLocks noGrp="1"/>
          </p:cNvSpPr>
          <p:nvPr>
            <p:ph idx="1"/>
          </p:nvPr>
        </p:nvSpPr>
        <p:spPr/>
        <p:txBody>
          <a:bodyPr>
            <a:normAutofit fontScale="70000" lnSpcReduction="20000"/>
          </a:bodyPr>
          <a:lstStyle/>
          <a:p>
            <a:r>
              <a:rPr lang="en-US" dirty="0"/>
              <a:t>According to the white paper, “Libra is a simple global currency and financial infrastructure that empowers billions of people.” Libra has five essential components/features:</a:t>
            </a:r>
          </a:p>
          <a:p>
            <a:pPr lvl="1"/>
            <a:r>
              <a:rPr lang="en-US" dirty="0"/>
              <a:t>Built on a secure, scalable, and reliable blockchain.</a:t>
            </a:r>
          </a:p>
          <a:p>
            <a:pPr lvl="1"/>
            <a:r>
              <a:rPr lang="en-US" dirty="0"/>
              <a:t>It is a </a:t>
            </a:r>
            <a:r>
              <a:rPr lang="en-US" dirty="0" err="1"/>
              <a:t>stablecoin</a:t>
            </a:r>
            <a:r>
              <a:rPr lang="en-US" dirty="0"/>
              <a:t> which is backed by a reserve of assets.</a:t>
            </a:r>
          </a:p>
          <a:p>
            <a:pPr lvl="1"/>
            <a:r>
              <a:rPr lang="en-US" dirty="0"/>
              <a:t>It is governed by the independent Libra Association.</a:t>
            </a:r>
          </a:p>
          <a:p>
            <a:pPr lvl="1"/>
            <a:r>
              <a:rPr lang="en-US" dirty="0"/>
              <a:t>Uses the </a:t>
            </a:r>
            <a:r>
              <a:rPr lang="en-US" dirty="0" err="1"/>
              <a:t>LibraBFT</a:t>
            </a:r>
            <a:r>
              <a:rPr lang="en-US" dirty="0"/>
              <a:t> consensus mechanism.</a:t>
            </a:r>
          </a:p>
          <a:p>
            <a:pPr lvl="1"/>
            <a:r>
              <a:rPr lang="en-US" dirty="0"/>
              <a:t>Smart contract coding is done through “Move” programming language.</a:t>
            </a:r>
          </a:p>
          <a:p>
            <a:r>
              <a:rPr lang="en-US" dirty="0"/>
              <a:t>Facebook aims to have 100 members in its Libra Association before the launch, which in on first half of 2020. Final decision-making authority lies with the association but Facebook will maintain a leadership role through 2019. However, the whitepaper states that once the network launches, all the members of the Association will have the same commitments, privileges, and financial obligations as any other Founding Member. All the peers will have equal governance power. Facebook has built a digital wallet called “</a:t>
            </a:r>
            <a:r>
              <a:rPr lang="en-US" dirty="0" err="1"/>
              <a:t>Calibra</a:t>
            </a:r>
            <a:r>
              <a:rPr lang="en-US" dirty="0"/>
              <a:t>” which will be used to interact with Libra. Users will be able to send Libra via their smartphones by using </a:t>
            </a:r>
            <a:r>
              <a:rPr lang="en-US" dirty="0" err="1"/>
              <a:t>Calibra</a:t>
            </a:r>
            <a:r>
              <a:rPr lang="en-US" dirty="0"/>
              <a:t>. To send funds to your </a:t>
            </a:r>
            <a:r>
              <a:rPr lang="en-US" dirty="0" err="1"/>
              <a:t>Calibra</a:t>
            </a:r>
            <a:r>
              <a:rPr lang="en-US" dirty="0"/>
              <a:t> wallet, Facebook will allow you to select from a list of partner payment providers, such as MasterCard, Visa, PayPal, and Stripe. People will also be able to turn US dollars into Libra for their </a:t>
            </a:r>
            <a:r>
              <a:rPr lang="en-US" dirty="0" err="1"/>
              <a:t>Calibra</a:t>
            </a:r>
            <a:r>
              <a:rPr lang="en-US" dirty="0"/>
              <a:t> digital wallet, by going to local or online currency exchanges.</a:t>
            </a:r>
          </a:p>
        </p:txBody>
      </p:sp>
    </p:spTree>
    <p:extLst>
      <p:ext uri="{BB962C8B-B14F-4D97-AF65-F5344CB8AC3E}">
        <p14:creationId xmlns:p14="http://schemas.microsoft.com/office/powerpoint/2010/main" val="23553748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37CBC-686A-3F42-A6F9-9F62C35F64E2}"/>
              </a:ext>
            </a:extLst>
          </p:cNvPr>
          <p:cNvSpPr>
            <a:spLocks noGrp="1"/>
          </p:cNvSpPr>
          <p:nvPr>
            <p:ph type="title"/>
          </p:nvPr>
        </p:nvSpPr>
        <p:spPr/>
        <p:txBody>
          <a:bodyPr/>
          <a:lstStyle/>
          <a:p>
            <a:r>
              <a:rPr lang="en-US" dirty="0"/>
              <a:t>The Libra Blockchain</a:t>
            </a:r>
          </a:p>
        </p:txBody>
      </p:sp>
      <p:sp>
        <p:nvSpPr>
          <p:cNvPr id="3" name="Content Placeholder 2">
            <a:extLst>
              <a:ext uri="{FF2B5EF4-FFF2-40B4-BE49-F238E27FC236}">
                <a16:creationId xmlns:a16="http://schemas.microsoft.com/office/drawing/2014/main" id="{076D202C-9003-B843-9C5C-83998E4F38EC}"/>
              </a:ext>
            </a:extLst>
          </p:cNvPr>
          <p:cNvSpPr>
            <a:spLocks noGrp="1"/>
          </p:cNvSpPr>
          <p:nvPr>
            <p:ph idx="1"/>
          </p:nvPr>
        </p:nvSpPr>
        <p:spPr/>
        <p:txBody>
          <a:bodyPr/>
          <a:lstStyle/>
          <a:p>
            <a:r>
              <a:rPr lang="en-US" dirty="0"/>
              <a:t>The Libra blockchain is not really a blockchain in the traditional sense. The Facebook team decided to code their chain from scratch for it to fulfill the following requirements:</a:t>
            </a:r>
          </a:p>
          <a:p>
            <a:r>
              <a:rPr lang="en-US" dirty="0"/>
              <a:t>Must have the ability to scale to billions of accounts. This requires high transaction throughput, low latency, and an efficient, high-capacity storage system.</a:t>
            </a:r>
          </a:p>
          <a:p>
            <a:r>
              <a:rPr lang="en-US" dirty="0"/>
              <a:t>Must be highly secure, to ensure the safety of funds and financial data.</a:t>
            </a:r>
          </a:p>
          <a:p>
            <a:r>
              <a:rPr lang="en-US" dirty="0"/>
              <a:t>Should be flexible, so that it can power the Libra ecosystem’s governance as well as future innovation in financial services.</a:t>
            </a:r>
          </a:p>
        </p:txBody>
      </p:sp>
    </p:spTree>
    <p:extLst>
      <p:ext uri="{BB962C8B-B14F-4D97-AF65-F5344CB8AC3E}">
        <p14:creationId xmlns:p14="http://schemas.microsoft.com/office/powerpoint/2010/main" val="3873804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2FCB82-CFCE-6148-8975-4EF74C998F74}"/>
              </a:ext>
            </a:extLst>
          </p:cNvPr>
          <p:cNvSpPr>
            <a:spLocks noGrp="1"/>
          </p:cNvSpPr>
          <p:nvPr>
            <p:ph type="title"/>
          </p:nvPr>
        </p:nvSpPr>
        <p:spPr/>
        <p:txBody>
          <a:bodyPr/>
          <a:lstStyle/>
          <a:p>
            <a:r>
              <a:rPr lang="en-US" dirty="0"/>
              <a:t>Facebook Libra: Permissioned moving on to </a:t>
            </a:r>
            <a:r>
              <a:rPr lang="en-US" dirty="0" err="1"/>
              <a:t>permissionless</a:t>
            </a:r>
            <a:endParaRPr lang="en-US" dirty="0"/>
          </a:p>
        </p:txBody>
      </p:sp>
      <p:sp>
        <p:nvSpPr>
          <p:cNvPr id="3" name="Content Placeholder 2">
            <a:extLst>
              <a:ext uri="{FF2B5EF4-FFF2-40B4-BE49-F238E27FC236}">
                <a16:creationId xmlns:a16="http://schemas.microsoft.com/office/drawing/2014/main" id="{DB400DD7-DA94-0B4D-8D1F-5B47262C42CF}"/>
              </a:ext>
            </a:extLst>
          </p:cNvPr>
          <p:cNvSpPr>
            <a:spLocks noGrp="1"/>
          </p:cNvSpPr>
          <p:nvPr>
            <p:ph idx="1"/>
          </p:nvPr>
        </p:nvSpPr>
        <p:spPr>
          <a:xfrm>
            <a:off x="838200" y="1825625"/>
            <a:ext cx="10515600" cy="4667250"/>
          </a:xfrm>
        </p:spPr>
        <p:txBody>
          <a:bodyPr>
            <a:normAutofit fontScale="70000" lnSpcReduction="20000"/>
          </a:bodyPr>
          <a:lstStyle/>
          <a:p>
            <a:r>
              <a:rPr lang="en-US" dirty="0"/>
              <a:t>Blockchain can be widely categorized into the following:</a:t>
            </a:r>
          </a:p>
          <a:p>
            <a:pPr lvl="1"/>
            <a:r>
              <a:rPr lang="en-US" dirty="0" err="1"/>
              <a:t>Permissionless</a:t>
            </a:r>
            <a:endParaRPr lang="en-US" dirty="0"/>
          </a:p>
          <a:p>
            <a:pPr lvl="1"/>
            <a:r>
              <a:rPr lang="en-US" dirty="0"/>
              <a:t>Permissioned.</a:t>
            </a:r>
          </a:p>
          <a:p>
            <a:r>
              <a:rPr lang="en-US" dirty="0"/>
              <a:t>Bitcoin and Ethereum are both examples of a </a:t>
            </a:r>
            <a:r>
              <a:rPr lang="en-US" dirty="0" err="1"/>
              <a:t>permissionless</a:t>
            </a:r>
            <a:r>
              <a:rPr lang="en-US" dirty="0"/>
              <a:t> chain. Anybody can buy some ASICs and become a miner in either of those ecosystems. However, Ripple is a permissioned network since not just anyone can become a part of its networks. Only banks or financial institutions which have been vetted can become a part of the network.</a:t>
            </a:r>
          </a:p>
          <a:p>
            <a:r>
              <a:rPr lang="en-US" dirty="0" err="1"/>
              <a:t>Permissionless</a:t>
            </a:r>
            <a:r>
              <a:rPr lang="en-US" dirty="0"/>
              <a:t> blockchains are highly decentralized but they are much slower since they have a huge number of nodes. Permissioned blockchains are faster but not as decentralized as their </a:t>
            </a:r>
            <a:r>
              <a:rPr lang="en-US" dirty="0" err="1"/>
              <a:t>permissionless</a:t>
            </a:r>
            <a:r>
              <a:rPr lang="en-US" dirty="0"/>
              <a:t> counterparts.</a:t>
            </a:r>
          </a:p>
          <a:p>
            <a:r>
              <a:rPr lang="en-US" dirty="0"/>
              <a:t>Libra will start as a permissioned blockchain, with the Libra Association taking care of the overall network well-being. Their goal is to become a </a:t>
            </a:r>
            <a:r>
              <a:rPr lang="en-US" dirty="0" err="1"/>
              <a:t>permissionless</a:t>
            </a:r>
            <a:r>
              <a:rPr lang="en-US" dirty="0"/>
              <a:t> chain eventually. However, they acknowledge that there are several hurdles which need to be overcome before they can do so. As of now, there is no proven solution which can handle “the scale, stability, and security needed to support billions of people and transactions across the globe through a </a:t>
            </a:r>
            <a:r>
              <a:rPr lang="en-US" dirty="0" err="1"/>
              <a:t>permissionless</a:t>
            </a:r>
            <a:r>
              <a:rPr lang="en-US" dirty="0"/>
              <a:t> network.” The Libra Association will be working closely with the Libra community to research ways to implement the transition from permissioned to </a:t>
            </a:r>
            <a:r>
              <a:rPr lang="en-US" dirty="0" err="1"/>
              <a:t>permissionless</a:t>
            </a:r>
            <a:r>
              <a:rPr lang="en-US" dirty="0"/>
              <a:t>. This research will begin within five years of Libra’s launch.</a:t>
            </a:r>
          </a:p>
        </p:txBody>
      </p:sp>
    </p:spTree>
    <p:extLst>
      <p:ext uri="{BB962C8B-B14F-4D97-AF65-F5344CB8AC3E}">
        <p14:creationId xmlns:p14="http://schemas.microsoft.com/office/powerpoint/2010/main" val="11746850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26C4E-A1B6-E14B-9A2A-436DB0792999}"/>
              </a:ext>
            </a:extLst>
          </p:cNvPr>
          <p:cNvSpPr>
            <a:spLocks noGrp="1"/>
          </p:cNvSpPr>
          <p:nvPr>
            <p:ph type="title"/>
          </p:nvPr>
        </p:nvSpPr>
        <p:spPr/>
        <p:txBody>
          <a:bodyPr/>
          <a:lstStyle/>
          <a:p>
            <a:r>
              <a:rPr lang="en-US" dirty="0"/>
              <a:t>Is Libra’s Blockchain Technically a Blockchain?</a:t>
            </a:r>
          </a:p>
        </p:txBody>
      </p:sp>
      <p:sp>
        <p:nvSpPr>
          <p:cNvPr id="3" name="Content Placeholder 2">
            <a:extLst>
              <a:ext uri="{FF2B5EF4-FFF2-40B4-BE49-F238E27FC236}">
                <a16:creationId xmlns:a16="http://schemas.microsoft.com/office/drawing/2014/main" id="{840ED454-6AF7-F344-811A-6FCBD722B864}"/>
              </a:ext>
            </a:extLst>
          </p:cNvPr>
          <p:cNvSpPr>
            <a:spLocks noGrp="1"/>
          </p:cNvSpPr>
          <p:nvPr>
            <p:ph idx="1"/>
          </p:nvPr>
        </p:nvSpPr>
        <p:spPr/>
        <p:txBody>
          <a:bodyPr>
            <a:normAutofit lnSpcReduction="10000"/>
          </a:bodyPr>
          <a:lstStyle/>
          <a:p>
            <a:r>
              <a:rPr lang="en-US" dirty="0"/>
              <a:t>A blockchain is a series of blocks which contains time-stamped data and each block is linked to the other cryptographically. The data inside the block is kept cryptographically secure. Miners in </a:t>
            </a:r>
            <a:r>
              <a:rPr lang="en-US" dirty="0">
                <a:hlinkClick r:id="rId2"/>
              </a:rPr>
              <a:t>Bitcoin</a:t>
            </a:r>
            <a:r>
              <a:rPr lang="en-US" dirty="0"/>
              <a:t> and </a:t>
            </a:r>
            <a:r>
              <a:rPr lang="en-US" dirty="0">
                <a:hlinkClick r:id="rId3"/>
              </a:rPr>
              <a:t>Ethereum</a:t>
            </a:r>
            <a:r>
              <a:rPr lang="en-US" dirty="0"/>
              <a:t> bunch up transaction data and put them in the blocks and adds them to the blockchain via the </a:t>
            </a:r>
            <a:r>
              <a:rPr lang="en-US" dirty="0">
                <a:hlinkClick r:id="rId4"/>
              </a:rPr>
              <a:t>proof-of-work</a:t>
            </a:r>
            <a:r>
              <a:rPr lang="en-US" dirty="0"/>
              <a:t> consensus mechanism.</a:t>
            </a:r>
          </a:p>
          <a:p>
            <a:r>
              <a:rPr lang="en-US" dirty="0"/>
              <a:t>Libra completely changes this by not having blocks as the core data structure in its architecture. Instead, their system has been described as a “decentralized, programmable database.” The transactions in Libra will form a sequence (numbered with ever-increasing integers) which will be stored in Merkle Trees.</a:t>
            </a:r>
          </a:p>
          <a:p>
            <a:endParaRPr lang="en-US" dirty="0"/>
          </a:p>
        </p:txBody>
      </p:sp>
    </p:spTree>
    <p:extLst>
      <p:ext uri="{BB962C8B-B14F-4D97-AF65-F5344CB8AC3E}">
        <p14:creationId xmlns:p14="http://schemas.microsoft.com/office/powerpoint/2010/main" val="29478965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235AEB7-E168-5A4F-95F1-34ADF13CEA47}"/>
              </a:ext>
            </a:extLst>
          </p:cNvPr>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38307815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B95EE-0659-5E4A-AC0A-A91E974F2B47}"/>
              </a:ext>
            </a:extLst>
          </p:cNvPr>
          <p:cNvSpPr>
            <a:spLocks noGrp="1"/>
          </p:cNvSpPr>
          <p:nvPr>
            <p:ph type="title"/>
          </p:nvPr>
        </p:nvSpPr>
        <p:spPr/>
        <p:txBody>
          <a:bodyPr/>
          <a:lstStyle/>
          <a:p>
            <a:r>
              <a:rPr lang="en-US" dirty="0"/>
              <a:t>Libra Data Structure</a:t>
            </a:r>
          </a:p>
        </p:txBody>
      </p:sp>
      <p:sp>
        <p:nvSpPr>
          <p:cNvPr id="3" name="Content Placeholder 2">
            <a:extLst>
              <a:ext uri="{FF2B5EF4-FFF2-40B4-BE49-F238E27FC236}">
                <a16:creationId xmlns:a16="http://schemas.microsoft.com/office/drawing/2014/main" id="{D92261FC-B952-AF4D-BFDC-C431EF09D654}"/>
              </a:ext>
            </a:extLst>
          </p:cNvPr>
          <p:cNvSpPr>
            <a:spLocks noGrp="1"/>
          </p:cNvSpPr>
          <p:nvPr>
            <p:ph idx="1"/>
          </p:nvPr>
        </p:nvSpPr>
        <p:spPr/>
        <p:txBody>
          <a:bodyPr/>
          <a:lstStyle/>
          <a:p>
            <a:r>
              <a:rPr lang="en-US" dirty="0"/>
              <a:t>The data structure that you see above is a Merkle tree. In the diagram shown, Hash 0-0 and Hash 0-1 are children of Hash 0, which is known as the parent. You can derive the children from the parent hash. The Top Hash is also known as the Root and you can derive the whole tree through the root.</a:t>
            </a:r>
          </a:p>
          <a:p>
            <a:r>
              <a:rPr lang="en-US" dirty="0"/>
              <a:t>In Libra, the root of their Merkle Tree will have an authenticator value which is similar to the block hash in a normal </a:t>
            </a:r>
            <a:r>
              <a:rPr lang="en-US" dirty="0">
                <a:hlinkClick r:id="rId2"/>
              </a:rPr>
              <a:t>blockchain</a:t>
            </a:r>
            <a:r>
              <a:rPr lang="en-US" dirty="0"/>
              <a:t>. The authenticator of the transaction will depend on the authenticator of the previous transaction. </a:t>
            </a:r>
          </a:p>
          <a:p>
            <a:pPr marL="0" indent="0">
              <a:buNone/>
            </a:pPr>
            <a:endParaRPr lang="en-US" dirty="0"/>
          </a:p>
        </p:txBody>
      </p:sp>
    </p:spTree>
    <p:extLst>
      <p:ext uri="{BB962C8B-B14F-4D97-AF65-F5344CB8AC3E}">
        <p14:creationId xmlns:p14="http://schemas.microsoft.com/office/powerpoint/2010/main" val="2312222236"/>
      </p:ext>
    </p:extLst>
  </p:cSld>
  <p:clrMapOvr>
    <a:masterClrMapping/>
  </p:clrMapOvr>
</p:sld>
</file>

<file path=ppt/theme/theme1.xml><?xml version="1.0" encoding="utf-8"?>
<a:theme xmlns:a="http://schemas.openxmlformats.org/drawingml/2006/main" name="Office Theme">
  <a:themeElements>
    <a:clrScheme name="Custom 3">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961</TotalTime>
  <Words>1621</Words>
  <Application>Microsoft Macintosh PowerPoint</Application>
  <PresentationFormat>Widescreen</PresentationFormat>
  <Paragraphs>90</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What is Libra</vt:lpstr>
      <vt:lpstr>What is Libra</vt:lpstr>
      <vt:lpstr>Libra https://www.bloomberg.com/opinion/articles/2019-06-18/facebook-will-make-the-money-now https://www.theverge.com/2019/6/26/18716326/facebook-libra-cryptocurrency-blockchain-irs-starbucks</vt:lpstr>
      <vt:lpstr>What is Libra (quoted from its white paper)</vt:lpstr>
      <vt:lpstr>The Libra Blockchain</vt:lpstr>
      <vt:lpstr>Facebook Libra: Permissioned moving on to permissionless</vt:lpstr>
      <vt:lpstr>Is Libra’s Blockchain Technically a Blockchain?</vt:lpstr>
      <vt:lpstr>PowerPoint Presentation</vt:lpstr>
      <vt:lpstr>Libra Data Structure</vt:lpstr>
      <vt:lpstr>Transaction Structure and Fees</vt:lpstr>
      <vt:lpstr>Stablecoin Properties</vt:lpstr>
      <vt:lpstr>Understanding Pegs</vt:lpstr>
      <vt:lpstr>The Three Kinds of Stablecoins</vt:lpstr>
      <vt:lpstr>Stablecoins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Artificial Intelligence</dc:title>
  <dc:creator>Microsoft Office User</dc:creator>
  <cp:lastModifiedBy>Microsoft Office User</cp:lastModifiedBy>
  <cp:revision>19</cp:revision>
  <dcterms:created xsi:type="dcterms:W3CDTF">2019-09-21T14:18:59Z</dcterms:created>
  <dcterms:modified xsi:type="dcterms:W3CDTF">2019-09-29T03:55:16Z</dcterms:modified>
</cp:coreProperties>
</file>